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1"/>
  </p:notesMasterIdLst>
  <p:sldIdLst>
    <p:sldId id="257" r:id="rId2"/>
    <p:sldId id="271" r:id="rId3"/>
    <p:sldId id="272" r:id="rId4"/>
    <p:sldId id="273" r:id="rId5"/>
    <p:sldId id="277" r:id="rId6"/>
    <p:sldId id="278" r:id="rId7"/>
    <p:sldId id="279" r:id="rId8"/>
    <p:sldId id="281" r:id="rId9"/>
    <p:sldId id="274" r:id="rId10"/>
    <p:sldId id="276" r:id="rId11"/>
    <p:sldId id="275" r:id="rId12"/>
    <p:sldId id="319" r:id="rId13"/>
    <p:sldId id="320" r:id="rId14"/>
    <p:sldId id="321" r:id="rId15"/>
    <p:sldId id="322" r:id="rId16"/>
    <p:sldId id="325" r:id="rId17"/>
    <p:sldId id="314" r:id="rId18"/>
    <p:sldId id="315" r:id="rId19"/>
    <p:sldId id="316" r:id="rId20"/>
    <p:sldId id="317" r:id="rId21"/>
    <p:sldId id="318" r:id="rId22"/>
    <p:sldId id="294" r:id="rId23"/>
    <p:sldId id="295" r:id="rId24"/>
    <p:sldId id="296" r:id="rId25"/>
    <p:sldId id="301" r:id="rId26"/>
    <p:sldId id="302" r:id="rId27"/>
    <p:sldId id="303" r:id="rId28"/>
    <p:sldId id="304" r:id="rId29"/>
    <p:sldId id="305" r:id="rId30"/>
    <p:sldId id="306" r:id="rId31"/>
    <p:sldId id="313" r:id="rId32"/>
    <p:sldId id="326" r:id="rId33"/>
    <p:sldId id="327" r:id="rId34"/>
    <p:sldId id="328" r:id="rId35"/>
    <p:sldId id="329" r:id="rId36"/>
    <p:sldId id="330" r:id="rId37"/>
    <p:sldId id="331" r:id="rId38"/>
    <p:sldId id="333" r:id="rId39"/>
    <p:sldId id="332" r:id="rId40"/>
    <p:sldId id="339" r:id="rId41"/>
    <p:sldId id="340" r:id="rId42"/>
    <p:sldId id="341" r:id="rId43"/>
    <p:sldId id="342" r:id="rId44"/>
    <p:sldId id="343" r:id="rId45"/>
    <p:sldId id="344" r:id="rId46"/>
    <p:sldId id="347" r:id="rId47"/>
    <p:sldId id="348" r:id="rId48"/>
    <p:sldId id="345" r:id="rId49"/>
    <p:sldId id="346" r:id="rId50"/>
    <p:sldId id="350" r:id="rId51"/>
    <p:sldId id="349" r:id="rId52"/>
    <p:sldId id="351" r:id="rId53"/>
    <p:sldId id="352" r:id="rId54"/>
    <p:sldId id="353" r:id="rId55"/>
    <p:sldId id="307" r:id="rId56"/>
    <p:sldId id="308" r:id="rId57"/>
    <p:sldId id="359" r:id="rId58"/>
    <p:sldId id="334" r:id="rId59"/>
    <p:sldId id="335" r:id="rId60"/>
    <p:sldId id="337" r:id="rId61"/>
    <p:sldId id="336" r:id="rId62"/>
    <p:sldId id="338" r:id="rId63"/>
    <p:sldId id="355" r:id="rId64"/>
    <p:sldId id="356" r:id="rId65"/>
    <p:sldId id="357" r:id="rId66"/>
    <p:sldId id="358" r:id="rId67"/>
    <p:sldId id="312" r:id="rId68"/>
    <p:sldId id="311" r:id="rId69"/>
    <p:sldId id="360" r:id="rId7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949" autoAdjust="0"/>
  </p:normalViewPr>
  <p:slideViewPr>
    <p:cSldViewPr snapToGrid="0">
      <p:cViewPr varScale="1">
        <p:scale>
          <a:sx n="59" d="100"/>
          <a:sy n="59" d="100"/>
        </p:scale>
        <p:origin x="16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A423-EA8E-486D-8A6C-40076B438D82}" type="datetimeFigureOut">
              <a:rPr lang="en-US" smtClean="0"/>
              <a:t>11/18/2016</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810F5E-8B2A-4F34-BFEC-9D8E7D8E211D}" type="slidenum">
              <a:rPr lang="en-US" smtClean="0"/>
              <a:t>‹#›</a:t>
            </a:fld>
            <a:endParaRPr lang="en-US"/>
          </a:p>
        </p:txBody>
      </p:sp>
    </p:spTree>
    <p:extLst>
      <p:ext uri="{BB962C8B-B14F-4D97-AF65-F5344CB8AC3E}">
        <p14:creationId xmlns:p14="http://schemas.microsoft.com/office/powerpoint/2010/main" val="623008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 is interesting to note that </a:t>
            </a:r>
            <a:r>
              <a:rPr lang="en-US" sz="1200" b="0" i="0" u="none" strike="noStrike" kern="1200" dirty="0" smtClean="0">
                <a:solidFill>
                  <a:schemeClr val="tx1"/>
                </a:solidFill>
                <a:effectLst/>
                <a:latin typeface="+mn-lt"/>
                <a:ea typeface="+mn-ea"/>
                <a:cs typeface="+mn-cs"/>
              </a:rPr>
              <a:t>w0</a:t>
            </a:r>
            <a:r>
              <a:rPr lang="en-US" sz="1200" b="0" i="0" kern="1200" dirty="0" smtClean="0">
                <a:solidFill>
                  <a:schemeClr val="tx1"/>
                </a:solidFill>
                <a:effectLst/>
                <a:latin typeface="+mn-lt"/>
                <a:ea typeface="+mn-ea"/>
                <a:cs typeface="+mn-cs"/>
              </a:rPr>
              <a:t> is -</a:t>
            </a:r>
            <a:r>
              <a:rPr lang="en-US" sz="1200" b="0" i="0" u="none" strike="noStrike" kern="1200" dirty="0" smtClean="0">
                <a:solidFill>
                  <a:schemeClr val="tx1"/>
                </a:solidFill>
                <a:effectLst/>
                <a:latin typeface="+mn-lt"/>
                <a:ea typeface="+mn-ea"/>
                <a:cs typeface="+mn-cs"/>
              </a:rPr>
              <a:t>b</a:t>
            </a:r>
            <a:r>
              <a:rPr lang="en-US" sz="1200" b="0" i="0" kern="1200" dirty="0" smtClean="0">
                <a:solidFill>
                  <a:schemeClr val="tx1"/>
                </a:solidFill>
                <a:effectLst/>
                <a:latin typeface="+mn-lt"/>
                <a:ea typeface="+mn-ea"/>
                <a:cs typeface="+mn-cs"/>
              </a:rPr>
              <a:t>, which means that this value determines the intersection of the line with the vertical axis.</a:t>
            </a:r>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10</a:t>
            </a:fld>
            <a:endParaRPr lang="en-US"/>
          </a:p>
        </p:txBody>
      </p:sp>
    </p:spTree>
    <p:extLst>
      <p:ext uri="{BB962C8B-B14F-4D97-AF65-F5344CB8AC3E}">
        <p14:creationId xmlns:p14="http://schemas.microsoft.com/office/powerpoint/2010/main" val="2237520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time, it makes some mistakes as it wrongly classify three women. Intuitively, we can see that </a:t>
            </a:r>
            <a:r>
              <a:rPr lang="en-US" sz="1200" b="0" i="1" kern="1200" dirty="0" smtClean="0">
                <a:solidFill>
                  <a:schemeClr val="tx1"/>
                </a:solidFill>
                <a:effectLst/>
                <a:latin typeface="+mn-lt"/>
                <a:ea typeface="+mn-ea"/>
                <a:cs typeface="+mn-cs"/>
              </a:rPr>
              <a:t>if we select an hyperplane which is close to the data points of one class, then it might not generalize well.</a:t>
            </a:r>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18</a:t>
            </a:fld>
            <a:endParaRPr lang="en-US"/>
          </a:p>
        </p:txBody>
      </p:sp>
    </p:spTree>
    <p:extLst>
      <p:ext uri="{BB962C8B-B14F-4D97-AF65-F5344CB8AC3E}">
        <p14:creationId xmlns:p14="http://schemas.microsoft.com/office/powerpoint/2010/main" val="429840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33</a:t>
            </a:fld>
            <a:endParaRPr lang="en-US"/>
          </a:p>
        </p:txBody>
      </p:sp>
    </p:spTree>
    <p:extLst>
      <p:ext uri="{BB962C8B-B14F-4D97-AF65-F5344CB8AC3E}">
        <p14:creationId xmlns:p14="http://schemas.microsoft.com/office/powerpoint/2010/main" val="4088191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KKT</a:t>
            </a:r>
            <a:r>
              <a:rPr lang="zh-CN" altLang="en-US" sz="1200" b="0" i="0" kern="1200" dirty="0" smtClean="0">
                <a:solidFill>
                  <a:schemeClr val="tx1"/>
                </a:solidFill>
                <a:effectLst/>
                <a:latin typeface="+mn-lt"/>
                <a:ea typeface="+mn-ea"/>
                <a:cs typeface="+mn-cs"/>
              </a:rPr>
              <a:t>条件第一项是说最优点</a:t>
            </a:r>
            <a:r>
              <a:rPr lang="en-US" altLang="zh-CN" sz="1200" b="1"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∗必须满足所有等式及不等式限制条件</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也就是说最优点必须是一个可行解</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这一点自然是毋庸置疑的</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第二项表明在最优点</a:t>
            </a:r>
            <a:r>
              <a:rPr lang="en-US" altLang="zh-CN" sz="1200" b="1"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a:t>
            </a:r>
            <a:r>
              <a:rPr lang="en-US" altLang="zh-CN" sz="1200" b="0" i="1" kern="1200" dirty="0" smtClean="0">
                <a:solidFill>
                  <a:schemeClr val="tx1"/>
                </a:solidFill>
                <a:effectLst/>
                <a:latin typeface="+mn-lt"/>
                <a:ea typeface="+mn-ea"/>
                <a:cs typeface="+mn-cs"/>
              </a:rPr>
              <a:t>f</a:t>
            </a:r>
            <a:r>
              <a:rPr lang="zh-CN" altLang="en-US" sz="1200" b="0" i="0" kern="1200" dirty="0" smtClean="0">
                <a:solidFill>
                  <a:schemeClr val="tx1"/>
                </a:solidFill>
                <a:effectLst/>
                <a:latin typeface="+mn-lt"/>
                <a:ea typeface="+mn-ea"/>
                <a:cs typeface="+mn-cs"/>
              </a:rPr>
              <a:t>必须是∇</a:t>
            </a:r>
            <a:r>
              <a:rPr lang="en-US" altLang="zh-CN" sz="1200" b="0" i="1" kern="1200" dirty="0" err="1" smtClean="0">
                <a:solidFill>
                  <a:schemeClr val="tx1"/>
                </a:solidFill>
                <a:effectLst/>
                <a:latin typeface="+mn-lt"/>
                <a:ea typeface="+mn-ea"/>
                <a:cs typeface="+mn-cs"/>
              </a:rPr>
              <a:t>gi</a:t>
            </a:r>
            <a:r>
              <a:rPr lang="zh-CN" altLang="en-US" sz="1200" b="0" i="0" kern="1200" dirty="0" smtClean="0">
                <a:solidFill>
                  <a:schemeClr val="tx1"/>
                </a:solidFill>
                <a:effectLst/>
                <a:latin typeface="+mn-lt"/>
                <a:ea typeface="+mn-ea"/>
                <a:cs typeface="+mn-cs"/>
              </a:rPr>
              <a:t>和∇</a:t>
            </a:r>
            <a:r>
              <a:rPr lang="en-US" altLang="zh-CN" sz="1200" b="0" i="1" kern="1200" dirty="0" err="1" smtClean="0">
                <a:solidFill>
                  <a:schemeClr val="tx1"/>
                </a:solidFill>
                <a:effectLst/>
                <a:latin typeface="+mn-lt"/>
                <a:ea typeface="+mn-ea"/>
                <a:cs typeface="+mn-cs"/>
              </a:rPr>
              <a:t>hj</a:t>
            </a:r>
            <a:r>
              <a:rPr lang="zh-CN" altLang="en-US" sz="1200" b="0" i="0" kern="1200" dirty="0" smtClean="0">
                <a:solidFill>
                  <a:schemeClr val="tx1"/>
                </a:solidFill>
                <a:effectLst/>
                <a:latin typeface="+mn-lt"/>
                <a:ea typeface="+mn-ea"/>
                <a:cs typeface="+mn-cs"/>
              </a:rPr>
              <a:t>的线性組合</a:t>
            </a:r>
            <a:r>
              <a:rPr lang="en-US" altLang="zh-CN" sz="1200" b="0" i="0" kern="1200" dirty="0" smtClean="0">
                <a:solidFill>
                  <a:schemeClr val="tx1"/>
                </a:solidFill>
                <a:effectLst/>
                <a:latin typeface="+mn-lt"/>
                <a:ea typeface="+mn-ea"/>
                <a:cs typeface="+mn-cs"/>
              </a:rPr>
              <a:t>, </a:t>
            </a:r>
            <a:r>
              <a:rPr lang="en-US" altLang="zh-CN" sz="1200" b="0" i="1" kern="1200" dirty="0" err="1" smtClean="0">
                <a:solidFill>
                  <a:schemeClr val="tx1"/>
                </a:solidFill>
                <a:effectLst/>
                <a:latin typeface="+mn-lt"/>
                <a:ea typeface="+mn-ea"/>
                <a:cs typeface="+mn-cs"/>
              </a:rPr>
              <a:t>μi</a:t>
            </a:r>
            <a:r>
              <a:rPr lang="zh-CN" altLang="en-US" sz="1200" b="0" i="0" kern="1200" dirty="0" smtClean="0">
                <a:solidFill>
                  <a:schemeClr val="tx1"/>
                </a:solidFill>
                <a:effectLst/>
                <a:latin typeface="+mn-lt"/>
                <a:ea typeface="+mn-ea"/>
                <a:cs typeface="+mn-cs"/>
              </a:rPr>
              <a:t>和</a:t>
            </a:r>
            <a:r>
              <a:rPr lang="en-US" altLang="zh-CN" sz="1200" b="0" i="1" kern="1200" dirty="0" err="1" smtClean="0">
                <a:solidFill>
                  <a:schemeClr val="tx1"/>
                </a:solidFill>
                <a:effectLst/>
                <a:latin typeface="+mn-lt"/>
                <a:ea typeface="+mn-ea"/>
                <a:cs typeface="+mn-cs"/>
              </a:rPr>
              <a:t>λj</a:t>
            </a:r>
            <a:r>
              <a:rPr lang="zh-CN" altLang="en-US" sz="1200" b="0" i="0" kern="1200" dirty="0" smtClean="0">
                <a:solidFill>
                  <a:schemeClr val="tx1"/>
                </a:solidFill>
                <a:effectLst/>
                <a:latin typeface="+mn-lt"/>
                <a:ea typeface="+mn-ea"/>
                <a:cs typeface="+mn-cs"/>
              </a:rPr>
              <a:t>都叫作拉格朗日乘子</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所不同的是不等式限制条件有方向性</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所以每一个</a:t>
            </a:r>
            <a:r>
              <a:rPr lang="en-US" altLang="zh-CN" sz="1200" b="0" i="1" kern="1200" dirty="0" err="1" smtClean="0">
                <a:solidFill>
                  <a:schemeClr val="tx1"/>
                </a:solidFill>
                <a:effectLst/>
                <a:latin typeface="+mn-lt"/>
                <a:ea typeface="+mn-ea"/>
                <a:cs typeface="+mn-cs"/>
              </a:rPr>
              <a:t>μi</a:t>
            </a:r>
            <a:r>
              <a:rPr lang="zh-CN" altLang="en-US" sz="1200" b="0" i="0" kern="1200" dirty="0" smtClean="0">
                <a:solidFill>
                  <a:schemeClr val="tx1"/>
                </a:solidFill>
                <a:effectLst/>
                <a:latin typeface="+mn-lt"/>
                <a:ea typeface="+mn-ea"/>
                <a:cs typeface="+mn-cs"/>
              </a:rPr>
              <a:t>都必须大于或等于零</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而等式限制条件没有方向性，所以</a:t>
            </a:r>
            <a:r>
              <a:rPr lang="en-US" altLang="zh-CN" sz="1200" b="0" i="1" kern="1200" dirty="0" err="1" smtClean="0">
                <a:solidFill>
                  <a:schemeClr val="tx1"/>
                </a:solidFill>
                <a:effectLst/>
                <a:latin typeface="+mn-lt"/>
                <a:ea typeface="+mn-ea"/>
                <a:cs typeface="+mn-cs"/>
              </a:rPr>
              <a:t>λj</a:t>
            </a:r>
            <a:r>
              <a:rPr lang="zh-CN" altLang="en-US" sz="1200" b="0" i="0" kern="1200" dirty="0" smtClean="0">
                <a:solidFill>
                  <a:schemeClr val="tx1"/>
                </a:solidFill>
                <a:effectLst/>
                <a:latin typeface="+mn-lt"/>
                <a:ea typeface="+mn-ea"/>
                <a:cs typeface="+mn-cs"/>
              </a:rPr>
              <a:t>没有符号的限制</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其符号要视等式限制条件的写法而定</a:t>
            </a:r>
            <a:r>
              <a:rPr lang="en-US" altLang="zh-CN" sz="1200" b="0" i="0" kern="1200" dirty="0" smtClean="0">
                <a:solidFill>
                  <a:schemeClr val="tx1"/>
                </a:solidFill>
                <a:effectLst/>
                <a:latin typeface="+mn-lt"/>
                <a:ea typeface="+mn-ea"/>
                <a:cs typeface="+mn-cs"/>
              </a:rPr>
              <a:t>.</a:t>
            </a:r>
            <a:endParaRPr lang="en-US" dirty="0" smtClean="0"/>
          </a:p>
          <a:p>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34</a:t>
            </a:fld>
            <a:endParaRPr lang="en-US"/>
          </a:p>
        </p:txBody>
      </p:sp>
    </p:spTree>
    <p:extLst>
      <p:ext uri="{BB962C8B-B14F-4D97-AF65-F5344CB8AC3E}">
        <p14:creationId xmlns:p14="http://schemas.microsoft.com/office/powerpoint/2010/main" val="3163618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Figure 6, note that the hyperplane learned in R^3 is nonlinear when projected back to R^2. Thus, we have improved the </a:t>
            </a:r>
            <a:r>
              <a:rPr lang="en-US" sz="1200" b="1" i="0" kern="1200" dirty="0" smtClean="0">
                <a:solidFill>
                  <a:schemeClr val="tx1"/>
                </a:solidFill>
                <a:effectLst/>
                <a:latin typeface="+mn-lt"/>
                <a:ea typeface="+mn-ea"/>
                <a:cs typeface="+mn-cs"/>
              </a:rPr>
              <a:t>expressiveness</a:t>
            </a:r>
            <a:r>
              <a:rPr lang="en-US" sz="1200" b="0" i="0" kern="1200" dirty="0" smtClean="0">
                <a:solidFill>
                  <a:schemeClr val="tx1"/>
                </a:solidFill>
                <a:effectLst/>
                <a:latin typeface="+mn-lt"/>
                <a:ea typeface="+mn-ea"/>
                <a:cs typeface="+mn-cs"/>
              </a:rPr>
              <a:t> of the Linear SVM classifier by working in a higher-dimensional space.</a:t>
            </a:r>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44</a:t>
            </a:fld>
            <a:endParaRPr lang="en-US"/>
          </a:p>
        </p:txBody>
      </p:sp>
    </p:spTree>
    <p:extLst>
      <p:ext uri="{BB962C8B-B14F-4D97-AF65-F5344CB8AC3E}">
        <p14:creationId xmlns:p14="http://schemas.microsoft.com/office/powerpoint/2010/main" val="2652768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scheme described so far is attractive due to its simplicity: we only modify the inputs to a 'vanilla' linear SVM.</a:t>
            </a:r>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48</a:t>
            </a:fld>
            <a:endParaRPr lang="en-US"/>
          </a:p>
        </p:txBody>
      </p:sp>
    </p:spTree>
    <p:extLst>
      <p:ext uri="{BB962C8B-B14F-4D97-AF65-F5344CB8AC3E}">
        <p14:creationId xmlns:p14="http://schemas.microsoft.com/office/powerpoint/2010/main" val="2164163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en-US" dirty="0" smtClean="0"/>
              <a:t>User-defined </a:t>
            </a:r>
            <a:r>
              <a:rPr lang="en-US" dirty="0" err="1" smtClean="0"/>
              <a:t>hyperparameter</a:t>
            </a:r>
            <a:r>
              <a:rPr lang="en-US" dirty="0" smtClean="0"/>
              <a:t> </a:t>
            </a:r>
          </a:p>
          <a:p>
            <a:pPr lvl="1"/>
            <a:r>
              <a:rPr lang="en-US" dirty="0" smtClean="0"/>
              <a:t>Trades off between the two terms in our objective</a:t>
            </a:r>
          </a:p>
          <a:p>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62</a:t>
            </a:fld>
            <a:endParaRPr lang="en-US"/>
          </a:p>
        </p:txBody>
      </p:sp>
    </p:spTree>
    <p:extLst>
      <p:ext uri="{BB962C8B-B14F-4D97-AF65-F5344CB8AC3E}">
        <p14:creationId xmlns:p14="http://schemas.microsoft.com/office/powerpoint/2010/main" val="2556720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59786"/>
            <a:ext cx="9141619"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6600" spc="-50" baseline="0">
                <a:solidFill>
                  <a:schemeClr val="tx1">
                    <a:lumMod val="85000"/>
                    <a:lumOff val="15000"/>
                  </a:schemeClr>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0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p>
            <a:fld id="{B40AE804-9070-4912-A43A-FA90F5815462}" type="datetime1">
              <a:rPr lang="en-US" smtClean="0"/>
              <a:t>11/18/2016</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8"/>
          <p:cNvSpPr/>
          <p:nvPr userDrawn="1"/>
        </p:nvSpPr>
        <p:spPr>
          <a:xfrm>
            <a:off x="0" y="6399630"/>
            <a:ext cx="9144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7136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3AA03DD-4076-4A20-B471-406A4504E128}" type="datetime1">
              <a:rPr lang="en-US" smtClean="0"/>
              <a:t>11/18/2016</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690373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7608055-12C9-460D-A1E8-656BCCDB720F}" type="datetime1">
              <a:rPr lang="en-US" smtClean="0"/>
              <a:t>11/18/2016</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757199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568E3CEA-F198-483E-B136-E6DE4D19DBBA}" type="datetime1">
              <a:rPr lang="en-US" smtClean="0"/>
              <a:t>11/18/2016</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562539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F4CBDD1-7320-4ECF-A9AA-79E8433EB092}" type="datetime1">
              <a:rPr lang="en-US" smtClean="0"/>
              <a:t>11/18/2016</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079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98E7F7E-6272-499F-9883-ADBCE8F1C8E9}" type="datetime1">
              <a:rPr lang="en-US" smtClean="0"/>
              <a:t>11/18/2016</a:t>
            </a:fld>
            <a:endParaRPr lang="en-US"/>
          </a:p>
        </p:txBody>
      </p:sp>
      <p:sp>
        <p:nvSpPr>
          <p:cNvPr id="6" name="Footer Placeholder 5"/>
          <p:cNvSpPr>
            <a:spLocks noGrp="1"/>
          </p:cNvSpPr>
          <p:nvPr>
            <p:ph type="ftr" sz="quarter" idx="11"/>
          </p:nvPr>
        </p:nvSpPr>
        <p:spPr/>
        <p:txBody>
          <a:bodyPr/>
          <a:lstStyle/>
          <a:p>
            <a:r>
              <a:rPr lang="en-US" smtClean="0"/>
              <a:t>Pattern recognition</a:t>
            </a:r>
            <a:endParaRPr lang="en-US"/>
          </a:p>
        </p:txBody>
      </p:sp>
      <p:sp>
        <p:nvSpPr>
          <p:cNvPr id="7" name="Slide Number Placeholder 6"/>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2461384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F1315D9-3646-4477-8914-191D4F5FCA48}" type="datetime1">
              <a:rPr lang="en-US" smtClean="0"/>
              <a:t>11/18/2016</a:t>
            </a:fld>
            <a:endParaRPr lang="en-US"/>
          </a:p>
        </p:txBody>
      </p:sp>
      <p:sp>
        <p:nvSpPr>
          <p:cNvPr id="8" name="Footer Placeholder 7"/>
          <p:cNvSpPr>
            <a:spLocks noGrp="1"/>
          </p:cNvSpPr>
          <p:nvPr>
            <p:ph type="ftr" sz="quarter" idx="11"/>
          </p:nvPr>
        </p:nvSpPr>
        <p:spPr/>
        <p:txBody>
          <a:bodyPr/>
          <a:lstStyle/>
          <a:p>
            <a:r>
              <a:rPr lang="en-US" smtClean="0"/>
              <a:t>Pattern recognition</a:t>
            </a:r>
            <a:endParaRPr lang="en-US"/>
          </a:p>
        </p:txBody>
      </p:sp>
      <p:sp>
        <p:nvSpPr>
          <p:cNvPr id="9" name="Slide Number Placeholder 8"/>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386830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8102107-2DCC-4A3F-B702-28FF5BE5EF3C}" type="datetime1">
              <a:rPr lang="en-US" smtClean="0"/>
              <a:t>11/18/2016</a:t>
            </a:fld>
            <a:endParaRPr lang="en-US"/>
          </a:p>
        </p:txBody>
      </p:sp>
      <p:sp>
        <p:nvSpPr>
          <p:cNvPr id="4" name="Footer Placeholder 3"/>
          <p:cNvSpPr>
            <a:spLocks noGrp="1"/>
          </p:cNvSpPr>
          <p:nvPr>
            <p:ph type="ftr" sz="quarter" idx="11"/>
          </p:nvPr>
        </p:nvSpPr>
        <p:spPr/>
        <p:txBody>
          <a:bodyPr/>
          <a:lstStyle/>
          <a:p>
            <a:r>
              <a:rPr lang="en-US" smtClean="0"/>
              <a:t>Pattern recognition</a:t>
            </a:r>
            <a:endParaRPr lang="en-US"/>
          </a:p>
        </p:txBody>
      </p:sp>
      <p:sp>
        <p:nvSpPr>
          <p:cNvPr id="5" name="Slide Number Placeholder 4"/>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3763618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9EA8D22-B7D2-4543-8CC7-2709FA70EED2}" type="datetime1">
              <a:rPr lang="en-US" smtClean="0"/>
              <a:t>11/18/2016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Pattern recognition</a:t>
            </a:r>
            <a:endParaRPr lang="en-US"/>
          </a:p>
        </p:txBody>
      </p:sp>
      <p:sp>
        <p:nvSpPr>
          <p:cNvPr id="9" name="Slide Number Placeholder 8"/>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526574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01D5EF2-F232-42FD-8202-359126439DFA}" type="datetime1">
              <a:rPr lang="en-US" smtClean="0"/>
              <a:t>11/18/2016</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smtClean="0"/>
              <a:t>Pattern recognition</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E6D59EA-74EB-4426-9363-A4C6AA2DED66}" type="slidenum">
              <a:rPr lang="en-US" smtClean="0"/>
              <a:t>‹#›</a:t>
            </a:fld>
            <a:endParaRPr lang="en-US"/>
          </a:p>
        </p:txBody>
      </p:sp>
    </p:spTree>
    <p:extLst>
      <p:ext uri="{BB962C8B-B14F-4D97-AF65-F5344CB8AC3E}">
        <p14:creationId xmlns:p14="http://schemas.microsoft.com/office/powerpoint/2010/main" val="1044607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EE790881-1631-44BF-9266-24387BD5D6B5}" type="datetime1">
              <a:rPr lang="en-US" smtClean="0"/>
              <a:t>11/18/2016</a:t>
            </a:fld>
            <a:endParaRPr lang="en-US"/>
          </a:p>
        </p:txBody>
      </p:sp>
      <p:sp>
        <p:nvSpPr>
          <p:cNvPr id="6" name="Footer Placeholder 5"/>
          <p:cNvSpPr>
            <a:spLocks noGrp="1"/>
          </p:cNvSpPr>
          <p:nvPr>
            <p:ph type="ftr" sz="quarter" idx="11"/>
          </p:nvPr>
        </p:nvSpPr>
        <p:spPr/>
        <p:txBody>
          <a:bodyPr/>
          <a:lstStyle/>
          <a:p>
            <a:r>
              <a:rPr lang="en-US" smtClean="0"/>
              <a:t>Pattern recognition</a:t>
            </a:r>
            <a:endParaRPr lang="en-US"/>
          </a:p>
        </p:txBody>
      </p:sp>
      <p:sp>
        <p:nvSpPr>
          <p:cNvPr id="7" name="Slide Number Placeholder 6"/>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604411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59786"/>
            <a:ext cx="9144001"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99630"/>
            <a:ext cx="9144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87829" y="116785"/>
            <a:ext cx="8020594" cy="680047"/>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587829" y="856989"/>
            <a:ext cx="8020594" cy="5444238"/>
          </a:xfrm>
          <a:prstGeom prst="rect">
            <a:avLst/>
          </a:prstGeom>
        </p:spPr>
        <p:txBody>
          <a:bodyPr vert="horz" lIns="0" tIns="45720" rIns="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8DFB841-6234-457D-A7AC-A693C06FBEC2}" type="datetime1">
              <a:rPr lang="en-US" smtClean="0"/>
              <a:t>11/18/2016</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Pattern recognition</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r>
              <a:rPr lang="en-US" dirty="0" smtClean="0"/>
              <a:t>Page </a:t>
            </a:r>
            <a:fld id="{0E6D59EA-74EB-4426-9363-A4C6AA2DED66}" type="slidenum">
              <a:rPr lang="en-US" smtClean="0"/>
              <a:pPr/>
              <a:t>‹#›</a:t>
            </a:fld>
            <a:endParaRPr lang="en-US" dirty="0"/>
          </a:p>
        </p:txBody>
      </p:sp>
      <p:cxnSp>
        <p:nvCxnSpPr>
          <p:cNvPr id="10" name="Straight Connector 9"/>
          <p:cNvCxnSpPr/>
          <p:nvPr/>
        </p:nvCxnSpPr>
        <p:spPr>
          <a:xfrm>
            <a:off x="587829" y="796832"/>
            <a:ext cx="802059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855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3.jpeg"/></Relationships>
</file>

<file path=ppt/slides/_rels/slide1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4.jpeg"/></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0.png"/></Relationships>
</file>

<file path=ppt/slides/_rels/slide4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4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4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4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6.png"/><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5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560.png"/><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56.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5" Type="http://schemas.openxmlformats.org/officeDocument/2006/relationships/image" Target="../media/image98.png"/><Relationship Id="rId4" Type="http://schemas.openxmlformats.org/officeDocument/2006/relationships/image" Target="../media/image97.png"/></Relationships>
</file>

<file path=ppt/slides/_rels/slide57.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800.png"/><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59.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0.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6.png"/><Relationship Id="rId4" Type="http://schemas.openxmlformats.org/officeDocument/2006/relationships/image" Target="../media/image105.png"/></Relationships>
</file>

<file path=ppt/slides/_rels/slide63.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111.png"/></Relationships>
</file>

<file path=ppt/slides/_rels/slide65.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smtClean="0"/>
              <a:t>Support Vector Machine (SVM)</a:t>
            </a:r>
            <a:endParaRPr lang="en-US" dirty="0"/>
          </a:p>
        </p:txBody>
      </p:sp>
      <p:sp>
        <p:nvSpPr>
          <p:cNvPr id="3" name="副标题 2"/>
          <p:cNvSpPr>
            <a:spLocks noGrp="1"/>
          </p:cNvSpPr>
          <p:nvPr>
            <p:ph type="subTitle" idx="1"/>
          </p:nvPr>
        </p:nvSpPr>
        <p:spPr>
          <a:xfrm>
            <a:off x="825038" y="4455620"/>
            <a:ext cx="7543800" cy="1495013"/>
          </a:xfrm>
        </p:spPr>
        <p:txBody>
          <a:bodyPr/>
          <a:lstStyle/>
          <a:p>
            <a:r>
              <a:rPr lang="en-US" dirty="0" smtClean="0"/>
              <a:t>Ying </a:t>
            </a:r>
            <a:r>
              <a:rPr lang="en-US" dirty="0" err="1" smtClean="0"/>
              <a:t>shen</a:t>
            </a:r>
            <a:endParaRPr lang="en-US" dirty="0" smtClean="0"/>
          </a:p>
          <a:p>
            <a:r>
              <a:rPr lang="en-US" dirty="0" err="1" smtClean="0"/>
              <a:t>Sse</a:t>
            </a:r>
            <a:r>
              <a:rPr lang="en-US" dirty="0" smtClean="0"/>
              <a:t>, </a:t>
            </a:r>
            <a:r>
              <a:rPr lang="en-US" dirty="0" err="1" smtClean="0"/>
              <a:t>tongji</a:t>
            </a:r>
            <a:r>
              <a:rPr lang="en-US" dirty="0" smtClean="0"/>
              <a:t> university</a:t>
            </a:r>
          </a:p>
          <a:p>
            <a:r>
              <a:rPr lang="en-US" dirty="0" smtClean="0"/>
              <a:t>Sep. 2016</a:t>
            </a:r>
            <a:endParaRPr lang="en-US" dirty="0"/>
          </a:p>
        </p:txBody>
      </p:sp>
    </p:spTree>
    <p:extLst>
      <p:ext uri="{BB962C8B-B14F-4D97-AF65-F5344CB8AC3E}">
        <p14:creationId xmlns:p14="http://schemas.microsoft.com/office/powerpoint/2010/main" val="1725307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t>
            </a:r>
            <a:r>
              <a:rPr lang="en-US" dirty="0" smtClean="0"/>
              <a:t>he </a:t>
            </a:r>
            <a:r>
              <a:rPr lang="en-US" dirty="0"/>
              <a:t>equation of the hyperplane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You have learnt that an equation of a line is : </a:t>
                </a:r>
                <a:r>
                  <a:rPr lang="en-US" i="1" dirty="0" smtClean="0">
                    <a:latin typeface="Times New Roman" panose="02020603050405020304" pitchFamily="18" charset="0"/>
                    <a:cs typeface="Times New Roman" panose="02020603050405020304" pitchFamily="18" charset="0"/>
                  </a:rPr>
                  <a:t>y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ax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b</a:t>
                </a:r>
              </a:p>
              <a:p>
                <a:r>
                  <a:rPr lang="en-US" dirty="0"/>
                  <a:t>However when reading about hyperplane, you will often find that the equation of an hyperplane is defined </a:t>
                </a:r>
                <a:r>
                  <a:rPr lang="en-US" dirty="0" smtClean="0"/>
                  <a:t>by </a:t>
                </a:r>
              </a:p>
              <a:p>
                <a:pPr algn="ct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r>
                      <a:rPr lang="en-US" b="1" i="1">
                        <a:latin typeface="Cambria Math" panose="02040503050406030204" pitchFamily="18" charset="0"/>
                      </a:rPr>
                      <m:t>𝒙</m:t>
                    </m:r>
                    <m:r>
                      <a:rPr lang="en-US" i="1">
                        <a:latin typeface="Cambria Math" panose="02040503050406030204" pitchFamily="18" charset="0"/>
                      </a:rPr>
                      <m:t>=0</m:t>
                    </m:r>
                  </m:oMath>
                </a14:m>
                <a:endParaRPr lang="en-US" dirty="0"/>
              </a:p>
              <a:p>
                <a:endParaRPr lang="en-US" dirty="0" smtClean="0"/>
              </a:p>
              <a:p>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10</a:t>
            </a:fld>
            <a:endParaRPr lang="en-US"/>
          </a:p>
        </p:txBody>
      </p:sp>
      <p:sp>
        <p:nvSpPr>
          <p:cNvPr id="11" name="矩形 10"/>
          <p:cNvSpPr/>
          <p:nvPr/>
        </p:nvSpPr>
        <p:spPr>
          <a:xfrm>
            <a:off x="1521459" y="2788730"/>
            <a:ext cx="5868488" cy="480131"/>
          </a:xfrm>
          <a:prstGeom prst="rect">
            <a:avLst/>
          </a:prstGeom>
        </p:spPr>
        <p:txBody>
          <a:bodyPr wrap="square">
            <a:spAutoFit/>
          </a:bodyPr>
          <a:lstStyle/>
          <a:p>
            <a:pPr marL="91440" lvl="0" indent="-91440" defTabSz="914400">
              <a:lnSpc>
                <a:spcPct val="90000"/>
              </a:lnSpc>
              <a:spcBef>
                <a:spcPts val="1200"/>
              </a:spcBef>
              <a:spcAft>
                <a:spcPts val="200"/>
              </a:spcAft>
              <a:buClr>
                <a:srgbClr val="E48312"/>
              </a:buClr>
              <a:buSzPct val="100000"/>
              <a:buFont typeface="Calibri" panose="020F0502020204030204" pitchFamily="34" charset="0"/>
              <a:buChar char=" "/>
            </a:pPr>
            <a:r>
              <a:rPr lang="en-US" sz="2800" dirty="0">
                <a:solidFill>
                  <a:srgbClr val="FF0000"/>
                </a:solidFill>
              </a:rPr>
              <a:t>How does these two forms relate ?</a:t>
            </a:r>
          </a:p>
        </p:txBody>
      </p:sp>
      <p:pic>
        <p:nvPicPr>
          <p:cNvPr id="12" name="Picture 6" descr="http://img3.redocn.com/20120415/Redocn_2012041504082874.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400" b="6720"/>
          <a:stretch/>
        </p:blipFill>
        <p:spPr bwMode="auto">
          <a:xfrm>
            <a:off x="6047802" y="3541197"/>
            <a:ext cx="3081663" cy="28416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5" name="矩形 14"/>
              <p:cNvSpPr/>
              <p:nvPr/>
            </p:nvSpPr>
            <p:spPr>
              <a:xfrm>
                <a:off x="587828" y="3579436"/>
                <a:ext cx="4938931" cy="1781000"/>
              </a:xfrm>
              <a:prstGeom prst="rect">
                <a:avLst/>
              </a:prstGeom>
            </p:spPr>
            <p:txBody>
              <a:bodyPr wrap="square">
                <a:sp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14:m>
                  <m:oMath xmlns:m="http://schemas.openxmlformats.org/officeDocument/2006/math">
                    <m:sSup>
                      <m:sSupPr>
                        <m:ctrlPr>
                          <a:rPr lang="en-US" sz="2400" b="1" i="1" smtClean="0">
                            <a:solidFill>
                              <a:schemeClr val="tx1">
                                <a:lumMod val="75000"/>
                                <a:lumOff val="25000"/>
                              </a:schemeClr>
                            </a:solidFill>
                            <a:latin typeface="Cambria Math" panose="02040503050406030204" pitchFamily="18" charset="0"/>
                          </a:rPr>
                        </m:ctrlPr>
                      </m:sSupPr>
                      <m:e>
                        <m:r>
                          <a:rPr lang="en-US" sz="2400" b="1" i="1" smtClean="0">
                            <a:solidFill>
                              <a:schemeClr val="tx1">
                                <a:lumMod val="75000"/>
                                <a:lumOff val="25000"/>
                              </a:schemeClr>
                            </a:solidFill>
                            <a:latin typeface="Cambria Math" panose="02040503050406030204" pitchFamily="18" charset="0"/>
                          </a:rPr>
                          <m:t>𝒘</m:t>
                        </m:r>
                      </m:e>
                      <m:sup>
                        <m:r>
                          <a:rPr lang="en-US" sz="2400" b="0" i="1" smtClean="0">
                            <a:solidFill>
                              <a:schemeClr val="tx1">
                                <a:lumMod val="75000"/>
                                <a:lumOff val="25000"/>
                              </a:schemeClr>
                            </a:solidFill>
                            <a:latin typeface="Cambria Math" panose="02040503050406030204" pitchFamily="18" charset="0"/>
                          </a:rPr>
                          <m:t>𝑇</m:t>
                        </m:r>
                      </m:sup>
                    </m:sSup>
                    <m:r>
                      <a:rPr lang="en-US" sz="2400" b="1" i="1" smtClean="0">
                        <a:solidFill>
                          <a:schemeClr val="tx1">
                            <a:lumMod val="75000"/>
                            <a:lumOff val="25000"/>
                          </a:schemeClr>
                        </a:solidFill>
                        <a:latin typeface="Cambria Math" panose="02040503050406030204" pitchFamily="18" charset="0"/>
                      </a:rPr>
                      <m:t>𝒙</m:t>
                    </m:r>
                    <m:r>
                      <a:rPr lang="en-US" sz="2400" b="0" i="0"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𝑏</m:t>
                    </m:r>
                    <m:r>
                      <a:rPr lang="en-US" sz="2400" b="0" i="1" smtClean="0">
                        <a:solidFill>
                          <a:schemeClr val="tx1">
                            <a:lumMod val="75000"/>
                            <a:lumOff val="25000"/>
                          </a:schemeClr>
                        </a:solidFill>
                        <a:latin typeface="Cambria Math" panose="02040503050406030204" pitchFamily="18" charset="0"/>
                      </a:rPr>
                      <m:t>∗1+</m:t>
                    </m:r>
                    <m:d>
                      <m:dPr>
                        <m:ctrlPr>
                          <a:rPr lang="en-US" sz="2400" b="0" i="1" smtClean="0">
                            <a:solidFill>
                              <a:schemeClr val="tx1">
                                <a:lumMod val="75000"/>
                                <a:lumOff val="25000"/>
                              </a:schemeClr>
                            </a:solidFill>
                            <a:latin typeface="Cambria Math" panose="02040503050406030204" pitchFamily="18" charset="0"/>
                          </a:rPr>
                        </m:ctrlPr>
                      </m:dPr>
                      <m:e>
                        <m:r>
                          <a:rPr lang="en-US" sz="2400" b="0"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𝑎</m:t>
                        </m:r>
                      </m:e>
                    </m:d>
                    <m:r>
                      <a:rPr lang="en-US" sz="2400" b="0"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𝑥</m:t>
                    </m:r>
                    <m:r>
                      <a:rPr lang="en-US" sz="2400" b="0" i="1" smtClean="0">
                        <a:solidFill>
                          <a:schemeClr val="tx1">
                            <a:lumMod val="75000"/>
                            <a:lumOff val="25000"/>
                          </a:schemeClr>
                        </a:solidFill>
                        <a:latin typeface="Cambria Math" panose="02040503050406030204" pitchFamily="18" charset="0"/>
                      </a:rPr>
                      <m:t>+1∗</m:t>
                    </m:r>
                    <m:r>
                      <a:rPr lang="en-US" sz="2400" b="0" i="1" smtClean="0">
                        <a:solidFill>
                          <a:schemeClr val="tx1">
                            <a:lumMod val="75000"/>
                            <a:lumOff val="25000"/>
                          </a:schemeClr>
                        </a:solidFill>
                        <a:latin typeface="Cambria Math" panose="02040503050406030204" pitchFamily="18" charset="0"/>
                      </a:rPr>
                      <m:t>𝑦</m:t>
                    </m:r>
                  </m:oMath>
                </a14:m>
                <a:endParaRPr lang="en-US" sz="2400" b="0" i="1" dirty="0" smtClean="0">
                  <a:solidFill>
                    <a:schemeClr val="tx1">
                      <a:lumMod val="75000"/>
                      <a:lumOff val="25000"/>
                    </a:schemeClr>
                  </a:solidFill>
                  <a:latin typeface="Cambria Math" panose="02040503050406030204" pitchFamily="18" charset="0"/>
                </a:endParaRP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2400" b="0" dirty="0" smtClean="0">
                    <a:solidFill>
                      <a:schemeClr val="tx1">
                        <a:lumMod val="75000"/>
                        <a:lumOff val="25000"/>
                      </a:schemeClr>
                    </a:solidFill>
                  </a:rPr>
                  <a:t>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𝑦</m:t>
                    </m:r>
                    <m:r>
                      <a:rPr lang="en-US" sz="2400" b="0"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𝑎𝑥</m:t>
                    </m:r>
                    <m:r>
                      <a:rPr lang="en-US" sz="2400" b="0"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𝑏</m:t>
                    </m:r>
                  </m:oMath>
                </a14:m>
                <a:endParaRPr lang="en-US" sz="2400" dirty="0" smtClean="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2400" dirty="0">
                    <a:solidFill>
                      <a:schemeClr val="tx1">
                        <a:lumMod val="75000"/>
                        <a:lumOff val="25000"/>
                      </a:schemeClr>
                    </a:solidFill>
                  </a:rPr>
                  <a:t>The two equations are just different ways of expressing the same thing.</a:t>
                </a:r>
              </a:p>
            </p:txBody>
          </p:sp>
        </mc:Choice>
        <mc:Fallback xmlns="">
          <p:sp>
            <p:nvSpPr>
              <p:cNvPr id="15" name="矩形 14"/>
              <p:cNvSpPr>
                <a:spLocks noRot="1" noChangeAspect="1" noMove="1" noResize="1" noEditPoints="1" noAdjustHandles="1" noChangeArrowheads="1" noChangeShapeType="1" noTextEdit="1"/>
              </p:cNvSpPr>
              <p:nvPr/>
            </p:nvSpPr>
            <p:spPr>
              <a:xfrm>
                <a:off x="587828" y="3579436"/>
                <a:ext cx="4938931" cy="1781000"/>
              </a:xfrm>
              <a:prstGeom prst="rect">
                <a:avLst/>
              </a:prstGeom>
              <a:blipFill>
                <a:blip r:embed="rId5"/>
                <a:stretch>
                  <a:fillRect b="-6849"/>
                </a:stretch>
              </a:blipFill>
            </p:spPr>
            <p:txBody>
              <a:bodyPr/>
              <a:lstStyle/>
              <a:p>
                <a:r>
                  <a:rPr lang="en-US">
                    <a:noFill/>
                  </a:rPr>
                  <a:t> </a:t>
                </a:r>
              </a:p>
            </p:txBody>
          </p:sp>
        </mc:Fallback>
      </mc:AlternateContent>
      <p:sp>
        <p:nvSpPr>
          <p:cNvPr id="16" name="圆角矩形 15"/>
          <p:cNvSpPr/>
          <p:nvPr/>
        </p:nvSpPr>
        <p:spPr>
          <a:xfrm>
            <a:off x="3967845" y="2139043"/>
            <a:ext cx="800100" cy="522514"/>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线形标注 2(无边框) 16"/>
          <p:cNvSpPr/>
          <p:nvPr/>
        </p:nvSpPr>
        <p:spPr>
          <a:xfrm>
            <a:off x="5574843" y="2140837"/>
            <a:ext cx="2834520" cy="375557"/>
          </a:xfrm>
          <a:prstGeom prst="callout2">
            <a:avLst>
              <a:gd name="adj1" fmla="val 36142"/>
              <a:gd name="adj2" fmla="val 2612"/>
              <a:gd name="adj3" fmla="val 18750"/>
              <a:gd name="adj4" fmla="val -16667"/>
              <a:gd name="adj5" fmla="val 21196"/>
              <a:gd name="adj6" fmla="val -2896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Inner product/dot product</a:t>
            </a:r>
            <a:endParaRPr lang="en-US" dirty="0">
              <a:solidFill>
                <a:schemeClr val="tx1"/>
              </a:solidFill>
            </a:endParaRPr>
          </a:p>
        </p:txBody>
      </p:sp>
    </p:spTree>
    <p:extLst>
      <p:ext uri="{BB962C8B-B14F-4D97-AF65-F5344CB8AC3E}">
        <p14:creationId xmlns:p14="http://schemas.microsoft.com/office/powerpoint/2010/main" val="2249634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www.jituwang.com/uploads/allimg/130601/260198-1306010Q32230.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372" t="12418" r="20714"/>
          <a:stretch/>
        </p:blipFill>
        <p:spPr bwMode="auto">
          <a:xfrm>
            <a:off x="6823338" y="2049992"/>
            <a:ext cx="2188029" cy="2725119"/>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a:t>T</a:t>
            </a:r>
            <a:r>
              <a:rPr lang="en-US" dirty="0"/>
              <a:t>he equation of the hyperplane</a:t>
            </a:r>
          </a:p>
        </p:txBody>
      </p:sp>
      <p:sp>
        <p:nvSpPr>
          <p:cNvPr id="3" name="内容占位符 2"/>
          <p:cNvSpPr>
            <a:spLocks noGrp="1"/>
          </p:cNvSpPr>
          <p:nvPr>
            <p:ph idx="1"/>
          </p:nvPr>
        </p:nvSpPr>
        <p:spPr/>
        <p:txBody>
          <a:bodyPr/>
          <a:lstStyle/>
          <a:p>
            <a:endParaRPr lang="en-US" dirty="0" smtClean="0"/>
          </a:p>
          <a:p>
            <a:r>
              <a:rPr lang="en-US" dirty="0" smtClean="0">
                <a:solidFill>
                  <a:srgbClr val="FF0000"/>
                </a:solidFill>
              </a:rPr>
              <a:t>Why </a:t>
            </a:r>
            <a:r>
              <a:rPr lang="en-US" dirty="0">
                <a:solidFill>
                  <a:srgbClr val="FF0000"/>
                </a:solidFill>
              </a:rPr>
              <a:t>do we use the hyperplane equation </a:t>
            </a:r>
            <a:r>
              <a:rPr lang="en-US" b="1" i="1" dirty="0" err="1" smtClean="0">
                <a:solidFill>
                  <a:srgbClr val="FF0000"/>
                </a:solidFill>
                <a:latin typeface="Times New Roman" panose="02020603050405020304" pitchFamily="18" charset="0"/>
                <a:cs typeface="Times New Roman" panose="02020603050405020304" pitchFamily="18" charset="0"/>
              </a:rPr>
              <a:t>w</a:t>
            </a:r>
            <a:r>
              <a:rPr lang="en-US" i="1" baseline="30000" dirty="0" err="1" smtClean="0">
                <a:solidFill>
                  <a:srgbClr val="FF0000"/>
                </a:solidFill>
                <a:latin typeface="Times New Roman" panose="02020603050405020304" pitchFamily="18" charset="0"/>
                <a:cs typeface="Times New Roman" panose="02020603050405020304" pitchFamily="18" charset="0"/>
              </a:rPr>
              <a:t>T</a:t>
            </a:r>
            <a:r>
              <a:rPr lang="en-US" b="1" i="1" dirty="0" err="1" smtClean="0">
                <a:solidFill>
                  <a:srgbClr val="FF0000"/>
                </a:solidFill>
                <a:latin typeface="Times New Roman" panose="02020603050405020304" pitchFamily="18" charset="0"/>
                <a:cs typeface="Times New Roman" panose="02020603050405020304" pitchFamily="18" charset="0"/>
              </a:rPr>
              <a:t>x</a:t>
            </a:r>
            <a:r>
              <a:rPr lang="en-US" dirty="0" smtClean="0">
                <a:solidFill>
                  <a:srgbClr val="FF0000"/>
                </a:solidFill>
              </a:rPr>
              <a:t> </a:t>
            </a:r>
            <a:r>
              <a:rPr lang="en-US" dirty="0">
                <a:solidFill>
                  <a:srgbClr val="FF0000"/>
                </a:solidFill>
              </a:rPr>
              <a:t>instead of  </a:t>
            </a:r>
            <a:r>
              <a:rPr lang="en-US" i="1" dirty="0">
                <a:solidFill>
                  <a:srgbClr val="FF0000"/>
                </a:solidFill>
                <a:latin typeface="Times New Roman" panose="02020603050405020304" pitchFamily="18" charset="0"/>
                <a:cs typeface="Times New Roman" panose="02020603050405020304" pitchFamily="18" charset="0"/>
              </a:rPr>
              <a:t>y</a:t>
            </a:r>
            <a:r>
              <a:rPr lang="en-US" dirty="0" smtClean="0">
                <a:solidFill>
                  <a:srgbClr val="FF0000"/>
                </a:solidFill>
                <a:latin typeface="Times New Roman" panose="02020603050405020304" pitchFamily="18" charset="0"/>
                <a:cs typeface="Times New Roman" panose="02020603050405020304" pitchFamily="18" charset="0"/>
              </a:rPr>
              <a:t>=</a:t>
            </a:r>
            <a:r>
              <a:rPr lang="en-US" i="1" dirty="0" err="1">
                <a:solidFill>
                  <a:srgbClr val="FF0000"/>
                </a:solidFill>
                <a:latin typeface="Times New Roman" panose="02020603050405020304" pitchFamily="18" charset="0"/>
                <a:cs typeface="Times New Roman" panose="02020603050405020304" pitchFamily="18" charset="0"/>
              </a:rPr>
              <a:t>ax</a:t>
            </a:r>
            <a:r>
              <a:rPr lang="en-US" dirty="0" err="1" smtClean="0">
                <a:solidFill>
                  <a:srgbClr val="FF0000"/>
                </a:solidFill>
                <a:latin typeface="Times New Roman" panose="02020603050405020304" pitchFamily="18" charset="0"/>
                <a:cs typeface="Times New Roman" panose="02020603050405020304" pitchFamily="18" charset="0"/>
              </a:rPr>
              <a:t>+</a:t>
            </a:r>
            <a:r>
              <a:rPr lang="en-US" i="1" dirty="0" err="1" smtClean="0">
                <a:solidFill>
                  <a:srgbClr val="FF0000"/>
                </a:solidFill>
                <a:latin typeface="Times New Roman" panose="02020603050405020304" pitchFamily="18" charset="0"/>
                <a:cs typeface="Times New Roman" panose="02020603050405020304" pitchFamily="18" charset="0"/>
              </a:rPr>
              <a:t>b</a:t>
            </a:r>
            <a:r>
              <a:rPr lang="en-US" dirty="0" smtClean="0">
                <a:solidFill>
                  <a:srgbClr val="FF0000"/>
                </a:solidFill>
              </a:rPr>
              <a:t>?</a:t>
            </a:r>
            <a:endParaRPr lang="en-US" dirty="0">
              <a:solidFill>
                <a:srgbClr val="FF0000"/>
              </a:solidFill>
            </a:endParaRPr>
          </a:p>
        </p:txBody>
      </p:sp>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11</a:t>
            </a:fld>
            <a:endParaRPr lang="en-US"/>
          </a:p>
        </p:txBody>
      </p:sp>
      <p:sp>
        <p:nvSpPr>
          <p:cNvPr id="10" name="矩形 9"/>
          <p:cNvSpPr/>
          <p:nvPr/>
        </p:nvSpPr>
        <p:spPr>
          <a:xfrm>
            <a:off x="1045029" y="2994678"/>
            <a:ext cx="5992585" cy="1938992"/>
          </a:xfrm>
          <a:prstGeom prst="rect">
            <a:avLst/>
          </a:prstGeom>
        </p:spPr>
        <p:txBody>
          <a:bodyPr wrap="square">
            <a:spAutoFit/>
          </a:bodyPr>
          <a:lstStyle/>
          <a:p>
            <a:r>
              <a:rPr lang="en-US" sz="2400" dirty="0">
                <a:solidFill>
                  <a:schemeClr val="tx1">
                    <a:lumMod val="75000"/>
                    <a:lumOff val="25000"/>
                  </a:schemeClr>
                </a:solidFill>
              </a:rPr>
              <a:t>For two reasons</a:t>
            </a:r>
            <a:r>
              <a:rPr lang="en-US" sz="2400" dirty="0" smtClean="0">
                <a:solidFill>
                  <a:schemeClr val="tx1">
                    <a:lumMod val="75000"/>
                    <a:lumOff val="25000"/>
                  </a:schemeClr>
                </a:solidFill>
              </a:rPr>
              <a:t>:</a:t>
            </a:r>
          </a:p>
          <a:p>
            <a:pPr marL="457200" indent="-457200">
              <a:buFont typeface="+mj-lt"/>
              <a:buAutoNum type="arabicPeriod"/>
            </a:pPr>
            <a:r>
              <a:rPr lang="en-US" sz="2400" dirty="0">
                <a:solidFill>
                  <a:schemeClr val="tx1">
                    <a:lumMod val="75000"/>
                    <a:lumOff val="25000"/>
                  </a:schemeClr>
                </a:solidFill>
              </a:rPr>
              <a:t>it is easier to work in more than two dimensions with this notation</a:t>
            </a:r>
            <a:r>
              <a:rPr lang="en-US" sz="2400" dirty="0" smtClean="0">
                <a:solidFill>
                  <a:schemeClr val="tx1">
                    <a:lumMod val="75000"/>
                    <a:lumOff val="25000"/>
                  </a:schemeClr>
                </a:solidFill>
              </a:rPr>
              <a:t>,</a:t>
            </a:r>
          </a:p>
          <a:p>
            <a:pPr marL="457200" indent="-457200">
              <a:buFont typeface="+mj-lt"/>
              <a:buAutoNum type="arabicPeriod"/>
            </a:pPr>
            <a:r>
              <a:rPr lang="en-US" sz="2400" dirty="0">
                <a:solidFill>
                  <a:schemeClr val="tx1">
                    <a:lumMod val="75000"/>
                    <a:lumOff val="25000"/>
                  </a:schemeClr>
                </a:solidFill>
              </a:rPr>
              <a:t>the vector </a:t>
            </a:r>
            <a:r>
              <a:rPr lang="en-US" sz="2400" b="1" i="1" dirty="0">
                <a:solidFill>
                  <a:schemeClr val="tx1">
                    <a:lumMod val="75000"/>
                    <a:lumOff val="25000"/>
                  </a:schemeClr>
                </a:solidFill>
                <a:latin typeface="Times New Roman" panose="02020603050405020304" pitchFamily="18" charset="0"/>
                <a:cs typeface="Times New Roman" panose="02020603050405020304" pitchFamily="18" charset="0"/>
              </a:rPr>
              <a:t>w</a:t>
            </a:r>
            <a:r>
              <a:rPr lang="en-US" sz="2400" dirty="0">
                <a:solidFill>
                  <a:schemeClr val="tx1">
                    <a:lumMod val="75000"/>
                    <a:lumOff val="25000"/>
                  </a:schemeClr>
                </a:solidFill>
              </a:rPr>
              <a:t> will always be normal to the hyperplane</a:t>
            </a:r>
          </a:p>
        </p:txBody>
      </p:sp>
    </p:spTree>
    <p:extLst>
      <p:ext uri="{BB962C8B-B14F-4D97-AF65-F5344CB8AC3E}">
        <p14:creationId xmlns:p14="http://schemas.microsoft.com/office/powerpoint/2010/main" val="136438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250"/>
                                        <p:tgtEl>
                                          <p:spTgt spid="30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is a separating hyperplane?</a:t>
            </a:r>
          </a:p>
        </p:txBody>
      </p:sp>
      <p:sp>
        <p:nvSpPr>
          <p:cNvPr id="3" name="内容占位符 2"/>
          <p:cNvSpPr>
            <a:spLocks noGrp="1"/>
          </p:cNvSpPr>
          <p:nvPr>
            <p:ph idx="1"/>
          </p:nvPr>
        </p:nvSpPr>
        <p:spPr/>
        <p:txBody>
          <a:bodyPr/>
          <a:lstStyle/>
          <a:p>
            <a:r>
              <a:rPr lang="en-US" dirty="0" smtClean="0"/>
              <a:t>We </a:t>
            </a:r>
            <a:r>
              <a:rPr lang="en-US" dirty="0"/>
              <a:t>could trace a line and then all the data points representing men will be above the line, and all the data points representing women will be below the </a:t>
            </a:r>
            <a:r>
              <a:rPr lang="en-US" dirty="0" smtClean="0"/>
              <a:t>line.</a:t>
            </a:r>
          </a:p>
          <a:p>
            <a:r>
              <a:rPr lang="en-US" dirty="0"/>
              <a:t>Such a line is called a </a:t>
            </a:r>
            <a:r>
              <a:rPr lang="en-US" dirty="0">
                <a:solidFill>
                  <a:srgbClr val="FF0000"/>
                </a:solidFill>
              </a:rPr>
              <a:t>separating </a:t>
            </a:r>
            <a:r>
              <a:rPr lang="en-US" dirty="0" smtClean="0">
                <a:solidFill>
                  <a:srgbClr val="FF0000"/>
                </a:solidFill>
              </a:rPr>
              <a:t>hyperplane</a:t>
            </a:r>
            <a:r>
              <a:rPr lang="en-US" dirty="0" smtClean="0">
                <a:solidFill>
                  <a:schemeClr val="tx1"/>
                </a:solidFill>
              </a:rPr>
              <a:t>, or a </a:t>
            </a:r>
            <a:r>
              <a:rPr lang="en-US" dirty="0" smtClean="0">
                <a:solidFill>
                  <a:srgbClr val="FF0000"/>
                </a:solidFill>
              </a:rPr>
              <a:t>decision boundary</a:t>
            </a:r>
            <a:endParaRPr lang="en-US" dirty="0">
              <a:solidFill>
                <a:srgbClr val="FF0000"/>
              </a:solidFill>
            </a:endParaRPr>
          </a:p>
        </p:txBody>
      </p:sp>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12</a:t>
            </a:fld>
            <a:endParaRPr lang="en-US"/>
          </a:p>
        </p:txBody>
      </p:sp>
      <p:pic>
        <p:nvPicPr>
          <p:cNvPr id="3074" name="Picture 2" descr="http://i2.wp.com/www.svm-tutorial.com/wp-content/uploads/2014/11/01_svm-dataset1-separated.png"/>
          <p:cNvPicPr>
            <a:picLocks noChangeAspect="1" noChangeArrowheads="1"/>
          </p:cNvPicPr>
          <p:nvPr/>
        </p:nvPicPr>
        <p:blipFill rotWithShape="1">
          <a:blip r:embed="rId2">
            <a:extLst>
              <a:ext uri="{28A0092B-C50C-407E-A947-70E740481C1C}">
                <a14:useLocalDpi xmlns:a14="http://schemas.microsoft.com/office/drawing/2010/main" val="0"/>
              </a:ext>
            </a:extLst>
          </a:blip>
          <a:srcRect t="11676" b="3413"/>
          <a:stretch/>
        </p:blipFill>
        <p:spPr bwMode="auto">
          <a:xfrm>
            <a:off x="1946348" y="2867410"/>
            <a:ext cx="5303555" cy="3433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900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is a separating hyperplane?</a:t>
            </a:r>
          </a:p>
        </p:txBody>
      </p:sp>
      <p:sp>
        <p:nvSpPr>
          <p:cNvPr id="3" name="内容占位符 2"/>
          <p:cNvSpPr>
            <a:spLocks noGrp="1"/>
          </p:cNvSpPr>
          <p:nvPr>
            <p:ph idx="1"/>
          </p:nvPr>
        </p:nvSpPr>
        <p:spPr/>
        <p:txBody>
          <a:bodyPr/>
          <a:lstStyle/>
          <a:p>
            <a:r>
              <a:rPr lang="en-US" dirty="0"/>
              <a:t>An </a:t>
            </a:r>
            <a:r>
              <a:rPr lang="en-US" dirty="0" smtClean="0"/>
              <a:t>hyperplane is a generalization of a plane.</a:t>
            </a:r>
          </a:p>
          <a:p>
            <a:pPr lvl="1"/>
            <a:r>
              <a:rPr lang="en-US" dirty="0"/>
              <a:t>in one dimension, an hyperplane is called a point</a:t>
            </a:r>
          </a:p>
          <a:p>
            <a:pPr lvl="1"/>
            <a:r>
              <a:rPr lang="en-US" dirty="0"/>
              <a:t>in two dimensions, it is a line</a:t>
            </a:r>
          </a:p>
          <a:p>
            <a:pPr lvl="1"/>
            <a:r>
              <a:rPr lang="en-US" dirty="0"/>
              <a:t>in three dimensions, it is a plane</a:t>
            </a:r>
          </a:p>
          <a:p>
            <a:pPr lvl="1"/>
            <a:r>
              <a:rPr lang="en-US" dirty="0"/>
              <a:t>in more dimensions you can call it an hyperplane</a:t>
            </a:r>
          </a:p>
        </p:txBody>
      </p:sp>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13</a:t>
            </a:fld>
            <a:endParaRPr lang="en-US"/>
          </a:p>
        </p:txBody>
      </p:sp>
      <p:pic>
        <p:nvPicPr>
          <p:cNvPr id="5122" name="Picture 2" descr="http://i2.wp.com/www.svm-tutorial.com/wp-content/uploads/2014/11/separating-hyperpla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103" y="3289525"/>
            <a:ext cx="6953250" cy="91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1848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2800" dirty="0"/>
              <a:t>Compute </a:t>
            </a:r>
            <a:r>
              <a:rPr lang="en-US" sz="2800" dirty="0" smtClean="0"/>
              <a:t>signed </a:t>
            </a:r>
            <a:r>
              <a:rPr lang="en-US" sz="2800" dirty="0"/>
              <a:t>distance from a point to the hyperplane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We </a:t>
                </a:r>
                <a:r>
                  <a:rPr lang="en-US" dirty="0"/>
                  <a:t>have an hyperplane, which separates two group of </a:t>
                </a:r>
                <a:r>
                  <a:rPr lang="en-US" dirty="0" smtClean="0"/>
                  <a:t>data</a:t>
                </a:r>
              </a:p>
              <a:p>
                <a:r>
                  <a:rPr lang="en-US" dirty="0" smtClean="0"/>
                  <a:t>The equation of the hyperplane is </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r>
                      <a:rPr lang="en-US" b="1" i="1">
                        <a:latin typeface="Cambria Math" panose="02040503050406030204" pitchFamily="18" charset="0"/>
                      </a:rPr>
                      <m:t>𝒙</m:t>
                    </m:r>
                    <m:r>
                      <a:rPr lang="en-US" i="1">
                        <a:latin typeface="Cambria Math" panose="02040503050406030204" pitchFamily="18" charset="0"/>
                      </a:rPr>
                      <m:t>=0</m:t>
                    </m:r>
                  </m:oMath>
                </a14:m>
                <a:endParaRPr lang="en-US" dirty="0" smtClean="0"/>
              </a:p>
              <a:p>
                <a14:m>
                  <m:oMath xmlns:m="http://schemas.openxmlformats.org/officeDocument/2006/math">
                    <m:sSup>
                      <m:sSupPr>
                        <m:ctrlPr>
                          <a:rPr lang="en-US" altLang="zh-CN" b="0" i="1" dirty="0" smtClean="0">
                            <a:latin typeface="Cambria Math" panose="02040503050406030204" pitchFamily="18" charset="0"/>
                          </a:rPr>
                        </m:ctrlPr>
                      </m:sSupPr>
                      <m:e>
                        <m:r>
                          <a:rPr lang="en-US" altLang="zh-CN" b="1" i="1" dirty="0">
                            <a:latin typeface="Cambria Math" panose="02040503050406030204" pitchFamily="18" charset="0"/>
                          </a:rPr>
                          <m:t>𝒘</m:t>
                        </m:r>
                      </m:e>
                      <m:sup>
                        <m:r>
                          <a:rPr lang="en-US" altLang="zh-CN" b="0" i="0" dirty="0" smtClean="0">
                            <a:latin typeface="Cambria Math" panose="02040503050406030204" pitchFamily="18" charset="0"/>
                          </a:rPr>
                          <m:t>∗</m:t>
                        </m:r>
                      </m:sup>
                    </m:sSup>
                    <m:r>
                      <a:rPr lang="en-US" altLang="zh-CN" b="0" i="0"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1" i="1" dirty="0" smtClean="0">
                            <a:latin typeface="Cambria Math" panose="02040503050406030204" pitchFamily="18" charset="0"/>
                          </a:rPr>
                          <m:t>𝒘</m:t>
                        </m:r>
                      </m:num>
                      <m:den>
                        <m:d>
                          <m:dPr>
                            <m:begChr m:val="‖"/>
                            <m:endChr m:val="‖"/>
                            <m:ctrlPr>
                              <a:rPr lang="en-US" altLang="zh-CN" b="0" i="1" dirty="0" smtClean="0">
                                <a:latin typeface="Cambria Math" panose="02040503050406030204" pitchFamily="18" charset="0"/>
                              </a:rPr>
                            </m:ctrlPr>
                          </m:dPr>
                          <m:e>
                            <m:r>
                              <a:rPr lang="en-US" altLang="zh-CN" b="1" i="1" dirty="0">
                                <a:latin typeface="Cambria Math" panose="02040503050406030204" pitchFamily="18" charset="0"/>
                              </a:rPr>
                              <m:t>𝒘</m:t>
                            </m:r>
                          </m:e>
                        </m:d>
                      </m:den>
                    </m:f>
                  </m:oMath>
                </a14:m>
                <a:r>
                  <a:rPr lang="en-US" dirty="0" smtClean="0"/>
                  <a:t> is the unit normal vector</a:t>
                </a:r>
                <a:endParaRPr lang="en-US" dirty="0"/>
              </a:p>
              <a:p>
                <a:r>
                  <a:rPr lang="en-US" dirty="0"/>
                  <a:t>We would like to compute the distance between the point </a:t>
                </a:r>
                <a:r>
                  <a:rPr lang="en-US" b="1" i="1" dirty="0" smtClean="0">
                    <a:latin typeface="Times New Roman" panose="02020603050405020304" pitchFamily="18" charset="0"/>
                    <a:cs typeface="Times New Roman" panose="02020603050405020304" pitchFamily="18" charset="0"/>
                  </a:rPr>
                  <a:t>a</a:t>
                </a:r>
                <a:r>
                  <a:rPr lang="en-US" dirty="0"/>
                  <a:t> and the hyperplane </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14</a:t>
            </a:fld>
            <a:endParaRPr lang="en-US"/>
          </a:p>
        </p:txBody>
      </p:sp>
      <p:pic>
        <p:nvPicPr>
          <p:cNvPr id="9" name="图片 8"/>
          <p:cNvPicPr>
            <a:picLocks noChangeAspect="1"/>
          </p:cNvPicPr>
          <p:nvPr/>
        </p:nvPicPr>
        <p:blipFill rotWithShape="1">
          <a:blip r:embed="rId3"/>
          <a:srcRect t="5212" b="7520"/>
          <a:stretch/>
        </p:blipFill>
        <p:spPr>
          <a:xfrm>
            <a:off x="2060320" y="3243057"/>
            <a:ext cx="5276850" cy="3108757"/>
          </a:xfrm>
          <a:prstGeom prst="rect">
            <a:avLst/>
          </a:prstGeom>
        </p:spPr>
      </p:pic>
    </p:spTree>
    <p:extLst>
      <p:ext uri="{BB962C8B-B14F-4D97-AF65-F5344CB8AC3E}">
        <p14:creationId xmlns:p14="http://schemas.microsoft.com/office/powerpoint/2010/main" val="32526889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2800" dirty="0"/>
              <a:t>Compute signed</a:t>
            </a:r>
            <a:r>
              <a:rPr lang="en-US" sz="2800" dirty="0" smtClean="0"/>
              <a:t> </a:t>
            </a:r>
            <a:r>
              <a:rPr lang="en-US" sz="2800" dirty="0"/>
              <a:t>distance from a point to the hyperplane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We want to find distance between </a:t>
                </a:r>
                <a:r>
                  <a:rPr lang="en-US" b="1" i="1" dirty="0">
                    <a:latin typeface="Times New Roman" panose="02020603050405020304" pitchFamily="18" charset="0"/>
                    <a:cs typeface="Times New Roman" panose="02020603050405020304" pitchFamily="18" charset="0"/>
                  </a:rPr>
                  <a:t>a</a:t>
                </a:r>
                <a:r>
                  <a:rPr lang="en-US" dirty="0"/>
                  <a:t> and line in direction of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m:t>
                        </m:r>
                      </m:sup>
                    </m:sSup>
                  </m:oMath>
                </a14:m>
                <a:endParaRPr lang="en-US" dirty="0" smtClean="0"/>
              </a:p>
              <a:p>
                <a:r>
                  <a:rPr lang="en-US" dirty="0"/>
                  <a:t>If we define point </a:t>
                </a:r>
                <a:r>
                  <a:rPr lang="en-US" b="1" i="1" dirty="0">
                    <a:latin typeface="Times New Roman" panose="02020603050405020304" pitchFamily="18" charset="0"/>
                    <a:cs typeface="Times New Roman" panose="02020603050405020304" pitchFamily="18" charset="0"/>
                  </a:rPr>
                  <a:t>a</a:t>
                </a:r>
                <a:r>
                  <a:rPr lang="en-US" baseline="-25000" dirty="0">
                    <a:latin typeface="Times New Roman" panose="02020603050405020304" pitchFamily="18" charset="0"/>
                    <a:cs typeface="Times New Roman" panose="02020603050405020304" pitchFamily="18" charset="0"/>
                  </a:rPr>
                  <a:t>0</a:t>
                </a:r>
                <a:r>
                  <a:rPr lang="en-US" dirty="0"/>
                  <a:t> on the line, then this distance corresponds to length of </a:t>
                </a:r>
                <a14:m>
                  <m:oMath xmlns:m="http://schemas.openxmlformats.org/officeDocument/2006/math">
                    <m:r>
                      <a:rPr lang="en-US" b="1" i="1" smtClean="0">
                        <a:latin typeface="Cambria Math" panose="02040503050406030204" pitchFamily="18" charset="0"/>
                      </a:rPr>
                      <m:t>𝒂</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𝒂</m:t>
                        </m:r>
                      </m:e>
                      <m:sub>
                        <m:r>
                          <a:rPr lang="en-US" b="0" i="1" smtClean="0">
                            <a:latin typeface="Cambria Math" panose="02040503050406030204" pitchFamily="18" charset="0"/>
                          </a:rPr>
                          <m:t>0</m:t>
                        </m:r>
                      </m:sub>
                    </m:sSub>
                  </m:oMath>
                </a14:m>
                <a:r>
                  <a:rPr lang="en-US" dirty="0" smtClean="0">
                    <a:latin typeface="Times New Roman" panose="02020603050405020304" pitchFamily="18" charset="0"/>
                    <a:cs typeface="Times New Roman" panose="02020603050405020304" pitchFamily="18" charset="0"/>
                  </a:rPr>
                  <a:t> </a:t>
                </a:r>
                <a:r>
                  <a:rPr lang="en-US" dirty="0"/>
                  <a:t>in direction of </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m:t>
                        </m:r>
                      </m:sup>
                    </m:sSup>
                  </m:oMath>
                </a14:m>
                <a:r>
                  <a:rPr lang="en-US" dirty="0"/>
                  <a:t> , which </a:t>
                </a:r>
                <a:r>
                  <a:rPr lang="en-US" dirty="0" smtClean="0"/>
                  <a:t>equals </a:t>
                </a:r>
                <a14:m>
                  <m:oMath xmlns:m="http://schemas.openxmlformats.org/officeDocument/2006/math">
                    <m:sSup>
                      <m:sSupPr>
                        <m:ctrlPr>
                          <a:rPr lang="en-US" b="0" i="1" smtClean="0">
                            <a:latin typeface="Cambria Math" panose="02040503050406030204" pitchFamily="18" charset="0"/>
                          </a:rPr>
                        </m:ctrlPr>
                      </m:sSup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m:t>
                            </m:r>
                          </m:sup>
                        </m:sSup>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1" i="1" smtClean="0">
                        <a:latin typeface="Cambria Math" panose="02040503050406030204" pitchFamily="18" charset="0"/>
                      </a:rPr>
                      <m:t>𝒂</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𝒂</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endParaRPr lang="en-US" dirty="0" smtClean="0"/>
              </a:p>
              <a:p>
                <a:r>
                  <a:rPr lang="en-US" dirty="0" smtClean="0"/>
                  <a:t>Since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sSub>
                      <m:sSubPr>
                        <m:ctrlPr>
                          <a:rPr lang="en-US" b="0" i="1" smtClean="0">
                            <a:latin typeface="Cambria Math" panose="02040503050406030204" pitchFamily="18" charset="0"/>
                          </a:rPr>
                        </m:ctrlPr>
                      </m:sSubPr>
                      <m:e>
                        <m:r>
                          <a:rPr lang="en-US" b="1" i="1" smtClean="0">
                            <a:latin typeface="Cambria Math" panose="02040503050406030204" pitchFamily="18" charset="0"/>
                          </a:rPr>
                          <m:t>𝒂</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 the distance </a:t>
                </a:r>
                <a:r>
                  <a:rPr lang="en-US" dirty="0" smtClean="0"/>
                  <a:t>equals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𝒘</m:t>
                            </m:r>
                          </m:e>
                        </m:d>
                      </m:den>
                    </m:f>
                    <m:r>
                      <a:rPr lang="en-US"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𝒘</m:t>
                        </m:r>
                      </m:e>
                      <m:sup>
                        <m:r>
                          <a:rPr lang="en-US" altLang="zh-CN" b="0" i="1" smtClean="0">
                            <a:latin typeface="Cambria Math" panose="02040503050406030204" pitchFamily="18" charset="0"/>
                          </a:rPr>
                          <m:t>𝑇</m:t>
                        </m:r>
                      </m:sup>
                    </m:sSup>
                    <m:r>
                      <a:rPr lang="en-US" altLang="zh-CN" b="1" i="1" smtClean="0">
                        <a:latin typeface="Cambria Math" panose="02040503050406030204" pitchFamily="18" charset="0"/>
                      </a:rPr>
                      <m:t>𝒂</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b="0" i="1" smtClean="0">
                        <a:latin typeface="Cambria Math" panose="02040503050406030204" pitchFamily="18" charset="0"/>
                      </a:rPr>
                      <m:t>)</m:t>
                    </m:r>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r="-190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15</a:t>
            </a:fld>
            <a:endParaRPr lang="en-US"/>
          </a:p>
        </p:txBody>
      </p:sp>
      <p:pic>
        <p:nvPicPr>
          <p:cNvPr id="11" name="图片 10"/>
          <p:cNvPicPr>
            <a:picLocks noChangeAspect="1"/>
          </p:cNvPicPr>
          <p:nvPr/>
        </p:nvPicPr>
        <p:blipFill rotWithShape="1">
          <a:blip r:embed="rId3"/>
          <a:srcRect t="5212" b="7520"/>
          <a:stretch/>
        </p:blipFill>
        <p:spPr>
          <a:xfrm>
            <a:off x="2060320" y="3243057"/>
            <a:ext cx="5276850" cy="3108757"/>
          </a:xfrm>
          <a:prstGeom prst="rect">
            <a:avLst/>
          </a:prstGeom>
        </p:spPr>
      </p:pic>
    </p:spTree>
    <p:extLst>
      <p:ext uri="{BB962C8B-B14F-4D97-AF65-F5344CB8AC3E}">
        <p14:creationId xmlns:p14="http://schemas.microsoft.com/office/powerpoint/2010/main" val="7253614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3600" dirty="0"/>
              <a:t>Distance from a point to decision boundary</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The unsigned distance from a point </a:t>
                </a:r>
                <a14:m>
                  <m:oMath xmlns:m="http://schemas.openxmlformats.org/officeDocument/2006/math">
                    <m:r>
                      <a:rPr lang="en-US" b="1" i="1" smtClean="0">
                        <a:latin typeface="Cambria Math" panose="02040503050406030204" pitchFamily="18" charset="0"/>
                      </a:rPr>
                      <m:t>𝒙</m:t>
                    </m:r>
                  </m:oMath>
                </a14:m>
                <a:r>
                  <a:rPr lang="en-US" dirty="0" smtClean="0"/>
                  <a:t> to a hyperplane </a:t>
                </a:r>
                <a14:m>
                  <m:oMath xmlns:m="http://schemas.openxmlformats.org/officeDocument/2006/math">
                    <m:r>
                      <a:rPr lang="en-US" i="1" smtClean="0">
                        <a:latin typeface="Cambria Math" panose="02040503050406030204" pitchFamily="18" charset="0"/>
                        <a:ea typeface="Cambria Math" panose="02040503050406030204" pitchFamily="18" charset="0"/>
                      </a:rPr>
                      <m:t>ℋ</m:t>
                    </m:r>
                  </m:oMath>
                </a14:m>
                <a:r>
                  <a:rPr lang="en-US" dirty="0" smtClean="0"/>
                  <a:t> is</a:t>
                </a:r>
              </a:p>
              <a:p>
                <a:endParaRPr lang="en-US" dirty="0"/>
              </a:p>
              <a:p>
                <a:endParaRPr lang="en-US" dirty="0" smtClean="0"/>
              </a:p>
              <a:p>
                <a:r>
                  <a:rPr lang="en-US" dirty="0" smtClean="0"/>
                  <a:t>We </a:t>
                </a:r>
                <a:r>
                  <a:rPr lang="en-US" dirty="0"/>
                  <a:t>can remove the absolute </a:t>
                </a:r>
                <a:r>
                  <a:rPr lang="en-US" dirty="0" smtClean="0"/>
                  <a:t>value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m:t>
                        </m:r>
                      </m:e>
                    </m:d>
                  </m:oMath>
                </a14:m>
                <a:r>
                  <a:rPr lang="en-US" dirty="0" smtClean="0"/>
                  <a:t> by </a:t>
                </a:r>
                <a:r>
                  <a:rPr lang="en-US" dirty="0"/>
                  <a:t>exploiting the fact that the decision boundary classifies every point in the training dataset </a:t>
                </a:r>
                <a:r>
                  <a:rPr lang="en-US" dirty="0" smtClean="0"/>
                  <a:t>correctly</a:t>
                </a:r>
              </a:p>
              <a:p>
                <a:r>
                  <a:rPr lang="en-US" dirty="0"/>
                  <a:t>Namely, </a:t>
                </a:r>
                <a14:m>
                  <m:oMath xmlns:m="http://schemas.openxmlformats.org/officeDocument/2006/math">
                    <m:r>
                      <a:rPr lang="en-US" b="0" i="0"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𝒘</m:t>
                        </m:r>
                      </m:e>
                      <m:sup>
                        <m:r>
                          <a:rPr lang="en-US" i="1">
                            <a:latin typeface="Cambria Math" panose="02040503050406030204" pitchFamily="18" charset="0"/>
                            <a:ea typeface="Cambria Math" panose="02040503050406030204" pitchFamily="18" charset="0"/>
                          </a:rPr>
                          <m:t>𝑇</m:t>
                        </m:r>
                      </m:sup>
                    </m:sSup>
                    <m:r>
                      <a:rPr lang="en-US" b="1" i="1">
                        <a:latin typeface="Cambria Math" panose="02040503050406030204" pitchFamily="18" charset="0"/>
                      </a:rPr>
                      <m:t>𝒙</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oMath>
                </a14:m>
                <a:r>
                  <a:rPr lang="en-US" dirty="0" smtClean="0"/>
                  <a:t> </a:t>
                </a:r>
                <a:r>
                  <a:rPr lang="en-US" dirty="0"/>
                  <a:t>and </a:t>
                </a:r>
                <a:r>
                  <a:rPr lang="en-US" b="1" i="1" dirty="0">
                    <a:latin typeface="Times New Roman" panose="02020603050405020304" pitchFamily="18" charset="0"/>
                    <a:cs typeface="Times New Roman" panose="02020603050405020304" pitchFamily="18" charset="0"/>
                  </a:rPr>
                  <a:t>x</a:t>
                </a:r>
                <a:r>
                  <a:rPr lang="en-US" dirty="0"/>
                  <a:t>’s label </a:t>
                </a:r>
                <a:r>
                  <a:rPr lang="en-US" i="1" dirty="0">
                    <a:latin typeface="Times New Roman" panose="02020603050405020304" pitchFamily="18" charset="0"/>
                    <a:cs typeface="Times New Roman" panose="02020603050405020304" pitchFamily="18" charset="0"/>
                  </a:rPr>
                  <a:t>y</a:t>
                </a:r>
                <a:r>
                  <a:rPr lang="en-US" dirty="0"/>
                  <a:t> must have the same sign, so:</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22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16</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3262158" y="1404257"/>
                <a:ext cx="2622063" cy="801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solidFill>
                                <a:schemeClr val="tx1">
                                  <a:lumMod val="75000"/>
                                  <a:lumOff val="25000"/>
                                </a:schemeClr>
                              </a:solidFill>
                              <a:latin typeface="Cambria Math" panose="02040503050406030204" pitchFamily="18" charset="0"/>
                            </a:rPr>
                          </m:ctrlPr>
                        </m:sSubPr>
                        <m:e>
                          <m:r>
                            <a:rPr lang="en-US" sz="2400" b="1" i="1">
                              <a:solidFill>
                                <a:schemeClr val="tx1">
                                  <a:lumMod val="75000"/>
                                  <a:lumOff val="25000"/>
                                </a:schemeClr>
                              </a:solidFill>
                              <a:latin typeface="Cambria Math" panose="02040503050406030204" pitchFamily="18" charset="0"/>
                            </a:rPr>
                            <m:t>𝑑</m:t>
                          </m:r>
                        </m:e>
                        <m:sub>
                          <m:r>
                            <a:rPr lang="en-US" sz="2400" b="1" i="1">
                              <a:solidFill>
                                <a:schemeClr val="tx1">
                                  <a:lumMod val="75000"/>
                                  <a:lumOff val="25000"/>
                                </a:schemeClr>
                              </a:solidFill>
                              <a:latin typeface="Cambria Math" panose="02040503050406030204" pitchFamily="18" charset="0"/>
                            </a:rPr>
                            <m:t>ℋ</m:t>
                          </m:r>
                        </m:sub>
                      </m:sSub>
                      <m:d>
                        <m:dPr>
                          <m:ctrlPr>
                            <a:rPr lang="en-US" sz="2400" b="1" i="1">
                              <a:solidFill>
                                <a:schemeClr val="tx1">
                                  <a:lumMod val="75000"/>
                                  <a:lumOff val="25000"/>
                                </a:schemeClr>
                              </a:solidFill>
                              <a:latin typeface="Cambria Math" panose="02040503050406030204" pitchFamily="18" charset="0"/>
                            </a:rPr>
                          </m:ctrlPr>
                        </m:dPr>
                        <m:e>
                          <m:r>
                            <a:rPr lang="en-US" sz="2400" b="1" i="1">
                              <a:solidFill>
                                <a:schemeClr val="tx1">
                                  <a:lumMod val="75000"/>
                                  <a:lumOff val="25000"/>
                                </a:schemeClr>
                              </a:solidFill>
                              <a:latin typeface="Cambria Math" panose="02040503050406030204" pitchFamily="18" charset="0"/>
                            </a:rPr>
                            <m:t>𝒙</m:t>
                          </m:r>
                        </m:e>
                      </m:d>
                      <m:r>
                        <a:rPr lang="en-US" sz="2400" b="1" i="1">
                          <a:solidFill>
                            <a:schemeClr val="tx1">
                              <a:lumMod val="75000"/>
                              <a:lumOff val="25000"/>
                            </a:schemeClr>
                          </a:solidFill>
                          <a:latin typeface="Cambria Math" panose="02040503050406030204" pitchFamily="18" charset="0"/>
                        </a:rPr>
                        <m:t>=</m:t>
                      </m:r>
                      <m:f>
                        <m:fPr>
                          <m:ctrlPr>
                            <a:rPr lang="en-US" sz="2400" b="1" i="1">
                              <a:solidFill>
                                <a:schemeClr val="tx1">
                                  <a:lumMod val="75000"/>
                                  <a:lumOff val="25000"/>
                                </a:schemeClr>
                              </a:solidFill>
                              <a:latin typeface="Cambria Math" panose="02040503050406030204" pitchFamily="18" charset="0"/>
                            </a:rPr>
                          </m:ctrlPr>
                        </m:fPr>
                        <m:num>
                          <m:d>
                            <m:dPr>
                              <m:begChr m:val="|"/>
                              <m:endChr m:val="|"/>
                              <m:ctrlPr>
                                <a:rPr lang="en-US" sz="2400" b="1" i="1">
                                  <a:solidFill>
                                    <a:schemeClr val="tx1">
                                      <a:lumMod val="75000"/>
                                      <a:lumOff val="25000"/>
                                    </a:schemeClr>
                                  </a:solidFill>
                                  <a:latin typeface="Cambria Math" panose="02040503050406030204" pitchFamily="18" charset="0"/>
                                </a:rPr>
                              </m:ctrlPr>
                            </m:dPr>
                            <m:e>
                              <m:sSup>
                                <m:sSupPr>
                                  <m:ctrlPr>
                                    <a:rPr lang="en-US" sz="2400" b="1" i="1">
                                      <a:solidFill>
                                        <a:schemeClr val="tx1">
                                          <a:lumMod val="75000"/>
                                          <a:lumOff val="25000"/>
                                        </a:schemeClr>
                                      </a:solidFill>
                                      <a:latin typeface="Cambria Math" panose="02040503050406030204" pitchFamily="18" charset="0"/>
                                    </a:rPr>
                                  </m:ctrlPr>
                                </m:sSupPr>
                                <m:e>
                                  <m:r>
                                    <a:rPr lang="en-US" sz="2400" b="1" i="1">
                                      <a:solidFill>
                                        <a:schemeClr val="tx1">
                                          <a:lumMod val="75000"/>
                                          <a:lumOff val="25000"/>
                                        </a:schemeClr>
                                      </a:solidFill>
                                      <a:latin typeface="Cambria Math" panose="02040503050406030204" pitchFamily="18" charset="0"/>
                                    </a:rPr>
                                    <m:t>𝒘</m:t>
                                  </m:r>
                                </m:e>
                                <m:sup>
                                  <m:r>
                                    <a:rPr lang="en-US" sz="2400" b="1" i="1">
                                      <a:solidFill>
                                        <a:schemeClr val="tx1">
                                          <a:lumMod val="75000"/>
                                          <a:lumOff val="25000"/>
                                        </a:schemeClr>
                                      </a:solidFill>
                                      <a:latin typeface="Cambria Math" panose="02040503050406030204" pitchFamily="18" charset="0"/>
                                    </a:rPr>
                                    <m:t>𝑇</m:t>
                                  </m:r>
                                </m:sup>
                              </m:sSup>
                              <m:r>
                                <a:rPr lang="en-US" sz="2400" b="1" i="1">
                                  <a:solidFill>
                                    <a:schemeClr val="tx1">
                                      <a:lumMod val="75000"/>
                                      <a:lumOff val="25000"/>
                                    </a:schemeClr>
                                  </a:solidFill>
                                  <a:latin typeface="Cambria Math" panose="02040503050406030204" pitchFamily="18" charset="0"/>
                                </a:rPr>
                                <m:t>𝒙</m:t>
                              </m:r>
                              <m:r>
                                <a:rPr lang="en-US" sz="2400" b="1" i="1">
                                  <a:solidFill>
                                    <a:schemeClr val="tx1">
                                      <a:lumMod val="75000"/>
                                      <a:lumOff val="25000"/>
                                    </a:schemeClr>
                                  </a:solidFill>
                                  <a:latin typeface="Cambria Math" panose="02040503050406030204" pitchFamily="18" charset="0"/>
                                </a:rPr>
                                <m:t>+</m:t>
                              </m:r>
                              <m:r>
                                <a:rPr lang="en-US" sz="2400" b="1" i="1">
                                  <a:solidFill>
                                    <a:schemeClr val="tx1">
                                      <a:lumMod val="75000"/>
                                      <a:lumOff val="25000"/>
                                    </a:schemeClr>
                                  </a:solidFill>
                                  <a:latin typeface="Cambria Math" panose="02040503050406030204" pitchFamily="18" charset="0"/>
                                </a:rPr>
                                <m:t>𝑏</m:t>
                              </m:r>
                            </m:e>
                          </m:d>
                        </m:num>
                        <m:den>
                          <m:sSub>
                            <m:sSubPr>
                              <m:ctrlPr>
                                <a:rPr lang="en-US" sz="2400" b="1" i="1">
                                  <a:solidFill>
                                    <a:schemeClr val="tx1">
                                      <a:lumMod val="75000"/>
                                      <a:lumOff val="25000"/>
                                    </a:schemeClr>
                                  </a:solidFill>
                                  <a:latin typeface="Cambria Math" panose="02040503050406030204" pitchFamily="18" charset="0"/>
                                </a:rPr>
                              </m:ctrlPr>
                            </m:sSubPr>
                            <m:e>
                              <m:d>
                                <m:dPr>
                                  <m:begChr m:val="‖"/>
                                  <m:endChr m:val="‖"/>
                                  <m:ctrlPr>
                                    <a:rPr lang="en-US" sz="2400" b="1" i="1">
                                      <a:solidFill>
                                        <a:schemeClr val="tx1">
                                          <a:lumMod val="75000"/>
                                          <a:lumOff val="25000"/>
                                        </a:schemeClr>
                                      </a:solidFill>
                                      <a:latin typeface="Cambria Math" panose="02040503050406030204" pitchFamily="18" charset="0"/>
                                    </a:rPr>
                                  </m:ctrlPr>
                                </m:dPr>
                                <m:e>
                                  <m:r>
                                    <a:rPr lang="en-US" sz="2400" b="1" i="1">
                                      <a:solidFill>
                                        <a:schemeClr val="tx1">
                                          <a:lumMod val="75000"/>
                                          <a:lumOff val="25000"/>
                                        </a:schemeClr>
                                      </a:solidFill>
                                      <a:latin typeface="Cambria Math" panose="02040503050406030204" pitchFamily="18" charset="0"/>
                                    </a:rPr>
                                    <m:t>𝒘</m:t>
                                  </m:r>
                                </m:e>
                              </m:d>
                            </m:e>
                            <m:sub>
                              <m:r>
                                <a:rPr lang="en-US" sz="2400" b="1" i="1">
                                  <a:solidFill>
                                    <a:schemeClr val="tx1">
                                      <a:lumMod val="75000"/>
                                      <a:lumOff val="25000"/>
                                    </a:schemeClr>
                                  </a:solidFill>
                                  <a:latin typeface="Cambria Math" panose="02040503050406030204" pitchFamily="18" charset="0"/>
                                </a:rPr>
                                <m:t>2</m:t>
                              </m:r>
                            </m:sub>
                          </m:sSub>
                        </m:den>
                      </m:f>
                    </m:oMath>
                  </m:oMathPara>
                </a14:m>
                <a:endParaRPr lang="en-US" sz="2400" b="1" i="1" dirty="0">
                  <a:solidFill>
                    <a:schemeClr val="tx1">
                      <a:lumMod val="75000"/>
                      <a:lumOff val="25000"/>
                    </a:schemeClr>
                  </a:solidFill>
                  <a:latin typeface="Cambria Math" panose="02040503050406030204" pitchFamily="18"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3262158" y="1404257"/>
                <a:ext cx="2622063" cy="80175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3142124" y="4381501"/>
                <a:ext cx="2862129" cy="801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i="1">
                              <a:latin typeface="Cambria Math" panose="02040503050406030204" pitchFamily="18" charset="0"/>
                              <a:ea typeface="Cambria Math" panose="02040503050406030204" pitchFamily="18" charset="0"/>
                            </a:rPr>
                            <m:t>ℋ</m:t>
                          </m:r>
                        </m:sub>
                      </m:sSub>
                      <m:d>
                        <m:dPr>
                          <m:ctrlPr>
                            <a:rPr lang="en-US" sz="2400" b="0" i="1" smtClean="0">
                              <a:latin typeface="Cambria Math" panose="02040503050406030204" pitchFamily="18" charset="0"/>
                              <a:ea typeface="Cambria Math" panose="02040503050406030204" pitchFamily="18" charset="0"/>
                            </a:rPr>
                          </m:ctrlPr>
                        </m:dPr>
                        <m:e>
                          <m:r>
                            <a:rPr lang="en-US" sz="2400" b="1" i="1">
                              <a:solidFill>
                                <a:schemeClr val="tx1">
                                  <a:lumMod val="75000"/>
                                  <a:lumOff val="25000"/>
                                </a:schemeClr>
                              </a:solidFill>
                              <a:latin typeface="Cambria Math" panose="02040503050406030204" pitchFamily="18" charset="0"/>
                            </a:rPr>
                            <m:t>𝒙</m:t>
                          </m:r>
                        </m:e>
                      </m:d>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1" i="1">
                              <a:solidFill>
                                <a:schemeClr val="tx1">
                                  <a:lumMod val="75000"/>
                                  <a:lumOff val="25000"/>
                                </a:schemeClr>
                              </a:solidFill>
                              <a:latin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num>
                        <m:den>
                          <m:sSub>
                            <m:sSubPr>
                              <m:ctrlPr>
                                <a:rPr lang="en-US" sz="2400" b="0" i="1" smtClean="0">
                                  <a:latin typeface="Cambria Math" panose="02040503050406030204" pitchFamily="18" charset="0"/>
                                  <a:ea typeface="Cambria Math" panose="02040503050406030204" pitchFamily="18" charset="0"/>
                                </a:rPr>
                              </m:ctrlPr>
                            </m:sSub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𝒘</m:t>
                                  </m:r>
                                </m:e>
                              </m:d>
                            </m:e>
                            <m:sub>
                              <m:r>
                                <a:rPr lang="en-US" sz="2400" b="0" i="1" smtClean="0">
                                  <a:latin typeface="Cambria Math" panose="02040503050406030204" pitchFamily="18" charset="0"/>
                                  <a:ea typeface="Cambria Math" panose="02040503050406030204" pitchFamily="18" charset="0"/>
                                </a:rPr>
                                <m:t>2</m:t>
                              </m:r>
                            </m:sub>
                          </m:sSub>
                        </m:den>
                      </m:f>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3142124" y="4381501"/>
                <a:ext cx="2862129" cy="80175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155452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Intuition: where to put the decision boundary? </a:t>
            </a:r>
          </a:p>
        </p:txBody>
      </p:sp>
      <p:sp>
        <p:nvSpPr>
          <p:cNvPr id="3" name="内容占位符 2"/>
          <p:cNvSpPr>
            <a:spLocks noGrp="1"/>
          </p:cNvSpPr>
          <p:nvPr>
            <p:ph idx="1"/>
          </p:nvPr>
        </p:nvSpPr>
        <p:spPr/>
        <p:txBody>
          <a:bodyPr/>
          <a:lstStyle/>
          <a:p>
            <a:r>
              <a:rPr lang="en-US" dirty="0"/>
              <a:t>In the example below there </a:t>
            </a:r>
            <a:r>
              <a:rPr lang="en-US" altLang="zh-CN" dirty="0" smtClean="0"/>
              <a:t>are</a:t>
            </a:r>
            <a:r>
              <a:rPr lang="en-US" dirty="0" smtClean="0"/>
              <a:t> </a:t>
            </a:r>
            <a:r>
              <a:rPr lang="en-US" dirty="0"/>
              <a:t>several separating hyperplanes. Each of them is valid as it successfully separates our data set with men on one side and women on the other side.</a:t>
            </a:r>
          </a:p>
        </p:txBody>
      </p:sp>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17</a:t>
            </a:fld>
            <a:endParaRPr lang="en-US"/>
          </a:p>
        </p:txBody>
      </p:sp>
      <p:pic>
        <p:nvPicPr>
          <p:cNvPr id="6146" name="Picture 2" descr="http://i1.wp.com/www.svm-tutorial.com/wp-content/uploads/2014/11/01_svm-dataset1-separated-2.png"/>
          <p:cNvPicPr>
            <a:picLocks noChangeAspect="1" noChangeArrowheads="1"/>
          </p:cNvPicPr>
          <p:nvPr/>
        </p:nvPicPr>
        <p:blipFill rotWithShape="1">
          <a:blip r:embed="rId2">
            <a:extLst>
              <a:ext uri="{28A0092B-C50C-407E-A947-70E740481C1C}">
                <a14:useLocalDpi xmlns:a14="http://schemas.microsoft.com/office/drawing/2010/main" val="0"/>
              </a:ext>
            </a:extLst>
          </a:blip>
          <a:srcRect t="11529" b="2595"/>
          <a:stretch/>
        </p:blipFill>
        <p:spPr bwMode="auto">
          <a:xfrm>
            <a:off x="167942" y="2139433"/>
            <a:ext cx="6181142" cy="4047493"/>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223798" y="3047077"/>
            <a:ext cx="2738513" cy="646331"/>
          </a:xfrm>
          <a:prstGeom prst="rect">
            <a:avLst/>
          </a:prstGeom>
        </p:spPr>
        <p:txBody>
          <a:bodyPr wrap="square">
            <a:spAutoFit/>
          </a:bodyPr>
          <a:lstStyle/>
          <a:p>
            <a:r>
              <a:rPr lang="en-US" i="1" dirty="0">
                <a:solidFill>
                  <a:srgbClr val="757575"/>
                </a:solidFill>
                <a:latin typeface="Open Sans"/>
              </a:rPr>
              <a:t>There can be a lot of separating hyperplanes</a:t>
            </a:r>
            <a:endParaRPr lang="en-US" dirty="0"/>
          </a:p>
        </p:txBody>
      </p:sp>
    </p:spTree>
    <p:extLst>
      <p:ext uri="{BB962C8B-B14F-4D97-AF65-F5344CB8AC3E}">
        <p14:creationId xmlns:p14="http://schemas.microsoft.com/office/powerpoint/2010/main" val="103152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Intuition: where to put the decision boundary? </a:t>
            </a:r>
          </a:p>
        </p:txBody>
      </p:sp>
      <p:sp>
        <p:nvSpPr>
          <p:cNvPr id="3" name="内容占位符 2"/>
          <p:cNvSpPr>
            <a:spLocks noGrp="1"/>
          </p:cNvSpPr>
          <p:nvPr>
            <p:ph idx="1"/>
          </p:nvPr>
        </p:nvSpPr>
        <p:spPr/>
        <p:txBody>
          <a:bodyPr/>
          <a:lstStyle/>
          <a:p>
            <a:r>
              <a:rPr lang="en-US" dirty="0"/>
              <a:t>Suppose we select the green hyperplane and use it to classify on real life data</a:t>
            </a:r>
          </a:p>
        </p:txBody>
      </p:sp>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18</a:t>
            </a:fld>
            <a:endParaRPr lang="en-US"/>
          </a:p>
        </p:txBody>
      </p:sp>
      <p:pic>
        <p:nvPicPr>
          <p:cNvPr id="7170" name="Picture 2" descr="http://i2.wp.com/www.svm-tutorial.com/wp-content/uploads/2014/11/01_svm-dataset1-separated-bad.png"/>
          <p:cNvPicPr>
            <a:picLocks noChangeAspect="1" noChangeArrowheads="1"/>
          </p:cNvPicPr>
          <p:nvPr/>
        </p:nvPicPr>
        <p:blipFill rotWithShape="1">
          <a:blip r:embed="rId3">
            <a:extLst>
              <a:ext uri="{28A0092B-C50C-407E-A947-70E740481C1C}">
                <a14:useLocalDpi xmlns:a14="http://schemas.microsoft.com/office/drawing/2010/main" val="0"/>
              </a:ext>
            </a:extLst>
          </a:blip>
          <a:srcRect t="12580" r="4237" b="2832"/>
          <a:stretch/>
        </p:blipFill>
        <p:spPr bwMode="auto">
          <a:xfrm>
            <a:off x="171902" y="2186428"/>
            <a:ext cx="5929566" cy="3993778"/>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071223" y="3027339"/>
            <a:ext cx="3072778" cy="646331"/>
          </a:xfrm>
          <a:prstGeom prst="rect">
            <a:avLst/>
          </a:prstGeom>
        </p:spPr>
        <p:txBody>
          <a:bodyPr wrap="square">
            <a:spAutoFit/>
          </a:bodyPr>
          <a:lstStyle/>
          <a:p>
            <a:r>
              <a:rPr lang="en-US" i="1" dirty="0">
                <a:solidFill>
                  <a:srgbClr val="757575"/>
                </a:solidFill>
                <a:latin typeface="Open Sans"/>
              </a:rPr>
              <a:t>This hyperplane does not generalize well</a:t>
            </a:r>
            <a:endParaRPr lang="en-US" dirty="0"/>
          </a:p>
        </p:txBody>
      </p:sp>
    </p:spTree>
    <p:extLst>
      <p:ext uri="{BB962C8B-B14F-4D97-AF65-F5344CB8AC3E}">
        <p14:creationId xmlns:p14="http://schemas.microsoft.com/office/powerpoint/2010/main" val="33917930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Intuition: where to put the decision boundary? </a:t>
            </a:r>
          </a:p>
        </p:txBody>
      </p:sp>
      <p:sp>
        <p:nvSpPr>
          <p:cNvPr id="3" name="内容占位符 2"/>
          <p:cNvSpPr>
            <a:spLocks noGrp="1"/>
          </p:cNvSpPr>
          <p:nvPr>
            <p:ph idx="1"/>
          </p:nvPr>
        </p:nvSpPr>
        <p:spPr/>
        <p:txBody>
          <a:bodyPr/>
          <a:lstStyle/>
          <a:p>
            <a:r>
              <a:rPr lang="en-US" dirty="0"/>
              <a:t>So we will try to select an hyperplane </a:t>
            </a:r>
            <a:r>
              <a:rPr lang="en-US" dirty="0">
                <a:solidFill>
                  <a:srgbClr val="FF0000"/>
                </a:solidFill>
              </a:rPr>
              <a:t>as far as possible from data points from each category</a:t>
            </a:r>
            <a:r>
              <a:rPr lang="en-US" dirty="0"/>
              <a:t>:</a:t>
            </a:r>
          </a:p>
        </p:txBody>
      </p:sp>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19</a:t>
            </a:fld>
            <a:endParaRPr lang="en-US"/>
          </a:p>
        </p:txBody>
      </p:sp>
      <p:pic>
        <p:nvPicPr>
          <p:cNvPr id="8194" name="Picture 2" descr="http://i2.wp.com/www.svm-tutorial.com/wp-content/uploads/2014/11/01_svm-dataset-optimal-hyperplane.png"/>
          <p:cNvPicPr>
            <a:picLocks noChangeAspect="1" noChangeArrowheads="1"/>
          </p:cNvPicPr>
          <p:nvPr/>
        </p:nvPicPr>
        <p:blipFill rotWithShape="1">
          <a:blip r:embed="rId2">
            <a:extLst>
              <a:ext uri="{28A0092B-C50C-407E-A947-70E740481C1C}">
                <a14:useLocalDpi xmlns:a14="http://schemas.microsoft.com/office/drawing/2010/main" val="0"/>
              </a:ext>
            </a:extLst>
          </a:blip>
          <a:srcRect t="12798" r="4010" b="3164"/>
          <a:stretch/>
        </p:blipFill>
        <p:spPr bwMode="auto">
          <a:xfrm>
            <a:off x="163287" y="2186423"/>
            <a:ext cx="5943600" cy="3967843"/>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174712" y="3394442"/>
            <a:ext cx="2839239" cy="369332"/>
          </a:xfrm>
          <a:prstGeom prst="rect">
            <a:avLst/>
          </a:prstGeom>
        </p:spPr>
        <p:txBody>
          <a:bodyPr wrap="none">
            <a:spAutoFit/>
          </a:bodyPr>
          <a:lstStyle/>
          <a:p>
            <a:r>
              <a:rPr lang="en-US" i="1" dirty="0">
                <a:solidFill>
                  <a:srgbClr val="757575"/>
                </a:solidFill>
                <a:latin typeface="Open Sans"/>
              </a:rPr>
              <a:t>This one looks better. </a:t>
            </a:r>
          </a:p>
        </p:txBody>
      </p:sp>
    </p:spTree>
    <p:extLst>
      <p:ext uri="{BB962C8B-B14F-4D97-AF65-F5344CB8AC3E}">
        <p14:creationId xmlns:p14="http://schemas.microsoft.com/office/powerpoint/2010/main" val="2408571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What </a:t>
            </a:r>
            <a:r>
              <a:rPr lang="en-US" dirty="0"/>
              <a:t>is a vector?</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SVM = Support VECTOR Machine</a:t>
                </a:r>
              </a:p>
              <a:p>
                <a:r>
                  <a:rPr lang="en-US" dirty="0"/>
                  <a:t>If we define a point </a:t>
                </a:r>
                <a:r>
                  <a:rPr lang="en-US" dirty="0" smtClean="0"/>
                  <a:t>A(3,4)</a:t>
                </a:r>
                <a:r>
                  <a:rPr lang="en-US" dirty="0"/>
                  <a:t> in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m:t>
                        </m:r>
                      </m:sup>
                    </m:sSup>
                  </m:oMath>
                </a14:m>
                <a:r>
                  <a:rPr lang="en-US" dirty="0"/>
                  <a:t> we can plot it like this. </a:t>
                </a:r>
                <a:endParaRPr lang="en-US" dirty="0" smtClean="0"/>
              </a:p>
              <a:p>
                <a:r>
                  <a:rPr lang="en-US" dirty="0" smtClean="0"/>
                  <a:t>There </a:t>
                </a:r>
                <a:r>
                  <a:rPr lang="en-US" dirty="0"/>
                  <a:t>exists a vector between the origin and A.</a:t>
                </a:r>
              </a:p>
              <a:p>
                <a:endParaRPr lang="en-US" dirty="0" smtClean="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a:t>
            </a:fld>
            <a:endParaRPr lang="en-US"/>
          </a:p>
        </p:txBody>
      </p:sp>
      <p:pic>
        <p:nvPicPr>
          <p:cNvPr id="12292" name="Picture 4" descr="a point in the pla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5389" y="3265832"/>
            <a:ext cx="2066925" cy="2076450"/>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02-vec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8126" y="3265832"/>
            <a:ext cx="2343150" cy="2047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83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4"/>
                                        </p:tgtEl>
                                        <p:attrNameLst>
                                          <p:attrName>style.visibility</p:attrName>
                                        </p:attrNameLst>
                                      </p:cBhvr>
                                      <p:to>
                                        <p:strVal val="visible"/>
                                      </p:to>
                                    </p:set>
                                    <p:animEffect transition="in" filter="fade">
                                      <p:cBhvr>
                                        <p:cTn id="7" dur="250"/>
                                        <p:tgtEl>
                                          <p:spTgt spid="12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Intuition: where to put the decision boundary? </a:t>
            </a:r>
          </a:p>
        </p:txBody>
      </p:sp>
      <p:sp>
        <p:nvSpPr>
          <p:cNvPr id="3" name="内容占位符 2"/>
          <p:cNvSpPr>
            <a:spLocks noGrp="1"/>
          </p:cNvSpPr>
          <p:nvPr>
            <p:ph idx="1"/>
          </p:nvPr>
        </p:nvSpPr>
        <p:spPr/>
        <p:txBody>
          <a:bodyPr/>
          <a:lstStyle/>
          <a:p>
            <a:r>
              <a:rPr lang="en-US" dirty="0" smtClean="0"/>
              <a:t>When </a:t>
            </a:r>
            <a:r>
              <a:rPr lang="en-US" dirty="0"/>
              <a:t>we use it with real life data, we can see it still make perfect classification.</a:t>
            </a:r>
          </a:p>
        </p:txBody>
      </p:sp>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20</a:t>
            </a:fld>
            <a:endParaRPr lang="en-US"/>
          </a:p>
        </p:txBody>
      </p:sp>
      <p:pic>
        <p:nvPicPr>
          <p:cNvPr id="9218" name="Picture 2" descr="http://i2.wp.com/www.svm-tutorial.com/wp-content/uploads/2014/11/01_svm-dataset1-separated-good.png"/>
          <p:cNvPicPr>
            <a:picLocks noChangeAspect="1" noChangeArrowheads="1"/>
          </p:cNvPicPr>
          <p:nvPr/>
        </p:nvPicPr>
        <p:blipFill rotWithShape="1">
          <a:blip r:embed="rId2">
            <a:extLst>
              <a:ext uri="{28A0092B-C50C-407E-A947-70E740481C1C}">
                <a14:useLocalDpi xmlns:a14="http://schemas.microsoft.com/office/drawing/2010/main" val="0"/>
              </a:ext>
            </a:extLst>
          </a:blip>
          <a:srcRect t="12583" r="4353" b="3150"/>
          <a:stretch/>
        </p:blipFill>
        <p:spPr bwMode="auto">
          <a:xfrm>
            <a:off x="163290" y="2171700"/>
            <a:ext cx="5922382" cy="397862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085672" y="2932777"/>
            <a:ext cx="3058328" cy="1200329"/>
          </a:xfrm>
          <a:prstGeom prst="rect">
            <a:avLst/>
          </a:prstGeom>
        </p:spPr>
        <p:txBody>
          <a:bodyPr wrap="square">
            <a:spAutoFit/>
          </a:bodyPr>
          <a:lstStyle/>
          <a:p>
            <a:r>
              <a:rPr lang="en-US" i="1" dirty="0">
                <a:solidFill>
                  <a:srgbClr val="757575"/>
                </a:solidFill>
                <a:latin typeface="Open Sans"/>
              </a:rPr>
              <a:t>The black hyperplane classifies more accurately than the green one</a:t>
            </a:r>
            <a:endParaRPr lang="en-US" dirty="0"/>
          </a:p>
        </p:txBody>
      </p:sp>
    </p:spTree>
    <p:extLst>
      <p:ext uri="{BB962C8B-B14F-4D97-AF65-F5344CB8AC3E}">
        <p14:creationId xmlns:p14="http://schemas.microsoft.com/office/powerpoint/2010/main" val="28798449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Intuition: where to put the decision boundary? </a:t>
            </a:r>
          </a:p>
        </p:txBody>
      </p:sp>
      <p:sp>
        <p:nvSpPr>
          <p:cNvPr id="3" name="内容占位符 2"/>
          <p:cNvSpPr>
            <a:spLocks noGrp="1"/>
          </p:cNvSpPr>
          <p:nvPr>
            <p:ph idx="1"/>
          </p:nvPr>
        </p:nvSpPr>
        <p:spPr/>
        <p:txBody>
          <a:bodyPr/>
          <a:lstStyle/>
          <a:p>
            <a:r>
              <a:rPr lang="en-US" altLang="zh-CN" dirty="0" smtClean="0"/>
              <a:t>T</a:t>
            </a:r>
            <a:r>
              <a:rPr lang="en-US" dirty="0" smtClean="0"/>
              <a:t>hat's </a:t>
            </a:r>
            <a:r>
              <a:rPr lang="en-US" dirty="0"/>
              <a:t>why the objective of a SVM is to </a:t>
            </a:r>
            <a:r>
              <a:rPr lang="en-US" dirty="0">
                <a:solidFill>
                  <a:srgbClr val="FF0000"/>
                </a:solidFill>
              </a:rPr>
              <a:t>find the optimal separating hyperplane</a:t>
            </a:r>
            <a:r>
              <a:rPr lang="en-US" dirty="0" smtClean="0"/>
              <a:t>:</a:t>
            </a:r>
            <a:endParaRPr lang="en-US" dirty="0"/>
          </a:p>
          <a:p>
            <a:pPr lvl="1"/>
            <a:r>
              <a:rPr lang="en-US" dirty="0"/>
              <a:t>because it correctly classifies the training data</a:t>
            </a:r>
          </a:p>
          <a:p>
            <a:pPr lvl="1"/>
            <a:r>
              <a:rPr lang="en-US" dirty="0"/>
              <a:t>and because it is the one which will generalize better with unseen </a:t>
            </a:r>
            <a:r>
              <a:rPr lang="en-US" dirty="0" smtClean="0"/>
              <a:t>data</a:t>
            </a:r>
          </a:p>
          <a:p>
            <a:r>
              <a:rPr lang="en-US" dirty="0"/>
              <a:t>Idea: Find a decision boundary in the ‘middle’ of the two classes. In other words, we want a decision boundary that:</a:t>
            </a:r>
          </a:p>
          <a:p>
            <a:pPr lvl="1"/>
            <a:r>
              <a:rPr lang="en-US" dirty="0"/>
              <a:t>Perfectly classifies the training data</a:t>
            </a:r>
          </a:p>
          <a:p>
            <a:pPr lvl="1"/>
            <a:r>
              <a:rPr lang="en-US" dirty="0"/>
              <a:t>Is as far away from every training point as possible </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21</a:t>
            </a:fld>
            <a:endParaRPr lang="en-US"/>
          </a:p>
        </p:txBody>
      </p:sp>
      <p:pic>
        <p:nvPicPr>
          <p:cNvPr id="8" name="图片 7"/>
          <p:cNvPicPr>
            <a:picLocks noChangeAspect="1"/>
          </p:cNvPicPr>
          <p:nvPr/>
        </p:nvPicPr>
        <p:blipFill rotWithShape="1">
          <a:blip r:embed="rId2"/>
          <a:srcRect t="3772" b="3449"/>
          <a:stretch/>
        </p:blipFill>
        <p:spPr>
          <a:xfrm>
            <a:off x="822961" y="3902530"/>
            <a:ext cx="7153275" cy="2465614"/>
          </a:xfrm>
          <a:prstGeom prst="rect">
            <a:avLst/>
          </a:prstGeom>
        </p:spPr>
      </p:pic>
    </p:spTree>
    <p:extLst>
      <p:ext uri="{BB962C8B-B14F-4D97-AF65-F5344CB8AC3E}">
        <p14:creationId xmlns:p14="http://schemas.microsoft.com/office/powerpoint/2010/main" val="7851447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is the </a:t>
            </a:r>
            <a:r>
              <a:rPr lang="en-US" dirty="0" smtClean="0"/>
              <a:t>margin?</a:t>
            </a:r>
            <a:endParaRPr lang="en-US" dirty="0"/>
          </a:p>
        </p:txBody>
      </p:sp>
      <p:sp>
        <p:nvSpPr>
          <p:cNvPr id="3" name="内容占位符 2"/>
          <p:cNvSpPr>
            <a:spLocks noGrp="1"/>
          </p:cNvSpPr>
          <p:nvPr>
            <p:ph idx="1"/>
          </p:nvPr>
        </p:nvSpPr>
        <p:spPr/>
        <p:txBody>
          <a:bodyPr/>
          <a:lstStyle/>
          <a:p>
            <a:r>
              <a:rPr lang="en-US" dirty="0"/>
              <a:t>Given a particular hyperplane, we can compute the distance between the hyperplane and the closest data point. Once we have this value, if we double it we will get what is called the </a:t>
            </a:r>
            <a:r>
              <a:rPr lang="en-US" dirty="0">
                <a:solidFill>
                  <a:srgbClr val="FF0000"/>
                </a:solidFill>
              </a:rPr>
              <a:t>margin</a:t>
            </a:r>
            <a:r>
              <a:rPr lang="en-US" dirty="0"/>
              <a:t>.</a:t>
            </a:r>
          </a:p>
        </p:txBody>
      </p:sp>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22</a:t>
            </a:fld>
            <a:endParaRPr lang="en-US"/>
          </a:p>
        </p:txBody>
      </p:sp>
      <p:pic>
        <p:nvPicPr>
          <p:cNvPr id="10242" name="Picture 2" descr="07_withMidpointsAndSeparator"/>
          <p:cNvPicPr>
            <a:picLocks noChangeAspect="1" noChangeArrowheads="1"/>
          </p:cNvPicPr>
          <p:nvPr/>
        </p:nvPicPr>
        <p:blipFill rotWithShape="1">
          <a:blip r:embed="rId2">
            <a:extLst>
              <a:ext uri="{28A0092B-C50C-407E-A947-70E740481C1C}">
                <a14:useLocalDpi xmlns:a14="http://schemas.microsoft.com/office/drawing/2010/main" val="0"/>
              </a:ext>
            </a:extLst>
          </a:blip>
          <a:srcRect t="12383" r="3794" b="2442"/>
          <a:stretch/>
        </p:blipFill>
        <p:spPr bwMode="auto">
          <a:xfrm>
            <a:off x="587829" y="2351313"/>
            <a:ext cx="5326355" cy="359897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5914184" y="3184071"/>
            <a:ext cx="3229816" cy="646331"/>
          </a:xfrm>
          <a:prstGeom prst="rect">
            <a:avLst/>
          </a:prstGeom>
        </p:spPr>
        <p:txBody>
          <a:bodyPr wrap="square">
            <a:spAutoFit/>
          </a:bodyPr>
          <a:lstStyle/>
          <a:p>
            <a:r>
              <a:rPr lang="en-US" i="1" dirty="0">
                <a:solidFill>
                  <a:srgbClr val="757575"/>
                </a:solidFill>
                <a:latin typeface="Open Sans"/>
              </a:rPr>
              <a:t>The margin of our optimal hyperplane</a:t>
            </a:r>
            <a:endParaRPr lang="en-US" dirty="0"/>
          </a:p>
        </p:txBody>
      </p:sp>
    </p:spTree>
    <p:extLst>
      <p:ext uri="{BB962C8B-B14F-4D97-AF65-F5344CB8AC3E}">
        <p14:creationId xmlns:p14="http://schemas.microsoft.com/office/powerpoint/2010/main" val="38750634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is the margin?</a:t>
            </a:r>
          </a:p>
        </p:txBody>
      </p:sp>
      <p:sp>
        <p:nvSpPr>
          <p:cNvPr id="3" name="内容占位符 2"/>
          <p:cNvSpPr>
            <a:spLocks noGrp="1"/>
          </p:cNvSpPr>
          <p:nvPr>
            <p:ph idx="1"/>
          </p:nvPr>
        </p:nvSpPr>
        <p:spPr/>
        <p:txBody>
          <a:bodyPr/>
          <a:lstStyle/>
          <a:p>
            <a:r>
              <a:rPr lang="en-US" dirty="0" smtClean="0">
                <a:solidFill>
                  <a:srgbClr val="FF0000"/>
                </a:solidFill>
              </a:rPr>
              <a:t>There </a:t>
            </a:r>
            <a:r>
              <a:rPr lang="en-US" dirty="0">
                <a:solidFill>
                  <a:srgbClr val="FF0000"/>
                </a:solidFill>
              </a:rPr>
              <a:t>will never be any data point inside the </a:t>
            </a:r>
            <a:r>
              <a:rPr lang="en-US" dirty="0" smtClean="0">
                <a:solidFill>
                  <a:srgbClr val="FF0000"/>
                </a:solidFill>
              </a:rPr>
              <a:t>margin</a:t>
            </a:r>
            <a:endParaRPr lang="en-US" dirty="0" smtClean="0"/>
          </a:p>
          <a:p>
            <a:r>
              <a:rPr lang="en-US" dirty="0" smtClean="0">
                <a:solidFill>
                  <a:srgbClr val="FF0000"/>
                </a:solidFill>
              </a:rPr>
              <a:t>Note</a:t>
            </a:r>
            <a:r>
              <a:rPr lang="en-US" dirty="0">
                <a:solidFill>
                  <a:srgbClr val="FF0000"/>
                </a:solidFill>
              </a:rPr>
              <a:t>: </a:t>
            </a:r>
            <a:r>
              <a:rPr lang="en-US" dirty="0"/>
              <a:t>this can cause some problems when data is noisy, and this is why soft margin classifier will be introduced </a:t>
            </a:r>
            <a:r>
              <a:rPr lang="en-US" dirty="0" smtClean="0"/>
              <a:t>later</a:t>
            </a:r>
          </a:p>
          <a:p>
            <a:r>
              <a:rPr lang="en-US" dirty="0"/>
              <a:t>For another hyperplane, the margin will look like </a:t>
            </a:r>
            <a:r>
              <a:rPr lang="en-US" dirty="0" smtClean="0"/>
              <a:t>this:</a:t>
            </a: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23</a:t>
            </a:fld>
            <a:endParaRPr lang="en-US"/>
          </a:p>
        </p:txBody>
      </p:sp>
      <p:pic>
        <p:nvPicPr>
          <p:cNvPr id="11266" name="Picture 2" descr="01_svm-dataset1-small-margin"/>
          <p:cNvPicPr>
            <a:picLocks noChangeAspect="1" noChangeArrowheads="1"/>
          </p:cNvPicPr>
          <p:nvPr/>
        </p:nvPicPr>
        <p:blipFill rotWithShape="1">
          <a:blip r:embed="rId2">
            <a:extLst>
              <a:ext uri="{28A0092B-C50C-407E-A947-70E740481C1C}">
                <a14:useLocalDpi xmlns:a14="http://schemas.microsoft.com/office/drawing/2010/main" val="0"/>
              </a:ext>
            </a:extLst>
          </a:blip>
          <a:srcRect t="13423" r="3726" b="2480"/>
          <a:stretch/>
        </p:blipFill>
        <p:spPr bwMode="auto">
          <a:xfrm>
            <a:off x="261258" y="2807962"/>
            <a:ext cx="5330120" cy="355342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5717991" y="3579108"/>
            <a:ext cx="3217003" cy="646331"/>
          </a:xfrm>
          <a:prstGeom prst="rect">
            <a:avLst/>
          </a:prstGeom>
        </p:spPr>
        <p:txBody>
          <a:bodyPr wrap="square">
            <a:spAutoFit/>
          </a:bodyPr>
          <a:lstStyle/>
          <a:p>
            <a:r>
              <a:rPr lang="en-US" dirty="0">
                <a:solidFill>
                  <a:srgbClr val="444444"/>
                </a:solidFill>
                <a:latin typeface="Open Sans"/>
              </a:rPr>
              <a:t>Margin B is smaller than Margin A.</a:t>
            </a:r>
            <a:endParaRPr lang="en-US" dirty="0"/>
          </a:p>
        </p:txBody>
      </p:sp>
    </p:spTree>
    <p:extLst>
      <p:ext uri="{BB962C8B-B14F-4D97-AF65-F5344CB8AC3E}">
        <p14:creationId xmlns:p14="http://schemas.microsoft.com/office/powerpoint/2010/main" val="9417325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The hyperplane and the margin</a:t>
            </a:r>
            <a:endParaRPr lang="en-US" dirty="0"/>
          </a:p>
        </p:txBody>
      </p:sp>
      <p:sp>
        <p:nvSpPr>
          <p:cNvPr id="3" name="内容占位符 2"/>
          <p:cNvSpPr>
            <a:spLocks noGrp="1"/>
          </p:cNvSpPr>
          <p:nvPr>
            <p:ph idx="1"/>
          </p:nvPr>
        </p:nvSpPr>
        <p:spPr/>
        <p:txBody>
          <a:bodyPr/>
          <a:lstStyle/>
          <a:p>
            <a:r>
              <a:rPr lang="en-US" dirty="0" smtClean="0"/>
              <a:t>We </a:t>
            </a:r>
            <a:r>
              <a:rPr lang="en-US" dirty="0"/>
              <a:t>can make the following observations:</a:t>
            </a:r>
          </a:p>
          <a:p>
            <a:pPr lvl="1"/>
            <a:r>
              <a:rPr lang="en-US" dirty="0" smtClean="0"/>
              <a:t>If </a:t>
            </a:r>
            <a:r>
              <a:rPr lang="en-US" dirty="0"/>
              <a:t>an hyperplane is very close to a data point, its margin will be small.</a:t>
            </a:r>
          </a:p>
          <a:p>
            <a:pPr lvl="1"/>
            <a:r>
              <a:rPr lang="en-US" dirty="0"/>
              <a:t>The further an hyperplane is from a data point, the larger its margin will be</a:t>
            </a:r>
            <a:r>
              <a:rPr lang="en-US" dirty="0" smtClean="0"/>
              <a:t>.</a:t>
            </a:r>
          </a:p>
          <a:p>
            <a:r>
              <a:rPr lang="en-US" dirty="0"/>
              <a:t>This means that the </a:t>
            </a:r>
            <a:r>
              <a:rPr lang="en-US" dirty="0">
                <a:solidFill>
                  <a:srgbClr val="FF0000"/>
                </a:solidFill>
              </a:rPr>
              <a:t>optimal hyperplane will be the one with the biggest margin</a:t>
            </a:r>
            <a:r>
              <a:rPr lang="en-US" dirty="0" smtClean="0"/>
              <a:t>.</a:t>
            </a:r>
          </a:p>
          <a:p>
            <a:r>
              <a:rPr lang="en-US" dirty="0"/>
              <a:t>That is why the objective of the SVM is </a:t>
            </a:r>
            <a:r>
              <a:rPr lang="en-US" dirty="0">
                <a:solidFill>
                  <a:srgbClr val="FF0000"/>
                </a:solidFill>
              </a:rPr>
              <a:t>to find  the optimal separating hyperplane which maximizes the margin of the training data</a:t>
            </a:r>
            <a:r>
              <a:rPr lang="en-US" dirty="0"/>
              <a:t>.</a:t>
            </a:r>
          </a:p>
        </p:txBody>
      </p:sp>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24</a:t>
            </a:fld>
            <a:endParaRPr lang="en-US"/>
          </a:p>
        </p:txBody>
      </p:sp>
    </p:spTree>
    <p:extLst>
      <p:ext uri="{BB962C8B-B14F-4D97-AF65-F5344CB8AC3E}">
        <p14:creationId xmlns:p14="http://schemas.microsoft.com/office/powerpoint/2010/main" val="1578303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Optimizing the Margin</a:t>
            </a:r>
          </a:p>
        </p:txBody>
      </p:sp>
      <p:sp>
        <p:nvSpPr>
          <p:cNvPr id="3" name="内容占位符 2"/>
          <p:cNvSpPr>
            <a:spLocks noGrp="1"/>
          </p:cNvSpPr>
          <p:nvPr>
            <p:ph idx="1"/>
          </p:nvPr>
        </p:nvSpPr>
        <p:spPr/>
        <p:txBody>
          <a:bodyPr/>
          <a:lstStyle/>
          <a:p>
            <a:r>
              <a:rPr lang="en-US" dirty="0" smtClean="0"/>
              <a:t>Margin is the smallest </a:t>
            </a:r>
            <a:r>
              <a:rPr lang="en-US" dirty="0"/>
              <a:t>distance between the hyperplane and all training </a:t>
            </a:r>
            <a:r>
              <a:rPr lang="en-US" dirty="0" smtClean="0"/>
              <a:t>points</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25</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664630" y="1600201"/>
                <a:ext cx="4661661" cy="801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𝑚𝑎𝑟𝑔𝑖𝑛</m:t>
                      </m:r>
                      <m:d>
                        <m:dPr>
                          <m:ctrlPr>
                            <a:rPr lang="en-US" sz="2400" b="0" i="1" smtClean="0">
                              <a:latin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0" i="1" smtClean="0">
                                  <a:latin typeface="Cambria Math" panose="02040503050406030204" pitchFamily="18" charset="0"/>
                                </a:rPr>
                                <m:t>𝑖</m:t>
                              </m:r>
                            </m:lim>
                          </m:limLow>
                        </m:fName>
                        <m:e>
                          <m:f>
                            <m:fPr>
                              <m:ctrlPr>
                                <a:rPr lang="en-US" sz="2400" i="1">
                                  <a:latin typeface="Cambria Math" panose="02040503050406030204" pitchFamily="18" charset="0"/>
                                  <a:ea typeface="Cambria Math" panose="02040503050406030204" pitchFamily="18" charset="0"/>
                                </a:rPr>
                              </m:ctrlPr>
                            </m:fPr>
                            <m:num>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e>
                      </m:func>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664630" y="1600201"/>
                <a:ext cx="4661661" cy="801758"/>
              </a:xfrm>
              <a:prstGeom prst="rect">
                <a:avLst/>
              </a:prstGeom>
              <a:blipFill>
                <a:blip r:embed="rId2"/>
                <a:stretch>
                  <a:fillRect/>
                </a:stretch>
              </a:blipFill>
            </p:spPr>
            <p:txBody>
              <a:bodyPr/>
              <a:lstStyle/>
              <a:p>
                <a:r>
                  <a:rPr lang="en-US">
                    <a:noFill/>
                  </a:rPr>
                  <a:t> </a:t>
                </a:r>
              </a:p>
            </p:txBody>
          </p:sp>
        </mc:Fallback>
      </mc:AlternateContent>
      <p:pic>
        <p:nvPicPr>
          <p:cNvPr id="8" name="图片 7"/>
          <p:cNvPicPr>
            <a:picLocks noChangeAspect="1"/>
          </p:cNvPicPr>
          <p:nvPr/>
        </p:nvPicPr>
        <p:blipFill>
          <a:blip r:embed="rId3"/>
          <a:stretch>
            <a:fillRect/>
          </a:stretch>
        </p:blipFill>
        <p:spPr>
          <a:xfrm>
            <a:off x="1935327" y="2929055"/>
            <a:ext cx="4743450" cy="2181225"/>
          </a:xfrm>
          <a:prstGeom prst="rect">
            <a:avLst/>
          </a:prstGeom>
        </p:spPr>
      </p:pic>
      <p:pic>
        <p:nvPicPr>
          <p:cNvPr id="9" name="Picture 6" descr="http://img3.redocn.com/20120415/Redocn_2012041504082874.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400" b="6720"/>
          <a:stretch/>
        </p:blipFill>
        <p:spPr bwMode="auto">
          <a:xfrm>
            <a:off x="6931770" y="4457700"/>
            <a:ext cx="1999219" cy="184352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矩形 9"/>
              <p:cNvSpPr/>
              <p:nvPr/>
            </p:nvSpPr>
            <p:spPr>
              <a:xfrm>
                <a:off x="587829" y="5314210"/>
                <a:ext cx="6361646" cy="461665"/>
              </a:xfrm>
              <a:prstGeom prst="rect">
                <a:avLst/>
              </a:prstGeom>
            </p:spPr>
            <p:txBody>
              <a:bodyPr wrap="square">
                <a:spAutoFit/>
              </a:bodyPr>
              <a:lstStyle/>
              <a:p>
                <a:r>
                  <a:rPr lang="en-US" sz="2400" dirty="0" smtClean="0">
                    <a:solidFill>
                      <a:srgbClr val="FF0000"/>
                    </a:solidFill>
                  </a:rPr>
                  <a:t>How should we pick </a:t>
                </a:r>
                <a14:m>
                  <m:oMath xmlns:m="http://schemas.openxmlformats.org/officeDocument/2006/math">
                    <m:d>
                      <m:dPr>
                        <m:ctrlPr>
                          <a:rPr lang="en-US" sz="2400" i="1">
                            <a:solidFill>
                              <a:srgbClr val="FF0000"/>
                            </a:solidFill>
                            <a:latin typeface="Cambria Math" panose="02040503050406030204" pitchFamily="18" charset="0"/>
                          </a:rPr>
                        </m:ctrlPr>
                      </m:dPr>
                      <m:e>
                        <m:r>
                          <a:rPr lang="en-US" sz="2400" b="1" i="1">
                            <a:solidFill>
                              <a:srgbClr val="FF0000"/>
                            </a:solidFill>
                            <a:latin typeface="Cambria Math" panose="02040503050406030204" pitchFamily="18" charset="0"/>
                            <a:ea typeface="Cambria Math" panose="02040503050406030204" pitchFamily="18" charset="0"/>
                          </a:rPr>
                          <m:t>𝒘</m:t>
                        </m:r>
                        <m:r>
                          <a:rPr lang="en-US" sz="2400" i="1">
                            <a:solidFill>
                              <a:srgbClr val="FF0000"/>
                            </a:solidFill>
                            <a:latin typeface="Cambria Math" panose="02040503050406030204" pitchFamily="18" charset="0"/>
                          </a:rPr>
                          <m:t>,</m:t>
                        </m:r>
                        <m:r>
                          <a:rPr lang="en-US" sz="2400" i="1">
                            <a:solidFill>
                              <a:srgbClr val="FF0000"/>
                            </a:solidFill>
                            <a:latin typeface="Cambria Math" panose="02040503050406030204" pitchFamily="18" charset="0"/>
                          </a:rPr>
                          <m:t>𝑏</m:t>
                        </m:r>
                      </m:e>
                    </m:d>
                  </m:oMath>
                </a14:m>
                <a:r>
                  <a:rPr lang="en-US" sz="2400" dirty="0">
                    <a:solidFill>
                      <a:srgbClr val="FF0000"/>
                    </a:solidFill>
                  </a:rPr>
                  <a:t> based on its margin?</a:t>
                </a:r>
              </a:p>
            </p:txBody>
          </p:sp>
        </mc:Choice>
        <mc:Fallback xmlns="">
          <p:sp>
            <p:nvSpPr>
              <p:cNvPr id="10" name="矩形 9"/>
              <p:cNvSpPr>
                <a:spLocks noRot="1" noChangeAspect="1" noMove="1" noResize="1" noEditPoints="1" noAdjustHandles="1" noChangeArrowheads="1" noChangeShapeType="1" noTextEdit="1"/>
              </p:cNvSpPr>
              <p:nvPr/>
            </p:nvSpPr>
            <p:spPr>
              <a:xfrm>
                <a:off x="587829" y="5314210"/>
                <a:ext cx="6361646" cy="461665"/>
              </a:xfrm>
              <a:prstGeom prst="rect">
                <a:avLst/>
              </a:prstGeom>
              <a:blipFill>
                <a:blip r:embed="rId5"/>
                <a:stretch>
                  <a:fillRect l="-1437" t="-10667" b="-30667"/>
                </a:stretch>
              </a:blipFill>
            </p:spPr>
            <p:txBody>
              <a:bodyPr/>
              <a:lstStyle/>
              <a:p>
                <a:r>
                  <a:rPr lang="en-US">
                    <a:noFill/>
                  </a:rPr>
                  <a:t> </a:t>
                </a:r>
              </a:p>
            </p:txBody>
          </p:sp>
        </mc:Fallback>
      </mc:AlternateContent>
    </p:spTree>
    <p:extLst>
      <p:ext uri="{BB962C8B-B14F-4D97-AF65-F5344CB8AC3E}">
        <p14:creationId xmlns:p14="http://schemas.microsoft.com/office/powerpoint/2010/main" val="354192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Optimizing the Margin</a:t>
            </a:r>
          </a:p>
        </p:txBody>
      </p:sp>
      <p:sp>
        <p:nvSpPr>
          <p:cNvPr id="3" name="内容占位符 2"/>
          <p:cNvSpPr>
            <a:spLocks noGrp="1"/>
          </p:cNvSpPr>
          <p:nvPr>
            <p:ph idx="1"/>
          </p:nvPr>
        </p:nvSpPr>
        <p:spPr/>
        <p:txBody>
          <a:bodyPr/>
          <a:lstStyle/>
          <a:p>
            <a:r>
              <a:rPr lang="en-US" dirty="0"/>
              <a:t>We want a decision boundary that is as far away from all training points as possible, so we to </a:t>
            </a:r>
            <a:r>
              <a:rPr lang="en-US" i="1" dirty="0"/>
              <a:t>maximize</a:t>
            </a:r>
            <a:r>
              <a:rPr lang="en-US" dirty="0"/>
              <a:t> the margin!</a:t>
            </a:r>
          </a:p>
        </p:txBody>
      </p:sp>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26</a:t>
            </a:fld>
            <a:endParaRPr lang="en-US"/>
          </a:p>
        </p:txBody>
      </p:sp>
      <p:pic>
        <p:nvPicPr>
          <p:cNvPr id="7" name="图片 6"/>
          <p:cNvPicPr>
            <a:picLocks noChangeAspect="1"/>
          </p:cNvPicPr>
          <p:nvPr/>
        </p:nvPicPr>
        <p:blipFill>
          <a:blip r:embed="rId2"/>
          <a:stretch>
            <a:fillRect/>
          </a:stretch>
        </p:blipFill>
        <p:spPr>
          <a:xfrm>
            <a:off x="1935327" y="2929055"/>
            <a:ext cx="4743450" cy="2181225"/>
          </a:xfrm>
          <a:prstGeom prst="rect">
            <a:avLst/>
          </a:prstGeom>
        </p:spPr>
      </p:pic>
      <mc:AlternateContent xmlns:mc="http://schemas.openxmlformats.org/markup-compatibility/2006" xmlns:a14="http://schemas.microsoft.com/office/drawing/2010/main">
        <mc:Choice Requires="a14">
          <p:sp>
            <p:nvSpPr>
              <p:cNvPr id="8" name="文本框 7"/>
              <p:cNvSpPr txBox="1"/>
              <p:nvPr/>
            </p:nvSpPr>
            <p:spPr>
              <a:xfrm>
                <a:off x="984996" y="1738108"/>
                <a:ext cx="7176388" cy="801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1" i="1" smtClean="0">
                                  <a:latin typeface="Cambria Math" panose="02040503050406030204" pitchFamily="18" charset="0"/>
                                </a:rPr>
                                <m:t>𝒘</m:t>
                              </m:r>
                              <m:r>
                                <a:rPr lang="en-US" sz="2400" b="0" i="1" smtClean="0">
                                  <a:latin typeface="Cambria Math" panose="02040503050406030204" pitchFamily="18" charset="0"/>
                                </a:rPr>
                                <m:t>,</m:t>
                              </m:r>
                              <m:r>
                                <a:rPr lang="en-US" sz="2400" b="0" i="1" smtClean="0">
                                  <a:latin typeface="Cambria Math" panose="02040503050406030204" pitchFamily="18" charset="0"/>
                                </a:rPr>
                                <m:t>𝑏</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0" i="1" smtClean="0">
                                      <a:latin typeface="Cambria Math" panose="02040503050406030204" pitchFamily="18" charset="0"/>
                                    </a:rPr>
                                    <m:t>𝑖</m:t>
                                  </m:r>
                                </m:lim>
                              </m:limLow>
                            </m:fName>
                            <m:e>
                              <m:f>
                                <m:fPr>
                                  <m:ctrlPr>
                                    <a:rPr lang="en-US" sz="2400" i="1">
                                      <a:latin typeface="Cambria Math" panose="02040503050406030204" pitchFamily="18" charset="0"/>
                                      <a:ea typeface="Cambria Math" panose="02040503050406030204" pitchFamily="18" charset="0"/>
                                    </a:rPr>
                                  </m:ctrlPr>
                                </m:fPr>
                                <m:num>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r>
                                <a:rPr lang="en-US" sz="2400" b="0" i="1" smtClean="0">
                                  <a:latin typeface="Cambria Math" panose="02040503050406030204" pitchFamily="18" charset="0"/>
                                  <a:ea typeface="Cambria Math" panose="02040503050406030204" pitchFamily="18" charset="0"/>
                                </a:rPr>
                                <m:t>=</m:t>
                              </m:r>
                              <m:func>
                                <m:funcPr>
                                  <m:ctrlPr>
                                    <a:rPr lang="en-US" sz="2400" b="0" i="1" smtClean="0">
                                      <a:latin typeface="Cambria Math" panose="02040503050406030204" pitchFamily="18" charset="0"/>
                                      <a:ea typeface="Cambria Math" panose="02040503050406030204" pitchFamily="18" charset="0"/>
                                    </a:rPr>
                                  </m:ctrlPr>
                                </m:funcPr>
                                <m:fName>
                                  <m:limLow>
                                    <m:limLowPr>
                                      <m:ctrlPr>
                                        <a:rPr lang="en-US" sz="2400" b="0" i="1" smtClean="0">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max</m:t>
                                      </m:r>
                                    </m:e>
                                    <m:lim>
                                      <m:r>
                                        <a:rPr lang="en-US" sz="2400" b="1" i="1" smtClean="0">
                                          <a:latin typeface="Cambria Math" panose="02040503050406030204" pitchFamily="18" charset="0"/>
                                          <a:ea typeface="Cambria Math" panose="02040503050406030204" pitchFamily="18" charset="0"/>
                                        </a:rPr>
                                        <m:t>𝒘</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lim>
                                  </m:limLow>
                                </m:fName>
                                <m:e>
                                  <m:f>
                                    <m:fPr>
                                      <m:ctrlPr>
                                        <a:rPr lang="en-US" sz="2400" i="1">
                                          <a:latin typeface="Cambria Math" panose="02040503050406030204" pitchFamily="18" charset="0"/>
                                          <a:ea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1</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func>
                                    <m:funcPr>
                                      <m:ctrlPr>
                                        <a:rPr lang="en-US" sz="2400" b="0" i="1" smtClean="0">
                                          <a:latin typeface="Cambria Math" panose="02040503050406030204" pitchFamily="18" charset="0"/>
                                          <a:ea typeface="Cambria Math" panose="02040503050406030204" pitchFamily="18" charset="0"/>
                                        </a:rPr>
                                      </m:ctrlPr>
                                    </m:funcPr>
                                    <m:fName>
                                      <m:limLow>
                                        <m:limLowPr>
                                          <m:ctrlPr>
                                            <a:rPr lang="en-US" sz="2400" b="0" i="1" smtClean="0">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0" i="1" smtClean="0">
                                              <a:latin typeface="Cambria Math" panose="02040503050406030204" pitchFamily="18" charset="0"/>
                                              <a:ea typeface="Cambria Math" panose="02040503050406030204" pitchFamily="18" charset="0"/>
                                            </a:rPr>
                                            <m:t>𝑖</m:t>
                                          </m:r>
                                        </m:lim>
                                      </m:limLow>
                                    </m:fName>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e>
                                  </m:func>
                                </m:e>
                              </m:func>
                            </m:e>
                          </m:func>
                        </m:e>
                      </m:func>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984996" y="1738108"/>
                <a:ext cx="7176388" cy="80175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126466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Optimizing the Margin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Margin is the smallest distance between the hyperplane and all training points</a:t>
                </a:r>
              </a:p>
              <a:p>
                <a:endParaRPr lang="en-US" dirty="0" smtClean="0"/>
              </a:p>
              <a:p>
                <a:endParaRPr lang="en-US" dirty="0"/>
              </a:p>
              <a:p>
                <a:r>
                  <a:rPr lang="en-US" dirty="0"/>
                  <a:t>Consider three </a:t>
                </a:r>
                <a:r>
                  <a:rPr lang="en-US" dirty="0" smtClean="0"/>
                  <a:t>hyperplanes</a:t>
                </a:r>
              </a:p>
              <a:p>
                <a:pPr lvl="1"/>
                <a14:m>
                  <m:oMath xmlns:m="http://schemas.openxmlformats.org/officeDocument/2006/math">
                    <m:d>
                      <m:dPr>
                        <m:ctrlPr>
                          <a:rPr lang="en-US" b="0" i="1" smtClean="0">
                            <a:latin typeface="Cambria Math" panose="02040503050406030204" pitchFamily="18" charset="0"/>
                          </a:rPr>
                        </m:ctrlPr>
                      </m:dPr>
                      <m:e>
                        <m:r>
                          <a:rPr lang="en-US" b="1" i="1" smtClean="0">
                            <a:latin typeface="Cambria Math" panose="02040503050406030204" pitchFamily="18" charset="0"/>
                          </a:rPr>
                          <m:t>𝒘</m:t>
                        </m:r>
                        <m:r>
                          <a:rPr lang="en-US" b="0" i="1" smtClean="0">
                            <a:latin typeface="Cambria Math" panose="02040503050406030204" pitchFamily="18" charset="0"/>
                          </a:rPr>
                          <m:t>,</m:t>
                        </m:r>
                        <m:r>
                          <a:rPr lang="en-US" b="0" i="1" smtClean="0">
                            <a:latin typeface="Cambria Math" panose="02040503050406030204" pitchFamily="18" charset="0"/>
                          </a:rPr>
                          <m:t>𝑏</m:t>
                        </m:r>
                      </m:e>
                    </m:d>
                  </m:oMath>
                </a14:m>
                <a:endParaRPr lang="en-US" b="0" dirty="0" smtClean="0"/>
              </a:p>
              <a:p>
                <a:pPr lvl="1"/>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1" i="1">
                            <a:latin typeface="Cambria Math" panose="02040503050406030204" pitchFamily="18" charset="0"/>
                          </a:rPr>
                          <m:t>𝒘</m:t>
                        </m:r>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𝑏</m:t>
                        </m:r>
                      </m:e>
                    </m:d>
                  </m:oMath>
                </a14:m>
                <a:endParaRPr lang="en-US" dirty="0" smtClean="0"/>
              </a:p>
              <a:p>
                <a:pPr lvl="1"/>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m:t>
                    </m:r>
                    <m:r>
                      <a:rPr lang="en-US" b="0" i="0" smtClean="0">
                        <a:latin typeface="Cambria Math" panose="02040503050406030204" pitchFamily="18" charset="0"/>
                      </a:rPr>
                      <m:t>5</m:t>
                    </m:r>
                    <m:r>
                      <a:rPr lang="en-US" b="1" i="1">
                        <a:latin typeface="Cambria Math" panose="02040503050406030204" pitchFamily="18" charset="0"/>
                      </a:rPr>
                      <m:t>𝒘</m:t>
                    </m:r>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𝑏</m:t>
                    </m:r>
                    <m:r>
                      <a:rPr lang="en-US" i="1">
                        <a:latin typeface="Cambria Math" panose="02040503050406030204" pitchFamily="18" charset="0"/>
                      </a:rPr>
                      <m:t>)</m:t>
                    </m:r>
                  </m:oMath>
                </a14:m>
                <a:endParaRPr lang="en-US" dirty="0" smtClean="0"/>
              </a:p>
              <a:p>
                <a:r>
                  <a:rPr lang="en-US" dirty="0"/>
                  <a:t>Which one has the largest margin</a:t>
                </a:r>
                <a:r>
                  <a:rPr lang="en-US" dirty="0" smtClean="0"/>
                  <a:t>?</a:t>
                </a:r>
              </a:p>
              <a:p>
                <a:pPr lvl="1"/>
                <a:r>
                  <a:rPr lang="en-US" dirty="0"/>
                  <a:t>The margin doesn’t change if we scale </a:t>
                </a:r>
                <a14:m>
                  <m:oMath xmlns:m="http://schemas.openxmlformats.org/officeDocument/2006/math">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rPr>
                          <m:t>,</m:t>
                        </m:r>
                        <m:r>
                          <a:rPr lang="en-US" i="1">
                            <a:latin typeface="Cambria Math" panose="02040503050406030204" pitchFamily="18" charset="0"/>
                          </a:rPr>
                          <m:t>𝑏</m:t>
                        </m:r>
                      </m:e>
                    </m:d>
                  </m:oMath>
                </a14:m>
                <a:r>
                  <a:rPr lang="en-US" dirty="0"/>
                  <a:t> by a constant factor </a:t>
                </a:r>
                <a:r>
                  <a:rPr lang="en-US" i="1" dirty="0" smtClean="0">
                    <a:latin typeface="Times New Roman" panose="02020603050405020304" pitchFamily="18" charset="0"/>
                    <a:cs typeface="Times New Roman" panose="02020603050405020304" pitchFamily="18" charset="0"/>
                  </a:rPr>
                  <a:t>c</a:t>
                </a:r>
              </a:p>
              <a:p>
                <a:pPr lvl="1"/>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𝒘</m:t>
                        </m:r>
                      </m:e>
                      <m:sup>
                        <m:r>
                          <a:rPr lang="en-US" i="1">
                            <a:latin typeface="Cambria Math" panose="02040503050406030204" pitchFamily="18" charset="0"/>
                            <a:ea typeface="Cambria Math" panose="02040503050406030204" pitchFamily="18" charset="0"/>
                          </a:rPr>
                          <m:t>𝑇</m:t>
                        </m:r>
                      </m:sup>
                    </m:sSup>
                    <m:r>
                      <a:rPr lang="en-US" b="1" i="1" smtClean="0">
                        <a:latin typeface="Cambria Math" panose="02040503050406030204" pitchFamily="18" charset="0"/>
                        <a:ea typeface="Cambria Math" panose="02040503050406030204" pitchFamily="18" charset="0"/>
                      </a:rPr>
                      <m:t>𝒙</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=0</m:t>
                    </m:r>
                  </m:oMath>
                </a14:m>
                <a:r>
                  <a:rPr lang="en-US" dirty="0" smtClean="0"/>
                  <a:t> </a:t>
                </a:r>
                <a:r>
                  <a:rPr lang="en-US" dirty="0"/>
                  <a:t>and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1" i="1">
                            <a:latin typeface="Cambria Math" panose="02040503050406030204" pitchFamily="18" charset="0"/>
                            <a:ea typeface="Cambria Math" panose="02040503050406030204" pitchFamily="18" charset="0"/>
                          </a:rPr>
                          <m:t>𝒘</m:t>
                        </m:r>
                        <m:r>
                          <a:rPr lang="en-US" b="1" i="1" smtClean="0">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𝑇</m:t>
                        </m:r>
                      </m:sup>
                    </m:sSup>
                    <m:r>
                      <a:rPr lang="en-US" b="1" i="1" smtClean="0">
                        <a:latin typeface="Cambria Math" panose="02040503050406030204" pitchFamily="18" charset="0"/>
                        <a:ea typeface="Cambria Math" panose="02040503050406030204" pitchFamily="18" charset="0"/>
                      </a:rPr>
                      <m:t>𝒙</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𝑏</m:t>
                    </m:r>
                    <m:r>
                      <a:rPr lang="en-US" i="1">
                        <a:latin typeface="Cambria Math" panose="02040503050406030204" pitchFamily="18" charset="0"/>
                        <a:ea typeface="Cambria Math" panose="02040503050406030204" pitchFamily="18" charset="0"/>
                      </a:rPr>
                      <m:t>=0</m:t>
                    </m:r>
                  </m:oMath>
                </a14:m>
                <a:r>
                  <a:rPr lang="en-US" dirty="0"/>
                  <a:t>: same decision boundary</a:t>
                </a:r>
                <a:r>
                  <a:rPr lang="en-US" dirty="0" smtClean="0"/>
                  <a:t>!</a:t>
                </a:r>
              </a:p>
              <a:p>
                <a:r>
                  <a:rPr lang="en-US" dirty="0"/>
                  <a:t>Can we further constrain the problem?</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672"/>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27</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876901" y="1600201"/>
                <a:ext cx="4661661" cy="801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𝑚𝑎𝑟𝑔𝑖𝑛</m:t>
                      </m:r>
                      <m:d>
                        <m:dPr>
                          <m:ctrlPr>
                            <a:rPr lang="en-US" sz="2400" b="0" i="1" smtClean="0">
                              <a:latin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0" i="1" smtClean="0">
                                  <a:latin typeface="Cambria Math" panose="02040503050406030204" pitchFamily="18" charset="0"/>
                                </a:rPr>
                                <m:t>𝑖</m:t>
                              </m:r>
                            </m:lim>
                          </m:limLow>
                        </m:fName>
                        <m:e>
                          <m:f>
                            <m:fPr>
                              <m:ctrlPr>
                                <a:rPr lang="en-US" sz="2400" i="1">
                                  <a:latin typeface="Cambria Math" panose="02040503050406030204" pitchFamily="18" charset="0"/>
                                  <a:ea typeface="Cambria Math" panose="02040503050406030204" pitchFamily="18" charset="0"/>
                                </a:rPr>
                              </m:ctrlPr>
                            </m:fPr>
                            <m:num>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e>
                      </m:func>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876901" y="1600201"/>
                <a:ext cx="4661661" cy="80175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173387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Rescaled Margin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We can further constrain the problem by scaling </a:t>
                </a:r>
                <a14:m>
                  <m:oMath xmlns:m="http://schemas.openxmlformats.org/officeDocument/2006/math">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rPr>
                          <m:t>,</m:t>
                        </m:r>
                        <m:r>
                          <a:rPr lang="en-US" i="1">
                            <a:latin typeface="Cambria Math" panose="02040503050406030204" pitchFamily="18" charset="0"/>
                          </a:rPr>
                          <m:t>𝑏</m:t>
                        </m:r>
                      </m:e>
                    </m:d>
                  </m:oMath>
                </a14:m>
                <a:r>
                  <a:rPr lang="en-US" dirty="0" smtClean="0"/>
                  <a:t> such that</a:t>
                </a:r>
              </a:p>
              <a:p>
                <a:pPr algn="ct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rPr>
                              <m:t>𝑖</m:t>
                            </m:r>
                          </m:lim>
                        </m:limLow>
                      </m:fNa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𝒘</m:t>
                            </m:r>
                          </m:e>
                          <m:sup>
                            <m:r>
                              <a:rPr lang="en-US" i="1">
                                <a:latin typeface="Cambria Math" panose="02040503050406030204" pitchFamily="18" charset="0"/>
                                <a:ea typeface="Cambria Math" panose="02040503050406030204" pitchFamily="18" charset="0"/>
                              </a:rPr>
                              <m:t>𝑇</m:t>
                            </m:r>
                          </m:sup>
                        </m:sSup>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𝒙</m:t>
                            </m:r>
                          </m:e>
                          <m:sub>
                            <m:r>
                              <a:rPr lang="en-US" b="0" i="1" smtClean="0">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r>
                          <a:rPr lang="en-US" i="1">
                            <a:latin typeface="Cambria Math" panose="02040503050406030204" pitchFamily="18" charset="0"/>
                            <a:ea typeface="Cambria Math" panose="02040503050406030204" pitchFamily="18" charset="0"/>
                          </a:rPr>
                          <m:t>]</m:t>
                        </m:r>
                      </m:e>
                    </m:func>
                    <m:r>
                      <a:rPr lang="en-US" b="0" i="1" smtClean="0">
                        <a:latin typeface="Cambria Math" panose="02040503050406030204" pitchFamily="18" charset="0"/>
                      </a:rPr>
                      <m:t>=1</m:t>
                    </m:r>
                  </m:oMath>
                </a14:m>
                <a:endParaRPr lang="en-US" dirty="0"/>
              </a:p>
              <a:p>
                <a:r>
                  <a:rPr lang="en-US" dirty="0"/>
                  <a:t>We’ve fixed the numerator in the </a:t>
                </a:r>
                <a14:m>
                  <m:oMath xmlns:m="http://schemas.openxmlformats.org/officeDocument/2006/math">
                    <m:r>
                      <a:rPr lang="en-US" i="1">
                        <a:latin typeface="Cambria Math" panose="02040503050406030204" pitchFamily="18" charset="0"/>
                      </a:rPr>
                      <m:t>𝑚𝑎𝑟𝑔𝑖𝑛</m:t>
                    </m:r>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rPr>
                          <m:t>,</m:t>
                        </m:r>
                        <m:r>
                          <a:rPr lang="en-US" i="1">
                            <a:latin typeface="Cambria Math" panose="02040503050406030204" pitchFamily="18" charset="0"/>
                          </a:rPr>
                          <m:t>𝑏</m:t>
                        </m:r>
                      </m:e>
                    </m:d>
                  </m:oMath>
                </a14:m>
                <a:r>
                  <a:rPr lang="en-US" dirty="0" smtClean="0"/>
                  <a:t> equation</a:t>
                </a:r>
                <a:r>
                  <a:rPr lang="en-US" dirty="0"/>
                  <a:t>, and we have</a:t>
                </a:r>
                <a:r>
                  <a:rPr lang="en-US" dirty="0" smtClean="0"/>
                  <a:t>:</a:t>
                </a:r>
              </a:p>
              <a:p>
                <a:endParaRPr lang="en-US" dirty="0"/>
              </a:p>
              <a:p>
                <a:endParaRPr lang="en-US" dirty="0" smtClean="0"/>
              </a:p>
              <a:p>
                <a:r>
                  <a:rPr lang="en-US" dirty="0"/>
                  <a:t>Hence the points closest to the decision boundary are at distance </a:t>
                </a:r>
                <a:r>
                  <a:rPr lang="en-US" dirty="0">
                    <a:latin typeface="Times New Roman" panose="02020603050405020304" pitchFamily="18" charset="0"/>
                    <a:cs typeface="Times New Roman" panose="02020603050405020304" pitchFamily="18" charset="0"/>
                  </a:rPr>
                  <a:t>1</a:t>
                </a:r>
                <a:r>
                  <a:rPr lang="en-US"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14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28</a:t>
            </a:fld>
            <a:endParaRPr lang="en-US"/>
          </a:p>
        </p:txBody>
      </p:sp>
      <mc:AlternateContent xmlns:mc="http://schemas.openxmlformats.org/markup-compatibility/2006" xmlns:a14="http://schemas.microsoft.com/office/drawing/2010/main">
        <mc:Choice Requires="a14">
          <p:sp>
            <p:nvSpPr>
              <p:cNvPr id="7" name="矩形 6"/>
              <p:cNvSpPr/>
              <p:nvPr/>
            </p:nvSpPr>
            <p:spPr>
              <a:xfrm>
                <a:off x="2764639" y="2853607"/>
                <a:ext cx="3191066" cy="8466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𝑚𝑎𝑟𝑔𝑖𝑛</m:t>
                      </m:r>
                      <m:d>
                        <m:dPr>
                          <m:ctrlPr>
                            <a:rPr lang="en-US" sz="2400" i="1">
                              <a:latin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rPr>
                            <m:t>,</m:t>
                          </m:r>
                          <m:r>
                            <a:rPr lang="en-US" sz="2400" i="1">
                              <a:latin typeface="Cambria Math" panose="02040503050406030204" pitchFamily="18" charset="0"/>
                            </a:rPr>
                            <m:t>𝑏</m:t>
                          </m:r>
                        </m:e>
                      </m:d>
                      <m:r>
                        <a:rPr lang="en-US" sz="2400" i="1">
                          <a:latin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764639" y="2853607"/>
                <a:ext cx="3191066" cy="84664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946410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Rescaled Margin</a:t>
            </a:r>
          </a:p>
        </p:txBody>
      </p:sp>
      <p:sp>
        <p:nvSpPr>
          <p:cNvPr id="3" name="内容占位符 2"/>
          <p:cNvSpPr>
            <a:spLocks noGrp="1"/>
          </p:cNvSpPr>
          <p:nvPr>
            <p:ph idx="1"/>
          </p:nvPr>
        </p:nvSpPr>
        <p:spPr/>
        <p:txBody>
          <a:bodyPr/>
          <a:lstStyle/>
          <a:p>
            <a:endParaRPr lang="en-US"/>
          </a:p>
        </p:txBody>
      </p:sp>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29</a:t>
            </a:fld>
            <a:endParaRPr lang="en-US"/>
          </a:p>
        </p:txBody>
      </p:sp>
      <p:pic>
        <p:nvPicPr>
          <p:cNvPr id="7" name="图片 6"/>
          <p:cNvPicPr>
            <a:picLocks noChangeAspect="1"/>
          </p:cNvPicPr>
          <p:nvPr/>
        </p:nvPicPr>
        <p:blipFill>
          <a:blip r:embed="rId2"/>
          <a:stretch>
            <a:fillRect/>
          </a:stretch>
        </p:blipFill>
        <p:spPr>
          <a:xfrm>
            <a:off x="1867544" y="1891465"/>
            <a:ext cx="5557800" cy="3375285"/>
          </a:xfrm>
          <a:prstGeom prst="rect">
            <a:avLst/>
          </a:prstGeom>
        </p:spPr>
      </p:pic>
    </p:spTree>
    <p:extLst>
      <p:ext uri="{BB962C8B-B14F-4D97-AF65-F5344CB8AC3E}">
        <p14:creationId xmlns:p14="http://schemas.microsoft.com/office/powerpoint/2010/main" val="3459421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a:t>
            </a:r>
            <a:r>
              <a:rPr lang="en-US" dirty="0" smtClean="0"/>
              <a:t>magnitude of a vector</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The magnitude or length of a vector </a:t>
                </a:r>
                <a:r>
                  <a:rPr lang="en-US" b="1" i="1" dirty="0" smtClean="0">
                    <a:latin typeface="Times New Roman" panose="02020603050405020304" pitchFamily="18" charset="0"/>
                    <a:cs typeface="Times New Roman" panose="02020603050405020304" pitchFamily="18" charset="0"/>
                  </a:rPr>
                  <a:t>x</a:t>
                </a:r>
                <a:r>
                  <a:rPr lang="en-US" dirty="0" smtClean="0"/>
                  <a:t> </a:t>
                </a:r>
                <a:r>
                  <a:rPr lang="en-US" dirty="0"/>
                  <a:t>is written </a:t>
                </a:r>
                <a14:m>
                  <m:oMath xmlns:m="http://schemas.openxmlformats.org/officeDocument/2006/math">
                    <m:d>
                      <m:dPr>
                        <m:begChr m:val="‖"/>
                        <m:endChr m:val="‖"/>
                        <m:ctrlPr>
                          <a:rPr lang="en-US" i="1" smtClean="0">
                            <a:latin typeface="Cambria Math" panose="02040503050406030204" pitchFamily="18" charset="0"/>
                          </a:rPr>
                        </m:ctrlPr>
                      </m:dPr>
                      <m:e>
                        <m:r>
                          <a:rPr lang="en-US" b="1" i="1" smtClean="0">
                            <a:latin typeface="Cambria Math" panose="02040503050406030204" pitchFamily="18" charset="0"/>
                          </a:rPr>
                          <m:t>𝒙</m:t>
                        </m:r>
                      </m:e>
                    </m:d>
                  </m:oMath>
                </a14:m>
                <a:r>
                  <a:rPr lang="en-US" dirty="0" smtClean="0"/>
                  <a:t>and </a:t>
                </a:r>
                <a:r>
                  <a:rPr lang="en-US" dirty="0"/>
                  <a:t>is called its norm</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a:t>
            </a:fld>
            <a:endParaRPr lang="en-US"/>
          </a:p>
        </p:txBody>
      </p:sp>
      <p:pic>
        <p:nvPicPr>
          <p:cNvPr id="13315" name="Picture 3" descr="03-no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4639" y="2493257"/>
            <a:ext cx="2476500" cy="217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9265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SVM: max margin formulation for separable data</a:t>
            </a:r>
          </a:p>
        </p:txBody>
      </p:sp>
      <p:sp>
        <p:nvSpPr>
          <p:cNvPr id="3" name="内容占位符 2"/>
          <p:cNvSpPr>
            <a:spLocks noGrp="1"/>
          </p:cNvSpPr>
          <p:nvPr>
            <p:ph idx="1"/>
          </p:nvPr>
        </p:nvSpPr>
        <p:spPr/>
        <p:txBody>
          <a:bodyPr/>
          <a:lstStyle/>
          <a:p>
            <a:r>
              <a:rPr lang="en-US" dirty="0"/>
              <a:t>Assuming separable training data, we thus want to solve</a:t>
            </a:r>
            <a:r>
              <a:rPr lang="en-US" dirty="0" smtClean="0"/>
              <a:t>:</a:t>
            </a:r>
          </a:p>
          <a:p>
            <a:endParaRPr lang="en-US" dirty="0"/>
          </a:p>
          <a:p>
            <a:endParaRPr lang="en-US" dirty="0" smtClean="0"/>
          </a:p>
          <a:p>
            <a:r>
              <a:rPr lang="en-US" dirty="0"/>
              <a:t>This is equivalent </a:t>
            </a:r>
            <a:r>
              <a:rPr lang="en-US" dirty="0" smtClean="0"/>
              <a:t>to</a:t>
            </a:r>
          </a:p>
          <a:p>
            <a:endParaRPr lang="en-US" dirty="0"/>
          </a:p>
          <a:p>
            <a:endParaRPr lang="en-US" dirty="0" smtClean="0"/>
          </a:p>
          <a:p>
            <a:endParaRPr lang="en-US" dirty="0"/>
          </a:p>
          <a:p>
            <a:r>
              <a:rPr lang="en-US" dirty="0"/>
              <a:t>Given our geometric intuition, SVM is called a </a:t>
            </a:r>
            <a:r>
              <a:rPr lang="en-US" dirty="0">
                <a:solidFill>
                  <a:srgbClr val="FF0000"/>
                </a:solidFill>
              </a:rPr>
              <a:t>max margin </a:t>
            </a:r>
            <a:r>
              <a:rPr lang="en-US" dirty="0"/>
              <a:t>(or large margin) classifier. The constraints are called </a:t>
            </a:r>
            <a:r>
              <a:rPr lang="en-US" dirty="0">
                <a:solidFill>
                  <a:srgbClr val="FF0000"/>
                </a:solidFill>
              </a:rPr>
              <a:t>large margin constraints</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30</a:t>
            </a:fld>
            <a:endParaRPr lang="en-US"/>
          </a:p>
        </p:txBody>
      </p:sp>
      <mc:AlternateContent xmlns:mc="http://schemas.openxmlformats.org/markup-compatibility/2006" xmlns:a14="http://schemas.microsoft.com/office/drawing/2010/main">
        <mc:Choice Requires="a14">
          <p:sp>
            <p:nvSpPr>
              <p:cNvPr id="7" name="矩形 6"/>
              <p:cNvSpPr/>
              <p:nvPr/>
            </p:nvSpPr>
            <p:spPr>
              <a:xfrm>
                <a:off x="1063857" y="1303825"/>
                <a:ext cx="6596485" cy="8466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a:latin typeface="Cambria Math" panose="02040503050406030204" pitchFamily="18" charset="0"/>
                                  <a:ea typeface="Cambria Math" panose="02040503050406030204" pitchFamily="18" charset="0"/>
                                </a:rPr>
                                <m:t>max</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e>
                      </m:func>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𝑠𝑢𝑐</m:t>
                      </m:r>
                      <m:r>
                        <a:rPr lang="en-US" sz="2400" b="0" i="1" smtClean="0">
                          <a:latin typeface="Cambria Math" panose="02040503050406030204" pitchFamily="18" charset="0"/>
                          <a:ea typeface="Cambria Math" panose="02040503050406030204" pitchFamily="18" charset="0"/>
                        </a:rPr>
                        <m:t>h</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𝑡h𝑎𝑡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063857" y="1303825"/>
                <a:ext cx="6596485" cy="84664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046453" y="2793813"/>
                <a:ext cx="3922549"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3046453" y="2793813"/>
                <a:ext cx="3922549" cy="1317733"/>
              </a:xfrm>
              <a:prstGeom prst="rect">
                <a:avLst/>
              </a:prstGeom>
              <a:blipFill>
                <a:blip r:embed="rId3"/>
                <a:stretch>
                  <a:fillRect b="-3241"/>
                </a:stretch>
              </a:blipFill>
            </p:spPr>
            <p:txBody>
              <a:bodyPr/>
              <a:lstStyle/>
              <a:p>
                <a:r>
                  <a:rPr lang="en-US">
                    <a:noFill/>
                  </a:rPr>
                  <a:t> </a:t>
                </a:r>
              </a:p>
            </p:txBody>
          </p:sp>
        </mc:Fallback>
      </mc:AlternateContent>
    </p:spTree>
    <p:extLst>
      <p:ext uri="{BB962C8B-B14F-4D97-AF65-F5344CB8AC3E}">
        <p14:creationId xmlns:p14="http://schemas.microsoft.com/office/powerpoint/2010/main" val="18982639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p:sp>
        <p:nvSpPr>
          <p:cNvPr id="3" name="内容占位符 2"/>
          <p:cNvSpPr>
            <a:spLocks noGrp="1"/>
          </p:cNvSpPr>
          <p:nvPr>
            <p:ph idx="1"/>
          </p:nvPr>
        </p:nvSpPr>
        <p:spPr/>
        <p:txBody>
          <a:bodyPr/>
          <a:lstStyle/>
          <a:p>
            <a:endParaRPr lang="en-US" dirty="0" smtClean="0"/>
          </a:p>
          <a:p>
            <a:endParaRPr lang="en-US" dirty="0"/>
          </a:p>
          <a:p>
            <a:endParaRPr lang="en-US" dirty="0" smtClean="0"/>
          </a:p>
          <a:p>
            <a:r>
              <a:rPr lang="en-US" dirty="0" smtClean="0"/>
              <a:t>This </a:t>
            </a:r>
            <a:r>
              <a:rPr lang="en-US" dirty="0"/>
              <a:t>is a convex quadratic program: the objective function is quadratic in </a:t>
            </a:r>
            <a:r>
              <a:rPr lang="en-US" b="1" i="1" dirty="0" smtClean="0">
                <a:latin typeface="Times New Roman" panose="02020603050405020304" pitchFamily="18" charset="0"/>
                <a:cs typeface="Times New Roman" panose="02020603050405020304" pitchFamily="18" charset="0"/>
              </a:rPr>
              <a:t>w</a:t>
            </a:r>
          </a:p>
        </p:txBody>
      </p:sp>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31</a:t>
            </a:fld>
            <a:endParaRPr lang="en-US"/>
          </a:p>
        </p:txBody>
      </p:sp>
      <mc:AlternateContent xmlns:mc="http://schemas.openxmlformats.org/markup-compatibility/2006" xmlns:a14="http://schemas.microsoft.com/office/drawing/2010/main">
        <mc:Choice Requires="a14">
          <p:sp>
            <p:nvSpPr>
              <p:cNvPr id="7" name="矩形 6"/>
              <p:cNvSpPr/>
              <p:nvPr/>
            </p:nvSpPr>
            <p:spPr>
              <a:xfrm>
                <a:off x="2677164" y="856989"/>
                <a:ext cx="3990516"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677164" y="856989"/>
                <a:ext cx="3990516" cy="1317733"/>
              </a:xfrm>
              <a:prstGeom prst="rect">
                <a:avLst/>
              </a:prstGeom>
              <a:blipFill>
                <a:blip r:embed="rId2"/>
                <a:stretch>
                  <a:fillRect b="-2778"/>
                </a:stretch>
              </a:blipFill>
            </p:spPr>
            <p:txBody>
              <a:bodyPr/>
              <a:lstStyle/>
              <a:p>
                <a:r>
                  <a:rPr lang="en-US">
                    <a:noFill/>
                  </a:rPr>
                  <a:t> </a:t>
                </a:r>
              </a:p>
            </p:txBody>
          </p:sp>
        </mc:Fallback>
      </mc:AlternateContent>
    </p:spTree>
    <p:extLst>
      <p:ext uri="{BB962C8B-B14F-4D97-AF65-F5344CB8AC3E}">
        <p14:creationId xmlns:p14="http://schemas.microsoft.com/office/powerpoint/2010/main" val="39944723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Review: Optimization problems</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Unconstrained optimization problem</a:t>
                </a:r>
                <a:r>
                  <a:rPr lang="en-US" altLang="zh-CN" dirty="0" smtClean="0"/>
                  <a:t>s</a:t>
                </a:r>
                <a:endParaRPr lang="en-US" dirty="0" smtClean="0"/>
              </a:p>
              <a:p>
                <a:pPr lvl="1"/>
                <a:r>
                  <a:rPr lang="en-US" dirty="0" smtClean="0"/>
                  <a:t>If the target function is convex, compute its stationary point</a:t>
                </a:r>
              </a:p>
              <a:p>
                <a:pPr marL="201168" lvl="1" indent="0">
                  <a:buNone/>
                </a:pPr>
                <a14:m>
                  <m:oMathPara xmlns:m="http://schemas.openxmlformats.org/officeDocument/2006/math">
                    <m:oMathParaPr>
                      <m:jc m:val="center"/>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e>
                      </m:func>
                    </m:oMath>
                  </m:oMathPara>
                </a14:m>
                <a:endParaRPr lang="en-US" dirty="0" smtClean="0"/>
              </a:p>
              <a:p>
                <a:r>
                  <a:rPr lang="en-US" dirty="0" smtClean="0"/>
                  <a:t>Optimization problems with </a:t>
                </a:r>
                <a:r>
                  <a:rPr lang="en-US" dirty="0"/>
                  <a:t>only equality </a:t>
                </a:r>
                <a:r>
                  <a:rPr lang="en-US" dirty="0" smtClean="0"/>
                  <a:t>constraints</a:t>
                </a:r>
              </a:p>
              <a:p>
                <a:pPr lvl="1"/>
                <a:r>
                  <a:rPr lang="en-US" dirty="0" smtClean="0"/>
                  <a:t>Lagrange multiplier method</a:t>
                </a:r>
              </a:p>
              <a:p>
                <a:pPr marL="201168" lvl="1"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e>
                      </m:func>
                    </m:oMath>
                  </m:oMathPara>
                </a14:m>
                <a:endParaRPr lang="en-US" b="0" dirty="0" smtClean="0"/>
              </a:p>
              <a:p>
                <a:pPr marL="201168"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𝑛</m:t>
                      </m:r>
                    </m:oMath>
                  </m:oMathPara>
                </a14:m>
                <a:endParaRPr lang="en-US" dirty="0"/>
              </a:p>
              <a:p>
                <a:r>
                  <a:rPr lang="en-US" dirty="0"/>
                  <a:t>Optimization problems </a:t>
                </a:r>
                <a:r>
                  <a:rPr lang="en-US" dirty="0" smtClean="0"/>
                  <a:t>with</a:t>
                </a:r>
                <a:r>
                  <a:rPr lang="en-US" dirty="0"/>
                  <a:t> </a:t>
                </a:r>
                <a:r>
                  <a:rPr lang="en-US" dirty="0" smtClean="0"/>
                  <a:t>equality and </a:t>
                </a:r>
                <a:r>
                  <a:rPr lang="en-US" dirty="0"/>
                  <a:t>inequality constraints</a:t>
                </a:r>
              </a:p>
              <a:p>
                <a:pPr lvl="1"/>
                <a:r>
                  <a:rPr lang="en-US" dirty="0"/>
                  <a:t>KKT (</a:t>
                </a:r>
                <a:r>
                  <a:rPr lang="en-US" dirty="0" err="1" smtClean="0"/>
                  <a:t>Karush</a:t>
                </a:r>
                <a:r>
                  <a:rPr lang="en-US" dirty="0" smtClean="0"/>
                  <a:t>-Kuhn-Tucker</a:t>
                </a:r>
                <a:r>
                  <a:rPr lang="en-US" dirty="0"/>
                  <a:t>) conditions (the problem should satisfy some regularity </a:t>
                </a:r>
                <a:r>
                  <a:rPr lang="en-US" dirty="0" smtClean="0"/>
                  <a:t>conditions, e.g.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b="1" i="1">
                            <a:latin typeface="Cambria Math" panose="02040503050406030204" pitchFamily="18" charset="0"/>
                          </a:rPr>
                          <m:t>𝒙</m:t>
                        </m:r>
                      </m:e>
                    </m:d>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d>
                      <m:dPr>
                        <m:ctrlPr>
                          <a:rPr lang="en-US" i="1">
                            <a:latin typeface="Cambria Math" panose="02040503050406030204" pitchFamily="18" charset="0"/>
                          </a:rPr>
                        </m:ctrlPr>
                      </m:dPr>
                      <m:e>
                        <m:r>
                          <a:rPr lang="en-US" b="1" i="1">
                            <a:latin typeface="Cambria Math" panose="02040503050406030204" pitchFamily="18" charset="0"/>
                          </a:rPr>
                          <m:t>𝒙</m:t>
                        </m:r>
                      </m:e>
                    </m:d>
                  </m:oMath>
                </a14:m>
                <a:r>
                  <a:rPr lang="en-US" dirty="0" smtClean="0"/>
                  <a:t> are affine functions)</a:t>
                </a:r>
              </a:p>
              <a:p>
                <a:pPr marL="201168" lvl="1"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e>
                      </m:func>
                    </m:oMath>
                  </m:oMathPara>
                </a14:m>
                <a:endParaRPr lang="en-US" b="0" dirty="0" smtClean="0"/>
              </a:p>
              <a:p>
                <a:pPr marL="201168"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𝑝</m:t>
                      </m:r>
                    </m:oMath>
                  </m:oMathPara>
                </a14:m>
                <a:endParaRPr lang="en-US" b="0" dirty="0" smtClean="0"/>
              </a:p>
              <a:p>
                <a:pPr marL="201168"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=0, </m:t>
                      </m:r>
                      <m:r>
                        <a:rPr lang="en-US" b="0" i="1" smtClean="0">
                          <a:latin typeface="Cambria Math" panose="02040503050406030204" pitchFamily="18" charset="0"/>
                        </a:rPr>
                        <m:t>𝑗</m:t>
                      </m:r>
                      <m:r>
                        <a:rPr lang="en-US" b="0" i="1" smtClean="0">
                          <a:latin typeface="Cambria Math" panose="02040503050406030204" pitchFamily="18" charset="0"/>
                        </a:rPr>
                        <m:t>=1,…</m:t>
                      </m:r>
                      <m:r>
                        <a:rPr lang="en-US" b="0" i="1" smtClean="0">
                          <a:latin typeface="Cambria Math" panose="02040503050406030204" pitchFamily="18" charset="0"/>
                        </a:rPr>
                        <m:t>𝑞</m:t>
                      </m:r>
                    </m:oMath>
                  </m:oMathPara>
                </a14:m>
                <a:endParaRPr lang="en-US" b="0" dirty="0" smtClean="0"/>
              </a:p>
              <a:p>
                <a:pPr marL="201168" lvl="1" indent="0">
                  <a:buNone/>
                </a:pP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3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32</a:t>
            </a:fld>
            <a:endParaRPr lang="en-US"/>
          </a:p>
        </p:txBody>
      </p:sp>
    </p:spTree>
    <p:extLst>
      <p:ext uri="{BB962C8B-B14F-4D97-AF65-F5344CB8AC3E}">
        <p14:creationId xmlns:p14="http://schemas.microsoft.com/office/powerpoint/2010/main" val="27213492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Review: Optimization problems</a:t>
            </a:r>
          </a:p>
        </p:txBody>
      </p:sp>
      <p:sp>
        <p:nvSpPr>
          <p:cNvPr id="3" name="内容占位符 2"/>
          <p:cNvSpPr>
            <a:spLocks noGrp="1"/>
          </p:cNvSpPr>
          <p:nvPr>
            <p:ph idx="1"/>
          </p:nvPr>
        </p:nvSpPr>
        <p:spPr/>
        <p:txBody>
          <a:bodyPr/>
          <a:lstStyle/>
          <a:p>
            <a:r>
              <a:rPr lang="en-US" dirty="0" smtClean="0"/>
              <a:t>If </a:t>
            </a:r>
            <a:r>
              <a:rPr lang="en-US" i="1" dirty="0" smtClean="0">
                <a:latin typeface="Times New Roman" panose="02020603050405020304" pitchFamily="18" charset="0"/>
                <a:cs typeface="Times New Roman" panose="02020603050405020304" pitchFamily="18" charset="0"/>
              </a:rPr>
              <a:t>f</a:t>
            </a:r>
            <a:r>
              <a:rPr lang="en-US" dirty="0" smtClean="0">
                <a:latin typeface="Times New Roman" panose="02020603050405020304" pitchFamily="18" charset="0"/>
                <a:cs typeface="Times New Roman" panose="02020603050405020304" pitchFamily="18" charset="0"/>
              </a:rPr>
              <a:t>(</a:t>
            </a:r>
            <a:r>
              <a:rPr lang="en-US" b="1" i="1"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a:t>
            </a:r>
            <a:r>
              <a:rPr lang="en-US" dirty="0" smtClean="0"/>
              <a:t>, </a:t>
            </a:r>
            <a:r>
              <a:rPr lang="en-US" i="1" dirty="0" smtClean="0">
                <a:latin typeface="Times New Roman" panose="02020603050405020304" pitchFamily="18" charset="0"/>
                <a:cs typeface="Times New Roman" panose="02020603050405020304" pitchFamily="18" charset="0"/>
              </a:rPr>
              <a:t>g</a:t>
            </a:r>
            <a:r>
              <a:rPr lang="en-US" dirty="0" smtClean="0">
                <a:latin typeface="Times New Roman" panose="02020603050405020304" pitchFamily="18" charset="0"/>
                <a:cs typeface="Times New Roman" panose="02020603050405020304" pitchFamily="18" charset="0"/>
              </a:rPr>
              <a:t>(</a:t>
            </a:r>
            <a:r>
              <a:rPr lang="en-US" b="1" i="1"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a:t>
            </a:r>
            <a:r>
              <a:rPr lang="en-US" dirty="0" smtClean="0"/>
              <a:t>, and </a:t>
            </a:r>
            <a:r>
              <a:rPr lang="en-US" i="1" dirty="0" smtClean="0">
                <a:latin typeface="Times New Roman" panose="02020603050405020304" pitchFamily="18" charset="0"/>
                <a:cs typeface="Times New Roman" panose="02020603050405020304" pitchFamily="18" charset="0"/>
              </a:rPr>
              <a:t>h</a:t>
            </a:r>
            <a:r>
              <a:rPr lang="en-US" dirty="0" smtClean="0">
                <a:latin typeface="Times New Roman" panose="02020603050405020304" pitchFamily="18" charset="0"/>
                <a:cs typeface="Times New Roman" panose="02020603050405020304" pitchFamily="18" charset="0"/>
              </a:rPr>
              <a:t>(</a:t>
            </a:r>
            <a:r>
              <a:rPr lang="en-US" b="1" i="1"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a:t>
            </a:r>
            <a:r>
              <a:rPr lang="en-US" dirty="0" smtClean="0"/>
              <a:t> are all linear functions (respect to </a:t>
            </a:r>
            <a:r>
              <a:rPr lang="en-US" b="1" i="1" dirty="0">
                <a:latin typeface="Times New Roman" panose="02020603050405020304" pitchFamily="18" charset="0"/>
                <a:cs typeface="Times New Roman" panose="02020603050405020304" pitchFamily="18" charset="0"/>
              </a:rPr>
              <a:t>x</a:t>
            </a:r>
            <a:r>
              <a:rPr lang="en-US" dirty="0" smtClean="0"/>
              <a:t>), the optimization problem is call linear programming</a:t>
            </a:r>
          </a:p>
          <a:p>
            <a:r>
              <a:rPr lang="en-US" dirty="0"/>
              <a:t>If </a:t>
            </a:r>
            <a:r>
              <a:rPr lang="en-US" i="1"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a:t>
            </a:r>
            <a:r>
              <a:rPr lang="en-US" dirty="0" smtClean="0"/>
              <a:t> is a </a:t>
            </a:r>
            <a:r>
              <a:rPr lang="en-US" dirty="0"/>
              <a:t>quadratic</a:t>
            </a:r>
            <a:r>
              <a:rPr lang="en-US" dirty="0" smtClean="0"/>
              <a:t> function, </a:t>
            </a:r>
            <a:r>
              <a:rPr lang="en-US" i="1" dirty="0">
                <a:latin typeface="Times New Roman" panose="02020603050405020304" pitchFamily="18" charset="0"/>
                <a:cs typeface="Times New Roman" panose="02020603050405020304" pitchFamily="18" charset="0"/>
              </a:rPr>
              <a:t>g</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a:t>
            </a:r>
            <a:r>
              <a:rPr lang="en-US" dirty="0" smtClean="0"/>
              <a:t> </a:t>
            </a:r>
            <a:r>
              <a:rPr lang="en-US" dirty="0"/>
              <a:t>and </a:t>
            </a:r>
            <a:r>
              <a:rPr lang="en-US" i="1"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are all linear functions, the optimization problem is call quadratic</a:t>
            </a:r>
            <a:r>
              <a:rPr lang="en-US" dirty="0" smtClean="0"/>
              <a:t> </a:t>
            </a:r>
            <a:r>
              <a:rPr lang="en-US" dirty="0"/>
              <a:t>programming</a:t>
            </a:r>
          </a:p>
          <a:p>
            <a:r>
              <a:rPr lang="en-US" dirty="0"/>
              <a:t>If </a:t>
            </a:r>
            <a:r>
              <a:rPr lang="en-US" i="1"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t>
            </a:r>
            <a:r>
              <a:rPr lang="en-US" i="1" dirty="0">
                <a:latin typeface="Times New Roman" panose="02020603050405020304" pitchFamily="18" charset="0"/>
                <a:cs typeface="Times New Roman" panose="02020603050405020304" pitchFamily="18" charset="0"/>
              </a:rPr>
              <a:t>g</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and </a:t>
            </a:r>
            <a:r>
              <a:rPr lang="en-US" i="1"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are all </a:t>
            </a:r>
            <a:r>
              <a:rPr lang="en-US" altLang="zh-CN" dirty="0" smtClean="0"/>
              <a:t>non</a:t>
            </a:r>
            <a:r>
              <a:rPr lang="en-US" dirty="0" smtClean="0"/>
              <a:t>linear functions, </a:t>
            </a:r>
            <a:r>
              <a:rPr lang="en-US" dirty="0"/>
              <a:t>the optimization problem is call </a:t>
            </a:r>
            <a:r>
              <a:rPr lang="en-US" dirty="0" smtClean="0"/>
              <a:t>nonlinear </a:t>
            </a:r>
            <a:r>
              <a:rPr lang="en-US" dirty="0"/>
              <a:t>programming</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33</a:t>
            </a:fld>
            <a:endParaRPr lang="en-US"/>
          </a:p>
        </p:txBody>
      </p:sp>
    </p:spTree>
    <p:extLst>
      <p:ext uri="{BB962C8B-B14F-4D97-AF65-F5344CB8AC3E}">
        <p14:creationId xmlns:p14="http://schemas.microsoft.com/office/powerpoint/2010/main" val="38514034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KKT conditions</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smtClean="0">
                    <a:solidFill>
                      <a:srgbClr val="FF0000"/>
                    </a:solidFill>
                  </a:rPr>
                  <a:t>Necessary conditions </a:t>
                </a:r>
                <a:r>
                  <a:rPr lang="en-US" dirty="0" smtClean="0"/>
                  <a:t>Suppose </a:t>
                </a:r>
                <a:r>
                  <a:rPr lang="en-US" dirty="0"/>
                  <a:t>that the objective </a:t>
                </a:r>
                <a:r>
                  <a:rPr lang="en-US" dirty="0" smtClean="0"/>
                  <a:t>function </a:t>
                </a:r>
                <a14:m>
                  <m:oMath xmlns:m="http://schemas.openxmlformats.org/officeDocument/2006/math">
                    <m:r>
                      <a:rPr lang="en-US" b="0" i="1" smtClean="0">
                        <a:latin typeface="Cambria Math" panose="02040503050406030204" pitchFamily="18" charset="0"/>
                      </a:rPr>
                      <m:t>𝑓</m:t>
                    </m:r>
                  </m:oMath>
                </a14:m>
                <a:r>
                  <a:rPr lang="en-US" dirty="0" smtClean="0"/>
                  <a:t> and the constraint functions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𝑖</m:t>
                        </m:r>
                      </m:sub>
                    </m:sSub>
                  </m:oMath>
                </a14:m>
                <a:r>
                  <a:rPr lang="en-US" dirty="0" smtClean="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oMath>
                </a14:m>
                <a:r>
                  <a:rPr lang="en-US" dirty="0"/>
                  <a:t> are continuously </a:t>
                </a:r>
                <a:r>
                  <a:rPr lang="en-US" dirty="0" smtClean="0"/>
                  <a:t>differentiable </a:t>
                </a:r>
                <a:r>
                  <a:rPr lang="en-US" dirty="0"/>
                  <a:t>at a point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m:t>
                        </m:r>
                      </m:sup>
                    </m:sSup>
                  </m:oMath>
                </a14:m>
                <a:r>
                  <a:rPr lang="en-US" dirty="0" smtClean="0"/>
                  <a:t>. If </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m:t>
                        </m:r>
                      </m:sup>
                    </m:sSup>
                  </m:oMath>
                </a14:m>
                <a:r>
                  <a:rPr lang="en-US" dirty="0" smtClean="0"/>
                  <a:t> </a:t>
                </a:r>
                <a:r>
                  <a:rPr lang="en-US" dirty="0"/>
                  <a:t>is a  local optimum and the optimization problem satisfies some regularity </a:t>
                </a:r>
                <a:r>
                  <a:rPr lang="en-US" dirty="0" smtClean="0"/>
                  <a:t>conditions, </a:t>
                </a:r>
                <a:r>
                  <a:rPr lang="en-US" dirty="0"/>
                  <a:t>then there exist constants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oMath>
                </a14:m>
                <a:r>
                  <a:rPr lang="en-US" dirty="0" smtClean="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𝑗</m:t>
                        </m:r>
                      </m:sub>
                    </m:sSub>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=1,..,</m:t>
                    </m:r>
                    <m:r>
                      <a:rPr lang="en-US" b="0" i="1" smtClean="0">
                        <a:latin typeface="Cambria Math" panose="02040503050406030204" pitchFamily="18" charset="0"/>
                      </a:rPr>
                      <m:t>𝑞</m:t>
                    </m:r>
                    <m:r>
                      <a:rPr lang="en-US" b="0" i="1" smtClean="0">
                        <a:latin typeface="Cambria Math" panose="02040503050406030204" pitchFamily="18" charset="0"/>
                      </a:rPr>
                      <m:t>)</m:t>
                    </m:r>
                  </m:oMath>
                </a14:m>
                <a:r>
                  <a:rPr lang="en-US" dirty="0" smtClean="0"/>
                  <a:t>, </a:t>
                </a:r>
                <a:r>
                  <a:rPr lang="en-US" dirty="0"/>
                  <a:t>called KKT multipliers, such </a:t>
                </a:r>
                <a:r>
                  <a:rPr lang="en-US" dirty="0" smtClean="0"/>
                  <a:t>that</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r="-288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34</a:t>
            </a:fld>
            <a:endParaRPr lang="en-US"/>
          </a:p>
        </p:txBody>
      </p:sp>
      <mc:AlternateContent xmlns:mc="http://schemas.openxmlformats.org/markup-compatibility/2006" xmlns:a14="http://schemas.microsoft.com/office/drawing/2010/main">
        <mc:Choice Requires="a14">
          <p:sp>
            <p:nvSpPr>
              <p:cNvPr id="17" name="矩形 16"/>
              <p:cNvSpPr/>
              <p:nvPr/>
            </p:nvSpPr>
            <p:spPr>
              <a:xfrm>
                <a:off x="1462814" y="3048799"/>
                <a:ext cx="5962530" cy="3203441"/>
              </a:xfrm>
              <a:prstGeom prst="rect">
                <a:avLst/>
              </a:prstGeom>
            </p:spPr>
            <p:txBody>
              <a:bodyPr wrap="none">
                <a:spAutoFit/>
              </a:bodyPr>
              <a:lstStyle/>
              <a:p>
                <a:pPr>
                  <a:spcAft>
                    <a:spcPts val="1800"/>
                  </a:spcAft>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𝑓</m:t>
                      </m:r>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i="1">
                                  <a:latin typeface="Cambria Math" panose="02040503050406030204" pitchFamily="18" charset="0"/>
                                  <a:ea typeface="Cambria Math" panose="02040503050406030204" pitchFamily="18" charset="0"/>
                                </a:rPr>
                                <m:t>∗</m:t>
                              </m:r>
                            </m:sup>
                          </m:sSup>
                        </m:e>
                      </m:d>
                      <m:r>
                        <a:rPr lang="en-US" sz="2400" i="1">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𝑝</m:t>
                          </m:r>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𝑔</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1" i="1" smtClean="0">
                                  <a:latin typeface="Cambria Math" panose="02040503050406030204" pitchFamily="18" charset="0"/>
                                  <a:ea typeface="Cambria Math" panose="02040503050406030204" pitchFamily="18" charset="0"/>
                                </a:rPr>
                                <m:t>𝒙</m:t>
                              </m:r>
                            </m:e>
                            <m:sup>
                              <m:r>
                                <a:rPr lang="en-US" sz="2400" b="0" i="1" smtClean="0">
                                  <a:latin typeface="Cambria Math" panose="02040503050406030204" pitchFamily="18" charset="0"/>
                                  <a:ea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m:t>
                          </m:r>
                        </m:e>
                      </m:nary>
                      <m:r>
                        <a:rPr lang="en-US" sz="2400" b="0" i="1" smtClean="0">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𝑞</m:t>
                          </m:r>
                        </m:sup>
                        <m:e>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𝜆</m:t>
                              </m:r>
                            </m:e>
                            <m:sub>
                              <m:r>
                                <a:rPr lang="en-US" sz="2400" b="0" i="1" smtClean="0">
                                  <a:latin typeface="Cambria Math" panose="02040503050406030204" pitchFamily="18" charset="0"/>
                                  <a:ea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h</m:t>
                              </m:r>
                            </m:e>
                            <m:sub>
                              <m:r>
                                <a:rPr lang="en-US" sz="2400" b="0" i="1" smtClean="0">
                                  <a:latin typeface="Cambria Math" panose="02040503050406030204" pitchFamily="18" charset="0"/>
                                  <a:ea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i="1">
                                  <a:latin typeface="Cambria Math" panose="02040503050406030204" pitchFamily="18" charset="0"/>
                                  <a:ea typeface="Cambria Math" panose="02040503050406030204" pitchFamily="18" charset="0"/>
                                </a:rPr>
                                <m:t>∗</m:t>
                              </m:r>
                            </m:sup>
                          </m:sSup>
                          <m:r>
                            <a:rPr lang="en-US" sz="2400" i="1">
                              <a:latin typeface="Cambria Math" panose="02040503050406030204" pitchFamily="18" charset="0"/>
                              <a:ea typeface="Cambria Math" panose="02040503050406030204" pitchFamily="18" charset="0"/>
                            </a:rPr>
                            <m:t>)</m:t>
                          </m:r>
                        </m:e>
                      </m:nary>
                      <m:r>
                        <a:rPr lang="en-US" sz="2400" b="0" i="1" smtClean="0">
                          <a:latin typeface="Cambria Math" panose="02040503050406030204" pitchFamily="18" charset="0"/>
                          <a:ea typeface="Cambria Math" panose="02040503050406030204" pitchFamily="18" charset="0"/>
                        </a:rPr>
                        <m:t>=0</m:t>
                      </m:r>
                    </m:oMath>
                  </m:oMathPara>
                </a14:m>
                <a:endParaRPr lang="en-US" sz="2400" b="0" dirty="0" smtClean="0">
                  <a:ea typeface="Cambria Math" panose="02040503050406030204" pitchFamily="18" charset="0"/>
                </a:endParaRPr>
              </a:p>
              <a:p>
                <a:pPr>
                  <a:spcAft>
                    <a:spcPts val="1800"/>
                  </a:spcAft>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𝑔</m:t>
                          </m:r>
                        </m:e>
                        <m:sub>
                          <m:r>
                            <a:rPr lang="en-US" sz="2400" i="1">
                              <a:latin typeface="Cambria Math" panose="02040503050406030204" pitchFamily="18" charset="0"/>
                              <a:ea typeface="Cambria Math" panose="02040503050406030204" pitchFamily="18" charset="0"/>
                            </a:rPr>
                            <m:t>𝑖</m:t>
                          </m:r>
                        </m:sub>
                      </m:sSub>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i="1">
                                  <a:latin typeface="Cambria Math" panose="02040503050406030204" pitchFamily="18" charset="0"/>
                                  <a:ea typeface="Cambria Math" panose="02040503050406030204" pitchFamily="18" charset="0"/>
                                </a:rPr>
                                <m:t>∗</m:t>
                              </m:r>
                            </m:sup>
                          </m:sSup>
                        </m:e>
                      </m:d>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𝑝</m:t>
                      </m:r>
                      <m:r>
                        <a:rPr lang="en-US" sz="2400" b="0" i="1" smtClean="0">
                          <a:latin typeface="Cambria Math" panose="02040503050406030204" pitchFamily="18" charset="0"/>
                          <a:ea typeface="Cambria Math" panose="02040503050406030204" pitchFamily="18" charset="0"/>
                        </a:rPr>
                        <m:t>; </m:t>
                      </m:r>
                    </m:oMath>
                  </m:oMathPara>
                </a14:m>
                <a:endParaRPr lang="en-US" sz="2400" b="0" i="1" dirty="0" smtClean="0">
                  <a:latin typeface="Cambria Math" panose="02040503050406030204" pitchFamily="18" charset="0"/>
                  <a:ea typeface="Cambria Math" panose="02040503050406030204" pitchFamily="18" charset="0"/>
                </a:endParaRPr>
              </a:p>
              <a:p>
                <a:pPr>
                  <a:spcAft>
                    <a:spcPts val="1800"/>
                  </a:spcAft>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𝑗</m:t>
                          </m:r>
                        </m:sub>
                      </m:sSub>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i="1">
                                  <a:latin typeface="Cambria Math" panose="02040503050406030204" pitchFamily="18" charset="0"/>
                                  <a:ea typeface="Cambria Math" panose="02040503050406030204" pitchFamily="18" charset="0"/>
                                </a:rPr>
                                <m:t>∗</m:t>
                              </m:r>
                            </m:sup>
                          </m:sSup>
                        </m:e>
                      </m:d>
                      <m:r>
                        <a:rPr lang="en-US" sz="2400" b="0" i="1" smtClean="0">
                          <a:latin typeface="Cambria Math" panose="02040503050406030204" pitchFamily="18" charset="0"/>
                          <a:ea typeface="Cambria Math" panose="02040503050406030204" pitchFamily="18" charset="0"/>
                        </a:rPr>
                        <m:t>=0, </m:t>
                      </m:r>
                      <m:r>
                        <a:rPr lang="en-US" sz="2400" b="0" i="1"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𝑞</m:t>
                      </m:r>
                    </m:oMath>
                  </m:oMathPara>
                </a14:m>
                <a:endParaRPr lang="en-US" sz="2400" dirty="0" smtClean="0"/>
              </a:p>
              <a:p>
                <a:pPr>
                  <a:spcAft>
                    <a:spcPts val="1800"/>
                  </a:spcAft>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≥0;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ea typeface="Cambria Math" panose="02040503050406030204" pitchFamily="18" charset="0"/>
                            </a:rPr>
                            <m:t>𝑖</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𝑔</m:t>
                          </m:r>
                        </m:e>
                        <m:sub>
                          <m:r>
                            <a:rPr lang="en-US" sz="2400" i="1">
                              <a:latin typeface="Cambria Math" panose="02040503050406030204" pitchFamily="18" charset="0"/>
                              <a:ea typeface="Cambria Math" panose="02040503050406030204" pitchFamily="18" charset="0"/>
                            </a:rPr>
                            <m:t>𝑖</m:t>
                          </m:r>
                        </m:sub>
                      </m:sSub>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i="1">
                                  <a:latin typeface="Cambria Math" panose="02040503050406030204" pitchFamily="18" charset="0"/>
                                  <a:ea typeface="Cambria Math" panose="02040503050406030204" pitchFamily="18" charset="0"/>
                                </a:rPr>
                                <m:t>∗</m:t>
                              </m:r>
                            </m:sup>
                          </m:sSup>
                        </m:e>
                      </m:d>
                      <m:r>
                        <a:rPr lang="en-US" sz="2400" b="0" i="1" smtClean="0">
                          <a:latin typeface="Cambria Math" panose="02040503050406030204" pitchFamily="18" charset="0"/>
                          <a:ea typeface="Cambria Math" panose="02040503050406030204" pitchFamily="18" charset="0"/>
                        </a:rPr>
                        <m:t>=0, </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𝑝</m:t>
                      </m:r>
                    </m:oMath>
                  </m:oMathPara>
                </a14:m>
                <a:endParaRPr lang="en-US" sz="2400" dirty="0"/>
              </a:p>
            </p:txBody>
          </p:sp>
        </mc:Choice>
        <mc:Fallback xmlns="">
          <p:sp>
            <p:nvSpPr>
              <p:cNvPr id="17" name="矩形 16"/>
              <p:cNvSpPr>
                <a:spLocks noRot="1" noChangeAspect="1" noMove="1" noResize="1" noEditPoints="1" noAdjustHandles="1" noChangeArrowheads="1" noChangeShapeType="1" noTextEdit="1"/>
              </p:cNvSpPr>
              <p:nvPr/>
            </p:nvSpPr>
            <p:spPr>
              <a:xfrm>
                <a:off x="1462814" y="3048799"/>
                <a:ext cx="5962530" cy="320344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665114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endParaRPr lang="en-US" dirty="0" smtClean="0"/>
              </a:p>
              <a:p>
                <a:endParaRPr lang="en-US" dirty="0"/>
              </a:p>
              <a:p>
                <a:endParaRPr lang="en-US" dirty="0" smtClean="0"/>
              </a:p>
              <a:p>
                <a:r>
                  <a:rPr lang="en-US" dirty="0" smtClean="0"/>
                  <a:t>Solve the problem using KKT conditions</a:t>
                </a:r>
              </a:p>
              <a:p>
                <a:r>
                  <a:rPr lang="en-US" dirty="0" smtClean="0"/>
                  <a:t>Construct Lagrange function </a:t>
                </a: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r>
                      <a:rPr lang="en-US" b="1" i="1" smtClean="0">
                        <a:latin typeface="Cambria Math" panose="02040503050406030204" pitchFamily="18" charset="0"/>
                      </a:rPr>
                      <m:t>𝒘</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1" i="1" smtClean="0">
                        <a:latin typeface="Cambria Math" panose="02040503050406030204" pitchFamily="18" charset="0"/>
                      </a:rPr>
                      <m:t>𝜶</m:t>
                    </m:r>
                    <m:r>
                      <a:rPr lang="en-US" b="0" i="1" smtClean="0">
                        <a:latin typeface="Cambria Math" panose="02040503050406030204" pitchFamily="18" charset="0"/>
                      </a:rPr>
                      <m:t>)</m:t>
                    </m:r>
                  </m:oMath>
                </a14:m>
                <a:r>
                  <a:rPr lang="en-US" dirty="0" smtClean="0"/>
                  <a:t>:</a:t>
                </a:r>
              </a:p>
              <a:p>
                <a:endParaRPr lang="en-US" dirty="0" smtClean="0"/>
              </a:p>
              <a:p>
                <a:endParaRPr lang="en-US" dirty="0" smtClean="0"/>
              </a:p>
              <a:p>
                <a:r>
                  <a:rPr lang="en-US" dirty="0" smtClean="0"/>
                  <a:t>where </a:t>
                </a:r>
                <a14:m>
                  <m:oMath xmlns:m="http://schemas.openxmlformats.org/officeDocument/2006/math">
                    <m:r>
                      <a:rPr lang="en-US" b="1" i="1" smtClean="0">
                        <a:latin typeface="Cambria Math" panose="02040503050406030204" pitchFamily="18" charset="0"/>
                      </a:rPr>
                      <m:t>𝜶</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1</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2</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𝑛</m:t>
                            </m:r>
                          </m:sub>
                        </m:sSub>
                      </m:e>
                    </m:d>
                    <m:r>
                      <a:rPr lang="en-US" b="1"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𝑖</m:t>
                        </m:r>
                      </m:sub>
                    </m:sSub>
                    <m:r>
                      <a:rPr lang="en-US" b="0" i="1" smtClean="0">
                        <a:latin typeface="Cambria Math" panose="02040503050406030204" pitchFamily="18" charset="0"/>
                      </a:rPr>
                      <m:t>≥0</m:t>
                    </m:r>
                  </m:oMath>
                </a14:m>
                <a:endParaRPr lang="en-US" b="1" dirty="0" smtClean="0"/>
              </a:p>
              <a:p>
                <a:endParaRPr lang="en-US" b="1"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35</a:t>
            </a:fld>
            <a:endParaRPr lang="en-US"/>
          </a:p>
        </p:txBody>
      </p:sp>
      <mc:AlternateContent xmlns:mc="http://schemas.openxmlformats.org/markup-compatibility/2006" xmlns:a14="http://schemas.microsoft.com/office/drawing/2010/main">
        <mc:Choice Requires="a14">
          <p:sp>
            <p:nvSpPr>
              <p:cNvPr id="7" name="矩形 6"/>
              <p:cNvSpPr/>
              <p:nvPr/>
            </p:nvSpPr>
            <p:spPr>
              <a:xfrm>
                <a:off x="2677164" y="856989"/>
                <a:ext cx="3990516"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677164" y="856989"/>
                <a:ext cx="3990516" cy="1317733"/>
              </a:xfrm>
              <a:prstGeom prst="rect">
                <a:avLst/>
              </a:prstGeom>
              <a:blipFill>
                <a:blip r:embed="rId3"/>
                <a:stretch>
                  <a:fillRect b="-2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437428" y="3307766"/>
                <a:ext cx="6858361" cy="11005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𝐿</m:t>
                      </m:r>
                      <m:d>
                        <m:dPr>
                          <m:ctrlPr>
                            <a:rPr lang="en-US" sz="2400" i="1">
                              <a:latin typeface="Cambria Math" panose="02040503050406030204" pitchFamily="18" charset="0"/>
                            </a:rPr>
                          </m:ctrlPr>
                        </m:dPr>
                        <m:e>
                          <m:r>
                            <a:rPr lang="en-US" sz="2400" b="1" i="1">
                              <a:latin typeface="Cambria Math" panose="02040503050406030204" pitchFamily="18" charset="0"/>
                            </a:rPr>
                            <m:t>𝒘</m:t>
                          </m:r>
                          <m:r>
                            <a:rPr lang="en-US" sz="2400" i="1">
                              <a:latin typeface="Cambria Math" panose="02040503050406030204" pitchFamily="18" charset="0"/>
                            </a:rPr>
                            <m:t>,</m:t>
                          </m:r>
                          <m:r>
                            <a:rPr lang="en-US" sz="2400" i="1">
                              <a:latin typeface="Cambria Math" panose="02040503050406030204" pitchFamily="18" charset="0"/>
                            </a:rPr>
                            <m:t>𝑏</m:t>
                          </m:r>
                          <m:r>
                            <a:rPr lang="en-US" sz="2400" i="1">
                              <a:latin typeface="Cambria Math" panose="02040503050406030204" pitchFamily="18" charset="0"/>
                            </a:rPr>
                            <m:t>,</m:t>
                          </m:r>
                          <m:r>
                            <a:rPr lang="en-US" sz="2400" b="1" i="1">
                              <a:latin typeface="Cambria Math" panose="02040503050406030204" pitchFamily="18" charset="0"/>
                            </a:rPr>
                            <m:t>𝜶</m:t>
                          </m:r>
                        </m:e>
                      </m:d>
                      <m:r>
                        <a:rPr lang="en-US" sz="2400" i="1">
                          <a:latin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2</m:t>
                          </m:r>
                        </m:den>
                      </m:f>
                      <m:sSubSup>
                        <m:sSubSupPr>
                          <m:ctrlPr>
                            <a:rPr lang="en-US" sz="2400" i="1">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i="1">
                              <a:latin typeface="Cambria Math" panose="02040503050406030204" pitchFamily="18" charset="0"/>
                              <a:ea typeface="Cambria Math" panose="02040503050406030204" pitchFamily="18" charset="0"/>
                            </a:rPr>
                            <m:t>2</m:t>
                          </m:r>
                        </m:sup>
                      </m:sSubSup>
                      <m:r>
                        <a:rPr lang="en-US" sz="2400" i="1">
                          <a:latin typeface="Cambria Math" panose="02040503050406030204" pitchFamily="18" charset="0"/>
                          <a:ea typeface="Cambria Math" panose="02040503050406030204" pitchFamily="18" charset="0"/>
                        </a:rPr>
                        <m:t>+</m:t>
                      </m:r>
                      <m:nary>
                        <m:naryPr>
                          <m:chr m:val="∑"/>
                          <m:ctrlPr>
                            <a:rPr lang="en-US" sz="2400" i="1">
                              <a:latin typeface="Cambria Math" panose="02040503050406030204" pitchFamily="18" charset="0"/>
                              <a:ea typeface="Cambria Math" panose="02040503050406030204" pitchFamily="18" charset="0"/>
                            </a:rPr>
                          </m:ctrlPr>
                        </m:naryPr>
                        <m:sub>
                          <m:r>
                            <a:rPr lang="en-US" sz="2400" i="1">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𝑛</m:t>
                          </m:r>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(1−</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e>
                      </m:nary>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1437428" y="3307766"/>
                <a:ext cx="6858361" cy="110055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1223764" y="4976019"/>
                <a:ext cx="1052596" cy="14044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ea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𝐿</m:t>
                          </m:r>
                        </m:num>
                        <m:den>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𝒘</m:t>
                          </m:r>
                        </m:den>
                      </m:f>
                      <m:r>
                        <a:rPr lang="en-US" sz="2400" b="0" i="1" smtClean="0">
                          <a:latin typeface="Cambria Math" panose="02040503050406030204" pitchFamily="18" charset="0"/>
                          <a:ea typeface="Cambria Math" panose="02040503050406030204" pitchFamily="18" charset="0"/>
                        </a:rPr>
                        <m:t>=0</m:t>
                      </m:r>
                    </m:oMath>
                  </m:oMathPara>
                </a14:m>
                <a:endParaRPr lang="en-US" sz="2400" b="0" dirty="0" smtClean="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den>
                      </m:f>
                      <m:r>
                        <a:rPr lang="en-US" sz="2400" i="1">
                          <a:latin typeface="Cambria Math" panose="02040503050406030204" pitchFamily="18" charset="0"/>
                          <a:ea typeface="Cambria Math" panose="02040503050406030204" pitchFamily="18" charset="0"/>
                        </a:rPr>
                        <m:t>=0</m:t>
                      </m:r>
                    </m:oMath>
                  </m:oMathPara>
                </a14:m>
                <a:endParaRPr lang="en-US" sz="2400" dirty="0"/>
              </a:p>
            </p:txBody>
          </p:sp>
        </mc:Choice>
        <mc:Fallback xmlns="">
          <p:sp>
            <p:nvSpPr>
              <p:cNvPr id="9" name="文本框 8"/>
              <p:cNvSpPr txBox="1">
                <a:spLocks noRot="1" noChangeAspect="1" noMove="1" noResize="1" noEditPoints="1" noAdjustHandles="1" noChangeArrowheads="1" noChangeShapeType="1" noTextEdit="1"/>
              </p:cNvSpPr>
              <p:nvPr/>
            </p:nvSpPr>
            <p:spPr>
              <a:xfrm>
                <a:off x="1223764" y="4976019"/>
                <a:ext cx="1052596" cy="1404487"/>
              </a:xfrm>
              <a:prstGeom prst="rect">
                <a:avLst/>
              </a:prstGeom>
              <a:blipFill>
                <a:blip r:embed="rId5"/>
                <a:stretch>
                  <a:fillRect/>
                </a:stretch>
              </a:blipFill>
            </p:spPr>
            <p:txBody>
              <a:bodyPr/>
              <a:lstStyle/>
              <a:p>
                <a:r>
                  <a:rPr lang="en-US">
                    <a:noFill/>
                  </a:rPr>
                  <a:t> </a:t>
                </a:r>
              </a:p>
            </p:txBody>
          </p:sp>
        </mc:Fallback>
      </mc:AlternateContent>
      <p:sp>
        <p:nvSpPr>
          <p:cNvPr id="10" name="右箭头 9"/>
          <p:cNvSpPr/>
          <p:nvPr/>
        </p:nvSpPr>
        <p:spPr>
          <a:xfrm>
            <a:off x="2764639" y="5519512"/>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文本框 10"/>
              <p:cNvSpPr txBox="1"/>
              <p:nvPr/>
            </p:nvSpPr>
            <p:spPr>
              <a:xfrm>
                <a:off x="3601037" y="5172036"/>
                <a:ext cx="3725635" cy="1008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𝑤</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,0</m:t>
                      </m:r>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oMath>
                  </m:oMathPara>
                </a14:m>
                <a:endParaRPr 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3601037" y="5172036"/>
                <a:ext cx="3725635" cy="1008225"/>
              </a:xfrm>
              <a:prstGeom prst="rect">
                <a:avLst/>
              </a:prstGeom>
              <a:blipFill>
                <a:blip r:embed="rId6"/>
                <a:stretch>
                  <a:fillRect/>
                </a:stretch>
              </a:blipFill>
            </p:spPr>
            <p:txBody>
              <a:bodyPr/>
              <a:lstStyle/>
              <a:p>
                <a:r>
                  <a:rPr lang="en-US">
                    <a:noFill/>
                  </a:rPr>
                  <a:t> </a:t>
                </a:r>
              </a:p>
            </p:txBody>
          </p:sp>
        </mc:Fallback>
      </mc:AlternateContent>
      <p:sp>
        <p:nvSpPr>
          <p:cNvPr id="12" name="右箭头 11"/>
          <p:cNvSpPr/>
          <p:nvPr/>
        </p:nvSpPr>
        <p:spPr>
          <a:xfrm rot="16200000">
            <a:off x="4653938" y="4648997"/>
            <a:ext cx="1144131" cy="267424"/>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741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Dual problem </a:t>
                </a:r>
                <a14:m>
                  <m:oMath xmlns:m="http://schemas.openxmlformats.org/officeDocument/2006/math">
                    <m:limLow>
                      <m:limLowPr>
                        <m:ctrlPr>
                          <a:rPr lang="en-US" b="0" i="1" smtClean="0">
                            <a:solidFill>
                              <a:srgbClr val="FF0000"/>
                            </a:solidFill>
                            <a:latin typeface="Cambria Math" panose="02040503050406030204" pitchFamily="18" charset="0"/>
                          </a:rPr>
                        </m:ctrlPr>
                      </m:limLowPr>
                      <m:e>
                        <m:r>
                          <m:rPr>
                            <m:sty m:val="p"/>
                          </m:rPr>
                          <a:rPr lang="en-US" b="0" i="0" smtClean="0">
                            <a:solidFill>
                              <a:srgbClr val="FF0000"/>
                            </a:solidFill>
                            <a:latin typeface="Cambria Math" panose="02040503050406030204" pitchFamily="18" charset="0"/>
                          </a:rPr>
                          <m:t>max</m:t>
                        </m:r>
                      </m:e>
                      <m:lim>
                        <m:r>
                          <a:rPr lang="en-US" b="1" i="1" smtClean="0">
                            <a:solidFill>
                              <a:srgbClr val="FF0000"/>
                            </a:solidFill>
                            <a:latin typeface="Cambria Math" panose="02040503050406030204" pitchFamily="18" charset="0"/>
                          </a:rPr>
                          <m:t>𝜶</m:t>
                        </m:r>
                      </m:lim>
                    </m:limLow>
                    <m:r>
                      <a:rPr lang="en-US" b="0" i="1" smtClean="0">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𝐿</m:t>
                    </m:r>
                    <m:r>
                      <a:rPr lang="en-US"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𝒘</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𝑏</m:t>
                    </m:r>
                    <m:r>
                      <a:rPr lang="en-US"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𝜶</m:t>
                    </m:r>
                    <m:r>
                      <a:rPr lang="en-US" i="1">
                        <a:solidFill>
                          <a:srgbClr val="FF0000"/>
                        </a:solidFill>
                        <a:latin typeface="Cambria Math" panose="02040503050406030204" pitchFamily="18" charset="0"/>
                      </a:rPr>
                      <m:t>)</m:t>
                    </m:r>
                  </m:oMath>
                </a14:m>
                <a:r>
                  <a:rPr lang="en-US" dirty="0"/>
                  <a:t>: </a:t>
                </a:r>
                <a:endParaRPr lang="en-US" dirty="0" smtClean="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456"/>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36</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2416629" y="1453242"/>
                <a:ext cx="4720716" cy="24275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1" i="1" smtClean="0">
                                  <a:latin typeface="Cambria Math" panose="02040503050406030204" pitchFamily="18" charset="0"/>
                                </a:rPr>
                                <m:t>𝜶</m:t>
                              </m:r>
                            </m:lim>
                          </m:limLow>
                        </m:fName>
                        <m:e>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i="1">
                                      <a:latin typeface="Cambria Math" panose="02040503050406030204" pitchFamily="18" charset="0"/>
                                    </a:rPr>
                                    <m:t>=</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𝑗</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Sub>
                                  <m:sSubSup>
                                    <m:sSubSupPr>
                                      <m:ctrlPr>
                                        <a:rPr lang="en-US" sz="2400" b="0" i="1" smtClean="0">
                                          <a:latin typeface="Cambria Math" panose="02040503050406030204" pitchFamily="18" charset="0"/>
                                        </a:rPr>
                                      </m:ctrlPr>
                                    </m:sSubSup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𝑇</m:t>
                                      </m:r>
                                    </m:sup>
                                  </m:sSubSup>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𝑗</m:t>
                                      </m:r>
                                    </m:sub>
                                  </m:sSub>
                                </m:e>
                              </m:nary>
                            </m:e>
                          </m:nary>
                        </m:e>
                      </m:func>
                    </m:oMath>
                  </m:oMathPara>
                </a14:m>
                <a:endParaRPr lang="en-US" sz="2400" b="0" dirty="0" smtClean="0"/>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r>
                        <a:rPr lang="en-US" sz="2400" b="0" i="1" smtClean="0">
                          <a:latin typeface="Cambria Math" panose="02040503050406030204" pitchFamily="18" charset="0"/>
                        </a:rPr>
                        <m:t>=0,</m:t>
                      </m:r>
                    </m:oMath>
                  </m:oMathPara>
                </a14:m>
                <a:endParaRPr lang="en-US" sz="2400" b="0" dirty="0" smtClean="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 </m:t>
                      </m:r>
                      <m:r>
                        <a:rPr lang="en-US" sz="2400" b="0" i="1" smtClean="0">
                          <a:latin typeface="Cambria Math" panose="02040503050406030204" pitchFamily="18" charset="0"/>
                        </a:rPr>
                        <m:t>𝑖</m:t>
                      </m:r>
                      <m:r>
                        <a:rPr lang="en-US" sz="2400" b="0" i="1" smtClean="0">
                          <a:latin typeface="Cambria Math" panose="02040503050406030204" pitchFamily="18" charset="0"/>
                        </a:rPr>
                        <m:t>=1,…,</m:t>
                      </m:r>
                      <m:r>
                        <a:rPr lang="en-US" sz="2400" b="0" i="1" smtClean="0">
                          <a:latin typeface="Cambria Math" panose="02040503050406030204" pitchFamily="18" charset="0"/>
                        </a:rPr>
                        <m:t>𝑛</m:t>
                      </m:r>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2416629" y="1453242"/>
                <a:ext cx="4720716" cy="2427588"/>
              </a:xfrm>
              <a:prstGeom prst="rect">
                <a:avLst/>
              </a:prstGeom>
              <a:blipFill>
                <a:blip r:embed="rId3"/>
                <a:stretch>
                  <a:fillRect b="-12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587829" y="4435276"/>
                <a:ext cx="4839851" cy="11005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𝑓</m:t>
                      </m:r>
                      <m:d>
                        <m:dPr>
                          <m:ctrlPr>
                            <a:rPr lang="en-US" sz="2400" b="0"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𝒙</m:t>
                          </m:r>
                        </m:e>
                      </m:d>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1" i="1">
                          <a:latin typeface="Cambria Math" panose="02040503050406030204" pitchFamily="18" charset="0"/>
                          <a:ea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sSubSup>
                            <m:sSubSupPr>
                              <m:ctrlPr>
                                <a:rPr lang="en-US" sz="2400" i="1">
                                  <a:latin typeface="Cambria Math" panose="02040503050406030204" pitchFamily="18" charset="0"/>
                                </a:rPr>
                              </m:ctrlPr>
                            </m:sSubSupPr>
                            <m:e>
                              <m:r>
                                <a:rPr lang="en-US" sz="2400" b="1" i="1">
                                  <a:latin typeface="Cambria Math" panose="02040503050406030204" pitchFamily="18" charset="0"/>
                                </a:rPr>
                                <m:t>𝒙</m:t>
                              </m:r>
                            </m:e>
                            <m:sub>
                              <m:r>
                                <a:rPr lang="en-US" sz="2400" i="1">
                                  <a:latin typeface="Cambria Math" panose="02040503050406030204" pitchFamily="18" charset="0"/>
                                </a:rPr>
                                <m:t>𝑖</m:t>
                              </m:r>
                            </m:sub>
                            <m:sup>
                              <m:r>
                                <a:rPr lang="en-US" sz="2400" i="1">
                                  <a:latin typeface="Cambria Math" panose="02040503050406030204" pitchFamily="18" charset="0"/>
                                </a:rPr>
                                <m:t>𝑇</m:t>
                              </m:r>
                            </m:sup>
                          </m:sSubSup>
                          <m:r>
                            <a:rPr lang="en-US" sz="2400" b="1" i="1" smtClean="0">
                              <a:latin typeface="Cambria Math" panose="02040503050406030204" pitchFamily="18" charset="0"/>
                            </a:rPr>
                            <m:t>𝒙</m:t>
                          </m:r>
                        </m:e>
                      </m:nary>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587829" y="4435276"/>
                <a:ext cx="4839851" cy="110055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079057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p:sp>
        <p:nvSpPr>
          <p:cNvPr id="3" name="内容占位符 2"/>
          <p:cNvSpPr>
            <a:spLocks noGrp="1"/>
          </p:cNvSpPr>
          <p:nvPr>
            <p:ph idx="1"/>
          </p:nvPr>
        </p:nvSpPr>
        <p:spPr/>
        <p:txBody>
          <a:bodyPr/>
          <a:lstStyle/>
          <a:p>
            <a:r>
              <a:rPr lang="en-US" dirty="0" smtClean="0"/>
              <a:t>KKT conditions:</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37</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289958" y="1469571"/>
                <a:ext cx="3604000" cy="231165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smtClean="0">
                                  <a:latin typeface="Cambria Math" panose="02040503050406030204" pitchFamily="18" charset="0"/>
                                </a:rPr>
                              </m:ctrlPr>
                            </m:eqArrPr>
                            <m:e>
                              <m:eqArr>
                                <m:eqArrPr>
                                  <m:ctrlPr>
                                    <a:rPr lang="en-US" sz="2400" i="1" smtClean="0">
                                      <a:latin typeface="Cambria Math" panose="02040503050406030204" pitchFamily="18" charset="0"/>
                                    </a:rPr>
                                  </m:ctrlPr>
                                </m:eqArrPr>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𝑤</m:t>
                                              </m:r>
                                            </m:e>
                                            <m:sup>
                                              <m:r>
                                                <a:rPr lang="en-US" sz="2400" i="1">
                                                  <a:latin typeface="Cambria Math" panose="02040503050406030204" pitchFamily="18" charset="0"/>
                                                </a:rPr>
                                                <m:t>𝑇</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𝑏</m:t>
                                          </m:r>
                                        </m:e>
                                      </m:d>
                                    </m:e>
                                  </m:d>
                                  <m:r>
                                    <a:rPr lang="en-US" sz="2400" i="1">
                                      <a:latin typeface="Cambria Math" panose="02040503050406030204" pitchFamily="18" charset="0"/>
                                    </a:rPr>
                                    <m:t>=0</m:t>
                                  </m:r>
                                </m:e>
                                <m:e>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𝑤</m:t>
                                          </m:r>
                                        </m:e>
                                        <m:sup>
                                          <m:r>
                                            <a:rPr lang="en-US" sz="2400" i="1">
                                              <a:latin typeface="Cambria Math" panose="02040503050406030204" pitchFamily="18" charset="0"/>
                                            </a:rPr>
                                            <m:t>𝑇</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𝑏</m:t>
                                      </m:r>
                                    </m:e>
                                  </m:d>
                                  <m:r>
                                    <a:rPr lang="en-US" sz="2400" i="1">
                                      <a:latin typeface="Cambria Math" panose="02040503050406030204" pitchFamily="18" charset="0"/>
                                    </a:rPr>
                                    <m:t>≤0</m:t>
                                  </m:r>
                                </m:e>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r>
                                    <a:rPr lang="en-US" sz="2400" i="1">
                                      <a:latin typeface="Cambria Math" panose="02040503050406030204" pitchFamily="18" charset="0"/>
                                    </a:rPr>
                                    <m:t>≥0</m:t>
                                  </m:r>
                                </m:e>
                              </m:eqArr>
                            </m:e>
                            <m:e>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r>
                                <a:rPr lang="en-US" sz="2400" i="1">
                                  <a:latin typeface="Cambria Math" panose="02040503050406030204" pitchFamily="18" charset="0"/>
                                </a:rPr>
                                <m:t>=0</m:t>
                              </m:r>
                            </m:e>
                          </m:eqArr>
                        </m:e>
                      </m:d>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289958" y="1469571"/>
                <a:ext cx="3604000" cy="2311658"/>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079585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04306" y="862147"/>
                <a:ext cx="8020594" cy="5444238"/>
              </a:xfrm>
            </p:spPr>
            <p:txBody>
              <a:bodyPr/>
              <a:lstStyle/>
              <a:p>
                <a:r>
                  <a:rPr lang="en-US" dirty="0" smtClean="0"/>
                  <a:t>SMO algorithm</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We have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𝑗</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e>
                    </m:nary>
                    <m:r>
                      <a:rPr lang="en-US" b="0" i="1" smtClean="0">
                        <a:latin typeface="Cambria Math" panose="02040503050406030204" pitchFamily="18" charset="0"/>
                      </a:rPr>
                      <m:t>=</m:t>
                    </m:r>
                    <m:r>
                      <a:rPr lang="en-US" b="0" i="1" smtClean="0">
                        <a:latin typeface="Cambria Math" panose="02040503050406030204" pitchFamily="18" charset="0"/>
                      </a:rPr>
                      <m:t>𝑐</m:t>
                    </m:r>
                  </m:oMath>
                </a14:m>
                <a:endParaRPr lang="en-US" dirty="0" smtClean="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04306" y="862147"/>
                <a:ext cx="8020594" cy="5444238"/>
              </a:xfrm>
              <a:blipFill>
                <a:blip r:embed="rId2"/>
                <a:stretch>
                  <a:fillRect l="-1140" t="-1566"/>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38</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701556" y="1590650"/>
                <a:ext cx="7805057" cy="3086100"/>
              </a:xfrm>
              <a:prstGeom prst="rect">
                <a:avLst/>
              </a:prstGeom>
              <a:noFill/>
              <a:ln w="38100">
                <a:solidFill>
                  <a:schemeClr val="accent1"/>
                </a:solidFill>
              </a:ln>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Repeat until convergence {</a:t>
                </a:r>
              </a:p>
              <a:p>
                <a:pPr marL="815975" indent="-457200">
                  <a:buAutoNum type="arabicPeriod"/>
                </a:pPr>
                <a:r>
                  <a:rPr lang="en-US" sz="2400" dirty="0" smtClean="0">
                    <a:latin typeface="Times New Roman" panose="02020603050405020304" pitchFamily="18" charset="0"/>
                    <a:cs typeface="Times New Roman" panose="02020603050405020304" pitchFamily="18" charset="0"/>
                  </a:rPr>
                  <a:t>Select some pair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𝑖</m:t>
                        </m:r>
                      </m:sub>
                    </m:sSub>
                  </m:oMath>
                </a14:m>
                <a:r>
                  <a:rPr lang="en-US" sz="2400" dirty="0" smtClean="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𝑗</m:t>
                        </m:r>
                      </m:sub>
                    </m:sSub>
                  </m:oMath>
                </a14:m>
                <a:r>
                  <a:rPr lang="en-US" sz="2400" dirty="0" smtClean="0">
                    <a:latin typeface="Times New Roman" panose="02020603050405020304" pitchFamily="18" charset="0"/>
                    <a:cs typeface="Times New Roman" panose="02020603050405020304" pitchFamily="18" charset="0"/>
                  </a:rPr>
                  <a:t> to update next (using a heuristic that tries to pick the two that will allow us to make the biggest progress towards the global minimum)</a:t>
                </a:r>
              </a:p>
              <a:p>
                <a:pPr marL="815975" indent="-457200">
                  <a:buAutoNum type="arabicPeriod"/>
                </a:pPr>
                <a:r>
                  <a:rPr lang="en-US" sz="2400" dirty="0" err="1" smtClean="0">
                    <a:latin typeface="Times New Roman" panose="02020603050405020304" pitchFamily="18" charset="0"/>
                    <a:cs typeface="Times New Roman" panose="02020603050405020304" pitchFamily="18" charset="0"/>
                  </a:rPr>
                  <a:t>Reoptimize</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𝐿</m:t>
                    </m:r>
                    <m:d>
                      <m:dPr>
                        <m:ctrlPr>
                          <a:rPr lang="en-US" sz="2400" b="0" i="1" smtClean="0">
                            <a:latin typeface="Cambria Math" panose="02040503050406030204" pitchFamily="18" charset="0"/>
                            <a:cs typeface="Times New Roman" panose="02020603050405020304" pitchFamily="18" charset="0"/>
                          </a:rPr>
                        </m:ctrlPr>
                      </m:dPr>
                      <m:e>
                        <m:r>
                          <a:rPr lang="en-US" sz="2400" b="1" i="1" smtClean="0">
                            <a:latin typeface="Cambria Math" panose="02040503050406030204" pitchFamily="18" charset="0"/>
                            <a:cs typeface="Times New Roman" panose="02020603050405020304" pitchFamily="18" charset="0"/>
                          </a:rPr>
                          <m:t>𝜶</m:t>
                        </m:r>
                      </m:e>
                    </m:d>
                  </m:oMath>
                </a14:m>
                <a:r>
                  <a:rPr lang="en-US" sz="2400" dirty="0" smtClean="0">
                    <a:latin typeface="Times New Roman" panose="02020603050405020304" pitchFamily="18" charset="0"/>
                    <a:cs typeface="Times New Roman" panose="02020603050405020304" pitchFamily="18" charset="0"/>
                  </a:rPr>
                  <a:t> with respect to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𝛼</m:t>
                        </m:r>
                      </m:e>
                      <m:sub>
                        <m:r>
                          <a:rPr lang="en-US" sz="2400" i="1">
                            <a:latin typeface="Cambria Math" panose="02040503050406030204" pitchFamily="18" charset="0"/>
                            <a:cs typeface="Times New Roman" panose="02020603050405020304" pitchFamily="18" charset="0"/>
                          </a:rPr>
                          <m:t>𝑖</m:t>
                        </m:r>
                      </m:sub>
                    </m:sSub>
                  </m:oMath>
                </a14:m>
                <a:r>
                  <a:rPr lang="en-US" sz="24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𝛼</m:t>
                        </m:r>
                      </m:e>
                      <m:sub>
                        <m:r>
                          <a:rPr lang="en-US" sz="2400" i="1">
                            <a:latin typeface="Cambria Math" panose="02040503050406030204" pitchFamily="18" charset="0"/>
                            <a:cs typeface="Times New Roman" panose="02020603050405020304" pitchFamily="18" charset="0"/>
                          </a:rPr>
                          <m:t>𝑗</m:t>
                        </m:r>
                      </m:sub>
                    </m:sSub>
                  </m:oMath>
                </a14:m>
                <a:r>
                  <a:rPr lang="en-US" sz="2400" dirty="0" smtClean="0">
                    <a:latin typeface="Times New Roman" panose="02020603050405020304" pitchFamily="18" charset="0"/>
                    <a:cs typeface="Times New Roman" panose="02020603050405020304" pitchFamily="18" charset="0"/>
                  </a:rPr>
                  <a:t>, while holding all the other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𝑘</m:t>
                        </m:r>
                      </m:sub>
                    </m:sSub>
                  </m:oMath>
                </a14:m>
                <a:r>
                  <a:rPr lang="en-US" sz="2400" dirty="0" smtClean="0">
                    <a:latin typeface="Times New Roman" panose="02020603050405020304" pitchFamily="18" charset="0"/>
                    <a:cs typeface="Times New Roman" panose="02020603050405020304" pitchFamily="18" charset="0"/>
                  </a:rPr>
                  <a:t>’s </a:t>
                </a:r>
                <a14:m>
                  <m:oMath xmlns:m="http://schemas.openxmlformats.org/officeDocument/2006/math">
                    <m:r>
                      <a:rPr lang="en-US" sz="2400" b="0" i="0"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𝑘</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m:t>
                    </m:r>
                  </m:oMath>
                </a14:m>
                <a:r>
                  <a:rPr lang="en-US" sz="2400" dirty="0" smtClean="0">
                    <a:latin typeface="Times New Roman" panose="02020603050405020304" pitchFamily="18" charset="0"/>
                    <a:cs typeface="Times New Roman" panose="02020603050405020304" pitchFamily="18" charset="0"/>
                  </a:rPr>
                  <a:t> fixed</a:t>
                </a:r>
              </a:p>
              <a:p>
                <a:r>
                  <a:rPr lang="en-US" sz="2400" dirty="0">
                    <a:latin typeface="Times New Roman" panose="02020603050405020304" pitchFamily="18" charset="0"/>
                    <a:cs typeface="Times New Roman" panose="02020603050405020304" pitchFamily="18" charset="0"/>
                  </a:rPr>
                  <a:t>}</a:t>
                </a:r>
              </a:p>
            </p:txBody>
          </p:sp>
        </mc:Choice>
        <mc:Fallback xmlns="">
          <p:sp>
            <p:nvSpPr>
              <p:cNvPr id="7" name="文本框 6"/>
              <p:cNvSpPr txBox="1">
                <a:spLocks noRot="1" noChangeAspect="1" noMove="1" noResize="1" noEditPoints="1" noAdjustHandles="1" noChangeArrowheads="1" noChangeShapeType="1" noTextEdit="1"/>
              </p:cNvSpPr>
              <p:nvPr/>
            </p:nvSpPr>
            <p:spPr>
              <a:xfrm>
                <a:off x="701556" y="1590650"/>
                <a:ext cx="7805057" cy="3086100"/>
              </a:xfrm>
              <a:prstGeom prst="rect">
                <a:avLst/>
              </a:prstGeom>
              <a:blipFill>
                <a:blip r:embed="rId3"/>
                <a:stretch>
                  <a:fillRect l="-933" t="-977" b="-3711"/>
                </a:stretch>
              </a:blipFill>
              <a:ln w="3810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7785965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How to determine </a:t>
                </a:r>
                <a:r>
                  <a:rPr lang="en-US" i="1" dirty="0" smtClean="0">
                    <a:latin typeface="Times New Roman" panose="02020603050405020304" pitchFamily="18" charset="0"/>
                    <a:cs typeface="Times New Roman" panose="02020603050405020304" pitchFamily="18" charset="0"/>
                  </a:rPr>
                  <a:t>b</a:t>
                </a:r>
                <a:r>
                  <a:rPr lang="en-US" dirty="0" smtClean="0"/>
                  <a:t>?</a:t>
                </a:r>
              </a:p>
              <a:p>
                <a:r>
                  <a:rPr lang="en-US" dirty="0" smtClean="0"/>
                  <a:t>Noticed that for any support vector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𝑠</m:t>
                        </m:r>
                      </m:sub>
                    </m:sSub>
                    <m:r>
                      <a:rPr lang="en-US" b="0" i="1" smtClean="0">
                        <a:latin typeface="Cambria Math" panose="02040503050406030204" pitchFamily="18" charset="0"/>
                      </a:rPr>
                      <m:t>)</m:t>
                    </m:r>
                  </m:oMath>
                </a14:m>
                <a:r>
                  <a:rPr lang="en-US" dirty="0" smtClean="0"/>
                  <a:t>, there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𝑠</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𝑠</m:t>
                            </m:r>
                          </m:sub>
                        </m:sSub>
                      </m:e>
                    </m:d>
                    <m:r>
                      <a:rPr lang="en-US" b="0" i="1" smtClean="0">
                        <a:latin typeface="Cambria Math" panose="02040503050406030204" pitchFamily="18" charset="0"/>
                      </a:rPr>
                      <m:t>=1</m:t>
                    </m:r>
                  </m:oMath>
                </a14:m>
                <a:r>
                  <a:rPr lang="en-US" dirty="0" smtClean="0"/>
                  <a:t>, </a:t>
                </a:r>
                <a:r>
                  <a:rPr lang="en-US" dirty="0" err="1" smtClean="0"/>
                  <a:t>ie</a:t>
                </a:r>
                <a:r>
                  <a:rPr lang="en-US" dirty="0" smtClean="0"/>
                  <a:t>. </a:t>
                </a:r>
              </a:p>
              <a:p>
                <a:endParaRPr lang="en-US" dirty="0"/>
              </a:p>
              <a:p>
                <a:endParaRPr lang="en-US" dirty="0" smtClean="0"/>
              </a:p>
              <a:p>
                <a:endParaRPr lang="en-US" dirty="0"/>
              </a:p>
              <a:p>
                <a:r>
                  <a:rPr lang="en-US" dirty="0" smtClean="0"/>
                  <a:t>Any support vector can be chosen to solve the above equation</a:t>
                </a:r>
              </a:p>
              <a:p>
                <a:r>
                  <a:rPr lang="en-US" dirty="0" smtClean="0"/>
                  <a:t>More often we compute </a:t>
                </a:r>
                <a:r>
                  <a:rPr lang="en-US" i="1" dirty="0" smtClean="0">
                    <a:latin typeface="Times New Roman" panose="02020603050405020304" pitchFamily="18" charset="0"/>
                    <a:cs typeface="Times New Roman" panose="02020603050405020304" pitchFamily="18" charset="0"/>
                  </a:rPr>
                  <a:t>b</a:t>
                </a:r>
                <a:r>
                  <a:rPr lang="en-US" dirty="0" smtClean="0"/>
                  <a:t> using the following equation</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39</a:t>
            </a:fld>
            <a:endParaRPr lang="en-US"/>
          </a:p>
        </p:txBody>
      </p:sp>
      <mc:AlternateContent xmlns:mc="http://schemas.openxmlformats.org/markup-compatibility/2006" xmlns:a14="http://schemas.microsoft.com/office/drawing/2010/main">
        <mc:Choice Requires="a14">
          <p:sp>
            <p:nvSpPr>
              <p:cNvPr id="7" name="矩形 6"/>
              <p:cNvSpPr/>
              <p:nvPr/>
            </p:nvSpPr>
            <p:spPr>
              <a:xfrm>
                <a:off x="2764639" y="2101333"/>
                <a:ext cx="3703963" cy="10746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𝑠</m:t>
                          </m:r>
                        </m:sub>
                      </m:sSub>
                      <m:d>
                        <m:dPr>
                          <m:ctrlPr>
                            <a:rPr lang="en-US" sz="2400" i="1">
                              <a:latin typeface="Cambria Math" panose="02040503050406030204" pitchFamily="18" charset="0"/>
                            </a:rPr>
                          </m:ctrlPr>
                        </m:dPr>
                        <m:e>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𝑆</m:t>
                              </m: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Sup>
                                <m:sSubSupPr>
                                  <m:ctrlPr>
                                    <a:rPr lang="en-US" sz="2400" b="0" i="1" smtClean="0">
                                      <a:latin typeface="Cambria Math" panose="02040503050406030204" pitchFamily="18" charset="0"/>
                                    </a:rPr>
                                  </m:ctrlPr>
                                </m:sSubSup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𝑇</m:t>
                                  </m:r>
                                </m:sup>
                              </m:sSubSup>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𝑠</m:t>
                                  </m:r>
                                </m:sub>
                              </m:sSub>
                            </m:e>
                          </m:nary>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=1</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764639" y="2101333"/>
                <a:ext cx="3703963" cy="107465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764639" y="4769105"/>
                <a:ext cx="3728457" cy="9889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𝑏</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𝑆</m:t>
                              </m:r>
                            </m:e>
                          </m:d>
                        </m:den>
                      </m:f>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𝑆</m:t>
                          </m:r>
                        </m:sub>
                        <m:sup/>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𝑠</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sSubSup>
                            <m:sSubSupPr>
                              <m:ctrlPr>
                                <a:rPr lang="en-US" sz="2400" i="1">
                                  <a:latin typeface="Cambria Math" panose="02040503050406030204" pitchFamily="18" charset="0"/>
                                </a:rPr>
                              </m:ctrlPr>
                            </m:sSubSupPr>
                            <m:e>
                              <m:r>
                                <a:rPr lang="en-US" sz="2400" b="1" i="1">
                                  <a:latin typeface="Cambria Math" panose="02040503050406030204" pitchFamily="18" charset="0"/>
                                </a:rPr>
                                <m:t>𝒙</m:t>
                              </m:r>
                            </m:e>
                            <m:sub>
                              <m:r>
                                <a:rPr lang="en-US" sz="2400" i="1">
                                  <a:latin typeface="Cambria Math" panose="02040503050406030204" pitchFamily="18" charset="0"/>
                                </a:rPr>
                                <m:t>𝑖</m:t>
                              </m:r>
                            </m:sub>
                            <m:sup>
                              <m:r>
                                <a:rPr lang="en-US" sz="2400" i="1">
                                  <a:latin typeface="Cambria Math" panose="02040503050406030204" pitchFamily="18" charset="0"/>
                                </a:rPr>
                                <m:t>𝑇</m:t>
                              </m:r>
                            </m:sup>
                          </m:sSubSup>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𝑠</m:t>
                              </m:r>
                            </m:sub>
                          </m:sSub>
                          <m:r>
                            <a:rPr lang="en-US" sz="2400" i="1">
                              <a:latin typeface="Cambria Math" panose="02040503050406030204" pitchFamily="18" charset="0"/>
                            </a:rPr>
                            <m:t>)</m:t>
                          </m:r>
                        </m:e>
                      </m:nary>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764639" y="4769105"/>
                <a:ext cx="3728457" cy="98892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08698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a:t>
            </a:r>
            <a:r>
              <a:rPr lang="en-US" dirty="0" smtClean="0"/>
              <a:t>direction of a vector</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nl-NL" dirty="0" smtClean="0"/>
                  <a:t>The direction of a vector </a:t>
                </a:r>
                <a:r>
                  <a:rPr lang="nl-NL" b="1" i="1" dirty="0" smtClean="0">
                    <a:latin typeface="Times New Roman" panose="02020603050405020304" pitchFamily="18" charset="0"/>
                    <a:cs typeface="Times New Roman" panose="02020603050405020304" pitchFamily="18" charset="0"/>
                  </a:rPr>
                  <a:t>u</a:t>
                </a:r>
                <a:r>
                  <a:rPr lang="nl-NL" b="1" dirty="0" smtClean="0">
                    <a:latin typeface="Times New Roman" panose="02020603050405020304" pitchFamily="18" charset="0"/>
                    <a:cs typeface="Times New Roman" panose="02020603050405020304" pitchFamily="18" charset="0"/>
                  </a:rPr>
                  <a:t>=</a:t>
                </a:r>
                <a:r>
                  <a:rPr lang="nl-NL" dirty="0" smtClean="0">
                    <a:latin typeface="Times New Roman" panose="02020603050405020304" pitchFamily="18" charset="0"/>
                    <a:cs typeface="Times New Roman" panose="02020603050405020304" pitchFamily="18" charset="0"/>
                  </a:rPr>
                  <a:t>(</a:t>
                </a:r>
                <a:r>
                  <a:rPr lang="nl-NL" i="1" dirty="0" smtClean="0">
                    <a:latin typeface="Times New Roman" panose="02020603050405020304" pitchFamily="18" charset="0"/>
                    <a:cs typeface="Times New Roman" panose="02020603050405020304" pitchFamily="18" charset="0"/>
                  </a:rPr>
                  <a:t>u</a:t>
                </a:r>
                <a:r>
                  <a:rPr lang="nl-NL" baseline="-25000" dirty="0">
                    <a:latin typeface="Times New Roman" panose="02020603050405020304" pitchFamily="18" charset="0"/>
                    <a:cs typeface="Times New Roman" panose="02020603050405020304" pitchFamily="18" charset="0"/>
                  </a:rPr>
                  <a:t>1</a:t>
                </a:r>
                <a:r>
                  <a:rPr lang="nl-NL" dirty="0" smtClean="0">
                    <a:latin typeface="Times New Roman" panose="02020603050405020304" pitchFamily="18" charset="0"/>
                    <a:cs typeface="Times New Roman" panose="02020603050405020304" pitchFamily="18" charset="0"/>
                  </a:rPr>
                  <a:t>,</a:t>
                </a:r>
                <a:r>
                  <a:rPr lang="nl-NL" i="1" dirty="0" smtClean="0">
                    <a:latin typeface="Times New Roman" panose="02020603050405020304" pitchFamily="18" charset="0"/>
                    <a:cs typeface="Times New Roman" panose="02020603050405020304" pitchFamily="18" charset="0"/>
                  </a:rPr>
                  <a:t>u</a:t>
                </a:r>
                <a:r>
                  <a:rPr lang="nl-NL" baseline="-25000" dirty="0" smtClean="0">
                    <a:latin typeface="Times New Roman" panose="02020603050405020304" pitchFamily="18" charset="0"/>
                    <a:cs typeface="Times New Roman" panose="02020603050405020304" pitchFamily="18" charset="0"/>
                  </a:rPr>
                  <a:t>2</a:t>
                </a:r>
                <a:r>
                  <a:rPr lang="nl-NL" dirty="0" smtClean="0">
                    <a:latin typeface="Times New Roman" panose="02020603050405020304" pitchFamily="18" charset="0"/>
                    <a:cs typeface="Times New Roman" panose="02020603050405020304" pitchFamily="18" charset="0"/>
                  </a:rPr>
                  <a:t>)</a:t>
                </a:r>
                <a:r>
                  <a:rPr lang="nl-NL" dirty="0" smtClean="0"/>
                  <a:t> </a:t>
                </a:r>
                <a:r>
                  <a:rPr lang="nl-NL" dirty="0"/>
                  <a:t>is </a:t>
                </a:r>
                <a:r>
                  <a:rPr lang="nl-NL" dirty="0" smtClean="0"/>
                  <a:t>the vector </a:t>
                </a:r>
                <a:r>
                  <a:rPr lang="nl-NL" b="1" i="1" dirty="0" smtClean="0">
                    <a:latin typeface="Times New Roman" panose="02020603050405020304" pitchFamily="18" charset="0"/>
                    <a:cs typeface="Times New Roman" panose="02020603050405020304" pitchFamily="18" charset="0"/>
                  </a:rPr>
                  <a:t>w=</a:t>
                </a:r>
                <a:r>
                  <a:rPr lang="nl-NL"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b="0" i="1" smtClean="0">
                            <a:latin typeface="Cambria Math" panose="02040503050406030204" pitchFamily="18" charset="0"/>
                            <a:cs typeface="Times New Roman" panose="02020603050405020304" pitchFamily="18" charset="0"/>
                          </a:rPr>
                        </m:ctrlPr>
                      </m:fPr>
                      <m:num>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𝑢</m:t>
                            </m:r>
                          </m:e>
                          <m:sub>
                            <m:r>
                              <a:rPr lang="en-US" b="0" i="1" smtClean="0">
                                <a:latin typeface="Cambria Math" panose="02040503050406030204" pitchFamily="18" charset="0"/>
                                <a:cs typeface="Times New Roman" panose="02020603050405020304" pitchFamily="18" charset="0"/>
                              </a:rPr>
                              <m:t>1</m:t>
                            </m:r>
                          </m:sub>
                        </m:sSub>
                      </m:num>
                      <m:den>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𝑢</m:t>
                            </m:r>
                          </m:e>
                        </m:d>
                      </m:den>
                    </m:f>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𝑢</m:t>
                            </m:r>
                          </m:e>
                          <m:sub>
                            <m:r>
                              <a:rPr lang="en-US" b="0" i="1" smtClean="0">
                                <a:latin typeface="Cambria Math" panose="02040503050406030204" pitchFamily="18" charset="0"/>
                                <a:cs typeface="Times New Roman" panose="02020603050405020304" pitchFamily="18" charset="0"/>
                              </a:rPr>
                              <m:t>2</m:t>
                            </m:r>
                          </m:sub>
                        </m:sSub>
                      </m:num>
                      <m:den>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𝑢</m:t>
                            </m:r>
                          </m:e>
                        </m:d>
                      </m:den>
                    </m:f>
                  </m:oMath>
                </a14:m>
                <a:r>
                  <a:rPr lang="nl-NL"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896"/>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a:t>
            </a:fld>
            <a:endParaRPr lang="en-US"/>
          </a:p>
        </p:txBody>
      </p:sp>
      <p:pic>
        <p:nvPicPr>
          <p:cNvPr id="14339" name="Picture 3" descr="03-direction-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049" y="1362530"/>
            <a:ext cx="3657600" cy="320040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文本框 7"/>
              <p:cNvSpPr txBox="1"/>
              <p:nvPr/>
            </p:nvSpPr>
            <p:spPr>
              <a:xfrm>
                <a:off x="822961" y="4721490"/>
                <a:ext cx="3221779" cy="1485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e>
                      </m:func>
                      <m:r>
                        <a:rPr lang="en-US" sz="2400" i="1">
                          <a:latin typeface="Cambria Math" panose="020405030504060302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𝑢</m:t>
                              </m:r>
                            </m:e>
                            <m:sub>
                              <m:r>
                                <a:rPr lang="en-US" sz="2400" i="1">
                                  <a:latin typeface="Cambria Math" panose="02040503050406030204" pitchFamily="18" charset="0"/>
                                  <a:cs typeface="Times New Roman" panose="02020603050405020304" pitchFamily="18" charset="0"/>
                                </a:rPr>
                                <m:t>1</m:t>
                              </m:r>
                            </m:sub>
                          </m:sSub>
                        </m:num>
                        <m:den>
                          <m:d>
                            <m:dPr>
                              <m:begChr m:val="‖"/>
                              <m:endChr m:val="‖"/>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𝑢</m:t>
                              </m:r>
                            </m:e>
                          </m:d>
                        </m:den>
                      </m:f>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3</m:t>
                          </m:r>
                        </m:num>
                        <m:den>
                          <m:r>
                            <a:rPr lang="en-US" sz="2400" b="0" i="1" smtClean="0">
                              <a:latin typeface="Cambria Math" panose="02040503050406030204" pitchFamily="18" charset="0"/>
                              <a:cs typeface="Times New Roman" panose="02020603050405020304" pitchFamily="18" charset="0"/>
                            </a:rPr>
                            <m:t>5</m:t>
                          </m:r>
                        </m:den>
                      </m:f>
                      <m:r>
                        <a:rPr lang="en-US" sz="2400" b="0" i="1" smtClean="0">
                          <a:latin typeface="Cambria Math" panose="02040503050406030204" pitchFamily="18" charset="0"/>
                          <a:cs typeface="Times New Roman" panose="02020603050405020304" pitchFamily="18" charset="0"/>
                        </a:rPr>
                        <m:t>=0.6</m:t>
                      </m:r>
                    </m:oMath>
                  </m:oMathPara>
                </a14:m>
                <a:endParaRPr lang="en-US" sz="2400" dirty="0" smtClean="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𝛼</m:t>
                              </m:r>
                            </m:e>
                          </m:d>
                        </m:e>
                      </m:func>
                      <m:r>
                        <a:rPr lang="en-US" sz="2400" i="1">
                          <a:latin typeface="Cambria Math" panose="020405030504060302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smtClean="0">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2</m:t>
                              </m:r>
                            </m:sub>
                          </m:sSub>
                        </m:num>
                        <m:den>
                          <m:d>
                            <m:dPr>
                              <m:begChr m:val="‖"/>
                              <m:endChr m:val="‖"/>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𝑢</m:t>
                              </m:r>
                            </m:e>
                          </m:d>
                        </m:den>
                      </m:f>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4</m:t>
                          </m:r>
                        </m:num>
                        <m:den>
                          <m:r>
                            <a:rPr lang="en-US" sz="2400" b="0" i="1" smtClean="0">
                              <a:latin typeface="Cambria Math" panose="02040503050406030204" pitchFamily="18" charset="0"/>
                              <a:cs typeface="Times New Roman" panose="02020603050405020304" pitchFamily="18" charset="0"/>
                            </a:rPr>
                            <m:t>5</m:t>
                          </m:r>
                        </m:den>
                      </m:f>
                      <m:r>
                        <a:rPr lang="en-US" sz="2400" b="0" i="1" smtClean="0">
                          <a:latin typeface="Cambria Math" panose="02040503050406030204" pitchFamily="18" charset="0"/>
                          <a:cs typeface="Times New Roman" panose="02020603050405020304" pitchFamily="18" charset="0"/>
                        </a:rPr>
                        <m:t>=0.8</m:t>
                      </m:r>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822961" y="4721490"/>
                <a:ext cx="3221779" cy="1485471"/>
              </a:xfrm>
              <a:prstGeom prst="rect">
                <a:avLst/>
              </a:prstGeom>
              <a:blipFill>
                <a:blip r:embed="rId4"/>
                <a:stretch>
                  <a:fillRect/>
                </a:stretch>
              </a:blipFill>
            </p:spPr>
            <p:txBody>
              <a:bodyPr/>
              <a:lstStyle/>
              <a:p>
                <a:r>
                  <a:rPr lang="en-US">
                    <a:noFill/>
                  </a:rPr>
                  <a:t> </a:t>
                </a:r>
              </a:p>
            </p:txBody>
          </p:sp>
        </mc:Fallback>
      </mc:AlternateContent>
      <p:pic>
        <p:nvPicPr>
          <p:cNvPr id="14341" name="Picture 5" descr="direction vecto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5525" y="2364011"/>
            <a:ext cx="2981325"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485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Kernel function: Motivation</a:t>
            </a:r>
            <a:endParaRPr lang="en-US" dirty="0"/>
          </a:p>
        </p:txBody>
      </p:sp>
      <p:sp>
        <p:nvSpPr>
          <p:cNvPr id="3" name="内容占位符 2"/>
          <p:cNvSpPr>
            <a:spLocks noGrp="1"/>
          </p:cNvSpPr>
          <p:nvPr>
            <p:ph idx="1"/>
          </p:nvPr>
        </p:nvSpPr>
        <p:spPr/>
        <p:txBody>
          <a:bodyPr/>
          <a:lstStyle/>
          <a:p>
            <a:r>
              <a:rPr lang="en-US" dirty="0" smtClean="0"/>
              <a:t>What if training samples </a:t>
            </a:r>
            <a:r>
              <a:rPr lang="en-US" altLang="zh-CN" dirty="0" smtClean="0"/>
              <a:t>can</a:t>
            </a:r>
            <a:r>
              <a:rPr lang="en-US" dirty="0" smtClean="0"/>
              <a:t>not be linearly separated in its feature space?</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40</a:t>
            </a:fld>
            <a:endParaRPr lang="en-US"/>
          </a:p>
        </p:txBody>
      </p:sp>
      <p:pic>
        <p:nvPicPr>
          <p:cNvPr id="10" name="Picture 2" descr="http://www.eric-kim.net/eric-kim-net/posts/1/imgs/data_2d_to_3d.png"/>
          <p:cNvPicPr>
            <a:picLocks noChangeAspect="1" noChangeArrowheads="1"/>
          </p:cNvPicPr>
          <p:nvPr/>
        </p:nvPicPr>
        <p:blipFill rotWithShape="1">
          <a:blip r:embed="rId2">
            <a:extLst>
              <a:ext uri="{28A0092B-C50C-407E-A947-70E740481C1C}">
                <a14:useLocalDpi xmlns:a14="http://schemas.microsoft.com/office/drawing/2010/main" val="0"/>
              </a:ext>
            </a:extLst>
          </a:blip>
          <a:srcRect r="47315"/>
          <a:stretch/>
        </p:blipFill>
        <p:spPr bwMode="auto">
          <a:xfrm>
            <a:off x="641822" y="2785240"/>
            <a:ext cx="4142450" cy="367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0924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Kernel </a:t>
            </a:r>
            <a:r>
              <a:rPr lang="en-US" altLang="zh-CN" dirty="0" smtClean="0"/>
              <a:t>function: </a:t>
            </a:r>
            <a:r>
              <a:rPr lang="en-US" altLang="zh-CN" dirty="0"/>
              <a:t>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smtClean="0"/>
                  <a:t>Imagine </a:t>
                </a:r>
                <a:r>
                  <a:rPr lang="en-US" dirty="0"/>
                  <a:t>that this dataset is merely a 2-D version of the </a:t>
                </a:r>
                <a:r>
                  <a:rPr lang="en-US" dirty="0" smtClean="0"/>
                  <a:t>“true” </a:t>
                </a:r>
                <a:r>
                  <a:rPr lang="en-US" dirty="0"/>
                  <a:t>dataset that lives in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3</m:t>
                        </m:r>
                      </m:sup>
                    </m:sSup>
                  </m:oMath>
                </a14:m>
                <a:endParaRPr lang="en-US" dirty="0" smtClean="0"/>
              </a:p>
              <a:p>
                <a:r>
                  <a:rPr lang="en-US" dirty="0" smtClean="0"/>
                  <a:t>The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3</m:t>
                        </m:r>
                      </m:sup>
                    </m:sSup>
                  </m:oMath>
                </a14:m>
                <a:r>
                  <a:rPr lang="en-US" dirty="0" smtClean="0"/>
                  <a:t> </a:t>
                </a:r>
                <a:r>
                  <a:rPr lang="en-US" dirty="0"/>
                  <a:t>dataset is easily linearly separable by a hyperplane. Thus, provided that we work in this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3</m:t>
                        </m:r>
                      </m:sup>
                    </m:sSup>
                  </m:oMath>
                </a14:m>
                <a:r>
                  <a:rPr lang="en-US" dirty="0" smtClean="0"/>
                  <a:t> </a:t>
                </a:r>
                <a:r>
                  <a:rPr lang="en-US" dirty="0"/>
                  <a:t>space, we can train a linear SVM classifier</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41</a:t>
            </a:fld>
            <a:endParaRPr lang="en-US"/>
          </a:p>
        </p:txBody>
      </p:sp>
      <p:pic>
        <p:nvPicPr>
          <p:cNvPr id="2050" name="Picture 2" descr="http://www.eric-kim.net/eric-kim-net/posts/1/imgs/data_2d_to_3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821" y="2785240"/>
            <a:ext cx="7862737" cy="367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3214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Kernel </a:t>
            </a:r>
            <a:r>
              <a:rPr lang="en-US" altLang="zh-CN" dirty="0" smtClean="0"/>
              <a:t>function: </a:t>
            </a:r>
            <a:r>
              <a:rPr lang="en-US" altLang="zh-CN" dirty="0"/>
              <a:t>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However, we are given the dataset in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m:t>
                        </m:r>
                      </m:sup>
                    </m:sSup>
                  </m:oMath>
                </a14:m>
                <a:r>
                  <a:rPr lang="en-US" dirty="0" smtClean="0"/>
                  <a:t>.</a:t>
                </a:r>
                <a:r>
                  <a:rPr lang="en-US" dirty="0"/>
                  <a:t> The challenge is to find a transformation </a:t>
                </a:r>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3</m:t>
                        </m:r>
                      </m:sup>
                    </m:sSup>
                  </m:oMath>
                </a14:m>
                <a:r>
                  <a:rPr lang="en-US" dirty="0" smtClean="0"/>
                  <a:t>, such </a:t>
                </a:r>
                <a:r>
                  <a:rPr lang="en-US" dirty="0"/>
                  <a:t>that the transformed dataset is linearly separable in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3</m:t>
                        </m:r>
                      </m:sup>
                    </m:sSup>
                  </m:oMath>
                </a14:m>
                <a:endParaRPr lang="en-US" dirty="0" smtClean="0"/>
              </a:p>
              <a:p>
                <a:r>
                  <a:rPr lang="en-US" dirty="0" smtClean="0"/>
                  <a:t>In this example, </a:t>
                </a:r>
                <a14:m>
                  <m:oMath xmlns:m="http://schemas.openxmlformats.org/officeDocument/2006/math">
                    <m:r>
                      <a:rPr lang="en-US" i="1">
                        <a:latin typeface="Cambria Math" panose="02040503050406030204" pitchFamily="18" charset="0"/>
                      </a:rPr>
                      <m:t>𝜙</m:t>
                    </m:r>
                    <m:d>
                      <m:dPr>
                        <m:ctrlPr>
                          <a:rPr lang="en-US" i="1">
                            <a:latin typeface="Cambria Math" panose="02040503050406030204" pitchFamily="18" charset="0"/>
                          </a:rPr>
                        </m:ctrlPr>
                      </m:d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42</a:t>
            </a:fld>
            <a:endParaRPr lang="en-US"/>
          </a:p>
        </p:txBody>
      </p:sp>
      <p:pic>
        <p:nvPicPr>
          <p:cNvPr id="7" name="Picture 2" descr="http://www.eric-kim.net/eric-kim-net/posts/1/imgs/data_2d_to_3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821" y="2785240"/>
            <a:ext cx="7862737" cy="367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0447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Kernel function</a:t>
            </a:r>
            <a:r>
              <a:rPr lang="en-US" altLang="zh-CN" dirty="0" smtClean="0"/>
              <a:t>: </a:t>
            </a:r>
            <a:r>
              <a:rPr lang="en-US" altLang="zh-CN" dirty="0"/>
              <a:t>Motivation</a:t>
            </a:r>
            <a:endParaRPr 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dirty="0" smtClean="0"/>
                  <a:t>Assuming we have such a transformation</a:t>
                </a:r>
                <a:r>
                  <a:rPr lang="en-US" dirty="0"/>
                  <a:t> </a:t>
                </a:r>
                <a14:m>
                  <m:oMath xmlns:m="http://schemas.openxmlformats.org/officeDocument/2006/math">
                    <m:r>
                      <a:rPr lang="en-US" i="1">
                        <a:latin typeface="Cambria Math" panose="02040503050406030204" pitchFamily="18" charset="0"/>
                      </a:rPr>
                      <m:t>𝜙</m:t>
                    </m:r>
                  </m:oMath>
                </a14:m>
                <a:r>
                  <a:rPr lang="en-US" dirty="0"/>
                  <a:t> , the new classification pipeline is as follows. </a:t>
                </a:r>
                <a:endParaRPr lang="en-US" dirty="0" smtClean="0"/>
              </a:p>
              <a:p>
                <a:r>
                  <a:rPr lang="en-US" dirty="0" smtClean="0"/>
                  <a:t>1. Transform </a:t>
                </a:r>
                <a:r>
                  <a:rPr lang="en-US" dirty="0"/>
                  <a:t>the training set </a:t>
                </a:r>
                <a14:m>
                  <m:oMath xmlns:m="http://schemas.openxmlformats.org/officeDocument/2006/math">
                    <m:r>
                      <a:rPr lang="en-US" b="0" i="1" smtClean="0">
                        <a:latin typeface="Cambria Math" panose="02040503050406030204" pitchFamily="18" charset="0"/>
                      </a:rPr>
                      <m:t>𝑋</m:t>
                    </m:r>
                  </m:oMath>
                </a14:m>
                <a:r>
                  <a:rPr lang="en-US" dirty="0"/>
                  <a:t> </a:t>
                </a:r>
                <a:r>
                  <a:rPr lang="en-US" dirty="0" smtClean="0"/>
                  <a:t>to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oMath>
                </a14:m>
                <a:r>
                  <a:rPr lang="en-US" dirty="0" smtClean="0"/>
                  <a:t> with </a:t>
                </a:r>
                <a14:m>
                  <m:oMath xmlns:m="http://schemas.openxmlformats.org/officeDocument/2006/math">
                    <m:r>
                      <a:rPr lang="en-US" i="1">
                        <a:latin typeface="Cambria Math" panose="02040503050406030204" pitchFamily="18" charset="0"/>
                      </a:rPr>
                      <m:t>𝜙</m:t>
                    </m:r>
                  </m:oMath>
                </a14:m>
                <a:r>
                  <a:rPr lang="en-US" dirty="0" smtClean="0"/>
                  <a:t>. </a:t>
                </a:r>
              </a:p>
              <a:p>
                <a:r>
                  <a:rPr lang="en-US" dirty="0" smtClean="0"/>
                  <a:t>2. Train </a:t>
                </a:r>
                <a:r>
                  <a:rPr lang="en-US" dirty="0"/>
                  <a:t>a linear SVM on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m:t>
                        </m:r>
                      </m:sup>
                    </m:sSup>
                  </m:oMath>
                </a14:m>
                <a:r>
                  <a:rPr lang="en-US" dirty="0" smtClean="0"/>
                  <a:t> </a:t>
                </a:r>
                <a:r>
                  <a:rPr lang="en-US" dirty="0"/>
                  <a:t>to get classifier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𝑆𝑉𝑀</m:t>
                        </m:r>
                      </m:sub>
                    </m:sSub>
                  </m:oMath>
                </a14:m>
                <a:r>
                  <a:rPr lang="en-US" dirty="0" smtClean="0"/>
                  <a:t>. </a:t>
                </a:r>
              </a:p>
              <a:p>
                <a:r>
                  <a:rPr lang="en-US" dirty="0" smtClean="0"/>
                  <a:t>3. At </a:t>
                </a:r>
                <a:r>
                  <a:rPr lang="en-US" dirty="0"/>
                  <a:t>test time, a new example </a:t>
                </a:r>
                <a14:m>
                  <m:oMath xmlns:m="http://schemas.openxmlformats.org/officeDocument/2006/math">
                    <m:acc>
                      <m:accPr>
                        <m:chr m:val="̃"/>
                        <m:ctrlPr>
                          <a:rPr lang="en-US" i="1" smtClean="0">
                            <a:latin typeface="Cambria Math" panose="02040503050406030204" pitchFamily="18" charset="0"/>
                          </a:rPr>
                        </m:ctrlPr>
                      </m:accPr>
                      <m:e>
                        <m:r>
                          <a:rPr lang="en-US" b="1" i="1" smtClean="0">
                            <a:latin typeface="Cambria Math" panose="02040503050406030204" pitchFamily="18" charset="0"/>
                          </a:rPr>
                          <m:t>𝒙</m:t>
                        </m:r>
                      </m:e>
                    </m:acc>
                  </m:oMath>
                </a14:m>
                <a:r>
                  <a:rPr lang="en-US" dirty="0" smtClean="0"/>
                  <a:t> </a:t>
                </a:r>
                <a:r>
                  <a:rPr lang="en-US" dirty="0"/>
                  <a:t>will first be transformed to </a:t>
                </a:r>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b="1" i="1">
                                <a:latin typeface="Cambria Math" panose="02040503050406030204" pitchFamily="18" charset="0"/>
                              </a:rPr>
                              <m:t>𝒙</m:t>
                            </m:r>
                          </m:e>
                        </m:acc>
                      </m:e>
                    </m:d>
                  </m:oMath>
                </a14:m>
                <a:r>
                  <a:rPr lang="en-US" dirty="0" smtClean="0"/>
                  <a:t>. </a:t>
                </a:r>
                <a:r>
                  <a:rPr lang="en-US" dirty="0"/>
                  <a:t>The output class label is then determined </a:t>
                </a:r>
                <a:r>
                  <a:rPr lang="en-US" dirty="0" smtClean="0"/>
                  <a:t>by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𝑆𝑉𝑀</m:t>
                        </m:r>
                      </m:sub>
                    </m:sSub>
                    <m:d>
                      <m:dPr>
                        <m:ctrlPr>
                          <a:rPr lang="en-US" b="0" i="1" smtClean="0">
                            <a:latin typeface="Cambria Math" panose="02040503050406030204" pitchFamily="18" charset="0"/>
                          </a:rPr>
                        </m:ctrlPr>
                      </m:dPr>
                      <m:e>
                        <m:r>
                          <a:rPr lang="en-US" i="1">
                            <a:latin typeface="Cambria Math" panose="02040503050406030204" pitchFamily="18" charset="0"/>
                          </a:rPr>
                          <m:t>𝜙</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b="1" i="1">
                                    <a:latin typeface="Cambria Math" panose="02040503050406030204" pitchFamily="18" charset="0"/>
                                  </a:rPr>
                                  <m:t>𝒙</m:t>
                                </m:r>
                              </m:e>
                            </m:acc>
                          </m:e>
                        </m:d>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r>
                      <a:rPr lang="en-US" i="1">
                        <a:latin typeface="Cambria Math" panose="02040503050406030204" pitchFamily="18" charset="0"/>
                      </a:rPr>
                      <m:t>𝜙</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b="1" i="1">
                                <a:latin typeface="Cambria Math" panose="02040503050406030204" pitchFamily="18" charset="0"/>
                              </a:rPr>
                              <m:t>𝒙</m:t>
                            </m:r>
                          </m:e>
                        </m:acc>
                      </m:e>
                    </m:d>
                    <m:r>
                      <a:rPr lang="en-US" b="1" i="1" smtClean="0">
                        <a:latin typeface="Cambria Math" panose="02040503050406030204" pitchFamily="18" charset="0"/>
                      </a:rPr>
                      <m:t>+</m:t>
                    </m:r>
                    <m:r>
                      <a:rPr lang="en-US" b="1" i="1" smtClean="0">
                        <a:latin typeface="Cambria Math" panose="02040503050406030204" pitchFamily="18" charset="0"/>
                      </a:rPr>
                      <m:t>𝒃</m:t>
                    </m:r>
                  </m:oMath>
                </a14:m>
                <a:endParaRPr lang="en-US" dirty="0" smtClean="0"/>
              </a:p>
              <a:p>
                <a:r>
                  <a:rPr lang="en-US" dirty="0"/>
                  <a:t>This is exactly the same as the train/test procedure for regular linear SVMs, but with an added data transformation </a:t>
                </a:r>
                <a:r>
                  <a:rPr lang="en-US" dirty="0" smtClean="0"/>
                  <a:t>via </a:t>
                </a:r>
                <a14:m>
                  <m:oMath xmlns:m="http://schemas.openxmlformats.org/officeDocument/2006/math">
                    <m:r>
                      <a:rPr lang="en-US" i="1">
                        <a:latin typeface="Cambria Math" panose="02040503050406030204" pitchFamily="18" charset="0"/>
                      </a:rPr>
                      <m:t>𝜙</m:t>
                    </m:r>
                  </m:oMath>
                </a14:m>
                <a:endParaRPr 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43</a:t>
            </a:fld>
            <a:endParaRPr lang="en-US"/>
          </a:p>
        </p:txBody>
      </p:sp>
    </p:spTree>
    <p:extLst>
      <p:ext uri="{BB962C8B-B14F-4D97-AF65-F5344CB8AC3E}">
        <p14:creationId xmlns:p14="http://schemas.microsoft.com/office/powerpoint/2010/main" val="9503294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a:t>
            </a:r>
            <a:r>
              <a:rPr lang="en-US" dirty="0" smtClean="0"/>
              <a:t>function</a:t>
            </a:r>
            <a:r>
              <a:rPr lang="en-US" altLang="zh-CN" dirty="0" smtClean="0"/>
              <a:t>: </a:t>
            </a:r>
            <a:r>
              <a:rPr lang="en-US" altLang="zh-CN" dirty="0"/>
              <a:t>Motivation</a:t>
            </a:r>
            <a:endParaRPr lang="en-US" dirty="0"/>
          </a:p>
        </p:txBody>
      </p:sp>
      <p:sp>
        <p:nvSpPr>
          <p:cNvPr id="3" name="内容占位符 2"/>
          <p:cNvSpPr>
            <a:spLocks noGrp="1"/>
          </p:cNvSpPr>
          <p:nvPr>
            <p:ph idx="1"/>
          </p:nvPr>
        </p:nvSpPr>
        <p:spPr/>
        <p:txBody>
          <a:bodyPr/>
          <a:lstStyle/>
          <a:p>
            <a:endParaRPr lang="en-US"/>
          </a:p>
        </p:txBody>
      </p:sp>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44</a:t>
            </a:fld>
            <a:endParaRPr lang="en-US"/>
          </a:p>
        </p:txBody>
      </p:sp>
      <p:pic>
        <p:nvPicPr>
          <p:cNvPr id="7" name="Picture 4" descr="http://www.eric-kim.net/eric-kim-net/posts/1/imgs/data_2d_to_3d_hyperpla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80" y="1592229"/>
            <a:ext cx="8341692" cy="3973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2197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Kernel function</a:t>
            </a:r>
            <a:r>
              <a:rPr lang="en-US" altLang="zh-CN" dirty="0" smtClean="0"/>
              <a:t>: </a:t>
            </a:r>
            <a:r>
              <a:rPr lang="en-US" altLang="zh-CN" dirty="0"/>
              <a:t>Motivation</a:t>
            </a:r>
            <a:endParaRPr 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dirty="0" smtClean="0"/>
                  <a:t>A dataset </a:t>
                </a:r>
                <a:r>
                  <a:rPr lang="en-US" i="1" dirty="0" smtClean="0">
                    <a:latin typeface="Times New Roman" panose="02020603050405020304" pitchFamily="18" charset="0"/>
                    <a:cs typeface="Times New Roman" panose="02020603050405020304" pitchFamily="18" charset="0"/>
                  </a:rPr>
                  <a:t>D</a:t>
                </a:r>
                <a:r>
                  <a:rPr lang="en-US" dirty="0" smtClean="0"/>
                  <a:t> </a:t>
                </a:r>
                <a:r>
                  <a:rPr lang="en-US" dirty="0"/>
                  <a:t>that is not linearly separable in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sup>
                    </m:sSup>
                  </m:oMath>
                </a14:m>
                <a:r>
                  <a:rPr lang="en-US" dirty="0" smtClean="0"/>
                  <a:t> </a:t>
                </a:r>
                <a:r>
                  <a:rPr lang="en-US" dirty="0" smtClean="0"/>
                  <a:t>(</a:t>
                </a:r>
                <a:r>
                  <a:rPr lang="en-US" dirty="0" smtClean="0">
                    <a:solidFill>
                      <a:srgbClr val="FF0000"/>
                    </a:solidFill>
                  </a:rPr>
                  <a:t>input space</a:t>
                </a:r>
                <a:r>
                  <a:rPr lang="en-US" dirty="0" smtClean="0"/>
                  <a:t>) may </a:t>
                </a:r>
                <a:r>
                  <a:rPr lang="en-US" dirty="0"/>
                  <a:t>be linearly separable in a higher-dimensional space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𝑀</m:t>
                        </m:r>
                      </m:sup>
                    </m:sSup>
                  </m:oMath>
                </a14:m>
                <a:r>
                  <a:rPr lang="en-US" dirty="0" smtClean="0"/>
                  <a:t> (</a:t>
                </a:r>
                <a:r>
                  <a:rPr lang="en-US" dirty="0" smtClean="0">
                    <a:solidFill>
                      <a:srgbClr val="FF0000"/>
                    </a:solidFill>
                  </a:rPr>
                  <a:t>feature space</a:t>
                </a:r>
                <a:r>
                  <a:rPr lang="en-US" dirty="0" smtClean="0"/>
                  <a:t>), </a:t>
                </a:r>
                <a:r>
                  <a:rPr lang="en-US" dirty="0" smtClean="0"/>
                  <a:t>where </a:t>
                </a:r>
                <a:r>
                  <a:rPr lang="en-US" i="1"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&gt; </a:t>
                </a:r>
                <a:r>
                  <a:rPr lang="en-US" i="1" dirty="0">
                    <a:latin typeface="Times New Roman" panose="02020603050405020304" pitchFamily="18" charset="0"/>
                    <a:cs typeface="Times New Roman" panose="02020603050405020304" pitchFamily="18" charset="0"/>
                  </a:rPr>
                  <a:t>N</a:t>
                </a:r>
                <a:r>
                  <a:rPr lang="en-US" dirty="0" smtClean="0"/>
                  <a:t>. </a:t>
                </a:r>
              </a:p>
              <a:p>
                <a:r>
                  <a:rPr lang="en-US" dirty="0" smtClean="0"/>
                  <a:t>If </a:t>
                </a:r>
                <a:r>
                  <a:rPr lang="en-US" dirty="0"/>
                  <a:t>we have a transformation </a:t>
                </a:r>
                <a14:m>
                  <m:oMath xmlns:m="http://schemas.openxmlformats.org/officeDocument/2006/math">
                    <m:r>
                      <a:rPr lang="en-US" i="1">
                        <a:latin typeface="Cambria Math" panose="02040503050406030204" pitchFamily="18" charset="0"/>
                      </a:rPr>
                      <m:t>𝜙</m:t>
                    </m:r>
                  </m:oMath>
                </a14:m>
                <a:r>
                  <a:rPr lang="en-US" dirty="0"/>
                  <a:t> that lifts the dataset </a:t>
                </a:r>
                <a:r>
                  <a:rPr lang="en-US" i="1" dirty="0" smtClean="0">
                    <a:latin typeface="Times New Roman" panose="02020603050405020304" pitchFamily="18" charset="0"/>
                    <a:cs typeface="Times New Roman" panose="02020603050405020304" pitchFamily="18" charset="0"/>
                  </a:rPr>
                  <a:t>D</a:t>
                </a:r>
                <a:r>
                  <a:rPr lang="en-US" dirty="0" smtClean="0"/>
                  <a:t> to a higher-dimensional</a:t>
                </a:r>
                <a:r>
                  <a:rPr lang="en-US"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𝐷</m:t>
                        </m:r>
                      </m:e>
                      <m:sup>
                        <m:r>
                          <a:rPr lang="en-US" b="0" i="1" smtClean="0">
                            <a:latin typeface="Cambria Math" panose="02040503050406030204" pitchFamily="18" charset="0"/>
                          </a:rPr>
                          <m:t>′</m:t>
                        </m:r>
                      </m:sup>
                    </m:sSup>
                  </m:oMath>
                </a14:m>
                <a:r>
                  <a:rPr lang="en-US" dirty="0" smtClean="0"/>
                  <a:t> </a:t>
                </a:r>
                <a:r>
                  <a:rPr lang="en-US" dirty="0"/>
                  <a:t>such that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𝐷</m:t>
                        </m:r>
                      </m:e>
                      <m:sup>
                        <m:r>
                          <a:rPr lang="en-US" i="1">
                            <a:latin typeface="Cambria Math" panose="02040503050406030204" pitchFamily="18" charset="0"/>
                          </a:rPr>
                          <m:t>′</m:t>
                        </m:r>
                      </m:sup>
                    </m:sSup>
                  </m:oMath>
                </a14:m>
                <a:r>
                  <a:rPr lang="en-US" dirty="0" smtClean="0"/>
                  <a:t> is </a:t>
                </a:r>
                <a:r>
                  <a:rPr lang="en-US" dirty="0"/>
                  <a:t> linearly separable, then we can train a linear SVM on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𝐷</m:t>
                        </m:r>
                      </m:e>
                      <m:sup>
                        <m:r>
                          <a:rPr lang="en-US" i="1">
                            <a:latin typeface="Cambria Math" panose="02040503050406030204" pitchFamily="18" charset="0"/>
                          </a:rPr>
                          <m:t>′</m:t>
                        </m:r>
                      </m:sup>
                    </m:sSup>
                  </m:oMath>
                </a14:m>
                <a:r>
                  <a:rPr lang="en-US" dirty="0" smtClean="0"/>
                  <a:t> </a:t>
                </a:r>
                <a:r>
                  <a:rPr lang="en-US" dirty="0"/>
                  <a:t>to find a decision </a:t>
                </a:r>
                <a:r>
                  <a:rPr lang="en-US" dirty="0" smtClean="0"/>
                  <a:t>boundary </a:t>
                </a:r>
                <a14:m>
                  <m:oMath xmlns:m="http://schemas.openxmlformats.org/officeDocument/2006/math">
                    <m:r>
                      <a:rPr lang="en-US" b="1" i="1" smtClean="0">
                        <a:latin typeface="Cambria Math" panose="02040503050406030204" pitchFamily="18" charset="0"/>
                      </a:rPr>
                      <m:t>𝒘</m:t>
                    </m:r>
                  </m:oMath>
                </a14:m>
                <a:r>
                  <a:rPr lang="en-US" dirty="0"/>
                  <a:t> that separates the classes in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𝐷</m:t>
                        </m:r>
                      </m:e>
                      <m:sup>
                        <m:r>
                          <a:rPr lang="en-US" i="1">
                            <a:latin typeface="Cambria Math" panose="02040503050406030204" pitchFamily="18" charset="0"/>
                          </a:rPr>
                          <m:t>′</m:t>
                        </m:r>
                      </m:sup>
                    </m:sSup>
                  </m:oMath>
                </a14:m>
                <a:r>
                  <a:rPr lang="en-US" dirty="0" smtClean="0"/>
                  <a:t>. </a:t>
                </a:r>
              </a:p>
              <a:p>
                <a:r>
                  <a:rPr lang="en-US" dirty="0" smtClean="0"/>
                  <a:t>Projecting </a:t>
                </a:r>
                <a:r>
                  <a:rPr lang="en-US" dirty="0"/>
                  <a:t>the decision boundary</a:t>
                </a:r>
                <a:r>
                  <a:rPr lang="en-US" b="1" dirty="0"/>
                  <a:t> </a:t>
                </a:r>
                <a14:m>
                  <m:oMath xmlns:m="http://schemas.openxmlformats.org/officeDocument/2006/math">
                    <m:r>
                      <a:rPr lang="en-US" b="1" i="1">
                        <a:latin typeface="Cambria Math" panose="02040503050406030204" pitchFamily="18" charset="0"/>
                      </a:rPr>
                      <m:t>𝒘</m:t>
                    </m:r>
                    <m:r>
                      <a:rPr lang="en-US" b="1" i="1">
                        <a:latin typeface="Cambria Math" panose="02040503050406030204" pitchFamily="18" charset="0"/>
                      </a:rPr>
                      <m:t> </m:t>
                    </m:r>
                  </m:oMath>
                </a14:m>
                <a:r>
                  <a:rPr lang="en-US" dirty="0"/>
                  <a:t> found </a:t>
                </a:r>
                <a:r>
                  <a:rPr lang="en-US" dirty="0" smtClean="0"/>
                  <a:t>in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𝑀</m:t>
                        </m:r>
                      </m:sup>
                    </m:sSup>
                  </m:oMath>
                </a14:m>
                <a:r>
                  <a:rPr lang="en-US" dirty="0"/>
                  <a:t> back to the original space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𝑁</m:t>
                        </m:r>
                      </m:sup>
                    </m:sSup>
                  </m:oMath>
                </a14:m>
                <a:r>
                  <a:rPr lang="en-US" dirty="0" smtClean="0"/>
                  <a:t> will </a:t>
                </a:r>
                <a:r>
                  <a:rPr lang="en-US" dirty="0"/>
                  <a:t>yield a nonlinear decision </a:t>
                </a:r>
                <a:r>
                  <a:rPr lang="en-US" dirty="0" smtClean="0"/>
                  <a:t>boundary.</a:t>
                </a:r>
              </a:p>
              <a:p>
                <a:r>
                  <a:rPr lang="en-US" dirty="0"/>
                  <a:t>This means that we can learn nonlinear SVMs </a:t>
                </a:r>
                <a:r>
                  <a:rPr lang="en-US" b="1" dirty="0"/>
                  <a:t>while still using the original Linear SVM formulation</a:t>
                </a:r>
                <a:r>
                  <a:rPr lang="en-US" dirty="0"/>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45</a:t>
            </a:fld>
            <a:endParaRPr lang="en-US"/>
          </a:p>
        </p:txBody>
      </p:sp>
    </p:spTree>
    <p:extLst>
      <p:ext uri="{BB962C8B-B14F-4D97-AF65-F5344CB8AC3E}">
        <p14:creationId xmlns:p14="http://schemas.microsoft.com/office/powerpoint/2010/main" val="16631374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r>
              <a:rPr lang="en-US" altLang="zh-CN" dirty="0"/>
              <a:t>: 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Suppose the hyperplane (decision boundary) in the feature space is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dirty="0" smtClean="0"/>
              </a:p>
              <a:p>
                <a:r>
                  <a:rPr lang="en-US" dirty="0" smtClean="0"/>
                  <a:t>Similar to the previous results, we can have</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46</a:t>
            </a:fld>
            <a:endParaRPr lang="en-US"/>
          </a:p>
        </p:txBody>
      </p:sp>
      <p:pic>
        <p:nvPicPr>
          <p:cNvPr id="5122" name="Picture 2" descr="“kernel function”的图片搜索结果"/>
          <p:cNvPicPr>
            <a:picLocks noChangeAspect="1" noChangeArrowheads="1"/>
          </p:cNvPicPr>
          <p:nvPr/>
        </p:nvPicPr>
        <p:blipFill rotWithShape="1">
          <a:blip r:embed="rId3">
            <a:extLst>
              <a:ext uri="{28A0092B-C50C-407E-A947-70E740481C1C}">
                <a14:useLocalDpi xmlns:a14="http://schemas.microsoft.com/office/drawing/2010/main" val="0"/>
              </a:ext>
            </a:extLst>
          </a:blip>
          <a:srcRect l="1624" t="5013" r="1849" b="7517"/>
          <a:stretch/>
        </p:blipFill>
        <p:spPr bwMode="auto">
          <a:xfrm>
            <a:off x="3200400" y="3660128"/>
            <a:ext cx="5372099" cy="272434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8" name="矩形 7"/>
              <p:cNvSpPr/>
              <p:nvPr/>
            </p:nvSpPr>
            <p:spPr>
              <a:xfrm>
                <a:off x="2602868" y="2261375"/>
                <a:ext cx="4223657"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r>
                            <a:rPr lang="en-US" sz="2400" b="0" i="1" smtClean="0">
                              <a:latin typeface="Cambria Math" panose="02040503050406030204" pitchFamily="18" charset="0"/>
                              <a:ea typeface="Cambria Math" panose="02040503050406030204" pitchFamily="18" charset="0"/>
                            </a:rPr>
                            <m:t>   </m:t>
                          </m:r>
                        </m:fName>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0" i="1" smtClean="0">
                              <a:latin typeface="Cambria Math" panose="02040503050406030204" pitchFamily="18" charset="0"/>
                              <a:ea typeface="Cambria Math" panose="02040503050406030204" pitchFamily="18" charset="0"/>
                            </a:rPr>
                            <m:t>𝜙</m:t>
                          </m:r>
                          <m:r>
                            <a:rPr lang="en-US" sz="2400" b="1" i="1" smtClean="0">
                              <a:latin typeface="Cambria Math" panose="02040503050406030204" pitchFamily="18" charset="0"/>
                              <a:ea typeface="Cambria Math" panose="02040503050406030204" pitchFamily="18" charset="0"/>
                            </a:rPr>
                            <m:t>(</m:t>
                          </m:r>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b="1"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p:sp>
            <p:nvSpPr>
              <p:cNvPr id="8" name="矩形 7"/>
              <p:cNvSpPr>
                <a:spLocks noRot="1" noChangeAspect="1" noMove="1" noResize="1" noEditPoints="1" noAdjustHandles="1" noChangeArrowheads="1" noChangeShapeType="1" noTextEdit="1"/>
              </p:cNvSpPr>
              <p:nvPr/>
            </p:nvSpPr>
            <p:spPr>
              <a:xfrm>
                <a:off x="2602868" y="2261375"/>
                <a:ext cx="4223657" cy="1317733"/>
              </a:xfrm>
              <a:prstGeom prst="rect">
                <a:avLst/>
              </a:prstGeom>
              <a:blipFill>
                <a:blip r:embed="rId4"/>
                <a:stretch>
                  <a:fillRect b="-5556"/>
                </a:stretch>
              </a:blipFill>
            </p:spPr>
            <p:txBody>
              <a:bodyPr/>
              <a:lstStyle/>
              <a:p>
                <a:r>
                  <a:rPr lang="en-US">
                    <a:noFill/>
                  </a:rPr>
                  <a:t> </a:t>
                </a:r>
              </a:p>
            </p:txBody>
          </p:sp>
        </mc:Fallback>
      </mc:AlternateContent>
    </p:spTree>
    <p:extLst>
      <p:ext uri="{BB962C8B-B14F-4D97-AF65-F5344CB8AC3E}">
        <p14:creationId xmlns:p14="http://schemas.microsoft.com/office/powerpoint/2010/main" val="24501716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r>
              <a:rPr lang="en-US" altLang="zh-CN" dirty="0"/>
              <a:t>: 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Suppose the hyperplane (decision boundary) in the feature space is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r>
                      <a:rPr lang="en-US" i="1">
                        <a:latin typeface="Cambria Math" panose="02040503050406030204" pitchFamily="18" charset="0"/>
                      </a:rPr>
                      <m:t>𝜙</m:t>
                    </m:r>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r>
                      <a:rPr lang="en-US" i="1">
                        <a:latin typeface="Cambria Math" panose="02040503050406030204" pitchFamily="18" charset="0"/>
                      </a:rPr>
                      <m:t>𝑏</m:t>
                    </m:r>
                  </m:oMath>
                </a14:m>
                <a:endParaRPr lang="en-US" dirty="0"/>
              </a:p>
              <a:p>
                <a:r>
                  <a:rPr lang="en-US" dirty="0"/>
                  <a:t>Similar to the previous results, we can have</a:t>
                </a:r>
              </a:p>
              <a:p>
                <a:endParaRPr lang="en-US" dirty="0" smtClean="0"/>
              </a:p>
              <a:p>
                <a:endParaRPr lang="en-US" dirty="0"/>
              </a:p>
              <a:p>
                <a:endParaRPr lang="en-US" sz="1600" dirty="0" smtClean="0"/>
              </a:p>
              <a:p>
                <a:r>
                  <a:rPr lang="en-US" dirty="0" smtClean="0"/>
                  <a:t>It’s dual problem is</a:t>
                </a: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47</a:t>
            </a:fld>
            <a:endParaRPr lang="en-US"/>
          </a:p>
        </p:txBody>
      </p:sp>
      <mc:AlternateContent xmlns:mc="http://schemas.openxmlformats.org/markup-compatibility/2006">
        <mc:Choice xmlns:a14="http://schemas.microsoft.com/office/drawing/2010/main" Requires="a14">
          <p:sp>
            <p:nvSpPr>
              <p:cNvPr id="8" name="文本框 7"/>
              <p:cNvSpPr txBox="1"/>
              <p:nvPr/>
            </p:nvSpPr>
            <p:spPr>
              <a:xfrm>
                <a:off x="2357897" y="4032198"/>
                <a:ext cx="5857566" cy="24275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1" i="1" smtClean="0">
                                  <a:latin typeface="Cambria Math" panose="02040503050406030204" pitchFamily="18" charset="0"/>
                                </a:rPr>
                                <m:t>𝜶</m:t>
                              </m:r>
                            </m:lim>
                          </m:limLow>
                        </m:fName>
                        <m:e>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i="1">
                                      <a:latin typeface="Cambria Math" panose="02040503050406030204" pitchFamily="18" charset="0"/>
                                    </a:rPr>
                                    <m:t>=</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𝑗</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𝜙</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e>
                                      </m:d>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𝜙</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m:t>
                                  </m:r>
                                </m:e>
                              </m:nary>
                            </m:e>
                          </m:nary>
                        </m:e>
                      </m:func>
                    </m:oMath>
                  </m:oMathPara>
                </a14:m>
                <a:endParaRPr lang="en-US" sz="2400" b="0" dirty="0" smtClean="0"/>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r>
                        <a:rPr lang="en-US" sz="2400" b="0" i="1" smtClean="0">
                          <a:latin typeface="Cambria Math" panose="02040503050406030204" pitchFamily="18" charset="0"/>
                        </a:rPr>
                        <m:t>=0,</m:t>
                      </m:r>
                    </m:oMath>
                  </m:oMathPara>
                </a14:m>
                <a:endParaRPr lang="en-US" sz="2400" b="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 </m:t>
                      </m:r>
                      <m:r>
                        <a:rPr lang="en-US" sz="2400" b="0" i="1" smtClean="0">
                          <a:latin typeface="Cambria Math" panose="02040503050406030204" pitchFamily="18" charset="0"/>
                        </a:rPr>
                        <m:t>𝑖</m:t>
                      </m:r>
                      <m:r>
                        <a:rPr lang="en-US" sz="2400" b="0" i="1" smtClean="0">
                          <a:latin typeface="Cambria Math" panose="02040503050406030204" pitchFamily="18" charset="0"/>
                        </a:rPr>
                        <m:t>=1,…,</m:t>
                      </m:r>
                      <m:r>
                        <a:rPr lang="en-US" sz="2400" b="0" i="1" smtClean="0">
                          <a:latin typeface="Cambria Math" panose="02040503050406030204" pitchFamily="18" charset="0"/>
                        </a:rPr>
                        <m:t>𝑛</m:t>
                      </m:r>
                    </m:oMath>
                  </m:oMathPara>
                </a14:m>
                <a:endParaRPr lang="en-US" sz="2400" dirty="0"/>
              </a:p>
            </p:txBody>
          </p:sp>
        </mc:Choice>
        <mc:Fallback>
          <p:sp>
            <p:nvSpPr>
              <p:cNvPr id="8" name="文本框 7"/>
              <p:cNvSpPr txBox="1">
                <a:spLocks noRot="1" noChangeAspect="1" noMove="1" noResize="1" noEditPoints="1" noAdjustHandles="1" noChangeArrowheads="1" noChangeShapeType="1" noTextEdit="1"/>
              </p:cNvSpPr>
              <p:nvPr/>
            </p:nvSpPr>
            <p:spPr>
              <a:xfrm>
                <a:off x="2357897" y="4032198"/>
                <a:ext cx="5857566" cy="2427588"/>
              </a:xfrm>
              <a:prstGeom prst="rect">
                <a:avLst/>
              </a:prstGeom>
              <a:blipFill>
                <a:blip r:embed="rId3"/>
                <a:stretch>
                  <a:fillRect l="-104" b="-125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矩形 10"/>
              <p:cNvSpPr/>
              <p:nvPr/>
            </p:nvSpPr>
            <p:spPr>
              <a:xfrm>
                <a:off x="2602868" y="2261375"/>
                <a:ext cx="4223657"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r>
                            <a:rPr lang="en-US" sz="2400" b="0" i="1" smtClean="0">
                              <a:latin typeface="Cambria Math" panose="02040503050406030204" pitchFamily="18" charset="0"/>
                              <a:ea typeface="Cambria Math" panose="02040503050406030204" pitchFamily="18" charset="0"/>
                            </a:rPr>
                            <m:t>   </m:t>
                          </m:r>
                        </m:fName>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0" i="1" smtClean="0">
                              <a:latin typeface="Cambria Math" panose="02040503050406030204" pitchFamily="18" charset="0"/>
                              <a:ea typeface="Cambria Math" panose="02040503050406030204" pitchFamily="18" charset="0"/>
                            </a:rPr>
                            <m:t>𝜙</m:t>
                          </m:r>
                          <m:r>
                            <a:rPr lang="en-US" sz="2400" b="1" i="1" smtClean="0">
                              <a:latin typeface="Cambria Math" panose="02040503050406030204" pitchFamily="18" charset="0"/>
                              <a:ea typeface="Cambria Math" panose="02040503050406030204" pitchFamily="18" charset="0"/>
                            </a:rPr>
                            <m:t>(</m:t>
                          </m:r>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b="1"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p:sp>
            <p:nvSpPr>
              <p:cNvPr id="11" name="矩形 10"/>
              <p:cNvSpPr>
                <a:spLocks noRot="1" noChangeAspect="1" noMove="1" noResize="1" noEditPoints="1" noAdjustHandles="1" noChangeArrowheads="1" noChangeShapeType="1" noTextEdit="1"/>
              </p:cNvSpPr>
              <p:nvPr/>
            </p:nvSpPr>
            <p:spPr>
              <a:xfrm>
                <a:off x="2602868" y="2261375"/>
                <a:ext cx="4223657" cy="1317733"/>
              </a:xfrm>
              <a:prstGeom prst="rect">
                <a:avLst/>
              </a:prstGeom>
              <a:blipFill>
                <a:blip r:embed="rId4"/>
                <a:stretch>
                  <a:fillRect b="-5556"/>
                </a:stretch>
              </a:blipFill>
            </p:spPr>
            <p:txBody>
              <a:bodyPr/>
              <a:lstStyle/>
              <a:p>
                <a:r>
                  <a:rPr lang="en-US">
                    <a:noFill/>
                  </a:rPr>
                  <a:t> </a:t>
                </a:r>
              </a:p>
            </p:txBody>
          </p:sp>
        </mc:Fallback>
      </mc:AlternateContent>
    </p:spTree>
    <p:extLst>
      <p:ext uri="{BB962C8B-B14F-4D97-AF65-F5344CB8AC3E}">
        <p14:creationId xmlns:p14="http://schemas.microsoft.com/office/powerpoint/2010/main" val="4492599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a:t>
            </a:r>
            <a:r>
              <a:rPr lang="en-US" dirty="0" smtClean="0"/>
              <a:t>function</a:t>
            </a:r>
            <a:r>
              <a:rPr lang="en-US" altLang="zh-CN" dirty="0" smtClean="0"/>
              <a:t>: </a:t>
            </a:r>
            <a:r>
              <a:rPr lang="en-US" altLang="zh-CN" dirty="0"/>
              <a:t>Motivation</a:t>
            </a:r>
            <a:endParaRPr 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en-US" dirty="0" smtClean="0"/>
                  <a:t>Such scheme looks attractive</a:t>
                </a:r>
              </a:p>
              <a:p>
                <a:r>
                  <a:rPr lang="en-US" dirty="0" smtClean="0"/>
                  <a:t>However, consider </a:t>
                </a:r>
                <a:r>
                  <a:rPr lang="en-US" dirty="0"/>
                  <a:t>the computational consequences of increasing the </a:t>
                </a:r>
                <a:r>
                  <a:rPr lang="en-US" dirty="0" smtClean="0"/>
                  <a:t>dimensionality</a:t>
                </a:r>
              </a:p>
              <a:p>
                <a:r>
                  <a:rPr lang="en-US" dirty="0" smtClean="0"/>
                  <a:t>If M grows </a:t>
                </a:r>
                <a:r>
                  <a:rPr lang="en-US" dirty="0"/>
                  <a:t>very quickly with respect to </a:t>
                </a:r>
                <a:r>
                  <a:rPr lang="en-US" dirty="0" smtClean="0"/>
                  <a:t>N (e.g.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𝑁</m:t>
                        </m:r>
                      </m:sup>
                    </m:sSup>
                    <m:r>
                      <a:rPr lang="en-US" b="0" i="1" smtClean="0">
                        <a:latin typeface="Cambria Math" panose="02040503050406030204" pitchFamily="18" charset="0"/>
                      </a:rPr>
                      <m:t>)</m:t>
                    </m:r>
                  </m:oMath>
                </a14:m>
                <a:r>
                  <a:rPr lang="en-US" dirty="0" smtClean="0"/>
                  <a:t>), </a:t>
                </a:r>
                <a:r>
                  <a:rPr lang="en-US" dirty="0"/>
                  <a:t>then learning SVMs via dataset transformations will incur serious computational and memory problems</a:t>
                </a:r>
                <a:r>
                  <a:rPr lang="en-US" dirty="0" smtClean="0"/>
                  <a:t>!</a:t>
                </a:r>
              </a:p>
              <a:p>
                <a:pPr>
                  <a:spcAft>
                    <a:spcPts val="0"/>
                  </a:spcAft>
                </a:pPr>
                <a:r>
                  <a:rPr lang="en-US" dirty="0" smtClean="0"/>
                  <a:t>For example: a </a:t>
                </a:r>
                <a:r>
                  <a:rPr lang="en-US" dirty="0"/>
                  <a:t>quadratic </a:t>
                </a:r>
                <a:r>
                  <a:rPr lang="en-US" dirty="0" smtClean="0"/>
                  <a:t>kernel </a:t>
                </a:r>
                <a:r>
                  <a:rPr lang="en-US" dirty="0"/>
                  <a:t>(implicitly) performs the </a:t>
                </a:r>
                <a:r>
                  <a:rPr lang="en-US" dirty="0" smtClean="0"/>
                  <a:t>transformation </a:t>
                </a:r>
                <a14:m>
                  <m:oMath xmlns:m="http://schemas.openxmlformats.org/officeDocument/2006/math">
                    <m:r>
                      <a:rPr lang="en-US" i="1">
                        <a:latin typeface="Cambria Math" panose="02040503050406030204" pitchFamily="18" charset="0"/>
                      </a:rPr>
                      <m:t>𝜙</m:t>
                    </m:r>
                    <m:d>
                      <m:dPr>
                        <m:ctrlPr>
                          <a:rPr lang="en-US" i="1">
                            <a:latin typeface="Cambria Math" panose="02040503050406030204" pitchFamily="18" charset="0"/>
                          </a:rPr>
                        </m:ctrlPr>
                      </m:dPr>
                      <m:e>
                        <m:r>
                          <a:rPr lang="en-US" b="1" i="1">
                            <a:latin typeface="Cambria Math" panose="02040503050406030204" pitchFamily="18" charset="0"/>
                          </a:rPr>
                          <m:t>𝒙</m:t>
                        </m:r>
                      </m:e>
                    </m:d>
                    <m:r>
                      <a:rPr lang="en-US" i="1" smtClean="0">
                        <a:latin typeface="Cambria Math" panose="02040503050406030204" pitchFamily="18" charset="0"/>
                      </a:rPr>
                      <m:t>=</m:t>
                    </m:r>
                  </m:oMath>
                </a14:m>
                <a:endParaRPr lang="en-US" dirty="0" smtClean="0"/>
              </a:p>
              <a:p>
                <a:pPr>
                  <a:spcAft>
                    <a:spcPts val="0"/>
                  </a:spcAft>
                </a:pPr>
                <a:endParaRPr lang="en-US" dirty="0"/>
              </a:p>
              <a:p>
                <a:pPr>
                  <a:spcAft>
                    <a:spcPts val="0"/>
                  </a:spcAft>
                </a:pPr>
                <a:r>
                  <a:rPr lang="en-US" dirty="0" smtClean="0"/>
                  <a:t>If </a:t>
                </a:r>
                <a14:m>
                  <m:oMath xmlns:m="http://schemas.openxmlformats.org/officeDocument/2006/math">
                    <m:r>
                      <a:rPr lang="en-US" b="1" i="1" smtClean="0">
                        <a:latin typeface="Cambria Math" panose="02040503050406030204" pitchFamily="18" charset="0"/>
                      </a:rPr>
                      <m:t>𝒙</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e>
                      <m:sup>
                        <m:r>
                          <a:rPr lang="en-US" b="0" i="1" smtClean="0">
                            <a:latin typeface="Cambria Math" panose="02040503050406030204" pitchFamily="18" charset="0"/>
                          </a:rPr>
                          <m:t>𝑇</m:t>
                        </m:r>
                      </m:sup>
                    </m:sSup>
                  </m:oMath>
                </a14:m>
                <a:r>
                  <a:rPr lang="en-US" dirty="0" smtClean="0"/>
                  <a:t>, this </a:t>
                </a:r>
                <a:r>
                  <a:rPr lang="en-US" dirty="0"/>
                  <a:t>transformation adds three additional </a:t>
                </a:r>
                <a:r>
                  <a:rPr lang="en-US" dirty="0" smtClean="0"/>
                  <a:t>dimensions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5</m:t>
                        </m:r>
                      </m:sup>
                    </m:sSup>
                  </m:oMath>
                </a14:m>
                <a:endParaRPr 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48</a:t>
            </a:fld>
            <a:endParaRPr lang="en-US"/>
          </a:p>
        </p:txBody>
      </p:sp>
      <mc:AlternateContent xmlns:mc="http://schemas.openxmlformats.org/markup-compatibility/2006" xmlns:a14="http://schemas.microsoft.com/office/drawing/2010/main">
        <mc:Choice Requires="a14">
          <p:sp>
            <p:nvSpPr>
              <p:cNvPr id="7" name="矩形 6"/>
              <p:cNvSpPr/>
              <p:nvPr/>
            </p:nvSpPr>
            <p:spPr>
              <a:xfrm>
                <a:off x="587829" y="4151837"/>
                <a:ext cx="8029855" cy="367921"/>
              </a:xfrm>
              <a:prstGeom prst="rect">
                <a:avLst/>
              </a:prstGeom>
            </p:spPr>
            <p:txBody>
              <a:bodyPr wrap="square">
                <a:spAutoFit/>
              </a:bodyPr>
              <a:lstStyle/>
              <a:p>
                <a:pPr>
                  <a:spcAft>
                    <a:spcPts val="0"/>
                  </a:spcAft>
                </a:pPr>
                <a14:m>
                  <m:oMathPara xmlns:m="http://schemas.openxmlformats.org/officeDocument/2006/math">
                    <m:oMathParaPr>
                      <m:jc m:val="left"/>
                    </m:oMathParaPr>
                    <m:oMath xmlns:m="http://schemas.openxmlformats.org/officeDocument/2006/math">
                      <m:r>
                        <a:rPr lang="en-US" sz="1600" i="1" smtClean="0">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𝑥</m:t>
                          </m:r>
                        </m:e>
                        <m:sub>
                          <m:r>
                            <a:rPr lang="en-US" sz="1600" i="1">
                              <a:latin typeface="Cambria Math" panose="02040503050406030204" pitchFamily="18" charset="0"/>
                            </a:rPr>
                            <m:t>𝑛</m:t>
                          </m:r>
                        </m:sub>
                        <m:sup>
                          <m:r>
                            <a:rPr lang="en-US" sz="1600" i="1">
                              <a:latin typeface="Cambria Math" panose="02040503050406030204" pitchFamily="18" charset="0"/>
                            </a:rPr>
                            <m:t>2</m:t>
                          </m:r>
                        </m:sup>
                      </m:sSubSup>
                      <m:r>
                        <a:rPr lang="en-US" sz="1600" i="1">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𝑥</m:t>
                          </m:r>
                        </m:e>
                        <m:sub>
                          <m:r>
                            <a:rPr lang="en-US" sz="1600" i="1">
                              <a:latin typeface="Cambria Math" panose="02040503050406030204" pitchFamily="18" charset="0"/>
                            </a:rPr>
                            <m:t>1</m:t>
                          </m:r>
                        </m:sub>
                        <m:sup>
                          <m:r>
                            <a:rPr lang="en-US" sz="1600" i="1">
                              <a:latin typeface="Cambria Math" panose="02040503050406030204" pitchFamily="18" charset="0"/>
                            </a:rPr>
                            <m:t>2</m:t>
                          </m:r>
                        </m:sup>
                      </m:sSubSup>
                      <m:r>
                        <a:rPr lang="en-US" sz="1600" i="1">
                          <a:latin typeface="Cambria Math" panose="02040503050406030204" pitchFamily="18" charset="0"/>
                        </a:rPr>
                        <m:t>, </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r>
                            <a:rPr lang="en-US" sz="1600" i="1">
                              <a:latin typeface="Cambria Math" panose="02040503050406030204" pitchFamily="18" charset="0"/>
                            </a:rPr>
                            <m:t>−1</m:t>
                          </m:r>
                        </m:sub>
                      </m:sSub>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r>
                            <a:rPr lang="en-US" sz="1600" i="1">
                              <a:latin typeface="Cambria Math" panose="02040503050406030204" pitchFamily="18" charset="0"/>
                            </a:rPr>
                            <m:t>−1</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r>
                            <a:rPr lang="en-US" sz="1600" i="1">
                              <a:latin typeface="Cambria Math" panose="02040503050406030204" pitchFamily="18" charset="0"/>
                            </a:rPr>
                            <m:t>−2</m:t>
                          </m:r>
                        </m:sub>
                      </m:sSub>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r>
                            <a:rPr lang="en-US" sz="1600" i="1">
                              <a:latin typeface="Cambria Math" panose="02040503050406030204" pitchFamily="18" charset="0"/>
                            </a:rPr>
                            <m:t>−1</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r>
                            <a:rPr lang="en-US" sz="1600" i="1">
                              <a:latin typeface="Cambria Math" panose="02040503050406030204" pitchFamily="18" charset="0"/>
                            </a:rPr>
                            <m:t>𝑐</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sub>
                      </m:sSub>
                      <m:r>
                        <a:rPr lang="en-US" sz="1600" i="1">
                          <a:latin typeface="Cambria Math" panose="02040503050406030204" pitchFamily="18" charset="0"/>
                        </a:rPr>
                        <m:t>,</m:t>
                      </m:r>
                      <m:r>
                        <a:rPr lang="en-US" sz="1600" b="0" i="1" smtClean="0">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r>
                        <a:rPr lang="en-US" sz="1600" i="1">
                          <a:latin typeface="Cambria Math" panose="02040503050406030204" pitchFamily="18" charset="0"/>
                        </a:rPr>
                        <m:t>𝑐</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r>
                        <a:rPr lang="en-US" sz="1600" i="1">
                          <a:latin typeface="Cambria Math" panose="02040503050406030204" pitchFamily="18" charset="0"/>
                        </a:rPr>
                        <m:t>𝑐</m:t>
                      </m:r>
                      <m:r>
                        <a:rPr lang="en-US" sz="1600" i="1">
                          <a:latin typeface="Cambria Math" panose="02040503050406030204" pitchFamily="18" charset="0"/>
                        </a:rPr>
                        <m:t>]</m:t>
                      </m:r>
                    </m:oMath>
                  </m:oMathPara>
                </a14:m>
                <a:endParaRPr lang="en-US" sz="1600" dirty="0"/>
              </a:p>
            </p:txBody>
          </p:sp>
        </mc:Choice>
        <mc:Fallback xmlns="">
          <p:sp>
            <p:nvSpPr>
              <p:cNvPr id="7" name="矩形 6"/>
              <p:cNvSpPr>
                <a:spLocks noRot="1" noChangeAspect="1" noMove="1" noResize="1" noEditPoints="1" noAdjustHandles="1" noChangeArrowheads="1" noChangeShapeType="1" noTextEdit="1"/>
              </p:cNvSpPr>
              <p:nvPr/>
            </p:nvSpPr>
            <p:spPr>
              <a:xfrm>
                <a:off x="587829" y="4151837"/>
                <a:ext cx="8029855" cy="367921"/>
              </a:xfrm>
              <a:prstGeom prst="rect">
                <a:avLst/>
              </a:prstGeom>
              <a:blipFill>
                <a:blip r:embed="rId4"/>
                <a:stretch>
                  <a:fillRect b="-10000"/>
                </a:stretch>
              </a:blipFill>
            </p:spPr>
            <p:txBody>
              <a:bodyPr/>
              <a:lstStyle/>
              <a:p>
                <a:r>
                  <a:rPr lang="en-US">
                    <a:noFill/>
                  </a:rPr>
                  <a:t> </a:t>
                </a:r>
              </a:p>
            </p:txBody>
          </p:sp>
        </mc:Fallback>
      </mc:AlternateContent>
    </p:spTree>
    <p:extLst>
      <p:ext uri="{BB962C8B-B14F-4D97-AF65-F5344CB8AC3E}">
        <p14:creationId xmlns:p14="http://schemas.microsoft.com/office/powerpoint/2010/main" val="26724833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a:t>
            </a:r>
            <a:r>
              <a:rPr lang="en-US" dirty="0" smtClean="0"/>
              <a:t>function</a:t>
            </a:r>
            <a:endParaRPr 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dirty="0" smtClean="0"/>
                  <a:t>If only there </a:t>
                </a:r>
                <a:r>
                  <a:rPr lang="en-US" dirty="0" smtClean="0"/>
                  <a:t>exists a </a:t>
                </a:r>
                <a:r>
                  <a:rPr lang="en-US" dirty="0" smtClean="0"/>
                  <a:t>function </a:t>
                </a:r>
                <a14:m>
                  <m:oMath xmlns:m="http://schemas.openxmlformats.org/officeDocument/2006/math">
                    <m:r>
                      <a:rPr lang="en-US" i="1">
                        <a:latin typeface="Cambria Math" panose="02040503050406030204" pitchFamily="18" charset="0"/>
                      </a:rPr>
                      <m:t>𝐾</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r>
                      <a:rPr lang="en-US" b="1" i="1" smtClean="0">
                        <a:latin typeface="Cambria Math" panose="02040503050406030204" pitchFamily="18" charset="0"/>
                      </a:rPr>
                      <m:t>𝒚</m:t>
                    </m:r>
                    <m:r>
                      <a:rPr lang="en-US" b="0" i="1" smtClean="0">
                        <a:latin typeface="Cambria Math" panose="02040503050406030204" pitchFamily="18" charset="0"/>
                      </a:rPr>
                      <m:t>)</m:t>
                    </m:r>
                  </m:oMath>
                </a14:m>
                <a:r>
                  <a:rPr lang="en-US" dirty="0" smtClean="0"/>
                  <a:t> </a:t>
                </a:r>
                <a:r>
                  <a:rPr lang="en-US" altLang="zh-CN" dirty="0" smtClean="0"/>
                  <a:t>such that</a:t>
                </a:r>
                <a:endParaRPr lang="en-US" dirty="0" smtClean="0"/>
              </a:p>
              <a:p>
                <a:pPr algn="ctr"/>
                <a14:m>
                  <m:oMath xmlns:m="http://schemas.openxmlformats.org/officeDocument/2006/math">
                    <m:r>
                      <a:rPr lang="en-US" b="0" i="1" smtClean="0">
                        <a:latin typeface="Cambria Math" panose="02040503050406030204" pitchFamily="18" charset="0"/>
                      </a:rPr>
                      <m:t>𝐾</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𝜙</m:t>
                        </m:r>
                        <m:d>
                          <m:dPr>
                            <m:ctrlPr>
                              <a:rPr lang="en-US" i="1">
                                <a:latin typeface="Cambria Math" panose="02040503050406030204" pitchFamily="18" charset="0"/>
                              </a:rPr>
                            </m:ctrlPr>
                          </m:dPr>
                          <m:e>
                            <m:sSub>
                              <m:sSubPr>
                                <m:ctrlPr>
                                  <a:rPr lang="en-US" b="1" i="1" smtClean="0">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𝜙</m:t>
                        </m:r>
                        <m:r>
                          <a:rPr lang="en-US"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𝑗</m:t>
                            </m:r>
                          </m:sub>
                        </m:sSub>
                        <m:r>
                          <a:rPr lang="en-US" i="1">
                            <a:latin typeface="Cambria Math" panose="02040503050406030204" pitchFamily="18" charset="0"/>
                          </a:rPr>
                          <m:t>)</m:t>
                        </m:r>
                      </m:e>
                    </m:d>
                    <m:r>
                      <a:rPr lang="en-US" b="0" i="1" smtClean="0">
                        <a:latin typeface="Cambria Math" panose="02040503050406030204" pitchFamily="18" charset="0"/>
                      </a:rPr>
                      <m:t>=</m:t>
                    </m:r>
                    <m:r>
                      <a:rPr lang="en-US" i="1">
                        <a:latin typeface="Cambria Math" panose="02040503050406030204" pitchFamily="18" charset="0"/>
                      </a:rPr>
                      <m:t>𝜙</m:t>
                    </m:r>
                    <m:sSup>
                      <m:sSupPr>
                        <m:ctrlPr>
                          <a:rPr lang="en-US" b="1" i="1" smtClean="0">
                            <a:latin typeface="Cambria Math" panose="02040503050406030204" pitchFamily="18" charset="0"/>
                          </a:rPr>
                        </m:ctrlPr>
                      </m:sSupPr>
                      <m:e>
                        <m:d>
                          <m:dPr>
                            <m:ctrlPr>
                              <a:rPr lang="en-US"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e>
                      <m:sup>
                        <m:r>
                          <a:rPr lang="en-US" b="0" i="1" smtClean="0">
                            <a:latin typeface="Cambria Math" panose="02040503050406030204" pitchFamily="18" charset="0"/>
                          </a:rPr>
                          <m:t>𝑇</m:t>
                        </m:r>
                      </m:sup>
                    </m:sSup>
                    <m:r>
                      <a:rPr lang="en-US" i="1">
                        <a:latin typeface="Cambria Math" panose="02040503050406030204" pitchFamily="18" charset="0"/>
                      </a:rPr>
                      <m:t>𝜙</m:t>
                    </m:r>
                    <m:r>
                      <a:rPr 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𝑗</m:t>
                        </m:r>
                      </m:sub>
                    </m:sSub>
                    <m:r>
                      <a:rPr lang="en-US" i="1">
                        <a:latin typeface="Cambria Math" panose="02040503050406030204" pitchFamily="18" charset="0"/>
                      </a:rPr>
                      <m:t>)</m:t>
                    </m:r>
                  </m:oMath>
                </a14:m>
                <a:endParaRPr lang="en-US" dirty="0" smtClean="0"/>
              </a:p>
              <a:p>
                <a:r>
                  <a:rPr lang="en-US" dirty="0" smtClean="0"/>
                  <a:t>Then the problem can be written as</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49</a:t>
            </a:fld>
            <a:endParaRPr lang="en-US"/>
          </a:p>
        </p:txBody>
      </p:sp>
      <mc:AlternateContent xmlns:mc="http://schemas.openxmlformats.org/markup-compatibility/2006">
        <mc:Choice xmlns:a14="http://schemas.microsoft.com/office/drawing/2010/main" Requires="a14">
          <p:sp>
            <p:nvSpPr>
              <p:cNvPr id="8" name="文本框 7"/>
              <p:cNvSpPr txBox="1"/>
              <p:nvPr/>
            </p:nvSpPr>
            <p:spPr>
              <a:xfrm>
                <a:off x="2012321" y="2559510"/>
                <a:ext cx="5345374" cy="24275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1" i="1" smtClean="0">
                                  <a:latin typeface="Cambria Math" panose="02040503050406030204" pitchFamily="18" charset="0"/>
                                </a:rPr>
                                <m:t>𝜶</m:t>
                              </m:r>
                            </m:lim>
                          </m:limLow>
                        </m:fName>
                        <m:e>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i="1">
                                      <a:latin typeface="Cambria Math" panose="02040503050406030204" pitchFamily="18" charset="0"/>
                                    </a:rPr>
                                    <m:t>=</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𝑗</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𝑗</m:t>
                                      </m:r>
                                    </m:sub>
                                  </m:sSub>
                                  <m:r>
                                    <a:rPr lang="en-US" sz="2400" b="0" i="1" smtClean="0">
                                      <a:latin typeface="Cambria Math" panose="02040503050406030204" pitchFamily="18" charset="0"/>
                                    </a:rPr>
                                    <m:t>)</m:t>
                                  </m:r>
                                </m:e>
                              </m:nary>
                            </m:e>
                          </m:nary>
                        </m:e>
                      </m:func>
                    </m:oMath>
                  </m:oMathPara>
                </a14:m>
                <a:endParaRPr lang="en-US" sz="2400" b="0" dirty="0" smtClean="0"/>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r>
                        <a:rPr lang="en-US" sz="2400" b="0" i="1" smtClean="0">
                          <a:latin typeface="Cambria Math" panose="02040503050406030204" pitchFamily="18" charset="0"/>
                        </a:rPr>
                        <m:t>=0,</m:t>
                      </m:r>
                    </m:oMath>
                  </m:oMathPara>
                </a14:m>
                <a:endParaRPr lang="en-US" sz="2400" b="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 </m:t>
                      </m:r>
                      <m:r>
                        <a:rPr lang="en-US" sz="2400" b="0" i="1" smtClean="0">
                          <a:latin typeface="Cambria Math" panose="02040503050406030204" pitchFamily="18" charset="0"/>
                        </a:rPr>
                        <m:t>𝑖</m:t>
                      </m:r>
                      <m:r>
                        <a:rPr lang="en-US" sz="2400" b="0" i="1" smtClean="0">
                          <a:latin typeface="Cambria Math" panose="02040503050406030204" pitchFamily="18" charset="0"/>
                        </a:rPr>
                        <m:t>=1,…,</m:t>
                      </m:r>
                      <m:r>
                        <a:rPr lang="en-US" sz="2400" b="0" i="1" smtClean="0">
                          <a:latin typeface="Cambria Math" panose="02040503050406030204" pitchFamily="18" charset="0"/>
                        </a:rPr>
                        <m:t>𝑛</m:t>
                      </m:r>
                    </m:oMath>
                  </m:oMathPara>
                </a14:m>
                <a:endParaRPr lang="en-US" sz="2400" dirty="0"/>
              </a:p>
            </p:txBody>
          </p:sp>
        </mc:Choice>
        <mc:Fallback>
          <p:sp>
            <p:nvSpPr>
              <p:cNvPr id="8" name="文本框 7"/>
              <p:cNvSpPr txBox="1">
                <a:spLocks noRot="1" noChangeAspect="1" noMove="1" noResize="1" noEditPoints="1" noAdjustHandles="1" noChangeArrowheads="1" noChangeShapeType="1" noTextEdit="1"/>
              </p:cNvSpPr>
              <p:nvPr/>
            </p:nvSpPr>
            <p:spPr>
              <a:xfrm>
                <a:off x="2012321" y="2559510"/>
                <a:ext cx="5345374" cy="2427588"/>
              </a:xfrm>
              <a:prstGeom prst="rect">
                <a:avLst/>
              </a:prstGeom>
              <a:blipFill>
                <a:blip r:embed="rId3"/>
                <a:stretch>
                  <a:fillRect l="-114" b="-1508"/>
                </a:stretch>
              </a:blipFill>
            </p:spPr>
            <p:txBody>
              <a:bodyPr/>
              <a:lstStyle/>
              <a:p>
                <a:r>
                  <a:rPr lang="en-US">
                    <a:noFill/>
                  </a:rPr>
                  <a:t> </a:t>
                </a:r>
              </a:p>
            </p:txBody>
          </p:sp>
        </mc:Fallback>
      </mc:AlternateContent>
    </p:spTree>
    <p:extLst>
      <p:ext uri="{BB962C8B-B14F-4D97-AF65-F5344CB8AC3E}">
        <p14:creationId xmlns:p14="http://schemas.microsoft.com/office/powerpoint/2010/main" val="4009046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dot product</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7829" y="856988"/>
                <a:ext cx="8020594" cy="5602797"/>
              </a:xfrm>
            </p:spPr>
            <p:txBody>
              <a:bodyPr>
                <a:noAutofit/>
              </a:bodyPr>
              <a:lstStyle/>
              <a:p>
                <a:r>
                  <a:rPr lang="en-US" dirty="0" smtClean="0"/>
                  <a:t>if we have two vectors </a:t>
                </a:r>
                <a:r>
                  <a:rPr lang="en-US" b="1" i="1" dirty="0">
                    <a:latin typeface="Times New Roman" panose="02020603050405020304" pitchFamily="18" charset="0"/>
                    <a:cs typeface="Times New Roman" panose="02020603050405020304" pitchFamily="18" charset="0"/>
                  </a:rPr>
                  <a:t>x</a:t>
                </a:r>
                <a:r>
                  <a:rPr lang="en-US" dirty="0" smtClean="0"/>
                  <a:t> </a:t>
                </a:r>
                <a:r>
                  <a:rPr lang="en-US" dirty="0"/>
                  <a:t>and </a:t>
                </a:r>
                <a:r>
                  <a:rPr lang="en-US" b="1" i="1" dirty="0" smtClean="0">
                    <a:latin typeface="Times New Roman" panose="02020603050405020304" pitchFamily="18" charset="0"/>
                    <a:cs typeface="Times New Roman" panose="02020603050405020304" pitchFamily="18" charset="0"/>
                  </a:rPr>
                  <a:t>y</a:t>
                </a:r>
                <a:r>
                  <a:rPr lang="en-US" dirty="0" smtClean="0"/>
                  <a:t> </a:t>
                </a:r>
                <a:r>
                  <a:rPr lang="en-US" dirty="0"/>
                  <a:t>and there is an angle </a:t>
                </a:r>
                <a:r>
                  <a:rPr lang="en-US" i="1" dirty="0" smtClean="0">
                    <a:latin typeface="Times New Roman" panose="02020603050405020304" pitchFamily="18" charset="0"/>
                    <a:cs typeface="Times New Roman" panose="02020603050405020304" pitchFamily="18" charset="0"/>
                  </a:rPr>
                  <a:t>θ</a:t>
                </a:r>
                <a:r>
                  <a:rPr lang="en-US" dirty="0" smtClean="0"/>
                  <a:t>  between </a:t>
                </a:r>
                <a:r>
                  <a:rPr lang="en-US" dirty="0"/>
                  <a:t>them, their dot product is </a:t>
                </a:r>
                <a:r>
                  <a:rPr lang="en-US" dirty="0" smtClean="0"/>
                  <a:t>:</a:t>
                </a:r>
              </a:p>
              <a:p>
                <a:r>
                  <a:rPr lang="en-US" b="1" dirty="0"/>
                  <a:t> </a:t>
                </a:r>
                <a:r>
                  <a:rPr lang="en-US" b="1" dirty="0" smtClean="0"/>
                  <a:t>              </a:t>
                </a:r>
                <a14:m>
                  <m:oMath xmlns:m="http://schemas.openxmlformats.org/officeDocument/2006/math">
                    <m:r>
                      <a:rPr lang="en-US" b="1" i="1" smtClean="0">
                        <a:latin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𝒚</m:t>
                    </m:r>
                    <m:r>
                      <a:rPr lang="en-US" b="1" i="1" smtClean="0">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𝒙</m:t>
                        </m:r>
                      </m:e>
                    </m:d>
                    <m:d>
                      <m:dPr>
                        <m:begChr m:val="‖"/>
                        <m:endChr m:val="‖"/>
                        <m:ctrlPr>
                          <a:rPr lang="en-US"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𝒚</m:t>
                        </m:r>
                      </m:e>
                    </m:d>
                    <m:r>
                      <a:rPr lang="en-US" b="0" i="1" smtClean="0">
                        <a:latin typeface="Cambria Math" panose="02040503050406030204" pitchFamily="18" charset="0"/>
                        <a:ea typeface="Cambria Math" panose="02040503050406030204" pitchFamily="18" charset="0"/>
                      </a:rPr>
                      <m:t>𝑐𝑜𝑠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endParaRPr lang="en-US" dirty="0"/>
              </a:p>
              <a:p>
                <a:endParaRPr lang="en-US" sz="1800" dirty="0" smtClean="0"/>
              </a:p>
              <a:p>
                <a:endParaRPr lang="en-US" dirty="0"/>
              </a:p>
              <a:p>
                <a:endParaRPr lang="en-US" dirty="0" smtClean="0"/>
              </a:p>
              <a:p>
                <a:endParaRPr lang="en-US" dirty="0" smtClean="0"/>
              </a:p>
              <a:p>
                <a:endParaRPr lang="en-US" dirty="0"/>
              </a:p>
              <a:p>
                <a:r>
                  <a:rPr lang="en-US" dirty="0" smtClean="0"/>
                  <a:t>Talking </a:t>
                </a:r>
                <a:r>
                  <a:rPr lang="en-US" dirty="0"/>
                  <a:t>about the dot product </a:t>
                </a:r>
                <a:r>
                  <a:rPr lang="en-US" b="1" i="1" dirty="0" err="1" smtClean="0">
                    <a:latin typeface="Times New Roman" panose="02020603050405020304" pitchFamily="18" charset="0"/>
                    <a:cs typeface="Times New Roman" panose="02020603050405020304" pitchFamily="18" charset="0"/>
                  </a:rPr>
                  <a:t>x</a:t>
                </a:r>
                <a:r>
                  <a:rPr lang="en-US" b="1" dirty="0" err="1" smtClean="0">
                    <a:latin typeface="Times New Roman" panose="02020603050405020304" pitchFamily="18" charset="0"/>
                    <a:cs typeface="Times New Roman" panose="02020603050405020304" pitchFamily="18" charset="0"/>
                  </a:rPr>
                  <a:t>∙</a:t>
                </a:r>
                <a:r>
                  <a:rPr lang="en-US" b="1" i="1" dirty="0" err="1" smtClean="0">
                    <a:latin typeface="Times New Roman" panose="02020603050405020304" pitchFamily="18" charset="0"/>
                    <a:cs typeface="Times New Roman" panose="02020603050405020304" pitchFamily="18" charset="0"/>
                  </a:rPr>
                  <a:t>y</a:t>
                </a:r>
                <a:r>
                  <a:rPr lang="en-US" dirty="0"/>
                  <a:t> is the same as talking </a:t>
                </a:r>
                <a:r>
                  <a:rPr lang="en-US" dirty="0" smtClean="0"/>
                  <a:t>about</a:t>
                </a:r>
              </a:p>
              <a:p>
                <a:pPr lvl="1"/>
                <a:r>
                  <a:rPr lang="en-US" dirty="0"/>
                  <a:t> the </a:t>
                </a:r>
                <a:r>
                  <a:rPr lang="en-US" dirty="0">
                    <a:solidFill>
                      <a:srgbClr val="FF0000"/>
                    </a:solidFill>
                  </a:rPr>
                  <a:t>inner product</a:t>
                </a:r>
                <a:r>
                  <a:rPr lang="en-US" dirty="0"/>
                  <a:t>  </a:t>
                </a:r>
                <a:r>
                  <a:rPr lang="en-US" dirty="0">
                    <a:latin typeface="Times New Roman" panose="02020603050405020304" pitchFamily="18" charset="0"/>
                    <a:cs typeface="Times New Roman" panose="02020603050405020304" pitchFamily="18" charset="0"/>
                  </a:rPr>
                  <a:t>⟨</a:t>
                </a:r>
                <a:r>
                  <a:rPr lang="en-US" b="1" i="1" dirty="0" err="1">
                    <a:latin typeface="Times New Roman" panose="02020603050405020304" pitchFamily="18" charset="0"/>
                    <a:cs typeface="Times New Roman" panose="02020603050405020304" pitchFamily="18" charset="0"/>
                  </a:rPr>
                  <a:t>x</a:t>
                </a:r>
                <a:r>
                  <a:rPr lang="en-US" dirty="0" err="1">
                    <a:latin typeface="Times New Roman" panose="02020603050405020304" pitchFamily="18" charset="0"/>
                    <a:cs typeface="Times New Roman" panose="02020603050405020304" pitchFamily="18" charset="0"/>
                  </a:rPr>
                  <a:t>,</a:t>
                </a:r>
                <a:r>
                  <a:rPr lang="en-US" b="1" i="1" dirty="0" err="1">
                    <a:latin typeface="Times New Roman" panose="02020603050405020304" pitchFamily="18" charset="0"/>
                    <a:cs typeface="Times New Roman" panose="02020603050405020304" pitchFamily="18" charset="0"/>
                  </a:rPr>
                  <a:t>y</a:t>
                </a:r>
                <a:r>
                  <a:rPr lang="en-US" dirty="0" smtClean="0">
                    <a:latin typeface="Times New Roman" panose="02020603050405020304" pitchFamily="18" charset="0"/>
                    <a:cs typeface="Times New Roman" panose="02020603050405020304" pitchFamily="18" charset="0"/>
                  </a:rPr>
                  <a:t>⟩ </a:t>
                </a:r>
                <a:r>
                  <a:rPr lang="en-US" dirty="0" smtClean="0"/>
                  <a:t>(in </a:t>
                </a:r>
                <a:r>
                  <a:rPr lang="en-US" dirty="0"/>
                  <a:t>linear </a:t>
                </a:r>
                <a:r>
                  <a:rPr lang="en-US" dirty="0" smtClean="0"/>
                  <a:t>algebra)</a:t>
                </a:r>
              </a:p>
              <a:p>
                <a:pPr lvl="1"/>
                <a:r>
                  <a:rPr lang="en-US" dirty="0">
                    <a:solidFill>
                      <a:srgbClr val="FF0000"/>
                    </a:solidFill>
                  </a:rPr>
                  <a:t>scalar product</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7829" y="856988"/>
                <a:ext cx="8020594" cy="5602797"/>
              </a:xfrm>
              <a:blipFill>
                <a:blip r:embed="rId2"/>
                <a:stretch>
                  <a:fillRect l="-1140" t="-1632" r="-174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a:t>
            </a:fld>
            <a:endParaRPr lang="en-US"/>
          </a:p>
        </p:txBody>
      </p:sp>
      <p:pic>
        <p:nvPicPr>
          <p:cNvPr id="1027" name="Picture 3" descr="dot produ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9353" y="1763235"/>
            <a:ext cx="304800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4493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dirty="0" smtClean="0"/>
                  <a:t>Solve the problem and we have</a:t>
                </a:r>
              </a:p>
              <a:p>
                <a:endParaRPr lang="en-US" dirty="0" smtClean="0"/>
              </a:p>
              <a:p>
                <a:endParaRPr lang="en-US" dirty="0"/>
              </a:p>
              <a:p>
                <a:endParaRPr lang="en-US" dirty="0" smtClean="0"/>
              </a:p>
              <a:p>
                <a:endParaRPr lang="en-US" dirty="0"/>
              </a:p>
              <a:p>
                <a:endParaRPr lang="en-US" dirty="0" smtClean="0"/>
              </a:p>
              <a:p>
                <a14:m>
                  <m:oMath xmlns:m="http://schemas.openxmlformats.org/officeDocument/2006/math">
                    <m:r>
                      <a:rPr lang="en-US" i="1">
                        <a:latin typeface="Cambria Math" panose="02040503050406030204" pitchFamily="18" charset="0"/>
                      </a:rPr>
                      <m:t>𝐾</m:t>
                    </m:r>
                    <m:r>
                      <a:rPr lang="en-US" i="1">
                        <a:latin typeface="Cambria Math" panose="02040503050406030204" pitchFamily="18" charset="0"/>
                      </a:rPr>
                      <m:t>(</m:t>
                    </m:r>
                    <m:r>
                      <a:rPr lang="en-US" b="1"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oMath>
                </a14:m>
                <a:r>
                  <a:rPr lang="en-US" dirty="0" smtClean="0"/>
                  <a:t> is </a:t>
                </a:r>
                <a:r>
                  <a:rPr lang="en-US" dirty="0" smtClean="0"/>
                  <a:t>called a </a:t>
                </a:r>
                <a:r>
                  <a:rPr lang="en-US" dirty="0" smtClean="0">
                    <a:solidFill>
                      <a:srgbClr val="FF0000"/>
                    </a:solidFill>
                  </a:rPr>
                  <a:t>kernel</a:t>
                </a:r>
                <a:r>
                  <a:rPr lang="en-US" dirty="0" smtClean="0"/>
                  <a:t> function</a:t>
                </a:r>
              </a:p>
              <a:p>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r>
                      <a:rPr lang="en-US" b="1" i="1">
                        <a:latin typeface="Cambria Math" panose="02040503050406030204" pitchFamily="18" charset="0"/>
                        <a:ea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oMath>
                </a14:m>
                <a:endParaRPr lang="en-US" dirty="0" smtClean="0"/>
              </a:p>
              <a:p>
                <a:r>
                  <a:rPr lang="en-US" dirty="0" smtClean="0"/>
                  <a:t>What if we don’t </a:t>
                </a:r>
                <a:r>
                  <a:rPr lang="en-US" dirty="0" smtClean="0"/>
                  <a:t>explicit</a:t>
                </a:r>
                <a:r>
                  <a:rPr lang="en-US" altLang="zh-CN" dirty="0" smtClean="0"/>
                  <a:t>ly have </a:t>
                </a:r>
                <a:r>
                  <a:rPr lang="en-US" dirty="0" smtClean="0"/>
                  <a:t>the form </a:t>
                </a:r>
                <a:r>
                  <a:rPr lang="en-US" dirty="0" smtClean="0"/>
                  <a:t>of </a:t>
                </a:r>
                <a14:m>
                  <m:oMath xmlns:m="http://schemas.openxmlformats.org/officeDocument/2006/math">
                    <m:r>
                      <a:rPr lang="en-US" i="1">
                        <a:latin typeface="Cambria Math" panose="02040503050406030204" pitchFamily="18" charset="0"/>
                      </a:rPr>
                      <m:t>𝜙</m:t>
                    </m:r>
                    <m:d>
                      <m:dPr>
                        <m:ctrlPr>
                          <a:rPr lang="en-US" i="1">
                            <a:latin typeface="Cambria Math" panose="02040503050406030204" pitchFamily="18" charset="0"/>
                          </a:rPr>
                        </m:ctrlPr>
                      </m:dPr>
                      <m:e>
                        <m:r>
                          <a:rPr lang="en-US" b="1" i="1">
                            <a:latin typeface="Cambria Math" panose="02040503050406030204" pitchFamily="18" charset="0"/>
                          </a:rPr>
                          <m:t>𝒙</m:t>
                        </m:r>
                      </m:e>
                    </m:d>
                  </m:oMath>
                </a14:m>
                <a:r>
                  <a:rPr lang="en-US" dirty="0" smtClean="0"/>
                  <a:t>?</a:t>
                </a:r>
                <a:endParaRPr 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28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50</a:t>
            </a:fld>
            <a:endParaRPr lang="en-US"/>
          </a:p>
        </p:txBody>
      </p:sp>
      <mc:AlternateContent xmlns:mc="http://schemas.openxmlformats.org/markup-compatibility/2006" xmlns:a14="http://schemas.microsoft.com/office/drawing/2010/main">
        <mc:Choice Requires="a14">
          <p:sp>
            <p:nvSpPr>
              <p:cNvPr id="7" name="矩形 6"/>
              <p:cNvSpPr/>
              <p:nvPr/>
            </p:nvSpPr>
            <p:spPr>
              <a:xfrm>
                <a:off x="1958223" y="1349175"/>
                <a:ext cx="4423519" cy="2478114"/>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𝑓</m:t>
                      </m:r>
                      <m:d>
                        <m:dPr>
                          <m:ctrlPr>
                            <a:rPr lang="en-US" sz="2400" b="0"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𝒙</m:t>
                          </m:r>
                        </m:e>
                      </m:d>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0" i="1" smtClean="0">
                          <a:latin typeface="Cambria Math" panose="02040503050406030204" pitchFamily="18" charset="0"/>
                          <a:ea typeface="Cambria Math" panose="02040503050406030204" pitchFamily="18" charset="0"/>
                        </a:rPr>
                        <m:t>𝜙</m:t>
                      </m:r>
                      <m:d>
                        <m:dPr>
                          <m:ctrlPr>
                            <a:rPr lang="en-US" sz="2400" b="1" i="1" smtClean="0">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𝒙</m:t>
                          </m:r>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oMath>
                  </m:oMathPara>
                </a14:m>
                <a:endParaRPr lang="en-US" sz="24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nary>
                        <m:naryPr>
                          <m:chr m:val="∑"/>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b="0" i="1" smtClean="0">
                              <a:latin typeface="Cambria Math" panose="02040503050406030204" pitchFamily="18" charset="0"/>
                            </a:rPr>
                            <m:t>𝜙</m:t>
                          </m:r>
                          <m:sSup>
                            <m:sSupPr>
                              <m:ctrlPr>
                                <a:rPr lang="en-US" sz="2400" b="0" i="1" smtClean="0">
                                  <a:latin typeface="Cambria Math" panose="02040503050406030204" pitchFamily="18" charset="0"/>
                                </a:rPr>
                              </m:ctrlPr>
                            </m:sSupPr>
                            <m:e>
                              <m:d>
                                <m:dPr>
                                  <m:ctrlPr>
                                    <a:rPr lang="en-US" sz="2400" b="1" i="1" smtClean="0">
                                      <a:latin typeface="Cambria Math" panose="02040503050406030204" pitchFamily="18" charset="0"/>
                                    </a:rPr>
                                  </m:ctrlPr>
                                </m:dPr>
                                <m:e>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e>
                              </m:d>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𝜙</m:t>
                          </m:r>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e>
                      </m:nary>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oMath>
                  </m:oMathPara>
                </a14:m>
                <a:endParaRPr lang="en-US" sz="2400" dirty="0" smtClean="0"/>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m:t>
                      </m:r>
                      <m:nary>
                        <m:naryPr>
                          <m:chr m:val="∑"/>
                          <m:ctrlPr>
                            <a:rPr lang="en-US" sz="2400" i="1">
                              <a:latin typeface="Cambria Math" panose="02040503050406030204" pitchFamily="18" charset="0"/>
                              <a:ea typeface="Cambria Math" panose="02040503050406030204" pitchFamily="18" charset="0"/>
                            </a:rPr>
                          </m:ctrlPr>
                        </m:naryPr>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smtClean="0">
                              <a:latin typeface="Cambria Math" panose="02040503050406030204" pitchFamily="18" charset="0"/>
                            </a:rPr>
                            <m:t>𝐾</m:t>
                          </m:r>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e>
                      </m:nary>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958223" y="1349175"/>
                <a:ext cx="4423519" cy="2478114"/>
              </a:xfrm>
              <a:prstGeom prst="rect">
                <a:avLst/>
              </a:prstGeom>
              <a:blipFill>
                <a:blip r:embed="rId3"/>
                <a:stretch>
                  <a:fillRect l="-110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5691094" y="996366"/>
                <a:ext cx="2459648" cy="1008225"/>
              </a:xfrm>
              <a:prstGeom prst="rect">
                <a:avLst/>
              </a:prstGeom>
              <a:noFill/>
              <a:ln w="28575">
                <a:solidFill>
                  <a:schemeClr val="accent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𝑤</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𝜙</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b="0" i="1" smtClean="0">
                              <a:latin typeface="Cambria Math" panose="02040503050406030204" pitchFamily="18" charset="0"/>
                            </a:rPr>
                            <m:t>)</m:t>
                          </m:r>
                        </m:e>
                      </m:nary>
                    </m:oMath>
                  </m:oMathPara>
                </a14:m>
                <a:endParaRPr lang="en-US" dirty="0"/>
              </a:p>
            </p:txBody>
          </p:sp>
        </mc:Choice>
        <mc:Fallback>
          <p:sp>
            <p:nvSpPr>
              <p:cNvPr id="8" name="文本框 7"/>
              <p:cNvSpPr txBox="1">
                <a:spLocks noRot="1" noChangeAspect="1" noMove="1" noResize="1" noEditPoints="1" noAdjustHandles="1" noChangeArrowheads="1" noChangeShapeType="1" noTextEdit="1"/>
              </p:cNvSpPr>
              <p:nvPr/>
            </p:nvSpPr>
            <p:spPr>
              <a:xfrm>
                <a:off x="5691094" y="996366"/>
                <a:ext cx="2459648" cy="1008225"/>
              </a:xfrm>
              <a:prstGeom prst="rect">
                <a:avLst/>
              </a:prstGeom>
              <a:blipFill>
                <a:blip r:embed="rId4"/>
                <a:stretch>
                  <a:fillRect/>
                </a:stretch>
              </a:blipFill>
              <a:ln w="28575">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3359519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endParaRPr lang="en-US" dirty="0"/>
          </a:p>
        </p:txBody>
      </p:sp>
      <p:sp>
        <p:nvSpPr>
          <p:cNvPr id="3" name="内容占位符 2"/>
          <p:cNvSpPr>
            <a:spLocks noGrp="1"/>
          </p:cNvSpPr>
          <p:nvPr>
            <p:ph idx="1"/>
          </p:nvPr>
        </p:nvSpPr>
        <p:spPr/>
        <p:txBody>
          <a:bodyPr/>
          <a:lstStyle/>
          <a:p>
            <a:r>
              <a:rPr lang="en-US" dirty="0"/>
              <a:t>Mercer’s Theorem</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51</a:t>
            </a:fld>
            <a:endParaRPr lang="en-US"/>
          </a:p>
        </p:txBody>
      </p:sp>
      <mc:AlternateContent xmlns:mc="http://schemas.openxmlformats.org/markup-compatibility/2006">
        <mc:Choice xmlns:a14="http://schemas.microsoft.com/office/drawing/2010/main" Requires="a14">
          <p:sp>
            <p:nvSpPr>
              <p:cNvPr id="7" name="文本框 6"/>
              <p:cNvSpPr txBox="1"/>
              <p:nvPr/>
            </p:nvSpPr>
            <p:spPr>
              <a:xfrm>
                <a:off x="587829" y="1322611"/>
                <a:ext cx="8020594" cy="4938300"/>
              </a:xfrm>
              <a:prstGeom prst="roundRect">
                <a:avLst>
                  <a:gd name="adj" fmla="val 7533"/>
                </a:avLst>
              </a:prstGeom>
              <a:noFill/>
              <a:ln w="28575">
                <a:solidFill>
                  <a:schemeClr val="accent1"/>
                </a:solidFill>
              </a:ln>
            </p:spPr>
            <p:txBody>
              <a:bodyPr wrap="square" rtlCol="0">
                <a:spAutoFit/>
              </a:bodyPr>
              <a:lstStyle/>
              <a:p>
                <a:r>
                  <a:rPr lang="en-US" sz="2400" dirty="0" smtClean="0"/>
                  <a:t>A symmetric function </a:t>
                </a:r>
                <a14:m>
                  <m:oMath xmlns:m="http://schemas.openxmlformats.org/officeDocument/2006/math">
                    <m:r>
                      <a:rPr lang="en-US" sz="2400" i="1">
                        <a:latin typeface="Cambria Math" panose="02040503050406030204" pitchFamily="18" charset="0"/>
                      </a:rPr>
                      <m:t>𝐾</m:t>
                    </m:r>
                    <m:d>
                      <m:dPr>
                        <m:ctrlPr>
                          <a:rPr lang="en-US" sz="2400" i="1">
                            <a:latin typeface="Cambria Math" panose="02040503050406030204" pitchFamily="18" charset="0"/>
                          </a:rPr>
                        </m:ctrlPr>
                      </m:dPr>
                      <m:e>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𝒚</m:t>
                        </m:r>
                      </m:e>
                    </m:d>
                  </m:oMath>
                </a14:m>
                <a:r>
                  <a:rPr lang="en-US" sz="2400" dirty="0" smtClean="0"/>
                  <a:t> can be expressed as an inner product</a:t>
                </a:r>
              </a:p>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𝐾</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b="1" i="1" smtClean="0">
                              <a:latin typeface="Cambria Math" panose="02040503050406030204" pitchFamily="18" charset="0"/>
                            </a:rPr>
                            <m:t>𝒚</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𝜙</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r>
                            <a:rPr lang="en-US" sz="2400" b="0" i="1" smtClean="0">
                              <a:latin typeface="Cambria Math" panose="02040503050406030204" pitchFamily="18" charset="0"/>
                            </a:rPr>
                            <m:t>𝜙</m:t>
                          </m:r>
                          <m:r>
                            <a:rPr lang="en-US" sz="2400" b="0" i="1" smtClean="0">
                              <a:latin typeface="Cambria Math" panose="02040503050406030204" pitchFamily="18" charset="0"/>
                            </a:rPr>
                            <m:t>(</m:t>
                          </m:r>
                          <m:r>
                            <a:rPr lang="en-US" sz="2400" b="1" i="1" smtClean="0">
                              <a:latin typeface="Cambria Math" panose="02040503050406030204" pitchFamily="18" charset="0"/>
                            </a:rPr>
                            <m:t>𝒚</m:t>
                          </m:r>
                          <m:r>
                            <a:rPr lang="en-US" sz="2400" b="0" i="1" smtClean="0">
                              <a:latin typeface="Cambria Math" panose="02040503050406030204" pitchFamily="18" charset="0"/>
                            </a:rPr>
                            <m:t>)</m:t>
                          </m:r>
                        </m:e>
                      </m:d>
                    </m:oMath>
                  </m:oMathPara>
                </a14:m>
                <a:endParaRPr lang="en-US" sz="2400" dirty="0"/>
              </a:p>
              <a:p>
                <a:r>
                  <a:rPr lang="en-US" sz="2400" dirty="0"/>
                  <a:t>for some </a:t>
                </a:r>
                <a14:m>
                  <m:oMath xmlns:m="http://schemas.openxmlformats.org/officeDocument/2006/math">
                    <m:r>
                      <a:rPr lang="en-US" sz="2400" i="1">
                        <a:latin typeface="Cambria Math" panose="02040503050406030204" pitchFamily="18" charset="0"/>
                      </a:rPr>
                      <m:t>𝜙</m:t>
                    </m:r>
                  </m:oMath>
                </a14:m>
                <a:r>
                  <a:rPr lang="en-US" sz="2400" dirty="0"/>
                  <a:t> if and only if </a:t>
                </a:r>
                <a14:m>
                  <m:oMath xmlns:m="http://schemas.openxmlformats.org/officeDocument/2006/math">
                    <m:r>
                      <a:rPr lang="en-US" sz="2400" i="1">
                        <a:latin typeface="Cambria Math" panose="02040503050406030204" pitchFamily="18" charset="0"/>
                      </a:rPr>
                      <m:t>𝐾</m:t>
                    </m:r>
                    <m:d>
                      <m:dPr>
                        <m:ctrlPr>
                          <a:rPr lang="en-US" sz="2400" i="1">
                            <a:latin typeface="Cambria Math" panose="02040503050406030204" pitchFamily="18" charset="0"/>
                          </a:rPr>
                        </m:ctrlPr>
                      </m:dPr>
                      <m:e>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𝒚</m:t>
                        </m:r>
                      </m:e>
                    </m:d>
                  </m:oMath>
                </a14:m>
                <a:r>
                  <a:rPr lang="en-US" sz="2400" dirty="0"/>
                  <a:t> is positive semidefinite, </a:t>
                </a:r>
                <a:r>
                  <a:rPr lang="en-US" sz="2400" dirty="0" smtClean="0"/>
                  <a:t>i.e. </a:t>
                </a:r>
              </a:p>
              <a:p>
                <a:pPr algn="ctr"/>
                <a14:m>
                  <m:oMathPara xmlns:m="http://schemas.openxmlformats.org/officeDocument/2006/math">
                    <m:oMathParaPr>
                      <m:jc m:val="centerGroup"/>
                    </m:oMathParaPr>
                    <m:oMath xmlns:m="http://schemas.openxmlformats.org/officeDocument/2006/math">
                      <m:nary>
                        <m:naryPr>
                          <m:limLoc m:val="undOvr"/>
                          <m:subHide m:val="on"/>
                          <m:supHide m:val="on"/>
                          <m:ctrlPr>
                            <a:rPr lang="en-US" sz="2400" i="1" smtClean="0">
                              <a:latin typeface="Cambria Math" panose="02040503050406030204" pitchFamily="18" charset="0"/>
                            </a:rPr>
                          </m:ctrlPr>
                        </m:naryPr>
                        <m:sub/>
                        <m:sup/>
                        <m:e>
                          <m:r>
                            <a:rPr lang="en-US" sz="2400" i="1">
                              <a:latin typeface="Cambria Math" panose="02040503050406030204" pitchFamily="18" charset="0"/>
                            </a:rPr>
                            <m:t>𝐾</m:t>
                          </m:r>
                          <m:d>
                            <m:dPr>
                              <m:ctrlPr>
                                <a:rPr lang="en-US" sz="2400" i="1">
                                  <a:latin typeface="Cambria Math" panose="02040503050406030204" pitchFamily="18" charset="0"/>
                                </a:rPr>
                              </m:ctrlPr>
                            </m:dPr>
                            <m:e>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𝒚</m:t>
                              </m:r>
                            </m:e>
                          </m:d>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𝒚</m:t>
                              </m:r>
                            </m:e>
                          </m:d>
                          <m:r>
                            <a:rPr lang="en-US" sz="2400" b="0" i="1" smtClean="0">
                              <a:latin typeface="Cambria Math" panose="02040503050406030204" pitchFamily="18" charset="0"/>
                            </a:rPr>
                            <m:t>𝑑</m:t>
                          </m:r>
                          <m:r>
                            <a:rPr lang="en-US" sz="2400" b="1" i="1" smtClean="0">
                              <a:latin typeface="Cambria Math" panose="02040503050406030204" pitchFamily="18" charset="0"/>
                            </a:rPr>
                            <m:t>𝒙</m:t>
                          </m:r>
                          <m:r>
                            <a:rPr lang="en-US" sz="2400" b="0" i="1" smtClean="0">
                              <a:latin typeface="Cambria Math" panose="02040503050406030204" pitchFamily="18" charset="0"/>
                            </a:rPr>
                            <m:t>𝑑</m:t>
                          </m:r>
                          <m:r>
                            <a:rPr lang="en-US" sz="2400" b="1" i="1" smtClean="0">
                              <a:latin typeface="Cambria Math" panose="02040503050406030204" pitchFamily="18" charset="0"/>
                            </a:rPr>
                            <m:t>𝒚</m:t>
                          </m:r>
                        </m:e>
                      </m:nary>
                      <m:r>
                        <a:rPr lang="en-US" sz="2400" b="0" i="1" smtClean="0">
                          <a:latin typeface="Cambria Math" panose="02040503050406030204" pitchFamily="18" charset="0"/>
                        </a:rPr>
                        <m:t>≥0,  </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𝑔</m:t>
                      </m:r>
                    </m:oMath>
                  </m:oMathPara>
                </a14:m>
                <a:endParaRPr lang="en-US" sz="2400" dirty="0" smtClean="0"/>
              </a:p>
              <a:p>
                <a:r>
                  <a:rPr lang="en-US" sz="2400" dirty="0"/>
                  <a:t>or, equivalently</a:t>
                </a:r>
                <a:r>
                  <a:rPr lang="en-US" sz="2400" dirty="0" smtClean="0"/>
                  <a:t>:</a:t>
                </a:r>
              </a:p>
              <a:p>
                <a:endParaRPr lang="en-US" sz="2400" dirty="0" smtClean="0"/>
              </a:p>
              <a:p>
                <a:endParaRPr lang="en-US" sz="2400" dirty="0"/>
              </a:p>
              <a:p>
                <a:endParaRPr lang="en-US" sz="2400" dirty="0" smtClean="0"/>
              </a:p>
              <a:p>
                <a:endParaRPr lang="en-US" sz="2400" dirty="0" smtClean="0"/>
              </a:p>
              <a:p>
                <a:r>
                  <a:rPr lang="en-US" sz="2400" dirty="0"/>
                  <a:t>is </a:t>
                </a:r>
                <a:r>
                  <a:rPr lang="en-US" sz="2400" dirty="0" smtClean="0"/>
                  <a:t>positive semi-definite </a:t>
                </a:r>
                <a:r>
                  <a:rPr lang="en-US" sz="2400" dirty="0"/>
                  <a:t>for any </a:t>
                </a:r>
                <a:r>
                  <a:rPr lang="en-US" sz="2400" dirty="0" smtClean="0"/>
                  <a:t>collection </a:t>
                </a:r>
                <a14:m>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oMath>
                </a14:m>
                <a:r>
                  <a:rPr lang="en-US" sz="2400" dirty="0"/>
                  <a:t> </a:t>
                </a:r>
              </a:p>
            </p:txBody>
          </p:sp>
        </mc:Choice>
        <mc:Fallback>
          <p:sp>
            <p:nvSpPr>
              <p:cNvPr id="7" name="文本框 6"/>
              <p:cNvSpPr txBox="1">
                <a:spLocks noRot="1" noChangeAspect="1" noMove="1" noResize="1" noEditPoints="1" noAdjustHandles="1" noChangeArrowheads="1" noChangeShapeType="1" noTextEdit="1"/>
              </p:cNvSpPr>
              <p:nvPr/>
            </p:nvSpPr>
            <p:spPr>
              <a:xfrm>
                <a:off x="587829" y="1322611"/>
                <a:ext cx="8020594" cy="4938300"/>
              </a:xfrm>
              <a:prstGeom prst="roundRect">
                <a:avLst>
                  <a:gd name="adj" fmla="val 7533"/>
                </a:avLst>
              </a:prstGeom>
              <a:blipFill>
                <a:blip r:embed="rId2"/>
                <a:stretch>
                  <a:fillRect/>
                </a:stretch>
              </a:blipFill>
              <a:ln w="28575">
                <a:solidFill>
                  <a:schemeClr val="accent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2976910" y="3915635"/>
                <a:ext cx="3805722" cy="143641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m>
                            <m:mPr>
                              <m:mcs>
                                <m:mc>
                                  <m:mcPr>
                                    <m:count m:val="3"/>
                                    <m:mcJc m:val="center"/>
                                  </m:mcPr>
                                </m:mc>
                              </m:mcs>
                              <m:ctrlPr>
                                <a:rPr lang="en-US" sz="2400" i="1" smtClean="0">
                                  <a:latin typeface="Cambria Math" panose="02040503050406030204" pitchFamily="18" charset="0"/>
                                </a:rPr>
                              </m:ctrlPr>
                            </m:mPr>
                            <m:mr>
                              <m:e>
                                <m:eqArr>
                                  <m:eqArrPr>
                                    <m:ctrlPr>
                                      <a:rPr lang="en-US" sz="2400" b="0" i="1" smtClean="0">
                                        <a:latin typeface="Cambria Math" panose="02040503050406030204" pitchFamily="18" charset="0"/>
                                      </a:rPr>
                                    </m:ctrlPr>
                                  </m:eqArrPr>
                                  <m:e>
                                    <m:r>
                                      <m:rPr>
                                        <m:brk m:alnAt="7"/>
                                      </m:rP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brk m:alnAt="7"/>
                                          </m:rPr>
                                          <a:rPr lang="en-US" sz="2400" b="1" i="1" smtClean="0">
                                            <a:latin typeface="Cambria Math" panose="02040503050406030204" pitchFamily="18" charset="0"/>
                                          </a:rPr>
                                          <m:t>𝒙</m:t>
                                        </m:r>
                                      </m:e>
                                      <m:sub>
                                        <m:r>
                                          <m:rPr>
                                            <m:brk m:alnAt="7"/>
                                          </m:rPr>
                                          <a:rPr lang="en-US" sz="2400" b="0" i="1" smtClean="0">
                                            <a:latin typeface="Cambria Math" panose="02040503050406030204" pitchFamily="18" charset="0"/>
                                          </a:rPr>
                                          <m:t>1</m:t>
                                        </m:r>
                                      </m:sub>
                                    </m:sSub>
                                    <m:r>
                                      <m:rPr>
                                        <m:brk m:alnAt="7"/>
                                      </m:rP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brk m:alnAt="7"/>
                                          </m:rPr>
                                          <a:rPr lang="en-US" sz="2400" b="1" i="1" smtClean="0">
                                            <a:latin typeface="Cambria Math" panose="02040503050406030204" pitchFamily="18" charset="0"/>
                                          </a:rPr>
                                          <m:t>𝒙</m:t>
                                        </m:r>
                                      </m:e>
                                      <m:sub>
                                        <m:r>
                                          <m:rPr>
                                            <m:brk m:alnAt="7"/>
                                          </m:rPr>
                                          <a:rPr lang="en-US" sz="2400" b="0" i="1" smtClean="0">
                                            <a:latin typeface="Cambria Math" panose="02040503050406030204" pitchFamily="18" charset="0"/>
                                          </a:rPr>
                                          <m:t>1</m:t>
                                        </m:r>
                                      </m:sub>
                                    </m:sSub>
                                    <m:r>
                                      <m:rPr>
                                        <m:brk m:alnAt="7"/>
                                      </m:rPr>
                                      <a:rPr lang="en-US" sz="2400" b="0" i="1" smtClean="0">
                                        <a:latin typeface="Cambria Math" panose="02040503050406030204" pitchFamily="18" charset="0"/>
                                      </a:rPr>
                                      <m:t>)</m:t>
                                    </m:r>
                                  </m:e>
                                  <m:e>
                                    <m:r>
                                      <m:rPr>
                                        <m:brk m:alnAt="7"/>
                                      </m:rPr>
                                      <a:rPr lang="en-US" sz="2400" i="1">
                                        <a:latin typeface="Cambria Math" panose="02040503050406030204" pitchFamily="18" charset="0"/>
                                      </a:rPr>
                                      <m:t>𝐾</m:t>
                                    </m:r>
                                    <m:r>
                                      <a:rPr lang="en-US" sz="2400" i="1">
                                        <a:latin typeface="Cambria Math" panose="02040503050406030204" pitchFamily="18" charset="0"/>
                                      </a:rPr>
                                      <m:t>(</m:t>
                                    </m:r>
                                    <m:sSub>
                                      <m:sSubPr>
                                        <m:ctrlPr>
                                          <a:rPr lang="en-US" sz="2400" i="1">
                                            <a:latin typeface="Cambria Math" panose="02040503050406030204" pitchFamily="18" charset="0"/>
                                          </a:rPr>
                                        </m:ctrlPr>
                                      </m:sSubPr>
                                      <m:e>
                                        <m:r>
                                          <m:rPr>
                                            <m:brk m:alnAt="7"/>
                                          </m:rPr>
                                          <a:rPr lang="en-US" sz="2400" b="1" i="1">
                                            <a:latin typeface="Cambria Math" panose="02040503050406030204" pitchFamily="18" charset="0"/>
                                          </a:rPr>
                                          <m:t>𝒙</m:t>
                                        </m:r>
                                      </m:e>
                                      <m:sub>
                                        <m:r>
                                          <a:rPr lang="en-US" sz="2400" b="0" i="1" smtClean="0">
                                            <a:latin typeface="Cambria Math" panose="02040503050406030204" pitchFamily="18" charset="0"/>
                                          </a:rPr>
                                          <m:t>2</m:t>
                                        </m:r>
                                      </m:sub>
                                    </m:sSub>
                                    <m:r>
                                      <m:rPr>
                                        <m:brk m:alnAt="7"/>
                                      </m:rPr>
                                      <a:rPr lang="en-US" sz="2400" i="1">
                                        <a:latin typeface="Cambria Math" panose="02040503050406030204" pitchFamily="18" charset="0"/>
                                      </a:rPr>
                                      <m:t>,</m:t>
                                    </m:r>
                                    <m:sSub>
                                      <m:sSubPr>
                                        <m:ctrlPr>
                                          <a:rPr lang="en-US" sz="2400" i="1">
                                            <a:latin typeface="Cambria Math" panose="02040503050406030204" pitchFamily="18" charset="0"/>
                                          </a:rPr>
                                        </m:ctrlPr>
                                      </m:sSubPr>
                                      <m:e>
                                        <m:r>
                                          <m:rPr>
                                            <m:brk m:alnAt="7"/>
                                          </m:rPr>
                                          <a:rPr lang="en-US" sz="2400" b="1" i="1">
                                            <a:latin typeface="Cambria Math" panose="02040503050406030204" pitchFamily="18" charset="0"/>
                                          </a:rPr>
                                          <m:t>𝒙</m:t>
                                        </m:r>
                                      </m:e>
                                      <m:sub>
                                        <m:r>
                                          <a:rPr lang="en-US" sz="2400" b="0" i="1" smtClean="0">
                                            <a:latin typeface="Cambria Math" panose="02040503050406030204" pitchFamily="18" charset="0"/>
                                          </a:rPr>
                                          <m:t>1</m:t>
                                        </m:r>
                                      </m:sub>
                                    </m:sSub>
                                    <m:r>
                                      <m:rPr>
                                        <m:brk m:alnAt="7"/>
                                      </m:rPr>
                                      <a:rPr lang="en-US" sz="2400" i="1">
                                        <a:latin typeface="Cambria Math" panose="02040503050406030204" pitchFamily="18" charset="0"/>
                                      </a:rPr>
                                      <m:t>)</m:t>
                                    </m:r>
                                  </m:e>
                                </m:eqArr>
                              </m:e>
                              <m:e>
                                <m:eqArr>
                                  <m:eqArrPr>
                                    <m:ctrlPr>
                                      <a:rPr lang="en-US" sz="2400" i="1" smtClean="0">
                                        <a:latin typeface="Cambria Math" panose="02040503050406030204" pitchFamily="18" charset="0"/>
                                      </a:rPr>
                                    </m:ctrlPr>
                                  </m:eqArrPr>
                                  <m:e>
                                    <m:r>
                                      <a:rPr lang="en-US" sz="2400" i="1" smtClean="0">
                                        <a:latin typeface="Cambria Math" panose="02040503050406030204" pitchFamily="18" charset="0"/>
                                      </a:rPr>
                                      <m:t>⋯</m:t>
                                    </m:r>
                                  </m:e>
                                  <m:e>
                                    <m:r>
                                      <a:rPr lang="en-US" sz="2400" i="1">
                                        <a:latin typeface="Cambria Math" panose="02040503050406030204" pitchFamily="18" charset="0"/>
                                      </a:rPr>
                                      <m:t>⋯</m:t>
                                    </m:r>
                                  </m:e>
                                </m:eqArr>
                              </m:e>
                              <m:e>
                                <m:eqArr>
                                  <m:eqArrPr>
                                    <m:ctrlPr>
                                      <a:rPr lang="en-US" sz="2400" b="0" i="1" smtClean="0">
                                        <a:latin typeface="Cambria Math" panose="02040503050406030204" pitchFamily="18" charset="0"/>
                                      </a:rPr>
                                    </m:ctrlPr>
                                  </m:eqArrPr>
                                  <m:e>
                                    <m: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e>
                                  <m:e>
                                    <m: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e>
                                </m:eqArr>
                              </m:e>
                            </m:mr>
                            <m:mr>
                              <m:e>
                                <m:r>
                                  <a:rPr lang="en-US" sz="2400" i="1" smtClean="0">
                                    <a:latin typeface="Cambria Math" panose="02040503050406030204" pitchFamily="18" charset="0"/>
                                  </a:rPr>
                                  <m:t>⋮</m:t>
                                </m:r>
                              </m:e>
                              <m:e>
                                <m:r>
                                  <a:rPr lang="en-US" sz="2400" i="1" smtClean="0">
                                    <a:latin typeface="Cambria Math" panose="02040503050406030204" pitchFamily="18" charset="0"/>
                                  </a:rPr>
                                  <m:t>⋱</m:t>
                                </m:r>
                              </m:e>
                              <m:e>
                                <m:r>
                                  <a:rPr lang="en-US" sz="2400" i="1" smtClean="0">
                                    <a:latin typeface="Cambria Math" panose="02040503050406030204" pitchFamily="18" charset="0"/>
                                  </a:rPr>
                                  <m:t>⋮</m:t>
                                </m:r>
                              </m:e>
                            </m:mr>
                            <m:mr>
                              <m:e>
                                <m:r>
                                  <m:rPr>
                                    <m:brk m:alnAt="7"/>
                                  </m:rPr>
                                  <a:rPr lang="en-US" sz="2400" i="1">
                                    <a:latin typeface="Cambria Math" panose="02040503050406030204" pitchFamily="18" charset="0"/>
                                  </a:rPr>
                                  <m:t>𝐾</m:t>
                                </m:r>
                                <m:r>
                                  <a:rPr lang="en-US" sz="2400" i="1">
                                    <a:latin typeface="Cambria Math" panose="02040503050406030204" pitchFamily="18" charset="0"/>
                                  </a:rPr>
                                  <m:t>(</m:t>
                                </m:r>
                                <m:sSub>
                                  <m:sSubPr>
                                    <m:ctrlPr>
                                      <a:rPr lang="en-US" sz="2400" i="1">
                                        <a:latin typeface="Cambria Math" panose="02040503050406030204" pitchFamily="18" charset="0"/>
                                      </a:rPr>
                                    </m:ctrlPr>
                                  </m:sSubPr>
                                  <m:e>
                                    <m:r>
                                      <m:rPr>
                                        <m:brk m:alnAt="7"/>
                                      </m:rPr>
                                      <a:rPr lang="en-US" sz="2400" b="1" i="1">
                                        <a:latin typeface="Cambria Math" panose="02040503050406030204" pitchFamily="18" charset="0"/>
                                      </a:rPr>
                                      <m:t>𝒙</m:t>
                                    </m:r>
                                  </m:e>
                                  <m:sub>
                                    <m:r>
                                      <a:rPr lang="en-US" sz="2400" b="0" i="1" smtClean="0">
                                        <a:latin typeface="Cambria Math" panose="02040503050406030204" pitchFamily="18" charset="0"/>
                                      </a:rPr>
                                      <m:t>𝑛</m:t>
                                    </m:r>
                                  </m:sub>
                                </m:sSub>
                                <m:r>
                                  <m:rPr>
                                    <m:brk m:alnAt="7"/>
                                  </m:rPr>
                                  <a:rPr lang="en-US" sz="2400" i="1">
                                    <a:latin typeface="Cambria Math" panose="02040503050406030204" pitchFamily="18" charset="0"/>
                                  </a:rPr>
                                  <m:t>,</m:t>
                                </m:r>
                                <m:sSub>
                                  <m:sSubPr>
                                    <m:ctrlPr>
                                      <a:rPr lang="en-US" sz="2400" i="1">
                                        <a:latin typeface="Cambria Math" panose="02040503050406030204" pitchFamily="18" charset="0"/>
                                      </a:rPr>
                                    </m:ctrlPr>
                                  </m:sSubPr>
                                  <m:e>
                                    <m:r>
                                      <m:rPr>
                                        <m:brk m:alnAt="7"/>
                                      </m:rPr>
                                      <a:rPr lang="en-US" sz="2400" b="1" i="1">
                                        <a:latin typeface="Cambria Math" panose="02040503050406030204" pitchFamily="18" charset="0"/>
                                      </a:rPr>
                                      <m:t>𝒙</m:t>
                                    </m:r>
                                  </m:e>
                                  <m:sub>
                                    <m:r>
                                      <m:rPr>
                                        <m:brk m:alnAt="7"/>
                                      </m:rPr>
                                      <a:rPr lang="en-US" sz="2400" i="1">
                                        <a:latin typeface="Cambria Math" panose="02040503050406030204" pitchFamily="18" charset="0"/>
                                      </a:rPr>
                                      <m:t>1</m:t>
                                    </m:r>
                                  </m:sub>
                                </m:sSub>
                                <m:r>
                                  <m:rPr>
                                    <m:brk m:alnAt="7"/>
                                  </m:rPr>
                                  <a:rPr lang="en-US" sz="2400" i="1">
                                    <a:latin typeface="Cambria Math" panose="02040503050406030204" pitchFamily="18" charset="0"/>
                                  </a:rPr>
                                  <m:t>)</m:t>
                                </m:r>
                              </m:e>
                              <m:e>
                                <m:r>
                                  <a:rPr lang="en-US" sz="2400" i="1" smtClean="0">
                                    <a:latin typeface="Cambria Math" panose="02040503050406030204" pitchFamily="18" charset="0"/>
                                  </a:rPr>
                                  <m:t>⋯</m:t>
                                </m:r>
                              </m:e>
                              <m:e>
                                <m: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e>
                            </m:mr>
                          </m:m>
                        </m:e>
                      </m:d>
                    </m:oMath>
                  </m:oMathPara>
                </a14:m>
                <a:endParaRPr lang="en-US" dirty="0"/>
              </a:p>
            </p:txBody>
          </p:sp>
        </mc:Choice>
        <mc:Fallback>
          <p:sp>
            <p:nvSpPr>
              <p:cNvPr id="8" name="文本框 7"/>
              <p:cNvSpPr txBox="1">
                <a:spLocks noRot="1" noChangeAspect="1" noMove="1" noResize="1" noEditPoints="1" noAdjustHandles="1" noChangeArrowheads="1" noChangeShapeType="1" noTextEdit="1"/>
              </p:cNvSpPr>
              <p:nvPr/>
            </p:nvSpPr>
            <p:spPr>
              <a:xfrm>
                <a:off x="2976910" y="3915635"/>
                <a:ext cx="3805722" cy="1436419"/>
              </a:xfrm>
              <a:prstGeom prst="rect">
                <a:avLst/>
              </a:prstGeom>
              <a:blipFill>
                <a:blip r:embed="rId3"/>
                <a:stretch>
                  <a:fillRect/>
                </a:stretch>
              </a:blipFill>
            </p:spPr>
            <p:txBody>
              <a:bodyPr/>
              <a:lstStyle/>
              <a:p>
                <a:r>
                  <a:rPr lang="en-US">
                    <a:noFill/>
                  </a:rPr>
                  <a:t> </a:t>
                </a:r>
              </a:p>
            </p:txBody>
          </p:sp>
        </mc:Fallback>
      </mc:AlternateContent>
      <p:sp>
        <p:nvSpPr>
          <p:cNvPr id="9" name="线形标注 1(无边框) 8"/>
          <p:cNvSpPr/>
          <p:nvPr/>
        </p:nvSpPr>
        <p:spPr>
          <a:xfrm>
            <a:off x="7218233" y="4633844"/>
            <a:ext cx="1648181" cy="538843"/>
          </a:xfrm>
          <a:prstGeom prst="callout1">
            <a:avLst>
              <a:gd name="adj1" fmla="val 49053"/>
              <a:gd name="adj2" fmla="val -2967"/>
              <a:gd name="adj3" fmla="val -8712"/>
              <a:gd name="adj4" fmla="val -30284"/>
            </a:avLst>
          </a:prstGeom>
          <a:solidFill>
            <a:schemeClr val="accent1">
              <a:alpha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Kernel matrix</a:t>
            </a:r>
            <a:endParaRPr lang="en-US" sz="2000" dirty="0">
              <a:solidFill>
                <a:srgbClr val="FF0000"/>
              </a:solidFill>
            </a:endParaRPr>
          </a:p>
        </p:txBody>
      </p:sp>
    </p:spTree>
    <p:extLst>
      <p:ext uri="{BB962C8B-B14F-4D97-AF65-F5344CB8AC3E}">
        <p14:creationId xmlns:p14="http://schemas.microsoft.com/office/powerpoint/2010/main" val="17658966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dirty="0" smtClean="0"/>
                  <a:t>As long as a symmetric function’s kernel matrix is </a:t>
                </a:r>
                <a:r>
                  <a:rPr lang="en-US" dirty="0" err="1" smtClean="0"/>
                  <a:t>psd</a:t>
                </a:r>
                <a:r>
                  <a:rPr lang="en-US" dirty="0" smtClean="0"/>
                  <a:t>, it can be used as a kernel function.</a:t>
                </a:r>
              </a:p>
              <a:p>
                <a:r>
                  <a:rPr lang="en-US" dirty="0" smtClean="0"/>
                  <a:t>In fact, for any </a:t>
                </a:r>
                <a:r>
                  <a:rPr lang="en-US" dirty="0" err="1" smtClean="0"/>
                  <a:t>psd</a:t>
                </a:r>
                <a:r>
                  <a:rPr lang="en-US" dirty="0" smtClean="0"/>
                  <a:t> kernel matrix, there always exists a mapping function </a:t>
                </a:r>
                <a14:m>
                  <m:oMath xmlns:m="http://schemas.openxmlformats.org/officeDocument/2006/math">
                    <m:r>
                      <a:rPr lang="en-US" b="0" i="1" smtClean="0">
                        <a:latin typeface="Cambria Math" panose="02040503050406030204" pitchFamily="18" charset="0"/>
                      </a:rPr>
                      <m:t>𝜙</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r>
                  <a:rPr lang="en-US" dirty="0" smtClean="0"/>
                  <a:t>.</a:t>
                </a:r>
              </a:p>
              <a:p>
                <a:r>
                  <a:rPr lang="en-US" dirty="0" smtClean="0"/>
                  <a:t>A kernel function </a:t>
                </a:r>
                <a:r>
                  <a:rPr lang="en-US" i="1" dirty="0" smtClean="0">
                    <a:latin typeface="Times New Roman" panose="02020603050405020304" pitchFamily="18" charset="0"/>
                    <a:cs typeface="Times New Roman" panose="02020603050405020304" pitchFamily="18" charset="0"/>
                  </a:rPr>
                  <a:t>K</a:t>
                </a:r>
                <a:r>
                  <a:rPr lang="en-US" dirty="0" smtClean="0"/>
                  <a:t> implicitly defines a feature space called </a:t>
                </a:r>
                <a:r>
                  <a:rPr lang="en-US" dirty="0" smtClean="0">
                    <a:solidFill>
                      <a:srgbClr val="FF0000"/>
                    </a:solidFill>
                  </a:rPr>
                  <a:t>Reproducing Kernel Hilbert Space </a:t>
                </a:r>
                <a:r>
                  <a:rPr lang="en-US" dirty="0" smtClean="0"/>
                  <a:t>(RHKS)</a:t>
                </a:r>
              </a:p>
              <a:p>
                <a:endParaRPr 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672"/>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52</a:t>
            </a:fld>
            <a:endParaRPr lang="en-US"/>
          </a:p>
        </p:txBody>
      </p:sp>
    </p:spTree>
    <p:extLst>
      <p:ext uri="{BB962C8B-B14F-4D97-AF65-F5344CB8AC3E}">
        <p14:creationId xmlns:p14="http://schemas.microsoft.com/office/powerpoint/2010/main" val="2860964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dirty="0" smtClean="0"/>
                  <a:t>If the form of </a:t>
                </a:r>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oMath>
                </a14:m>
                <a:r>
                  <a:rPr lang="en-US" dirty="0" smtClean="0"/>
                  <a:t> is not explicitly known, it’s hard to determine a suitable kernel function</a:t>
                </a:r>
              </a:p>
              <a:p>
                <a:r>
                  <a:rPr lang="en-US" dirty="0" smtClean="0"/>
                  <a:t>How to choose a kernel function?</a:t>
                </a:r>
              </a:p>
              <a:p>
                <a:r>
                  <a:rPr lang="en-US" dirty="0"/>
                  <a:t>Popular </a:t>
                </a:r>
                <a:r>
                  <a:rPr lang="en-US" dirty="0" smtClean="0"/>
                  <a:t>Kernels</a:t>
                </a:r>
              </a:p>
              <a:p>
                <a:pPr lvl="1"/>
                <a:r>
                  <a:rPr lang="en-US" dirty="0" smtClean="0"/>
                  <a:t>Linear Kernel: </a:t>
                </a:r>
                <a14:m>
                  <m:oMath xmlns:m="http://schemas.openxmlformats.org/officeDocument/2006/math">
                    <m:r>
                      <a:rPr lang="en-US" b="0" i="1" smtClean="0">
                        <a:latin typeface="Cambria Math" panose="02040503050406030204" pitchFamily="18" charset="0"/>
                      </a:rPr>
                      <m:t>𝐾</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𝒙</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oMath>
                </a14:m>
                <a:endParaRPr lang="en-US" dirty="0" smtClean="0"/>
              </a:p>
              <a:p>
                <a:pPr lvl="1"/>
                <a:r>
                  <a:rPr lang="en-US" dirty="0" smtClean="0"/>
                  <a:t>Polynomial Kernel: </a:t>
                </a:r>
                <a14:m>
                  <m:oMath xmlns:m="http://schemas.openxmlformats.org/officeDocument/2006/math">
                    <m:r>
                      <a:rPr lang="en-US" b="0" i="1" smtClean="0">
                        <a:latin typeface="Cambria Math" panose="02040503050406030204" pitchFamily="18" charset="0"/>
                      </a:rPr>
                      <m:t>𝐾</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𝒙</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e>
                        </m:d>
                      </m:e>
                      <m:sup>
                        <m:r>
                          <a:rPr lang="en-US" b="0" i="1" smtClean="0">
                            <a:latin typeface="Cambria Math" panose="02040503050406030204" pitchFamily="18" charset="0"/>
                          </a:rPr>
                          <m:t>𝑑</m:t>
                        </m:r>
                      </m:sup>
                    </m:sSup>
                  </m:oMath>
                </a14:m>
                <a:endParaRPr lang="en-US" dirty="0" smtClean="0"/>
              </a:p>
              <a:p>
                <a:pPr lvl="1"/>
                <a:r>
                  <a:rPr lang="en-US" dirty="0"/>
                  <a:t>Radial Basis Function (RBF) </a:t>
                </a:r>
                <a:r>
                  <a:rPr lang="en-US" dirty="0" smtClean="0"/>
                  <a:t>Kernel: </a:t>
                </a:r>
                <a14:m>
                  <m:oMath xmlns:m="http://schemas.openxmlformats.org/officeDocument/2006/math">
                    <m:r>
                      <a:rPr lang="en-US" i="1">
                        <a:latin typeface="Cambria Math" panose="02040503050406030204" pitchFamily="18" charset="0"/>
                      </a:rPr>
                      <m:t>𝐾</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𝑗</m:t>
                            </m:r>
                          </m:sub>
                        </m:sSub>
                      </m:e>
                    </m:d>
                    <m:r>
                      <a:rPr lang="en-US" i="1">
                        <a:latin typeface="Cambria Math" panose="02040503050406030204" pitchFamily="18" charset="0"/>
                      </a:rPr>
                      <m:t>=</m:t>
                    </m:r>
                    <m:r>
                      <m:rPr>
                        <m:sty m:val="p"/>
                      </m:rPr>
                      <a:rPr lang="en-US" b="0" i="0" smtClean="0">
                        <a:latin typeface="Cambria Math" panose="02040503050406030204" pitchFamily="18" charset="0"/>
                      </a:rPr>
                      <m:t>exp</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e>
                            </m:d>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endParaRPr lang="en-US" dirty="0" smtClean="0"/>
              </a:p>
              <a:p>
                <a:pPr lvl="1"/>
                <a:r>
                  <a:rPr lang="en-US" dirty="0"/>
                  <a:t>Sigmoid </a:t>
                </a:r>
                <a:r>
                  <a:rPr lang="en-US" dirty="0" smtClean="0"/>
                  <a:t>Kernel: </a:t>
                </a:r>
                <a14:m>
                  <m:oMath xmlns:m="http://schemas.openxmlformats.org/officeDocument/2006/math">
                    <m:r>
                      <a:rPr lang="en-US" i="1">
                        <a:latin typeface="Cambria Math" panose="02040503050406030204" pitchFamily="18" charset="0"/>
                      </a:rPr>
                      <m:t>𝐾</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𝑗</m:t>
                            </m:r>
                          </m:sub>
                        </m:sSub>
                      </m:e>
                    </m:d>
                    <m:r>
                      <a:rPr lang="en-US" i="1">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tanh</m:t>
                        </m:r>
                      </m:fName>
                      <m:e>
                        <m:r>
                          <a:rPr lang="en-US" b="0" i="1" smtClean="0">
                            <a:latin typeface="Cambria Math" panose="02040503050406030204" pitchFamily="18" charset="0"/>
                          </a:rPr>
                          <m:t>(</m:t>
                        </m:r>
                        <m:r>
                          <a:rPr lang="en-US" b="0" i="1" smtClean="0">
                            <a:latin typeface="Cambria Math" panose="02040503050406030204" pitchFamily="18" charset="0"/>
                          </a:rPr>
                          <m:t>𝛽</m:t>
                        </m:r>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𝒙</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e>
                    </m:func>
                  </m:oMath>
                </a14:m>
                <a:endParaRPr lang="en-US" dirty="0" smtClean="0"/>
              </a:p>
              <a:p>
                <a:r>
                  <a:rPr lang="en-US" dirty="0" smtClean="0"/>
                  <a:t>Kernels obtained through combination of other kernels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2</m:t>
                        </m:r>
                      </m:sub>
                    </m:sSub>
                  </m:oMath>
                </a14:m>
                <a:endParaRPr lang="en-US" dirty="0" smtClean="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𝐾</m:t>
                        </m:r>
                      </m:e>
                      <m:sub>
                        <m:r>
                          <a:rPr lang="en-US" b="0" i="1" smtClean="0">
                            <a:latin typeface="Cambria Math" panose="02040503050406030204" pitchFamily="18" charset="0"/>
                            <a:ea typeface="Cambria Math" panose="02040503050406030204" pitchFamily="18" charset="0"/>
                          </a:rPr>
                          <m:t>2</m:t>
                        </m:r>
                      </m:sub>
                    </m:sSub>
                    <m:d>
                      <m:dPr>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𝒛</m:t>
                        </m:r>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𝐾</m:t>
                        </m:r>
                      </m:e>
                      <m:sub>
                        <m:r>
                          <a:rPr lang="en-US" b="0" i="1" smtClean="0">
                            <a:latin typeface="Cambria Math" panose="02040503050406030204" pitchFamily="18" charset="0"/>
                            <a:ea typeface="Cambria Math" panose="02040503050406030204" pitchFamily="18" charset="0"/>
                          </a:rPr>
                          <m:t>1</m:t>
                        </m:r>
                      </m:sub>
                    </m:sSub>
                    <m:d>
                      <m:dPr>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𝒛</m:t>
                        </m:r>
                      </m:e>
                    </m:d>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𝐾</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𝒛</m:t>
                    </m:r>
                    <m:r>
                      <a:rPr lang="en-US" b="0" i="1" smtClean="0">
                        <a:latin typeface="Cambria Math" panose="02040503050406030204" pitchFamily="18" charset="0"/>
                        <a:ea typeface="Cambria Math" panose="02040503050406030204" pitchFamily="18" charset="0"/>
                      </a:rPr>
                      <m:t>)</m:t>
                    </m:r>
                  </m:oMath>
                </a14:m>
                <a:endParaRPr lang="en-US" dirty="0" smtClean="0"/>
              </a:p>
              <a:p>
                <a:pPr lvl="1"/>
                <a14:m>
                  <m:oMath xmlns:m="http://schemas.openxmlformats.org/officeDocument/2006/math">
                    <m:r>
                      <a:rPr lang="en-US" b="0" i="1" smtClean="0">
                        <a:latin typeface="Cambria Math" panose="02040503050406030204" pitchFamily="18" charset="0"/>
                      </a:rPr>
                      <m:t>𝐾</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0" i="1" smtClean="0">
                            <a:latin typeface="Cambria Math" panose="02040503050406030204" pitchFamily="18" charset="0"/>
                          </a:rPr>
                          <m:t>,</m:t>
                        </m:r>
                        <m:r>
                          <a:rPr lang="en-US" b="1" i="1" smtClean="0">
                            <a:latin typeface="Cambria Math" panose="02040503050406030204" pitchFamily="18" charset="0"/>
                          </a:rPr>
                          <m:t>𝒛</m:t>
                        </m:r>
                      </m:e>
                    </m:d>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𝐾</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0" i="1" smtClean="0">
                            <a:latin typeface="Cambria Math" panose="02040503050406030204" pitchFamily="18" charset="0"/>
                          </a:rPr>
                          <m:t>,</m:t>
                        </m:r>
                        <m:r>
                          <a:rPr lang="en-US" b="1" i="1" smtClean="0">
                            <a:latin typeface="Cambria Math" panose="02040503050406030204" pitchFamily="18" charset="0"/>
                          </a:rPr>
                          <m:t>𝒛</m:t>
                        </m:r>
                      </m:e>
                    </m:d>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𝒛</m:t>
                    </m:r>
                    <m:r>
                      <a:rPr lang="en-US" b="0" i="1" smtClean="0">
                        <a:latin typeface="Cambria Math" panose="02040503050406030204" pitchFamily="18" charset="0"/>
                      </a:rPr>
                      <m:t>)</m:t>
                    </m:r>
                  </m:oMath>
                </a14:m>
                <a:endParaRPr 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53</a:t>
            </a:fld>
            <a:endParaRPr lang="en-US"/>
          </a:p>
        </p:txBody>
      </p:sp>
    </p:spTree>
    <p:extLst>
      <p:ext uri="{BB962C8B-B14F-4D97-AF65-F5344CB8AC3E}">
        <p14:creationId xmlns:p14="http://schemas.microsoft.com/office/powerpoint/2010/main" val="10434302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p>
        </p:txBody>
      </p:sp>
      <p:sp>
        <p:nvSpPr>
          <p:cNvPr id="3" name="内容占位符 2"/>
          <p:cNvSpPr>
            <a:spLocks noGrp="1"/>
          </p:cNvSpPr>
          <p:nvPr>
            <p:ph idx="1"/>
          </p:nvPr>
        </p:nvSpPr>
        <p:spPr/>
        <p:txBody>
          <a:bodyPr/>
          <a:lstStyle/>
          <a:p>
            <a:r>
              <a:rPr lang="en-US" dirty="0"/>
              <a:t>Unfortunately, choosing the </a:t>
            </a:r>
            <a:r>
              <a:rPr lang="en-US" dirty="0" smtClean="0"/>
              <a:t>“correct” </a:t>
            </a:r>
            <a:r>
              <a:rPr lang="en-US" dirty="0"/>
              <a:t>kernel is a nontrivial task, and may depend on the specific task at hand. </a:t>
            </a:r>
            <a:endParaRPr lang="en-US" dirty="0" smtClean="0"/>
          </a:p>
          <a:p>
            <a:r>
              <a:rPr lang="en-US" dirty="0" smtClean="0"/>
              <a:t>No </a:t>
            </a:r>
            <a:r>
              <a:rPr lang="en-US" dirty="0"/>
              <a:t>matter which kernel you choose, you will need to tune the kernel parameters to get good performance from your classifier. </a:t>
            </a:r>
            <a:endParaRPr lang="en-US" dirty="0" smtClean="0"/>
          </a:p>
          <a:p>
            <a:r>
              <a:rPr lang="en-US" dirty="0" smtClean="0"/>
              <a:t>Popular </a:t>
            </a:r>
            <a:r>
              <a:rPr lang="en-US" dirty="0"/>
              <a:t>parameter-tuning techniques include </a:t>
            </a:r>
            <a:r>
              <a:rPr lang="en-US" i="1" dirty="0">
                <a:latin typeface="Times New Roman" panose="02020603050405020304" pitchFamily="18" charset="0"/>
                <a:cs typeface="Times New Roman" panose="02020603050405020304" pitchFamily="18" charset="0"/>
              </a:rPr>
              <a:t>K</a:t>
            </a:r>
            <a:r>
              <a:rPr lang="en-US" dirty="0"/>
              <a:t>-Fold Cross Validation </a:t>
            </a: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54</a:t>
            </a:fld>
            <a:endParaRPr lang="en-US"/>
          </a:p>
        </p:txBody>
      </p:sp>
    </p:spTree>
    <p:extLst>
      <p:ext uri="{BB962C8B-B14F-4D97-AF65-F5344CB8AC3E}">
        <p14:creationId xmlns:p14="http://schemas.microsoft.com/office/powerpoint/2010/main" val="8629474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SVM for non-separable data</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smtClean="0"/>
                  <a:t>SVM formulation for separable data</a:t>
                </a:r>
              </a:p>
              <a:p>
                <a:endParaRPr lang="en-US" dirty="0"/>
              </a:p>
              <a:p>
                <a:endParaRPr lang="en-US" dirty="0" smtClean="0"/>
              </a:p>
              <a:p>
                <a:endParaRPr lang="en-US" dirty="0"/>
              </a:p>
              <a:p>
                <a:r>
                  <a:rPr lang="en-US" dirty="0">
                    <a:solidFill>
                      <a:srgbClr val="FF0000"/>
                    </a:solidFill>
                  </a:rPr>
                  <a:t>Non-separable </a:t>
                </a:r>
                <a:r>
                  <a:rPr lang="en-US" dirty="0" smtClean="0">
                    <a:solidFill>
                      <a:srgbClr val="FF0000"/>
                    </a:solidFill>
                  </a:rPr>
                  <a:t>setting: </a:t>
                </a:r>
                <a:r>
                  <a:rPr lang="en-US" dirty="0"/>
                  <a:t>In practice our training data will not be separable. What issues arise with the optimization problem above when data is not separable? </a:t>
                </a:r>
                <a:endParaRPr lang="en-US" dirty="0" smtClean="0"/>
              </a:p>
              <a:p>
                <a:r>
                  <a:rPr lang="en-US" dirty="0"/>
                  <a:t>For every </a:t>
                </a:r>
                <a:r>
                  <a:rPr lang="en-US" b="1" i="1" dirty="0" smtClean="0">
                    <a:latin typeface="Times New Roman" panose="02020603050405020304" pitchFamily="18" charset="0"/>
                    <a:cs typeface="Times New Roman" panose="02020603050405020304" pitchFamily="18" charset="0"/>
                  </a:rPr>
                  <a:t>w</a:t>
                </a:r>
                <a:r>
                  <a:rPr lang="en-US" dirty="0" smtClean="0"/>
                  <a:t> </a:t>
                </a:r>
                <a:r>
                  <a:rPr lang="en-US" dirty="0"/>
                  <a:t>there exists a training point </a:t>
                </a:r>
                <a14:m>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oMath>
                </a14:m>
                <a:r>
                  <a:rPr lang="en-US" dirty="0" smtClean="0"/>
                  <a:t> such that</a:t>
                </a:r>
              </a:p>
              <a:p>
                <a:endParaRPr lang="en-US" dirty="0"/>
              </a:p>
              <a:p>
                <a:endParaRPr lang="en-US" sz="300" dirty="0" smtClean="0"/>
              </a:p>
              <a:p>
                <a:r>
                  <a:rPr lang="en-US" dirty="0" smtClean="0"/>
                  <a:t>There </a:t>
                </a:r>
                <a:r>
                  <a:rPr lang="en-US" dirty="0"/>
                  <a:t>is no feasible </a:t>
                </a:r>
                <a14:m>
                  <m:oMath xmlns:m="http://schemas.openxmlformats.org/officeDocument/2006/math">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rPr>
                          <m:t>,</m:t>
                        </m:r>
                        <m:r>
                          <a:rPr lang="en-US" i="1">
                            <a:latin typeface="Cambria Math" panose="02040503050406030204" pitchFamily="18" charset="0"/>
                          </a:rPr>
                          <m:t>𝑏</m:t>
                        </m:r>
                      </m:e>
                    </m:d>
                  </m:oMath>
                </a14:m>
                <a:r>
                  <a:rPr lang="en-US" dirty="0" smtClean="0"/>
                  <a:t> as </a:t>
                </a:r>
                <a:r>
                  <a:rPr lang="en-US" dirty="0"/>
                  <a:t>at least one of our constraints is violated!</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55</a:t>
            </a:fld>
            <a:endParaRPr lang="en-US"/>
          </a:p>
        </p:txBody>
      </p:sp>
      <mc:AlternateContent xmlns:mc="http://schemas.openxmlformats.org/markup-compatibility/2006">
        <mc:Choice xmlns:a14="http://schemas.microsoft.com/office/drawing/2010/main" Requires="a14">
          <p:sp>
            <p:nvSpPr>
              <p:cNvPr id="7" name="矩形 6"/>
              <p:cNvSpPr/>
              <p:nvPr/>
            </p:nvSpPr>
            <p:spPr>
              <a:xfrm>
                <a:off x="2764639" y="1373228"/>
                <a:ext cx="4230004"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smtClean="0">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0" i="1" smtClean="0">
                              <a:latin typeface="Cambria Math" panose="02040503050406030204" pitchFamily="18" charset="0"/>
                              <a:ea typeface="Cambria Math" panose="02040503050406030204" pitchFamily="18" charset="0"/>
                            </a:rPr>
                            <m:t>𝜙</m:t>
                          </m:r>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p:sp>
            <p:nvSpPr>
              <p:cNvPr id="7" name="矩形 6"/>
              <p:cNvSpPr>
                <a:spLocks noRot="1" noChangeAspect="1" noMove="1" noResize="1" noEditPoints="1" noAdjustHandles="1" noChangeArrowheads="1" noChangeShapeType="1" noTextEdit="1"/>
              </p:cNvSpPr>
              <p:nvPr/>
            </p:nvSpPr>
            <p:spPr>
              <a:xfrm>
                <a:off x="2764639" y="1373228"/>
                <a:ext cx="4230004" cy="1317733"/>
              </a:xfrm>
              <a:prstGeom prst="rect">
                <a:avLst/>
              </a:prstGeom>
              <a:blipFill>
                <a:blip r:embed="rId3"/>
                <a:stretch>
                  <a:fillRect b="-55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矩形 7"/>
              <p:cNvSpPr/>
              <p:nvPr/>
            </p:nvSpPr>
            <p:spPr>
              <a:xfrm>
                <a:off x="3023631" y="4632262"/>
                <a:ext cx="299094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&lt;0</m:t>
                      </m:r>
                    </m:oMath>
                  </m:oMathPara>
                </a14:m>
                <a:endParaRPr lang="en-US" sz="2400" dirty="0"/>
              </a:p>
            </p:txBody>
          </p:sp>
        </mc:Choice>
        <mc:Fallback>
          <p:sp>
            <p:nvSpPr>
              <p:cNvPr id="8" name="矩形 7"/>
              <p:cNvSpPr>
                <a:spLocks noRot="1" noChangeAspect="1" noMove="1" noResize="1" noEditPoints="1" noAdjustHandles="1" noChangeArrowheads="1" noChangeShapeType="1" noTextEdit="1"/>
              </p:cNvSpPr>
              <p:nvPr/>
            </p:nvSpPr>
            <p:spPr>
              <a:xfrm>
                <a:off x="3023631" y="4632262"/>
                <a:ext cx="2990947" cy="461665"/>
              </a:xfrm>
              <a:prstGeom prst="rect">
                <a:avLst/>
              </a:prstGeom>
              <a:blipFill>
                <a:blip r:embed="rId4"/>
                <a:stretch>
                  <a:fillRect b="-17105"/>
                </a:stretch>
              </a:blipFill>
            </p:spPr>
            <p:txBody>
              <a:bodyPr/>
              <a:lstStyle/>
              <a:p>
                <a:r>
                  <a:rPr lang="en-US">
                    <a:noFill/>
                  </a:rPr>
                  <a:t> </a:t>
                </a:r>
              </a:p>
            </p:txBody>
          </p:sp>
        </mc:Fallback>
      </mc:AlternateContent>
    </p:spTree>
    <p:extLst>
      <p:ext uri="{BB962C8B-B14F-4D97-AF65-F5344CB8AC3E}">
        <p14:creationId xmlns:p14="http://schemas.microsoft.com/office/powerpoint/2010/main" val="388033395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SVM for non-separable data </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dirty="0" smtClean="0"/>
                  <a:t>Constraints in separable setting </a:t>
                </a:r>
              </a:p>
              <a:p>
                <a:endParaRPr lang="en-US" dirty="0"/>
              </a:p>
              <a:p>
                <a:r>
                  <a:rPr lang="en-US" dirty="0"/>
                  <a:t>Constraints in non-separable </a:t>
                </a:r>
                <a:r>
                  <a:rPr lang="en-US" dirty="0" smtClean="0"/>
                  <a:t>setting</a:t>
                </a:r>
              </a:p>
              <a:p>
                <a:r>
                  <a:rPr lang="en-US" dirty="0"/>
                  <a:t>Idea: modify our constraints to account for non-</a:t>
                </a:r>
                <a:r>
                  <a:rPr lang="en-US" dirty="0" err="1"/>
                  <a:t>separability</a:t>
                </a:r>
                <a:r>
                  <a:rPr lang="en-US" dirty="0"/>
                  <a:t>! </a:t>
                </a:r>
                <a:endParaRPr lang="en-US" dirty="0" smtClean="0"/>
              </a:p>
              <a:p>
                <a:r>
                  <a:rPr lang="en-US" dirty="0" smtClean="0"/>
                  <a:t>Now our target function becomes</a:t>
                </a:r>
              </a:p>
              <a:p>
                <a:endParaRPr lang="en-US" dirty="0" smtClean="0"/>
              </a:p>
              <a:p>
                <a:endParaRPr lang="en-US" dirty="0"/>
              </a:p>
              <a:p>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ℓ</m:t>
                        </m:r>
                      </m:e>
                      <m:sub>
                        <m:r>
                          <a:rPr lang="en-US" b="0" i="1" smtClean="0">
                            <a:latin typeface="Cambria Math" panose="02040503050406030204" pitchFamily="18" charset="0"/>
                            <a:ea typeface="Cambria Math" panose="02040503050406030204" pitchFamily="18" charset="0"/>
                          </a:rPr>
                          <m:t>0/1</m:t>
                        </m:r>
                      </m:sub>
                    </m:sSub>
                  </m:oMath>
                </a14:m>
                <a:r>
                  <a:rPr lang="en-US" dirty="0" smtClean="0"/>
                  <a:t> is called “0/1 loss function”</a:t>
                </a:r>
              </a:p>
              <a:p>
                <a:endParaRPr 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56</a:t>
            </a:fld>
            <a:endParaRPr lang="en-US"/>
          </a:p>
        </p:txBody>
      </p:sp>
      <mc:AlternateContent xmlns:mc="http://schemas.openxmlformats.org/markup-compatibility/2006">
        <mc:Choice xmlns:a14="http://schemas.microsoft.com/office/drawing/2010/main" Requires="a14">
          <p:sp>
            <p:nvSpPr>
              <p:cNvPr id="8" name="矩形 7"/>
              <p:cNvSpPr/>
              <p:nvPr/>
            </p:nvSpPr>
            <p:spPr>
              <a:xfrm>
                <a:off x="3069573" y="1350459"/>
                <a:ext cx="340625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i="1">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p:sp>
            <p:nvSpPr>
              <p:cNvPr id="8" name="矩形 7"/>
              <p:cNvSpPr>
                <a:spLocks noRot="1" noChangeAspect="1" noMove="1" noResize="1" noEditPoints="1" noAdjustHandles="1" noChangeArrowheads="1" noChangeShapeType="1" noTextEdit="1"/>
              </p:cNvSpPr>
              <p:nvPr/>
            </p:nvSpPr>
            <p:spPr>
              <a:xfrm>
                <a:off x="3069573" y="1350459"/>
                <a:ext cx="3406253" cy="461665"/>
              </a:xfrm>
              <a:prstGeom prst="rect">
                <a:avLst/>
              </a:prstGeom>
              <a:blipFill>
                <a:blip r:embed="rId3"/>
                <a:stretch>
                  <a:fillRect b="-18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文本框 9"/>
              <p:cNvSpPr txBox="1"/>
              <p:nvPr/>
            </p:nvSpPr>
            <p:spPr>
              <a:xfrm>
                <a:off x="1359937" y="3411007"/>
                <a:ext cx="6376554"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1" i="1" smtClean="0">
                                  <a:latin typeface="Cambria Math" panose="02040503050406030204" pitchFamily="18" charset="0"/>
                                </a:rPr>
                                <m:t>𝒘</m:t>
                              </m:r>
                              <m:r>
                                <a:rPr lang="en-US" sz="2400" b="0" i="1" smtClean="0">
                                  <a:latin typeface="Cambria Math" panose="02040503050406030204" pitchFamily="18" charset="0"/>
                                </a:rPr>
                                <m:t>,</m:t>
                              </m:r>
                              <m:r>
                                <a:rPr lang="en-US" sz="2400" b="0" i="1" smtClean="0">
                                  <a:latin typeface="Cambria Math" panose="02040503050406030204" pitchFamily="18" charset="0"/>
                                </a:rPr>
                                <m:t>𝑏</m:t>
                              </m:r>
                            </m:lim>
                          </m:limLow>
                        </m:fName>
                        <m:e>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sSubSup>
                            <m:sSubSupPr>
                              <m:ctrlPr>
                                <a:rPr lang="en-US" sz="2400" b="0" i="1" smtClean="0">
                                  <a:latin typeface="Cambria Math" panose="02040503050406030204" pitchFamily="18" charset="0"/>
                                </a:rPr>
                              </m:ctrlPr>
                            </m:sSubSupPr>
                            <m:e>
                              <m:d>
                                <m:dPr>
                                  <m:begChr m:val="‖"/>
                                  <m:endChr m:val="‖"/>
                                  <m:ctrlPr>
                                    <a:rPr lang="en-US" sz="2400" b="0" i="1" smtClean="0">
                                      <a:latin typeface="Cambria Math" panose="02040503050406030204" pitchFamily="18" charset="0"/>
                                    </a:rPr>
                                  </m:ctrlPr>
                                </m:dPr>
                                <m:e>
                                  <m:r>
                                    <a:rPr lang="en-US" altLang="zh-CN" sz="2400" b="1" i="1" smtClean="0">
                                      <a:latin typeface="Cambria Math" panose="02040503050406030204" pitchFamily="18" charset="0"/>
                                    </a:rPr>
                                    <m:t>𝒘</m:t>
                                  </m:r>
                                </m:e>
                              </m:d>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r>
                            <a:rPr lang="en-US" sz="2400" i="1">
                              <a:latin typeface="Cambria Math" panose="02040503050406030204" pitchFamily="18" charset="0"/>
                            </a:rPr>
                            <m:t>𝐶</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𝑖</m:t>
                              </m:r>
                            </m:sub>
                            <m:sup/>
                            <m:e>
                              <m:sSub>
                                <m:sSubPr>
                                  <m:ctrlPr>
                                    <a:rPr lang="en-US" sz="2400" b="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ℓ</m:t>
                                  </m:r>
                                </m:e>
                                <m:sub>
                                  <m:r>
                                    <a:rPr lang="en-US" sz="2400" b="0" i="1" smtClean="0">
                                      <a:latin typeface="Cambria Math" panose="02040503050406030204" pitchFamily="18" charset="0"/>
                                      <a:ea typeface="Cambria Math" panose="02040503050406030204" pitchFamily="18" charset="0"/>
                                    </a:rPr>
                                    <m:t>0/1</m:t>
                                  </m:r>
                                </m:sub>
                              </m:sSub>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begChr m:val="["/>
                                  <m:endChr m:val="]"/>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i="1">
                                          <a:latin typeface="Cambria Math" panose="02040503050406030204" pitchFamily="18" charset="0"/>
                                        </a:rPr>
                                        <m:t>𝒘</m:t>
                                      </m:r>
                                    </m:e>
                                    <m:sup>
                                      <m:r>
                                        <a:rPr lang="en-US" sz="2400" i="1">
                                          <a:latin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i="1">
                                      <a:latin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m:t>
                              </m:r>
                            </m:e>
                          </m:nary>
                        </m:e>
                      </m:func>
                    </m:oMath>
                  </m:oMathPara>
                </a14:m>
                <a:endParaRPr lang="en-US" dirty="0"/>
              </a:p>
            </p:txBody>
          </p:sp>
        </mc:Choice>
        <mc:Fallback>
          <p:sp>
            <p:nvSpPr>
              <p:cNvPr id="10" name="文本框 9"/>
              <p:cNvSpPr txBox="1">
                <a:spLocks noRot="1" noChangeAspect="1" noMove="1" noResize="1" noEditPoints="1" noAdjustHandles="1" noChangeArrowheads="1" noChangeShapeType="1" noTextEdit="1"/>
              </p:cNvSpPr>
              <p:nvPr/>
            </p:nvSpPr>
            <p:spPr>
              <a:xfrm>
                <a:off x="1359937" y="3411007"/>
                <a:ext cx="6376554" cy="89620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文本框 10"/>
              <p:cNvSpPr txBox="1"/>
              <p:nvPr/>
            </p:nvSpPr>
            <p:spPr>
              <a:xfrm>
                <a:off x="2595323" y="4892313"/>
                <a:ext cx="3433761" cy="823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ℓ</m:t>
                          </m:r>
                        </m:e>
                        <m:sub>
                          <m:r>
                            <a:rPr lang="en-US" sz="2400" i="1">
                              <a:latin typeface="Cambria Math" panose="02040503050406030204" pitchFamily="18" charset="0"/>
                              <a:ea typeface="Cambria Math" panose="02040503050406030204" pitchFamily="18" charset="0"/>
                            </a:rPr>
                            <m:t>0/1</m:t>
                          </m:r>
                        </m:sub>
                      </m:sSub>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𝑧</m:t>
                          </m:r>
                        </m:e>
                      </m:d>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ea typeface="Cambria Math" panose="02040503050406030204" pitchFamily="18" charset="0"/>
                                </a:rPr>
                              </m:ctrlPr>
                            </m:mPr>
                            <m:mr>
                              <m:e>
                                <m:r>
                                  <a:rPr lang="en-US" sz="2400" b="0" i="1" smtClean="0">
                                    <a:latin typeface="Cambria Math" panose="02040503050406030204" pitchFamily="18" charset="0"/>
                                    <a:ea typeface="Cambria Math" panose="02040503050406030204" pitchFamily="18" charset="0"/>
                                  </a:rPr>
                                  <m:t>1</m:t>
                                </m:r>
                              </m:e>
                              <m:e>
                                <m:r>
                                  <a:rPr lang="en-US" sz="2400" b="0" i="1" smtClean="0">
                                    <a:latin typeface="Cambria Math" panose="02040503050406030204" pitchFamily="18" charset="0"/>
                                    <a:ea typeface="Cambria Math" panose="02040503050406030204" pitchFamily="18" charset="0"/>
                                  </a:rPr>
                                  <m:t>𝑖𝑓</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𝑧</m:t>
                                </m:r>
                                <m:r>
                                  <a:rPr lang="en-US" sz="2400" b="0" i="1" smtClean="0">
                                    <a:latin typeface="Cambria Math" panose="02040503050406030204" pitchFamily="18" charset="0"/>
                                    <a:ea typeface="Cambria Math" panose="02040503050406030204" pitchFamily="18" charset="0"/>
                                  </a:rPr>
                                  <m:t>&lt;0</m:t>
                                </m:r>
                              </m:e>
                            </m:mr>
                            <m:mr>
                              <m:e>
                                <m:r>
                                  <a:rPr lang="en-US" sz="2400" b="0" i="1" smtClean="0">
                                    <a:latin typeface="Cambria Math" panose="02040503050406030204" pitchFamily="18" charset="0"/>
                                    <a:ea typeface="Cambria Math" panose="02040503050406030204" pitchFamily="18" charset="0"/>
                                  </a:rPr>
                                  <m:t>0</m:t>
                                </m:r>
                              </m:e>
                              <m:e>
                                <m:r>
                                  <a:rPr lang="en-US" sz="2400" b="0" i="1" smtClean="0">
                                    <a:latin typeface="Cambria Math" panose="02040503050406030204" pitchFamily="18" charset="0"/>
                                    <a:ea typeface="Cambria Math" panose="02040503050406030204" pitchFamily="18" charset="0"/>
                                  </a:rPr>
                                  <m:t>𝑜𝑡h𝑒𝑟𝑤𝑖𝑠𝑒</m:t>
                                </m:r>
                              </m:e>
                            </m:mr>
                          </m:m>
                        </m:e>
                      </m:d>
                    </m:oMath>
                  </m:oMathPara>
                </a14:m>
                <a:endParaRPr lang="en-US" dirty="0"/>
              </a:p>
            </p:txBody>
          </p:sp>
        </mc:Choice>
        <mc:Fallback>
          <p:sp>
            <p:nvSpPr>
              <p:cNvPr id="11" name="文本框 10"/>
              <p:cNvSpPr txBox="1">
                <a:spLocks noRot="1" noChangeAspect="1" noMove="1" noResize="1" noEditPoints="1" noAdjustHandles="1" noChangeArrowheads="1" noChangeShapeType="1" noTextEdit="1"/>
              </p:cNvSpPr>
              <p:nvPr/>
            </p:nvSpPr>
            <p:spPr>
              <a:xfrm>
                <a:off x="2595323" y="4892313"/>
                <a:ext cx="3433761" cy="82381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5430164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SVM for non-separable data </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dirty="0" smtClean="0"/>
                  <a:t>Surrogate loss functions</a:t>
                </a:r>
              </a:p>
              <a:p>
                <a:pPr lvl="1"/>
                <a:r>
                  <a:rPr lang="en-US" dirty="0" smtClean="0"/>
                  <a:t>Hinge loss:</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ℓ</m:t>
                        </m:r>
                      </m:e>
                      <m:sub>
                        <m:r>
                          <a:rPr lang="en-US" i="1">
                            <a:latin typeface="Cambria Math" panose="02040503050406030204" pitchFamily="18" charset="0"/>
                            <a:ea typeface="Cambria Math" panose="02040503050406030204" pitchFamily="18" charset="0"/>
                          </a:rPr>
                          <m:t>h𝑖𝑛𝑔𝑒</m:t>
                        </m:r>
                      </m:sub>
                    </m:sSub>
                    <m:d>
                      <m:dPr>
                        <m:ctrlPr>
                          <a:rPr lang="en-US" b="0" i="0"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rPr>
                      <m:t>max</m:t>
                    </m:r>
                    <m:r>
                      <a:rPr lang="en-US" b="0" i="1" smtClean="0">
                        <a:latin typeface="Cambria Math" panose="02040503050406030204" pitchFamily="18" charset="0"/>
                      </a:rPr>
                      <m:t>⁡(0,1−</m:t>
                    </m:r>
                    <m:r>
                      <a:rPr lang="en-US" b="0" i="1" smtClean="0">
                        <a:latin typeface="Cambria Math" panose="02040503050406030204" pitchFamily="18" charset="0"/>
                      </a:rPr>
                      <m:t>𝑧</m:t>
                    </m:r>
                    <m:r>
                      <a:rPr lang="en-US" b="0" i="1" smtClean="0">
                        <a:latin typeface="Cambria Math" panose="02040503050406030204" pitchFamily="18" charset="0"/>
                      </a:rPr>
                      <m:t>)</m:t>
                    </m:r>
                  </m:oMath>
                </a14:m>
                <a:endParaRPr lang="en-US" dirty="0" smtClean="0"/>
              </a:p>
              <a:p>
                <a:pPr lvl="1"/>
                <a:r>
                  <a:rPr lang="en-US" dirty="0" smtClean="0"/>
                  <a:t>Exponential loss: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ℓ</m:t>
                        </m:r>
                      </m:e>
                      <m:sub>
                        <m:r>
                          <a:rPr lang="en-US" altLang="zh-CN" i="1" smtClean="0">
                            <a:latin typeface="Cambria Math" panose="02040503050406030204" pitchFamily="18" charset="0"/>
                            <a:ea typeface="Cambria Math" panose="02040503050406030204" pitchFamily="18" charset="0"/>
                          </a:rPr>
                          <m:t>𝑒𝑥𝑝</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exp</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oMath>
                </a14:m>
                <a:endParaRPr lang="en-US" dirty="0" smtClean="0"/>
              </a:p>
              <a:p>
                <a:pPr lvl="1"/>
                <a:r>
                  <a:rPr lang="en-US" dirty="0" smtClean="0"/>
                  <a:t>Logistic loss: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ℓ</m:t>
                        </m:r>
                      </m:e>
                      <m:sub>
                        <m:r>
                          <a:rPr lang="en-US" b="0" i="1" smtClean="0">
                            <a:latin typeface="Cambria Math" panose="02040503050406030204" pitchFamily="18" charset="0"/>
                            <a:ea typeface="Cambria Math" panose="02040503050406030204" pitchFamily="18" charset="0"/>
                          </a:rPr>
                          <m:t>𝑙𝑜𝑔</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log</m:t>
                    </m:r>
                    <m:r>
                      <a:rPr lang="en-US" b="0" i="1" smtClean="0">
                        <a:latin typeface="Cambria Math" panose="02040503050406030204" pitchFamily="18" charset="0"/>
                        <a:ea typeface="Cambria Math" panose="02040503050406030204" pitchFamily="18" charset="0"/>
                      </a:rPr>
                      <m:t>⁡(1+</m:t>
                    </m:r>
                    <m:r>
                      <m:rPr>
                        <m:sty m:val="p"/>
                      </m:rPr>
                      <a:rPr lang="en-US" b="0" i="0" smtClean="0">
                        <a:latin typeface="Cambria Math" panose="02040503050406030204" pitchFamily="18" charset="0"/>
                        <a:ea typeface="Cambria Math" panose="02040503050406030204" pitchFamily="18" charset="0"/>
                      </a:rPr>
                      <m:t>exp</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57</a:t>
            </a:fld>
            <a:endParaRPr lang="en-US"/>
          </a:p>
        </p:txBody>
      </p:sp>
    </p:spTree>
    <p:extLst>
      <p:ext uri="{BB962C8B-B14F-4D97-AF65-F5344CB8AC3E}">
        <p14:creationId xmlns:p14="http://schemas.microsoft.com/office/powerpoint/2010/main" val="21572983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Hinge loss</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Definition: </a:t>
                </a:r>
                <a:r>
                  <a:rPr lang="en-US" dirty="0"/>
                  <a:t>Assume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−1, 1</m:t>
                        </m:r>
                      </m:e>
                    </m:d>
                  </m:oMath>
                </a14:m>
                <a:r>
                  <a:rPr lang="en-US" dirty="0" smtClean="0"/>
                  <a:t> and </a:t>
                </a:r>
                <a:r>
                  <a:rPr lang="en-US" dirty="0"/>
                  <a:t>the decision rule is </a:t>
                </a: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r>
                      <a:rPr lang="en-US" b="0" i="1" smtClean="0">
                        <a:latin typeface="Cambria Math" panose="02040503050406030204" pitchFamily="18" charset="0"/>
                      </a:rPr>
                      <m:t>𝑠𝑖𝑔𝑛</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r>
                  <a:rPr lang="en-US" dirty="0"/>
                  <a:t> with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r>
                      <a:rPr lang="en-US" b="1" i="1" smtClean="0">
                        <a:latin typeface="Cambria Math" panose="02040503050406030204" pitchFamily="18" charset="0"/>
                      </a:rPr>
                      <m:t>𝒙</m:t>
                    </m:r>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 </a:t>
                </a:r>
                <a:endParaRPr lang="en-US" dirty="0" smtClean="0"/>
              </a:p>
              <a:p>
                <a:endParaRPr lang="en-US" dirty="0"/>
              </a:p>
              <a:p>
                <a:endParaRPr lang="en-US" dirty="0" smtClean="0"/>
              </a:p>
              <a:p>
                <a:endParaRPr lang="en-US" dirty="0" smtClean="0"/>
              </a:p>
              <a:p>
                <a:r>
                  <a:rPr lang="en-US" dirty="0" smtClean="0"/>
                  <a:t>Intuition</a:t>
                </a:r>
              </a:p>
              <a:p>
                <a:pPr lvl="1"/>
                <a:r>
                  <a:rPr lang="en-US" dirty="0"/>
                  <a:t>No penalty if raw output,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r>
                  <a:rPr lang="en-US" dirty="0"/>
                  <a:t>, has same sign and is far enough from decision boundary (i.e., if ‘margin’ is large enough</a:t>
                </a:r>
                <a:r>
                  <a:rPr lang="en-US" dirty="0" smtClean="0"/>
                  <a:t>)</a:t>
                </a:r>
              </a:p>
              <a:p>
                <a:pPr lvl="1"/>
                <a:r>
                  <a:rPr lang="en-US" dirty="0"/>
                  <a:t>Otherwise pay a growing penalty, between 0 and 1 if signs match, and greater than one </a:t>
                </a:r>
                <a:r>
                  <a:rPr lang="en-US" dirty="0" smtClean="0"/>
                  <a:t>otherwise</a:t>
                </a:r>
              </a:p>
              <a:p>
                <a:r>
                  <a:rPr lang="en-US" dirty="0"/>
                  <a:t>Convenient shorthand</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280" t="-1792"/>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58</a:t>
            </a:fld>
            <a:endParaRPr lang="en-US"/>
          </a:p>
        </p:txBody>
      </p:sp>
      <mc:AlternateContent xmlns:mc="http://schemas.openxmlformats.org/markup-compatibility/2006">
        <mc:Choice xmlns:a14="http://schemas.microsoft.com/office/drawing/2010/main" Requires="a14">
          <p:sp>
            <p:nvSpPr>
              <p:cNvPr id="7" name="文本框 6"/>
              <p:cNvSpPr txBox="1"/>
              <p:nvPr/>
            </p:nvSpPr>
            <p:spPr>
              <a:xfrm>
                <a:off x="1594387" y="1918606"/>
                <a:ext cx="5922134" cy="823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ℓ</m:t>
                          </m:r>
                        </m:e>
                        <m:sub>
                          <m:r>
                            <a:rPr lang="en-US" sz="2400" b="0" i="1" smtClean="0">
                              <a:latin typeface="Cambria Math" panose="02040503050406030204" pitchFamily="18" charset="0"/>
                              <a:ea typeface="Cambria Math" panose="02040503050406030204" pitchFamily="18" charset="0"/>
                            </a:rPr>
                            <m:t>h𝑖𝑛𝑔𝑒</m:t>
                          </m:r>
                        </m:sub>
                      </m:sSub>
                      <m:d>
                        <m:dPr>
                          <m:ctrlPr>
                            <a:rPr lang="en-US"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𝑓</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1" i="1" smtClean="0">
                                  <a:latin typeface="Cambria Math" panose="02040503050406030204" pitchFamily="18" charset="0"/>
                                  <a:ea typeface="Cambria Math" panose="02040503050406030204" pitchFamily="18" charset="0"/>
                                </a:rPr>
                                <m:t>𝒙</m:t>
                              </m:r>
                            </m:e>
                          </m:d>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ea typeface="Cambria Math" panose="02040503050406030204" pitchFamily="18" charset="0"/>
                                </a:rPr>
                              </m:ctrlPr>
                            </m:mPr>
                            <m:mr>
                              <m:e>
                                <m:r>
                                  <m:rPr>
                                    <m:brk m:alnAt="7"/>
                                  </m:rPr>
                                  <a:rPr lang="en-US" sz="2400" b="0" i="1" smtClean="0">
                                    <a:latin typeface="Cambria Math" panose="02040503050406030204" pitchFamily="18" charset="0"/>
                                    <a:ea typeface="Cambria Math" panose="02040503050406030204" pitchFamily="18" charset="0"/>
                                  </a:rPr>
                                  <m:t>0</m:t>
                                </m:r>
                              </m:e>
                              <m:e>
                                <m:r>
                                  <a:rPr lang="en-US" sz="2400" b="0" i="1" smtClean="0">
                                    <a:latin typeface="Cambria Math" panose="02040503050406030204" pitchFamily="18" charset="0"/>
                                    <a:ea typeface="Cambria Math" panose="02040503050406030204" pitchFamily="18" charset="0"/>
                                  </a:rPr>
                                  <m:t>𝑖𝑓</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𝑦𝑓</m:t>
                                </m:r>
                                <m:d>
                                  <m:dPr>
                                    <m:ctrlPr>
                                      <a:rPr lang="en-US" sz="2400" b="0"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𝒙</m:t>
                                    </m:r>
                                  </m:e>
                                </m:d>
                                <m:r>
                                  <a:rPr lang="en-US" sz="2400" b="0" i="1" smtClean="0">
                                    <a:latin typeface="Cambria Math" panose="02040503050406030204" pitchFamily="18" charset="0"/>
                                    <a:ea typeface="Cambria Math" panose="02040503050406030204" pitchFamily="18" charset="0"/>
                                  </a:rPr>
                                  <m:t>≥1</m:t>
                                </m:r>
                              </m:e>
                            </m:mr>
                            <m:mr>
                              <m:e>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𝑦𝑓</m:t>
                                </m:r>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𝒙</m:t>
                                </m:r>
                                <m:r>
                                  <a:rPr lang="en-US" sz="2400" b="0" i="1" smtClean="0">
                                    <a:latin typeface="Cambria Math" panose="02040503050406030204" pitchFamily="18" charset="0"/>
                                    <a:ea typeface="Cambria Math" panose="02040503050406030204" pitchFamily="18" charset="0"/>
                                  </a:rPr>
                                  <m:t>)</m:t>
                                </m:r>
                              </m:e>
                              <m:e>
                                <m:r>
                                  <a:rPr lang="en-US" sz="2400" b="0" i="1" smtClean="0">
                                    <a:latin typeface="Cambria Math" panose="02040503050406030204" pitchFamily="18" charset="0"/>
                                    <a:ea typeface="Cambria Math" panose="02040503050406030204" pitchFamily="18" charset="0"/>
                                  </a:rPr>
                                  <m:t>𝑜𝑡h𝑒𝑟𝑤𝑖𝑠𝑒</m:t>
                                </m:r>
                              </m:e>
                            </m:mr>
                          </m:m>
                        </m:e>
                      </m:d>
                    </m:oMath>
                  </m:oMathPara>
                </a14:m>
                <a:endParaRPr lang="en-US" dirty="0"/>
              </a:p>
            </p:txBody>
          </p:sp>
        </mc:Choice>
        <mc:Fallback>
          <p:sp>
            <p:nvSpPr>
              <p:cNvPr id="7" name="文本框 6"/>
              <p:cNvSpPr txBox="1">
                <a:spLocks noRot="1" noChangeAspect="1" noMove="1" noResize="1" noEditPoints="1" noAdjustHandles="1" noChangeArrowheads="1" noChangeShapeType="1" noTextEdit="1"/>
              </p:cNvSpPr>
              <p:nvPr/>
            </p:nvSpPr>
            <p:spPr>
              <a:xfrm>
                <a:off x="1594387" y="1918606"/>
                <a:ext cx="5922134" cy="82381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矩形 7"/>
              <p:cNvSpPr/>
              <p:nvPr/>
            </p:nvSpPr>
            <p:spPr>
              <a:xfrm>
                <a:off x="939022" y="5541816"/>
                <a:ext cx="7268335" cy="5591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ℓ</m:t>
                          </m:r>
                        </m:e>
                        <m:sub>
                          <m:r>
                            <a:rPr lang="en-US" sz="2400" i="1">
                              <a:latin typeface="Cambria Math" panose="02040503050406030204" pitchFamily="18" charset="0"/>
                              <a:ea typeface="Cambria Math" panose="02040503050406030204" pitchFamily="18" charset="0"/>
                            </a:rPr>
                            <m:t>h𝑖𝑛𝑔𝑒</m:t>
                          </m:r>
                        </m:sub>
                      </m:sSub>
                      <m:d>
                        <m:dPr>
                          <m:ctrlPr>
                            <a:rPr lang="en-US"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𝑓</m:t>
                          </m:r>
                          <m:d>
                            <m:dPr>
                              <m:ctrlPr>
                                <a:rPr lang="en-US" altLang="zh-CN" sz="2400" i="1">
                                  <a:latin typeface="Cambria Math" panose="02040503050406030204" pitchFamily="18" charset="0"/>
                                  <a:ea typeface="Cambria Math" panose="02040503050406030204" pitchFamily="18" charset="0"/>
                                </a:rPr>
                              </m:ctrlPr>
                            </m:dPr>
                            <m:e>
                              <m:r>
                                <a:rPr lang="en-US" altLang="zh-CN" sz="2400" b="1" i="1">
                                  <a:latin typeface="Cambria Math" panose="02040503050406030204" pitchFamily="18" charset="0"/>
                                  <a:ea typeface="Cambria Math" panose="02040503050406030204" pitchFamily="18" charset="0"/>
                                </a:rPr>
                                <m:t>𝒙</m:t>
                              </m:r>
                            </m:e>
                          </m:d>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𝑦</m:t>
                          </m:r>
                        </m:e>
                      </m:d>
                      <m:r>
                        <a:rPr lang="en-US" altLang="zh-CN" sz="2400" b="0" i="1" smtClean="0">
                          <a:latin typeface="Cambria Math" panose="02040503050406030204" pitchFamily="18" charset="0"/>
                          <a:ea typeface="Cambria Math" panose="02040503050406030204" pitchFamily="18" charset="0"/>
                        </a:rPr>
                        <m:t>=</m:t>
                      </m:r>
                      <m:func>
                        <m:funcPr>
                          <m:ctrlPr>
                            <a:rPr lang="en-US" altLang="zh-CN" sz="2400" b="0" i="1" smtClean="0">
                              <a:latin typeface="Cambria Math" panose="02040503050406030204" pitchFamily="18" charset="0"/>
                              <a:ea typeface="Cambria Math" panose="02040503050406030204" pitchFamily="18" charset="0"/>
                            </a:rPr>
                          </m:ctrlPr>
                        </m:funcPr>
                        <m:fName>
                          <m:r>
                            <m:rPr>
                              <m:sty m:val="p"/>
                            </m:rPr>
                            <a:rPr lang="en-US" altLang="zh-CN" sz="2400" b="0" i="0" smtClean="0">
                              <a:latin typeface="Cambria Math" panose="02040503050406030204" pitchFamily="18" charset="0"/>
                              <a:ea typeface="Cambria Math" panose="02040503050406030204" pitchFamily="18" charset="0"/>
                            </a:rPr>
                            <m:t>max</m:t>
                          </m:r>
                        </m:fName>
                        <m:e>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0,1−</m:t>
                              </m:r>
                              <m:r>
                                <a:rPr lang="en-US" altLang="zh-CN" sz="2400" b="0" i="1" smtClean="0">
                                  <a:latin typeface="Cambria Math" panose="02040503050406030204" pitchFamily="18" charset="0"/>
                                  <a:ea typeface="Cambria Math" panose="02040503050406030204" pitchFamily="18" charset="0"/>
                                </a:rPr>
                                <m:t>𝑦𝑓</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1" i="1" smtClean="0">
                                      <a:latin typeface="Cambria Math" panose="02040503050406030204" pitchFamily="18" charset="0"/>
                                      <a:ea typeface="Cambria Math" panose="02040503050406030204" pitchFamily="18" charset="0"/>
                                    </a:rPr>
                                    <m:t>𝒙</m:t>
                                  </m:r>
                                </m:e>
                              </m:d>
                            </m:e>
                          </m:d>
                        </m:e>
                      </m:func>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1−</m:t>
                              </m:r>
                              <m:r>
                                <a:rPr lang="en-US" altLang="zh-CN" sz="2400" b="0" i="1" smtClean="0">
                                  <a:latin typeface="Cambria Math" panose="02040503050406030204" pitchFamily="18" charset="0"/>
                                  <a:ea typeface="Cambria Math" panose="02040503050406030204" pitchFamily="18" charset="0"/>
                                </a:rPr>
                                <m:t>𝑦𝑓</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1" i="1" smtClean="0">
                                      <a:latin typeface="Cambria Math" panose="02040503050406030204" pitchFamily="18" charset="0"/>
                                      <a:ea typeface="Cambria Math" panose="02040503050406030204" pitchFamily="18" charset="0"/>
                                    </a:rPr>
                                    <m:t>𝒙</m:t>
                                  </m:r>
                                </m:e>
                              </m:d>
                            </m:e>
                          </m:d>
                        </m:e>
                        <m:sub>
                          <m:r>
                            <a:rPr lang="en-US" altLang="zh-CN" sz="2400" b="0" i="1" smtClean="0">
                              <a:latin typeface="Cambria Math" panose="02040503050406030204" pitchFamily="18" charset="0"/>
                              <a:ea typeface="Cambria Math" panose="02040503050406030204" pitchFamily="18" charset="0"/>
                            </a:rPr>
                            <m:t>+</m:t>
                          </m:r>
                        </m:sub>
                      </m:sSub>
                    </m:oMath>
                  </m:oMathPara>
                </a14:m>
                <a:endParaRPr lang="en-US" sz="2400" dirty="0"/>
              </a:p>
            </p:txBody>
          </p:sp>
        </mc:Choice>
        <mc:Fallback>
          <p:sp>
            <p:nvSpPr>
              <p:cNvPr id="8" name="矩形 7"/>
              <p:cNvSpPr>
                <a:spLocks noRot="1" noChangeAspect="1" noMove="1" noResize="1" noEditPoints="1" noAdjustHandles="1" noChangeArrowheads="1" noChangeShapeType="1" noTextEdit="1"/>
              </p:cNvSpPr>
              <p:nvPr/>
            </p:nvSpPr>
            <p:spPr>
              <a:xfrm>
                <a:off x="939022" y="5541816"/>
                <a:ext cx="7268335" cy="55912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839161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Hinge loss</a:t>
            </a:r>
            <a:endParaRPr lang="en-US" dirty="0"/>
          </a:p>
        </p:txBody>
      </p:sp>
      <p:sp>
        <p:nvSpPr>
          <p:cNvPr id="3" name="内容占位符 2"/>
          <p:cNvSpPr>
            <a:spLocks noGrp="1"/>
          </p:cNvSpPr>
          <p:nvPr>
            <p:ph idx="1"/>
          </p:nvPr>
        </p:nvSpPr>
        <p:spPr>
          <a:xfrm>
            <a:off x="587829" y="856988"/>
            <a:ext cx="8020594" cy="5602797"/>
          </a:xfrm>
        </p:spPr>
        <p:txBody>
          <a:bodyPr>
            <a:no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Upper-bound </a:t>
            </a:r>
            <a:r>
              <a:rPr lang="en-US" dirty="0"/>
              <a:t>for 0/1 loss function (black line) </a:t>
            </a:r>
            <a:endParaRPr lang="en-US" dirty="0" smtClean="0"/>
          </a:p>
          <a:p>
            <a:r>
              <a:rPr lang="en-US" dirty="0"/>
              <a:t>We use </a:t>
            </a:r>
            <a:r>
              <a:rPr lang="en-US" dirty="0" smtClean="0"/>
              <a:t>hinge </a:t>
            </a:r>
            <a:r>
              <a:rPr lang="en-US" dirty="0"/>
              <a:t>loss is a surrogate to 0/1 loss – Why</a:t>
            </a:r>
            <a:r>
              <a:rPr lang="en-US" dirty="0" smtClean="0"/>
              <a:t>?</a:t>
            </a:r>
          </a:p>
          <a:p>
            <a:r>
              <a:rPr lang="en-US" dirty="0"/>
              <a:t>Hinge loss is convex, and thus easier to work with (though it’s not differentiable at kink) </a:t>
            </a:r>
          </a:p>
        </p:txBody>
      </p:sp>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59</a:t>
            </a:fld>
            <a:endParaRPr lang="en-US"/>
          </a:p>
        </p:txBody>
      </p:sp>
      <p:pic>
        <p:nvPicPr>
          <p:cNvPr id="7" name="图片 6"/>
          <p:cNvPicPr>
            <a:picLocks noChangeAspect="1"/>
          </p:cNvPicPr>
          <p:nvPr/>
        </p:nvPicPr>
        <p:blipFill rotWithShape="1">
          <a:blip r:embed="rId2"/>
          <a:srcRect t="3212" b="3720"/>
          <a:stretch/>
        </p:blipFill>
        <p:spPr>
          <a:xfrm>
            <a:off x="1897515" y="816429"/>
            <a:ext cx="4360087" cy="3249385"/>
          </a:xfrm>
          <a:prstGeom prst="rect">
            <a:avLst/>
          </a:prstGeom>
        </p:spPr>
      </p:pic>
    </p:spTree>
    <p:extLst>
      <p:ext uri="{BB962C8B-B14F-4D97-AF65-F5344CB8AC3E}">
        <p14:creationId xmlns:p14="http://schemas.microsoft.com/office/powerpoint/2010/main" val="1956829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orthogonal projection of a vector</a:t>
            </a:r>
          </a:p>
        </p:txBody>
      </p:sp>
      <p:sp>
        <p:nvSpPr>
          <p:cNvPr id="3" name="内容占位符 2"/>
          <p:cNvSpPr>
            <a:spLocks noGrp="1"/>
          </p:cNvSpPr>
          <p:nvPr>
            <p:ph idx="1"/>
          </p:nvPr>
        </p:nvSpPr>
        <p:spPr/>
        <p:txBody>
          <a:bodyPr/>
          <a:lstStyle/>
          <a:p>
            <a:r>
              <a:rPr lang="en-US" dirty="0"/>
              <a:t>Given two vectors </a:t>
            </a:r>
            <a:r>
              <a:rPr lang="en-US" b="1" i="1" dirty="0">
                <a:latin typeface="Times New Roman" panose="02020603050405020304" pitchFamily="18" charset="0"/>
                <a:cs typeface="Times New Roman" panose="02020603050405020304" pitchFamily="18" charset="0"/>
              </a:rPr>
              <a:t>x</a:t>
            </a:r>
            <a:r>
              <a:rPr lang="en-US" dirty="0" smtClean="0"/>
              <a:t> </a:t>
            </a:r>
            <a:r>
              <a:rPr lang="en-US" dirty="0"/>
              <a:t>and </a:t>
            </a:r>
            <a:r>
              <a:rPr lang="en-US" b="1" i="1" dirty="0">
                <a:latin typeface="Times New Roman" panose="02020603050405020304" pitchFamily="18" charset="0"/>
                <a:cs typeface="Times New Roman" panose="02020603050405020304" pitchFamily="18" charset="0"/>
              </a:rPr>
              <a:t>y</a:t>
            </a:r>
            <a:r>
              <a:rPr lang="en-US" dirty="0"/>
              <a:t>, we would like to find the orthogonal projection of </a:t>
            </a:r>
            <a:r>
              <a:rPr lang="en-US" b="1" i="1" dirty="0">
                <a:latin typeface="Times New Roman" panose="02020603050405020304" pitchFamily="18" charset="0"/>
                <a:cs typeface="Times New Roman" panose="02020603050405020304" pitchFamily="18" charset="0"/>
              </a:rPr>
              <a:t>x</a:t>
            </a:r>
            <a:r>
              <a:rPr lang="en-US" dirty="0" smtClean="0"/>
              <a:t> </a:t>
            </a:r>
            <a:r>
              <a:rPr lang="en-US" dirty="0"/>
              <a:t>onto </a:t>
            </a:r>
            <a:r>
              <a:rPr lang="en-US" b="1" i="1" dirty="0">
                <a:latin typeface="Times New Roman" panose="02020603050405020304" pitchFamily="18" charset="0"/>
                <a:cs typeface="Times New Roman" panose="02020603050405020304" pitchFamily="18" charset="0"/>
              </a:rPr>
              <a:t>y</a:t>
            </a:r>
            <a:r>
              <a:rPr lang="en-US" dirty="0" smtClean="0"/>
              <a:t>.</a:t>
            </a:r>
          </a:p>
          <a:p>
            <a:endParaRPr lang="en-US" dirty="0" smtClean="0"/>
          </a:p>
          <a:p>
            <a:endParaRPr lang="en-US" dirty="0" smtClean="0"/>
          </a:p>
          <a:p>
            <a:r>
              <a:rPr lang="en-US" dirty="0" smtClean="0"/>
              <a:t>To </a:t>
            </a:r>
            <a:r>
              <a:rPr lang="en-US" dirty="0"/>
              <a:t>do this we project the vector </a:t>
            </a:r>
            <a:r>
              <a:rPr lang="en-US" b="1" i="1" dirty="0">
                <a:latin typeface="Times New Roman" panose="02020603050405020304" pitchFamily="18" charset="0"/>
                <a:cs typeface="Times New Roman" panose="02020603050405020304" pitchFamily="18" charset="0"/>
              </a:rPr>
              <a:t>x</a:t>
            </a:r>
            <a:r>
              <a:rPr lang="en-US" dirty="0"/>
              <a:t> onto </a:t>
            </a:r>
            <a:r>
              <a:rPr lang="en-US" b="1" i="1" dirty="0">
                <a:latin typeface="Times New Roman" panose="02020603050405020304" pitchFamily="18" charset="0"/>
                <a:cs typeface="Times New Roman" panose="02020603050405020304" pitchFamily="18" charset="0"/>
              </a:rPr>
              <a:t>y</a:t>
            </a:r>
          </a:p>
          <a:p>
            <a:r>
              <a:rPr lang="en-US" dirty="0"/>
              <a:t>This give us the </a:t>
            </a:r>
            <a:r>
              <a:rPr lang="en-US" dirty="0" smtClean="0"/>
              <a:t>vector </a:t>
            </a:r>
            <a:r>
              <a:rPr lang="en-US" b="1" i="1" dirty="0">
                <a:latin typeface="Times New Roman" panose="02020603050405020304" pitchFamily="18" charset="0"/>
                <a:cs typeface="Times New Roman" panose="02020603050405020304" pitchFamily="18" charset="0"/>
              </a:rPr>
              <a:t>z</a:t>
            </a:r>
            <a:r>
              <a:rPr lang="en-US" dirty="0"/>
              <a:t/>
            </a:r>
            <a:br>
              <a:rPr lang="en-US" dirty="0"/>
            </a:br>
            <a:endParaRPr lang="en-US" dirty="0"/>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a:t>
            </a:fld>
            <a:endParaRPr lang="en-US"/>
          </a:p>
        </p:txBody>
      </p:sp>
      <p:pic>
        <p:nvPicPr>
          <p:cNvPr id="2051" name="Picture 3" descr="projection of a ve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8469" y="1245482"/>
            <a:ext cx="3333750" cy="233362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14-projectio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289" y="3996177"/>
            <a:ext cx="3333750" cy="23050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z is the projection of x onto 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9356" y="3992478"/>
            <a:ext cx="3333750" cy="2333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42513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Hinge loss</a:t>
            </a:r>
            <a:endParaRPr lang="en-US" dirty="0"/>
          </a:p>
        </p:txBody>
      </p:sp>
      <p:sp>
        <p:nvSpPr>
          <p:cNvPr id="3" name="内容占位符 2"/>
          <p:cNvSpPr>
            <a:spLocks noGrp="1"/>
          </p:cNvSpPr>
          <p:nvPr>
            <p:ph idx="1"/>
          </p:nvPr>
        </p:nvSpPr>
        <p:spPr>
          <a:xfrm>
            <a:off x="587828" y="856988"/>
            <a:ext cx="8556171" cy="5602797"/>
          </a:xfrm>
        </p:spPr>
        <p:txBody>
          <a:bodyPr>
            <a:noAutofit/>
          </a:bodyPr>
          <a:lstStyle/>
          <a:p>
            <a:endParaRPr lang="en-US" dirty="0" smtClean="0"/>
          </a:p>
          <a:p>
            <a:endParaRPr lang="en-US" dirty="0"/>
          </a:p>
          <a:p>
            <a:endParaRPr lang="en-US" dirty="0" smtClean="0"/>
          </a:p>
          <a:p>
            <a:endParaRPr lang="en-US" dirty="0"/>
          </a:p>
          <a:p>
            <a:endParaRPr lang="en-US" sz="1400" dirty="0" smtClean="0"/>
          </a:p>
          <a:p>
            <a:endParaRPr lang="en-US" dirty="0"/>
          </a:p>
          <a:p>
            <a:endParaRPr lang="en-US" sz="1400" dirty="0" smtClean="0"/>
          </a:p>
          <a:p>
            <a:r>
              <a:rPr lang="en-US" dirty="0"/>
              <a:t>Other surrogate losses can be used, e.g., exponential loss for </a:t>
            </a:r>
            <a:r>
              <a:rPr lang="en-US" dirty="0" err="1"/>
              <a:t>Adaboost</a:t>
            </a:r>
            <a:r>
              <a:rPr lang="en-US" dirty="0"/>
              <a:t> (in blue), logistic loss (not shown) for logistic </a:t>
            </a:r>
            <a:r>
              <a:rPr lang="en-US" dirty="0" smtClean="0"/>
              <a:t>regression</a:t>
            </a:r>
          </a:p>
          <a:p>
            <a:r>
              <a:rPr lang="en-US" dirty="0"/>
              <a:t>Hinge loss less sensitive to outliers than exponential (or logistic) </a:t>
            </a:r>
            <a:r>
              <a:rPr lang="en-US" dirty="0" smtClean="0"/>
              <a:t>loss</a:t>
            </a:r>
          </a:p>
          <a:p>
            <a:r>
              <a:rPr lang="en-US" dirty="0"/>
              <a:t>Logistic loss has a natural probabilistic </a:t>
            </a:r>
            <a:r>
              <a:rPr lang="en-US" dirty="0" smtClean="0"/>
              <a:t>interpretation</a:t>
            </a:r>
          </a:p>
          <a:p>
            <a:r>
              <a:rPr lang="en-US" dirty="0"/>
              <a:t>We can greedily optimize exponential loss (</a:t>
            </a:r>
            <a:r>
              <a:rPr lang="en-US" dirty="0" err="1"/>
              <a:t>Adaboost</a:t>
            </a:r>
            <a:r>
              <a:rPr lang="en-US" dirty="0"/>
              <a:t>) </a:t>
            </a:r>
          </a:p>
        </p:txBody>
      </p:sp>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60</a:t>
            </a:fld>
            <a:endParaRPr lang="en-US"/>
          </a:p>
        </p:txBody>
      </p:sp>
      <p:pic>
        <p:nvPicPr>
          <p:cNvPr id="8" name="图片 7"/>
          <p:cNvPicPr>
            <a:picLocks noChangeAspect="1"/>
          </p:cNvPicPr>
          <p:nvPr/>
        </p:nvPicPr>
        <p:blipFill rotWithShape="1">
          <a:blip r:embed="rId2"/>
          <a:srcRect t="3212" b="3720"/>
          <a:stretch/>
        </p:blipFill>
        <p:spPr>
          <a:xfrm>
            <a:off x="1897515" y="816429"/>
            <a:ext cx="4360087" cy="3249385"/>
          </a:xfrm>
          <a:prstGeom prst="rect">
            <a:avLst/>
          </a:prstGeom>
        </p:spPr>
      </p:pic>
    </p:spTree>
    <p:extLst>
      <p:ext uri="{BB962C8B-B14F-4D97-AF65-F5344CB8AC3E}">
        <p14:creationId xmlns:p14="http://schemas.microsoft.com/office/powerpoint/2010/main" val="369018635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Primal formulation of support vector machines</a:t>
            </a:r>
          </a:p>
        </p:txBody>
      </p:sp>
      <p:sp>
        <p:nvSpPr>
          <p:cNvPr id="3" name="内容占位符 2"/>
          <p:cNvSpPr>
            <a:spLocks noGrp="1"/>
          </p:cNvSpPr>
          <p:nvPr>
            <p:ph idx="1"/>
          </p:nvPr>
        </p:nvSpPr>
        <p:spPr/>
        <p:txBody>
          <a:bodyPr/>
          <a:lstStyle/>
          <a:p>
            <a:r>
              <a:rPr lang="en-US" dirty="0"/>
              <a:t>Minimizing the total hinge loss on all the training </a:t>
            </a:r>
            <a:r>
              <a:rPr lang="en-US" dirty="0" smtClean="0"/>
              <a:t>data</a:t>
            </a:r>
          </a:p>
          <a:p>
            <a:endParaRPr lang="en-US" dirty="0"/>
          </a:p>
          <a:p>
            <a:endParaRPr lang="en-US" dirty="0" smtClean="0"/>
          </a:p>
          <a:p>
            <a:r>
              <a:rPr lang="en-US" dirty="0" smtClean="0"/>
              <a:t>We </a:t>
            </a:r>
            <a:r>
              <a:rPr lang="en-US" dirty="0"/>
              <a:t>balance between two terms (the loss and the </a:t>
            </a:r>
            <a:r>
              <a:rPr lang="en-US" dirty="0" err="1"/>
              <a:t>regularizer</a:t>
            </a:r>
            <a:r>
              <a:rPr lang="en-US" dirty="0" smtClean="0"/>
              <a:t>)</a:t>
            </a:r>
            <a:endParaRPr lang="en-US" dirty="0" smtClean="0"/>
          </a:p>
        </p:txBody>
      </p:sp>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61</a:t>
            </a:fld>
            <a:endParaRPr lang="en-US"/>
          </a:p>
        </p:txBody>
      </p:sp>
      <mc:AlternateContent xmlns:mc="http://schemas.openxmlformats.org/markup-compatibility/2006">
        <mc:Choice xmlns:a14="http://schemas.microsoft.com/office/drawing/2010/main" Requires="a14">
          <p:sp>
            <p:nvSpPr>
              <p:cNvPr id="7" name="文本框 6"/>
              <p:cNvSpPr txBox="1"/>
              <p:nvPr/>
            </p:nvSpPr>
            <p:spPr>
              <a:xfrm>
                <a:off x="1261963" y="1338942"/>
                <a:ext cx="6721455"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1" i="1" smtClean="0">
                                  <a:latin typeface="Cambria Math" panose="02040503050406030204" pitchFamily="18" charset="0"/>
                                </a:rPr>
                                <m:t>𝒘</m:t>
                              </m:r>
                              <m:r>
                                <a:rPr lang="en-US" sz="2400" b="0" i="1" smtClean="0">
                                  <a:latin typeface="Cambria Math" panose="02040503050406030204" pitchFamily="18" charset="0"/>
                                </a:rPr>
                                <m:t>,</m:t>
                              </m:r>
                              <m:r>
                                <a:rPr lang="en-US" sz="2400" b="0" i="1" smtClean="0">
                                  <a:latin typeface="Cambria Math" panose="02040503050406030204" pitchFamily="18" charset="0"/>
                                </a:rPr>
                                <m:t>𝑏</m:t>
                              </m:r>
                            </m:lim>
                          </m:limLow>
                        </m:fName>
                        <m:e>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sSubSup>
                            <m:sSubSupPr>
                              <m:ctrlPr>
                                <a:rPr lang="en-US" sz="2400" b="0" i="1" smtClean="0">
                                  <a:latin typeface="Cambria Math" panose="02040503050406030204" pitchFamily="18" charset="0"/>
                                </a:rPr>
                              </m:ctrlPr>
                            </m:sSubSupPr>
                            <m:e>
                              <m:d>
                                <m:dPr>
                                  <m:begChr m:val="‖"/>
                                  <m:endChr m:val="‖"/>
                                  <m:ctrlPr>
                                    <a:rPr lang="en-US" sz="2400" b="0" i="1" smtClean="0">
                                      <a:latin typeface="Cambria Math" panose="02040503050406030204" pitchFamily="18" charset="0"/>
                                    </a:rPr>
                                  </m:ctrlPr>
                                </m:dPr>
                                <m:e>
                                  <m:r>
                                    <a:rPr lang="en-US" altLang="zh-CN" sz="2400" b="1" i="1" smtClean="0">
                                      <a:latin typeface="Cambria Math" panose="02040503050406030204" pitchFamily="18" charset="0"/>
                                    </a:rPr>
                                    <m:t>𝒘</m:t>
                                  </m:r>
                                </m:e>
                              </m:d>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r>
                            <a:rPr lang="en-US" sz="2400" i="1">
                              <a:latin typeface="Cambria Math" panose="02040503050406030204" pitchFamily="18" charset="0"/>
                            </a:rPr>
                            <m:t>𝐶</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𝑖</m:t>
                              </m:r>
                            </m:sub>
                            <m:sup/>
                            <m:e>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max</m:t>
                                  </m:r>
                                </m:fName>
                                <m:e>
                                  <m:d>
                                    <m:dPr>
                                      <m:ctrlPr>
                                        <a:rPr lang="en-US" sz="2400" i="1">
                                          <a:latin typeface="Cambria Math" panose="02040503050406030204" pitchFamily="18" charset="0"/>
                                        </a:rPr>
                                      </m:ctrlPr>
                                    </m:dPr>
                                    <m:e>
                                      <m:r>
                                        <a:rPr lang="en-US" sz="2400" i="1">
                                          <a:latin typeface="Cambria Math" panose="02040503050406030204" pitchFamily="18" charset="0"/>
                                        </a:rPr>
                                        <m:t>0,1−</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begChr m:val="["/>
                                          <m:endChr m:val="]"/>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i="1">
                                                  <a:latin typeface="Cambria Math" panose="02040503050406030204" pitchFamily="18" charset="0"/>
                                                </a:rPr>
                                                <m:t>𝒘</m:t>
                                              </m:r>
                                            </m:e>
                                            <m:sup>
                                              <m:r>
                                                <a:rPr lang="en-US" sz="2400" i="1">
                                                  <a:latin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m:t>
                                          </m:r>
                                          <m:r>
                                            <a:rPr lang="en-US" sz="2400" i="1">
                                              <a:latin typeface="Cambria Math" panose="02040503050406030204" pitchFamily="18" charset="0"/>
                                            </a:rPr>
                                            <m:t>𝑏</m:t>
                                          </m:r>
                                        </m:e>
                                      </m:d>
                                    </m:e>
                                  </m:d>
                                </m:e>
                              </m:func>
                            </m:e>
                          </m:nary>
                        </m:e>
                      </m:func>
                    </m:oMath>
                  </m:oMathPara>
                </a14:m>
                <a:endParaRPr lang="en-US" dirty="0"/>
              </a:p>
            </p:txBody>
          </p:sp>
        </mc:Choice>
        <mc:Fallback>
          <p:sp>
            <p:nvSpPr>
              <p:cNvPr id="7" name="文本框 6"/>
              <p:cNvSpPr txBox="1">
                <a:spLocks noRot="1" noChangeAspect="1" noMove="1" noResize="1" noEditPoints="1" noAdjustHandles="1" noChangeArrowheads="1" noChangeShapeType="1" noTextEdit="1"/>
              </p:cNvSpPr>
              <p:nvPr/>
            </p:nvSpPr>
            <p:spPr>
              <a:xfrm>
                <a:off x="1261963" y="1338942"/>
                <a:ext cx="6721455" cy="896207"/>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0285875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Primal formulation of support vector machines</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en-US" dirty="0" smtClean="0"/>
                  <a:t>Define slack variables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𝜉</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max</m:t>
                        </m:r>
                      </m:fName>
                      <m:e>
                        <m:d>
                          <m:dPr>
                            <m:ctrlPr>
                              <a:rPr lang="en-US" i="1">
                                <a:latin typeface="Cambria Math" panose="02040503050406030204" pitchFamily="18" charset="0"/>
                              </a:rPr>
                            </m:ctrlPr>
                          </m:dPr>
                          <m:e>
                            <m:r>
                              <a:rPr lang="en-US" i="1">
                                <a:latin typeface="Cambria Math" panose="02040503050406030204" pitchFamily="18" charset="0"/>
                              </a:rPr>
                              <m:t>0,1−</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d>
                      </m:e>
                    </m:func>
                  </m:oMath>
                </a14:m>
                <a:endParaRPr lang="en-US" dirty="0" smtClean="0"/>
              </a:p>
              <a:p>
                <a:endParaRPr lang="en-US" dirty="0"/>
              </a:p>
              <a:p>
                <a:endParaRPr lang="en-US" dirty="0" smtClean="0"/>
              </a:p>
              <a:p>
                <a:endParaRPr lang="en-US" dirty="0"/>
              </a:p>
              <a:p>
                <a:r>
                  <a:rPr lang="en-US" dirty="0" smtClean="0"/>
                  <a:t>Since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e>
                    </m:fun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oMath>
                </a14:m>
                <a:r>
                  <a:rPr lang="en-US" dirty="0"/>
                  <a:t>, </a:t>
                </a:r>
                <a:r>
                  <a:rPr lang="en-US" dirty="0" smtClean="0"/>
                  <a:t>the optimization becomes</a:t>
                </a:r>
              </a:p>
              <a:p>
                <a:endParaRPr lang="en-US" dirty="0"/>
              </a:p>
              <a:p>
                <a:endParaRPr lang="en-US" dirty="0" smtClean="0"/>
              </a:p>
              <a:p>
                <a:endParaRPr lang="en-US" dirty="0"/>
              </a:p>
              <a:p>
                <a:endParaRPr lang="en-US" dirty="0" smtClean="0"/>
              </a:p>
              <a:p>
                <a:r>
                  <a:rPr lang="en-US" dirty="0"/>
                  <a:t>What is the role of </a:t>
                </a:r>
                <a:r>
                  <a:rPr lang="en-US" i="1" dirty="0">
                    <a:latin typeface="Times New Roman" panose="02020603050405020304" pitchFamily="18" charset="0"/>
                    <a:cs typeface="Times New Roman" panose="02020603050405020304" pitchFamily="18" charset="0"/>
                  </a:rPr>
                  <a:t>C</a:t>
                </a:r>
                <a:r>
                  <a:rPr lang="en-US" dirty="0"/>
                  <a:t>?</a:t>
                </a:r>
              </a:p>
              <a:p>
                <a:endParaRPr 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b="-224"/>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62</a:t>
            </a:fld>
            <a:endParaRPr lang="en-US"/>
          </a:p>
        </p:txBody>
      </p:sp>
      <mc:AlternateContent xmlns:mc="http://schemas.openxmlformats.org/markup-compatibility/2006">
        <mc:Choice xmlns:a14="http://schemas.microsoft.com/office/drawing/2010/main" Requires="a14">
          <p:sp>
            <p:nvSpPr>
              <p:cNvPr id="7" name="矩形 6"/>
              <p:cNvSpPr/>
              <p:nvPr/>
            </p:nvSpPr>
            <p:spPr>
              <a:xfrm>
                <a:off x="2132243" y="1282869"/>
                <a:ext cx="5785110" cy="1511761"/>
              </a:xfrm>
              <a:prstGeom prst="rect">
                <a:avLst/>
              </a:prstGeom>
            </p:spPr>
            <p:txBody>
              <a:bodyPr wrap="none">
                <a:spAutoFit/>
              </a:bodyPr>
              <a:lstStyle/>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nary>
                            <m:naryPr>
                              <m:chr m:val="∑"/>
                              <m:supHide m:val="on"/>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sub>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e>
                      </m:func>
                    </m:oMath>
                  </m:oMathPara>
                </a14:m>
                <a:endParaRPr lang="en-US" sz="2400" i="1" dirty="0" smtClean="0">
                  <a:latin typeface="Cambria Math" panose="02040503050406030204" pitchFamily="18" charset="0"/>
                  <a:ea typeface="Cambria Math" panose="02040503050406030204" pitchFamily="18" charset="0"/>
                </a:endParaRPr>
              </a:p>
              <a:p>
                <a:pPr>
                  <a:spcAft>
                    <a:spcPts val="600"/>
                  </a:spcAft>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max</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0,1−</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e>
                          </m:d>
                        </m:e>
                      </m:func>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oMath>
                  </m:oMathPara>
                </a14:m>
                <a:endParaRPr lang="en-US" sz="2400" b="0" i="1" dirty="0" smtClean="0">
                  <a:latin typeface="Cambria Math" panose="02040503050406030204" pitchFamily="18" charset="0"/>
                  <a:ea typeface="Cambria Math" panose="02040503050406030204" pitchFamily="18" charset="0"/>
                </a:endParaRPr>
              </a:p>
            </p:txBody>
          </p:sp>
        </mc:Choice>
        <mc:Fallback>
          <p:sp>
            <p:nvSpPr>
              <p:cNvPr id="7" name="矩形 6"/>
              <p:cNvSpPr>
                <a:spLocks noRot="1" noChangeAspect="1" noMove="1" noResize="1" noEditPoints="1" noAdjustHandles="1" noChangeArrowheads="1" noChangeShapeType="1" noTextEdit="1"/>
              </p:cNvSpPr>
              <p:nvPr/>
            </p:nvSpPr>
            <p:spPr>
              <a:xfrm>
                <a:off x="2132243" y="1282869"/>
                <a:ext cx="5785110" cy="151176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矩形 8"/>
              <p:cNvSpPr/>
              <p:nvPr/>
            </p:nvSpPr>
            <p:spPr>
              <a:xfrm>
                <a:off x="2181285" y="3530438"/>
                <a:ext cx="4783810" cy="2034981"/>
              </a:xfrm>
              <a:prstGeom prst="rect">
                <a:avLst/>
              </a:prstGeom>
            </p:spPr>
            <p:txBody>
              <a:bodyPr wrap="none">
                <a:spAutoFit/>
              </a:bodyPr>
              <a:lstStyle/>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nary>
                            <m:naryPr>
                              <m:chr m:val="∑"/>
                              <m:supHide m:val="on"/>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sub>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e>
                      </m:func>
                    </m:oMath>
                  </m:oMathPara>
                </a14:m>
                <a:endParaRPr lang="en-US" sz="2400" i="1" dirty="0" smtClean="0">
                  <a:latin typeface="Cambria Math" panose="02040503050406030204" pitchFamily="18" charset="0"/>
                  <a:ea typeface="Cambria Math" panose="02040503050406030204" pitchFamily="18" charset="0"/>
                </a:endParaRPr>
              </a:p>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oMath>
                  </m:oMathPara>
                </a14:m>
                <a:endParaRPr lang="en-US" sz="2400" b="0" i="1" dirty="0" smtClean="0">
                  <a:latin typeface="Cambria Math" panose="02040503050406030204" pitchFamily="18" charset="0"/>
                  <a:ea typeface="Cambria Math" panose="02040503050406030204" pitchFamily="18" charset="0"/>
                </a:endParaRPr>
              </a:p>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p:sp>
            <p:nvSpPr>
              <p:cNvPr id="9" name="矩形 8"/>
              <p:cNvSpPr>
                <a:spLocks noRot="1" noChangeAspect="1" noMove="1" noResize="1" noEditPoints="1" noAdjustHandles="1" noChangeArrowheads="1" noChangeShapeType="1" noTextEdit="1"/>
              </p:cNvSpPr>
              <p:nvPr/>
            </p:nvSpPr>
            <p:spPr>
              <a:xfrm>
                <a:off x="2181285" y="3530438"/>
                <a:ext cx="4783810" cy="2034981"/>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4868783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r>
                  <a:rPr lang="en-US" dirty="0" smtClean="0"/>
                  <a:t>This is a convex quadratic program: the objective function is quadratic in </a:t>
                </a:r>
                <a:r>
                  <a:rPr lang="en-US" b="1" i="1" dirty="0" smtClean="0">
                    <a:latin typeface="Times New Roman" panose="02020603050405020304" pitchFamily="18" charset="0"/>
                    <a:cs typeface="Times New Roman" panose="02020603050405020304" pitchFamily="18" charset="0"/>
                  </a:rPr>
                  <a:t>w</a:t>
                </a:r>
                <a:r>
                  <a:rPr lang="en-US" dirty="0" smtClean="0"/>
                  <a:t> </a:t>
                </a:r>
                <a:r>
                  <a:rPr lang="en-US" dirty="0"/>
                  <a:t>and linear in </a:t>
                </a:r>
                <a14:m>
                  <m:oMath xmlns:m="http://schemas.openxmlformats.org/officeDocument/2006/math">
                    <m:r>
                      <a:rPr lang="en-US" b="0" i="1" smtClean="0">
                        <a:latin typeface="Cambria Math" panose="02040503050406030204" pitchFamily="18" charset="0"/>
                        <a:ea typeface="Cambria Math" panose="02040503050406030204" pitchFamily="18" charset="0"/>
                      </a:rPr>
                      <m:t>𝜉</m:t>
                    </m:r>
                  </m:oMath>
                </a14:m>
                <a:r>
                  <a:rPr lang="en-US" dirty="0"/>
                  <a:t> and the constraints are linear (inequality) constraints in </a:t>
                </a:r>
                <a:r>
                  <a:rPr lang="en-US" b="1" i="1" dirty="0">
                    <a:latin typeface="Times New Roman" panose="02020603050405020304" pitchFamily="18" charset="0"/>
                    <a:cs typeface="Times New Roman" panose="02020603050405020304" pitchFamily="18" charset="0"/>
                  </a:rPr>
                  <a:t>w</a:t>
                </a:r>
                <a:r>
                  <a:rPr lang="en-US" dirty="0"/>
                  <a:t>, </a:t>
                </a:r>
                <a:r>
                  <a:rPr lang="en-US" i="1" dirty="0">
                    <a:latin typeface="Times New Roman" panose="02020603050405020304" pitchFamily="18" charset="0"/>
                    <a:cs typeface="Times New Roman" panose="02020603050405020304" pitchFamily="18" charset="0"/>
                  </a:rPr>
                  <a:t>b</a:t>
                </a:r>
                <a:r>
                  <a:rPr lang="en-US" dirty="0"/>
                  <a:t> and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𝜉</m:t>
                        </m:r>
                      </m:e>
                      <m:sub>
                        <m:r>
                          <a:rPr lang="en-US" b="0" i="1" smtClean="0">
                            <a:latin typeface="Cambria Math" panose="02040503050406030204" pitchFamily="18" charset="0"/>
                            <a:ea typeface="Cambria Math" panose="02040503050406030204" pitchFamily="18" charset="0"/>
                          </a:rPr>
                          <m:t>𝑖</m:t>
                        </m:r>
                      </m:sub>
                    </m:sSub>
                  </m:oMath>
                </a14:m>
                <a:r>
                  <a:rPr lang="en-US" dirty="0"/>
                  <a:t>. </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63</a:t>
            </a:fld>
            <a:endParaRPr lang="en-US"/>
          </a:p>
        </p:txBody>
      </p:sp>
      <mc:AlternateContent xmlns:mc="http://schemas.openxmlformats.org/markup-compatibility/2006">
        <mc:Choice xmlns:a14="http://schemas.microsoft.com/office/drawing/2010/main" Requires="a14">
          <p:sp>
            <p:nvSpPr>
              <p:cNvPr id="9" name="矩形 8"/>
              <p:cNvSpPr/>
              <p:nvPr/>
            </p:nvSpPr>
            <p:spPr>
              <a:xfrm>
                <a:off x="2181285" y="1007528"/>
                <a:ext cx="4783810" cy="2034981"/>
              </a:xfrm>
              <a:prstGeom prst="rect">
                <a:avLst/>
              </a:prstGeom>
            </p:spPr>
            <p:txBody>
              <a:bodyPr wrap="none">
                <a:spAutoFit/>
              </a:bodyPr>
              <a:lstStyle/>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nary>
                            <m:naryPr>
                              <m:chr m:val="∑"/>
                              <m:supHide m:val="on"/>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sub>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e>
                      </m:func>
                    </m:oMath>
                  </m:oMathPara>
                </a14:m>
                <a:endParaRPr lang="en-US" sz="2400" i="1" dirty="0" smtClean="0">
                  <a:latin typeface="Cambria Math" panose="02040503050406030204" pitchFamily="18" charset="0"/>
                  <a:ea typeface="Cambria Math" panose="02040503050406030204" pitchFamily="18" charset="0"/>
                </a:endParaRPr>
              </a:p>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oMath>
                  </m:oMathPara>
                </a14:m>
                <a:endParaRPr lang="en-US" sz="2400" b="0" i="1" dirty="0" smtClean="0">
                  <a:latin typeface="Cambria Math" panose="02040503050406030204" pitchFamily="18" charset="0"/>
                  <a:ea typeface="Cambria Math" panose="02040503050406030204" pitchFamily="18" charset="0"/>
                </a:endParaRPr>
              </a:p>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p:sp>
            <p:nvSpPr>
              <p:cNvPr id="9" name="矩形 8"/>
              <p:cNvSpPr>
                <a:spLocks noRot="1" noChangeAspect="1" noMove="1" noResize="1" noEditPoints="1" noAdjustHandles="1" noChangeArrowheads="1" noChangeShapeType="1" noTextEdit="1"/>
              </p:cNvSpPr>
              <p:nvPr/>
            </p:nvSpPr>
            <p:spPr>
              <a:xfrm>
                <a:off x="2181285" y="1007528"/>
                <a:ext cx="4783810" cy="203498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581906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dirty="0" smtClean="0"/>
                  <a:t>Construct a Lagrange </a:t>
                </a:r>
                <a:r>
                  <a:rPr lang="en-US" dirty="0"/>
                  <a:t>function </a:t>
                </a:r>
                <a14:m>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m:t>
                    </m:r>
                    <m:r>
                      <a:rPr lang="en-US" b="1" i="1">
                        <a:latin typeface="Cambria Math" panose="02040503050406030204" pitchFamily="18" charset="0"/>
                      </a:rPr>
                      <m:t>𝒘</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r>
                      <a:rPr lang="en-US" b="1" i="1">
                        <a:latin typeface="Cambria Math" panose="02040503050406030204" pitchFamily="18" charset="0"/>
                      </a:rPr>
                      <m:t>𝜶</m:t>
                    </m:r>
                    <m:r>
                      <a:rPr lang="en-US" b="0" i="1" smtClean="0">
                        <a:latin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𝝃</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𝝁</m:t>
                    </m:r>
                    <m:r>
                      <a:rPr lang="en-US" i="1">
                        <a:latin typeface="Cambria Math" panose="02040503050406030204" pitchFamily="18" charset="0"/>
                      </a:rPr>
                      <m:t>)</m:t>
                    </m:r>
                  </m:oMath>
                </a14:m>
                <a:r>
                  <a:rPr lang="en-US" dirty="0"/>
                  <a:t>:</a:t>
                </a:r>
                <a:endParaRPr lang="en-US" dirty="0" smtClean="0"/>
              </a:p>
              <a:p>
                <a:endParaRPr lang="en-US" dirty="0"/>
              </a:p>
              <a:p>
                <a:endParaRPr 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64</a:t>
            </a:fld>
            <a:endParaRPr lang="en-US"/>
          </a:p>
        </p:txBody>
      </p:sp>
      <mc:AlternateContent xmlns:mc="http://schemas.openxmlformats.org/markup-compatibility/2006">
        <mc:Choice xmlns:a14="http://schemas.microsoft.com/office/drawing/2010/main" Requires="a14">
          <p:sp>
            <p:nvSpPr>
              <p:cNvPr id="7" name="矩形 6"/>
              <p:cNvSpPr/>
              <p:nvPr/>
            </p:nvSpPr>
            <p:spPr>
              <a:xfrm>
                <a:off x="858696" y="1315680"/>
                <a:ext cx="8285303" cy="210878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rPr>
                        <m:t>𝐿</m:t>
                      </m:r>
                      <m:d>
                        <m:dPr>
                          <m:ctrlPr>
                            <a:rPr lang="en-US" sz="2400" i="1">
                              <a:latin typeface="Cambria Math" panose="02040503050406030204" pitchFamily="18" charset="0"/>
                            </a:rPr>
                          </m:ctrlPr>
                        </m:dPr>
                        <m:e>
                          <m:r>
                            <a:rPr lang="en-US" sz="2400" b="1" i="1">
                              <a:latin typeface="Cambria Math" panose="02040503050406030204" pitchFamily="18" charset="0"/>
                            </a:rPr>
                            <m:t>𝒘</m:t>
                          </m:r>
                          <m:r>
                            <a:rPr lang="en-US" sz="2400" i="1">
                              <a:latin typeface="Cambria Math" panose="02040503050406030204" pitchFamily="18" charset="0"/>
                            </a:rPr>
                            <m:t>,</m:t>
                          </m:r>
                          <m:r>
                            <a:rPr lang="en-US" sz="2400" i="1">
                              <a:latin typeface="Cambria Math" panose="02040503050406030204" pitchFamily="18" charset="0"/>
                            </a:rPr>
                            <m:t>𝑏</m:t>
                          </m:r>
                          <m:r>
                            <a:rPr lang="en-US" sz="2400" i="1">
                              <a:latin typeface="Cambria Math" panose="02040503050406030204" pitchFamily="18" charset="0"/>
                            </a:rPr>
                            <m:t>,</m:t>
                          </m:r>
                          <m:r>
                            <a:rPr lang="en-US" sz="2400" b="1" i="1">
                              <a:latin typeface="Cambria Math" panose="02040503050406030204" pitchFamily="18" charset="0"/>
                            </a:rPr>
                            <m:t>𝜶</m:t>
                          </m:r>
                          <m:r>
                            <a:rPr lang="en-US" sz="2400" i="1">
                              <a:latin typeface="Cambria Math" panose="02040503050406030204" pitchFamily="18" charset="0"/>
                            </a:rPr>
                            <m:t>,</m:t>
                          </m:r>
                          <m:r>
                            <a:rPr lang="en-US" sz="2400" b="1" i="1">
                              <a:latin typeface="Cambria Math" panose="02040503050406030204" pitchFamily="18" charset="0"/>
                              <a:ea typeface="Cambria Math" panose="02040503050406030204" pitchFamily="18" charset="0"/>
                            </a:rPr>
                            <m:t>𝝃</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𝝁</m:t>
                          </m:r>
                        </m:e>
                      </m:d>
                      <m:r>
                        <a:rPr lang="en-US" sz="2400" b="0" i="1" smtClean="0">
                          <a:latin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2</m:t>
                          </m:r>
                        </m:den>
                      </m:f>
                      <m:sSubSup>
                        <m:sSubSupPr>
                          <m:ctrlPr>
                            <a:rPr lang="en-US" sz="2400" i="1">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i="1">
                              <a:latin typeface="Cambria Math" panose="02040503050406030204" pitchFamily="18" charset="0"/>
                              <a:ea typeface="Cambria Math" panose="02040503050406030204" pitchFamily="18" charset="0"/>
                            </a:rPr>
                            <m:t>2</m:t>
                          </m:r>
                        </m:sup>
                      </m:sSubSup>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nary>
                        <m:naryPr>
                          <m:chr m:val="∑"/>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oMath>
                  </m:oMathPara>
                </a14:m>
                <a:endParaRPr lang="en-US" sz="2400" b="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nary>
                        <m:naryPr>
                          <m:chr m:val="∑"/>
                          <m:ctrlPr>
                            <a:rPr lang="en-US" sz="2400" i="1">
                              <a:latin typeface="Cambria Math" panose="02040503050406030204" pitchFamily="18" charset="0"/>
                              <a:ea typeface="Cambria Math" panose="02040503050406030204" pitchFamily="18" charset="0"/>
                            </a:rPr>
                          </m:ctrlPr>
                        </m:naryPr>
                        <m:sub>
                          <m:r>
                            <a:rPr lang="en-US" sz="2400" i="1">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𝑛</m:t>
                          </m:r>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e>
                      </m:nary>
                      <m:r>
                        <a:rPr lang="en-US" sz="2400" b="0" i="1" smtClean="0">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ea typeface="Cambria Math" panose="02040503050406030204" pitchFamily="18" charset="0"/>
                                </a:rPr>
                                <m:t>𝑖</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oMath>
                  </m:oMathPara>
                </a14:m>
                <a:endParaRPr lang="en-US" sz="2400" dirty="0"/>
              </a:p>
            </p:txBody>
          </p:sp>
        </mc:Choice>
        <mc:Fallback>
          <p:sp>
            <p:nvSpPr>
              <p:cNvPr id="7" name="矩形 6"/>
              <p:cNvSpPr>
                <a:spLocks noRot="1" noChangeAspect="1" noMove="1" noResize="1" noEditPoints="1" noAdjustHandles="1" noChangeArrowheads="1" noChangeShapeType="1" noTextEdit="1"/>
              </p:cNvSpPr>
              <p:nvPr/>
            </p:nvSpPr>
            <p:spPr>
              <a:xfrm>
                <a:off x="858696" y="1315680"/>
                <a:ext cx="8285303" cy="210878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858697" y="3579108"/>
                <a:ext cx="1056251" cy="2630848"/>
              </a:xfrm>
              <a:prstGeom prst="rect">
                <a:avLst/>
              </a:prstGeom>
              <a:noFill/>
            </p:spPr>
            <p:txBody>
              <a:bodyPr wrap="none" lIns="0" tIns="0" rIns="0" bIns="0" rtlCol="0">
                <a:spAutoFit/>
              </a:bodyPr>
              <a:lstStyle/>
              <a:p>
                <a:pPr>
                  <a:spcAft>
                    <a:spcPts val="1200"/>
                  </a:spcAft>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ea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𝐿</m:t>
                          </m:r>
                        </m:num>
                        <m:den>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𝒘</m:t>
                          </m:r>
                        </m:den>
                      </m:f>
                      <m:r>
                        <a:rPr lang="en-US" sz="2400" b="0" i="1" smtClean="0">
                          <a:latin typeface="Cambria Math" panose="02040503050406030204" pitchFamily="18" charset="0"/>
                          <a:ea typeface="Cambria Math" panose="02040503050406030204" pitchFamily="18" charset="0"/>
                        </a:rPr>
                        <m:t>=0</m:t>
                      </m:r>
                    </m:oMath>
                  </m:oMathPara>
                </a14:m>
                <a:endParaRPr lang="en-US" sz="2400" b="0" dirty="0" smtClean="0">
                  <a:ea typeface="Cambria Math" panose="02040503050406030204" pitchFamily="18" charset="0"/>
                </a:endParaRPr>
              </a:p>
              <a:p>
                <a:pPr>
                  <a:spcAft>
                    <a:spcPts val="1200"/>
                  </a:spcAft>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den>
                      </m:f>
                      <m:r>
                        <a:rPr lang="en-US" sz="2400" i="1">
                          <a:latin typeface="Cambria Math" panose="02040503050406030204" pitchFamily="18" charset="0"/>
                          <a:ea typeface="Cambria Math" panose="02040503050406030204" pitchFamily="18" charset="0"/>
                        </a:rPr>
                        <m:t>=0</m:t>
                      </m:r>
                    </m:oMath>
                  </m:oMathPara>
                </a14:m>
                <a:endParaRPr lang="en-US" sz="2400" dirty="0" smtClean="0">
                  <a:ea typeface="Cambria Math" panose="02040503050406030204" pitchFamily="18" charset="0"/>
                </a:endParaRPr>
              </a:p>
              <a:p>
                <a:pPr>
                  <a:spcAft>
                    <a:spcPts val="1200"/>
                  </a:spcAft>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den>
                      </m:f>
                      <m:r>
                        <a:rPr lang="en-US" sz="2400" i="1">
                          <a:latin typeface="Cambria Math" panose="02040503050406030204" pitchFamily="18" charset="0"/>
                          <a:ea typeface="Cambria Math" panose="02040503050406030204" pitchFamily="18" charset="0"/>
                        </a:rPr>
                        <m:t>=0</m:t>
                      </m:r>
                    </m:oMath>
                  </m:oMathPara>
                </a14:m>
                <a:endParaRPr lang="en-US" sz="2400" dirty="0">
                  <a:ea typeface="Cambria Math" panose="02040503050406030204" pitchFamily="18"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858697" y="3579108"/>
                <a:ext cx="1056251" cy="2630848"/>
              </a:xfrm>
              <a:prstGeom prst="rect">
                <a:avLst/>
              </a:prstGeom>
              <a:blipFill>
                <a:blip r:embed="rId4"/>
                <a:stretch>
                  <a:fillRect/>
                </a:stretch>
              </a:blipFill>
            </p:spPr>
            <p:txBody>
              <a:bodyPr/>
              <a:lstStyle/>
              <a:p>
                <a:r>
                  <a:rPr lang="en-US">
                    <a:noFill/>
                  </a:rPr>
                  <a:t> </a:t>
                </a:r>
              </a:p>
            </p:txBody>
          </p:sp>
        </mc:Fallback>
      </mc:AlternateContent>
      <p:sp>
        <p:nvSpPr>
          <p:cNvPr id="9" name="右箭头 8"/>
          <p:cNvSpPr/>
          <p:nvPr/>
        </p:nvSpPr>
        <p:spPr>
          <a:xfrm>
            <a:off x="2359664" y="4704094"/>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0" name="文本框 9"/>
              <p:cNvSpPr txBox="1"/>
              <p:nvPr/>
            </p:nvSpPr>
            <p:spPr>
              <a:xfrm>
                <a:off x="3276718" y="3468440"/>
                <a:ext cx="2458045" cy="2847446"/>
              </a:xfrm>
              <a:prstGeom prst="rect">
                <a:avLst/>
              </a:prstGeom>
              <a:noFill/>
            </p:spPr>
            <p:txBody>
              <a:bodyPr wrap="none" lIns="0" tIns="0" rIns="0" bIns="0" rtlCol="0">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𝑤</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e>
                      </m:nary>
                    </m:oMath>
                  </m:oMathPara>
                </a14:m>
                <a:endParaRPr lang="en-US" sz="2400" b="0" i="1" dirty="0" smtClean="0">
                  <a:latin typeface="Cambria Math" panose="02040503050406030204" pitchFamily="18" charset="0"/>
                </a:endParaRPr>
              </a:p>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0</m:t>
                      </m:r>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oMath>
                  </m:oMathPara>
                </a14:m>
                <a:endParaRPr lang="en-US" sz="2400" dirty="0" smtClean="0"/>
              </a:p>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𝑖</m:t>
                          </m:r>
                        </m:sub>
                      </m:sSub>
                    </m:oMath>
                  </m:oMathPara>
                </a14:m>
                <a:endParaRPr lang="en-US" dirty="0"/>
              </a:p>
            </p:txBody>
          </p:sp>
        </mc:Choice>
        <mc:Fallback>
          <p:sp>
            <p:nvSpPr>
              <p:cNvPr id="10" name="文本框 9"/>
              <p:cNvSpPr txBox="1">
                <a:spLocks noRot="1" noChangeAspect="1" noMove="1" noResize="1" noEditPoints="1" noAdjustHandles="1" noChangeArrowheads="1" noChangeShapeType="1" noTextEdit="1"/>
              </p:cNvSpPr>
              <p:nvPr/>
            </p:nvSpPr>
            <p:spPr>
              <a:xfrm>
                <a:off x="3276718" y="3468440"/>
                <a:ext cx="2458045" cy="284744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6896102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p:sp>
        <p:nvSpPr>
          <p:cNvPr id="3" name="内容占位符 2"/>
          <p:cNvSpPr>
            <a:spLocks noGrp="1"/>
          </p:cNvSpPr>
          <p:nvPr>
            <p:ph idx="1"/>
          </p:nvPr>
        </p:nvSpPr>
        <p:spPr/>
        <p:txBody>
          <a:bodyPr/>
          <a:lstStyle/>
          <a:p>
            <a:r>
              <a:rPr lang="en-US" dirty="0" smtClean="0"/>
              <a:t>Original problem</a:t>
            </a:r>
          </a:p>
          <a:p>
            <a:endParaRPr lang="en-US" dirty="0"/>
          </a:p>
          <a:p>
            <a:endParaRPr lang="en-US" dirty="0" smtClean="0"/>
          </a:p>
          <a:p>
            <a:endParaRPr lang="en-US" dirty="0"/>
          </a:p>
          <a:p>
            <a:endParaRPr lang="en-US" dirty="0" smtClean="0"/>
          </a:p>
          <a:p>
            <a:r>
              <a:rPr lang="en-US" dirty="0" smtClean="0"/>
              <a:t>Dual problem</a:t>
            </a: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65</a:t>
            </a:fld>
            <a:endParaRPr lang="en-US"/>
          </a:p>
        </p:txBody>
      </p:sp>
      <mc:AlternateContent xmlns:mc="http://schemas.openxmlformats.org/markup-compatibility/2006">
        <mc:Choice xmlns:a14="http://schemas.microsoft.com/office/drawing/2010/main" Requires="a14">
          <p:sp>
            <p:nvSpPr>
              <p:cNvPr id="7" name="矩形 6"/>
              <p:cNvSpPr/>
              <p:nvPr/>
            </p:nvSpPr>
            <p:spPr>
              <a:xfrm>
                <a:off x="2470726" y="1085589"/>
                <a:ext cx="4835811" cy="2034981"/>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nary>
                            <m:naryPr>
                              <m:chr m:val="∑"/>
                              <m:supHide m:val="on"/>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sub>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e>
                      </m:func>
                    </m:oMath>
                  </m:oMathPara>
                </a14:m>
                <a:endParaRPr lang="en-US" sz="2400" i="1" dirty="0" smtClean="0">
                  <a:latin typeface="Cambria Math" panose="02040503050406030204" pitchFamily="18" charset="0"/>
                  <a:ea typeface="Cambria Math" panose="02040503050406030204" pitchFamily="18" charset="0"/>
                </a:endParaRPr>
              </a:p>
              <a:p>
                <a:pPr>
                  <a:spcAft>
                    <a:spcPts val="1200"/>
                  </a:spcAft>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smtClean="0">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m:t>
                      </m:r>
                    </m:oMath>
                  </m:oMathPara>
                </a14:m>
                <a:endParaRPr lang="en-US" sz="2400" b="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≥0,</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p:sp>
            <p:nvSpPr>
              <p:cNvPr id="7" name="矩形 6"/>
              <p:cNvSpPr>
                <a:spLocks noRot="1" noChangeAspect="1" noMove="1" noResize="1" noEditPoints="1" noAdjustHandles="1" noChangeArrowheads="1" noChangeShapeType="1" noTextEdit="1"/>
              </p:cNvSpPr>
              <p:nvPr/>
            </p:nvSpPr>
            <p:spPr>
              <a:xfrm>
                <a:off x="2470726" y="1085589"/>
                <a:ext cx="4835811" cy="2034981"/>
              </a:xfrm>
              <a:prstGeom prst="rect">
                <a:avLst/>
              </a:prstGeom>
              <a:blipFill>
                <a:blip r:embed="rId2"/>
                <a:stretch>
                  <a:fillRect b="-329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2230555" y="3702964"/>
                <a:ext cx="5944961" cy="2581476"/>
              </a:xfrm>
              <a:prstGeom prst="rect">
                <a:avLst/>
              </a:prstGeom>
              <a:noFill/>
            </p:spPr>
            <p:txBody>
              <a:bodyPr wrap="none" lIns="0" tIns="0" rIns="0" bIns="0" rtlCol="0">
                <a:spAutoFit/>
              </a:bodyPr>
              <a:lstStyle/>
              <a:p>
                <a:pPr>
                  <a:spcAft>
                    <a:spcPts val="600"/>
                  </a:spcAft>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1" i="1" smtClean="0">
                                  <a:latin typeface="Cambria Math" panose="02040503050406030204" pitchFamily="18" charset="0"/>
                                </a:rPr>
                                <m:t>𝜶</m:t>
                              </m:r>
                            </m:lim>
                          </m:limLow>
                        </m:fName>
                        <m:e>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i="1">
                                      <a:latin typeface="Cambria Math" panose="02040503050406030204" pitchFamily="18" charset="0"/>
                                    </a:rPr>
                                    <m:t>=</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𝑗</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𝜙</m:t>
                                  </m:r>
                                  <m:sSup>
                                    <m:sSupPr>
                                      <m:ctrlPr>
                                        <a:rPr lang="en-US" sz="2400" b="0" i="1" smtClean="0">
                                          <a:latin typeface="Cambria Math" panose="02040503050406030204" pitchFamily="18" charset="0"/>
                                          <a:ea typeface="Cambria Math" panose="02040503050406030204" pitchFamily="18" charset="0"/>
                                        </a:rPr>
                                      </m:ctrlPr>
                                    </m:sSupPr>
                                    <m:e>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e>
                                      </m:d>
                                    </m:e>
                                    <m:sup>
                                      <m:r>
                                        <a:rPr lang="en-US" sz="2400" b="0" i="1" smtClean="0">
                                          <a:latin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e>
                              </m:nary>
                            </m:e>
                          </m:nary>
                        </m:e>
                      </m:func>
                    </m:oMath>
                  </m:oMathPara>
                </a14:m>
                <a:endParaRPr lang="en-US" sz="2400" b="0" dirty="0" smtClean="0"/>
              </a:p>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r>
                        <a:rPr lang="en-US" sz="2400" b="0" i="1" smtClean="0">
                          <a:latin typeface="Cambria Math" panose="02040503050406030204" pitchFamily="18" charset="0"/>
                        </a:rPr>
                        <m:t>=0,</m:t>
                      </m:r>
                    </m:oMath>
                  </m:oMathPara>
                </a14:m>
                <a:endParaRPr lang="en-US" sz="2400" b="0" dirty="0" smtClean="0"/>
              </a:p>
              <a:p>
                <a:pPr>
                  <a:spcAft>
                    <a:spcPts val="600"/>
                  </a:spcAft>
                </a:pPr>
                <a:r>
                  <a:rPr lang="en-US" sz="2400" b="0" dirty="0" smtClean="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0≤</m:t>
                        </m:r>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0" i="1" smtClean="0">
                        <a:latin typeface="Cambria Math" panose="02040503050406030204" pitchFamily="18" charset="0"/>
                      </a:rPr>
                      <m:t>, </m:t>
                    </m:r>
                    <m:r>
                      <a:rPr lang="en-US" sz="2400" b="0" i="1" smtClean="0">
                        <a:latin typeface="Cambria Math" panose="02040503050406030204" pitchFamily="18" charset="0"/>
                      </a:rPr>
                      <m:t>𝑖</m:t>
                    </m:r>
                    <m:r>
                      <a:rPr lang="en-US" sz="2400" b="0" i="1" smtClean="0">
                        <a:latin typeface="Cambria Math" panose="02040503050406030204" pitchFamily="18" charset="0"/>
                      </a:rPr>
                      <m:t>=1,…,</m:t>
                    </m:r>
                    <m:r>
                      <a:rPr lang="en-US" sz="2400" b="0" i="1" smtClean="0">
                        <a:latin typeface="Cambria Math" panose="02040503050406030204" pitchFamily="18" charset="0"/>
                      </a:rPr>
                      <m:t>𝑛</m:t>
                    </m:r>
                  </m:oMath>
                </a14:m>
                <a:endParaRPr lang="en-US" sz="2400" dirty="0"/>
              </a:p>
            </p:txBody>
          </p:sp>
        </mc:Choice>
        <mc:Fallback>
          <p:sp>
            <p:nvSpPr>
              <p:cNvPr id="8" name="文本框 7"/>
              <p:cNvSpPr txBox="1">
                <a:spLocks noRot="1" noChangeAspect="1" noMove="1" noResize="1" noEditPoints="1" noAdjustHandles="1" noChangeArrowheads="1" noChangeShapeType="1" noTextEdit="1"/>
              </p:cNvSpPr>
              <p:nvPr/>
            </p:nvSpPr>
            <p:spPr>
              <a:xfrm>
                <a:off x="2230555" y="3702964"/>
                <a:ext cx="5944961" cy="2581476"/>
              </a:xfrm>
              <a:prstGeom prst="rect">
                <a:avLst/>
              </a:prstGeom>
              <a:blipFill>
                <a:blip r:embed="rId3"/>
                <a:stretch>
                  <a:fillRect b="-1179"/>
                </a:stretch>
              </a:blipFill>
            </p:spPr>
            <p:txBody>
              <a:bodyPr/>
              <a:lstStyle/>
              <a:p>
                <a:r>
                  <a:rPr lang="en-US">
                    <a:noFill/>
                  </a:rPr>
                  <a:t> </a:t>
                </a:r>
              </a:p>
            </p:txBody>
          </p:sp>
        </mc:Fallback>
      </mc:AlternateContent>
    </p:spTree>
    <p:extLst>
      <p:ext uri="{BB962C8B-B14F-4D97-AF65-F5344CB8AC3E}">
        <p14:creationId xmlns:p14="http://schemas.microsoft.com/office/powerpoint/2010/main" val="344264552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p:sp>
        <p:nvSpPr>
          <p:cNvPr id="3" name="内容占位符 2"/>
          <p:cNvSpPr>
            <a:spLocks noGrp="1"/>
          </p:cNvSpPr>
          <p:nvPr>
            <p:ph idx="1"/>
          </p:nvPr>
        </p:nvSpPr>
        <p:spPr/>
        <p:txBody>
          <a:bodyPr/>
          <a:lstStyle/>
          <a:p>
            <a:r>
              <a:rPr lang="en-US" dirty="0" smtClean="0"/>
              <a:t>KKT conditions of dual problem</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66</a:t>
            </a:fld>
            <a:endParaRPr lang="en-US"/>
          </a:p>
        </p:txBody>
      </p:sp>
      <mc:AlternateContent xmlns:mc="http://schemas.openxmlformats.org/markup-compatibility/2006">
        <mc:Choice xmlns:a14="http://schemas.microsoft.com/office/drawing/2010/main" Requires="a14">
          <p:sp>
            <p:nvSpPr>
              <p:cNvPr id="7" name="文本框 6"/>
              <p:cNvSpPr txBox="1"/>
              <p:nvPr/>
            </p:nvSpPr>
            <p:spPr>
              <a:xfrm>
                <a:off x="1289958" y="1469571"/>
                <a:ext cx="4207947" cy="237654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smtClean="0">
                                  <a:latin typeface="Cambria Math" panose="02040503050406030204" pitchFamily="18" charset="0"/>
                                </a:rPr>
                              </m:ctrlPr>
                            </m:eqArrPr>
                            <m:e>
                              <m:eqArr>
                                <m:eqArrPr>
                                  <m:ctrlPr>
                                    <a:rPr lang="en-US" sz="2400" i="1" smtClean="0">
                                      <a:latin typeface="Cambria Math" panose="02040503050406030204" pitchFamily="18" charset="0"/>
                                    </a:rPr>
                                  </m:ctrlPr>
                                </m:eqArrPr>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1−</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𝜉</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𝑤</m:t>
                                              </m:r>
                                            </m:e>
                                            <m:sup>
                                              <m:r>
                                                <a:rPr lang="en-US" sz="2400" i="1">
                                                  <a:latin typeface="Cambria Math" panose="02040503050406030204" pitchFamily="18" charset="0"/>
                                                </a:rPr>
                                                <m:t>𝑇</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𝑏</m:t>
                                          </m:r>
                                        </m:e>
                                      </m:d>
                                    </m:e>
                                  </m:d>
                                  <m:r>
                                    <a:rPr lang="en-US" sz="2400" i="1">
                                      <a:latin typeface="Cambria Math" panose="02040503050406030204" pitchFamily="18" charset="0"/>
                                    </a:rPr>
                                    <m:t>=0</m:t>
                                  </m:r>
                                </m:e>
                                <m:e>
                                  <m:r>
                                    <a:rPr lang="en-US" sz="2400" i="1">
                                      <a:latin typeface="Cambria Math" panose="02040503050406030204" pitchFamily="18" charset="0"/>
                                    </a:rPr>
                                    <m:t>1−</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𝜉</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𝑤</m:t>
                                          </m:r>
                                        </m:e>
                                        <m:sup>
                                          <m:r>
                                            <a:rPr lang="en-US" sz="2400" i="1">
                                              <a:latin typeface="Cambria Math" panose="02040503050406030204" pitchFamily="18" charset="0"/>
                                            </a:rPr>
                                            <m:t>𝑇</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𝑏</m:t>
                                      </m:r>
                                    </m:e>
                                  </m:d>
                                  <m:r>
                                    <a:rPr lang="en-US" sz="2400" i="1">
                                      <a:latin typeface="Cambria Math" panose="02040503050406030204" pitchFamily="18" charset="0"/>
                                    </a:rPr>
                                    <m:t>≤0</m:t>
                                  </m:r>
                                </m:e>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r>
                                    <a:rPr lang="en-US" sz="2400" i="1">
                                      <a:latin typeface="Cambria Math" panose="02040503050406030204" pitchFamily="18" charset="0"/>
                                    </a:rPr>
                                    <m:t>≥0</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𝜉</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 </m:t>
                                  </m:r>
                                </m:e>
                              </m:eqAr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m:t>
                              </m:r>
                            </m:e>
                            <m:e>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𝜉</m:t>
                                  </m:r>
                                </m:e>
                                <m:sub>
                                  <m:r>
                                    <a:rPr lang="en-US" sz="2400" i="1">
                                      <a:latin typeface="Cambria Math" panose="02040503050406030204" pitchFamily="18" charset="0"/>
                                    </a:rPr>
                                    <m:t>𝑖</m:t>
                                  </m:r>
                                </m:sub>
                              </m:sSub>
                              <m:r>
                                <a:rPr lang="en-US" sz="2400" i="1">
                                  <a:latin typeface="Cambria Math" panose="02040503050406030204" pitchFamily="18" charset="0"/>
                                </a:rPr>
                                <m:t>=0</m:t>
                              </m:r>
                            </m:e>
                          </m:eqArr>
                        </m:e>
                      </m:d>
                    </m:oMath>
                  </m:oMathPara>
                </a14:m>
                <a:endParaRPr lang="en-US" sz="2400" dirty="0"/>
              </a:p>
            </p:txBody>
          </p:sp>
        </mc:Choice>
        <mc:Fallback>
          <p:sp>
            <p:nvSpPr>
              <p:cNvPr id="7" name="文本框 6"/>
              <p:cNvSpPr txBox="1">
                <a:spLocks noRot="1" noChangeAspect="1" noMove="1" noResize="1" noEditPoints="1" noAdjustHandles="1" noChangeArrowheads="1" noChangeShapeType="1" noTextEdit="1"/>
              </p:cNvSpPr>
              <p:nvPr/>
            </p:nvSpPr>
            <p:spPr>
              <a:xfrm>
                <a:off x="1289958" y="1469571"/>
                <a:ext cx="4207947" cy="2376548"/>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4074322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Meaning of “support vectors” in SVMs</a:t>
            </a:r>
          </a:p>
        </p:txBody>
      </p:sp>
      <p:sp>
        <p:nvSpPr>
          <p:cNvPr id="3" name="内容占位符 2"/>
          <p:cNvSpPr>
            <a:spLocks noGrp="1"/>
          </p:cNvSpPr>
          <p:nvPr>
            <p:ph idx="1"/>
          </p:nvPr>
        </p:nvSpPr>
        <p:spPr/>
        <p:txBody>
          <a:bodyPr/>
          <a:lstStyle/>
          <a:p>
            <a:r>
              <a:rPr lang="en-US" dirty="0"/>
              <a:t>The SVM solution </a:t>
            </a:r>
            <a:r>
              <a:rPr lang="en-US" dirty="0" smtClean="0"/>
              <a:t>is </a:t>
            </a:r>
            <a:r>
              <a:rPr lang="en-US" dirty="0"/>
              <a:t>only determined by a subset of the training </a:t>
            </a:r>
            <a:r>
              <a:rPr lang="en-US" dirty="0" smtClean="0"/>
              <a:t>samples</a:t>
            </a:r>
          </a:p>
          <a:p>
            <a:r>
              <a:rPr lang="en-US" dirty="0"/>
              <a:t>These samples are called support </a:t>
            </a:r>
            <a:r>
              <a:rPr lang="en-US" dirty="0" smtClean="0"/>
              <a:t>vectors</a:t>
            </a:r>
          </a:p>
          <a:p>
            <a:r>
              <a:rPr lang="en-US" dirty="0"/>
              <a:t>All other training points do not affect the optimal solution, i.e</a:t>
            </a:r>
            <a:r>
              <a:rPr lang="en-US" dirty="0" smtClean="0"/>
              <a:t>., if </a:t>
            </a:r>
            <a:r>
              <a:rPr lang="en-US" dirty="0"/>
              <a:t>remove the other points and construct another SVM classifier on the reduced dataset, the optimal solution will be the same </a:t>
            </a:r>
          </a:p>
        </p:txBody>
      </p:sp>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67</a:t>
            </a:fld>
            <a:endParaRPr lang="en-US"/>
          </a:p>
        </p:txBody>
      </p:sp>
    </p:spTree>
    <p:extLst>
      <p:ext uri="{BB962C8B-B14F-4D97-AF65-F5344CB8AC3E}">
        <p14:creationId xmlns:p14="http://schemas.microsoft.com/office/powerpoint/2010/main" val="286467159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2800" dirty="0"/>
              <a:t>Visualization of how training data points are categorized</a:t>
            </a:r>
          </a:p>
        </p:txBody>
      </p:sp>
      <p:sp>
        <p:nvSpPr>
          <p:cNvPr id="3" name="内容占位符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solidFill>
                  <a:srgbClr val="FF0000"/>
                </a:solidFill>
              </a:rPr>
              <a:t>Support vectors </a:t>
            </a:r>
            <a:r>
              <a:rPr lang="en-US" dirty="0"/>
              <a:t>are highlighted by the dotted orange lines</a:t>
            </a:r>
          </a:p>
        </p:txBody>
      </p:sp>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68</a:t>
            </a:fld>
            <a:endParaRPr lang="en-US"/>
          </a:p>
        </p:txBody>
      </p:sp>
      <p:pic>
        <p:nvPicPr>
          <p:cNvPr id="7" name="图片 6"/>
          <p:cNvPicPr>
            <a:picLocks noChangeAspect="1"/>
          </p:cNvPicPr>
          <p:nvPr/>
        </p:nvPicPr>
        <p:blipFill>
          <a:blip r:embed="rId2"/>
          <a:stretch>
            <a:fillRect/>
          </a:stretch>
        </p:blipFill>
        <p:spPr>
          <a:xfrm>
            <a:off x="1434702" y="1181780"/>
            <a:ext cx="6276975" cy="3743325"/>
          </a:xfrm>
          <a:prstGeom prst="rect">
            <a:avLst/>
          </a:prstGeom>
        </p:spPr>
      </p:pic>
    </p:spTree>
    <p:extLst>
      <p:ext uri="{BB962C8B-B14F-4D97-AF65-F5344CB8AC3E}">
        <p14:creationId xmlns:p14="http://schemas.microsoft.com/office/powerpoint/2010/main" val="226717008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Regularization</a:t>
            </a:r>
            <a:endParaRPr lang="en-US" dirty="0"/>
          </a:p>
        </p:txBody>
      </p:sp>
      <p:sp>
        <p:nvSpPr>
          <p:cNvPr id="3" name="内容占位符 2"/>
          <p:cNvSpPr>
            <a:spLocks noGrp="1"/>
          </p:cNvSpPr>
          <p:nvPr>
            <p:ph idx="1"/>
          </p:nvPr>
        </p:nvSpPr>
        <p:spPr/>
        <p:txBody>
          <a:bodyPr/>
          <a:lstStyle/>
          <a:p>
            <a:r>
              <a:rPr lang="en-US" dirty="0" smtClean="0"/>
              <a:t>Generalized optimization problem</a:t>
            </a:r>
          </a:p>
          <a:p>
            <a:pPr algn="ctr"/>
            <a:endParaRPr lang="en-US" dirty="0"/>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69</a:t>
            </a:fld>
            <a:endParaRPr lang="en-US"/>
          </a:p>
        </p:txBody>
      </p:sp>
      <mc:AlternateContent xmlns:mc="http://schemas.openxmlformats.org/markup-compatibility/2006">
        <mc:Choice xmlns:a14="http://schemas.microsoft.com/office/drawing/2010/main" Requires="a14">
          <p:sp>
            <p:nvSpPr>
              <p:cNvPr id="7" name="矩形 6"/>
              <p:cNvSpPr/>
              <p:nvPr/>
            </p:nvSpPr>
            <p:spPr>
              <a:xfrm>
                <a:off x="2260453" y="1325426"/>
                <a:ext cx="4373377" cy="110055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i="1">
                                  <a:latin typeface="Cambria Math" panose="02040503050406030204" pitchFamily="18" charset="0"/>
                                </a:rPr>
                                <m:t>𝑓</m:t>
                              </m:r>
                            </m:lim>
                          </m:limLow>
                          <m:r>
                            <a:rPr lang="en-US" sz="2400" b="0" i="1" smtClean="0">
                              <a:latin typeface="Cambria Math" panose="02040503050406030204" pitchFamily="18" charset="0"/>
                            </a:rPr>
                            <m:t>   </m:t>
                          </m:r>
                        </m:fName>
                        <m:e>
                          <m:r>
                            <m:rPr>
                              <m:sty m:val="p"/>
                            </m:rPr>
                            <a:rPr lang="en-US" sz="2400">
                              <a:latin typeface="Cambria Math" panose="02040503050406030204" pitchFamily="18" charset="0"/>
                            </a:rPr>
                            <m:t>Ω</m:t>
                          </m:r>
                          <m:d>
                            <m:dPr>
                              <m:ctrlPr>
                                <a:rPr lang="en-US" sz="2400" i="1">
                                  <a:latin typeface="Cambria Math" panose="02040503050406030204" pitchFamily="18" charset="0"/>
                                </a:rPr>
                              </m:ctrlPr>
                            </m:dPr>
                            <m:e>
                              <m:r>
                                <a:rPr lang="en-US" sz="2400" i="1">
                                  <a:latin typeface="Cambria Math" panose="02040503050406030204" pitchFamily="18" charset="0"/>
                                </a:rPr>
                                <m:t>𝑓</m:t>
                              </m:r>
                            </m:e>
                          </m:d>
                          <m:r>
                            <a:rPr lang="en-US" sz="2400" i="1">
                              <a:latin typeface="Cambria Math" panose="02040503050406030204" pitchFamily="18" charset="0"/>
                            </a:rPr>
                            <m:t>+</m:t>
                          </m:r>
                          <m:r>
                            <a:rPr lang="en-US" sz="2400" i="1">
                              <a:latin typeface="Cambria Math" panose="02040503050406030204" pitchFamily="18" charset="0"/>
                            </a:rPr>
                            <m:t>𝐶</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sub>
                            <m:sup>
                              <m:r>
                                <a:rPr lang="en-US" sz="2400" b="0" i="1" smtClean="0">
                                  <a:latin typeface="Cambria Math" panose="02040503050406030204" pitchFamily="18" charset="0"/>
                                </a:rPr>
                                <m:t>𝑛</m:t>
                              </m:r>
                            </m:sup>
                            <m:e>
                              <m:r>
                                <a:rPr lang="en-US" sz="2400" b="0" i="1" smtClean="0">
                                  <a:latin typeface="Cambria Math" panose="02040503050406030204" pitchFamily="18" charset="0"/>
                                  <a:ea typeface="Cambria Math" panose="02040503050406030204" pitchFamily="18" charset="0"/>
                                </a:rPr>
                                <m:t>ℓ(</m:t>
                              </m:r>
                              <m:r>
                                <a:rPr lang="en-US" sz="2400" b="0" i="1" smtClean="0">
                                  <a:latin typeface="Cambria Math" panose="02040503050406030204" pitchFamily="18" charset="0"/>
                                  <a:ea typeface="Cambria Math" panose="02040503050406030204" pitchFamily="18" charset="0"/>
                                </a:rPr>
                                <m:t>𝑓</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e>
                              </m:d>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e>
                          </m:nary>
                        </m:e>
                      </m:func>
                    </m:oMath>
                  </m:oMathPara>
                </a14:m>
                <a:endParaRPr lang="en-US" sz="2400" dirty="0"/>
              </a:p>
            </p:txBody>
          </p:sp>
        </mc:Choice>
        <mc:Fallback>
          <p:sp>
            <p:nvSpPr>
              <p:cNvPr id="7" name="矩形 6"/>
              <p:cNvSpPr>
                <a:spLocks noRot="1" noChangeAspect="1" noMove="1" noResize="1" noEditPoints="1" noAdjustHandles="1" noChangeArrowheads="1" noChangeShapeType="1" noTextEdit="1"/>
              </p:cNvSpPr>
              <p:nvPr/>
            </p:nvSpPr>
            <p:spPr>
              <a:xfrm>
                <a:off x="2260453" y="1325426"/>
                <a:ext cx="4373377" cy="1100558"/>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77309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orthogonal projection of a vector</a:t>
            </a:r>
          </a:p>
        </p:txBody>
      </p:sp>
      <p:sp>
        <p:nvSpPr>
          <p:cNvPr id="3" name="内容占位符 2"/>
          <p:cNvSpPr>
            <a:spLocks noGrp="1"/>
          </p:cNvSpPr>
          <p:nvPr>
            <p:ph idx="1"/>
          </p:nvPr>
        </p:nvSpPr>
        <p:spPr/>
        <p:txBody>
          <a:bodyPr/>
          <a:lstStyle/>
          <a:p>
            <a:r>
              <a:rPr lang="en-US" dirty="0" smtClean="0"/>
              <a:t>By definition</a:t>
            </a:r>
          </a:p>
          <a:p>
            <a:endParaRPr lang="en-US" dirty="0"/>
          </a:p>
          <a:p>
            <a:r>
              <a:rPr lang="en-US" dirty="0" smtClean="0"/>
              <a:t>We have</a:t>
            </a:r>
          </a:p>
          <a:p>
            <a:r>
              <a:rPr lang="en-US" dirty="0" smtClean="0"/>
              <a:t> </a:t>
            </a:r>
          </a:p>
          <a:p>
            <a:endParaRPr lang="en-US" dirty="0"/>
          </a:p>
          <a:p>
            <a:endParaRPr lang="en-US" dirty="0" smtClean="0"/>
          </a:p>
          <a:p>
            <a:endParaRPr lang="en-US" sz="1050" dirty="0" smtClean="0"/>
          </a:p>
          <a:p>
            <a:r>
              <a:rPr lang="en-US" dirty="0" smtClean="0"/>
              <a:t>If </a:t>
            </a:r>
            <a:r>
              <a:rPr lang="en-US" dirty="0"/>
              <a:t>we define the vector </a:t>
            </a:r>
            <a:r>
              <a:rPr lang="en-US" b="1" i="1" dirty="0">
                <a:latin typeface="Times New Roman" panose="02020603050405020304" pitchFamily="18" charset="0"/>
                <a:cs typeface="Times New Roman" panose="02020603050405020304" pitchFamily="18" charset="0"/>
              </a:rPr>
              <a:t>u</a:t>
            </a:r>
            <a:r>
              <a:rPr lang="en-US" dirty="0"/>
              <a:t> as the direction of </a:t>
            </a:r>
            <a:r>
              <a:rPr lang="en-US" b="1" i="1" dirty="0" smtClean="0">
                <a:latin typeface="Times New Roman" panose="02020603050405020304" pitchFamily="18" charset="0"/>
                <a:cs typeface="Times New Roman" panose="02020603050405020304" pitchFamily="18" charset="0"/>
              </a:rPr>
              <a:t>y</a:t>
            </a:r>
            <a:r>
              <a:rPr lang="en-US" dirty="0"/>
              <a:t> </a:t>
            </a:r>
            <a:r>
              <a:rPr lang="en-US" dirty="0" smtClean="0"/>
              <a:t>then </a:t>
            </a:r>
            <a:endParaRPr lang="en-US" dirty="0"/>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7</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2335070" y="1191986"/>
                <a:ext cx="4526111" cy="7636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𝜃</m:t>
                              </m:r>
                            </m:e>
                          </m:d>
                        </m:e>
                      </m:func>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d>
                            <m:dPr>
                              <m:begChr m:val="‖"/>
                              <m:endChr m:val="‖"/>
                              <m:ctrlPr>
                                <a:rPr lang="en-US" sz="2400" b="0" i="1" smtClean="0">
                                  <a:latin typeface="Cambria Math" panose="02040503050406030204" pitchFamily="18" charset="0"/>
                                </a:rPr>
                              </m:ctrlPr>
                            </m:dPr>
                            <m:e>
                              <m:r>
                                <a:rPr lang="en-US" sz="2400" b="1" i="1" smtClean="0">
                                  <a:latin typeface="Cambria Math" panose="02040503050406030204" pitchFamily="18" charset="0"/>
                                </a:rPr>
                                <m:t>𝒛</m:t>
                              </m:r>
                            </m:e>
                          </m:d>
                        </m:num>
                        <m:den>
                          <m:d>
                            <m:dPr>
                              <m:begChr m:val="‖"/>
                              <m:endChr m:val="‖"/>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den>
                      </m:f>
                      <m:r>
                        <a:rPr lang="en-US" sz="2400" i="1">
                          <a:latin typeface="Cambria Math" panose="02040503050406030204" pitchFamily="18" charset="0"/>
                          <a:ea typeface="Cambria Math" panose="02040503050406030204" pitchFamily="18" charset="0"/>
                        </a:rPr>
                        <m:t>⇒</m:t>
                      </m:r>
                      <m:d>
                        <m:dPr>
                          <m:begChr m:val="‖"/>
                          <m:endChr m:val="‖"/>
                          <m:ctrlPr>
                            <a:rPr lang="en-US" sz="2400"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𝒛</m:t>
                          </m:r>
                        </m:e>
                      </m:d>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m:rPr>
                          <m:sty m:val="p"/>
                        </m:rPr>
                        <a:rPr lang="en-US" sz="2400" b="0" i="0" smtClean="0">
                          <a:latin typeface="Cambria Math" panose="02040503050406030204" pitchFamily="18" charset="0"/>
                          <a:ea typeface="Cambria Math" panose="02040503050406030204" pitchFamily="18" charset="0"/>
                        </a:rPr>
                        <m:t>cos</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2335070" y="1191986"/>
                <a:ext cx="4526111" cy="76360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924640" y="2178791"/>
                <a:ext cx="2524730" cy="7908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r>
                                <a:rPr lang="en-US" sz="2400" i="1">
                                  <a:latin typeface="Cambria Math" panose="02040503050406030204" pitchFamily="18" charset="0"/>
                                </a:rPr>
                                <m:t>𝜃</m:t>
                              </m:r>
                            </m:e>
                          </m:d>
                        </m:e>
                      </m:func>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1" i="1" smtClean="0">
                              <a:latin typeface="Cambria Math" panose="02040503050406030204" pitchFamily="18" charset="0"/>
                            </a:rPr>
                            <m:t>𝒙</m:t>
                          </m:r>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rPr>
                            <m:t>𝒚</m:t>
                          </m:r>
                        </m:num>
                        <m:den>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𝒙</m:t>
                              </m:r>
                            </m:e>
                          </m:d>
                          <m:d>
                            <m:dPr>
                              <m:begChr m:val="‖"/>
                              <m:endChr m:val="‖"/>
                              <m:ctrlPr>
                                <a:rPr lang="en-US" sz="2400" i="1">
                                  <a:latin typeface="Cambria Math" panose="02040503050406030204" pitchFamily="18" charset="0"/>
                                </a:rPr>
                              </m:ctrlPr>
                            </m:dPr>
                            <m:e>
                              <m:r>
                                <a:rPr lang="en-US" sz="2400" b="1" i="1" smtClean="0">
                                  <a:latin typeface="Cambria Math" panose="02040503050406030204" pitchFamily="18" charset="0"/>
                                </a:rPr>
                                <m:t>𝒚</m:t>
                              </m:r>
                            </m:e>
                          </m:d>
                        </m:den>
                      </m:f>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924640" y="2178791"/>
                <a:ext cx="2524730" cy="790858"/>
              </a:xfrm>
              <a:prstGeom prst="rect">
                <a:avLst/>
              </a:prstGeom>
              <a:blipFill>
                <a:blip r:embed="rId3"/>
                <a:stretch>
                  <a:fillRect/>
                </a:stretch>
              </a:blipFill>
            </p:spPr>
            <p:txBody>
              <a:bodyPr/>
              <a:lstStyle/>
              <a:p>
                <a:r>
                  <a:rPr lang="en-US">
                    <a:noFill/>
                  </a:rPr>
                  <a:t> </a:t>
                </a:r>
              </a:p>
            </p:txBody>
          </p:sp>
        </mc:Fallback>
      </mc:AlternateContent>
      <p:sp>
        <p:nvSpPr>
          <p:cNvPr id="9" name="右箭头 8"/>
          <p:cNvSpPr/>
          <p:nvPr/>
        </p:nvSpPr>
        <p:spPr>
          <a:xfrm>
            <a:off x="1591312" y="3431280"/>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矩形 9"/>
              <p:cNvSpPr/>
              <p:nvPr/>
            </p:nvSpPr>
            <p:spPr>
              <a:xfrm>
                <a:off x="2450420" y="3194601"/>
                <a:ext cx="3674083" cy="7934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𝒛</m:t>
                          </m:r>
                        </m:e>
                      </m:d>
                      <m:r>
                        <a:rPr lang="en-US" sz="2400" i="1">
                          <a:latin typeface="Cambria Math" panose="02040503050406030204" pitchFamily="18" charset="0"/>
                          <a:ea typeface="Cambria Math" panose="02040503050406030204" pitchFamily="18" charset="0"/>
                        </a:rPr>
                        <m:t>=</m:t>
                      </m:r>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𝒙</m:t>
                          </m:r>
                        </m:e>
                      </m:d>
                      <m:f>
                        <m:fPr>
                          <m:ctrlPr>
                            <a:rPr lang="en-US" sz="2400" i="1">
                              <a:latin typeface="Cambria Math" panose="02040503050406030204" pitchFamily="18" charset="0"/>
                            </a:rPr>
                          </m:ctrlPr>
                        </m:fPr>
                        <m:num>
                          <m:r>
                            <a:rPr lang="en-US" sz="2400" b="1" i="1">
                              <a:latin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𝒚</m:t>
                          </m:r>
                        </m:num>
                        <m:den>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𝒙</m:t>
                              </m:r>
                            </m:e>
                          </m:d>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𝒚</m:t>
                              </m:r>
                            </m:e>
                          </m:d>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1" i="1">
                              <a:latin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𝒚</m:t>
                          </m:r>
                        </m:num>
                        <m:den>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𝒚</m:t>
                              </m:r>
                            </m:e>
                          </m:d>
                        </m:den>
                      </m:f>
                    </m:oMath>
                  </m:oMathPara>
                </a14:m>
                <a:endParaRPr 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2450420" y="3194601"/>
                <a:ext cx="3674083" cy="79342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3596566" y="4713944"/>
                <a:ext cx="1362360" cy="7934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𝒖</m:t>
                      </m:r>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1" i="1">
                              <a:latin typeface="Cambria Math" panose="02040503050406030204" pitchFamily="18" charset="0"/>
                            </a:rPr>
                            <m:t>𝒚</m:t>
                          </m:r>
                        </m:num>
                        <m:den>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𝒚</m:t>
                              </m:r>
                            </m:e>
                          </m:d>
                        </m:den>
                      </m:f>
                    </m:oMath>
                  </m:oMathPara>
                </a14:m>
                <a:endParaRPr lang="en-US" sz="2400" dirty="0"/>
              </a:p>
            </p:txBody>
          </p:sp>
        </mc:Choice>
        <mc:Fallback xmlns="">
          <p:sp>
            <p:nvSpPr>
              <p:cNvPr id="13" name="矩形 12"/>
              <p:cNvSpPr>
                <a:spLocks noRot="1" noChangeAspect="1" noMove="1" noResize="1" noEditPoints="1" noAdjustHandles="1" noChangeArrowheads="1" noChangeShapeType="1" noTextEdit="1"/>
              </p:cNvSpPr>
              <p:nvPr/>
            </p:nvSpPr>
            <p:spPr>
              <a:xfrm>
                <a:off x="3596566" y="4713944"/>
                <a:ext cx="1362360" cy="793422"/>
              </a:xfrm>
              <a:prstGeom prst="rect">
                <a:avLst/>
              </a:prstGeom>
              <a:blipFill>
                <a:blip r:embed="rId5"/>
                <a:stretch>
                  <a:fillRect/>
                </a:stretch>
              </a:blipFill>
            </p:spPr>
            <p:txBody>
              <a:bodyPr/>
              <a:lstStyle/>
              <a:p>
                <a:r>
                  <a:rPr lang="en-US">
                    <a:noFill/>
                  </a:rPr>
                  <a:t> </a:t>
                </a:r>
              </a:p>
            </p:txBody>
          </p:sp>
        </mc:Fallback>
      </mc:AlternateContent>
      <p:sp>
        <p:nvSpPr>
          <p:cNvPr id="14" name="右箭头 13"/>
          <p:cNvSpPr/>
          <p:nvPr/>
        </p:nvSpPr>
        <p:spPr>
          <a:xfrm>
            <a:off x="1591312" y="5741481"/>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矩形 14"/>
              <p:cNvSpPr/>
              <p:nvPr/>
            </p:nvSpPr>
            <p:spPr>
              <a:xfrm>
                <a:off x="2760301" y="5504802"/>
                <a:ext cx="2723887" cy="7934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𝒛</m:t>
                          </m:r>
                        </m:e>
                      </m:d>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rPr>
                          </m:ctrlPr>
                        </m:fPr>
                        <m:num>
                          <m:r>
                            <a:rPr lang="en-US" sz="2400" b="1" i="1">
                              <a:latin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𝒚</m:t>
                          </m:r>
                        </m:num>
                        <m:den>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𝒚</m:t>
                              </m:r>
                            </m:e>
                          </m:d>
                        </m:den>
                      </m:f>
                      <m:r>
                        <a:rPr lang="en-US" sz="2400" b="0" i="1" smtClean="0">
                          <a:latin typeface="Cambria Math" panose="02040503050406030204" pitchFamily="18" charset="0"/>
                        </a:rPr>
                        <m:t>=</m:t>
                      </m:r>
                      <m:r>
                        <a:rPr lang="en-US" sz="2400" b="1" i="1" smtClean="0">
                          <a:latin typeface="Cambria Math" panose="02040503050406030204" pitchFamily="18" charset="0"/>
                        </a:rPr>
                        <m:t>𝒖</m:t>
                      </m:r>
                      <m:r>
                        <a:rPr lang="en-US" sz="2400" i="1">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rPr>
                        <m:t>𝒙</m:t>
                      </m:r>
                    </m:oMath>
                  </m:oMathPara>
                </a14:m>
                <a:endParaRPr lang="en-US" sz="2400" i="1" dirty="0"/>
              </a:p>
            </p:txBody>
          </p:sp>
        </mc:Choice>
        <mc:Fallback xmlns="">
          <p:sp>
            <p:nvSpPr>
              <p:cNvPr id="15" name="矩形 14"/>
              <p:cNvSpPr>
                <a:spLocks noRot="1" noChangeAspect="1" noMove="1" noResize="1" noEditPoints="1" noAdjustHandles="1" noChangeArrowheads="1" noChangeShapeType="1" noTextEdit="1"/>
              </p:cNvSpPr>
              <p:nvPr/>
            </p:nvSpPr>
            <p:spPr>
              <a:xfrm>
                <a:off x="2760301" y="5504802"/>
                <a:ext cx="2723887" cy="79342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541863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orthogonal projection of a vector</a:t>
            </a:r>
          </a:p>
        </p:txBody>
      </p:sp>
      <p:sp>
        <p:nvSpPr>
          <p:cNvPr id="3" name="内容占位符 2"/>
          <p:cNvSpPr>
            <a:spLocks noGrp="1"/>
          </p:cNvSpPr>
          <p:nvPr>
            <p:ph idx="1"/>
          </p:nvPr>
        </p:nvSpPr>
        <p:spPr/>
        <p:txBody>
          <a:bodyPr/>
          <a:lstStyle/>
          <a:p>
            <a:r>
              <a:rPr lang="en-US" dirty="0"/>
              <a:t>Since this vector is in the same direction as </a:t>
            </a:r>
            <a:r>
              <a:rPr lang="en-US" b="1" dirty="0" smtClean="0">
                <a:latin typeface="Times New Roman" panose="02020603050405020304" pitchFamily="18" charset="0"/>
                <a:cs typeface="Times New Roman" panose="02020603050405020304" pitchFamily="18" charset="0"/>
              </a:rPr>
              <a:t>y</a:t>
            </a:r>
            <a:r>
              <a:rPr lang="en-US" dirty="0" smtClean="0"/>
              <a:t>, it </a:t>
            </a:r>
            <a:r>
              <a:rPr lang="en-US" dirty="0"/>
              <a:t>has the direction </a:t>
            </a:r>
            <a:r>
              <a:rPr lang="en-US" b="1" dirty="0" smtClean="0">
                <a:latin typeface="Times New Roman" panose="02020603050405020304" pitchFamily="18" charset="0"/>
                <a:cs typeface="Times New Roman" panose="02020603050405020304" pitchFamily="18" charset="0"/>
              </a:rPr>
              <a:t>u</a:t>
            </a:r>
            <a:endParaRPr lang="en-US" b="1" dirty="0">
              <a:latin typeface="Times New Roman" panose="02020603050405020304" pitchFamily="18" charset="0"/>
              <a:cs typeface="Times New Roman" panose="02020603050405020304" pitchFamily="18" charset="0"/>
            </a:endParaRPr>
          </a:p>
          <a:p>
            <a:endParaRPr lang="en-US" dirty="0" smtClean="0"/>
          </a:p>
          <a:p>
            <a:endParaRPr lang="en-US" dirty="0"/>
          </a:p>
          <a:p>
            <a:r>
              <a:rPr lang="en-US" dirty="0" smtClean="0"/>
              <a:t>It </a:t>
            </a:r>
            <a:r>
              <a:rPr lang="en-US" dirty="0"/>
              <a:t>allows us to compute the distance between </a:t>
            </a:r>
            <a:r>
              <a:rPr lang="en-US" b="1" i="1" dirty="0" smtClean="0">
                <a:latin typeface="Times New Roman" panose="02020603050405020304" pitchFamily="18" charset="0"/>
                <a:cs typeface="Times New Roman" panose="02020603050405020304" pitchFamily="18" charset="0"/>
              </a:rPr>
              <a:t>x</a:t>
            </a:r>
            <a:r>
              <a:rPr lang="en-US" dirty="0"/>
              <a:t> and the line which goes through </a:t>
            </a:r>
            <a:r>
              <a:rPr lang="en-US" b="1" i="1" dirty="0">
                <a:latin typeface="Times New Roman" panose="02020603050405020304" pitchFamily="18" charset="0"/>
                <a:cs typeface="Times New Roman" panose="02020603050405020304" pitchFamily="18" charset="0"/>
              </a:rPr>
              <a:t>y</a:t>
            </a:r>
            <a:r>
              <a:rPr lang="en-US" dirty="0"/>
              <a:t> </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8</a:t>
            </a:fld>
            <a:endParaRPr lang="en-US"/>
          </a:p>
        </p:txBody>
      </p:sp>
      <mc:AlternateContent xmlns:mc="http://schemas.openxmlformats.org/markup-compatibility/2006" xmlns:a14="http://schemas.microsoft.com/office/drawing/2010/main">
        <mc:Choice Requires="a14">
          <p:sp>
            <p:nvSpPr>
              <p:cNvPr id="8" name="矩形 7"/>
              <p:cNvSpPr/>
              <p:nvPr/>
            </p:nvSpPr>
            <p:spPr>
              <a:xfrm>
                <a:off x="2400601" y="1578859"/>
                <a:ext cx="4443844" cy="777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𝒖</m:t>
                      </m:r>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1" i="1" smtClean="0">
                              <a:latin typeface="Cambria Math" panose="02040503050406030204" pitchFamily="18" charset="0"/>
                            </a:rPr>
                            <m:t>𝒛</m:t>
                          </m:r>
                        </m:num>
                        <m:den>
                          <m:d>
                            <m:dPr>
                              <m:begChr m:val="‖"/>
                              <m:endChr m:val="‖"/>
                              <m:ctrlPr>
                                <a:rPr lang="en-US" sz="2400" i="1">
                                  <a:latin typeface="Cambria Math" panose="02040503050406030204" pitchFamily="18" charset="0"/>
                                </a:rPr>
                              </m:ctrlPr>
                            </m:dPr>
                            <m:e>
                              <m:r>
                                <a:rPr lang="en-US" sz="2400" b="1" i="1" smtClean="0">
                                  <a:latin typeface="Cambria Math" panose="02040503050406030204" pitchFamily="18" charset="0"/>
                                </a:rPr>
                                <m:t>𝒛</m:t>
                              </m:r>
                            </m:e>
                          </m:d>
                        </m:den>
                      </m:f>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𝒛</m:t>
                      </m:r>
                      <m:r>
                        <a:rPr lang="en-US" sz="2400" b="1" i="0" smtClean="0">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𝒛</m:t>
                          </m:r>
                        </m:e>
                      </m:d>
                      <m:r>
                        <a:rPr lang="en-US" sz="2400" b="1" i="1">
                          <a:latin typeface="Cambria Math" panose="02040503050406030204" pitchFamily="18" charset="0"/>
                        </a:rPr>
                        <m:t>𝒖</m:t>
                      </m:r>
                      <m:r>
                        <a:rPr lang="en-US" sz="2400" b="1" i="0" smtClean="0">
                          <a:latin typeface="Cambria Math" panose="02040503050406030204" pitchFamily="18" charset="0"/>
                        </a:rPr>
                        <m:t>=(</m:t>
                      </m:r>
                      <m:r>
                        <a:rPr lang="en-US" sz="2400" b="1" i="1">
                          <a:latin typeface="Cambria Math" panose="02040503050406030204" pitchFamily="18" charset="0"/>
                        </a:rPr>
                        <m:t>𝒖</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𝒙</m:t>
                      </m:r>
                      <m:r>
                        <a:rPr lang="en-US" sz="2400" b="1" i="0" smtClean="0">
                          <a:latin typeface="Cambria Math" panose="02040503050406030204" pitchFamily="18" charset="0"/>
                        </a:rPr>
                        <m:t>)</m:t>
                      </m:r>
                      <m:r>
                        <a:rPr lang="en-US" sz="2400" b="1" i="1">
                          <a:latin typeface="Cambria Math" panose="02040503050406030204" pitchFamily="18" charset="0"/>
                        </a:rPr>
                        <m:t>𝒖</m:t>
                      </m:r>
                    </m:oMath>
                  </m:oMathPara>
                </a14:m>
                <a:endParaRPr lang="en-US" sz="2400" i="1" dirty="0"/>
              </a:p>
            </p:txBody>
          </p:sp>
        </mc:Choice>
        <mc:Fallback xmlns="">
          <p:sp>
            <p:nvSpPr>
              <p:cNvPr id="8" name="矩形 7"/>
              <p:cNvSpPr>
                <a:spLocks noRot="1" noChangeAspect="1" noMove="1" noResize="1" noEditPoints="1" noAdjustHandles="1" noChangeArrowheads="1" noChangeShapeType="1" noTextEdit="1"/>
              </p:cNvSpPr>
              <p:nvPr/>
            </p:nvSpPr>
            <p:spPr>
              <a:xfrm>
                <a:off x="2400601" y="1578859"/>
                <a:ext cx="4443844" cy="777264"/>
              </a:xfrm>
              <a:prstGeom prst="rect">
                <a:avLst/>
              </a:prstGeom>
              <a:blipFill>
                <a:blip r:embed="rId2"/>
                <a:stretch>
                  <a:fillRect/>
                </a:stretch>
              </a:blipFill>
            </p:spPr>
            <p:txBody>
              <a:bodyPr/>
              <a:lstStyle/>
              <a:p>
                <a:r>
                  <a:rPr lang="en-US">
                    <a:noFill/>
                  </a:rPr>
                  <a:t> </a:t>
                </a:r>
              </a:p>
            </p:txBody>
          </p:sp>
        </mc:Fallback>
      </mc:AlternateContent>
      <p:pic>
        <p:nvPicPr>
          <p:cNvPr id="12" name="图片 11"/>
          <p:cNvPicPr>
            <a:picLocks noChangeAspect="1"/>
          </p:cNvPicPr>
          <p:nvPr/>
        </p:nvPicPr>
        <p:blipFill>
          <a:blip r:embed="rId3"/>
          <a:stretch>
            <a:fillRect/>
          </a:stretch>
        </p:blipFill>
        <p:spPr>
          <a:xfrm>
            <a:off x="2677163" y="3575957"/>
            <a:ext cx="3909199" cy="2725270"/>
          </a:xfrm>
          <a:prstGeom prst="rect">
            <a:avLst/>
          </a:prstGeom>
        </p:spPr>
      </p:pic>
    </p:spTree>
    <p:extLst>
      <p:ext uri="{BB962C8B-B14F-4D97-AF65-F5344CB8AC3E}">
        <p14:creationId xmlns:p14="http://schemas.microsoft.com/office/powerpoint/2010/main" val="2680289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t>
            </a:r>
            <a:r>
              <a:rPr lang="en-US" dirty="0" smtClean="0"/>
              <a:t>he </a:t>
            </a:r>
            <a:r>
              <a:rPr lang="en-US" dirty="0"/>
              <a:t>equation of the hyperplane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You have learnt that an equation of a line is : </a:t>
                </a:r>
                <a:r>
                  <a:rPr lang="en-US" i="1" dirty="0" smtClean="0">
                    <a:latin typeface="Times New Roman" panose="02020603050405020304" pitchFamily="18" charset="0"/>
                    <a:cs typeface="Times New Roman" panose="02020603050405020304" pitchFamily="18" charset="0"/>
                  </a:rPr>
                  <a:t>y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ax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b</a:t>
                </a:r>
              </a:p>
              <a:p>
                <a:r>
                  <a:rPr lang="en-US" dirty="0"/>
                  <a:t>However when reading about hyperplane, you will often find that the equation of an hyperplane is defined </a:t>
                </a:r>
                <a:r>
                  <a:rPr lang="en-US" dirty="0" smtClean="0"/>
                  <a:t>by </a:t>
                </a:r>
              </a:p>
              <a:p>
                <a:pPr algn="ct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r>
                      <a:rPr lang="en-US" b="1" i="1" smtClean="0">
                        <a:latin typeface="Cambria Math" panose="02040503050406030204" pitchFamily="18" charset="0"/>
                      </a:rPr>
                      <m:t>𝒙</m:t>
                    </m:r>
                    <m:r>
                      <a:rPr lang="en-US" b="0" i="1" smtClean="0">
                        <a:latin typeface="Cambria Math" panose="02040503050406030204" pitchFamily="18" charset="0"/>
                      </a:rPr>
                      <m:t>=0</m:t>
                    </m:r>
                  </m:oMath>
                </a14:m>
                <a:endParaRPr lang="en-US" dirty="0" smtClean="0"/>
              </a:p>
              <a:p>
                <a:endParaRPr lang="en-US" dirty="0" smtClean="0"/>
              </a:p>
              <a:p>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11/18/2016</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9</a:t>
            </a:fld>
            <a:endParaRPr lang="en-US"/>
          </a:p>
        </p:txBody>
      </p:sp>
      <p:sp>
        <p:nvSpPr>
          <p:cNvPr id="11" name="矩形 10"/>
          <p:cNvSpPr/>
          <p:nvPr/>
        </p:nvSpPr>
        <p:spPr>
          <a:xfrm>
            <a:off x="1521459" y="2788730"/>
            <a:ext cx="5868488" cy="480131"/>
          </a:xfrm>
          <a:prstGeom prst="rect">
            <a:avLst/>
          </a:prstGeom>
        </p:spPr>
        <p:txBody>
          <a:bodyPr wrap="square">
            <a:spAutoFit/>
          </a:bodyPr>
          <a:lstStyle/>
          <a:p>
            <a:pPr marL="91440" lvl="0" indent="-91440" defTabSz="914400">
              <a:lnSpc>
                <a:spcPct val="90000"/>
              </a:lnSpc>
              <a:spcBef>
                <a:spcPts val="1200"/>
              </a:spcBef>
              <a:spcAft>
                <a:spcPts val="200"/>
              </a:spcAft>
              <a:buClr>
                <a:srgbClr val="E48312"/>
              </a:buClr>
              <a:buSzPct val="100000"/>
              <a:buFont typeface="Calibri" panose="020F0502020204030204" pitchFamily="34" charset="0"/>
              <a:buChar char=" "/>
            </a:pPr>
            <a:r>
              <a:rPr lang="en-US" sz="2800" dirty="0">
                <a:solidFill>
                  <a:srgbClr val="FF0000"/>
                </a:solidFill>
              </a:rPr>
              <a:t>How does these two forms relate ?</a:t>
            </a:r>
          </a:p>
        </p:txBody>
      </p:sp>
      <p:pic>
        <p:nvPicPr>
          <p:cNvPr id="12" name="Picture 6" descr="http://img3.redocn.com/20120415/Redocn_2012041504082874.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400" b="6720"/>
          <a:stretch/>
        </p:blipFill>
        <p:spPr bwMode="auto">
          <a:xfrm>
            <a:off x="6047802" y="3541197"/>
            <a:ext cx="3081663" cy="28416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5" name="矩形 14"/>
              <p:cNvSpPr/>
              <p:nvPr/>
            </p:nvSpPr>
            <p:spPr>
              <a:xfrm>
                <a:off x="587829" y="3432475"/>
                <a:ext cx="5910942" cy="2959336"/>
              </a:xfrm>
              <a:prstGeom prst="rect">
                <a:avLst/>
              </a:prstGeom>
            </p:spPr>
            <p:txBody>
              <a:bodyPr wrap="square">
                <a:sp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2400" dirty="0" smtClean="0">
                    <a:solidFill>
                      <a:schemeClr val="tx1">
                        <a:lumMod val="75000"/>
                        <a:lumOff val="25000"/>
                      </a:schemeClr>
                    </a:solidFill>
                  </a:rPr>
                  <a:t>Note </a:t>
                </a:r>
                <a:r>
                  <a:rPr lang="en-US" sz="2400" dirty="0">
                    <a:solidFill>
                      <a:schemeClr val="tx1">
                        <a:lumMod val="75000"/>
                        <a:lumOff val="25000"/>
                      </a:schemeClr>
                    </a:solidFill>
                  </a:rPr>
                  <a:t>that</a:t>
                </a:r>
              </a:p>
              <a:p>
                <a:pPr algn="ctr"/>
                <a:r>
                  <a:rPr lang="en-US" sz="2400" i="1" dirty="0">
                    <a:latin typeface="Times New Roman" panose="02020603050405020304" pitchFamily="18" charset="0"/>
                    <a:cs typeface="Times New Roman" panose="02020603050405020304" pitchFamily="18" charset="0"/>
                  </a:rPr>
                  <a:t>y </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ax </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b</a:t>
                </a: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2400" dirty="0">
                    <a:solidFill>
                      <a:schemeClr val="tx1">
                        <a:lumMod val="75000"/>
                        <a:lumOff val="25000"/>
                      </a:schemeClr>
                    </a:solidFill>
                  </a:rPr>
                  <a:t>is the same thing </a:t>
                </a:r>
                <a:r>
                  <a:rPr lang="en-US" sz="2400" dirty="0" smtClean="0">
                    <a:solidFill>
                      <a:schemeClr val="tx1">
                        <a:lumMod val="75000"/>
                        <a:lumOff val="25000"/>
                      </a:schemeClr>
                    </a:solidFill>
                  </a:rPr>
                  <a:t>as</a:t>
                </a:r>
              </a:p>
              <a:p>
                <a:pPr marL="91440" indent="-91440" algn="ctr" defTabSz="914400">
                  <a:lnSpc>
                    <a:spcPct val="90000"/>
                  </a:lnSpc>
                  <a:spcBef>
                    <a:spcPts val="1200"/>
                  </a:spcBef>
                  <a:spcAft>
                    <a:spcPts val="200"/>
                  </a:spcAft>
                  <a:buClr>
                    <a:schemeClr val="accent1"/>
                  </a:buClr>
                  <a:buSzPct val="100000"/>
                  <a:buFont typeface="Calibri" panose="020F0502020204030204" pitchFamily="34" charset="0"/>
                  <a:buChar char=" "/>
                </a:pPr>
                <a:r>
                  <a:rPr lang="en-US" sz="2400" i="1" dirty="0">
                    <a:latin typeface="Times New Roman" panose="02020603050405020304" pitchFamily="18" charset="0"/>
                    <a:cs typeface="Times New Roman" panose="02020603050405020304" pitchFamily="18" charset="0"/>
                  </a:rPr>
                  <a:t>y </a:t>
                </a:r>
                <a:r>
                  <a:rPr lang="en-US" sz="2400" dirty="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ax </a:t>
                </a:r>
                <a:r>
                  <a:rPr lang="en-US" sz="2400" dirty="0" smtClean="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b</a:t>
                </a:r>
                <a:r>
                  <a:rPr lang="en-US" sz="2400" dirty="0" smtClean="0">
                    <a:latin typeface="Times New Roman" panose="02020603050405020304" pitchFamily="18" charset="0"/>
                    <a:cs typeface="Times New Roman" panose="02020603050405020304" pitchFamily="18" charset="0"/>
                  </a:rPr>
                  <a:t> = 0</a:t>
                </a:r>
                <a:endParaRPr lang="en-US" sz="2400" i="1" dirty="0">
                  <a:latin typeface="Times New Roman" panose="02020603050405020304" pitchFamily="18" charset="0"/>
                  <a:cs typeface="Times New Roman" panose="02020603050405020304" pitchFamily="18" charset="0"/>
                </a:endParaRP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2400" dirty="0">
                    <a:solidFill>
                      <a:schemeClr val="tx1">
                        <a:lumMod val="75000"/>
                        <a:lumOff val="25000"/>
                      </a:schemeClr>
                    </a:solidFill>
                  </a:rPr>
                  <a:t>Given two vectors </a:t>
                </a:r>
                <a14:m>
                  <m:oMath xmlns:m="http://schemas.openxmlformats.org/officeDocument/2006/math">
                    <m:r>
                      <a:rPr lang="en-US" sz="2400" b="1" i="1" smtClean="0">
                        <a:solidFill>
                          <a:schemeClr val="tx1">
                            <a:lumMod val="75000"/>
                            <a:lumOff val="25000"/>
                          </a:schemeClr>
                        </a:solidFill>
                        <a:latin typeface="Cambria Math" panose="02040503050406030204" pitchFamily="18" charset="0"/>
                      </a:rPr>
                      <m:t>𝒘</m:t>
                    </m:r>
                    <m:r>
                      <a:rPr lang="en-US" sz="2400" b="1" i="0" smtClean="0">
                        <a:solidFill>
                          <a:schemeClr val="tx1">
                            <a:lumMod val="75000"/>
                            <a:lumOff val="25000"/>
                          </a:schemeClr>
                        </a:solidFill>
                        <a:latin typeface="Cambria Math" panose="02040503050406030204" pitchFamily="18" charset="0"/>
                      </a:rPr>
                      <m:t>=</m:t>
                    </m:r>
                    <m:d>
                      <m:dPr>
                        <m:ctrlPr>
                          <a:rPr lang="en-US" sz="2400" b="1" i="1" smtClean="0">
                            <a:solidFill>
                              <a:schemeClr val="tx1">
                                <a:lumMod val="75000"/>
                                <a:lumOff val="25000"/>
                              </a:schemeClr>
                            </a:solidFill>
                            <a:latin typeface="Cambria Math" panose="02040503050406030204" pitchFamily="18" charset="0"/>
                          </a:rPr>
                        </m:ctrlPr>
                      </m:dPr>
                      <m:e>
                        <m:m>
                          <m:mPr>
                            <m:mcs>
                              <m:mc>
                                <m:mcPr>
                                  <m:count m:val="1"/>
                                  <m:mcJc m:val="center"/>
                                </m:mcPr>
                              </m:mc>
                            </m:mcs>
                            <m:ctrlPr>
                              <a:rPr lang="en-US" sz="2400" b="1" i="1" smtClean="0">
                                <a:solidFill>
                                  <a:schemeClr val="tx1">
                                    <a:lumMod val="75000"/>
                                    <a:lumOff val="25000"/>
                                  </a:schemeClr>
                                </a:solidFill>
                                <a:latin typeface="Cambria Math" panose="02040503050406030204" pitchFamily="18" charset="0"/>
                              </a:rPr>
                            </m:ctrlPr>
                          </m:mPr>
                          <m:mr>
                            <m:e>
                              <m:r>
                                <m:rPr>
                                  <m:brk m:alnAt="7"/>
                                </m:rPr>
                                <a:rPr lang="en-US" sz="2400" b="1"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𝑏</m:t>
                              </m:r>
                            </m:e>
                          </m:mr>
                          <m:mr>
                            <m:e>
                              <m:r>
                                <a:rPr lang="en-US" sz="2400" b="1"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𝑎</m:t>
                              </m:r>
                            </m:e>
                          </m:mr>
                          <m:mr>
                            <m:e>
                              <m:r>
                                <a:rPr lang="en-US" sz="2400" b="0" i="1" smtClean="0">
                                  <a:solidFill>
                                    <a:schemeClr val="tx1">
                                      <a:lumMod val="75000"/>
                                      <a:lumOff val="25000"/>
                                    </a:schemeClr>
                                  </a:solidFill>
                                  <a:latin typeface="Cambria Math" panose="02040503050406030204" pitchFamily="18" charset="0"/>
                                </a:rPr>
                                <m:t>1</m:t>
                              </m:r>
                            </m:e>
                          </m:mr>
                        </m:m>
                      </m:e>
                    </m:d>
                  </m:oMath>
                </a14:m>
                <a:r>
                  <a:rPr lang="en-US" sz="2400" dirty="0" smtClean="0">
                    <a:solidFill>
                      <a:schemeClr val="tx1">
                        <a:lumMod val="75000"/>
                        <a:lumOff val="25000"/>
                      </a:schemeClr>
                    </a:solidFill>
                  </a:rPr>
                  <a:t> and </a:t>
                </a:r>
                <a14:m>
                  <m:oMath xmlns:m="http://schemas.openxmlformats.org/officeDocument/2006/math">
                    <m:r>
                      <a:rPr lang="en-US" sz="2400" b="1" i="1" smtClean="0">
                        <a:solidFill>
                          <a:schemeClr val="tx1">
                            <a:lumMod val="75000"/>
                            <a:lumOff val="25000"/>
                          </a:schemeClr>
                        </a:solidFill>
                        <a:latin typeface="Cambria Math" panose="02040503050406030204" pitchFamily="18" charset="0"/>
                      </a:rPr>
                      <m:t>𝒙</m:t>
                    </m:r>
                    <m:r>
                      <a:rPr lang="en-US" sz="2400" b="1" i="0" smtClean="0">
                        <a:solidFill>
                          <a:schemeClr val="tx1">
                            <a:lumMod val="75000"/>
                            <a:lumOff val="25000"/>
                          </a:schemeClr>
                        </a:solidFill>
                        <a:latin typeface="Cambria Math" panose="02040503050406030204" pitchFamily="18" charset="0"/>
                      </a:rPr>
                      <m:t>=</m:t>
                    </m:r>
                    <m:d>
                      <m:dPr>
                        <m:ctrlPr>
                          <a:rPr lang="en-US" sz="2400" b="1" i="1">
                            <a:solidFill>
                              <a:schemeClr val="tx1">
                                <a:lumMod val="75000"/>
                                <a:lumOff val="25000"/>
                              </a:schemeClr>
                            </a:solidFill>
                            <a:latin typeface="Cambria Math" panose="02040503050406030204" pitchFamily="18" charset="0"/>
                          </a:rPr>
                        </m:ctrlPr>
                      </m:dPr>
                      <m:e>
                        <m:m>
                          <m:mPr>
                            <m:mcs>
                              <m:mc>
                                <m:mcPr>
                                  <m:count m:val="1"/>
                                  <m:mcJc m:val="center"/>
                                </m:mcPr>
                              </m:mc>
                            </m:mcs>
                            <m:ctrlPr>
                              <a:rPr lang="en-US" sz="2400" b="1" i="1">
                                <a:solidFill>
                                  <a:schemeClr val="tx1">
                                    <a:lumMod val="75000"/>
                                    <a:lumOff val="25000"/>
                                  </a:schemeClr>
                                </a:solidFill>
                                <a:latin typeface="Cambria Math" panose="02040503050406030204" pitchFamily="18" charset="0"/>
                              </a:rPr>
                            </m:ctrlPr>
                          </m:mPr>
                          <m:mr>
                            <m:e>
                              <m:r>
                                <m:rPr>
                                  <m:brk m:alnAt="7"/>
                                </m:rPr>
                                <a:rPr lang="en-US" sz="2400" b="0" i="1" smtClean="0">
                                  <a:solidFill>
                                    <a:schemeClr val="tx1">
                                      <a:lumMod val="75000"/>
                                      <a:lumOff val="25000"/>
                                    </a:schemeClr>
                                  </a:solidFill>
                                  <a:latin typeface="Cambria Math" panose="02040503050406030204" pitchFamily="18" charset="0"/>
                                </a:rPr>
                                <m:t>1</m:t>
                              </m:r>
                            </m:e>
                          </m:mr>
                          <m:mr>
                            <m:e>
                              <m:r>
                                <a:rPr lang="en-US" sz="2400" b="0" i="1" smtClean="0">
                                  <a:solidFill>
                                    <a:schemeClr val="tx1">
                                      <a:lumMod val="75000"/>
                                      <a:lumOff val="25000"/>
                                    </a:schemeClr>
                                  </a:solidFill>
                                  <a:latin typeface="Cambria Math" panose="02040503050406030204" pitchFamily="18" charset="0"/>
                                </a:rPr>
                                <m:t>𝑥</m:t>
                              </m:r>
                            </m:e>
                          </m:mr>
                          <m:mr>
                            <m:e>
                              <m:r>
                                <a:rPr lang="en-US" sz="2400" b="0" i="1" smtClean="0">
                                  <a:solidFill>
                                    <a:schemeClr val="tx1">
                                      <a:lumMod val="75000"/>
                                      <a:lumOff val="25000"/>
                                    </a:schemeClr>
                                  </a:solidFill>
                                  <a:latin typeface="Cambria Math" panose="02040503050406030204" pitchFamily="18" charset="0"/>
                                </a:rPr>
                                <m:t>𝑦</m:t>
                              </m:r>
                            </m:e>
                          </m:mr>
                        </m:m>
                      </m:e>
                    </m:d>
                  </m:oMath>
                </a14:m>
                <a:endParaRPr lang="en-US" sz="2400" dirty="0">
                  <a:solidFill>
                    <a:schemeClr val="tx1">
                      <a:lumMod val="75000"/>
                      <a:lumOff val="25000"/>
                    </a:schemeClr>
                  </a:solidFill>
                </a:endParaRPr>
              </a:p>
            </p:txBody>
          </p:sp>
        </mc:Choice>
        <mc:Fallback xmlns="">
          <p:sp>
            <p:nvSpPr>
              <p:cNvPr id="15" name="矩形 14"/>
              <p:cNvSpPr>
                <a:spLocks noRot="1" noChangeAspect="1" noMove="1" noResize="1" noEditPoints="1" noAdjustHandles="1" noChangeArrowheads="1" noChangeShapeType="1" noTextEdit="1"/>
              </p:cNvSpPr>
              <p:nvPr/>
            </p:nvSpPr>
            <p:spPr>
              <a:xfrm>
                <a:off x="587829" y="3432475"/>
                <a:ext cx="5910942" cy="2959336"/>
              </a:xfrm>
              <a:prstGeom prst="rect">
                <a:avLst/>
              </a:prstGeom>
              <a:blipFill>
                <a:blip r:embed="rId4"/>
                <a:stretch>
                  <a:fillRect t="-2881"/>
                </a:stretch>
              </a:blipFill>
            </p:spPr>
            <p:txBody>
              <a:bodyPr/>
              <a:lstStyle/>
              <a:p>
                <a:r>
                  <a:rPr lang="en-US">
                    <a:noFill/>
                  </a:rPr>
                  <a:t> </a:t>
                </a:r>
              </a:p>
            </p:txBody>
          </p:sp>
        </mc:Fallback>
      </mc:AlternateContent>
      <p:sp>
        <p:nvSpPr>
          <p:cNvPr id="17" name="线形标注 2(无边框) 16"/>
          <p:cNvSpPr/>
          <p:nvPr/>
        </p:nvSpPr>
        <p:spPr>
          <a:xfrm>
            <a:off x="5574843" y="2140837"/>
            <a:ext cx="2834520" cy="375557"/>
          </a:xfrm>
          <a:prstGeom prst="callout2">
            <a:avLst>
              <a:gd name="adj1" fmla="val 36142"/>
              <a:gd name="adj2" fmla="val 2612"/>
              <a:gd name="adj3" fmla="val 18750"/>
              <a:gd name="adj4" fmla="val -16667"/>
              <a:gd name="adj5" fmla="val 21196"/>
              <a:gd name="adj6" fmla="val -2896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Inner product/dot product</a:t>
            </a:r>
            <a:endParaRPr lang="en-US" dirty="0">
              <a:solidFill>
                <a:schemeClr val="tx1"/>
              </a:solidFill>
            </a:endParaRPr>
          </a:p>
        </p:txBody>
      </p:sp>
      <p:sp>
        <p:nvSpPr>
          <p:cNvPr id="13" name="圆角矩形 12"/>
          <p:cNvSpPr/>
          <p:nvPr/>
        </p:nvSpPr>
        <p:spPr>
          <a:xfrm>
            <a:off x="3967845" y="2139043"/>
            <a:ext cx="800100" cy="522514"/>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888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25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7" grpId="0" animBg="1"/>
    </p:bld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5606</TotalTime>
  <Words>2417</Words>
  <Application>Microsoft Office PowerPoint</Application>
  <PresentationFormat>全屏显示(4:3)</PresentationFormat>
  <Paragraphs>720</Paragraphs>
  <Slides>69</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69</vt:i4>
      </vt:variant>
    </vt:vector>
  </HeadingPairs>
  <TitlesOfParts>
    <vt:vector size="77" baseType="lpstr">
      <vt:lpstr>Open Sans</vt:lpstr>
      <vt:lpstr>等线</vt:lpstr>
      <vt:lpstr>宋体</vt:lpstr>
      <vt:lpstr>Calibri</vt:lpstr>
      <vt:lpstr>Calibri Light</vt:lpstr>
      <vt:lpstr>Cambria Math</vt:lpstr>
      <vt:lpstr>Times New Roman</vt:lpstr>
      <vt:lpstr>回顾</vt:lpstr>
      <vt:lpstr>Support Vector Machine (SVM)</vt:lpstr>
      <vt:lpstr>What is a vector?</vt:lpstr>
      <vt:lpstr>The magnitude of a vector</vt:lpstr>
      <vt:lpstr>The direction of a vector</vt:lpstr>
      <vt:lpstr>The dot product</vt:lpstr>
      <vt:lpstr>The orthogonal projection of a vector</vt:lpstr>
      <vt:lpstr>The orthogonal projection of a vector</vt:lpstr>
      <vt:lpstr>The orthogonal projection of a vector</vt:lpstr>
      <vt:lpstr>The equation of the hyperplane</vt:lpstr>
      <vt:lpstr>The equation of the hyperplane</vt:lpstr>
      <vt:lpstr>The equation of the hyperplane</vt:lpstr>
      <vt:lpstr>What is a separating hyperplane?</vt:lpstr>
      <vt:lpstr>What is a separating hyperplane?</vt:lpstr>
      <vt:lpstr>Compute signed distance from a point to the hyperplane</vt:lpstr>
      <vt:lpstr>Compute signed distance from a point to the hyperplane</vt:lpstr>
      <vt:lpstr>Distance from a point to decision boundary</vt:lpstr>
      <vt:lpstr>Intuition: where to put the decision boundary? </vt:lpstr>
      <vt:lpstr>Intuition: where to put the decision boundary? </vt:lpstr>
      <vt:lpstr>Intuition: where to put the decision boundary? </vt:lpstr>
      <vt:lpstr>Intuition: where to put the decision boundary? </vt:lpstr>
      <vt:lpstr>Intuition: where to put the decision boundary? </vt:lpstr>
      <vt:lpstr>What is the margin?</vt:lpstr>
      <vt:lpstr>What is the margin?</vt:lpstr>
      <vt:lpstr>The hyperplane and the margin</vt:lpstr>
      <vt:lpstr>Optimizing the Margin</vt:lpstr>
      <vt:lpstr>Optimizing the Margin</vt:lpstr>
      <vt:lpstr>Optimizing the Margin</vt:lpstr>
      <vt:lpstr>Rescaled Margin</vt:lpstr>
      <vt:lpstr>Rescaled Margin</vt:lpstr>
      <vt:lpstr>SVM: max margin formulation for separable data</vt:lpstr>
      <vt:lpstr>How to solve this problem?</vt:lpstr>
      <vt:lpstr>Review: Optimization problems</vt:lpstr>
      <vt:lpstr>Review: Optimization problems</vt:lpstr>
      <vt:lpstr>KKT conditions</vt:lpstr>
      <vt:lpstr>How to solve this problem?</vt:lpstr>
      <vt:lpstr>How to solve this problem?</vt:lpstr>
      <vt:lpstr>How to solve this problem?</vt:lpstr>
      <vt:lpstr>How to solve this problem?</vt:lpstr>
      <vt:lpstr>How to solve this problem?</vt:lpstr>
      <vt:lpstr>Kernel function: Motivation</vt:lpstr>
      <vt:lpstr>Kernel function: Motivation</vt:lpstr>
      <vt:lpstr>Kernel function: Motivation</vt:lpstr>
      <vt:lpstr>Kernel function: Motivation</vt:lpstr>
      <vt:lpstr>Kernel function: Motivation</vt:lpstr>
      <vt:lpstr>Kernel function: Motivation</vt:lpstr>
      <vt:lpstr>Kernel function: Motivation</vt:lpstr>
      <vt:lpstr>Kernel function: Motivation</vt:lpstr>
      <vt:lpstr>Kernel function: Motivation</vt:lpstr>
      <vt:lpstr>Kernel function</vt:lpstr>
      <vt:lpstr>Kernel function</vt:lpstr>
      <vt:lpstr>Kernel function</vt:lpstr>
      <vt:lpstr>Kernel function</vt:lpstr>
      <vt:lpstr>Kernel function</vt:lpstr>
      <vt:lpstr>Kernel function</vt:lpstr>
      <vt:lpstr>SVM for non-separable data</vt:lpstr>
      <vt:lpstr>SVM for non-separable data </vt:lpstr>
      <vt:lpstr>SVM for non-separable data </vt:lpstr>
      <vt:lpstr>Hinge loss</vt:lpstr>
      <vt:lpstr>Hinge loss</vt:lpstr>
      <vt:lpstr>Hinge loss</vt:lpstr>
      <vt:lpstr>Primal formulation of support vector machines</vt:lpstr>
      <vt:lpstr>Primal formulation of support vector machines</vt:lpstr>
      <vt:lpstr>How to solve this problem?</vt:lpstr>
      <vt:lpstr>How to solve this problem?</vt:lpstr>
      <vt:lpstr>How to solve this problem?</vt:lpstr>
      <vt:lpstr>How to solve this problem?</vt:lpstr>
      <vt:lpstr>Meaning of “support vectors” in SVMs</vt:lpstr>
      <vt:lpstr>Visualization of how training data points are categorized</vt:lpstr>
      <vt:lpstr>Regularization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Model</dc:title>
  <dc:creator>Ying Shen</dc:creator>
  <cp:lastModifiedBy>Ying Shen</cp:lastModifiedBy>
  <cp:revision>406</cp:revision>
  <dcterms:created xsi:type="dcterms:W3CDTF">2016-07-23T03:09:55Z</dcterms:created>
  <dcterms:modified xsi:type="dcterms:W3CDTF">2016-11-18T05:00:15Z</dcterms:modified>
</cp:coreProperties>
</file>