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8" r:id="rId4"/>
    <p:sldId id="279"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7"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11/24/2016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181525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11/24/2016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96591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11/24/2016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75668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800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835604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27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11/24/2016</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52555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11/24/2016</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54388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11/24/2016</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2274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11/24/2016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65297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11/24/2016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389677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11/24/2016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126686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11/24/2016</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01738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864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787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EB42FB6-2C6A-4176-893A-28ED9181B6B7}" type="datetimeFigureOut">
              <a:rPr lang="en-US" smtClean="0"/>
              <a:t>11/24/2016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4991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DEB42FB6-2C6A-4176-893A-28ED9181B6B7}" type="datetimeFigureOut">
              <a:rPr lang="en-US" smtClean="0"/>
              <a:t>11/24/2016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24760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DEB42FB6-2C6A-4176-893A-28ED9181B6B7}" type="datetimeFigureOut">
              <a:rPr lang="en-US" smtClean="0"/>
              <a:t>11/24/2016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32152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DEB42FB6-2C6A-4176-893A-28ED9181B6B7}" type="datetimeFigureOut">
              <a:rPr lang="en-US" smtClean="0"/>
              <a:t>11/24/2016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30976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B42FB6-2C6A-4176-893A-28ED9181B6B7}" type="datetimeFigureOut">
              <a:rPr lang="en-US" smtClean="0"/>
              <a:t>11/24/2016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88204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B42FB6-2C6A-4176-893A-28ED9181B6B7}" type="datetimeFigureOut">
              <a:rPr lang="en-US" smtClean="0"/>
              <a:t>11/24/2016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78287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B42FB6-2C6A-4176-893A-28ED9181B6B7}" type="datetimeFigureOut">
              <a:rPr lang="en-US" smtClean="0"/>
              <a:t>11/24/2016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42432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42FB6-2C6A-4176-893A-28ED9181B6B7}" type="datetimeFigureOut">
              <a:rPr lang="en-US" smtClean="0"/>
              <a:t>11/24/2016</a:t>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63DD0-6D4F-46F7-A903-EA85CE283CAD}" type="slidenum">
              <a:rPr lang="en-US" smtClean="0"/>
              <a:t>‹#›</a:t>
            </a:fld>
            <a:endParaRPr lang="en-US"/>
          </a:p>
        </p:txBody>
      </p:sp>
    </p:spTree>
    <p:extLst>
      <p:ext uri="{BB962C8B-B14F-4D97-AF65-F5344CB8AC3E}">
        <p14:creationId xmlns:p14="http://schemas.microsoft.com/office/powerpoint/2010/main" val="241656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11/24/2016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477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smtClean="0"/>
              <a:t>Ensemble Learning</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Ying </a:t>
            </a:r>
            <a:r>
              <a:rPr lang="en-US" dirty="0" err="1" smtClean="0"/>
              <a:t>shen</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Nov. </a:t>
            </a:r>
            <a:r>
              <a:rPr lang="en-US" dirty="0" smtClean="0"/>
              <a:t>2016</a:t>
            </a:r>
            <a:endParaRPr lang="en-US" dirty="0"/>
          </a:p>
        </p:txBody>
      </p:sp>
    </p:spTree>
    <p:extLst>
      <p:ext uri="{BB962C8B-B14F-4D97-AF65-F5344CB8AC3E}">
        <p14:creationId xmlns:p14="http://schemas.microsoft.com/office/powerpoint/2010/main" val="318906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Round 3: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3</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t>3 </a:t>
                </a:r>
                <a:r>
                  <a:rPr lang="en-US" dirty="0"/>
                  <a:t>misclassified (with circles):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𝜖</m:t>
                        </m:r>
                      </m:e>
                      <m:sub>
                        <m:r>
                          <a:rPr lang="en-US" b="0" i="1" dirty="0" smtClean="0">
                            <a:latin typeface="Cambria Math" panose="02040503050406030204" pitchFamily="18" charset="0"/>
                          </a:rPr>
                          <m:t>3</m:t>
                        </m:r>
                      </m:sub>
                    </m:sSub>
                    <m:r>
                      <a:rPr lang="en-US" i="1" dirty="0" smtClean="0">
                        <a:latin typeface="Cambria Math" panose="02040503050406030204" pitchFamily="18" charset="0"/>
                      </a:rPr>
                      <m:t>=0.14→</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3</m:t>
                        </m:r>
                      </m:sub>
                    </m:sSub>
                    <m:r>
                      <a:rPr lang="en-US" i="1" dirty="0" smtClean="0">
                        <a:latin typeface="Cambria Math" panose="02040503050406030204" pitchFamily="18" charset="0"/>
                      </a:rPr>
                      <m:t>=0.92</m:t>
                    </m:r>
                  </m:oMath>
                </a14:m>
                <a:r>
                  <a:rPr lang="en-US" dirty="0"/>
                  <a:t>. </a:t>
                </a:r>
                <a:endParaRPr lang="en-US" dirty="0" smtClean="0"/>
              </a:p>
              <a:p>
                <a:r>
                  <a:rPr lang="en-US" dirty="0" smtClean="0"/>
                  <a:t>Previously </a:t>
                </a:r>
                <a:r>
                  <a:rPr lang="en-US" dirty="0"/>
                  <a:t>correctly classified data points are now misclassified, hence our error is low; what’s the intuition? </a:t>
                </a:r>
                <a:endParaRPr lang="en-US" dirty="0" smtClean="0"/>
              </a:p>
              <a:p>
                <a:pPr lvl="1"/>
                <a:r>
                  <a:rPr lang="en-US" dirty="0"/>
                  <a:t>Since they have been consistently classified correctly, this round’s mistake will hopefully not have a huge impact on the overall prediction</a:t>
                </a:r>
                <a:endParaRPr lang="en-US" dirty="0">
                  <a:latin typeface="Times New Roman" panose="02020603050405020304" pitchFamily="18" charset="0"/>
                  <a:cs typeface="Times New Roman" panose="02020603050405020304" pitchFamily="18" charset="0"/>
                </a:endParaRP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220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pic>
        <p:nvPicPr>
          <p:cNvPr id="7" name="图片 6"/>
          <p:cNvPicPr>
            <a:picLocks noChangeAspect="1"/>
          </p:cNvPicPr>
          <p:nvPr/>
        </p:nvPicPr>
        <p:blipFill>
          <a:blip r:embed="rId3"/>
          <a:stretch>
            <a:fillRect/>
          </a:stretch>
        </p:blipFill>
        <p:spPr>
          <a:xfrm>
            <a:off x="1140551" y="1359617"/>
            <a:ext cx="6915150" cy="2457450"/>
          </a:xfrm>
          <a:prstGeom prst="rect">
            <a:avLst/>
          </a:prstGeom>
        </p:spPr>
      </p:pic>
    </p:spTree>
    <p:extLst>
      <p:ext uri="{BB962C8B-B14F-4D97-AF65-F5344CB8AC3E}">
        <p14:creationId xmlns:p14="http://schemas.microsoft.com/office/powerpoint/2010/main" val="1573201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p:sp>
        <p:nvSpPr>
          <p:cNvPr id="3" name="内容占位符 2"/>
          <p:cNvSpPr>
            <a:spLocks noGrp="1"/>
          </p:cNvSpPr>
          <p:nvPr>
            <p:ph idx="1"/>
          </p:nvPr>
        </p:nvSpPr>
        <p:spPr/>
        <p:txBody>
          <a:bodyPr/>
          <a:lstStyle/>
          <a:p>
            <a:r>
              <a:rPr lang="en-US" dirty="0" smtClean="0"/>
              <a:t>Final classifier: combining 3 classifiers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All data points are now classified correctly! </a:t>
            </a:r>
          </a:p>
        </p:txBody>
      </p:sp>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pic>
        <p:nvPicPr>
          <p:cNvPr id="7" name="图片 6"/>
          <p:cNvPicPr>
            <a:picLocks noChangeAspect="1"/>
          </p:cNvPicPr>
          <p:nvPr/>
        </p:nvPicPr>
        <p:blipFill>
          <a:blip r:embed="rId2"/>
          <a:stretch>
            <a:fillRect/>
          </a:stretch>
        </p:blipFill>
        <p:spPr>
          <a:xfrm>
            <a:off x="1554888" y="1367606"/>
            <a:ext cx="6086475" cy="3562350"/>
          </a:xfrm>
          <a:prstGeom prst="rect">
            <a:avLst/>
          </a:prstGeom>
        </p:spPr>
      </p:pic>
    </p:spTree>
    <p:extLst>
      <p:ext uri="{BB962C8B-B14F-4D97-AF65-F5344CB8AC3E}">
        <p14:creationId xmlns:p14="http://schemas.microsoft.com/office/powerpoint/2010/main" val="3566605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Why </a:t>
            </a:r>
            <a:r>
              <a:rPr lang="en-US" dirty="0" err="1"/>
              <a:t>AdaBoost</a:t>
            </a:r>
            <a:r>
              <a:rPr lang="en-US" dirty="0"/>
              <a:t> works?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a:t>It minimizes a loss function related to classification error</a:t>
                </a:r>
                <a:r>
                  <a:rPr lang="en-US" dirty="0" smtClean="0"/>
                  <a:t>.</a:t>
                </a:r>
              </a:p>
              <a:p>
                <a:r>
                  <a:rPr lang="en-US" dirty="0"/>
                  <a:t>Classification </a:t>
                </a:r>
                <a:r>
                  <a:rPr lang="en-US" dirty="0" smtClean="0"/>
                  <a:t>loss</a:t>
                </a:r>
              </a:p>
              <a:p>
                <a:pPr lvl="1"/>
                <a:r>
                  <a:rPr lang="en-US" dirty="0"/>
                  <a:t>Suppose we want to have a </a:t>
                </a:r>
                <a:r>
                  <a:rPr lang="en-US" dirty="0" smtClean="0"/>
                  <a:t>classifier</a:t>
                </a:r>
              </a:p>
              <a:p>
                <a:pPr lvl="1"/>
                <a:endParaRPr lang="en-US" dirty="0"/>
              </a:p>
              <a:p>
                <a:pPr lvl="1"/>
                <a:endParaRPr lang="en-US" dirty="0" smtClean="0"/>
              </a:p>
              <a:p>
                <a:pPr lvl="1"/>
                <a:endParaRPr lang="en-US" dirty="0"/>
              </a:p>
              <a:p>
                <a:pPr lvl="1"/>
                <a:r>
                  <a:rPr lang="en-US" dirty="0"/>
                  <a:t>Our loss function is thus </a:t>
                </a:r>
                <a:endParaRPr lang="en-US" dirty="0" smtClean="0"/>
              </a:p>
              <a:p>
                <a:pPr lvl="1"/>
                <a:endParaRPr lang="en-US" dirty="0" smtClean="0"/>
              </a:p>
              <a:p>
                <a:pPr lvl="1"/>
                <a:endParaRPr lang="en-US" dirty="0"/>
              </a:p>
              <a:p>
                <a:pPr lvl="1"/>
                <a:endParaRPr lang="en-US" dirty="0" smtClean="0"/>
              </a:p>
              <a:p>
                <a:pPr marL="354013" lvl="1" indent="0">
                  <a:buNone/>
                </a:pPr>
                <a:r>
                  <a:rPr lang="en-US" dirty="0"/>
                  <a:t>Namely, the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m:t>
                    </m:r>
                  </m:oMath>
                </a14:m>
                <a:r>
                  <a:rPr lang="en-US" dirty="0"/>
                  <a:t> and the target label </a:t>
                </a:r>
                <a14:m>
                  <m:oMath xmlns:m="http://schemas.openxmlformats.org/officeDocument/2006/math">
                    <m:r>
                      <a:rPr lang="en-US" i="1" dirty="0" smtClean="0">
                        <a:latin typeface="Cambria Math" panose="02040503050406030204" pitchFamily="18" charset="0"/>
                      </a:rPr>
                      <m:t>𝑦</m:t>
                    </m:r>
                  </m:oMath>
                </a14:m>
                <a:r>
                  <a:rPr lang="en-US" dirty="0"/>
                  <a:t> should have the same sign to avoid a loss of 1</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2495050" y="2241756"/>
                <a:ext cx="4434034" cy="686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r>
                        <a:rPr lang="en-US" sz="2000" b="0" i="1" smtClean="0">
                          <a:latin typeface="Cambria Math" panose="02040503050406030204" pitchFamily="18" charset="0"/>
                        </a:rPr>
                        <m:t>𝑠𝑖𝑔𝑛</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m:t>
                              </m:r>
                            </m:e>
                            <m:e>
                              <m:r>
                                <a:rPr lang="en-US" sz="2000" b="0" i="1" smtClean="0">
                                  <a:latin typeface="Cambria Math" panose="02040503050406030204" pitchFamily="18" charset="0"/>
                                </a:rPr>
                                <m:t>−1</m:t>
                              </m:r>
                            </m:e>
                          </m:eqArr>
                        </m:e>
                      </m:d>
                      <m:r>
                        <a:rPr lang="en-US" sz="2000" b="0" i="1" smtClean="0">
                          <a:latin typeface="Cambria Math" panose="02040503050406030204" pitchFamily="18" charset="0"/>
                        </a:rPr>
                        <m:t>    </m:t>
                      </m:r>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m:rPr>
                                    <m:brk m:alnAt="7"/>
                                  </m:rPr>
                                  <a:rPr lang="en-US" sz="2000" b="1" i="1" smtClean="0">
                                    <a:latin typeface="Cambria Math" panose="02040503050406030204" pitchFamily="18" charset="0"/>
                                  </a:rPr>
                                  <m:t>𝒙</m:t>
                                </m:r>
                              </m:e>
                            </m:d>
                            <m:r>
                              <m:rPr>
                                <m:brk m:alnAt="7"/>
                              </m:rPr>
                              <a:rPr lang="en-US" sz="2000" b="0" i="1" smtClean="0">
                                <a:latin typeface="Cambria Math" panose="02040503050406030204" pitchFamily="18" charset="0"/>
                              </a:rPr>
                              <m:t>&gt;0</m:t>
                            </m:r>
                          </m:e>
                        </m:mr>
                        <m:mr>
                          <m:e>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&lt;0</m:t>
                            </m:r>
                          </m:e>
                        </m:mr>
                      </m:m>
                    </m:oMath>
                  </m:oMathPara>
                </a14:m>
                <a:endParaRPr lang="en-US" sz="2000" dirty="0"/>
              </a:p>
            </p:txBody>
          </p:sp>
        </mc:Choice>
        <mc:Fallback>
          <p:sp>
            <p:nvSpPr>
              <p:cNvPr id="7" name="文本框 6"/>
              <p:cNvSpPr txBox="1">
                <a:spLocks noRot="1" noChangeAspect="1" noMove="1" noResize="1" noEditPoints="1" noAdjustHandles="1" noChangeArrowheads="1" noChangeShapeType="1" noTextEdit="1"/>
              </p:cNvSpPr>
              <p:nvPr/>
            </p:nvSpPr>
            <p:spPr>
              <a:xfrm>
                <a:off x="2495050" y="2241756"/>
                <a:ext cx="4434034" cy="6865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2800036" y="3446457"/>
                <a:ext cx="3685624" cy="77886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𝒙</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b="0" i="1" smtClean="0">
                                  <a:latin typeface="Cambria Math" panose="02040503050406030204" pitchFamily="18" charset="0"/>
                                </a:rPr>
                                <m:t>0</m:t>
                              </m:r>
                            </m:e>
                            <m:e>
                              <m:r>
                                <a:rPr lang="en-US" sz="2000" i="1">
                                  <a:latin typeface="Cambria Math" panose="02040503050406030204" pitchFamily="18" charset="0"/>
                                </a:rPr>
                                <m:t>1</m:t>
                              </m:r>
                            </m:e>
                          </m:eqArr>
                        </m:e>
                      </m:d>
                      <m:r>
                        <a:rPr lang="en-US" sz="2000" b="0" i="1" smtClean="0">
                          <a:latin typeface="Cambria Math" panose="02040503050406030204" pitchFamily="18" charset="0"/>
                        </a:rPr>
                        <m:t>     </m:t>
                      </m:r>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𝑖</m:t>
                            </m:r>
                            <m:r>
                              <a:rPr lang="en-US" sz="2000" i="1">
                                <a:latin typeface="Cambria Math" panose="02040503050406030204" pitchFamily="18" charset="0"/>
                              </a:rPr>
                              <m:t>𝑓</m:t>
                            </m:r>
                            <m:r>
                              <a:rPr lang="en-US" sz="2000" i="1">
                                <a:latin typeface="Cambria Math" panose="02040503050406030204" pitchFamily="18" charset="0"/>
                              </a:rPr>
                              <m:t> </m:t>
                            </m:r>
                            <m:r>
                              <a:rPr lang="en-US" sz="2000" b="0" i="1" smtClean="0">
                                <a:latin typeface="Cambria Math" panose="02040503050406030204" pitchFamily="18" charset="0"/>
                              </a:rPr>
                              <m:t>𝑦</m:t>
                            </m:r>
                            <m:r>
                              <a:rPr lang="en-US" sz="2000" i="1">
                                <a:latin typeface="Cambria Math" panose="02040503050406030204" pitchFamily="18" charset="0"/>
                              </a:rPr>
                              <m:t>𝑓</m:t>
                            </m:r>
                            <m:d>
                              <m:dPr>
                                <m:ctrlPr>
                                  <a:rPr lang="en-US" sz="2000" i="1">
                                    <a:latin typeface="Cambria Math" panose="02040503050406030204" pitchFamily="18" charset="0"/>
                                  </a:rPr>
                                </m:ctrlPr>
                              </m:dPr>
                              <m:e>
                                <m:r>
                                  <m:rPr>
                                    <m:brk m:alnAt="7"/>
                                  </m:rPr>
                                  <a:rPr lang="en-US" sz="2000" b="1" i="1">
                                    <a:latin typeface="Cambria Math" panose="02040503050406030204" pitchFamily="18" charset="0"/>
                                  </a:rPr>
                                  <m:t>𝒙</m:t>
                                </m:r>
                              </m:e>
                            </m:d>
                            <m:r>
                              <m:rPr>
                                <m:brk m:alnAt="7"/>
                              </m:rPr>
                              <a:rPr lang="en-US" sz="2000" i="1">
                                <a:latin typeface="Cambria Math" panose="02040503050406030204" pitchFamily="18" charset="0"/>
                              </a:rPr>
                              <m:t>&gt;</m:t>
                            </m:r>
                            <m:r>
                              <a:rPr lang="en-US" sz="2000" i="1">
                                <a:latin typeface="Cambria Math" panose="02040503050406030204" pitchFamily="18" charset="0"/>
                              </a:rPr>
                              <m:t>0</m:t>
                            </m:r>
                          </m:e>
                        </m:mr>
                        <m:mr>
                          <m:e>
                            <m:r>
                              <a:rPr lang="en-US" sz="2000" i="1">
                                <a:latin typeface="Cambria Math" panose="02040503050406030204" pitchFamily="18" charset="0"/>
                              </a:rPr>
                              <m:t>𝑖𝑓</m:t>
                            </m:r>
                            <m:r>
                              <a:rPr lang="en-US" sz="2000" i="1">
                                <a:latin typeface="Cambria Math" panose="02040503050406030204" pitchFamily="18" charset="0"/>
                              </a:rPr>
                              <m:t> </m:t>
                            </m:r>
                            <m:r>
                              <a:rPr lang="en-US" sz="2000" b="0" i="1" smtClean="0">
                                <a:latin typeface="Cambria Math" panose="02040503050406030204" pitchFamily="18" charset="0"/>
                              </a:rPr>
                              <m:t>𝑦</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&lt;0</m:t>
                            </m:r>
                          </m:e>
                        </m:mr>
                      </m:m>
                    </m:oMath>
                  </m:oMathPara>
                </a14:m>
                <a:endParaRPr lang="en-US" sz="2000" dirty="0"/>
              </a:p>
            </p:txBody>
          </p:sp>
        </mc:Choice>
        <mc:Fallback>
          <p:sp>
            <p:nvSpPr>
              <p:cNvPr id="8" name="矩形 7"/>
              <p:cNvSpPr>
                <a:spLocks noRot="1" noChangeAspect="1" noMove="1" noResize="1" noEditPoints="1" noAdjustHandles="1" noChangeArrowheads="1" noChangeShapeType="1" noTextEdit="1"/>
              </p:cNvSpPr>
              <p:nvPr/>
            </p:nvSpPr>
            <p:spPr>
              <a:xfrm>
                <a:off x="2800036" y="3446457"/>
                <a:ext cx="3685624" cy="7788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9047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Surrogate loss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a:t>0 − 1 loss function </a:t>
                </a:r>
                <a14:m>
                  <m:oMath xmlns:m="http://schemas.openxmlformats.org/officeDocument/2006/math">
                    <m:r>
                      <a:rPr lang="en-US" i="1">
                        <a:latin typeface="Cambria Math" panose="02040503050406030204" pitchFamily="18" charset="0"/>
                        <a:ea typeface="Cambria Math" panose="02040503050406030204" pitchFamily="18" charset="0"/>
                      </a:rPr>
                      <m:t>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a:t> is non-convex and difficult to optimize. We can instead use a surrogate loss – what are examples? </a:t>
                </a:r>
                <a:endParaRPr lang="en-US" dirty="0" smtClean="0"/>
              </a:p>
              <a:p>
                <a:r>
                  <a:rPr lang="en-US" dirty="0"/>
                  <a:t>Exponential </a:t>
                </a:r>
                <a:r>
                  <a:rPr lang="en-US" dirty="0" smtClean="0"/>
                  <a:t>Loss</a:t>
                </a:r>
              </a:p>
              <a:p>
                <a:endParaRPr lang="en-US" dirty="0"/>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ℓ</m:t>
                        </m:r>
                      </m:e>
                      <m:sup>
                        <m:r>
                          <a:rPr lang="en-US" i="1">
                            <a:latin typeface="Cambria Math" panose="02040503050406030204" pitchFamily="18" charset="0"/>
                            <a:ea typeface="Cambria Math" panose="02040503050406030204" pitchFamily="18" charset="0"/>
                          </a:rPr>
                          <m:t>𝐸𝑋𝑃</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smtClean="0"/>
                  <a:t> is </a:t>
                </a:r>
                <a:r>
                  <a:rPr lang="en-US" dirty="0"/>
                  <a:t>easier to handle numerically as it is differentiable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7" name="图片 6"/>
          <p:cNvPicPr>
            <a:picLocks noChangeAspect="1"/>
          </p:cNvPicPr>
          <p:nvPr/>
        </p:nvPicPr>
        <p:blipFill rotWithShape="1">
          <a:blip r:embed="rId3"/>
          <a:srcRect b="1355"/>
          <a:stretch/>
        </p:blipFill>
        <p:spPr>
          <a:xfrm>
            <a:off x="3004685" y="3523385"/>
            <a:ext cx="3384132" cy="2862667"/>
          </a:xfrm>
          <a:prstGeom prst="rect">
            <a:avLst/>
          </a:prstGeom>
        </p:spPr>
      </p:pic>
      <mc:AlternateContent xmlns:mc="http://schemas.openxmlformats.org/markup-compatibility/2006">
        <mc:Choice xmlns:a14="http://schemas.microsoft.com/office/drawing/2010/main" Requires="a14">
          <p:sp>
            <p:nvSpPr>
              <p:cNvPr id="8" name="矩形 7"/>
              <p:cNvSpPr/>
              <p:nvPr/>
            </p:nvSpPr>
            <p:spPr>
              <a:xfrm>
                <a:off x="3004684" y="2458031"/>
                <a:ext cx="3384132" cy="4769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ℓ</m:t>
                          </m:r>
                        </m:e>
                        <m:sup>
                          <m:r>
                            <a:rPr lang="en-US" sz="2400" b="0" i="1" smtClean="0">
                              <a:latin typeface="Cambria Math" panose="02040503050406030204" pitchFamily="18" charset="0"/>
                              <a:ea typeface="Cambria Math" panose="02040503050406030204" pitchFamily="18" charset="0"/>
                            </a:rPr>
                            <m:t>𝐸𝑋𝑃</m:t>
                          </m:r>
                        </m:sup>
                      </m:sSup>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p:sp>
            <p:nvSpPr>
              <p:cNvPr id="8" name="矩形 7"/>
              <p:cNvSpPr>
                <a:spLocks noRot="1" noChangeAspect="1" noMove="1" noResize="1" noEditPoints="1" noAdjustHandles="1" noChangeArrowheads="1" noChangeShapeType="1" noTextEdit="1"/>
              </p:cNvSpPr>
              <p:nvPr/>
            </p:nvSpPr>
            <p:spPr>
              <a:xfrm>
                <a:off x="3004684" y="2458031"/>
                <a:ext cx="3384132" cy="476990"/>
              </a:xfrm>
              <a:prstGeom prst="rect">
                <a:avLst/>
              </a:prstGeom>
              <a:blipFill>
                <a:blip r:embed="rId4"/>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1197170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Choosing the </a:t>
            </a:r>
            <a:r>
              <a:rPr lang="en-US" i="1" dirty="0">
                <a:latin typeface="Times New Roman" panose="02020603050405020304" pitchFamily="18" charset="0"/>
                <a:cs typeface="Times New Roman" panose="02020603050405020304" pitchFamily="18" charset="0"/>
              </a:rPr>
              <a:t>t</a:t>
            </a:r>
            <a:r>
              <a:rPr lang="en-US" dirty="0"/>
              <a:t>-</a:t>
            </a:r>
            <a:r>
              <a:rPr lang="en-US" dirty="0" err="1"/>
              <a:t>th</a:t>
            </a:r>
            <a:r>
              <a:rPr lang="en-US" dirty="0"/>
              <a:t> classifier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dirty="0" smtClean="0"/>
                  <a:t>Suppose we have built a classifier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𝑡</m:t>
                        </m:r>
                        <m:r>
                          <a:rPr lang="en-US" b="0" i="1" dirty="0" smtClean="0">
                            <a:latin typeface="Cambria Math" panose="02040503050406030204" pitchFamily="18" charset="0"/>
                          </a:rPr>
                          <m:t>−1</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m:t>
                    </m:r>
                  </m:oMath>
                </a14:m>
                <a:r>
                  <a:rPr lang="en-US" dirty="0"/>
                  <a:t>, and we want to improve it by adding a weak learner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𝑡</m:t>
                        </m:r>
                      </m:sub>
                    </m:sSub>
                    <m:r>
                      <a:rPr lang="en-US" i="1" dirty="0">
                        <a:latin typeface="Cambria Math" panose="02040503050406030204" pitchFamily="18" charset="0"/>
                      </a:rPr>
                      <m:t>(</m:t>
                    </m:r>
                    <m:r>
                      <a:rPr lang="en-US" b="1" i="1" dirty="0">
                        <a:latin typeface="Cambria Math" panose="02040503050406030204" pitchFamily="18" charset="0"/>
                      </a:rPr>
                      <m:t>𝒙</m:t>
                    </m:r>
                    <m:r>
                      <a:rPr lang="en-US" i="1" dirty="0" smtClean="0">
                        <a:latin typeface="Cambria Math" panose="02040503050406030204" pitchFamily="18" charset="0"/>
                      </a:rPr>
                      <m:t>)</m:t>
                    </m:r>
                  </m:oMath>
                </a14:m>
                <a:endParaRPr lang="en-US" dirty="0" smtClean="0"/>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smtClean="0"/>
              </a:p>
              <a:p>
                <a:r>
                  <a:rPr lang="en-US" dirty="0"/>
                  <a:t>How can we choose optimally the new classifier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r>
                      <a:rPr lang="en-US" b="1" i="1" dirty="0">
                        <a:latin typeface="Cambria Math" panose="02040503050406030204" pitchFamily="18" charset="0"/>
                      </a:rPr>
                      <m:t>𝒙</m:t>
                    </m:r>
                    <m:r>
                      <a:rPr lang="en-US" i="1" dirty="0">
                        <a:latin typeface="Cambria Math" panose="02040503050406030204" pitchFamily="18" charset="0"/>
                      </a:rPr>
                      <m:t>)</m:t>
                    </m:r>
                  </m:oMath>
                </a14:m>
                <a:r>
                  <a:rPr lang="en-US" dirty="0" smtClean="0"/>
                  <a:t> and </a:t>
                </a:r>
                <a:r>
                  <a:rPr lang="en-US" dirty="0"/>
                  <a:t>the combination coefficient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𝑡</m:t>
                        </m:r>
                      </m:sub>
                    </m:sSub>
                  </m:oMath>
                </a14:m>
                <a:r>
                  <a:rPr lang="en-US" dirty="0"/>
                  <a:t>? </a:t>
                </a:r>
                <a:endParaRPr lang="en-US" dirty="0" smtClean="0"/>
              </a:p>
              <a:p>
                <a:r>
                  <a:rPr lang="en-US" dirty="0" err="1" smtClean="0"/>
                  <a:t>Adaboost</a:t>
                </a:r>
                <a:r>
                  <a:rPr lang="en-US" dirty="0" smtClean="0"/>
                  <a:t> </a:t>
                </a:r>
                <a:r>
                  <a:rPr lang="en-US" dirty="0"/>
                  <a:t>greedily </a:t>
                </a:r>
                <a:r>
                  <a:rPr lang="en-US" i="1" dirty="0">
                    <a:solidFill>
                      <a:srgbClr val="FF0000"/>
                    </a:solidFill>
                  </a:rPr>
                  <a:t>minimizes the </a:t>
                </a:r>
                <a:r>
                  <a:rPr lang="en-US" i="1" dirty="0" smtClean="0">
                    <a:solidFill>
                      <a:srgbClr val="FF0000"/>
                    </a:solidFill>
                  </a:rPr>
                  <a:t>exponential </a:t>
                </a:r>
                <a:r>
                  <a:rPr lang="en-US" i="1" dirty="0">
                    <a:solidFill>
                      <a:srgbClr val="FF0000"/>
                    </a:solidFill>
                  </a:rPr>
                  <a:t>loss function</a:t>
                </a:r>
                <a:r>
                  <a:rPr lang="en-US" dirty="0"/>
                  <a:t>. </a:t>
                </a:r>
                <a:endParaRPr lang="en-US" dirty="0" smtClean="0"/>
              </a:p>
              <a:p>
                <a:endParaRPr lang="en-US" dirty="0"/>
              </a:p>
              <a:p>
                <a:endParaRPr lang="en-US" dirty="0" smtClean="0"/>
              </a:p>
              <a:p>
                <a:endParaRPr lang="en-US" dirty="0"/>
              </a:p>
              <a:p>
                <a:endParaRPr lang="en-US" sz="1050" dirty="0" smtClean="0"/>
              </a:p>
              <a:p>
                <a:endParaRPr lang="en-US" dirty="0"/>
              </a:p>
              <a:p>
                <a:r>
                  <a:rPr lang="en-US" dirty="0"/>
                  <a:t>where we have used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oMath>
                </a14:m>
                <a:r>
                  <a:rPr lang="en-US" dirty="0"/>
                  <a:t> as a shorthand </a:t>
                </a:r>
                <a:r>
                  <a:rPr lang="en-US" dirty="0" smtClean="0"/>
                  <a:t>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rPr>
                          <m:t> </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r>
                          <a:rPr lang="en-US" i="1">
                            <a:latin typeface="Cambria Math" panose="02040503050406030204" pitchFamily="18" charset="0"/>
                          </a:rPr>
                          <m:t>)</m:t>
                        </m:r>
                      </m:sup>
                    </m:sSup>
                  </m:oMath>
                </a14:m>
                <a:endParaRPr lang="en-US" dirty="0" smtClean="0"/>
              </a:p>
              <a:p>
                <a:pPr algn="ct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b="-3135"/>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mc:AlternateContent xmlns:mc="http://schemas.openxmlformats.org/markup-compatibility/2006">
        <mc:Choice xmlns:a14="http://schemas.microsoft.com/office/drawing/2010/main" Requires="a14">
          <p:sp>
            <p:nvSpPr>
              <p:cNvPr id="7" name="矩形 6"/>
              <p:cNvSpPr/>
              <p:nvPr/>
            </p:nvSpPr>
            <p:spPr>
              <a:xfrm>
                <a:off x="1896168" y="3505373"/>
                <a:ext cx="4441665" cy="8392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𝑡</m:t>
                              </m:r>
                            </m:sub>
                            <m:sup>
                              <m:r>
                                <a:rPr lang="en-US" sz="2000" i="1">
                                  <a:latin typeface="Cambria Math" panose="02040503050406030204" pitchFamily="18" charset="0"/>
                                </a:rPr>
                                <m:t>∗</m:t>
                              </m:r>
                            </m:sup>
                          </m:sSubSup>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𝑡</m:t>
                              </m:r>
                            </m:sub>
                            <m:sup>
                              <m:r>
                                <a:rPr lang="en-US" sz="2000" i="1">
                                  <a:latin typeface="Cambria Math" panose="02040503050406030204" pitchFamily="18" charset="0"/>
                                </a:rPr>
                                <m:t>∗</m:t>
                              </m:r>
                            </m:sup>
                          </m:sSubSup>
                        </m:e>
                      </m:d>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e>
                              </m:nary>
                            </m:e>
                          </m:func>
                        </m:e>
                      </m:func>
                    </m:oMath>
                  </m:oMathPara>
                </a14:m>
                <a:endParaRPr lang="en-US" sz="2000" dirty="0"/>
              </a:p>
            </p:txBody>
          </p:sp>
        </mc:Choice>
        <mc:Fallback>
          <p:sp>
            <p:nvSpPr>
              <p:cNvPr id="7" name="矩形 6"/>
              <p:cNvSpPr>
                <a:spLocks noRot="1" noChangeAspect="1" noMove="1" noResize="1" noEditPoints="1" noAdjustHandles="1" noChangeArrowheads="1" noChangeShapeType="1" noTextEdit="1"/>
              </p:cNvSpPr>
              <p:nvPr/>
            </p:nvSpPr>
            <p:spPr>
              <a:xfrm>
                <a:off x="1896168" y="3505373"/>
                <a:ext cx="4441665" cy="8392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3106468" y="4256089"/>
                <a:ext cx="4539704" cy="8392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𝑛</m:t>
                                  </m: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𝑡</m:t>
                                          </m:r>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r>
                                        <a:rPr lang="en-US" sz="2000" i="1">
                                          <a:latin typeface="Cambria Math" panose="02040503050406030204" pitchFamily="18" charset="0"/>
                                        </a:rPr>
                                        <m:t>)</m:t>
                                      </m:r>
                                      <m:r>
                                        <m:rPr>
                                          <m:nor/>
                                        </m:rPr>
                                        <a:rPr lang="en-US" sz="2000" dirty="0"/>
                                        <m:t> </m:t>
                                      </m:r>
                                      <m:r>
                                        <a:rPr lang="en-US" sz="2000" b="0" i="1" smtClean="0">
                                          <a:latin typeface="Cambria Math" panose="02040503050406030204" pitchFamily="18" charset="0"/>
                                        </a:rPr>
                                        <m:t>]</m:t>
                                      </m:r>
                                    </m:sup>
                                  </m:sSup>
                                </m:e>
                              </m:nary>
                            </m:e>
                          </m:func>
                        </m:e>
                      </m:func>
                    </m:oMath>
                  </m:oMathPara>
                </a14:m>
                <a:endParaRPr lang="en-US" sz="2000" dirty="0"/>
              </a:p>
            </p:txBody>
          </p:sp>
        </mc:Choice>
        <mc:Fallback>
          <p:sp>
            <p:nvSpPr>
              <p:cNvPr id="8" name="矩形 7"/>
              <p:cNvSpPr>
                <a:spLocks noRot="1" noChangeAspect="1" noMove="1" noResize="1" noEditPoints="1" noAdjustHandles="1" noChangeArrowheads="1" noChangeShapeType="1" noTextEdit="1"/>
              </p:cNvSpPr>
              <p:nvPr/>
            </p:nvSpPr>
            <p:spPr>
              <a:xfrm>
                <a:off x="3106468" y="4256089"/>
                <a:ext cx="4539704" cy="8392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106468" y="5007140"/>
                <a:ext cx="4110934" cy="8392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𝑛</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r>
                                        <a:rPr lang="en-US" sz="2000" i="1">
                                          <a:latin typeface="Cambria Math" panose="02040503050406030204" pitchFamily="18" charset="0"/>
                                        </a:rPr>
                                        <m:t>)</m:t>
                                      </m:r>
                                    </m:sup>
                                  </m:sSup>
                                </m:e>
                              </m:nary>
                            </m:e>
                          </m:func>
                        </m:e>
                      </m:func>
                    </m:oMath>
                  </m:oMathPara>
                </a14:m>
                <a:endParaRPr lang="en-US" sz="2000" dirty="0"/>
              </a:p>
            </p:txBody>
          </p:sp>
        </mc:Choice>
        <mc:Fallback>
          <p:sp>
            <p:nvSpPr>
              <p:cNvPr id="9" name="矩形 8"/>
              <p:cNvSpPr>
                <a:spLocks noRot="1" noChangeAspect="1" noMove="1" noResize="1" noEditPoints="1" noAdjustHandles="1" noChangeArrowheads="1" noChangeShapeType="1" noTextEdit="1"/>
              </p:cNvSpPr>
              <p:nvPr/>
            </p:nvSpPr>
            <p:spPr>
              <a:xfrm>
                <a:off x="3106468" y="5007140"/>
                <a:ext cx="4110934" cy="8392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3088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new classifier</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dirty="0" smtClean="0"/>
                  <a:t>We can decompose the </a:t>
                </a:r>
                <a:r>
                  <a:rPr lang="en-US" i="1" dirty="0">
                    <a:solidFill>
                      <a:srgbClr val="FF0000"/>
                    </a:solidFill>
                  </a:rPr>
                  <a:t>weighted</a:t>
                </a:r>
                <a:r>
                  <a:rPr lang="en-US" dirty="0"/>
                  <a:t> loss function into two parts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1800" dirty="0"/>
              </a:p>
              <a:p>
                <a:r>
                  <a:rPr lang="en-US" dirty="0"/>
                  <a:t>We have used the following properties to derive the above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a:t>
                </a:r>
                <a:r>
                  <a:rPr lang="en-US" dirty="0"/>
                  <a:t>is either 1 or -1 as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1" i="1" dirty="0" err="1">
                            <a:latin typeface="Cambria Math" panose="02040503050406030204" pitchFamily="18" charset="0"/>
                          </a:rPr>
                          <m:t>𝒙</m:t>
                        </m:r>
                      </m:e>
                      <m:sub>
                        <m:r>
                          <a:rPr lang="en-US" b="0" i="1" dirty="0" smtClean="0">
                            <a:latin typeface="Cambria Math" panose="02040503050406030204" pitchFamily="18" charset="0"/>
                          </a:rPr>
                          <m:t>𝑖</m:t>
                        </m:r>
                      </m:sub>
                    </m:sSub>
                    <m:r>
                      <a:rPr lang="en-US" i="1" dirty="0">
                        <a:latin typeface="Cambria Math" panose="02040503050406030204" pitchFamily="18" charset="0"/>
                      </a:rPr>
                      <m:t>)</m:t>
                    </m:r>
                  </m:oMath>
                </a14:m>
                <a:r>
                  <a:rPr lang="en-US" dirty="0"/>
                  <a:t> is the output of a binary </a:t>
                </a:r>
                <a:r>
                  <a:rPr lang="en-US" dirty="0"/>
                  <a:t>classifier</a:t>
                </a:r>
              </a:p>
              <a:p>
                <a:pPr lvl="1"/>
                <a:r>
                  <a:rPr lang="en-US" dirty="0"/>
                  <a:t>The indicator </a:t>
                </a:r>
                <a:r>
                  <a:rPr lang="en-US" dirty="0"/>
                  <a:t>function </a:t>
                </a:r>
                <a14:m>
                  <m:oMath xmlns:m="http://schemas.openxmlformats.org/officeDocument/2006/math">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a:t>
                </a:r>
                <a:r>
                  <a:rPr lang="en-US" dirty="0"/>
                  <a:t>is either 0 or 1, so it </a:t>
                </a:r>
                <a:r>
                  <a:rPr lang="en-US" dirty="0"/>
                  <a:t>equals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ea typeface="Cambria Math" panose="02040503050406030204" pitchFamily="18" charset="0"/>
                      </a:rPr>
                      <m:t>𝕀</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e>
                    </m:d>
                  </m:oMath>
                </a14:m>
                <a:r>
                  <a:rPr lang="en-US" dirty="0"/>
                  <a:t> </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587829" y="1415845"/>
                <a:ext cx="2214452" cy="7469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sup>
                          </m:sSup>
                        </m:e>
                      </m:nary>
                    </m:oMath>
                  </m:oMathPara>
                </a14:m>
                <a:endParaRPr lang="en-US" sz="1600" dirty="0"/>
              </a:p>
            </p:txBody>
          </p:sp>
        </mc:Choice>
        <mc:Fallback>
          <p:sp>
            <p:nvSpPr>
              <p:cNvPr id="7" name="文本框 6"/>
              <p:cNvSpPr txBox="1">
                <a:spLocks noRot="1" noChangeAspect="1" noMove="1" noResize="1" noEditPoints="1" noAdjustHandles="1" noChangeArrowheads="1" noChangeShapeType="1" noTextEdit="1"/>
              </p:cNvSpPr>
              <p:nvPr/>
            </p:nvSpPr>
            <p:spPr>
              <a:xfrm>
                <a:off x="587829" y="1415845"/>
                <a:ext cx="2214452" cy="746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587829" y="2224729"/>
                <a:ext cx="6585905" cy="7468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e>
                      </m:nary>
                    </m:oMath>
                  </m:oMathPara>
                </a14:m>
                <a:endParaRPr lang="en-US" sz="1600" dirty="0"/>
              </a:p>
            </p:txBody>
          </p:sp>
        </mc:Choice>
        <mc:Fallback>
          <p:sp>
            <p:nvSpPr>
              <p:cNvPr id="8" name="文本框 7"/>
              <p:cNvSpPr txBox="1">
                <a:spLocks noRot="1" noChangeAspect="1" noMove="1" noResize="1" noEditPoints="1" noAdjustHandles="1" noChangeArrowheads="1" noChangeShapeType="1" noTextEdit="1"/>
              </p:cNvSpPr>
              <p:nvPr/>
            </p:nvSpPr>
            <p:spPr>
              <a:xfrm>
                <a:off x="587829" y="2224729"/>
                <a:ext cx="6585905" cy="7468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587829" y="3031757"/>
                <a:ext cx="7223965" cy="7469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b="0" i="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𝕀</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e>
                              </m:d>
                            </m:e>
                          </m:d>
                          <m:r>
                            <a:rPr lang="en-US" sz="2000" b="0" i="1" smtClean="0">
                              <a:latin typeface="Cambria Math" panose="02040503050406030204" pitchFamily="18" charset="0"/>
                            </a:rPr>
                            <m:t>)</m:t>
                          </m:r>
                        </m:e>
                      </m:nary>
                    </m:oMath>
                  </m:oMathPara>
                </a14:m>
                <a:endParaRPr lang="en-US" sz="1600" dirty="0"/>
              </a:p>
            </p:txBody>
          </p:sp>
        </mc:Choice>
        <mc:Fallback>
          <p:sp>
            <p:nvSpPr>
              <p:cNvPr id="9" name="文本框 8"/>
              <p:cNvSpPr txBox="1">
                <a:spLocks noRot="1" noChangeAspect="1" noMove="1" noResize="1" noEditPoints="1" noAdjustHandles="1" noChangeArrowheads="1" noChangeShapeType="1" noTextEdit="1"/>
              </p:cNvSpPr>
              <p:nvPr/>
            </p:nvSpPr>
            <p:spPr>
              <a:xfrm>
                <a:off x="587829" y="3031757"/>
                <a:ext cx="7223965" cy="746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587829" y="3875409"/>
                <a:ext cx="6239144" cy="7468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e>
                      </m:d>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e>
                      </m:nary>
                    </m:oMath>
                  </m:oMathPara>
                </a14:m>
                <a:endParaRPr lang="en-US" sz="1600" dirty="0"/>
              </a:p>
            </p:txBody>
          </p:sp>
        </mc:Choice>
        <mc:Fallback>
          <p:sp>
            <p:nvSpPr>
              <p:cNvPr id="11" name="文本框 10"/>
              <p:cNvSpPr txBox="1">
                <a:spLocks noRot="1" noChangeAspect="1" noMove="1" noResize="1" noEditPoints="1" noAdjustHandles="1" noChangeArrowheads="1" noChangeShapeType="1" noTextEdit="1"/>
              </p:cNvSpPr>
              <p:nvPr/>
            </p:nvSpPr>
            <p:spPr>
              <a:xfrm>
                <a:off x="587829" y="3875409"/>
                <a:ext cx="6239144" cy="74687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2413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Finding the optimal weak learner</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Summary </a:t>
                </a:r>
              </a:p>
              <a:p>
                <a:endParaRPr lang="en-US" dirty="0"/>
              </a:p>
              <a:p>
                <a:endParaRPr lang="en-US" dirty="0" smtClean="0"/>
              </a:p>
              <a:p>
                <a:endParaRPr lang="en-US" dirty="0"/>
              </a:p>
              <a:p>
                <a:endParaRPr lang="en-US" dirty="0" smtClean="0"/>
              </a:p>
              <a:p>
                <a:endParaRPr lang="en-US" sz="3200" dirty="0"/>
              </a:p>
              <a:p>
                <a:r>
                  <a:rPr lang="en-US" dirty="0"/>
                  <a:t>What term(s) must we optimize to </a:t>
                </a:r>
                <a:r>
                  <a:rPr lang="en-US" dirty="0" smtClean="0"/>
                  <a:t>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oMath>
                </a14:m>
                <a:r>
                  <a:rPr lang="en-US" dirty="0" smtClean="0"/>
                  <a:t>?</a:t>
                </a:r>
              </a:p>
              <a:p>
                <a:endParaRPr lang="en-US" dirty="0"/>
              </a:p>
              <a:p>
                <a:endParaRPr lang="en-US" sz="1800" dirty="0" smtClean="0"/>
              </a:p>
              <a:p>
                <a:r>
                  <a:rPr lang="en-US" dirty="0"/>
                  <a:t>Minimize weighted classification error as noted in step 1 of </a:t>
                </a:r>
                <a:r>
                  <a:rPr lang="en-US" dirty="0" err="1"/>
                  <a:t>Adaboost</a:t>
                </a:r>
                <a:r>
                  <a:rPr lang="en-US"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b="-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mc:Choice xmlns:a14="http://schemas.microsoft.com/office/drawing/2010/main" Requires="a14">
          <p:sp>
            <p:nvSpPr>
              <p:cNvPr id="7" name="矩形 6"/>
              <p:cNvSpPr/>
              <p:nvPr/>
            </p:nvSpPr>
            <p:spPr>
              <a:xfrm>
                <a:off x="587829" y="1222668"/>
                <a:ext cx="6404189" cy="988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p:sp>
            <p:nvSpPr>
              <p:cNvPr id="8" name="矩形 7"/>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4544168" y="3030516"/>
                <a:ext cx="2351349" cy="988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p:sp>
            <p:nvSpPr>
              <p:cNvPr id="9" name="矩形 8"/>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1618641" y="4386133"/>
                <a:ext cx="6298712" cy="988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lim>
                              </m:limLow>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e>
                          </m:func>
                        </m:e>
                      </m:func>
                      <m:r>
                        <a:rPr lang="en-US" sz="2400" b="0" i="1" smtClean="0">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p:sp>
            <p:nvSpPr>
              <p:cNvPr id="10" name="矩形 9"/>
              <p:cNvSpPr>
                <a:spLocks noRot="1" noChangeAspect="1" noMove="1" noResize="1" noEditPoints="1" noAdjustHandles="1" noChangeArrowheads="1" noChangeShapeType="1" noTextEdit="1"/>
              </p:cNvSpPr>
              <p:nvPr/>
            </p:nvSpPr>
            <p:spPr>
              <a:xfrm>
                <a:off x="1618641" y="4386133"/>
                <a:ext cx="6298712" cy="9885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661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en-US" dirty="0" smtClean="0"/>
                  <a:t>How to choose </a:t>
                </a:r>
                <a14:m>
                  <m:oMath xmlns:m="http://schemas.openxmlformats.org/officeDocument/2006/math">
                    <m:sSub>
                      <m:sSubPr>
                        <m:ctrlPr>
                          <a:rPr lang="en-US" b="0" i="1" dirty="0" smtClean="0">
                            <a:latin typeface="Cambria Math" panose="02040503050406030204" pitchFamily="18" charset="0"/>
                          </a:rPr>
                        </m:ctrlPr>
                      </m:sSubPr>
                      <m:e>
                        <m:r>
                          <a:rPr lang="el-GR" i="1" dirty="0" smtClean="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660" t="-17857" b="-39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Summary</a:t>
                </a:r>
              </a:p>
              <a:p>
                <a:endParaRPr lang="en-US" dirty="0"/>
              </a:p>
              <a:p>
                <a:endParaRPr lang="en-US" dirty="0" smtClean="0"/>
              </a:p>
              <a:p>
                <a:endParaRPr lang="en-US" dirty="0"/>
              </a:p>
              <a:p>
                <a:endParaRPr lang="en-US" dirty="0" smtClean="0"/>
              </a:p>
              <a:p>
                <a:endParaRPr lang="en-US" dirty="0"/>
              </a:p>
              <a:p>
                <a:r>
                  <a:rPr lang="en-US" dirty="0"/>
                  <a:t>What term(s) must we optimize?  </a:t>
                </a:r>
                <a:endParaRPr lang="en-US" dirty="0" smtClean="0"/>
              </a:p>
              <a:p>
                <a:r>
                  <a:rPr lang="en-US" dirty="0"/>
                  <a:t>We need to minimize the entire objective function with respect </a:t>
                </a:r>
                <a:r>
                  <a:rPr lang="en-US" dirty="0" smtClean="0"/>
                  <a:t>to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smtClean="0"/>
                  <a:t>!</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18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mc:Choice xmlns:a14="http://schemas.microsoft.com/office/drawing/2010/main" Requires="a14">
          <p:sp>
            <p:nvSpPr>
              <p:cNvPr id="11" name="矩形 10"/>
              <p:cNvSpPr/>
              <p:nvPr/>
            </p:nvSpPr>
            <p:spPr>
              <a:xfrm>
                <a:off x="587829" y="1222668"/>
                <a:ext cx="6404189" cy="988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p:sp>
            <p:nvSpPr>
              <p:cNvPr id="11" name="矩形 10"/>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p:sp>
            <p:nvSpPr>
              <p:cNvPr id="12" name="矩形 11"/>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4544168" y="3030516"/>
                <a:ext cx="2351349" cy="988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p:sp>
            <p:nvSpPr>
              <p:cNvPr id="13" name="矩形 12"/>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5444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en-US" dirty="0" smtClean="0"/>
                  <a:t>How to choose </a:t>
                </a:r>
                <a14:m>
                  <m:oMath xmlns:m="http://schemas.openxmlformats.org/officeDocument/2006/math">
                    <m:sSub>
                      <m:sSubPr>
                        <m:ctrlPr>
                          <a:rPr lang="en-US" b="0" i="1" dirty="0" smtClean="0">
                            <a:latin typeface="Cambria Math" panose="02040503050406030204" pitchFamily="18" charset="0"/>
                          </a:rPr>
                        </m:ctrlPr>
                      </m:sSubPr>
                      <m:e>
                        <m:r>
                          <a:rPr lang="el-GR" i="1" dirty="0" smtClean="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660" t="-17857" b="-39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dirty="0" smtClean="0"/>
                  <a:t>Summary</a:t>
                </a:r>
              </a:p>
              <a:p>
                <a:endParaRPr lang="en-US" dirty="0"/>
              </a:p>
              <a:p>
                <a:endParaRPr lang="en-US" dirty="0" smtClean="0"/>
              </a:p>
              <a:p>
                <a:endParaRPr lang="en-US" dirty="0"/>
              </a:p>
              <a:p>
                <a:endParaRPr lang="en-US" dirty="0" smtClean="0"/>
              </a:p>
              <a:p>
                <a:endParaRPr lang="en-US" dirty="0"/>
              </a:p>
              <a:p>
                <a:r>
                  <a:rPr lang="en-US" dirty="0"/>
                  <a:t>What term(s) must we optimize?  </a:t>
                </a:r>
                <a:endParaRPr lang="en-US" dirty="0" smtClean="0"/>
              </a:p>
              <a:p>
                <a:r>
                  <a:rPr lang="en-US" dirty="0"/>
                  <a:t>We can do this by taking derivative with respect to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 , setting to zero, and solving for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 . After some calculation and </a:t>
                </a:r>
                <a:r>
                  <a:rPr lang="en-US" dirty="0" smtClean="0"/>
                  <a:t>using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m:t>
                        </m:r>
                      </m:e>
                    </m:nary>
                  </m:oMath>
                </a14:m>
                <a:r>
                  <a:rPr lang="en-US" dirty="0" smtClean="0"/>
                  <a:t>, </a:t>
                </a:r>
                <a:r>
                  <a:rPr lang="en-US" dirty="0"/>
                  <a:t>we find</a:t>
                </a:r>
                <a:r>
                  <a:rPr lang="en-US" dirty="0" smtClean="0"/>
                  <a:t>:</a:t>
                </a:r>
              </a:p>
              <a:p>
                <a:endParaRPr lang="en-US" dirty="0"/>
              </a:p>
              <a:p>
                <a:r>
                  <a:rPr lang="en-US" dirty="0"/>
                  <a:t>which is precisely step 2 of </a:t>
                </a:r>
                <a:r>
                  <a:rPr lang="en-US" dirty="0" err="1"/>
                  <a:t>Adaboost</a:t>
                </a:r>
                <a:r>
                  <a:rPr lang="en-US" dirty="0" smtClean="0"/>
                  <a:t>! (Exercise)</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5851" t="-1568" b="-6159"/>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mc:Choice xmlns:a14="http://schemas.microsoft.com/office/drawing/2010/main" Requires="a14">
          <p:sp>
            <p:nvSpPr>
              <p:cNvPr id="10" name="矩形 9"/>
              <p:cNvSpPr/>
              <p:nvPr/>
            </p:nvSpPr>
            <p:spPr>
              <a:xfrm>
                <a:off x="3560174" y="5107658"/>
                <a:ext cx="2439257" cy="848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𝑡</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den>
                          </m:f>
                        </m:e>
                      </m:func>
                    </m:oMath>
                  </m:oMathPara>
                </a14:m>
                <a:endParaRPr lang="en-US" sz="2400" dirty="0"/>
              </a:p>
            </p:txBody>
          </p:sp>
        </mc:Choice>
        <mc:Fallback>
          <p:sp>
            <p:nvSpPr>
              <p:cNvPr id="10" name="矩形 9"/>
              <p:cNvSpPr>
                <a:spLocks noRot="1" noChangeAspect="1" noMove="1" noResize="1" noEditPoints="1" noAdjustHandles="1" noChangeArrowheads="1" noChangeShapeType="1" noTextEdit="1"/>
              </p:cNvSpPr>
              <p:nvPr/>
            </p:nvSpPr>
            <p:spPr>
              <a:xfrm>
                <a:off x="3560174" y="5107658"/>
                <a:ext cx="2439257" cy="848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587829" y="1222668"/>
                <a:ext cx="6404189" cy="988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p:sp>
            <p:nvSpPr>
              <p:cNvPr id="13" name="矩形 12"/>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p:sp>
            <p:nvSpPr>
              <p:cNvPr id="14" name="矩形 13"/>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4544168" y="3030516"/>
                <a:ext cx="2351349" cy="988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p:sp>
            <p:nvSpPr>
              <p:cNvPr id="15" name="矩形 14"/>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5771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Updating the weights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Once we find the optimal weak learner we can update our classifier: </a:t>
                </a:r>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smtClean="0"/>
              </a:p>
              <a:p>
                <a:r>
                  <a:rPr lang="en-US" dirty="0"/>
                  <a:t>We then need to compute the weights for the above classifier as</a:t>
                </a:r>
                <a:r>
                  <a:rPr lang="en-US" dirty="0" smtClean="0"/>
                  <a:t>:</a:t>
                </a:r>
              </a:p>
              <a:p>
                <a:r>
                  <a:rPr lang="en-US" b="0" dirty="0"/>
                  <a:t> </a:t>
                </a: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r>
                              <a:rPr lang="en-US" i="1">
                                <a:latin typeface="Cambria Math" panose="02040503050406030204" pitchFamily="18" charset="0"/>
                              </a:rPr>
                              <m:t>−1</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𝑡</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sup>
                    </m:sSup>
                  </m:oMath>
                </a14:m>
                <a:endParaRPr lang="en-US" dirty="0" smtClean="0"/>
              </a:p>
              <a:p>
                <a:endParaRPr lang="en-US" dirty="0"/>
              </a:p>
              <a:p>
                <a:endParaRPr lang="en-US" dirty="0" smtClean="0"/>
              </a:p>
              <a:p>
                <a:r>
                  <a:rPr lang="en-US" dirty="0" smtClean="0">
                    <a:solidFill>
                      <a:srgbClr val="FF0000"/>
                    </a:solidFill>
                  </a:rPr>
                  <a:t>Intuition</a:t>
                </a:r>
                <a:r>
                  <a:rPr lang="en-US" dirty="0" smtClean="0"/>
                  <a:t> </a:t>
                </a:r>
                <a:r>
                  <a:rPr lang="en-US" dirty="0"/>
                  <a:t>Misclassified data points will get their weights increased, while correctly classified data points will get their weight decreased</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mc:AlternateContent xmlns:mc="http://schemas.openxmlformats.org/markup-compatibility/2006">
        <mc:Choice xmlns:a14="http://schemas.microsoft.com/office/drawing/2010/main" Requires="a14">
          <p:sp>
            <p:nvSpPr>
              <p:cNvPr id="7" name="矩形 6"/>
              <p:cNvSpPr/>
              <p:nvPr/>
            </p:nvSpPr>
            <p:spPr>
              <a:xfrm>
                <a:off x="1939910" y="3426874"/>
                <a:ext cx="6832383" cy="10515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up>
                              </m:sSup>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m:t>
                                      </m:r>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up>
                              </m:sSup>
                            </m:e>
                          </m:eqArr>
                        </m:e>
                      </m:d>
                      <m:r>
                        <a:rPr lang="en-US" sz="2400" b="0" i="1" smtClean="0">
                          <a:latin typeface="Cambria Math" panose="02040503050406030204" pitchFamily="18" charset="0"/>
                        </a:rPr>
                        <m:t>   </m:t>
                      </m:r>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𝑖𝑓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mr>
                        <m:mr>
                          <m:e>
                            <m:r>
                              <m:rPr>
                                <m:brk m:alnAt="7"/>
                              </m:rPr>
                              <a:rPr lang="en-US" sz="2400" i="1">
                                <a:latin typeface="Cambria Math" panose="02040503050406030204" pitchFamily="18" charset="0"/>
                              </a:rPr>
                              <m:t>𝑖</m:t>
                            </m:r>
                            <m:r>
                              <a:rPr lang="en-US" sz="2400" i="1">
                                <a:latin typeface="Cambria Math" panose="02040503050406030204" pitchFamily="18" charset="0"/>
                              </a:rPr>
                              <m:t>𝑓</m:t>
                            </m:r>
                            <m:r>
                              <a:rPr lang="en-US" sz="2400" i="1">
                                <a:latin typeface="Cambria Math" panose="02040503050406030204" pitchFamily="18" charset="0"/>
                              </a:rPr>
                              <m:t> </m:t>
                            </m:r>
                            <m:sSub>
                              <m:sSubPr>
                                <m:ctrlPr>
                                  <a:rPr lang="en-US" sz="2400" i="1">
                                    <a:latin typeface="Cambria Math" panose="02040503050406030204" pitchFamily="18" charset="0"/>
                                  </a:rPr>
                                </m:ctrlPr>
                              </m:sSubPr>
                              <m:e>
                                <m:r>
                                  <m:rPr>
                                    <m:brk m:alnAt="7"/>
                                  </m:rPr>
                                  <a:rPr lang="en-US" sz="2400" i="1">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e>
                        </m:mr>
                      </m:m>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1939910" y="3426874"/>
                <a:ext cx="6832383" cy="10515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4846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Ensemble learning</a:t>
            </a:r>
            <a:endParaRPr lang="en-US" dirty="0"/>
          </a:p>
        </p:txBody>
      </p:sp>
      <p:graphicFrame>
        <p:nvGraphicFramePr>
          <p:cNvPr id="33" name="内容占位符 32"/>
          <p:cNvGraphicFramePr>
            <a:graphicFrameLocks noGrp="1"/>
          </p:cNvGraphicFramePr>
          <p:nvPr>
            <p:ph idx="1"/>
            <p:extLst>
              <p:ext uri="{D42A27DB-BD31-4B8C-83A1-F6EECF244321}">
                <p14:modId xmlns:p14="http://schemas.microsoft.com/office/powerpoint/2010/main" val="933039444"/>
              </p:ext>
            </p:extLst>
          </p:nvPr>
        </p:nvGraphicFramePr>
        <p:xfrm>
          <a:off x="229696" y="3996806"/>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x</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2161393764"/>
                  </a:ext>
                </a:extLst>
              </a:tr>
            </a:tbl>
          </a:graphicData>
        </a:graphic>
      </p:graphicFrame>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grpSp>
        <p:nvGrpSpPr>
          <p:cNvPr id="32" name="组合 31"/>
          <p:cNvGrpSpPr/>
          <p:nvPr/>
        </p:nvGrpSpPr>
        <p:grpSpPr>
          <a:xfrm>
            <a:off x="1548579" y="1076637"/>
            <a:ext cx="6543978" cy="2714326"/>
            <a:chOff x="1548579" y="1268361"/>
            <a:chExt cx="6543978" cy="2714326"/>
          </a:xfrm>
        </p:grpSpPr>
        <p:sp>
          <p:nvSpPr>
            <p:cNvPr id="7" name="圆角矩形 6"/>
            <p:cNvSpPr/>
            <p:nvPr/>
          </p:nvSpPr>
          <p:spPr>
            <a:xfrm>
              <a:off x="1548580" y="1268361"/>
              <a:ext cx="1578077"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base learner 1</a:t>
              </a:r>
              <a:endParaRPr lang="en-US" dirty="0"/>
            </a:p>
          </p:txBody>
        </p:sp>
        <p:sp>
          <p:nvSpPr>
            <p:cNvPr id="8" name="圆角矩形 7"/>
            <p:cNvSpPr/>
            <p:nvPr/>
          </p:nvSpPr>
          <p:spPr>
            <a:xfrm>
              <a:off x="1548580" y="1854624"/>
              <a:ext cx="1578077"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learner 2</a:t>
              </a:r>
              <a:endParaRPr lang="en-US" dirty="0"/>
            </a:p>
          </p:txBody>
        </p:sp>
        <p:sp>
          <p:nvSpPr>
            <p:cNvPr id="9" name="圆角矩形 8"/>
            <p:cNvSpPr/>
            <p:nvPr/>
          </p:nvSpPr>
          <p:spPr>
            <a:xfrm>
              <a:off x="1548579" y="2875964"/>
              <a:ext cx="1578077"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learner T</a:t>
              </a:r>
              <a:endParaRPr lang="en-US" dirty="0"/>
            </a:p>
          </p:txBody>
        </p:sp>
        <p:sp>
          <p:nvSpPr>
            <p:cNvPr id="10" name="文本框 9"/>
            <p:cNvSpPr txBox="1"/>
            <p:nvPr/>
          </p:nvSpPr>
          <p:spPr>
            <a:xfrm>
              <a:off x="1946787" y="2273465"/>
              <a:ext cx="817852" cy="523220"/>
            </a:xfrm>
            <a:prstGeom prst="rect">
              <a:avLst/>
            </a:prstGeom>
            <a:noFill/>
          </p:spPr>
          <p:txBody>
            <a:bodyPr wrap="square" rtlCol="0">
              <a:spAutoFit/>
            </a:bodyPr>
            <a:lstStyle/>
            <a:p>
              <a:pPr algn="ctr"/>
              <a:r>
                <a:rPr lang="en-US" sz="2800" b="1" dirty="0" smtClean="0"/>
                <a:t>...</a:t>
              </a:r>
              <a:endParaRPr lang="en-US" sz="2800" b="1" dirty="0"/>
            </a:p>
          </p:txBody>
        </p:sp>
        <p:sp>
          <p:nvSpPr>
            <p:cNvPr id="11" name="圆角矩形 10"/>
            <p:cNvSpPr/>
            <p:nvPr/>
          </p:nvSpPr>
          <p:spPr>
            <a:xfrm>
              <a:off x="3942735" y="1945424"/>
              <a:ext cx="1578077" cy="67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combination</a:t>
              </a:r>
            </a:p>
            <a:p>
              <a:pPr algn="ctr"/>
              <a:r>
                <a:rPr lang="en-US" altLang="zh-CN" dirty="0" smtClean="0"/>
                <a:t>module</a:t>
              </a:r>
              <a:endParaRPr lang="en-US" dirty="0"/>
            </a:p>
          </p:txBody>
        </p:sp>
        <p:cxnSp>
          <p:nvCxnSpPr>
            <p:cNvPr id="13" name="直接箭头连接符 12"/>
            <p:cNvCxnSpPr>
              <a:stCxn id="7" idx="3"/>
            </p:cNvCxnSpPr>
            <p:nvPr/>
          </p:nvCxnSpPr>
          <p:spPr>
            <a:xfrm>
              <a:off x="3126657" y="1482213"/>
              <a:ext cx="737420" cy="586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nvCxnSpPr>
          <p:spPr>
            <a:xfrm>
              <a:off x="3126657" y="2068476"/>
              <a:ext cx="737420" cy="1585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p:cNvCxnSpPr>
            <p:nvPr/>
          </p:nvCxnSpPr>
          <p:spPr>
            <a:xfrm flipV="1">
              <a:off x="3126656" y="2451091"/>
              <a:ext cx="736878" cy="6387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3"/>
              <a:endCxn id="27" idx="1"/>
            </p:cNvCxnSpPr>
            <p:nvPr/>
          </p:nvCxnSpPr>
          <p:spPr>
            <a:xfrm>
              <a:off x="5520812" y="2282328"/>
              <a:ext cx="7890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6309850" y="1945424"/>
              <a:ext cx="1578077" cy="67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30" name="文本框 29"/>
            <p:cNvSpPr txBox="1"/>
            <p:nvPr/>
          </p:nvSpPr>
          <p:spPr>
            <a:xfrm>
              <a:off x="1548579" y="3613355"/>
              <a:ext cx="1710815" cy="369332"/>
            </a:xfrm>
            <a:prstGeom prst="rect">
              <a:avLst/>
            </a:prstGeom>
            <a:noFill/>
          </p:spPr>
          <p:txBody>
            <a:bodyPr wrap="square" rtlCol="0">
              <a:spAutoFit/>
            </a:bodyPr>
            <a:lstStyle/>
            <a:p>
              <a:r>
                <a:rPr lang="en-US" dirty="0" smtClean="0"/>
                <a:t>weak classifiers</a:t>
              </a:r>
              <a:endParaRPr lang="en-US" dirty="0"/>
            </a:p>
          </p:txBody>
        </p:sp>
        <p:sp>
          <p:nvSpPr>
            <p:cNvPr id="31" name="文本框 30"/>
            <p:cNvSpPr txBox="1"/>
            <p:nvPr/>
          </p:nvSpPr>
          <p:spPr>
            <a:xfrm>
              <a:off x="6381742" y="3613355"/>
              <a:ext cx="1710815" cy="369332"/>
            </a:xfrm>
            <a:prstGeom prst="rect">
              <a:avLst/>
            </a:prstGeom>
            <a:noFill/>
          </p:spPr>
          <p:txBody>
            <a:bodyPr wrap="square" rtlCol="0">
              <a:spAutoFit/>
            </a:bodyPr>
            <a:lstStyle/>
            <a:p>
              <a:r>
                <a:rPr lang="en-US" dirty="0" smtClean="0"/>
                <a:t>strong classifier</a:t>
              </a:r>
              <a:endParaRPr lang="en-US" dirty="0"/>
            </a:p>
          </p:txBody>
        </p:sp>
      </p:grpSp>
      <p:graphicFrame>
        <p:nvGraphicFramePr>
          <p:cNvPr id="37" name="内容占位符 32"/>
          <p:cNvGraphicFramePr>
            <a:graphicFrameLocks/>
          </p:cNvGraphicFramePr>
          <p:nvPr>
            <p:extLst>
              <p:ext uri="{D42A27DB-BD31-4B8C-83A1-F6EECF244321}">
                <p14:modId xmlns:p14="http://schemas.microsoft.com/office/powerpoint/2010/main" val="1886191060"/>
              </p:ext>
            </p:extLst>
          </p:nvPr>
        </p:nvGraphicFramePr>
        <p:xfrm>
          <a:off x="3166451" y="3982687"/>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2161393764"/>
                  </a:ext>
                </a:extLst>
              </a:tr>
            </a:tbl>
          </a:graphicData>
        </a:graphic>
      </p:graphicFrame>
      <p:graphicFrame>
        <p:nvGraphicFramePr>
          <p:cNvPr id="38" name="内容占位符 32"/>
          <p:cNvGraphicFramePr>
            <a:graphicFrameLocks/>
          </p:cNvGraphicFramePr>
          <p:nvPr>
            <p:extLst>
              <p:ext uri="{D42A27DB-BD31-4B8C-83A1-F6EECF244321}">
                <p14:modId xmlns:p14="http://schemas.microsoft.com/office/powerpoint/2010/main" val="1974477591"/>
              </p:ext>
            </p:extLst>
          </p:nvPr>
        </p:nvGraphicFramePr>
        <p:xfrm>
          <a:off x="6011767" y="3996806"/>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x</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2161393764"/>
                  </a:ext>
                </a:extLst>
              </a:tr>
            </a:tbl>
          </a:graphicData>
        </a:graphic>
      </p:graphicFrame>
    </p:spTree>
    <p:extLst>
      <p:ext uri="{BB962C8B-B14F-4D97-AF65-F5344CB8AC3E}">
        <p14:creationId xmlns:p14="http://schemas.microsoft.com/office/powerpoint/2010/main" val="590249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Meta-Algorithm</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a:t>Note that the </a:t>
                </a:r>
                <a:r>
                  <a:rPr lang="en-US" dirty="0" err="1"/>
                  <a:t>AdaBoost</a:t>
                </a:r>
                <a:r>
                  <a:rPr lang="en-US" dirty="0"/>
                  <a:t> algorithm itself never specifies how we would get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m:t>
                        </m:r>
                      </m:sup>
                    </m:sSubSup>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t>
                </a:r>
                <a:r>
                  <a:rPr lang="en-US" dirty="0"/>
                  <a:t>as long as it minimizes the weighted classification </a:t>
                </a:r>
                <a:r>
                  <a:rPr lang="en-US" dirty="0" smtClean="0"/>
                  <a:t>error</a:t>
                </a:r>
              </a:p>
              <a:p>
                <a:endParaRPr lang="en-US" dirty="0"/>
              </a:p>
              <a:p>
                <a:endParaRPr lang="en-US" dirty="0" smtClean="0"/>
              </a:p>
              <a:p>
                <a:r>
                  <a:rPr lang="en-US" dirty="0"/>
                  <a:t>In this aspect, the </a:t>
                </a:r>
                <a:r>
                  <a:rPr lang="en-US" dirty="0" err="1"/>
                  <a:t>AdaBoost</a:t>
                </a:r>
                <a:r>
                  <a:rPr lang="en-US" dirty="0"/>
                  <a:t> algorithm is a meta-algorithm and can be used with any type of classifier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mc:AlternateContent xmlns:mc="http://schemas.openxmlformats.org/markup-compatibility/2006">
        <mc:Choice xmlns:a14="http://schemas.microsoft.com/office/drawing/2010/main" Requires="a14">
          <p:sp>
            <p:nvSpPr>
              <p:cNvPr id="7" name="矩形 6"/>
              <p:cNvSpPr/>
              <p:nvPr/>
            </p:nvSpPr>
            <p:spPr>
              <a:xfrm>
                <a:off x="2492652" y="1911122"/>
                <a:ext cx="4087016" cy="9885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sub>
                            <m:sup>
                              <m:r>
                                <a:rPr lang="en-US" sz="2400" b="0" i="1" smtClean="0">
                                  <a:latin typeface="Cambria Math" panose="02040503050406030204" pitchFamily="18" charset="0"/>
                                  <a:ea typeface="Cambria Math" panose="02040503050406030204" pitchFamily="18" charset="0"/>
                                </a:rPr>
                                <m:t>∗</m:t>
                              </m:r>
                            </m:sup>
                          </m:sSubSup>
                          <m:r>
                            <a:rPr lang="en-US" sz="240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2492652" y="1911122"/>
                <a:ext cx="4087016" cy="9885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1501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E.g., Decision Stumps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dirty="0" smtClean="0"/>
                  <a:t>How do we choose the decision stump classifier given the weights at the second round of the following distribution?</a:t>
                </a:r>
              </a:p>
              <a:p>
                <a:endParaRPr lang="en-US" dirty="0"/>
              </a:p>
              <a:p>
                <a:endParaRPr lang="en-US" dirty="0" smtClean="0"/>
              </a:p>
              <a:p>
                <a:endParaRPr lang="en-US" dirty="0"/>
              </a:p>
              <a:p>
                <a:endParaRPr lang="en-US" dirty="0" smtClean="0"/>
              </a:p>
              <a:p>
                <a:r>
                  <a:rPr lang="en-US" dirty="0" smtClean="0"/>
                  <a:t>We </a:t>
                </a:r>
                <a:r>
                  <a:rPr lang="en-US" dirty="0"/>
                  <a:t>can simply enumerate all possible ways of putting vertical and horizontal lines to separate the data points into two classes and find the one with the smallest weighted classification error! Runtime?  </a:t>
                </a:r>
                <a:endParaRPr lang="en-US" dirty="0" smtClean="0"/>
              </a:p>
              <a:p>
                <a:pPr lvl="1"/>
                <a:r>
                  <a:rPr lang="en-US" dirty="0"/>
                  <a:t>Presort data by each feature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𝑑𝑁</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𝑁</m:t>
                        </m:r>
                      </m:e>
                    </m:func>
                    <m:r>
                      <a:rPr lang="en-US" b="0" i="1" smtClean="0">
                        <a:latin typeface="Cambria Math" panose="02040503050406030204" pitchFamily="18" charset="0"/>
                      </a:rPr>
                      <m:t>)</m:t>
                    </m:r>
                  </m:oMath>
                </a14:m>
                <a:r>
                  <a:rPr lang="en-US" dirty="0" smtClean="0"/>
                  <a:t> time</a:t>
                </a:r>
              </a:p>
              <a:p>
                <a:pPr lvl="1"/>
                <a:r>
                  <a:rPr lang="en-US" dirty="0"/>
                  <a:t>Evaluate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a:t>
                </a:r>
                <a:r>
                  <a:rPr lang="en-US" dirty="0"/>
                  <a:t>thresholds for each feature at each round in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𝑑𝑁</m:t>
                    </m:r>
                    <m:r>
                      <a:rPr lang="en-US" b="0" i="1" smtClean="0">
                        <a:latin typeface="Cambria Math" panose="02040503050406030204" pitchFamily="18" charset="0"/>
                      </a:rPr>
                      <m:t>)</m:t>
                    </m:r>
                  </m:oMath>
                </a14:m>
                <a:r>
                  <a:rPr lang="en-US" dirty="0"/>
                  <a:t> </a:t>
                </a:r>
                <a:r>
                  <a:rPr lang="en-US" dirty="0" smtClean="0"/>
                  <a:t>time</a:t>
                </a:r>
              </a:p>
              <a:p>
                <a:pPr lvl="1"/>
                <a:r>
                  <a:rPr lang="en-US" dirty="0"/>
                  <a:t>In total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𝑑𝑁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r>
                      <a:rPr lang="en-US" b="0" i="1" smtClean="0">
                        <a:latin typeface="Cambria Math" panose="02040503050406030204" pitchFamily="18" charset="0"/>
                      </a:rPr>
                      <m:t>+</m:t>
                    </m:r>
                    <m:r>
                      <a:rPr lang="en-US" b="0" i="1" smtClean="0">
                        <a:latin typeface="Cambria Math" panose="02040503050406030204" pitchFamily="18" charset="0"/>
                      </a:rPr>
                      <m:t>𝑑𝑁𝑇</m:t>
                    </m:r>
                    <m:r>
                      <a:rPr lang="en-US" i="1">
                        <a:latin typeface="Cambria Math" panose="02040503050406030204" pitchFamily="18" charset="0"/>
                      </a:rPr>
                      <m:t>)</m:t>
                    </m:r>
                  </m:oMath>
                </a14:m>
                <a:r>
                  <a:rPr lang="en-US" dirty="0"/>
                  <a:t> </a:t>
                </a:r>
                <a:r>
                  <a:rPr lang="en-US" dirty="0"/>
                  <a:t>time – this efficiency is an attractive quality of boosting!</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660" b="-4367"/>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pic>
        <p:nvPicPr>
          <p:cNvPr id="8" name="图片 7"/>
          <p:cNvPicPr>
            <a:picLocks noChangeAspect="1"/>
          </p:cNvPicPr>
          <p:nvPr/>
        </p:nvPicPr>
        <p:blipFill>
          <a:blip r:embed="rId3"/>
          <a:stretch>
            <a:fillRect/>
          </a:stretch>
        </p:blipFill>
        <p:spPr>
          <a:xfrm>
            <a:off x="2677164" y="1563636"/>
            <a:ext cx="4013703" cy="2114913"/>
          </a:xfrm>
          <a:prstGeom prst="rect">
            <a:avLst/>
          </a:prstGeom>
        </p:spPr>
      </p:pic>
    </p:spTree>
    <p:extLst>
      <p:ext uri="{BB962C8B-B14F-4D97-AF65-F5344CB8AC3E}">
        <p14:creationId xmlns:p14="http://schemas.microsoft.com/office/powerpoint/2010/main" val="2421741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Interpreting boosting as learning nonlinear basis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Two-stage process</a:t>
                </a:r>
              </a:p>
              <a:p>
                <a:pPr marL="633413" indent="-544513">
                  <a:buFont typeface="+mj-lt"/>
                  <a:buAutoNum type="arabicPeriod"/>
                </a:pPr>
                <a:r>
                  <a:rPr lang="en-US" dirty="0"/>
                  <a:t>Get </a:t>
                </a:r>
                <a14:m>
                  <m:oMath xmlns:m="http://schemas.openxmlformats.org/officeDocument/2006/math">
                    <m:r>
                      <a:rPr lang="en-US" i="1" dirty="0" smtClean="0">
                        <a:latin typeface="Cambria Math" panose="02040503050406030204" pitchFamily="18" charset="0"/>
                      </a:rPr>
                      <m:t>𝑠𝑖𝑔𝑛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 </m:t>
                    </m:r>
                    <m:r>
                      <a:rPr lang="en-US" i="1" dirty="0" smtClean="0">
                        <a:latin typeface="Cambria Math" panose="02040503050406030204" pitchFamily="18" charset="0"/>
                      </a:rPr>
                      <m:t>𝑠𝑖𝑔𝑛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 · · ,</m:t>
                    </m:r>
                  </m:oMath>
                </a14:m>
                <a:endParaRPr lang="en-US" dirty="0" smtClean="0"/>
              </a:p>
              <a:p>
                <a:pPr marL="633413" indent="-544513">
                  <a:buFont typeface="+mj-lt"/>
                  <a:buAutoNum type="arabicPeriod"/>
                </a:pPr>
                <a:r>
                  <a:rPr lang="en-US" dirty="0"/>
                  <a:t>Combine into a linear classification </a:t>
                </a:r>
                <a:r>
                  <a:rPr lang="en-US" dirty="0" smtClean="0"/>
                  <a:t>model</a:t>
                </a:r>
              </a:p>
              <a:p>
                <a:pPr marL="633413" indent="-544513">
                  <a:buFont typeface="+mj-lt"/>
                  <a:buAutoNum type="arabicPeriod"/>
                </a:pPr>
                <a:endParaRPr lang="en-US" dirty="0"/>
              </a:p>
              <a:p>
                <a:pPr marL="633413" indent="-544513">
                  <a:buFont typeface="+mj-lt"/>
                  <a:buAutoNum type="arabicPeriod"/>
                </a:pPr>
                <a:endParaRPr lang="en-US" dirty="0" smtClean="0"/>
              </a:p>
              <a:p>
                <a:pPr marL="633413" indent="-544513">
                  <a:buFont typeface="+mj-lt"/>
                  <a:buAutoNum type="arabicPeriod"/>
                </a:pPr>
                <a:endParaRPr lang="en-US" dirty="0"/>
              </a:p>
              <a:p>
                <a:r>
                  <a:rPr lang="en-US" dirty="0"/>
                  <a:t>In other words, each stage learns a nonlinear </a:t>
                </a:r>
                <a:r>
                  <a:rPr lang="en-US" dirty="0" smtClean="0"/>
                  <a:t>basis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r>
                      <a:rPr lang="en-US" i="1">
                        <a:latin typeface="Cambria Math" panose="02040503050406030204" pitchFamily="18" charset="0"/>
                      </a:rPr>
                      <m:t>𝑠𝑖𝑔𝑛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endParaRPr lang="en-US"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6"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2183460" y="2476941"/>
                <a:ext cx="5241884" cy="9841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𝑠𝑖𝑔𝑛</m:t>
                      </m:r>
                      <m:d>
                        <m:dPr>
                          <m:begChr m:val="{"/>
                          <m:endChr m:val="}"/>
                          <m:ctrlPr>
                            <a:rPr lang="en-US" sz="2400" b="0" i="1" smtClean="0">
                              <a:latin typeface="Cambria Math" panose="02040503050406030204" pitchFamily="18" charset="0"/>
                            </a:rPr>
                          </m:ctrlPr>
                        </m:dPr>
                        <m:e>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𝑡</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𝑠𝑖𝑔𝑛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𝜷</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2183460" y="2476941"/>
                <a:ext cx="5241884" cy="9841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3574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Adaboost</a:t>
            </a:r>
            <a:r>
              <a:rPr lang="en-US" dirty="0" smtClean="0"/>
              <a:t> in face detection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spTree>
    <p:extLst>
      <p:ext uri="{BB962C8B-B14F-4D97-AF65-F5344CB8AC3E}">
        <p14:creationId xmlns:p14="http://schemas.microsoft.com/office/powerpoint/2010/main" val="3669665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Bagging</a:t>
            </a:r>
            <a:endParaRPr lang="en-US" dirty="0"/>
          </a:p>
        </p:txBody>
      </p:sp>
      <p:sp>
        <p:nvSpPr>
          <p:cNvPr id="3" name="内容占位符 2"/>
          <p:cNvSpPr>
            <a:spLocks noGrp="1"/>
          </p:cNvSpPr>
          <p:nvPr>
            <p:ph idx="1"/>
          </p:nvPr>
        </p:nvSpPr>
        <p:spPr/>
        <p:txBody>
          <a:bodyPr/>
          <a:lstStyle/>
          <a:p>
            <a:r>
              <a:rPr lang="en-US" dirty="0"/>
              <a:t>"Bootstrap </a:t>
            </a:r>
            <a:r>
              <a:rPr lang="en-US" dirty="0" smtClean="0"/>
              <a:t>Aggregation“</a:t>
            </a:r>
          </a:p>
          <a:p>
            <a:r>
              <a:rPr lang="en-US" dirty="0"/>
              <a:t>Create Bootstrap samples of a training set using sampling with replacement. </a:t>
            </a:r>
            <a:endParaRPr lang="en-US" dirty="0" smtClean="0"/>
          </a:p>
          <a:p>
            <a:r>
              <a:rPr lang="en-US" dirty="0"/>
              <a:t>Each bootstrap sample is used to train a different component of base </a:t>
            </a:r>
            <a:r>
              <a:rPr lang="en-US" dirty="0" smtClean="0"/>
              <a:t>classifier</a:t>
            </a:r>
          </a:p>
          <a:p>
            <a:r>
              <a:rPr lang="en-US" dirty="0"/>
              <a:t>Classification is done by plurality </a:t>
            </a:r>
            <a:r>
              <a:rPr lang="en-US" dirty="0" smtClean="0"/>
              <a:t>voting</a:t>
            </a:r>
          </a:p>
          <a:p>
            <a:r>
              <a:rPr lang="en-US" dirty="0"/>
              <a:t>Regression is done by </a:t>
            </a:r>
            <a:r>
              <a:rPr lang="en-US" dirty="0" smtClean="0"/>
              <a:t>averaging</a:t>
            </a:r>
          </a:p>
          <a:p>
            <a:r>
              <a:rPr lang="en-US" dirty="0"/>
              <a:t>Works for unstable </a:t>
            </a:r>
            <a:r>
              <a:rPr lang="en-US" dirty="0" smtClean="0"/>
              <a:t>classifiers</a:t>
            </a:r>
          </a:p>
          <a:p>
            <a:pPr lvl="1"/>
            <a:r>
              <a:rPr lang="en-US" dirty="0"/>
              <a:t>Neural </a:t>
            </a:r>
            <a:r>
              <a:rPr lang="en-US" dirty="0" smtClean="0"/>
              <a:t>Networks</a:t>
            </a:r>
          </a:p>
          <a:p>
            <a:pPr lvl="1"/>
            <a:r>
              <a:rPr lang="en-US" dirty="0"/>
              <a:t>Decision Trees</a:t>
            </a:r>
          </a:p>
        </p:txBody>
      </p:sp>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272989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Why does bagging work ?</a:t>
            </a:r>
          </a:p>
        </p:txBody>
      </p:sp>
      <p:sp>
        <p:nvSpPr>
          <p:cNvPr id="3" name="内容占位符 2"/>
          <p:cNvSpPr>
            <a:spLocks noGrp="1"/>
          </p:cNvSpPr>
          <p:nvPr>
            <p:ph idx="1"/>
          </p:nvPr>
        </p:nvSpPr>
        <p:spPr/>
        <p:txBody>
          <a:bodyPr/>
          <a:lstStyle/>
          <a:p>
            <a:r>
              <a:rPr lang="en-US" dirty="0"/>
              <a:t>Main reason for error in learning is due to noise ,bias and variance. </a:t>
            </a:r>
            <a:endParaRPr lang="en-US" dirty="0" smtClean="0"/>
          </a:p>
          <a:p>
            <a:r>
              <a:rPr lang="en-US" dirty="0"/>
              <a:t>Noise is error by the target function </a:t>
            </a:r>
            <a:endParaRPr lang="en-US" dirty="0" smtClean="0"/>
          </a:p>
          <a:p>
            <a:r>
              <a:rPr lang="en-US" dirty="0" smtClean="0"/>
              <a:t>Bias </a:t>
            </a:r>
            <a:r>
              <a:rPr lang="en-US" dirty="0"/>
              <a:t>is where the algorithm can not learn the target. </a:t>
            </a:r>
            <a:endParaRPr lang="en-US" dirty="0" smtClean="0"/>
          </a:p>
          <a:p>
            <a:r>
              <a:rPr lang="en-US" dirty="0" smtClean="0"/>
              <a:t>Variance </a:t>
            </a:r>
            <a:r>
              <a:rPr lang="en-US" dirty="0"/>
              <a:t>comes from the sampling, and how it affects the learning algorithm </a:t>
            </a:r>
            <a:endParaRPr lang="en-US" dirty="0" smtClean="0"/>
          </a:p>
          <a:p>
            <a:r>
              <a:rPr lang="en-US" dirty="0" smtClean="0"/>
              <a:t>Bagging algorithm minimizes </a:t>
            </a:r>
            <a:r>
              <a:rPr lang="en-US" dirty="0"/>
              <a:t>these </a:t>
            </a:r>
            <a:r>
              <a:rPr lang="en-US" dirty="0" smtClean="0"/>
              <a:t>errors</a:t>
            </a:r>
          </a:p>
          <a:p>
            <a:r>
              <a:rPr lang="en-US" dirty="0" smtClean="0"/>
              <a:t>Averaging </a:t>
            </a:r>
            <a:r>
              <a:rPr lang="en-US" dirty="0"/>
              <a:t>over bootstrap samples can reduce error from variance especially in case of unstable classifiers</a:t>
            </a:r>
          </a:p>
        </p:txBody>
      </p:sp>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p:spTree>
    <p:extLst>
      <p:ext uri="{BB962C8B-B14F-4D97-AF65-F5344CB8AC3E}">
        <p14:creationId xmlns:p14="http://schemas.microsoft.com/office/powerpoint/2010/main" val="3107222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Random forest</a:t>
            </a:r>
            <a:endParaRPr lang="en-US" dirty="0"/>
          </a:p>
        </p:txBody>
      </p:sp>
      <p:sp>
        <p:nvSpPr>
          <p:cNvPr id="3" name="内容占位符 2"/>
          <p:cNvSpPr>
            <a:spLocks noGrp="1"/>
          </p:cNvSpPr>
          <p:nvPr>
            <p:ph idx="1"/>
          </p:nvPr>
        </p:nvSpPr>
        <p:spPr/>
        <p:txBody>
          <a:bodyPr/>
          <a:lstStyle/>
          <a:p>
            <a:r>
              <a:rPr lang="en-US" dirty="0"/>
              <a:t>A variant of bagging proposed by </a:t>
            </a:r>
            <a:r>
              <a:rPr lang="en-US" dirty="0" err="1" smtClean="0"/>
              <a:t>Breiman</a:t>
            </a:r>
            <a:endParaRPr lang="en-US" dirty="0" smtClean="0"/>
          </a:p>
          <a:p>
            <a:r>
              <a:rPr lang="en-US" dirty="0" smtClean="0"/>
              <a:t>It’s </a:t>
            </a:r>
            <a:r>
              <a:rPr lang="en-US" dirty="0"/>
              <a:t>a general class of ensemble building methods using a decision tree as </a:t>
            </a:r>
            <a:r>
              <a:rPr lang="en-US" dirty="0" smtClean="0"/>
              <a:t>base </a:t>
            </a:r>
            <a:r>
              <a:rPr lang="en-US" dirty="0"/>
              <a:t>classifier</a:t>
            </a:r>
            <a:r>
              <a:rPr lang="en-US" dirty="0" smtClean="0"/>
              <a:t>.</a:t>
            </a:r>
          </a:p>
          <a:p>
            <a:r>
              <a:rPr lang="en-US" dirty="0"/>
              <a:t>Classifier consisting of a collection of tree-structure classifiers</a:t>
            </a:r>
            <a:r>
              <a:rPr lang="en-US" dirty="0" smtClean="0"/>
              <a:t>.</a:t>
            </a:r>
          </a:p>
          <a:p>
            <a:r>
              <a:rPr lang="en-US" dirty="0"/>
              <a:t>Each tree grown with a random vector </a:t>
            </a:r>
            <a:r>
              <a:rPr lang="en-US"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k</a:t>
            </a:r>
            <a:r>
              <a:rPr lang="en-US" dirty="0"/>
              <a:t> where </a:t>
            </a:r>
            <a:r>
              <a:rPr lang="en-US" i="1"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1,…</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a:t>
            </a:r>
            <a:r>
              <a:rPr lang="en-US" dirty="0"/>
              <a:t>are independent and statistically distributed. </a:t>
            </a:r>
            <a:endParaRPr lang="en-US" dirty="0" smtClean="0"/>
          </a:p>
          <a:p>
            <a:r>
              <a:rPr lang="en-US" dirty="0" smtClean="0"/>
              <a:t>Each </a:t>
            </a:r>
            <a:r>
              <a:rPr lang="en-US" dirty="0"/>
              <a:t>tree cast a unit vote for the most popular class at input </a:t>
            </a:r>
            <a:r>
              <a:rPr lang="en-US" b="1" i="1" dirty="0">
                <a:latin typeface="Times New Roman" panose="02020603050405020304" pitchFamily="18" charset="0"/>
                <a:cs typeface="Times New Roman" panose="02020603050405020304" pitchFamily="18" charset="0"/>
              </a:rPr>
              <a:t>x</a:t>
            </a:r>
          </a:p>
        </p:txBody>
      </p:sp>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spTree>
    <p:extLst>
      <p:ext uri="{BB962C8B-B14F-4D97-AF65-F5344CB8AC3E}">
        <p14:creationId xmlns:p14="http://schemas.microsoft.com/office/powerpoint/2010/main" val="82598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Ensemble learning</a:t>
            </a:r>
          </a:p>
        </p:txBody>
      </p:sp>
      <p:sp>
        <p:nvSpPr>
          <p:cNvPr id="3" name="内容占位符 2"/>
          <p:cNvSpPr>
            <a:spLocks noGrp="1"/>
          </p:cNvSpPr>
          <p:nvPr>
            <p:ph idx="1"/>
          </p:nvPr>
        </p:nvSpPr>
        <p:spPr/>
        <p:txBody>
          <a:bodyPr/>
          <a:lstStyle/>
          <a:p>
            <a:r>
              <a:rPr lang="en-US" dirty="0" smtClean="0"/>
              <a:t>Ensemble classifiers</a:t>
            </a:r>
          </a:p>
          <a:p>
            <a:pPr lvl="1"/>
            <a:r>
              <a:rPr lang="en-US" dirty="0" smtClean="0"/>
              <a:t>Boosting</a:t>
            </a:r>
          </a:p>
          <a:p>
            <a:pPr lvl="1"/>
            <a:r>
              <a:rPr lang="en-US" dirty="0" smtClean="0"/>
              <a:t>Bagging and Random Forest</a:t>
            </a:r>
          </a:p>
          <a:p>
            <a:pPr lvl="1"/>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spTree>
    <p:extLst>
      <p:ext uri="{BB962C8B-B14F-4D97-AF65-F5344CB8AC3E}">
        <p14:creationId xmlns:p14="http://schemas.microsoft.com/office/powerpoint/2010/main" val="3170707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Boosting</a:t>
            </a:r>
            <a:endParaRPr lang="en-US" dirty="0"/>
          </a:p>
        </p:txBody>
      </p:sp>
      <p:sp>
        <p:nvSpPr>
          <p:cNvPr id="3" name="内容占位符 2"/>
          <p:cNvSpPr>
            <a:spLocks noGrp="1"/>
          </p:cNvSpPr>
          <p:nvPr>
            <p:ph idx="1"/>
          </p:nvPr>
        </p:nvSpPr>
        <p:spPr/>
        <p:txBody>
          <a:bodyPr/>
          <a:lstStyle/>
          <a:p>
            <a:r>
              <a:rPr lang="en-US" dirty="0"/>
              <a:t>High-level idea: combine a lot of </a:t>
            </a:r>
            <a:r>
              <a:rPr lang="en-US" dirty="0" smtClean="0"/>
              <a:t>classifiers</a:t>
            </a:r>
          </a:p>
          <a:p>
            <a:pPr lvl="1"/>
            <a:r>
              <a:rPr lang="en-US" dirty="0"/>
              <a:t>Sequentially construct / identify these classifiers one at a time</a:t>
            </a:r>
          </a:p>
          <a:p>
            <a:pPr lvl="1"/>
            <a:r>
              <a:rPr lang="en-US" dirty="0"/>
              <a:t>Use </a:t>
            </a:r>
            <a:r>
              <a:rPr lang="en-US" i="1" dirty="0">
                <a:solidFill>
                  <a:srgbClr val="FF0000"/>
                </a:solidFill>
              </a:rPr>
              <a:t>weak</a:t>
            </a:r>
            <a:r>
              <a:rPr lang="en-US" dirty="0"/>
              <a:t> classifiers to arrive at complex decision boundaries (</a:t>
            </a:r>
            <a:r>
              <a:rPr lang="en-US" i="1" dirty="0">
                <a:solidFill>
                  <a:srgbClr val="FF0000"/>
                </a:solidFill>
              </a:rPr>
              <a:t>strong</a:t>
            </a:r>
            <a:r>
              <a:rPr lang="en-US" dirty="0"/>
              <a:t> classifiers)</a:t>
            </a:r>
            <a:endParaRPr lang="en-US" dirty="0" smtClean="0"/>
          </a:p>
          <a:p>
            <a:r>
              <a:rPr lang="en-US" dirty="0"/>
              <a:t>Our </a:t>
            </a:r>
            <a:r>
              <a:rPr lang="en-US" dirty="0" smtClean="0"/>
              <a:t>plan</a:t>
            </a:r>
          </a:p>
          <a:p>
            <a:pPr lvl="1"/>
            <a:r>
              <a:rPr lang="en-US" dirty="0"/>
              <a:t>Describe </a:t>
            </a:r>
            <a:r>
              <a:rPr lang="en-US" dirty="0" err="1"/>
              <a:t>AdaBoost</a:t>
            </a:r>
            <a:r>
              <a:rPr lang="en-US" dirty="0"/>
              <a:t> algorithm </a:t>
            </a:r>
            <a:endParaRPr lang="en-US" dirty="0" smtClean="0"/>
          </a:p>
          <a:p>
            <a:pPr lvl="1"/>
            <a:r>
              <a:rPr lang="en-US" dirty="0"/>
              <a:t>Derive the algorithm </a:t>
            </a:r>
          </a:p>
        </p:txBody>
      </p:sp>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spTree>
    <p:extLst>
      <p:ext uri="{BB962C8B-B14F-4D97-AF65-F5344CB8AC3E}">
        <p14:creationId xmlns:p14="http://schemas.microsoft.com/office/powerpoint/2010/main" val="87675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Algorithm</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Given: </a:t>
                </a:r>
                <a:r>
                  <a:rPr lang="en-US" i="1" dirty="0">
                    <a:latin typeface="Times New Roman" panose="02020603050405020304" pitchFamily="18" charset="0"/>
                    <a:cs typeface="Times New Roman" panose="02020603050405020304" pitchFamily="18" charset="0"/>
                  </a:rPr>
                  <a:t>N</a:t>
                </a:r>
                <a:r>
                  <a:rPr lang="en-US" dirty="0"/>
                  <a:t> </a:t>
                </a:r>
                <a:r>
                  <a:rPr lang="en-US" dirty="0" smtClean="0"/>
                  <a:t>samples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oMath>
                </a14:m>
                <a:r>
                  <a:rPr lang="en-US" dirty="0" smtClean="0"/>
                  <a:t>, </a:t>
                </a:r>
                <a:r>
                  <a:rPr lang="en-US" dirty="0"/>
                  <a:t>and some way of constructing weak (or base) </a:t>
                </a:r>
                <a:r>
                  <a:rPr lang="en-US" dirty="0" smtClean="0"/>
                  <a:t>classifiers </a:t>
                </a:r>
              </a:p>
              <a:p>
                <a:r>
                  <a:rPr lang="en-US" dirty="0"/>
                  <a:t>Initialize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oMath>
                </a14:m>
                <a:r>
                  <a:rPr lang="en-US" dirty="0" smtClean="0"/>
                  <a:t> for </a:t>
                </a:r>
                <a:r>
                  <a:rPr lang="en-US" dirty="0"/>
                  <a:t>every training </a:t>
                </a:r>
                <a:r>
                  <a:rPr lang="en-US" dirty="0" smtClean="0"/>
                  <a:t>sample</a:t>
                </a:r>
              </a:p>
              <a:p>
                <a:r>
                  <a:rPr lang="en-US" dirty="0"/>
                  <a:t>For </a:t>
                </a:r>
                <a:r>
                  <a:rPr lang="en-US" i="1" dirty="0">
                    <a:latin typeface="Times New Roman" panose="02020603050405020304" pitchFamily="18" charset="0"/>
                    <a:cs typeface="Times New Roman" panose="02020603050405020304" pitchFamily="18" charset="0"/>
                  </a:rPr>
                  <a:t>t</a:t>
                </a:r>
                <a:r>
                  <a:rPr lang="en-US" dirty="0"/>
                  <a:t> </a:t>
                </a:r>
                <a:r>
                  <a:rPr lang="en-US" dirty="0">
                    <a:latin typeface="Times New Roman" panose="02020603050405020304" pitchFamily="18" charset="0"/>
                    <a:cs typeface="Times New Roman" panose="02020603050405020304" pitchFamily="18" charset="0"/>
                  </a:rPr>
                  <a:t>= 1 </a:t>
                </a:r>
                <a:r>
                  <a:rPr lang="en-US" dirty="0"/>
                  <a:t>to</a:t>
                </a: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a:t>
                </a:r>
              </a:p>
              <a:p>
                <a:pPr marL="530225" lvl="1" indent="-330200">
                  <a:buFont typeface="+mj-lt"/>
                  <a:buAutoNum type="arabicPeriod"/>
                </a:pPr>
                <a:r>
                  <a:rPr lang="en-US" dirty="0"/>
                  <a:t>Train a weak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 using </a:t>
                </a:r>
                <a:r>
                  <a:rPr lang="en-US" dirty="0"/>
                  <a:t>current weights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b="0" i="1" dirty="0" smtClean="0">
                            <a:latin typeface="Cambria Math" panose="02040503050406030204" pitchFamily="18" charset="0"/>
                          </a:rPr>
                          <m:t>𝑡</m:t>
                        </m:r>
                      </m:sub>
                    </m:sSub>
                    <m:r>
                      <a:rPr lang="en-US" i="1" dirty="0">
                        <a:latin typeface="Cambria Math" panose="02040503050406030204" pitchFamily="18" charset="0"/>
                      </a:rPr>
                      <m:t>(</m:t>
                    </m:r>
                    <m:r>
                      <a:rPr lang="en-US" b="0" i="1" dirty="0" smtClean="0">
                        <a:latin typeface="Cambria Math" panose="02040503050406030204" pitchFamily="18" charset="0"/>
                      </a:rPr>
                      <m:t>𝑖</m:t>
                    </m:r>
                    <m:r>
                      <a:rPr lang="en-US" i="1" dirty="0">
                        <a:latin typeface="Cambria Math" panose="02040503050406030204" pitchFamily="18" charset="0"/>
                      </a:rPr>
                      <m:t>)</m:t>
                    </m:r>
                  </m:oMath>
                </a14:m>
                <a:r>
                  <a:rPr lang="en-US" dirty="0"/>
                  <a:t>, by minimizing the weighted classification </a:t>
                </a:r>
                <a:r>
                  <a:rPr lang="en-US" dirty="0" smtClean="0"/>
                  <a:t>error</a:t>
                </a:r>
              </a:p>
              <a:p>
                <a:pPr lvl="1"/>
                <a:endParaRPr lang="en-US" sz="2400" dirty="0" smtClean="0"/>
              </a:p>
              <a:p>
                <a:pPr lvl="1"/>
                <a:endParaRPr lang="en-US" dirty="0"/>
              </a:p>
              <a:p>
                <a:pPr marL="530225" lvl="1" indent="-330200">
                  <a:buFont typeface="+mj-lt"/>
                  <a:buAutoNum type="arabicPeriod" startAt="2"/>
                </a:pPr>
                <a:r>
                  <a:rPr lang="en-US" dirty="0"/>
                  <a:t>Compute contribution for this </a:t>
                </a:r>
                <a:r>
                  <a:rPr lang="en-US" dirty="0"/>
                  <a:t>classifier</a:t>
                </a:r>
              </a:p>
              <a:p>
                <a:pPr marL="530225" lvl="1" indent="-330200">
                  <a:buFont typeface="+mj-lt"/>
                  <a:buAutoNum type="arabicPeriod" startAt="2"/>
                </a:pPr>
                <a:r>
                  <a:rPr lang="en-US" dirty="0"/>
                  <a:t>Update weights on training </a:t>
                </a:r>
                <a:r>
                  <a:rPr lang="en-US" dirty="0"/>
                  <a:t>points</a:t>
                </a:r>
              </a:p>
              <a:p>
                <a:pPr lvl="1"/>
                <a:endParaRPr lang="en-US" sz="1050" dirty="0" smtClean="0"/>
              </a:p>
              <a:p>
                <a:pPr lvl="1"/>
                <a:endParaRPr lang="en-US" sz="1600" dirty="0"/>
              </a:p>
              <a:p>
                <a:pPr marL="530225" lvl="1" indent="0">
                  <a:buNone/>
                </a:pPr>
                <a:r>
                  <a:rPr lang="en-US" dirty="0"/>
                  <a:t>and normalize them such </a:t>
                </a:r>
                <a:r>
                  <a:rPr lang="en-US" dirty="0" smtClean="0"/>
                  <a:t>that </a:t>
                </a:r>
                <a14:m>
                  <m:oMath xmlns:m="http://schemas.openxmlformats.org/officeDocument/2006/math">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r>
                      <a:rPr lang="en-US" b="0" i="1" smtClean="0">
                        <a:latin typeface="Cambria Math" panose="02040503050406030204" pitchFamily="18" charset="0"/>
                      </a:rPr>
                      <m:t>=1</m:t>
                    </m:r>
                  </m:oMath>
                </a14:m>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912" b="-212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11/25/2016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2951296" y="3336728"/>
                <a:ext cx="3083023" cy="7468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m:rPr>
                              <m:brk m:alnAt="7"/>
                            </m:rPr>
                            <a:rPr lang="en-US" sz="2000" b="0" i="1" smtClean="0">
                              <a:latin typeface="Cambria Math" panose="02040503050406030204" pitchFamily="18" charset="0"/>
                              <a:ea typeface="Cambria Math" panose="02040503050406030204" pitchFamily="18" charset="0"/>
                            </a:rPr>
                            <m:t>𝑖</m:t>
                          </m:r>
                        </m:sub>
                        <m:sup/>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𝑡</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e>
                      </m:nary>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2951296" y="3336728"/>
                <a:ext cx="3083023" cy="7468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5303094" y="3956567"/>
                <a:ext cx="1854226" cy="6301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i="1">
                                      <a:latin typeface="Cambria Math" panose="02040503050406030204" pitchFamily="18" charset="0"/>
                                    </a:rPr>
                                    <m:t>1−</m:t>
                                  </m:r>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den>
                          </m:f>
                        </m:e>
                      </m:func>
                    </m:oMath>
                  </m:oMathPara>
                </a14:m>
                <a:endParaRPr lang="en-US" dirty="0"/>
              </a:p>
            </p:txBody>
          </p:sp>
        </mc:Choice>
        <mc:Fallback>
          <p:sp>
            <p:nvSpPr>
              <p:cNvPr id="8" name="文本框 7"/>
              <p:cNvSpPr txBox="1">
                <a:spLocks noRot="1" noChangeAspect="1" noMove="1" noResize="1" noEditPoints="1" noAdjustHandles="1" noChangeArrowheads="1" noChangeShapeType="1" noTextEdit="1"/>
              </p:cNvSpPr>
              <p:nvPr/>
            </p:nvSpPr>
            <p:spPr>
              <a:xfrm>
                <a:off x="5303094" y="3956567"/>
                <a:ext cx="1854226" cy="630173"/>
              </a:xfrm>
              <a:prstGeom prst="rect">
                <a:avLst/>
              </a:prstGeom>
              <a:blipFill>
                <a:blip r:embed="rId4"/>
                <a:stretch>
                  <a:fillRect b="-9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2951296" y="4835533"/>
                <a:ext cx="3165675" cy="41460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𝑡</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𝑡</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up>
                      </m:sSup>
                    </m:oMath>
                  </m:oMathPara>
                </a14:m>
                <a:endParaRPr lang="en-US" sz="2000" dirty="0"/>
              </a:p>
            </p:txBody>
          </p:sp>
        </mc:Choice>
        <mc:Fallback>
          <p:sp>
            <p:nvSpPr>
              <p:cNvPr id="9" name="矩形 8"/>
              <p:cNvSpPr>
                <a:spLocks noRot="1" noChangeAspect="1" noMove="1" noResize="1" noEditPoints="1" noAdjustHandles="1" noChangeArrowheads="1" noChangeShapeType="1" noTextEdit="1"/>
              </p:cNvSpPr>
              <p:nvPr/>
            </p:nvSpPr>
            <p:spPr>
              <a:xfrm>
                <a:off x="2951296" y="4835533"/>
                <a:ext cx="3165675" cy="414601"/>
              </a:xfrm>
              <a:prstGeom prst="rect">
                <a:avLst/>
              </a:prstGeom>
              <a:blipFill>
                <a:blip r:embed="rId5"/>
                <a:stretch>
                  <a:fillRect b="-1471"/>
                </a:stretch>
              </a:blipFill>
            </p:spPr>
            <p:txBody>
              <a:bodyPr/>
              <a:lstStyle/>
              <a:p>
                <a:r>
                  <a:rPr lang="en-US">
                    <a:noFill/>
                  </a:rPr>
                  <a:t> </a:t>
                </a:r>
              </a:p>
            </p:txBody>
          </p:sp>
        </mc:Fallback>
      </mc:AlternateContent>
    </p:spTree>
    <p:extLst>
      <p:ext uri="{BB962C8B-B14F-4D97-AF65-F5344CB8AC3E}">
        <p14:creationId xmlns:p14="http://schemas.microsoft.com/office/powerpoint/2010/main" val="3211849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Algorithm</a:t>
            </a:r>
          </a:p>
        </p:txBody>
      </p:sp>
      <p:sp>
        <p:nvSpPr>
          <p:cNvPr id="3" name="内容占位符 2"/>
          <p:cNvSpPr>
            <a:spLocks noGrp="1"/>
          </p:cNvSpPr>
          <p:nvPr>
            <p:ph idx="1"/>
          </p:nvPr>
        </p:nvSpPr>
        <p:spPr/>
        <p:txBody>
          <a:bodyPr/>
          <a:lstStyle/>
          <a:p>
            <a:r>
              <a:rPr lang="en-US" dirty="0"/>
              <a:t>Output the final classifier</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2967538" y="1563330"/>
                <a:ext cx="3414204" cy="11738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𝑠𝑖𝑔𝑛</m:t>
                      </m:r>
                      <m:d>
                        <m:dPr>
                          <m:begChr m:val="["/>
                          <m:endChr m:val="]"/>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e>
                      </m:d>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2967538" y="1563330"/>
                <a:ext cx="3414204" cy="117384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9804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dirty="0" smtClean="0"/>
                  <a:t>10 data points and 2 features</a:t>
                </a:r>
              </a:p>
              <a:p>
                <a:endParaRPr lang="en-US" dirty="0"/>
              </a:p>
              <a:p>
                <a:endParaRPr lang="en-US" dirty="0" smtClean="0"/>
              </a:p>
              <a:p>
                <a:endParaRPr lang="en-US" dirty="0"/>
              </a:p>
              <a:p>
                <a:endParaRPr lang="en-US" dirty="0" smtClean="0"/>
              </a:p>
              <a:p>
                <a:endParaRPr lang="en-US" dirty="0"/>
              </a:p>
              <a:p>
                <a:r>
                  <a:rPr lang="en-US" dirty="0" smtClean="0"/>
                  <a:t>The </a:t>
                </a:r>
                <a:r>
                  <a:rPr lang="en-US" dirty="0"/>
                  <a:t>data points are clearly not linear separable In the beginning, all data points have equal weights (the size of the data markers “+” or “-”) </a:t>
                </a:r>
                <a:endParaRPr lang="en-US" dirty="0" smtClean="0"/>
              </a:p>
              <a:p>
                <a:r>
                  <a:rPr lang="en-US" dirty="0"/>
                  <a:t>Base classifier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smtClean="0"/>
                  <a:t>: </a:t>
                </a:r>
                <a:r>
                  <a:rPr lang="en-US" dirty="0"/>
                  <a:t>either horizontal or vertical lines </a:t>
                </a:r>
                <a:endParaRPr lang="en-US" dirty="0" smtClean="0"/>
              </a:p>
              <a:p>
                <a:pPr lvl="1"/>
                <a:r>
                  <a:rPr lang="en-US" dirty="0"/>
                  <a:t>These </a:t>
                </a:r>
                <a:r>
                  <a:rPr lang="en-US" dirty="0" smtClean="0"/>
                  <a:t>‘decision </a:t>
                </a:r>
                <a:r>
                  <a:rPr lang="en-US" dirty="0"/>
                  <a:t>stumps’ are just trees with a single internal node, i.e., they classifying data based on a single attribute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p:pic>
        <p:nvPicPr>
          <p:cNvPr id="8" name="图片 7"/>
          <p:cNvPicPr>
            <a:picLocks noChangeAspect="1"/>
          </p:cNvPicPr>
          <p:nvPr/>
        </p:nvPicPr>
        <p:blipFill>
          <a:blip r:embed="rId3"/>
          <a:stretch>
            <a:fillRect/>
          </a:stretch>
        </p:blipFill>
        <p:spPr>
          <a:xfrm>
            <a:off x="4807705" y="852155"/>
            <a:ext cx="2849310" cy="3064622"/>
          </a:xfrm>
          <a:prstGeom prst="rect">
            <a:avLst/>
          </a:prstGeom>
        </p:spPr>
      </p:pic>
    </p:spTree>
    <p:extLst>
      <p:ext uri="{BB962C8B-B14F-4D97-AF65-F5344CB8AC3E}">
        <p14:creationId xmlns:p14="http://schemas.microsoft.com/office/powerpoint/2010/main" val="2522269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Round 1: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1</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3 misclassified (with circles</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=0.3→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=0.42</m:t>
                    </m:r>
                  </m:oMath>
                </a14:m>
                <a:r>
                  <a:rPr lang="en-US" dirty="0" smtClean="0"/>
                  <a:t> </a:t>
                </a:r>
              </a:p>
              <a:p>
                <a:r>
                  <a:rPr lang="en-US" dirty="0" smtClean="0"/>
                  <a:t>Weights </a:t>
                </a:r>
                <a:r>
                  <a:rPr lang="en-US" dirty="0"/>
                  <a:t>recomputed; the 3 misclassified data points receive larger weights</a:t>
                </a:r>
                <a:endParaRPr 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p:pic>
        <p:nvPicPr>
          <p:cNvPr id="7" name="图片 6"/>
          <p:cNvPicPr>
            <a:picLocks noChangeAspect="1"/>
          </p:cNvPicPr>
          <p:nvPr/>
        </p:nvPicPr>
        <p:blipFill>
          <a:blip r:embed="rId3"/>
          <a:stretch>
            <a:fillRect/>
          </a:stretch>
        </p:blipFill>
        <p:spPr>
          <a:xfrm>
            <a:off x="2226401" y="1552267"/>
            <a:ext cx="4743450" cy="2514600"/>
          </a:xfrm>
          <a:prstGeom prst="rect">
            <a:avLst/>
          </a:prstGeom>
        </p:spPr>
      </p:pic>
    </p:spTree>
    <p:extLst>
      <p:ext uri="{BB962C8B-B14F-4D97-AF65-F5344CB8AC3E}">
        <p14:creationId xmlns:p14="http://schemas.microsoft.com/office/powerpoint/2010/main" val="847291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dirty="0" smtClean="0"/>
                  <a:t>Round 2: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3 misclassified (with circles):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2</m:t>
                        </m:r>
                      </m:sub>
                    </m:sSub>
                    <m:r>
                      <a:rPr lang="en-US" i="1">
                        <a:latin typeface="Cambria Math" panose="02040503050406030204" pitchFamily="18" charset="0"/>
                      </a:rPr>
                      <m:t>=0.</m:t>
                    </m:r>
                    <m:r>
                      <a:rPr lang="en-US" b="0" i="1" smtClean="0">
                        <a:latin typeface="Cambria Math" panose="02040503050406030204" pitchFamily="18" charset="0"/>
                      </a:rPr>
                      <m:t>21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r>
                      <a:rPr lang="en-US" i="1">
                        <a:latin typeface="Cambria Math" panose="02040503050406030204" pitchFamily="18" charset="0"/>
                      </a:rPr>
                      <m:t>=0.</m:t>
                    </m:r>
                    <m:r>
                      <a:rPr lang="en-US" b="0" i="1" smtClean="0">
                        <a:latin typeface="Cambria Math" panose="02040503050406030204" pitchFamily="18" charset="0"/>
                      </a:rPr>
                      <m:t>65</m:t>
                    </m:r>
                  </m:oMath>
                </a14:m>
                <a:r>
                  <a:rPr lang="en-US" dirty="0"/>
                  <a:t> </a:t>
                </a:r>
              </a:p>
              <a:p>
                <a:pPr lvl="1"/>
                <a:r>
                  <a:rPr lang="en-US" dirty="0" smtClean="0"/>
                  <a:t>Note </a:t>
                </a:r>
                <a:r>
                  <a:rPr lang="en-US" dirty="0"/>
                  <a:t>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2</m:t>
                        </m:r>
                      </m:sub>
                    </m:sSub>
                    <m:r>
                      <a:rPr lang="en-US" b="0" i="1" smtClean="0">
                        <a:latin typeface="Cambria Math" panose="02040503050406030204" pitchFamily="18" charset="0"/>
                      </a:rPr>
                      <m:t>≠0.3</m:t>
                    </m:r>
                  </m:oMath>
                </a14:m>
                <a:r>
                  <a:rPr lang="en-US" dirty="0" smtClean="0"/>
                  <a:t> </a:t>
                </a:r>
                <a:r>
                  <a:rPr lang="en-US" dirty="0"/>
                  <a:t>as those 3 data points have weights less than 1/10 </a:t>
                </a:r>
                <a:endParaRPr lang="en-US" dirty="0" smtClean="0"/>
              </a:p>
              <a:p>
                <a:r>
                  <a:rPr lang="en-US" dirty="0" smtClean="0"/>
                  <a:t>3 </a:t>
                </a:r>
                <a:r>
                  <a:rPr lang="en-US" dirty="0"/>
                  <a:t>misclassified data points get larger weights </a:t>
                </a:r>
                <a:endParaRPr lang="en-US" dirty="0" smtClean="0"/>
              </a:p>
              <a:p>
                <a:r>
                  <a:rPr lang="en-US" dirty="0" smtClean="0"/>
                  <a:t>Data </a:t>
                </a:r>
                <a:r>
                  <a:rPr lang="en-US" dirty="0"/>
                  <a:t>points classified correctly in both rounds have small weights</a:t>
                </a:r>
                <a:endParaRPr lang="en-US" dirty="0">
                  <a:latin typeface="Times New Roman" panose="02020603050405020304" pitchFamily="18" charset="0"/>
                  <a:cs typeface="Times New Roman" panose="02020603050405020304" pitchFamily="18" charset="0"/>
                </a:endParaRP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11/24/2016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pic>
        <p:nvPicPr>
          <p:cNvPr id="7" name="图片 6"/>
          <p:cNvPicPr>
            <a:picLocks noChangeAspect="1"/>
          </p:cNvPicPr>
          <p:nvPr/>
        </p:nvPicPr>
        <p:blipFill>
          <a:blip r:embed="rId3"/>
          <a:stretch>
            <a:fillRect/>
          </a:stretch>
        </p:blipFill>
        <p:spPr>
          <a:xfrm>
            <a:off x="959576" y="1247776"/>
            <a:ext cx="7277100" cy="2533650"/>
          </a:xfrm>
          <a:prstGeom prst="rect">
            <a:avLst/>
          </a:prstGeom>
        </p:spPr>
      </p:pic>
    </p:spTree>
    <p:extLst>
      <p:ext uri="{BB962C8B-B14F-4D97-AF65-F5344CB8AC3E}">
        <p14:creationId xmlns:p14="http://schemas.microsoft.com/office/powerpoint/2010/main" val="276083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1497</TotalTime>
  <Words>874</Words>
  <Application>Microsoft Office PowerPoint</Application>
  <PresentationFormat>全屏显示(4:3)</PresentationFormat>
  <Paragraphs>376</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26</vt:i4>
      </vt:variant>
    </vt:vector>
  </HeadingPairs>
  <TitlesOfParts>
    <vt:vector size="36" baseType="lpstr">
      <vt:lpstr>等线</vt:lpstr>
      <vt:lpstr>等线 Light</vt:lpstr>
      <vt:lpstr>宋体</vt:lpstr>
      <vt:lpstr>Arial</vt:lpstr>
      <vt:lpstr>Calibri</vt:lpstr>
      <vt:lpstr>Calibri Light</vt:lpstr>
      <vt:lpstr>Cambria Math</vt:lpstr>
      <vt:lpstr>Times New Roman</vt:lpstr>
      <vt:lpstr>Office 主题​​</vt:lpstr>
      <vt:lpstr>回顾</vt:lpstr>
      <vt:lpstr>Ensemble Learning</vt:lpstr>
      <vt:lpstr>Ensemble learning</vt:lpstr>
      <vt:lpstr>Ensemble learning</vt:lpstr>
      <vt:lpstr>Boosting</vt:lpstr>
      <vt:lpstr>Adaboost Algorithm</vt:lpstr>
      <vt:lpstr>Adaboost Algorithm</vt:lpstr>
      <vt:lpstr>Example</vt:lpstr>
      <vt:lpstr>Example</vt:lpstr>
      <vt:lpstr>Example</vt:lpstr>
      <vt:lpstr>Example</vt:lpstr>
      <vt:lpstr>Example</vt:lpstr>
      <vt:lpstr>Why AdaBoost works? </vt:lpstr>
      <vt:lpstr>Surrogate loss</vt:lpstr>
      <vt:lpstr>Choosing the t-th classifier </vt:lpstr>
      <vt:lpstr>The new classifier</vt:lpstr>
      <vt:lpstr>Finding the optimal weak learner</vt:lpstr>
      <vt:lpstr>How to choose β_t?</vt:lpstr>
      <vt:lpstr>How to choose β_t?</vt:lpstr>
      <vt:lpstr>Updating the weights</vt:lpstr>
      <vt:lpstr>Meta-Algorithm</vt:lpstr>
      <vt:lpstr>E.g., Decision Stumps </vt:lpstr>
      <vt:lpstr>Interpreting boosting as learning nonlinear basis</vt:lpstr>
      <vt:lpstr>Adaboost in face detection</vt:lpstr>
      <vt:lpstr>Bagging</vt:lpstr>
      <vt:lpstr>Why does bagging work ?</vt:lpstr>
      <vt:lpstr>Random forest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Ying Shen</dc:creator>
  <cp:lastModifiedBy>Ying Shen</cp:lastModifiedBy>
  <cp:revision>70</cp:revision>
  <dcterms:created xsi:type="dcterms:W3CDTF">2016-11-24T06:56:03Z</dcterms:created>
  <dcterms:modified xsi:type="dcterms:W3CDTF">2016-11-25T07:54:41Z</dcterms:modified>
</cp:coreProperties>
</file>