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8" r:id="rId1"/>
  </p:sldMasterIdLst>
  <p:notesMasterIdLst>
    <p:notesMasterId r:id="rId6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9" r:id="rId33"/>
    <p:sldId id="288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DEA3EA-337C-41B9-AF89-74A1EB659A9D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8D748-C50B-4B75-87B0-0858EB3F1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96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59786"/>
            <a:ext cx="9141619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0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Pattern recognition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8"/>
          <p:cNvSpPr/>
          <p:nvPr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21013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1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09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33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135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266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44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38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0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174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59786"/>
            <a:ext cx="9144001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7829" y="116785"/>
            <a:ext cx="8020594" cy="6800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829" y="856989"/>
            <a:ext cx="8020594" cy="54442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8/20/2016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Pattern recognition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Page </a:t>
            </a:r>
            <a:fld id="{1FA37B85-474B-431E-80FA-0BE8E692F80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87829" y="796832"/>
            <a:ext cx="802059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43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Cluster Analysis</a:t>
            </a: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640379"/>
          </a:xfrm>
        </p:spPr>
        <p:txBody>
          <a:bodyPr>
            <a:normAutofit/>
          </a:bodyPr>
          <a:lstStyle/>
          <a:p>
            <a:r>
              <a:rPr lang="en-US" dirty="0"/>
              <a:t>Ying </a:t>
            </a:r>
            <a:r>
              <a:rPr lang="en-US" dirty="0" err="1"/>
              <a:t>shen</a:t>
            </a:r>
            <a:endParaRPr lang="en-US" dirty="0"/>
          </a:p>
          <a:p>
            <a:r>
              <a:rPr lang="en-US" dirty="0" err="1"/>
              <a:t>Sse</a:t>
            </a:r>
            <a:r>
              <a:rPr lang="en-US" dirty="0"/>
              <a:t>, </a:t>
            </a:r>
            <a:r>
              <a:rPr lang="en-US" dirty="0" err="1"/>
              <a:t>tongji</a:t>
            </a:r>
            <a:r>
              <a:rPr lang="en-US" dirty="0"/>
              <a:t> university</a:t>
            </a:r>
          </a:p>
          <a:p>
            <a:r>
              <a:rPr lang="en-US" dirty="0"/>
              <a:t>Sep. 2016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Exclusive versus fuzzy</a:t>
            </a:r>
          </a:p>
        </p:txBody>
      </p:sp>
      <p:sp>
        <p:nvSpPr>
          <p:cNvPr id="1331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In a fuzzy clustering, every object belongs to every cluster with a membership weight that is between</a:t>
            </a:r>
          </a:p>
          <a:p>
            <a:pPr lvl="1"/>
            <a:r>
              <a:rPr lang="en-US" altLang="en-US" smtClean="0"/>
              <a:t>0 (absolutely does not belong) and</a:t>
            </a:r>
          </a:p>
          <a:p>
            <a:pPr lvl="1"/>
            <a:r>
              <a:rPr lang="en-US" altLang="en-US" smtClean="0"/>
              <a:t>1 (absolutely belongs).</a:t>
            </a:r>
          </a:p>
          <a:p>
            <a:r>
              <a:rPr lang="en-US" altLang="en-US" smtClean="0"/>
              <a:t>This approach is useful for avoiding the arbitrariness of assigning an object to only one cluster when it is close to several.</a:t>
            </a:r>
          </a:p>
          <a:p>
            <a:r>
              <a:rPr lang="en-US" altLang="en-US" smtClean="0"/>
              <a:t>A fuzzy clustering can be converted to an exclusive clustering by assigning each object to the cluster in which its membership value is the highest.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Complete versus partial</a:t>
            </a:r>
          </a:p>
        </p:txBody>
      </p:sp>
      <p:sp>
        <p:nvSpPr>
          <p:cNvPr id="1433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 complete clustering assigns every object to a cluster.</a:t>
            </a:r>
          </a:p>
          <a:p>
            <a:r>
              <a:rPr lang="en-US" altLang="en-US" smtClean="0"/>
              <a:t>A partial clustering does not assign every object to a cluster.</a:t>
            </a:r>
          </a:p>
          <a:p>
            <a:r>
              <a:rPr lang="en-US" altLang="en-US" smtClean="0"/>
              <a:t>The motivation of partial clustering is that some objects in a data set may not belong to well-defined groups.</a:t>
            </a:r>
          </a:p>
          <a:p>
            <a:r>
              <a:rPr lang="en-US" altLang="en-US" smtClean="0"/>
              <a:t>Instead, they may represent noise or outliers.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K-means</a:t>
            </a:r>
          </a:p>
        </p:txBody>
      </p:sp>
      <p:sp>
        <p:nvSpPr>
          <p:cNvPr id="1536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K-means is a prototype-based clustering technique which creates a one-level partitioning of the data objects.</a:t>
            </a:r>
          </a:p>
          <a:p>
            <a:r>
              <a:rPr lang="en-US" altLang="en-US" dirty="0" smtClean="0"/>
              <a:t>Specifically, K-means defines a prototype in terms of the centroid of a group of points.</a:t>
            </a:r>
          </a:p>
          <a:p>
            <a:r>
              <a:rPr lang="en-US" altLang="en-US" dirty="0" smtClean="0"/>
              <a:t>K-means is typically applied to objects in a continuous 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dirty="0" smtClean="0"/>
              <a:t>-dimensional space.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K-means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basic K-means algorithm is summarized below</a:t>
            </a:r>
          </a:p>
          <a:p>
            <a:pPr marL="0" indent="0">
              <a:buFont typeface="Arial" charset="0"/>
              <a:buNone/>
              <a:defRPr/>
            </a:pPr>
            <a:r>
              <a:rPr lang="en-US" dirty="0" smtClean="0"/>
              <a:t>	1. Select </a:t>
            </a:r>
            <a:r>
              <a:rPr lang="en-US" dirty="0"/>
              <a:t>K points as initial centroids</a:t>
            </a:r>
          </a:p>
          <a:p>
            <a:pPr marL="0" indent="0">
              <a:buFont typeface="Arial" charset="0"/>
              <a:buNone/>
              <a:defRPr/>
            </a:pPr>
            <a:r>
              <a:rPr lang="en-US" dirty="0" smtClean="0"/>
              <a:t>	2. Repeat</a:t>
            </a:r>
            <a:endParaRPr lang="en-US" dirty="0"/>
          </a:p>
          <a:p>
            <a:pPr marL="1943100">
              <a:buFont typeface="Arial" charset="0"/>
              <a:buNone/>
              <a:defRPr/>
            </a:pPr>
            <a:r>
              <a:rPr lang="en-US" dirty="0" smtClean="0"/>
              <a:t>a. Form </a:t>
            </a:r>
            <a:r>
              <a:rPr lang="en-US" dirty="0"/>
              <a:t>K clusters by assigning each point to its closest centroid.</a:t>
            </a:r>
          </a:p>
          <a:p>
            <a:pPr marL="1943100">
              <a:buFont typeface="Arial" charset="0"/>
              <a:buNone/>
              <a:defRPr/>
            </a:pPr>
            <a:r>
              <a:rPr lang="en-US" dirty="0" smtClean="0"/>
              <a:t>b. </a:t>
            </a:r>
            <a:r>
              <a:rPr lang="en-US" dirty="0" err="1" smtClean="0"/>
              <a:t>Recompute</a:t>
            </a:r>
            <a:r>
              <a:rPr lang="en-US" dirty="0" smtClean="0"/>
              <a:t> </a:t>
            </a:r>
            <a:r>
              <a:rPr lang="en-US" dirty="0"/>
              <a:t>the centroid of each cluster.</a:t>
            </a:r>
          </a:p>
          <a:p>
            <a:pPr marL="0" indent="0">
              <a:buFont typeface="Arial" charset="0"/>
              <a:buNone/>
              <a:defRPr/>
            </a:pPr>
            <a:r>
              <a:rPr lang="en-US" dirty="0" smtClean="0"/>
              <a:t>	3. Until </a:t>
            </a:r>
            <a:r>
              <a:rPr lang="en-US" dirty="0"/>
              <a:t>centroids do not change.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K-means</a:t>
            </a:r>
          </a:p>
        </p:txBody>
      </p:sp>
      <p:sp>
        <p:nvSpPr>
          <p:cNvPr id="1741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We first choose K initial centroids, where K is a user- defined parameter, namely, the number of clusters desired.</a:t>
            </a:r>
          </a:p>
          <a:p>
            <a:r>
              <a:rPr lang="en-US" altLang="en-US" dirty="0" smtClean="0"/>
              <a:t>Each point is then assigned to the closest centroid.</a:t>
            </a:r>
          </a:p>
          <a:p>
            <a:r>
              <a:rPr lang="en-US" altLang="en-US" dirty="0" smtClean="0"/>
              <a:t>Each collection of points assigned to a centroid is a cluster.</a:t>
            </a:r>
          </a:p>
          <a:p>
            <a:r>
              <a:rPr lang="en-US" altLang="en-US" dirty="0" smtClean="0"/>
              <a:t>The centroid of each cluster is then updated based on the points assigned to the cluster.</a:t>
            </a:r>
          </a:p>
          <a:p>
            <a:r>
              <a:rPr lang="en-US" altLang="en-US" dirty="0" smtClean="0"/>
              <a:t>We repeat the assignment and update steps until the centroids remain the same.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K-means</a:t>
            </a:r>
          </a:p>
        </p:txBody>
      </p:sp>
      <p:sp>
        <p:nvSpPr>
          <p:cNvPr id="1843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These steps are illustrated in the following figures.</a:t>
            </a:r>
          </a:p>
          <a:p>
            <a:r>
              <a:rPr lang="en-US" altLang="en-US" smtClean="0"/>
              <a:t>Starting from three centroids, the final clusters are found in four assignment-update steps.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K-means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1966913"/>
            <a:ext cx="7324725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K-means</a:t>
            </a:r>
          </a:p>
        </p:txBody>
      </p:sp>
      <p:sp>
        <p:nvSpPr>
          <p:cNvPr id="2048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Each sub-figure shows</a:t>
            </a:r>
          </a:p>
          <a:p>
            <a:pPr lvl="1"/>
            <a:r>
              <a:rPr lang="en-US" altLang="en-US" smtClean="0"/>
              <a:t>The centroids at the start of the iteration and</a:t>
            </a:r>
          </a:p>
          <a:p>
            <a:pPr lvl="1"/>
            <a:r>
              <a:rPr lang="en-US" altLang="en-US" smtClean="0"/>
              <a:t>The assignment of the points to those centroids.</a:t>
            </a:r>
          </a:p>
          <a:p>
            <a:r>
              <a:rPr lang="en-US" altLang="en-US" smtClean="0"/>
              <a:t>The centroids are indicated by the “+” symbol.</a:t>
            </a:r>
          </a:p>
          <a:p>
            <a:r>
              <a:rPr lang="en-US" altLang="en-US" smtClean="0"/>
              <a:t>All points belonging to the same cluster have the same marker shape.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K-means</a:t>
            </a:r>
          </a:p>
        </p:txBody>
      </p:sp>
      <p:sp>
        <p:nvSpPr>
          <p:cNvPr id="2150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In the first step, points are assigned to the initial centroids, which are all in the largest group of points.</a:t>
            </a:r>
          </a:p>
          <a:p>
            <a:r>
              <a:rPr lang="en-US" altLang="en-US" smtClean="0"/>
              <a:t>After points are assigned to a centroid, the centroid is then updated.</a:t>
            </a:r>
          </a:p>
          <a:p>
            <a:r>
              <a:rPr lang="en-US" altLang="en-US" smtClean="0"/>
              <a:t>In the second step</a:t>
            </a:r>
          </a:p>
          <a:p>
            <a:pPr lvl="1"/>
            <a:r>
              <a:rPr lang="en-US" altLang="en-US" smtClean="0"/>
              <a:t>Points are assigned to the updated centroids and</a:t>
            </a:r>
          </a:p>
          <a:p>
            <a:pPr lvl="1"/>
            <a:r>
              <a:rPr lang="en-US" altLang="en-US" smtClean="0"/>
              <a:t>The centroids are updated again.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K-means</a:t>
            </a:r>
          </a:p>
        </p:txBody>
      </p:sp>
      <p:sp>
        <p:nvSpPr>
          <p:cNvPr id="2253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We can observe that two of the centroids move to the two small groups of points at the bottom of the figures.</a:t>
            </a:r>
          </a:p>
          <a:p>
            <a:r>
              <a:rPr lang="en-US" altLang="en-US" smtClean="0"/>
              <a:t>When the K-means algorithm terminates, the centroids have identified the natural groupings of points.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Cluster analysis</a:t>
            </a:r>
          </a:p>
        </p:txBody>
      </p:sp>
      <p:sp>
        <p:nvSpPr>
          <p:cNvPr id="512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Cluster analysis groups data objects based only on the attributes in the data.</a:t>
            </a:r>
          </a:p>
          <a:p>
            <a:r>
              <a:rPr lang="en-US" altLang="en-US" smtClean="0"/>
              <a:t>The main objective is that</a:t>
            </a:r>
          </a:p>
          <a:p>
            <a:pPr lvl="1"/>
            <a:r>
              <a:rPr lang="en-US" altLang="en-US" smtClean="0"/>
              <a:t>The objects within a group be similar to one another and</a:t>
            </a:r>
          </a:p>
          <a:p>
            <a:pPr lvl="1"/>
            <a:r>
              <a:rPr lang="en-US" altLang="en-US" smtClean="0"/>
              <a:t>They are different from the objects in the other groups.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Proximity measure</a:t>
            </a:r>
          </a:p>
        </p:txBody>
      </p:sp>
      <p:sp>
        <p:nvSpPr>
          <p:cNvPr id="2355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To assign a point to the closest centroid, we need a proximity measure that quantifies the notion of “closest”.</a:t>
            </a:r>
          </a:p>
          <a:p>
            <a:r>
              <a:rPr lang="en-US" altLang="en-US" dirty="0" smtClean="0"/>
              <a:t>Euclidean (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dirty="0" smtClean="0"/>
              <a:t>) distance is often used for data point in Euclidean space.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Proximity measure</a:t>
            </a:r>
          </a:p>
        </p:txBody>
      </p:sp>
      <p:sp>
        <p:nvSpPr>
          <p:cNvPr id="2457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The goal of the clustering is typically expressed by an objective function.</a:t>
            </a:r>
          </a:p>
          <a:p>
            <a:r>
              <a:rPr lang="en-US" altLang="en-US" smtClean="0"/>
              <a:t>Consider data whose proximity measure is Euclidean distance.</a:t>
            </a:r>
          </a:p>
          <a:p>
            <a:r>
              <a:rPr lang="en-US" altLang="en-US" smtClean="0"/>
              <a:t>For our objective function, which measures the quality of a clustering, we can use the sum of the squared error (SSE).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Proximity measure</a:t>
            </a:r>
          </a:p>
        </p:txBody>
      </p:sp>
      <p:sp>
        <p:nvSpPr>
          <p:cNvPr id="2560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We calculate the Euclidean distance of each data point to its closest centroid.</a:t>
            </a:r>
          </a:p>
          <a:p>
            <a:r>
              <a:rPr lang="en-US" altLang="en-US" smtClean="0"/>
              <a:t>We then compute the total sum of the squared distances, which is also known as the sum of the squared error (SSE).</a:t>
            </a:r>
          </a:p>
          <a:p>
            <a:r>
              <a:rPr lang="en-US" altLang="en-US" smtClean="0"/>
              <a:t>A small value of SSE means that the prototypes (centroids) of this clustering are a better representation of the points in their cluster.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Proximity measure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SSE is defined as follows: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𝑆𝑆𝐸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1" i="0" smtClean="0">
                                  <a:latin typeface="Cambria Math"/>
                                </a:rPr>
                                <m:t>𝐱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>
                                          <a:latin typeface="Cambria Math"/>
                                        </a:rPr>
                                        <m:t>𝐱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0" smtClean="0">
                                              <a:latin typeface="Cambria Math"/>
                                            </a:rPr>
                                            <m:t>𝐜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In this equation</a:t>
                </a:r>
              </a:p>
              <a:p>
                <a:pPr lvl="1"/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="0" dirty="0" smtClean="0"/>
                  <a:t> is a data object.</a:t>
                </a:r>
              </a:p>
              <a:p>
                <a:pPr lvl="1"/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 smtClean="0"/>
                  <a:t> is the </a:t>
                </a:r>
                <a:r>
                  <a:rPr lang="en-US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 err="1" smtClean="0"/>
                  <a:t>-th</a:t>
                </a:r>
                <a:r>
                  <a:rPr lang="en-US" dirty="0" smtClean="0"/>
                  <a:t> cluster.</a:t>
                </a:r>
              </a:p>
              <a:p>
                <a:pPr lvl="1"/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b="0" dirty="0" smtClean="0"/>
                  <a:t> is the centroid of cluster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b="0" dirty="0" smtClean="0"/>
                  <a:t>.</a:t>
                </a:r>
              </a:p>
              <a:p>
                <a:pPr lvl="1"/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dirty="0" smtClean="0"/>
                  <a:t> is the Euclidean (</a:t>
                </a:r>
                <a:r>
                  <a:rPr lang="en-US" altLang="en-US" dirty="0"/>
                  <a:t>L</a:t>
                </a:r>
                <a:r>
                  <a:rPr lang="en-US" altLang="en-US" baseline="-25000" dirty="0"/>
                  <a:t>2</a:t>
                </a:r>
                <a:r>
                  <a:rPr lang="en-US" dirty="0" smtClean="0"/>
                  <a:t>) distance between two objects in Euclidean space.</a:t>
                </a:r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213" b="-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Proximity measure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It can be shown that the mean of the data points in the cluster minimizes the SSE of the cluster.</a:t>
                </a:r>
              </a:p>
              <a:p>
                <a:r>
                  <a:rPr lang="en-US" dirty="0" smtClean="0"/>
                  <a:t>The centroid (mean) of the </a:t>
                </a:r>
                <a:r>
                  <a:rPr lang="en-US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 err="1" smtClean="0"/>
                  <a:t>-th</a:t>
                </a:r>
                <a:r>
                  <a:rPr lang="en-US" dirty="0" smtClean="0"/>
                  <a:t> cluster is defined as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/>
                            </a:rPr>
                            <m:t>𝐜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>
                              <a:latin typeface="Cambria Math"/>
                            </a:rPr>
                            <m:t>𝐱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1" i="0" smtClean="0">
                              <a:latin typeface="Cambria Math"/>
                            </a:rPr>
                            <m:t>𝐱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In this equation,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 smtClean="0"/>
                  <a:t> is the number of objects in the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 err="1" smtClean="0"/>
                  <a:t>-th</a:t>
                </a:r>
                <a:r>
                  <a:rPr lang="en-US" dirty="0" smtClean="0"/>
                  <a:t> cluster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Proximity measure</a:t>
            </a:r>
          </a:p>
        </p:txBody>
      </p:sp>
      <p:sp>
        <p:nvSpPr>
          <p:cNvPr id="2867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Steps 2a and 2b of the K-means algorithm attempt to minimize the SSE.</a:t>
            </a:r>
          </a:p>
          <a:p>
            <a:r>
              <a:rPr lang="en-US" altLang="en-US" smtClean="0"/>
              <a:t>Step 2a forms clusters by assigning points to their nearest centroid, which minimizes the SSE for the given set of centroids.</a:t>
            </a:r>
          </a:p>
          <a:p>
            <a:r>
              <a:rPr lang="en-US" altLang="en-US" smtClean="0"/>
              <a:t>Step 2b recomputes the centroids so as to further minimize the SSE.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Choosing initial centroids</a:t>
            </a:r>
          </a:p>
        </p:txBody>
      </p:sp>
      <p:sp>
        <p:nvSpPr>
          <p:cNvPr id="2969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Choosing the proper initial centroids is the key step of the basic K-means procedure.</a:t>
            </a:r>
          </a:p>
          <a:p>
            <a:r>
              <a:rPr lang="en-US" altLang="en-US" smtClean="0"/>
              <a:t>A common approach is to choose the initial centroids randomly.</a:t>
            </a:r>
          </a:p>
          <a:p>
            <a:r>
              <a:rPr lang="en-US" altLang="en-US" smtClean="0"/>
              <a:t>Randomly selected initial centroids may be poor choices.</a:t>
            </a:r>
          </a:p>
          <a:p>
            <a:r>
              <a:rPr lang="en-US" altLang="en-US" smtClean="0"/>
              <a:t>This is illustrated in the following figures.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Choosing initial centroids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1952625"/>
            <a:ext cx="769620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Choosing initial centroids</a:t>
            </a:r>
          </a:p>
        </p:txBody>
      </p:sp>
      <p:sp>
        <p:nvSpPr>
          <p:cNvPr id="3174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One technique that is commonly used to address the problem of choosing initial centroids is to perform multiple runs.</a:t>
            </a:r>
          </a:p>
          <a:p>
            <a:r>
              <a:rPr lang="en-US" altLang="en-US" smtClean="0"/>
              <a:t>Each run uses a different set of randomly chosen initial centroids.</a:t>
            </a:r>
          </a:p>
          <a:p>
            <a:r>
              <a:rPr lang="en-US" altLang="en-US" smtClean="0"/>
              <a:t>We then choose the set of clusters with the minimum SSE.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Outliers</a:t>
            </a:r>
          </a:p>
        </p:txBody>
      </p:sp>
      <p:sp>
        <p:nvSpPr>
          <p:cNvPr id="3277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When the Euclidean distance is used, outliers can influence the clusters that are found.</a:t>
            </a:r>
          </a:p>
          <a:p>
            <a:r>
              <a:rPr lang="en-US" altLang="en-US" smtClean="0"/>
              <a:t>When outliers are present, the resulting cluster centroids may not be as representative as they otherwise would be.</a:t>
            </a:r>
          </a:p>
          <a:p>
            <a:r>
              <a:rPr lang="en-US" altLang="en-US" smtClean="0"/>
              <a:t>The SSE will be higher as well.</a:t>
            </a:r>
          </a:p>
          <a:p>
            <a:r>
              <a:rPr lang="en-US" altLang="en-US" smtClean="0"/>
              <a:t>Because of this, it is often useful to discover outliers and eliminate them beforehand.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Cluster analysis</a:t>
            </a:r>
          </a:p>
        </p:txBody>
      </p:sp>
      <p:sp>
        <p:nvSpPr>
          <p:cNvPr id="614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Cluster analysis is important in the following areas:</a:t>
            </a:r>
          </a:p>
          <a:p>
            <a:pPr lvl="1"/>
            <a:r>
              <a:rPr lang="en-US" altLang="en-US" smtClean="0"/>
              <a:t>Biology</a:t>
            </a:r>
          </a:p>
          <a:p>
            <a:pPr lvl="1"/>
            <a:r>
              <a:rPr lang="en-US" altLang="en-US" smtClean="0"/>
              <a:t>Information retrieval</a:t>
            </a:r>
          </a:p>
          <a:p>
            <a:pPr lvl="1"/>
            <a:r>
              <a:rPr lang="en-US" altLang="en-US" smtClean="0"/>
              <a:t>Medicine</a:t>
            </a:r>
          </a:p>
          <a:p>
            <a:pPr lvl="1"/>
            <a:r>
              <a:rPr lang="en-US" altLang="en-US" smtClean="0"/>
              <a:t>Business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Outliers</a:t>
            </a:r>
          </a:p>
        </p:txBody>
      </p:sp>
      <p:sp>
        <p:nvSpPr>
          <p:cNvPr id="3379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To identify the outliers, we can keep track of the contribution of each point to the SSE.</a:t>
            </a:r>
          </a:p>
          <a:p>
            <a:r>
              <a:rPr lang="en-US" altLang="en-US" smtClean="0"/>
              <a:t>We then eliminate those points with unusually high contributions to the SSE.</a:t>
            </a:r>
          </a:p>
          <a:p>
            <a:r>
              <a:rPr lang="en-US" altLang="en-US" smtClean="0"/>
              <a:t>We may also want to eliminate small clusters, since they frequently represent groups of outliers.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Post-processing</a:t>
            </a:r>
          </a:p>
        </p:txBody>
      </p:sp>
      <p:sp>
        <p:nvSpPr>
          <p:cNvPr id="3481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Two post-processing strategies that decrease the SSE by increasing the number of clusters are</a:t>
            </a:r>
          </a:p>
          <a:p>
            <a:pPr lvl="1"/>
            <a:r>
              <a:rPr lang="en-US" altLang="en-US" smtClean="0"/>
              <a:t>Split a cluster</a:t>
            </a:r>
          </a:p>
          <a:p>
            <a:pPr lvl="2"/>
            <a:r>
              <a:rPr lang="en-US" altLang="en-US" smtClean="0"/>
              <a:t>The cluster with the largest SSE is usually chosen.</a:t>
            </a:r>
          </a:p>
          <a:p>
            <a:pPr lvl="1"/>
            <a:r>
              <a:rPr lang="en-US" altLang="en-US" smtClean="0"/>
              <a:t>Introduce a new cluster centroid</a:t>
            </a:r>
          </a:p>
          <a:p>
            <a:pPr lvl="2"/>
            <a:r>
              <a:rPr lang="en-US" altLang="en-US" smtClean="0"/>
              <a:t>Often the point that is farthest from its associated cluster center is chosen.</a:t>
            </a:r>
          </a:p>
          <a:p>
            <a:pPr lvl="1"/>
            <a:r>
              <a:rPr lang="en-US" altLang="en-US" smtClean="0"/>
              <a:t>We can determine this if we keep track of the contribution of each point to the SSE.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Post-processing</a:t>
            </a:r>
          </a:p>
        </p:txBody>
      </p:sp>
      <p:sp>
        <p:nvSpPr>
          <p:cNvPr id="3584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Two post-processing strategies that decrease the number of clusters, while trying to minimize the increase in total SSE, are</a:t>
            </a:r>
          </a:p>
          <a:p>
            <a:pPr lvl="1"/>
            <a:r>
              <a:rPr lang="en-US" altLang="en-US" dirty="0" smtClean="0"/>
              <a:t>Disperse a cluster</a:t>
            </a:r>
          </a:p>
          <a:p>
            <a:pPr lvl="2"/>
            <a:r>
              <a:rPr lang="en-US" altLang="en-US" dirty="0" smtClean="0"/>
              <a:t>This is accomplished by removing the centroid that corresponds to the cluster.</a:t>
            </a:r>
          </a:p>
          <a:p>
            <a:pPr lvl="2"/>
            <a:r>
              <a:rPr lang="en-US" altLang="en-US" dirty="0" smtClean="0"/>
              <a:t>The points in that cluster are then re-assigned to other clusters.</a:t>
            </a:r>
          </a:p>
          <a:p>
            <a:pPr lvl="2"/>
            <a:r>
              <a:rPr lang="en-US" altLang="en-US" dirty="0" smtClean="0"/>
              <a:t>The cluster that is dispersed should be the one that increases the total SSE the least.</a:t>
            </a:r>
          </a:p>
          <a:p>
            <a:pPr lvl="1"/>
            <a:r>
              <a:rPr lang="en-US" altLang="en-US" dirty="0" smtClean="0"/>
              <a:t>Merge two clusters</a:t>
            </a:r>
          </a:p>
          <a:p>
            <a:pPr lvl="2"/>
            <a:r>
              <a:rPr lang="en-US" altLang="en-US" dirty="0" smtClean="0"/>
              <a:t>We can merge the two clusters that result in the smallest increase in total SSE.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Bisecting K-means</a:t>
            </a:r>
          </a:p>
        </p:txBody>
      </p:sp>
      <p:sp>
        <p:nvSpPr>
          <p:cNvPr id="3686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Bisecting K-means algorithm is an extension of the basic K-means algorithm.</a:t>
            </a:r>
          </a:p>
          <a:p>
            <a:r>
              <a:rPr lang="en-US" altLang="en-US" smtClean="0"/>
              <a:t>The main steps of the algorithm are described as follows</a:t>
            </a:r>
          </a:p>
          <a:p>
            <a:pPr lvl="1"/>
            <a:r>
              <a:rPr lang="en-US" altLang="en-US" smtClean="0"/>
              <a:t>To obtain K clusters, split the set of all points into two clusters.</a:t>
            </a:r>
          </a:p>
          <a:p>
            <a:pPr lvl="1"/>
            <a:r>
              <a:rPr lang="en-US" altLang="en-US" smtClean="0"/>
              <a:t>Select one of these clusters to split.</a:t>
            </a:r>
          </a:p>
          <a:p>
            <a:pPr lvl="1"/>
            <a:r>
              <a:rPr lang="en-US" altLang="en-US" smtClean="0"/>
              <a:t>Continue the process until K clusters have been produced.</a:t>
            </a:r>
          </a:p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Bisecting K-means</a:t>
            </a:r>
          </a:p>
        </p:txBody>
      </p:sp>
      <p:sp>
        <p:nvSpPr>
          <p:cNvPr id="3789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 dirty="0" smtClean="0"/>
              <a:t>There are a number of different ways to choose which cluster to split.</a:t>
            </a:r>
          </a:p>
          <a:p>
            <a:pPr lvl="1"/>
            <a:r>
              <a:rPr lang="en-US" altLang="en-US" sz="2200" dirty="0" smtClean="0"/>
              <a:t>We can choose the largest cluster at each step.</a:t>
            </a:r>
          </a:p>
          <a:p>
            <a:pPr lvl="1"/>
            <a:r>
              <a:rPr lang="en-US" altLang="en-US" sz="2200" dirty="0" smtClean="0"/>
              <a:t>We can also choose the one with the largest SSE.</a:t>
            </a:r>
          </a:p>
          <a:p>
            <a:pPr lvl="1"/>
            <a:r>
              <a:rPr lang="en-US" altLang="en-US" sz="2200" dirty="0" smtClean="0"/>
              <a:t>We can also use a criterion based on both size and SSE.</a:t>
            </a:r>
          </a:p>
          <a:p>
            <a:r>
              <a:rPr lang="en-US" altLang="en-US" sz="2600" dirty="0" smtClean="0"/>
              <a:t>Different choices result in different clusters.</a:t>
            </a:r>
          </a:p>
          <a:p>
            <a:r>
              <a:rPr lang="en-US" altLang="en-US" sz="2600" dirty="0" smtClean="0"/>
              <a:t>We often refine the resulting clusters by using their centroids as the initial centroids for the basic K-means algorithm.</a:t>
            </a:r>
          </a:p>
          <a:p>
            <a:r>
              <a:rPr lang="en-US" altLang="en-US" sz="2600" dirty="0" smtClean="0"/>
              <a:t>The bisecting K-means algorithm is illustrated in the following figure.</a:t>
            </a:r>
          </a:p>
          <a:p>
            <a:endParaRPr lang="en-US" altLang="en-US" dirty="0" smtClean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Bisecting K-means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89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2214563"/>
            <a:ext cx="732472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Limitations of K-means</a:t>
            </a:r>
          </a:p>
        </p:txBody>
      </p:sp>
      <p:sp>
        <p:nvSpPr>
          <p:cNvPr id="3993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K-means and its variations have a number of limitations with respect to finding different types of clusters.</a:t>
            </a:r>
          </a:p>
          <a:p>
            <a:r>
              <a:rPr lang="en-US" altLang="en-US" dirty="0" smtClean="0"/>
              <a:t>In particular, K-means has difficulty detecting clusters with non-spherical shapes or widely different sizes or densities.</a:t>
            </a:r>
          </a:p>
          <a:p>
            <a:r>
              <a:rPr lang="en-US" altLang="en-US" dirty="0" smtClean="0"/>
              <a:t>This is because K-means is designed to look for globular clusters of similar sizes and densities, or clusters that are well separated.</a:t>
            </a:r>
          </a:p>
          <a:p>
            <a:r>
              <a:rPr lang="en-US" altLang="en-US" dirty="0" smtClean="0"/>
              <a:t>This is illustrated in the following examples.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Limitations of K-means</a:t>
            </a:r>
          </a:p>
        </p:txBody>
      </p:sp>
      <p:sp>
        <p:nvSpPr>
          <p:cNvPr id="4096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 dirty="0" smtClean="0"/>
              <a:t>In this example, K-means cannot find the three natural clusters because one of the clusters is much larger than the other two.</a:t>
            </a:r>
          </a:p>
          <a:p>
            <a:r>
              <a:rPr lang="en-US" altLang="en-US" sz="2600" dirty="0" smtClean="0"/>
              <a:t>As a result, the largest cluster is divided into sub- clusters.</a:t>
            </a:r>
          </a:p>
          <a:p>
            <a:r>
              <a:rPr lang="en-US" altLang="en-US" sz="2600" dirty="0" smtClean="0"/>
              <a:t>At the same time, one of the smaller clusters is combined with a portion of the largest cluster.</a:t>
            </a:r>
          </a:p>
        </p:txBody>
      </p:sp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633913"/>
            <a:ext cx="7010400" cy="222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Limitations of K-means</a:t>
            </a:r>
          </a:p>
        </p:txBody>
      </p:sp>
      <p:sp>
        <p:nvSpPr>
          <p:cNvPr id="4198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In this example, K-means fails to find the three natural clusters.</a:t>
            </a:r>
          </a:p>
          <a:p>
            <a:r>
              <a:rPr lang="en-US" altLang="en-US" smtClean="0"/>
              <a:t>This is because the two smaller clusters are much denser than the largest cluster.</a:t>
            </a:r>
          </a:p>
        </p:txBody>
      </p:sp>
      <p:pic>
        <p:nvPicPr>
          <p:cNvPr id="419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36963"/>
            <a:ext cx="7686675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Limitations of K-means</a:t>
            </a:r>
          </a:p>
        </p:txBody>
      </p:sp>
      <p:sp>
        <p:nvSpPr>
          <p:cNvPr id="4301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In this example, K-means finds two clusters that mix portions of the two natural clusters.</a:t>
            </a:r>
          </a:p>
          <a:p>
            <a:r>
              <a:rPr lang="en-US" altLang="en-US" smtClean="0"/>
              <a:t>This is because the shape of the natural clusters is not globular.</a:t>
            </a:r>
          </a:p>
        </p:txBody>
      </p:sp>
      <p:pic>
        <p:nvPicPr>
          <p:cNvPr id="430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581400"/>
            <a:ext cx="7620000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Cluster analysis</a:t>
            </a:r>
          </a:p>
        </p:txBody>
      </p:sp>
      <p:sp>
        <p:nvSpPr>
          <p:cNvPr id="717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Cluster analysis provides an abstraction from individual data objects to the clusters in which those data objects reside.</a:t>
            </a:r>
          </a:p>
          <a:p>
            <a:r>
              <a:rPr lang="en-US" altLang="en-US" smtClean="0"/>
              <a:t>Some clustering techniques characterize each cluster in terms of a cluster prototype.</a:t>
            </a:r>
          </a:p>
          <a:p>
            <a:r>
              <a:rPr lang="en-US" altLang="en-US" smtClean="0"/>
              <a:t>The prototype is a data object that is representative of the other objects in the cluster.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Hierarchical clustering</a:t>
            </a:r>
          </a:p>
        </p:txBody>
      </p:sp>
      <p:sp>
        <p:nvSpPr>
          <p:cNvPr id="512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 hierarchical clustering is a set of nested clusters that are organized as a tree.</a:t>
            </a:r>
          </a:p>
          <a:p>
            <a:r>
              <a:rPr lang="en-US" altLang="en-US" smtClean="0"/>
              <a:t>There are two basic approaches for generating a hierarchical clustering</a:t>
            </a:r>
          </a:p>
          <a:p>
            <a:pPr lvl="1"/>
            <a:r>
              <a:rPr lang="en-US" altLang="en-US" smtClean="0"/>
              <a:t>Agglomerative</a:t>
            </a:r>
          </a:p>
          <a:p>
            <a:pPr lvl="1"/>
            <a:r>
              <a:rPr lang="en-US" altLang="en-US" smtClean="0"/>
              <a:t>Divisive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95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Hierarchical clustering</a:t>
            </a:r>
          </a:p>
        </p:txBody>
      </p:sp>
      <p:sp>
        <p:nvSpPr>
          <p:cNvPr id="614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In agglomerative hierarchical clustering, we start with the points as individual clusters.</a:t>
            </a:r>
          </a:p>
          <a:p>
            <a:r>
              <a:rPr lang="en-US" altLang="en-US" smtClean="0"/>
              <a:t>At each step, we merge the closest pair of clusters.</a:t>
            </a:r>
          </a:p>
          <a:p>
            <a:r>
              <a:rPr lang="en-US" altLang="en-US" smtClean="0"/>
              <a:t>This requires defining a notion of cluster proximity.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338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Hierarchical clustering</a:t>
            </a:r>
          </a:p>
        </p:txBody>
      </p:sp>
      <p:sp>
        <p:nvSpPr>
          <p:cNvPr id="717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In divisive hierarchical clustering, we start with one, all-inclusive cluster.</a:t>
            </a:r>
          </a:p>
          <a:p>
            <a:r>
              <a:rPr lang="en-US" altLang="en-US" dirty="0" smtClean="0"/>
              <a:t>At each step, we split a cluster.</a:t>
            </a:r>
          </a:p>
          <a:p>
            <a:r>
              <a:rPr lang="en-US" altLang="en-US" dirty="0" smtClean="0"/>
              <a:t>This process continues until only singleton clusters of individual points remain.</a:t>
            </a:r>
          </a:p>
          <a:p>
            <a:r>
              <a:rPr lang="en-US" altLang="en-US" dirty="0" smtClean="0"/>
              <a:t>In this case, we need to decide</a:t>
            </a:r>
          </a:p>
          <a:p>
            <a:pPr lvl="1"/>
            <a:r>
              <a:rPr lang="en-US" altLang="en-US" smtClean="0"/>
              <a:t>Which cluster to split at each step and</a:t>
            </a:r>
          </a:p>
          <a:p>
            <a:pPr lvl="1"/>
            <a:r>
              <a:rPr lang="en-US" altLang="en-US" dirty="0" smtClean="0"/>
              <a:t>How to do the splitting.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4243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Hierarchical clustering</a:t>
            </a:r>
          </a:p>
        </p:txBody>
      </p:sp>
      <p:sp>
        <p:nvSpPr>
          <p:cNvPr id="819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 hierarchical clustering is often displayed graphically using a tree-like diagram called the dendrogram.</a:t>
            </a:r>
          </a:p>
          <a:p>
            <a:r>
              <a:rPr lang="en-US" altLang="en-US" smtClean="0"/>
              <a:t>The dendrogram displays both</a:t>
            </a:r>
          </a:p>
          <a:p>
            <a:pPr lvl="1"/>
            <a:r>
              <a:rPr lang="en-US" altLang="en-US" smtClean="0"/>
              <a:t>the cluster-subcluster relationships and</a:t>
            </a:r>
          </a:p>
          <a:p>
            <a:pPr lvl="1"/>
            <a:r>
              <a:rPr lang="en-US" altLang="en-US" smtClean="0"/>
              <a:t>the order in which the clusters are merged (agglomerative) or split (divisive).</a:t>
            </a:r>
          </a:p>
          <a:p>
            <a:r>
              <a:rPr lang="en-US" altLang="en-US" smtClean="0"/>
              <a:t>For sets of 2-D points, a hierarchical clustering can also be graphically represented using a nested cluster diagram.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189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Hierarchical clustering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2066925"/>
            <a:ext cx="5886450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708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Hierarchical clustering</a:t>
            </a:r>
            <a:endParaRPr lang="en-US" dirty="0"/>
          </a:p>
        </p:txBody>
      </p:sp>
      <p:sp>
        <p:nvSpPr>
          <p:cNvPr id="1024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The basic agglomerative hierarchical clustering algorithm is summarized as follows</a:t>
            </a:r>
          </a:p>
          <a:p>
            <a:pPr lvl="1"/>
            <a:r>
              <a:rPr lang="en-US" altLang="en-US" smtClean="0"/>
              <a:t>Compute the proximity matrix.</a:t>
            </a:r>
          </a:p>
          <a:p>
            <a:pPr lvl="1"/>
            <a:r>
              <a:rPr lang="en-US" altLang="en-US" smtClean="0"/>
              <a:t>Repeat</a:t>
            </a:r>
          </a:p>
          <a:p>
            <a:pPr lvl="2"/>
            <a:r>
              <a:rPr lang="en-US" altLang="en-US" smtClean="0"/>
              <a:t>Merge the closest two clusters</a:t>
            </a:r>
          </a:p>
          <a:p>
            <a:pPr lvl="2"/>
            <a:r>
              <a:rPr lang="en-US" altLang="en-US" smtClean="0"/>
              <a:t>Update the proximity matrix to reflect the proximity between the new cluster and the original clusters.</a:t>
            </a:r>
          </a:p>
          <a:p>
            <a:pPr lvl="1"/>
            <a:r>
              <a:rPr lang="en-US" altLang="en-US" smtClean="0"/>
              <a:t>Until only one cluster remains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377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Hierarchical clustering</a:t>
            </a:r>
          </a:p>
        </p:txBody>
      </p:sp>
      <p:sp>
        <p:nvSpPr>
          <p:cNvPr id="1126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Different definitions of cluster proximity leads to different versions of hierarchical clustering.</a:t>
            </a:r>
          </a:p>
          <a:p>
            <a:r>
              <a:rPr lang="en-US" altLang="en-US" smtClean="0"/>
              <a:t>These versions include</a:t>
            </a:r>
          </a:p>
          <a:p>
            <a:pPr lvl="1"/>
            <a:r>
              <a:rPr lang="en-US" altLang="en-US" smtClean="0"/>
              <a:t>Single link or MIN</a:t>
            </a:r>
          </a:p>
          <a:p>
            <a:pPr lvl="1"/>
            <a:r>
              <a:rPr lang="en-US" altLang="en-US" smtClean="0"/>
              <a:t>Complete link or MAX</a:t>
            </a:r>
          </a:p>
          <a:p>
            <a:pPr lvl="1"/>
            <a:r>
              <a:rPr lang="en-US" altLang="en-US" smtClean="0"/>
              <a:t>Group average</a:t>
            </a:r>
          </a:p>
          <a:p>
            <a:pPr lvl="1"/>
            <a:r>
              <a:rPr lang="en-US" altLang="en-US" smtClean="0"/>
              <a:t>Ward’s method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653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Hierarchical clustering</a:t>
            </a:r>
          </a:p>
        </p:txBody>
      </p:sp>
      <p:sp>
        <p:nvSpPr>
          <p:cNvPr id="1229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We consider the following set of data points.</a:t>
            </a:r>
          </a:p>
          <a:p>
            <a:r>
              <a:rPr lang="en-US" altLang="en-US" smtClean="0"/>
              <a:t>The Euclidean distance matrix for these data points is shown in the following slide.</a:t>
            </a:r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200400"/>
            <a:ext cx="7058025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80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Hierarchical clustering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4" t="15212" r="5226"/>
          <a:stretch/>
        </p:blipFill>
        <p:spPr bwMode="auto">
          <a:xfrm>
            <a:off x="1600200" y="2667000"/>
            <a:ext cx="5959098" cy="2584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354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Single link</a:t>
            </a:r>
          </a:p>
        </p:txBody>
      </p:sp>
      <p:sp>
        <p:nvSpPr>
          <p:cNvPr id="1433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We now consider the single link or MIN version of hierarchical clustering.</a:t>
            </a:r>
          </a:p>
          <a:p>
            <a:r>
              <a:rPr lang="en-US" altLang="en-US" smtClean="0"/>
              <a:t>In this case, the proximity of two clusters is defined as the minimum of the distance between any two points in the two different clusters.</a:t>
            </a:r>
          </a:p>
          <a:p>
            <a:r>
              <a:rPr lang="en-US" altLang="en-US" smtClean="0"/>
              <a:t>This technique is good at handling non-elliptical shapes.</a:t>
            </a:r>
          </a:p>
          <a:p>
            <a:r>
              <a:rPr lang="en-US" altLang="en-US" smtClean="0"/>
              <a:t>However, it is sensitive to noise and outliers.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381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Different types of clusterings</a:t>
            </a:r>
          </a:p>
        </p:txBody>
      </p:sp>
      <p:sp>
        <p:nvSpPr>
          <p:cNvPr id="819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We consider the following types of clusterings</a:t>
            </a:r>
          </a:p>
          <a:p>
            <a:pPr lvl="1"/>
            <a:r>
              <a:rPr lang="en-US" altLang="en-US" smtClean="0"/>
              <a:t>Partitional versus hierarchical</a:t>
            </a:r>
          </a:p>
          <a:p>
            <a:pPr lvl="1"/>
            <a:r>
              <a:rPr lang="en-US" altLang="en-US" smtClean="0"/>
              <a:t>Exclusive versus fuzzy</a:t>
            </a:r>
          </a:p>
          <a:p>
            <a:pPr lvl="1"/>
            <a:r>
              <a:rPr lang="en-US" altLang="en-US" smtClean="0"/>
              <a:t>Complete versus partial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Single link</a:t>
            </a:r>
          </a:p>
        </p:txBody>
      </p:sp>
      <p:sp>
        <p:nvSpPr>
          <p:cNvPr id="1536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The following figure shows the result of applying single link technique to our example data.</a:t>
            </a:r>
          </a:p>
          <a:p>
            <a:r>
              <a:rPr lang="en-US" altLang="en-US" smtClean="0"/>
              <a:t>The left figure shows the nested clusters as a sequence of nested ellipses.</a:t>
            </a:r>
          </a:p>
          <a:p>
            <a:r>
              <a:rPr lang="en-US" altLang="en-US" smtClean="0"/>
              <a:t>The numbers associated with the ellipses indicate the order of the clustering.</a:t>
            </a:r>
          </a:p>
          <a:p>
            <a:r>
              <a:rPr lang="en-US" altLang="en-US" smtClean="0"/>
              <a:t>The right figure shows the same information in the form of a dendrogram.</a:t>
            </a:r>
          </a:p>
          <a:p>
            <a:r>
              <a:rPr lang="en-US" altLang="en-US" smtClean="0"/>
              <a:t>The height at which two clusters are merged in the dendrogram reflects the distance of the two clusters.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624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Single link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2038350"/>
            <a:ext cx="6800850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6526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Single link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For example, we see that the distance between points 3 and 6 is 0.11.</a:t>
                </a:r>
              </a:p>
              <a:p>
                <a:r>
                  <a:rPr lang="en-US" dirty="0" smtClean="0"/>
                  <a:t>That is the height at which they are joined into one cluster in the </a:t>
                </a:r>
                <a:r>
                  <a:rPr lang="en-US" dirty="0" err="1" smtClean="0"/>
                  <a:t>dendrogram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As another example, the distance between clusters {3,6} and {2,5} is </a:t>
                </a:r>
              </a:p>
              <a:p>
                <a:endParaRPr lang="en-US" sz="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3,6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2,5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min</m:t>
                      </m:r>
                      <m:r>
                        <a:rPr lang="en-US" b="0" i="1" smtClean="0">
                          <a:latin typeface="Cambria Math"/>
                        </a:rPr>
                        <m:t>⁡(</m:t>
                      </m:r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3,2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6,2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3,5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6,5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0.15,0.25,0.28,0.39</m:t>
                            </m:r>
                          </m:e>
                        </m:d>
                      </m:e>
                    </m:func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=0.15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845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Complete link</a:t>
            </a:r>
          </a:p>
        </p:txBody>
      </p:sp>
      <p:sp>
        <p:nvSpPr>
          <p:cNvPr id="1843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We now consider the complete link or MAX version of hierarchical clustering.</a:t>
            </a:r>
          </a:p>
          <a:p>
            <a:r>
              <a:rPr lang="en-US" altLang="en-US" dirty="0" smtClean="0"/>
              <a:t>In this case, the proximity of two clusters is defined as the maximum of the distance between any two points in the two different clusters.</a:t>
            </a:r>
          </a:p>
          <a:p>
            <a:r>
              <a:rPr lang="en-US" altLang="en-US" dirty="0" smtClean="0"/>
              <a:t>Complete link is less susceptible to noise and outliers.</a:t>
            </a:r>
          </a:p>
          <a:p>
            <a:r>
              <a:rPr lang="en-US" altLang="en-US" dirty="0" smtClean="0"/>
              <a:t>However, it tends to produce clusters with globular shapes.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145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Complete link</a:t>
            </a:r>
          </a:p>
        </p:txBody>
      </p:sp>
      <p:sp>
        <p:nvSpPr>
          <p:cNvPr id="1945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The following figure shows the results of applying the complete link approach to our sample data points.</a:t>
            </a:r>
          </a:p>
          <a:p>
            <a:r>
              <a:rPr lang="en-US" altLang="en-US" dirty="0" smtClean="0"/>
              <a:t>As with single link, points 3 and 6 are merged first.</a:t>
            </a:r>
          </a:p>
          <a:p>
            <a:r>
              <a:rPr lang="en-US" altLang="en-US" dirty="0" smtClean="0"/>
              <a:t>However, {3,6} is merged with {4}, instead of {2,5} or {1}.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031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Complete link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105025"/>
            <a:ext cx="6858000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186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Complete link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This can be explained by the following calculations</a:t>
                </a:r>
              </a:p>
              <a:p>
                <a:pPr marL="0" indent="0">
                  <a:buNone/>
                </a:pPr>
                <a:endParaRPr lang="en-US" sz="5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3,6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3,4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6,4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2400" b="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0.15,0.22</m:t>
                            </m:r>
                          </m:e>
                        </m:d>
                      </m:e>
                    </m:func>
                  </m:oMath>
                </a14:m>
                <a:endParaRPr lang="en-US" sz="2400" b="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=0.22</m:t>
                    </m:r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3,6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2,5</m:t>
                              </m:r>
                            </m:e>
                          </m:d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3,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6,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3,5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6,5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                 </a:t>
                </a:r>
                <a:r>
                  <a:rPr lang="en-US" sz="2400" dirty="0" smtClean="0"/>
                  <a:t>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0.15,0.2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5,0.28,0.39</m:t>
                            </m:r>
                          </m:e>
                        </m:d>
                      </m:e>
                    </m:func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                 </a:t>
                </a:r>
                <a:r>
                  <a:rPr lang="en-US" sz="2400" dirty="0" smtClean="0"/>
                  <a:t>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=0.</m:t>
                    </m:r>
                    <m:r>
                      <a:rPr lang="en-US" sz="2400" b="0" i="1" smtClean="0">
                        <a:latin typeface="Cambria Math"/>
                      </a:rPr>
                      <m:t>39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3,6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3,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6,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                 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0.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22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,0.2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3</m:t>
                            </m:r>
                          </m:e>
                        </m:d>
                      </m:e>
                    </m:func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          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=0.2</m:t>
                    </m:r>
                  </m:oMath>
                </a14:m>
                <a:r>
                  <a:rPr lang="en-US" sz="2400" dirty="0" smtClean="0"/>
                  <a:t>3</a:t>
                </a:r>
                <a:endParaRPr lang="en-US" sz="2400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1259" t="-1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0619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Group average</a:t>
            </a:r>
          </a:p>
        </p:txBody>
      </p:sp>
      <p:sp>
        <p:nvSpPr>
          <p:cNvPr id="2253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We now consider the group average version of hierarchical clustering.</a:t>
            </a:r>
          </a:p>
          <a:p>
            <a:r>
              <a:rPr lang="en-US" altLang="en-US" smtClean="0"/>
              <a:t>In this case, the proximity of two clusters is defined as the average pairwise proximity among all pairs of points in the different clusters.</a:t>
            </a:r>
          </a:p>
          <a:p>
            <a:r>
              <a:rPr lang="en-US" altLang="en-US" smtClean="0"/>
              <a:t>This is an intermediate approach between the single and complete link approaches.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581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Group average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consider two clusters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 smtClean="0"/>
                  <a:t> and </a:t>
                </a:r>
                <a:r>
                  <a:rPr lang="en-US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dirty="0" smtClean="0"/>
                  <a:t>, which are of sizes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 smtClean="0"/>
                  <a:t> and </a:t>
                </a:r>
                <a:r>
                  <a:rPr lang="en-US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dirty="0" smtClean="0"/>
                  <a:t> respectively.</a:t>
                </a:r>
              </a:p>
              <a:p>
                <a:r>
                  <a:rPr lang="en-US" dirty="0" smtClean="0"/>
                  <a:t>The distance between the two clusters can be expressed by the following equation</a:t>
                </a:r>
              </a:p>
              <a:p>
                <a:endParaRPr lang="en-US" sz="8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1" i="0" smtClean="0">
                                  <a:latin typeface="Cambria Math"/>
                                </a:rPr>
                                <m:t>𝐱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1" i="0" smtClean="0">
                                  <a:latin typeface="Cambria Math"/>
                                </a:rPr>
                                <m:t>𝐲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0" smtClean="0">
                                      <a:latin typeface="Cambria Math"/>
                                    </a:rPr>
                                    <m:t>𝐱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1" i="0" smtClean="0">
                                      <a:latin typeface="Cambria Math"/>
                                    </a:rPr>
                                    <m:t>𝐲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8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Group average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sz="2600" dirty="0" smtClean="0"/>
                  <a:t>The following figure shows the results of applying the group average to our sample data.</a:t>
                </a:r>
              </a:p>
              <a:p>
                <a:r>
                  <a:rPr lang="en-US" sz="2600" dirty="0" smtClean="0"/>
                  <a:t>The distance between some of the clusters are calculated as follows: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3,6,4</m:t>
                              </m:r>
                            </m:e>
                          </m:d>
                          <m:r>
                            <a:rPr lang="en-US" sz="2200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sz="2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/>
                            </a:rPr>
                            <m:t>0.22+0.37+0.23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/>
                            </a:rPr>
                            <m:t>3×1</m:t>
                          </m:r>
                        </m:den>
                      </m:f>
                      <m:r>
                        <a:rPr lang="en-US" sz="2200" b="0" i="1" smtClean="0">
                          <a:latin typeface="Cambria Math"/>
                        </a:rPr>
                        <m:t>=0.27</m:t>
                      </m:r>
                    </m:oMath>
                  </m:oMathPara>
                </a14:m>
                <a:endParaRPr lang="en-US" sz="2200" dirty="0" smtClean="0"/>
              </a:p>
              <a:p>
                <a:pPr marL="0" indent="0">
                  <a:buNone/>
                </a:pPr>
                <a:endParaRPr lang="en-US" sz="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2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5</m:t>
                              </m:r>
                            </m:e>
                          </m:d>
                          <m:r>
                            <a:rPr lang="en-US" sz="2200" i="1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sz="2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/>
                            </a:rPr>
                            <m:t>0.2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4</m:t>
                          </m:r>
                          <m:r>
                            <a:rPr lang="en-US" sz="2200" i="1">
                              <a:latin typeface="Cambria Math"/>
                            </a:rPr>
                            <m:t>+0.3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4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200" i="1">
                              <a:latin typeface="Cambria Math"/>
                            </a:rPr>
                            <m:t>×1</m:t>
                          </m:r>
                        </m:den>
                      </m:f>
                      <m:r>
                        <a:rPr lang="en-US" sz="2200" i="1">
                          <a:latin typeface="Cambria Math"/>
                        </a:rPr>
                        <m:t>=0.2</m:t>
                      </m:r>
                      <m:r>
                        <a:rPr lang="en-US" sz="2200" b="0" i="1" smtClean="0">
                          <a:latin typeface="Cambria Math"/>
                        </a:rPr>
                        <m:t>9</m:t>
                      </m:r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:endParaRPr lang="en-US" sz="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3,6,4</m:t>
                              </m:r>
                            </m:e>
                          </m:d>
                          <m:r>
                            <a:rPr lang="en-US" sz="2200" i="1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2,5</m:t>
                              </m:r>
                            </m:e>
                          </m:d>
                        </m:e>
                      </m:d>
                      <m:r>
                        <a:rPr lang="en-US" sz="2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/>
                            </a:rPr>
                            <m:t>0.15+</m:t>
                          </m:r>
                          <m:r>
                            <a:rPr lang="en-US" sz="2200" i="1">
                              <a:latin typeface="Cambria Math"/>
                            </a:rPr>
                            <m:t>0.2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8+0.25+0.39</m:t>
                          </m:r>
                          <m:r>
                            <a:rPr lang="en-US" sz="2200" i="1">
                              <a:latin typeface="Cambria Math"/>
                            </a:rPr>
                            <m:t>+0.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20</m:t>
                          </m:r>
                          <m:r>
                            <a:rPr lang="en-US" sz="2200" i="1">
                              <a:latin typeface="Cambria Math"/>
                            </a:rPr>
                            <m:t>+0.2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9</m:t>
                          </m:r>
                        </m:num>
                        <m:den>
                          <m:r>
                            <a:rPr lang="en-US" sz="2200" i="1">
                              <a:latin typeface="Cambria Math"/>
                            </a:rPr>
                            <m:t>3×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2200" i="1">
                          <a:latin typeface="Cambria Math"/>
                        </a:rPr>
                        <m:t>=0.2</m:t>
                      </m:r>
                      <m:r>
                        <a:rPr lang="en-US" sz="2200" b="0" i="1" smtClean="0"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92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Partitional versus hierarchical</a:t>
            </a:r>
          </a:p>
        </p:txBody>
      </p:sp>
      <p:sp>
        <p:nvSpPr>
          <p:cNvPr id="921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 partitional clustering is a division of the set of data objects into subsets (clusters).</a:t>
            </a:r>
          </a:p>
          <a:p>
            <a:r>
              <a:rPr lang="en-US" altLang="en-US" smtClean="0"/>
              <a:t>A hierarchical clustering is a set of nested clusters that are organized as a tree.</a:t>
            </a:r>
          </a:p>
          <a:p>
            <a:r>
              <a:rPr lang="en-US" altLang="en-US" smtClean="0"/>
              <a:t>Each node (cluster) in the tree (except for the leaf nodes) is the union of its children (sub-clusters).</a:t>
            </a:r>
          </a:p>
          <a:p>
            <a:r>
              <a:rPr lang="en-US" altLang="en-US" smtClean="0"/>
              <a:t>The root of the tree is the cluster containing all the objects.</a:t>
            </a:r>
          </a:p>
          <a:p>
            <a:r>
              <a:rPr lang="en-US" altLang="en-US" smtClean="0"/>
              <a:t>Often, but not always, the leaves of the tree are singleton clusters of individual data objects.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Group average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3" y="2133600"/>
            <a:ext cx="684847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5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Group average</a:t>
            </a:r>
          </a:p>
        </p:txBody>
      </p:sp>
      <p:sp>
        <p:nvSpPr>
          <p:cNvPr id="2662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We observe that d({3,6,4},{2,5}) is smaller than d({3,6,4},{1}) and d({2,5},{1}).</a:t>
            </a:r>
          </a:p>
          <a:p>
            <a:r>
              <a:rPr lang="en-US" altLang="en-US" smtClean="0"/>
              <a:t>As a result, {3,6,4} and {2,5} are merged at the fourth stage.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7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Ward’s method</a:t>
            </a:r>
          </a:p>
        </p:txBody>
      </p:sp>
      <p:sp>
        <p:nvSpPr>
          <p:cNvPr id="2765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We now consider Ward’s method for hierarchical clustering.</a:t>
            </a:r>
          </a:p>
          <a:p>
            <a:r>
              <a:rPr lang="en-US" altLang="en-US" smtClean="0"/>
              <a:t>In this case, the proximity between two clusters is defined as the increase in the sum of the squared error that results when they are merged.</a:t>
            </a:r>
          </a:p>
          <a:p>
            <a:r>
              <a:rPr lang="en-US" altLang="en-US" smtClean="0"/>
              <a:t>Thus, this method uses the same objective function as k-means clustering.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052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Ward’s method</a:t>
            </a:r>
          </a:p>
        </p:txBody>
      </p:sp>
      <p:sp>
        <p:nvSpPr>
          <p:cNvPr id="2867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The following figure shows the results of applying Ward’s method to our sample data.</a:t>
            </a:r>
          </a:p>
          <a:p>
            <a:r>
              <a:rPr lang="en-US" altLang="en-US" smtClean="0"/>
              <a:t>The clustering that is produced is different from those produced by single link, complete link and group average.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1617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Ward’s method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2143125"/>
            <a:ext cx="7153275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191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Key issues</a:t>
            </a:r>
          </a:p>
        </p:txBody>
      </p:sp>
      <p:sp>
        <p:nvSpPr>
          <p:cNvPr id="3072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Hierarchical clustering is effective when the underlying application requires the creation of a multi-level structure.</a:t>
            </a:r>
          </a:p>
          <a:p>
            <a:r>
              <a:rPr lang="en-US" altLang="en-US" smtClean="0"/>
              <a:t>However, they are expensive in terms of their computational and storage requirements.</a:t>
            </a:r>
          </a:p>
          <a:p>
            <a:r>
              <a:rPr lang="en-US" altLang="en-US" smtClean="0"/>
              <a:t>In addition, once a decision is made to merge two clusters, it cannot be undone at a later time.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84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Partitional versus hierarchical</a:t>
            </a:r>
          </a:p>
        </p:txBody>
      </p:sp>
      <p:sp>
        <p:nvSpPr>
          <p:cNvPr id="1024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The following figures form a hierarchical (nested) clustering with 1, 2, 4 and 6 clusters on each level.</a:t>
            </a:r>
          </a:p>
          <a:p>
            <a:r>
              <a:rPr lang="en-US" altLang="en-US" smtClean="0"/>
              <a:t>A hierarchical clustering can be viewed as a sequence of partitional clusterings.</a:t>
            </a:r>
          </a:p>
          <a:p>
            <a:r>
              <a:rPr lang="en-US" altLang="en-US" smtClean="0"/>
              <a:t>A partitional clustering can be obtained by taking any member of that sequence, i.e. by cutting the hierarchical tree at a certain level.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Partitional versus hierarchical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838" y="1957388"/>
            <a:ext cx="5648325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Exclusive versus fuzzy</a:t>
            </a:r>
          </a:p>
        </p:txBody>
      </p:sp>
      <p:sp>
        <p:nvSpPr>
          <p:cNvPr id="1229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In an exclusive clustering, each object is assigned to a single cluster.</a:t>
            </a:r>
          </a:p>
          <a:p>
            <a:r>
              <a:rPr lang="en-US" altLang="en-US" smtClean="0"/>
              <a:t>However, there are many situations in which a point could reasonably be placed in more than one cluster.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回顾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2905</Words>
  <Application>Microsoft Office PowerPoint</Application>
  <PresentationFormat>全屏显示(4:3)</PresentationFormat>
  <Paragraphs>485</Paragraphs>
  <Slides>65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73" baseType="lpstr">
      <vt:lpstr>等线</vt:lpstr>
      <vt:lpstr>宋体</vt:lpstr>
      <vt:lpstr>Arial</vt:lpstr>
      <vt:lpstr>Calibri</vt:lpstr>
      <vt:lpstr>Calibri Light</vt:lpstr>
      <vt:lpstr>Cambria Math</vt:lpstr>
      <vt:lpstr>Times New Roman</vt:lpstr>
      <vt:lpstr>回顾</vt:lpstr>
      <vt:lpstr>Cluster Analysis</vt:lpstr>
      <vt:lpstr>Cluster analysis</vt:lpstr>
      <vt:lpstr>Cluster analysis</vt:lpstr>
      <vt:lpstr>Cluster analysis</vt:lpstr>
      <vt:lpstr>Different types of clusterings</vt:lpstr>
      <vt:lpstr>Partitional versus hierarchical</vt:lpstr>
      <vt:lpstr>Partitional versus hierarchical</vt:lpstr>
      <vt:lpstr>Partitional versus hierarchical</vt:lpstr>
      <vt:lpstr>Exclusive versus fuzzy</vt:lpstr>
      <vt:lpstr>Exclusive versus fuzzy</vt:lpstr>
      <vt:lpstr>Complete versus partial</vt:lpstr>
      <vt:lpstr>K-means</vt:lpstr>
      <vt:lpstr>K-means</vt:lpstr>
      <vt:lpstr>K-means</vt:lpstr>
      <vt:lpstr>K-means</vt:lpstr>
      <vt:lpstr>K-means</vt:lpstr>
      <vt:lpstr>K-means</vt:lpstr>
      <vt:lpstr>K-means</vt:lpstr>
      <vt:lpstr>K-means</vt:lpstr>
      <vt:lpstr>Proximity measure</vt:lpstr>
      <vt:lpstr>Proximity measure</vt:lpstr>
      <vt:lpstr>Proximity measure</vt:lpstr>
      <vt:lpstr>Proximity measure</vt:lpstr>
      <vt:lpstr>Proximity measure</vt:lpstr>
      <vt:lpstr>Proximity measure</vt:lpstr>
      <vt:lpstr>Choosing initial centroids</vt:lpstr>
      <vt:lpstr>Choosing initial centroids</vt:lpstr>
      <vt:lpstr>Choosing initial centroids</vt:lpstr>
      <vt:lpstr>Outliers</vt:lpstr>
      <vt:lpstr>Outliers</vt:lpstr>
      <vt:lpstr>Post-processing</vt:lpstr>
      <vt:lpstr>Post-processing</vt:lpstr>
      <vt:lpstr>Bisecting K-means</vt:lpstr>
      <vt:lpstr>Bisecting K-means</vt:lpstr>
      <vt:lpstr>Bisecting K-means</vt:lpstr>
      <vt:lpstr>Limitations of K-means</vt:lpstr>
      <vt:lpstr>Limitations of K-means</vt:lpstr>
      <vt:lpstr>Limitations of K-means</vt:lpstr>
      <vt:lpstr>Limitations of K-means</vt:lpstr>
      <vt:lpstr>Hierarchical clustering</vt:lpstr>
      <vt:lpstr>Hierarchical clustering</vt:lpstr>
      <vt:lpstr>Hierarchical clustering</vt:lpstr>
      <vt:lpstr>Hierarchical clustering</vt:lpstr>
      <vt:lpstr>Hierarchical clustering</vt:lpstr>
      <vt:lpstr>Hierarchical clustering</vt:lpstr>
      <vt:lpstr>Hierarchical clustering</vt:lpstr>
      <vt:lpstr>Hierarchical clustering</vt:lpstr>
      <vt:lpstr>Hierarchical clustering</vt:lpstr>
      <vt:lpstr>Single link</vt:lpstr>
      <vt:lpstr>Single link</vt:lpstr>
      <vt:lpstr>Single link</vt:lpstr>
      <vt:lpstr>Single link</vt:lpstr>
      <vt:lpstr>Complete link</vt:lpstr>
      <vt:lpstr>Complete link</vt:lpstr>
      <vt:lpstr>Complete link</vt:lpstr>
      <vt:lpstr>Complete link</vt:lpstr>
      <vt:lpstr>Group average</vt:lpstr>
      <vt:lpstr>Group average</vt:lpstr>
      <vt:lpstr>Group average</vt:lpstr>
      <vt:lpstr>Group average</vt:lpstr>
      <vt:lpstr>Group average</vt:lpstr>
      <vt:lpstr>Ward’s method</vt:lpstr>
      <vt:lpstr>Ward’s method</vt:lpstr>
      <vt:lpstr>Ward’s method</vt:lpstr>
      <vt:lpstr>Key issues</vt:lpstr>
    </vt:vector>
  </TitlesOfParts>
  <Company>Tongji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 Analysis</dc:title>
  <dc:creator>Ying Shen</dc:creator>
  <cp:lastModifiedBy>Ying Shen</cp:lastModifiedBy>
  <cp:revision>45</cp:revision>
  <dcterms:created xsi:type="dcterms:W3CDTF">2013-09-25T08:12:29Z</dcterms:created>
  <dcterms:modified xsi:type="dcterms:W3CDTF">2016-09-07T06:20:31Z</dcterms:modified>
</cp:coreProperties>
</file>