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9" r:id="rId45"/>
    <p:sldId id="310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1" r:id="rId77"/>
    <p:sldId id="333" r:id="rId78"/>
    <p:sldId id="334" r:id="rId79"/>
    <p:sldId id="335" r:id="rId80"/>
    <p:sldId id="336" r:id="rId81"/>
    <p:sldId id="342" r:id="rId82"/>
    <p:sldId id="343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</a:t>
            </a:r>
          </a:p>
          <a:p>
            <a:pPr lvl="1" eaLnBrk="1" hangingPunct="1"/>
            <a:r>
              <a:rPr lang="en-US" smtClean="0"/>
              <a:t>A continuous attribute is one whose values are real numbers</a:t>
            </a:r>
          </a:p>
          <a:p>
            <a:pPr lvl="1" eaLnBrk="1" hangingPunct="1"/>
            <a:r>
              <a:rPr lang="en-US" smtClean="0"/>
              <a:t>Examples include temperature, height or weight.</a:t>
            </a:r>
          </a:p>
          <a:p>
            <a:pPr lvl="1" eaLnBrk="1" hangingPunct="1"/>
            <a:r>
              <a:rPr lang="en-US" smtClean="0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consider the following different types of data sets</a:t>
            </a:r>
          </a:p>
          <a:p>
            <a:pPr lvl="1" eaLnBrk="1" hangingPunct="1"/>
            <a:r>
              <a:rPr lang="en-US" dirty="0" smtClean="0"/>
              <a:t>Record data</a:t>
            </a:r>
          </a:p>
          <a:p>
            <a:pPr lvl="1" eaLnBrk="1" hangingPunct="1"/>
            <a:r>
              <a:rPr lang="en-US" dirty="0" smtClean="0"/>
              <a:t>Transaction or market basket data</a:t>
            </a:r>
          </a:p>
          <a:p>
            <a:pPr lvl="1" eaLnBrk="1" hangingPunct="1"/>
            <a:r>
              <a:rPr lang="en-US" dirty="0" smtClean="0"/>
              <a:t>Data matrix</a:t>
            </a:r>
          </a:p>
          <a:p>
            <a:pPr lvl="1" eaLnBrk="1" hangingPunct="1"/>
            <a:r>
              <a:rPr lang="en-US" dirty="0" smtClean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905000" y="1600200"/>
            <a:ext cx="5329238" cy="437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5C68-37AC-4935-A4F3-03E6AB92EFC8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record consists of a fixed set of data fields (attributes).</a:t>
            </a:r>
          </a:p>
          <a:p>
            <a:pPr eaLnBrk="1" hangingPunct="1"/>
            <a:r>
              <a:rPr lang="en-US" smtClean="0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 is a special type of record data.</a:t>
            </a:r>
          </a:p>
          <a:p>
            <a:pPr eaLnBrk="1" hangingPunct="1"/>
            <a:r>
              <a:rPr lang="en-US" smtClean="0"/>
              <a:t>Each transaction involves a set of items.</a:t>
            </a:r>
          </a:p>
          <a:p>
            <a:pPr eaLnBrk="1" hangingPunct="1"/>
            <a:r>
              <a:rPr lang="en-US" smtClean="0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 smtClean="0"/>
              <a:t>This kind of data set can be interpreted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matrix where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rows, one for each object.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columns, one for each attribute.</a:t>
            </a:r>
          </a:p>
          <a:p>
            <a:pPr eaLnBrk="1" hangingPunct="1"/>
            <a:r>
              <a:rPr lang="en-US" dirty="0" smtClean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 smtClean="0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 smtClean="0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is document data.</a:t>
            </a:r>
          </a:p>
          <a:p>
            <a:pPr eaLnBrk="1" hangingPunct="1"/>
            <a:r>
              <a:rPr lang="en-US" smtClean="0"/>
              <a:t>A document can be represented as a term vector, where</a:t>
            </a:r>
          </a:p>
          <a:p>
            <a:pPr lvl="1" eaLnBrk="1" hangingPunct="1"/>
            <a:r>
              <a:rPr lang="en-US" smtClean="0"/>
              <a:t>Each term is a component (attribute) of the vector and</a:t>
            </a:r>
          </a:p>
          <a:p>
            <a:pPr lvl="1" eaLnBrk="1" hangingPunct="1"/>
            <a:r>
              <a:rPr lang="en-US" smtClean="0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 smtClean="0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2362200" y="3962400"/>
            <a:ext cx="3867142" cy="20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</a:t>
            </a:r>
          </a:p>
          <a:p>
            <a:pPr lvl="1" eaLnBrk="1" hangingPunct="1"/>
            <a:r>
              <a:rPr lang="en-US" dirty="0" smtClean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 smtClean="0"/>
              <a:t>This is often measured by the standard deviation of a set of values.</a:t>
            </a:r>
          </a:p>
          <a:p>
            <a:pPr eaLnBrk="1" hangingPunct="1"/>
            <a:r>
              <a:rPr lang="en-US" dirty="0" smtClean="0"/>
              <a:t>Bias</a:t>
            </a:r>
          </a:p>
          <a:p>
            <a:pPr lvl="1" eaLnBrk="1" hangingPunct="1"/>
            <a:r>
              <a:rPr lang="en-US" dirty="0" smtClean="0"/>
              <a:t>A systematic variation of measurements from the quantity being measured.</a:t>
            </a:r>
          </a:p>
          <a:p>
            <a:pPr lvl="1" eaLnBrk="1" hangingPunct="1"/>
            <a:r>
              <a:rPr lang="en-US" dirty="0" smtClean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 smtClean="0"/>
              <a:t>the mean of the set of values and</a:t>
            </a:r>
          </a:p>
          <a:p>
            <a:pPr marL="722313" lvl="2" indent="-338138" eaLnBrk="1" hangingPunct="1"/>
            <a:r>
              <a:rPr lang="en-US" dirty="0" smtClean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Suppose we have a standard laboratory weight with a mass of 1g.</a:t>
            </a:r>
          </a:p>
          <a:p>
            <a:pPr eaLnBrk="1" hangingPunct="1"/>
            <a:r>
              <a:rPr lang="en-US" dirty="0" smtClean="0"/>
              <a:t>We want to assess the precision and bias of our new laboratory scale.</a:t>
            </a:r>
          </a:p>
          <a:p>
            <a:pPr eaLnBrk="1" hangingPunct="1"/>
            <a:r>
              <a:rPr lang="en-US" dirty="0" smtClean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 smtClean="0"/>
              <a:t>The mean of these values is 1.001.</a:t>
            </a:r>
          </a:p>
          <a:p>
            <a:pPr eaLnBrk="1" hangingPunct="1"/>
            <a:r>
              <a:rPr lang="en-US" dirty="0" smtClean="0"/>
              <a:t>The bias is thus 0.001.</a:t>
            </a:r>
          </a:p>
          <a:p>
            <a:pPr eaLnBrk="1" hangingPunct="1"/>
            <a:r>
              <a:rPr lang="en-US" dirty="0" smtClean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/>
              <a:t>data set can often be viewed as a collection of data objects.</a:t>
            </a:r>
          </a:p>
          <a:p>
            <a:pPr eaLnBrk="1" hangingPunct="1"/>
            <a:r>
              <a:rPr lang="en-US" dirty="0" smtClean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</a:t>
                      </a:r>
                      <a:r>
                        <a:rPr lang="en-US" dirty="0" smtClean="0"/>
                        <a:t>length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</a:t>
                      </a:r>
                      <a:r>
                        <a:rPr lang="en-US" dirty="0" smtClean="0"/>
                        <a:t>width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Noise</a:t>
            </a:r>
          </a:p>
          <a:p>
            <a:pPr lvl="1" eaLnBrk="1" hangingPunct="1">
              <a:defRPr/>
            </a:pPr>
            <a:r>
              <a:rPr lang="en-US" dirty="0" smtClean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Outliers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dirty="0"/>
              <a:t>objects that, in some sense, have characteristics that are different from most of the other data objects in the data </a:t>
            </a:r>
            <a:r>
              <a:rPr lang="en-US" dirty="0" smtClean="0"/>
              <a:t>set.</a:t>
            </a:r>
          </a:p>
          <a:p>
            <a:pPr lvl="1" eaLnBrk="1" hangingPunct="1">
              <a:defRPr/>
            </a:pPr>
            <a:r>
              <a:rPr lang="en-US" dirty="0" smtClean="0"/>
              <a:t>Values </a:t>
            </a:r>
            <a:r>
              <a:rPr lang="en-US" dirty="0"/>
              <a:t>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not unusual for an object to be missing one or more attribute values.</a:t>
            </a:r>
          </a:p>
          <a:p>
            <a:pPr eaLnBrk="1" hangingPunct="1"/>
            <a:r>
              <a:rPr lang="en-US" smtClean="0"/>
              <a:t>There are several strategies for dealing with missing data</a:t>
            </a:r>
          </a:p>
          <a:p>
            <a:pPr lvl="1"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 smtClean="0"/>
              <a:t>However, even a partially specified data object contains some information.</a:t>
            </a:r>
          </a:p>
          <a:p>
            <a:pPr lvl="1" eaLnBrk="1" hangingPunct="1"/>
            <a:r>
              <a:rPr lang="en-US" smtClean="0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missing values</a:t>
            </a:r>
          </a:p>
          <a:p>
            <a:pPr lvl="1" eaLnBrk="1" hangingPunct="1"/>
            <a:r>
              <a:rPr lang="en-US" smtClean="0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 smtClean="0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 smtClean="0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a number of techniques for performing data preprocessing</a:t>
            </a:r>
          </a:p>
          <a:p>
            <a:pPr lvl="1" eaLnBrk="1" hangingPunct="1"/>
            <a:r>
              <a:rPr lang="en-US" dirty="0" smtClean="0"/>
              <a:t>Aggregation</a:t>
            </a:r>
          </a:p>
          <a:p>
            <a:pPr lvl="1" eaLnBrk="1" hangingPunct="1"/>
            <a:r>
              <a:rPr lang="en-US" dirty="0" smtClean="0"/>
              <a:t>Sampling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  <a:p>
            <a:pPr lvl="1" eaLnBrk="1" hangingPunct="1"/>
            <a:r>
              <a:rPr lang="en-US" dirty="0" smtClean="0"/>
              <a:t>Feature subset selection</a:t>
            </a:r>
          </a:p>
          <a:p>
            <a:pPr lvl="1" eaLnBrk="1" hangingPunct="1"/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is the combining of two or more objects into a single object.</a:t>
            </a:r>
          </a:p>
          <a:p>
            <a:pPr eaLnBrk="1" hangingPunct="1"/>
            <a:r>
              <a:rPr lang="en-US" smtClean="0"/>
              <a:t>There are several motivations for aggregation</a:t>
            </a:r>
          </a:p>
          <a:p>
            <a:pPr lvl="1" eaLnBrk="1" hangingPunct="1"/>
            <a:r>
              <a:rPr lang="en-US" smtClean="0"/>
              <a:t>The smaller data sets resulting from aggregation require less memory and processing time.</a:t>
            </a:r>
          </a:p>
          <a:p>
            <a:pPr lvl="1" eaLnBrk="1" hangingPunct="1"/>
            <a:r>
              <a:rPr lang="en-US" smtClean="0"/>
              <a:t>Aggregation can also provide a high-level view of the data.</a:t>
            </a:r>
          </a:p>
          <a:p>
            <a:pPr lvl="1" eaLnBrk="1" hangingPunct="1"/>
            <a:r>
              <a:rPr lang="en-US" smtClean="0"/>
              <a:t>Aggregate quantities, such as averages or totals, have less variability than the individual objects.</a:t>
            </a:r>
          </a:p>
          <a:p>
            <a:pPr eaLnBrk="1" hangingPunct="1"/>
            <a:r>
              <a:rPr lang="en-US" smtClean="0"/>
              <a:t>A disadvantage of aggregation is the potential loss of interesting details.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16123-D485-4A27-89BD-F63BD318E60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is the selection of a subset of the data objects to be analyzed.</a:t>
            </a:r>
          </a:p>
          <a:p>
            <a:pPr eaLnBrk="1" hangingPunct="1"/>
            <a:r>
              <a:rPr lang="en-US" smtClean="0"/>
              <a:t>Sometimes, it is too expensive or time consuming to process all the data.</a:t>
            </a:r>
          </a:p>
          <a:p>
            <a:pPr eaLnBrk="1" hangingPunct="1"/>
            <a:r>
              <a:rPr lang="en-US" smtClean="0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 smtClean="0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simplest type of sampling is simple random sampling.</a:t>
            </a:r>
          </a:p>
          <a:p>
            <a:pPr eaLnBrk="1" hangingPunct="1"/>
            <a:r>
              <a:rPr lang="en-US" smtClean="0"/>
              <a:t>For this type of sampling, there is an equal probability of selecting any particular item.</a:t>
            </a:r>
          </a:p>
          <a:p>
            <a:pPr eaLnBrk="1" hangingPunct="1"/>
            <a:r>
              <a:rPr lang="en-US" smtClean="0"/>
              <a:t>There are two variations on random sampling</a:t>
            </a:r>
          </a:p>
          <a:p>
            <a:pPr lvl="1"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Sampling with replacement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As each item is selected, it is removed from the set of all objects.</a:t>
            </a:r>
          </a:p>
          <a:p>
            <a:pPr eaLnBrk="1" hangingPunct="1"/>
            <a:r>
              <a:rPr lang="en-US" smtClean="0"/>
              <a:t>Sampling with replacement</a:t>
            </a:r>
          </a:p>
          <a:p>
            <a:pPr lvl="1" eaLnBrk="1" hangingPunct="1"/>
            <a:r>
              <a:rPr lang="en-US" smtClean="0"/>
              <a:t>Objects are not removed from the data set as they are selected for the sample.</a:t>
            </a:r>
          </a:p>
          <a:p>
            <a:pPr lvl="1" eaLnBrk="1" hangingPunct="1"/>
            <a:r>
              <a:rPr lang="en-US" smtClean="0"/>
              <a:t>The same object can be picked more than once.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1B016-DF15-46E9-A97F-F7C09757FBA2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sampling technique has been selected, it is still necessary to choose the sample size.</a:t>
            </a:r>
          </a:p>
          <a:p>
            <a:pPr eaLnBrk="1" hangingPunct="1"/>
            <a:r>
              <a:rPr lang="en-US" smtClean="0"/>
              <a:t>For larger sample sizes</a:t>
            </a:r>
          </a:p>
          <a:p>
            <a:pPr lvl="1" eaLnBrk="1" hangingPunct="1"/>
            <a:r>
              <a:rPr lang="en-US" smtClean="0"/>
              <a:t>The probability that a sample will be representative will be increased.</a:t>
            </a:r>
          </a:p>
          <a:p>
            <a:pPr lvl="1" eaLnBrk="1" hangingPunct="1"/>
            <a:r>
              <a:rPr lang="en-US" smtClean="0"/>
              <a:t>However, much of the advantage of sampling will also be eliminated.</a:t>
            </a:r>
          </a:p>
          <a:p>
            <a:pPr eaLnBrk="1" hangingPunct="1"/>
            <a:r>
              <a:rPr lang="en-US" smtClean="0"/>
              <a:t>For smaller sample sizes</a:t>
            </a:r>
          </a:p>
          <a:p>
            <a:pPr lvl="1" eaLnBrk="1" hangingPunct="1"/>
            <a:r>
              <a:rPr lang="en-US" smtClean="0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 smtClean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 smtClean="0"/>
              <a:t>A data set is usually a file, in which</a:t>
            </a:r>
          </a:p>
          <a:p>
            <a:pPr lvl="1"/>
            <a:r>
              <a:rPr lang="en-US" sz="2200" dirty="0" smtClean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</a:t>
                      </a:r>
                      <a:r>
                        <a:rPr lang="en-US" dirty="0" smtClean="0"/>
                        <a:t>width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</a:t>
                      </a:r>
                      <a:r>
                        <a:rPr lang="en-US" dirty="0" smtClean="0"/>
                        <a:t>length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</a:t>
                      </a:r>
                      <a:r>
                        <a:rPr lang="en-US" dirty="0" smtClean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dimensionality of a data set is the number of attributes that each object possesses.</a:t>
            </a:r>
          </a:p>
          <a:p>
            <a:pPr eaLnBrk="1" hangingPunct="1"/>
            <a:r>
              <a:rPr lang="en-US" smtClean="0"/>
              <a:t>It is usually more difficult to analyze high-dimensional data (curse of dimensionality).</a:t>
            </a:r>
          </a:p>
          <a:p>
            <a:pPr eaLnBrk="1" hangingPunct="1"/>
            <a:r>
              <a:rPr lang="en-US" smtClean="0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benefits to dimensionality reduction</a:t>
            </a:r>
          </a:p>
          <a:p>
            <a:pPr lvl="1" eaLnBrk="1" hangingPunct="1"/>
            <a:r>
              <a:rPr lang="en-US" smtClean="0"/>
              <a:t>It can eliminate irrelevant features and reduce noise.</a:t>
            </a:r>
          </a:p>
          <a:p>
            <a:pPr lvl="1" eaLnBrk="1" hangingPunct="1"/>
            <a:r>
              <a:rPr lang="en-US" smtClean="0"/>
              <a:t>It can lead to a more understandable model which involve fewer attributes.</a:t>
            </a:r>
          </a:p>
          <a:p>
            <a:pPr lvl="1" eaLnBrk="1" hangingPunct="1"/>
            <a:r>
              <a:rPr lang="en-US" smtClean="0"/>
              <a:t>It may allow the data to be more easily visualized.</a:t>
            </a:r>
          </a:p>
          <a:p>
            <a:pPr lvl="1" eaLnBrk="1" hangingPunct="1"/>
            <a:r>
              <a:rPr lang="en-US" smtClean="0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 smtClean="0"/>
              <a:t>As dimensionality increases, the data becomes increasingly sparse in the space that it occupies.</a:t>
            </a:r>
          </a:p>
          <a:p>
            <a:pPr eaLnBrk="1" hangingPunct="1"/>
            <a:r>
              <a:rPr lang="en-US" smtClean="0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techniques for dimensionality reduction</a:t>
            </a:r>
          </a:p>
          <a:p>
            <a:pPr lvl="1" eaLnBrk="1" hangingPunct="1"/>
            <a:r>
              <a:rPr lang="en-US" smtClean="0"/>
              <a:t>Linear algebra techniques</a:t>
            </a:r>
          </a:p>
          <a:p>
            <a:pPr lvl="1" eaLnBrk="1" hangingPunct="1"/>
            <a:r>
              <a:rPr lang="en-US" smtClean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 smtClean="0"/>
              <a:t>Principal Component Analysis (PCA) is a technique that finds new attributes that are</a:t>
            </a:r>
          </a:p>
          <a:p>
            <a:pPr lvl="1" eaLnBrk="1" hangingPunct="1"/>
            <a:r>
              <a:rPr lang="en-US" smtClean="0"/>
              <a:t>linear combinations of the original attributes.</a:t>
            </a:r>
          </a:p>
          <a:p>
            <a:pPr lvl="1" eaLnBrk="1" hangingPunct="1"/>
            <a:r>
              <a:rPr lang="en-US" smtClean="0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reduce the dimensionality is to use only a subset of the features.</a:t>
            </a:r>
          </a:p>
          <a:p>
            <a:pPr eaLnBrk="1" hangingPunct="1"/>
            <a:r>
              <a:rPr lang="en-US" smtClean="0"/>
              <a:t>This approach is effective if redundant and irrelevant features are present.</a:t>
            </a:r>
          </a:p>
          <a:p>
            <a:pPr eaLnBrk="1" hangingPunct="1"/>
            <a:r>
              <a:rPr lang="en-US" smtClean="0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 smtClean="0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ideal approach to feature selection is to</a:t>
            </a:r>
          </a:p>
          <a:p>
            <a:pPr lvl="1" eaLnBrk="1" hangingPunct="1"/>
            <a:r>
              <a:rPr lang="en-US" dirty="0" smtClean="0"/>
              <a:t>Try all possible subsets of features.</a:t>
            </a:r>
          </a:p>
          <a:p>
            <a:pPr lvl="1" eaLnBrk="1" hangingPunct="1"/>
            <a:r>
              <a:rPr lang="en-US" dirty="0" smtClean="0"/>
              <a:t>Take the subset that produces the best result.</a:t>
            </a:r>
          </a:p>
          <a:p>
            <a:pPr eaLnBrk="1" hangingPunct="1"/>
            <a:r>
              <a:rPr lang="en-US" dirty="0" smtClean="0"/>
              <a:t>Since the number of subsets involving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attributes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such an approach is impractical in most situations.</a:t>
            </a:r>
          </a:p>
          <a:p>
            <a:pPr eaLnBrk="1" hangingPunct="1"/>
            <a:r>
              <a:rPr lang="en-US" dirty="0" smtClean="0"/>
              <a:t>There are three standard approaches to feature selection</a:t>
            </a:r>
          </a:p>
          <a:p>
            <a:pPr lvl="1" eaLnBrk="1" hangingPunct="1"/>
            <a:r>
              <a:rPr lang="en-US" dirty="0" smtClean="0"/>
              <a:t>Embedded approaches</a:t>
            </a:r>
          </a:p>
          <a:p>
            <a:pPr lvl="1" eaLnBrk="1" hangingPunct="1"/>
            <a:r>
              <a:rPr lang="en-US" dirty="0" smtClean="0"/>
              <a:t>Filter approaches</a:t>
            </a:r>
          </a:p>
          <a:p>
            <a:pPr lvl="1" eaLnBrk="1" hangingPunct="1"/>
            <a:r>
              <a:rPr lang="en-US" dirty="0" smtClean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occurs naturally as part of the algorithm.</a:t>
            </a:r>
          </a:p>
          <a:p>
            <a:pPr eaLnBrk="1" hangingPunct="1"/>
            <a:r>
              <a:rPr lang="en-US" dirty="0" smtClean="0"/>
              <a:t>The algorithm itself decides which attributes to use and which to ignore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Example: </a:t>
            </a:r>
            <a:endParaRPr lang="en-US" dirty="0" smtClean="0"/>
          </a:p>
          <a:p>
            <a:pPr lvl="1"/>
            <a:r>
              <a:rPr lang="en-US" dirty="0"/>
              <a:t>Decision trees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naive Bayes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attribute is a property or characteristic of an object that may vary, either from one object to another or from one time to another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</a:t>
                      </a:r>
                      <a:r>
                        <a:rPr lang="en-US" dirty="0" smtClean="0"/>
                        <a:t>width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</a:t>
                      </a:r>
                      <a:r>
                        <a:rPr lang="en-US" dirty="0" smtClean="0"/>
                        <a:t>length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</a:t>
                      </a:r>
                      <a:r>
                        <a:rPr lang="en-US" dirty="0" smtClean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Features are selected before the algorithm is run.</a:t>
                </a:r>
              </a:p>
              <a:p>
                <a:pPr eaLnBrk="1" hangingPunct="1"/>
                <a:r>
                  <a:rPr lang="en-US" dirty="0" smtClean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 smtClean="0"/>
                  <a:t>This measure is independent of the current algorithm used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</a:t>
                </a:r>
                <a:r>
                  <a:rPr lang="en-US" dirty="0"/>
                  <a:t>distance </a:t>
                </a:r>
                <a:endParaRPr lang="en-US" dirty="0"/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methods use the target algorithm as a black box to find the best subset of attributes.</a:t>
            </a:r>
          </a:p>
          <a:p>
            <a:pPr eaLnBrk="1" hangingPunct="1"/>
            <a:r>
              <a:rPr lang="en-US" smtClean="0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 and binarization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algorithms require that the data be in the form of categorical attributes.</a:t>
            </a:r>
          </a:p>
          <a:p>
            <a:pPr eaLnBrk="1" hangingPunct="1"/>
            <a:r>
              <a:rPr lang="en-US" smtClean="0"/>
              <a:t>It is often necessary to transform a continuous attribute into a categorical attribute (discretization).</a:t>
            </a:r>
          </a:p>
          <a:p>
            <a:pPr eaLnBrk="1" hangingPunct="1"/>
            <a:r>
              <a:rPr lang="en-US" smtClean="0"/>
              <a:t>Both continuous and discrete attributes may need to be transformed into one or more binary attributes (binarization).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2F9B2-2166-4576-B627-C544E6F4E7E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If there are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categorical values, then uniquely assign each value to an integer in the interval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-1]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Convert each of these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 integers to a binary number.</a:t>
                </a:r>
              </a:p>
              <a:p>
                <a:pPr eaLnBrk="1" hangingPunct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binary digits are required to represent these integers.</a:t>
                </a:r>
              </a:p>
              <a:p>
                <a:pPr eaLnBrk="1" hangingPunct="1"/>
                <a:r>
                  <a:rPr lang="en-US" dirty="0" smtClean="0"/>
                  <a:t>In some applications, it is usually convenient to introduce one binary attribute for each categorical value.</a:t>
                </a:r>
              </a:p>
            </p:txBody>
          </p:sp>
        </mc:Choice>
        <mc:Fallback xmlns="">
          <p:sp>
            <p:nvSpPr>
              <p:cNvPr id="481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24A61-409D-429F-84B4-A05931F4D3B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02748"/>
              </p:ext>
            </p:extLst>
          </p:nvPr>
        </p:nvGraphicFramePr>
        <p:xfrm>
          <a:off x="587829" y="2515471"/>
          <a:ext cx="8021637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45E12-7E71-4568-99A8-DF3642671602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4536"/>
              </p:ext>
            </p:extLst>
          </p:nvPr>
        </p:nvGraphicFramePr>
        <p:xfrm>
          <a:off x="587307" y="2498265"/>
          <a:ext cx="80216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5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ECEEE-A35C-4E4E-B9F2-3F1554E206D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a continuous attribute to a categorical attribute involves two subtasks</a:t>
            </a:r>
          </a:p>
          <a:p>
            <a:pPr lvl="1" eaLnBrk="1" hangingPunct="1"/>
            <a:r>
              <a:rPr lang="en-US" smtClean="0"/>
              <a:t>Deciding how many categories to have</a:t>
            </a:r>
          </a:p>
          <a:p>
            <a:pPr lvl="1" eaLnBrk="1" hangingPunct="1"/>
            <a:r>
              <a:rPr lang="en-US" smtClean="0"/>
              <a:t>Determining how to map the values of the continuous attribute to these categories.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23A04-C981-47F4-9E14-618D832BEB0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first step</a:t>
            </a:r>
          </a:p>
          <a:p>
            <a:pPr lvl="1" eaLnBrk="1" hangingPunct="1"/>
            <a:r>
              <a:rPr lang="en-US" dirty="0" smtClean="0"/>
              <a:t>The values of the continuous attribute are first sorted.</a:t>
            </a:r>
          </a:p>
          <a:p>
            <a:pPr lvl="1" eaLnBrk="1" hangingPunct="1"/>
            <a:r>
              <a:rPr lang="en-US" dirty="0" smtClean="0"/>
              <a:t>They are then divided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intervals by specifying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-1 split points.</a:t>
            </a:r>
          </a:p>
          <a:p>
            <a:pPr eaLnBrk="1" hangingPunct="1"/>
            <a:r>
              <a:rPr lang="en-US" dirty="0" smtClean="0"/>
              <a:t>In the second step</a:t>
            </a:r>
          </a:p>
          <a:p>
            <a:pPr lvl="1" eaLnBrk="1" hangingPunct="1"/>
            <a:r>
              <a:rPr lang="en-US" dirty="0" smtClean="0"/>
              <a:t>All the values in one interval are mapped to the same categorical value.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241EF-385D-46F3-80C0-E9D164A9EB5B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 width approach divides the range of the attribute into a user-specified number of intervals, each having the same width.</a:t>
            </a:r>
          </a:p>
          <a:p>
            <a:pPr eaLnBrk="1" hangingPunct="1"/>
            <a:r>
              <a:rPr lang="en-US" smtClean="0"/>
              <a:t>The equal frequency approach tries to put the same number of objects into each interval.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1084A-7909-4999-A56B-555912DA68A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71600"/>
            <a:ext cx="36512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733800" y="34290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data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338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19200" y="58674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width discretization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810000"/>
            <a:ext cx="3886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5029200" y="5867400"/>
            <a:ext cx="300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frequency discretization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AC19A-3CE4-41D2-97DB-B4CCDC4DFCBA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define four types of attributes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Ratio</a:t>
            </a:r>
          </a:p>
          <a:p>
            <a:pPr eaLnBrk="1" hangingPunct="1"/>
            <a:r>
              <a:rPr lang="en-US" dirty="0" smtClean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 smtClean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transformation</a:t>
            </a:r>
          </a:p>
        </p:txBody>
      </p:sp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transformation refers to a transformation that is applied to all the values of a variable.</a:t>
            </a:r>
          </a:p>
          <a:p>
            <a:pPr eaLnBrk="1" hangingPunct="1"/>
            <a:r>
              <a:rPr lang="en-US" smtClean="0"/>
              <a:t>There are two important types of variable transformations</a:t>
            </a:r>
          </a:p>
          <a:p>
            <a:pPr lvl="1" eaLnBrk="1" hangingPunct="1"/>
            <a:r>
              <a:rPr lang="en-US" smtClean="0"/>
              <a:t>Simple functional transformation</a:t>
            </a:r>
          </a:p>
          <a:p>
            <a:pPr lvl="1" eaLnBrk="1" hangingPunct="1"/>
            <a:r>
              <a:rPr lang="en-US" smtClean="0"/>
              <a:t>Normalization or standardization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9DE16-02F0-4618-98B2-2B868D8F7CEB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functions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this type of variable transformation, a simple mathematical function is applied to each value individually.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variable, then examples of such transformations include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3EF89-E8DD-482C-B2BB-68941880DA42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 smtClean="0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mean (average) of the attribute </a:t>
                </a:r>
                <a:r>
                  <a:rPr lang="en-US" dirty="0" smtClean="0"/>
                  <a:t>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their standard </a:t>
                </a:r>
                <a:r>
                  <a:rPr lang="en-US" dirty="0" smtClean="0"/>
                  <a:t>deviation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</a:t>
                </a:r>
                <a:r>
                  <a:rPr lang="en-US" dirty="0" smtClean="0"/>
                  <a:t>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similarity between two objects is a numerical measure of the degree to which the two objects are alike.</a:t>
            </a:r>
          </a:p>
          <a:p>
            <a:pPr eaLnBrk="1" hangingPunct="1"/>
            <a:r>
              <a:rPr lang="en-US" smtClean="0"/>
              <a:t>Similarities are higher for pairs of objects that are more alike.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73D2B-8193-4B9B-881B-EAFC1442BE0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dissimilarity between two objects is a numerical measure of the degree to which the two objects are different.</a:t>
            </a:r>
          </a:p>
          <a:p>
            <a:pPr eaLnBrk="1" hangingPunct="1"/>
            <a:r>
              <a:rPr lang="en-US" smtClean="0"/>
              <a:t>Dissimilarities are lower for more similar pair of objects.</a:t>
            </a:r>
          </a:p>
          <a:p>
            <a:pPr eaLnBrk="1" hangingPunct="1"/>
            <a:r>
              <a:rPr lang="en-US" smtClean="0"/>
              <a:t>Frequently, the term distance is used as a synonym for dissimilarity.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C5F1D-9CB2-47A0-A46D-F71339463721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term proximity is used to refer to either similarity or dissimilarity.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transform proximity measures to have values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 For the similarity measure, let</a:t>
                </a:r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maximum similarity value,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minimum similarity value.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transformed similarity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75A5A-7D53-4A16-A445-8B8A3B5B8C8B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 a dissimilarity measure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a finite range can be mapped to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 </a:t>
                </a:r>
                <a:r>
                  <a:rPr lang="en-US" dirty="0" smtClean="0"/>
                  <a:t>by</a:t>
                </a:r>
              </a:p>
              <a:p>
                <a:endParaRPr lang="en-US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dissimilarity value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minimum dissimilarity value.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similarity falls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</a:t>
                </a:r>
                <a:r>
                  <a:rPr lang="en-US" dirty="0"/>
                  <a:t>, then the dissimilarity can be defined as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BD54B-D95E-4E95-8841-040BBE628B0F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Similarity and dissimilarity between simple attributes</a:t>
            </a:r>
          </a:p>
        </p:txBody>
      </p:sp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proximity of objects with a number of attributes is typically defined by combining the proximities of individual attributes.</a:t>
            </a:r>
          </a:p>
          <a:p>
            <a:pPr eaLnBrk="1" hangingPunct="1"/>
            <a:r>
              <a:rPr lang="en-US" smtClean="0"/>
              <a:t>We consider the definition of similarity/dissimilarity measures for the following attribute types</a:t>
            </a:r>
          </a:p>
          <a:p>
            <a:pPr lvl="1" eaLnBrk="1" hangingPunct="1"/>
            <a:r>
              <a:rPr lang="en-US" smtClean="0"/>
              <a:t>Nominal</a:t>
            </a:r>
          </a:p>
          <a:p>
            <a:pPr lvl="1" eaLnBrk="1" hangingPunct="1"/>
            <a:r>
              <a:rPr lang="en-US" smtClean="0"/>
              <a:t>Ordinal</a:t>
            </a:r>
          </a:p>
          <a:p>
            <a:pPr lvl="1" eaLnBrk="1" hangingPunct="1"/>
            <a:r>
              <a:rPr lang="en-US" smtClean="0"/>
              <a:t>Interval/Ratio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97AB2-027C-48B7-A65B-E73D3BBA430F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</a:t>
            </a: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 attributes only convey information about the distinctness of objects.</a:t>
            </a:r>
          </a:p>
          <a:p>
            <a:pPr eaLnBrk="1" hangingPunct="1"/>
            <a:r>
              <a:rPr lang="en-US" smtClean="0"/>
              <a:t>All we can say is that two objects either have the same value or they do not.</a:t>
            </a:r>
          </a:p>
          <a:p>
            <a:pPr eaLnBrk="1" hangingPunct="1"/>
            <a:r>
              <a:rPr lang="en-US" smtClean="0"/>
              <a:t>In this case, similarity is defined as</a:t>
            </a:r>
          </a:p>
          <a:p>
            <a:pPr lvl="1" eaLnBrk="1" hangingPunct="1"/>
            <a:r>
              <a:rPr lang="en-US" smtClean="0"/>
              <a:t>1 if attribute values match</a:t>
            </a:r>
          </a:p>
          <a:p>
            <a:pPr lvl="1" eaLnBrk="1" hangingPunct="1"/>
            <a:r>
              <a:rPr lang="en-US" smtClean="0"/>
              <a:t>0 otherwise.</a:t>
            </a:r>
          </a:p>
          <a:p>
            <a:pPr eaLnBrk="1" hangingPunct="1"/>
            <a:r>
              <a:rPr lang="en-US" smtClean="0"/>
              <a:t>A dissimilarity would be defined in the opposite way</a:t>
            </a:r>
          </a:p>
          <a:p>
            <a:pPr lvl="1" eaLnBrk="1" hangingPunct="1"/>
            <a:r>
              <a:rPr lang="en-US" smtClean="0"/>
              <a:t>0 if the attribute values match</a:t>
            </a:r>
          </a:p>
          <a:p>
            <a:pPr lvl="1" eaLnBrk="1" hangingPunct="1"/>
            <a:r>
              <a:rPr lang="en-US" smtClean="0"/>
              <a:t>1 otherwise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BFE86-DF1C-41E6-8A62-3C52FF363559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The values of a nominal attribute are just different names.</a:t>
            </a:r>
          </a:p>
          <a:p>
            <a:pPr lvl="1" eaLnBrk="1" hangingPunct="1"/>
            <a:r>
              <a:rPr lang="en-US" dirty="0" smtClean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 smtClean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</a:t>
            </a:r>
          </a:p>
        </p:txBody>
      </p:sp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ordinal attributes, information about order should be taken into account.</a:t>
            </a:r>
          </a:p>
          <a:p>
            <a:pPr eaLnBrk="1" hangingPunct="1"/>
            <a:r>
              <a:rPr lang="en-US" dirty="0" smtClean="0"/>
              <a:t>The values of the ordinal attribute are often mapped to successive integers.</a:t>
            </a:r>
          </a:p>
          <a:p>
            <a:pPr eaLnBrk="1" hangingPunct="1"/>
            <a:r>
              <a:rPr lang="en-US" dirty="0" smtClean="0"/>
              <a:t>The dissimilarity can be defined by taking the absolute difference between these integers.</a:t>
            </a:r>
          </a:p>
          <a:p>
            <a:pPr eaLnBrk="1" hangingPunct="1"/>
            <a:r>
              <a:rPr lang="en-US" dirty="0" smtClean="0"/>
              <a:t>The similarity for ordinal attributes can be defined by</a:t>
            </a:r>
          </a:p>
          <a:p>
            <a:pPr lvl="1" eaLnBrk="1" hangingPunct="1"/>
            <a:r>
              <a:rPr lang="en-US" dirty="0" smtClean="0"/>
              <a:t>Transforming the dissimilarity into the interval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Applying the equation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FE2A6-9F48-4799-953B-90B740CC547E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Interval/Ratio</a:t>
            </a: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interval or ratio attributes, the natural measure of dissimilarity between two objects is the absolute difference of their values.</a:t>
            </a:r>
          </a:p>
          <a:p>
            <a:pPr eaLnBrk="1" hangingPunct="1"/>
            <a:r>
              <a:rPr lang="en-US" smtClean="0"/>
              <a:t>The dissimilarity value can be transformed to a similarity value by using the same technique as in the case of ordinal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0C2F7-F801-434F-AFC4-C8EDA2BB1188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Euclidean distance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between two points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is the number of dimensions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i="1" baseline="-25000" dirty="0" err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 smtClean="0"/>
                  <a:t> are</a:t>
                </a:r>
                <a:r>
                  <a:rPr lang="en-US" dirty="0"/>
                  <a:t>, respectively, the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9D3C-590F-47E4-9C1C-52CB3B46478C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Euclidean distance measure is generalized by the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 </a:t>
                </a:r>
                <a:r>
                  <a:rPr lang="en-US" dirty="0"/>
                  <a:t>metric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/>
                  <a:t>most common examples of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distances are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: City block distance (</a:t>
                </a:r>
                <a:r>
                  <a:rPr lang="en-US" dirty="0" smtClean="0"/>
                  <a:t>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2</a:t>
                </a:r>
                <a:r>
                  <a:rPr lang="en-US" dirty="0"/>
                  <a:t>: Euclidean distance (</a:t>
                </a:r>
                <a:r>
                  <a:rPr lang="en-US" dirty="0" smtClean="0"/>
                  <a:t>L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∞</a:t>
                </a:r>
                <a:r>
                  <a:rPr lang="en-US" dirty="0"/>
                  <a:t>: </a:t>
                </a:r>
                <a:r>
                  <a:rPr lang="en-US" dirty="0" err="1" smtClean="0"/>
                  <a:t>Supremum</a:t>
                </a:r>
                <a:r>
                  <a:rPr lang="en-US" dirty="0" smtClean="0"/>
                  <a:t> distance </a:t>
                </a:r>
                <a:r>
                  <a:rPr lang="en-US" dirty="0"/>
                  <a:t>(</a:t>
                </a:r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max</a:t>
                </a:r>
                <a:r>
                  <a:rPr lang="en-US" dirty="0" smtClean="0"/>
                  <a:t> or </a:t>
                </a:r>
                <a:r>
                  <a:rPr lang="en-US" dirty="0"/>
                  <a:t>L</a:t>
                </a:r>
                <a:r>
                  <a:rPr lang="en-US" baseline="-25000" dirty="0" smtClean="0"/>
                  <a:t>∞</a:t>
                </a:r>
                <a:r>
                  <a:rPr lang="en-US" dirty="0" smtClean="0"/>
                  <a:t> norm</a:t>
                </a:r>
                <a:r>
                  <a:rPr lang="en-US" dirty="0"/>
                  <a:t>), which is the maximum difference between any attribute of the objects.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778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364" r="21017" b="8942"/>
          <a:stretch/>
        </p:blipFill>
        <p:spPr>
          <a:xfrm>
            <a:off x="7467600" y="4572000"/>
            <a:ext cx="854512" cy="12192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DEF6-58E4-44E4-95DF-4BDA1878B603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pic>
        <p:nvPicPr>
          <p:cNvPr id="696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300670"/>
            <a:ext cx="8021638" cy="4556698"/>
          </a:xfrm>
        </p:spPr>
      </p:pic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2154238" y="36576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4419600" y="51054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65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3047" y="41535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3581400"/>
            <a:ext cx="1524000" cy="1524000"/>
          </a:xfrm>
          <a:prstGeom prst="line">
            <a:avLst/>
          </a:prstGeom>
          <a:ln w="31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2667000" y="3581400"/>
            <a:ext cx="1524000" cy="1524000"/>
          </a:xfrm>
          <a:prstGeom prst="bentConnector3">
            <a:avLst>
              <a:gd name="adj1" fmla="val -848"/>
            </a:avLst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F180-3590-4EC3-913E-D7A219BC0D74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76968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1075"/>
              </p:ext>
            </p:extLst>
          </p:nvPr>
        </p:nvGraphicFramePr>
        <p:xfrm>
          <a:off x="4800600" y="3363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Rectangle 6"/>
          <p:cNvSpPr>
            <a:spLocks noChangeArrowheads="1"/>
          </p:cNvSpPr>
          <p:nvPr/>
        </p:nvSpPr>
        <p:spPr bwMode="auto">
          <a:xfrm>
            <a:off x="4852193" y="1818388"/>
            <a:ext cx="332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coordinates of four points</a:t>
            </a:r>
          </a:p>
        </p:txBody>
      </p:sp>
      <p:sp>
        <p:nvSpPr>
          <p:cNvPr id="70724" name="Rectangle 8"/>
          <p:cNvSpPr>
            <a:spLocks noChangeArrowheads="1"/>
          </p:cNvSpPr>
          <p:nvPr/>
        </p:nvSpPr>
        <p:spPr bwMode="auto">
          <a:xfrm>
            <a:off x="1447800" y="4106068"/>
            <a:ext cx="258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Euclidean distance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4D3FC-6ED4-48E2-A447-EE93C4DB3E07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8600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Rectangle 4"/>
          <p:cNvSpPr>
            <a:spLocks noChangeArrowheads="1"/>
          </p:cNvSpPr>
          <p:nvPr/>
        </p:nvSpPr>
        <p:spPr bwMode="auto">
          <a:xfrm>
            <a:off x="1539875" y="4419600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distance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228600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61" name="Rectangle 6"/>
          <p:cNvSpPr>
            <a:spLocks noChangeArrowheads="1"/>
          </p:cNvSpPr>
          <p:nvPr/>
        </p:nvSpPr>
        <p:spPr bwMode="auto">
          <a:xfrm>
            <a:off x="5730875" y="4419600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distance matrix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A0F09-7540-4DCB-A446-1570CF944CCD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distance measure has some well-known properties</a:t>
            </a:r>
          </a:p>
          <a:p>
            <a:pPr lvl="1" eaLnBrk="1" hangingPunct="1"/>
            <a:r>
              <a:rPr lang="en-US" dirty="0" smtClean="0"/>
              <a:t>Positivity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dirty="0" smtClean="0"/>
              <a:t>if and only 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/>
              <a:t>Symmetry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Triangle inequality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points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D4C66-2FF3-49A7-970F-D3A6E5BF72EB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discussion, all attributes were treated equally when computing proximity.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is not desirable when some attributes are more important than others.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address these situations, the distance measure can be modified by weighting the contribution of each attribute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b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AB784-ADAD-4732-9070-C90F588405C3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 are quantities that capture various characteristics of a large set of values with a small set of numbers.</a:t>
            </a:r>
          </a:p>
          <a:p>
            <a:pPr eaLnBrk="1" hangingPunct="1"/>
            <a:r>
              <a:rPr lang="en-US" smtClean="0"/>
              <a:t>We consider the following summary statistics</a:t>
            </a:r>
          </a:p>
          <a:p>
            <a:pPr lvl="1" eaLnBrk="1" hangingPunct="1"/>
            <a:r>
              <a:rPr lang="en-US" smtClean="0"/>
              <a:t>Frequencies and the mode</a:t>
            </a:r>
          </a:p>
          <a:p>
            <a:pPr lvl="1" eaLnBrk="1" hangingPunct="1"/>
            <a:r>
              <a:rPr lang="en-US" smtClean="0"/>
              <a:t>Measure of location: mean and median</a:t>
            </a:r>
          </a:p>
          <a:p>
            <a:pPr lvl="1" eaLnBrk="1" hangingPunct="1"/>
            <a:r>
              <a:rPr lang="en-US" smtClean="0"/>
              <a:t>Measure of spread: range and variance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6C1EA-FC7F-40A5-9C8A-0636CFDDE84B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For interval attributes, the differences between values are meaningful.</a:t>
            </a:r>
          </a:p>
          <a:p>
            <a:pPr lvl="1" eaLnBrk="1" hangingPunct="1"/>
            <a:r>
              <a:rPr lang="en-US" dirty="0" smtClean="0"/>
              <a:t>Example: calendar dates.</a:t>
            </a:r>
          </a:p>
          <a:p>
            <a:pPr eaLnBrk="1" hangingPunct="1"/>
            <a:r>
              <a:rPr lang="en-US" dirty="0" smtClean="0"/>
              <a:t>Ratio</a:t>
            </a:r>
          </a:p>
          <a:p>
            <a:pPr lvl="1" eaLnBrk="1" hangingPunct="1"/>
            <a:r>
              <a:rPr lang="en-US" dirty="0" smtClean="0"/>
              <a:t>For ratio variables, both differences and ratios are meaningful.</a:t>
            </a:r>
          </a:p>
          <a:p>
            <a:pPr lvl="1" eaLnBrk="1" hangingPunct="1"/>
            <a:r>
              <a:rPr lang="en-US" dirty="0" smtClean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the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are given a categorical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which can take 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and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frequency of a value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is </a:t>
                </a:r>
                <a:r>
                  <a:rPr lang="en-US" dirty="0"/>
                  <a:t>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𝑓𝑟𝑒𝑞𝑢𝑒𝑛𝑐𝑦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𝑜𝑏𝑗𝑒𝑐𝑡𝑠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𝑎𝑡𝑡𝑟𝑖𝑏𝑢𝑡𝑒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mode of a categorical attribute is the value that has the highest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48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59070-7218-46E6-AB1A-A0127666563A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set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objects and an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be the attribute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for these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mean is defined as </a:t>
                </a:r>
                <a:r>
                  <a:rPr lang="en-US" dirty="0" smtClean="0"/>
                  <a:t>follows: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𝑚𝑒𝑎𝑛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B593C-DCFA-4A4E-9536-60AA2051E74B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dirty="0"/>
                  <a:t>represent the values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after they have been sorted in non-decreasing order.</a:t>
                </a:r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=min(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median is defined as follows</a:t>
                </a:r>
                <a:r>
                  <a:rPr lang="en-US" dirty="0" smtClean="0"/>
                  <a:t>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𝑚𝑒𝑑𝑖𝑎𝑛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𝑜𝑑𝑑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𝑒𝑣𝑒𝑛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655C3-92D5-4218-98F9-95B8A739DCAC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 and median</a:t>
            </a:r>
          </a:p>
        </p:txBody>
      </p:sp>
      <p:sp>
        <p:nvSpPr>
          <p:cNvPr id="788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mean is sensitive to the presence of outliers.</a:t>
            </a:r>
          </a:p>
          <a:p>
            <a:pPr eaLnBrk="1" hangingPunct="1"/>
            <a:r>
              <a:rPr lang="en-US" dirty="0" smtClean="0"/>
              <a:t>The median provides a more robust estimate of the middle of a set of values.</a:t>
            </a:r>
          </a:p>
          <a:p>
            <a:pPr eaLnBrk="1" hangingPunct="1"/>
            <a:r>
              <a:rPr lang="en-US" dirty="0" smtClean="0"/>
              <a:t>To overcome problems with the mean, the notion of a trimmed mean is sometimes used.</a:t>
            </a:r>
          </a:p>
          <a:p>
            <a:pPr lvl="1" eaLnBrk="1" hangingPunct="1"/>
            <a:r>
              <a:rPr lang="en-US" dirty="0" smtClean="0"/>
              <a:t>A percentage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between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dirty="0" smtClean="0"/>
              <a:t> is specified.</a:t>
            </a:r>
          </a:p>
          <a:p>
            <a:pPr lvl="1" eaLnBrk="1" hangingPunct="1"/>
            <a:r>
              <a:rPr lang="en-US" dirty="0" smtClean="0"/>
              <a:t>The top and bottom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/2)%</a:t>
            </a:r>
            <a:r>
              <a:rPr lang="en-US" dirty="0" smtClean="0"/>
              <a:t> of the data is thrown out.</a:t>
            </a:r>
          </a:p>
          <a:p>
            <a:pPr lvl="1" eaLnBrk="1" hangingPunct="1"/>
            <a:r>
              <a:rPr lang="en-US" dirty="0" smtClean="0"/>
              <a:t>The mean is then calculated in the normal way.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3898F-0CF0-47C3-9299-9BC2277B2265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simplest measure of spread is the range.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with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the range is 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𝑟𝑎𝑛𝑔𝑒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5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range identifies the maximum spread.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it can be misleading if</a:t>
                </a:r>
              </a:p>
              <a:p>
                <a:pPr lvl="1"/>
                <a:r>
                  <a:rPr lang="en-US" dirty="0" smtClean="0"/>
                  <a:t>most </a:t>
                </a:r>
                <a:r>
                  <a:rPr lang="en-US" dirty="0"/>
                  <a:t>of the values are concentrated in a narrow band of values</a:t>
                </a:r>
              </a:p>
              <a:p>
                <a:pPr lvl="1"/>
                <a:r>
                  <a:rPr lang="en-US" dirty="0" smtClean="0"/>
                  <a:t>but </a:t>
                </a:r>
                <a:r>
                  <a:rPr lang="en-US" dirty="0"/>
                  <a:t>there are also a relatively small number of more extreme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E31C1-EB8B-4F00-8EB4-5D41352E4720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variance of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is defined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deviation, which is the square root of the variance, is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7A1D7-17AF-475F-8484-B3495C08CFCE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of location for data that consists of several attributes (multivariate data) can be obtained by computing the mean or median separately for each attribute.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 data set, the mean of the data objects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C848-E3CF-431F-8768-B2CAC3366709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multivariate data, the spread of the data is most commonly captured by the covariance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 is </a:t>
                </a:r>
                <a:r>
                  <a:rPr lang="en-US" dirty="0"/>
                  <a:t>the covariance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the data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covariance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A269-D804-4208-BD6F-02ABCFDB3FF5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covariance of two attributes is a measure of the degree to which two attributes vary together.</a:t>
                </a:r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this measure depends on the magnitudes of the variables.</a:t>
                </a:r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view of this, we perform the following operation on the covariance to obtain the correlation coefficient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𝑐𝑜𝑣𝑎𝑟𝑖𝑎𝑛𝑐𝑒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the standard deviations of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respectively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range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from -1 to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EC74-B166-4441-B40C-0849523CB0D0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</a:t>
            </a:r>
          </a:p>
        </p:txBody>
      </p:sp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 is the display of information in a graphic or tabular format.</a:t>
            </a:r>
          </a:p>
          <a:p>
            <a:pPr eaLnBrk="1" hangingPunct="1"/>
            <a:r>
              <a:rPr lang="en-US" smtClean="0"/>
              <a:t>The motivation for using visualization is that people can quickly absorb large amounts of visual information and find patterns in it.</a:t>
            </a:r>
          </a:p>
          <a:p>
            <a:pPr eaLnBrk="1" hangingPunct="1"/>
            <a:r>
              <a:rPr lang="en-US" smtClean="0"/>
              <a:t>We consider the following data visualization techniques</a:t>
            </a:r>
          </a:p>
          <a:p>
            <a:pPr lvl="1" eaLnBrk="1" hangingPunct="1"/>
            <a:r>
              <a:rPr lang="en-US" smtClean="0"/>
              <a:t>Histogram</a:t>
            </a:r>
          </a:p>
          <a:p>
            <a:pPr lvl="1" eaLnBrk="1" hangingPunct="1"/>
            <a:r>
              <a:rPr lang="en-US" smtClean="0"/>
              <a:t>Scatter plot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29D4-C431-4281-A980-3D2CEC3E6B56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 smtClean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histogram is a plot that displays the distribution of values for attributes by</a:t>
            </a:r>
          </a:p>
          <a:p>
            <a:pPr lvl="1" eaLnBrk="1" hangingPunct="1"/>
            <a:r>
              <a:rPr lang="en-US" smtClean="0"/>
              <a:t>dividing the possible values into bins and</a:t>
            </a:r>
          </a:p>
          <a:p>
            <a:pPr lvl="1" eaLnBrk="1" hangingPunct="1"/>
            <a:r>
              <a:rPr lang="en-US" smtClean="0"/>
              <a:t>showing the number of objects that fall into each bin.</a:t>
            </a:r>
          </a:p>
          <a:p>
            <a:pPr eaLnBrk="1" hangingPunct="1"/>
            <a:r>
              <a:rPr lang="en-US" smtClean="0"/>
              <a:t>Each bin is represented by one bar.</a:t>
            </a:r>
          </a:p>
          <a:p>
            <a:pPr eaLnBrk="1" hangingPunct="1"/>
            <a:r>
              <a:rPr lang="en-US" smtClean="0"/>
              <a:t>The area of each bar is proportional to the number of values that fall into the corresponding range.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9B29D-5BF0-4303-846F-41DA6F36C7E1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Iris data set </a:t>
            </a:r>
            <a:r>
              <a:rPr lang="en-US" smtClean="0"/>
              <a:t>from UCI </a:t>
            </a:r>
            <a:r>
              <a:rPr lang="en-US" dirty="0" smtClean="0"/>
              <a:t>Machine Learning </a:t>
            </a:r>
            <a:r>
              <a:rPr lang="en-US" dirty="0"/>
              <a:t>R</a:t>
            </a:r>
            <a:r>
              <a:rPr lang="en-US" dirty="0" smtClean="0"/>
              <a:t>epository:</a:t>
            </a:r>
          </a:p>
          <a:p>
            <a:pPr eaLnBrk="1" hangingPunct="1"/>
            <a:r>
              <a:rPr lang="en-US" dirty="0" smtClean="0"/>
              <a:t>Species</a:t>
            </a:r>
          </a:p>
          <a:p>
            <a:pPr lvl="1" eaLnBrk="1" hangingPunct="1"/>
            <a:r>
              <a:rPr lang="en-US" dirty="0" err="1" smtClean="0"/>
              <a:t>Setosa</a:t>
            </a:r>
            <a:r>
              <a:rPr lang="en-US" dirty="0" smtClean="0"/>
              <a:t> (50)</a:t>
            </a:r>
          </a:p>
          <a:p>
            <a:pPr lvl="1" eaLnBrk="1" hangingPunct="1"/>
            <a:r>
              <a:rPr lang="en-US" dirty="0" err="1" smtClean="0"/>
              <a:t>Versicolour</a:t>
            </a:r>
            <a:r>
              <a:rPr lang="en-US" dirty="0" smtClean="0"/>
              <a:t> (50)</a:t>
            </a:r>
          </a:p>
          <a:p>
            <a:pPr lvl="1" eaLnBrk="1" hangingPunct="1"/>
            <a:r>
              <a:rPr lang="en-US" dirty="0" err="1" smtClean="0"/>
              <a:t>Virginica</a:t>
            </a:r>
            <a:r>
              <a:rPr lang="en-US" dirty="0" smtClean="0"/>
              <a:t> (50)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lvl="1" eaLnBrk="1" hangingPunct="1"/>
            <a:r>
              <a:rPr lang="en-US" dirty="0"/>
              <a:t>Sepal length</a:t>
            </a:r>
          </a:p>
          <a:p>
            <a:pPr lvl="1" eaLnBrk="1" hangingPunct="1"/>
            <a:r>
              <a:rPr lang="en-US" dirty="0" smtClean="0"/>
              <a:t>Sepal </a:t>
            </a:r>
            <a:r>
              <a:rPr lang="en-US" dirty="0"/>
              <a:t>width</a:t>
            </a:r>
          </a:p>
          <a:p>
            <a:pPr lvl="1" eaLnBrk="1" hangingPunct="1"/>
            <a:r>
              <a:rPr lang="en-US" dirty="0" smtClean="0"/>
              <a:t>Petal </a:t>
            </a:r>
            <a:r>
              <a:rPr lang="en-US" dirty="0"/>
              <a:t>length</a:t>
            </a:r>
          </a:p>
          <a:p>
            <a:pPr lvl="1" eaLnBrk="1" hangingPunct="1"/>
            <a:r>
              <a:rPr lang="en-US" dirty="0" smtClean="0"/>
              <a:t>Petal </a:t>
            </a:r>
            <a:r>
              <a:rPr lang="en-US" dirty="0"/>
              <a:t>width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2633" r="5923" b="9944"/>
          <a:stretch/>
        </p:blipFill>
        <p:spPr bwMode="auto">
          <a:xfrm>
            <a:off x="3657600" y="2590800"/>
            <a:ext cx="4921544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F205-4793-4658-915A-70AA0AF31F4F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://upload.wikimedia.org/wikipedia/commons/d/db/Iris_versicolor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419" r="7989"/>
          <a:stretch/>
        </p:blipFill>
        <p:spPr bwMode="auto">
          <a:xfrm>
            <a:off x="3305908" y="2806317"/>
            <a:ext cx="2512865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neural.cs.nthu.edu.tw/jang/books/dcpr/image/Iris-setosa-1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84" r="9692" b="11500"/>
          <a:stretch/>
        </p:blipFill>
        <p:spPr bwMode="auto">
          <a:xfrm>
            <a:off x="735624" y="2806317"/>
            <a:ext cx="2340157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eural.cs.nthu.edu.tw/jang/books/dcpr/image/Iris-virginica-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5077" b="16308"/>
          <a:stretch/>
        </p:blipFill>
        <p:spPr bwMode="auto">
          <a:xfrm>
            <a:off x="6019800" y="2806317"/>
            <a:ext cx="2448306" cy="2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193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5193268"/>
            <a:ext cx="144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5193268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352800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4572000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AAD15-7D24-4D1F-9A4F-45A436DF9B02}" type="datetime1">
              <a:rPr lang="en-US" smtClean="0"/>
              <a:t>9/18/2016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78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6781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525713" y="3581400"/>
            <a:ext cx="4092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Histograms of four Iris attributes (10 bins)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614613" y="6019800"/>
            <a:ext cx="4090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Histograms of four Iris attributes (20 bins)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BA9AD-26DD-49D0-8EB4-0D1DBE2A047B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 two-dimensional histogram</a:t>
            </a:r>
          </a:p>
          <a:p>
            <a:pPr lvl="1" eaLnBrk="1" hangingPunct="1"/>
            <a:r>
              <a:rPr lang="en-US" smtClean="0"/>
              <a:t>Each attribute is divided into intervals.</a:t>
            </a:r>
          </a:p>
          <a:p>
            <a:pPr lvl="1" eaLnBrk="1" hangingPunct="1"/>
            <a:r>
              <a:rPr lang="en-US" smtClean="0"/>
              <a:t>The two sets of intervals define two-dimensional rectangles of values.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372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FB03D-D05B-4177-B2E1-7BEE1D071F8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scatter plot can graphically show the relationship between two attributes.</a:t>
            </a:r>
          </a:p>
          <a:p>
            <a:pPr eaLnBrk="1" hangingPunct="1"/>
            <a:r>
              <a:rPr lang="en-US" smtClean="0"/>
              <a:t>In particular, it can be used to judge the degree of linear correlation of a data set.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4DC71-B601-49E2-B002-3F15EACA07B1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"/>
          <a:stretch>
            <a:fillRect/>
          </a:stretch>
        </p:blipFill>
        <p:spPr bwMode="auto">
          <a:xfrm>
            <a:off x="1585913" y="1600200"/>
            <a:ext cx="59721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15C28-E251-4344-9454-6FBE7DB43F6C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</a:t>
            </a:r>
          </a:p>
          <a:p>
            <a:pPr lvl="1" eaLnBrk="1" hangingPunct="1"/>
            <a:r>
              <a:rPr lang="en-US" dirty="0" smtClean="0"/>
              <a:t>A discrete attribute has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values.</a:t>
            </a:r>
          </a:p>
          <a:p>
            <a:pPr lvl="1" eaLnBrk="1" hangingPunct="1"/>
            <a:r>
              <a:rPr lang="en-US" dirty="0" smtClean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 smtClean="0"/>
              <a:t>Discrete attributes are often represented using integer variables.</a:t>
            </a:r>
          </a:p>
          <a:p>
            <a:pPr lvl="1" eaLnBrk="1" hangingPunct="1"/>
            <a:r>
              <a:rPr lang="en-US" dirty="0" smtClean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11102</TotalTime>
  <Words>4194</Words>
  <Application>Microsoft Office PowerPoint</Application>
  <PresentationFormat>全屏显示(4:3)</PresentationFormat>
  <Paragraphs>999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Aggregation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Discretization and binarization</vt:lpstr>
      <vt:lpstr>Binarization</vt:lpstr>
      <vt:lpstr>Binarization</vt:lpstr>
      <vt:lpstr>Binarization</vt:lpstr>
      <vt:lpstr>Discretization</vt:lpstr>
      <vt:lpstr>Discretization</vt:lpstr>
      <vt:lpstr>Discretization</vt:lpstr>
      <vt:lpstr>Discretization</vt:lpstr>
      <vt:lpstr>Variable transformation</vt:lpstr>
      <vt:lpstr>Simple functions</vt:lpstr>
      <vt:lpstr>Normalization</vt:lpstr>
      <vt:lpstr>Normalization</vt:lpstr>
      <vt:lpstr>Similarity and dissimilarity</vt:lpstr>
      <vt:lpstr>Similarity and dissimilarity</vt:lpstr>
      <vt:lpstr>Similarity and dissimilarity</vt:lpstr>
      <vt:lpstr>Similarity and dissimilarity</vt:lpstr>
      <vt:lpstr>Similarity and dissimilarity between simple attributes</vt:lpstr>
      <vt:lpstr>Nominal</vt:lpstr>
      <vt:lpstr>Ordinal</vt:lpstr>
      <vt:lpstr>Interval/Ratio</vt:lpstr>
      <vt:lpstr>Distance</vt:lpstr>
      <vt:lpstr>Distance</vt:lpstr>
      <vt:lpstr>Distance</vt:lpstr>
      <vt:lpstr>Distance</vt:lpstr>
      <vt:lpstr>Distance</vt:lpstr>
      <vt:lpstr>Distance</vt:lpstr>
      <vt:lpstr>Distance</vt:lpstr>
      <vt:lpstr>Summary statistics</vt:lpstr>
      <vt:lpstr>Frequencies and the mode</vt:lpstr>
      <vt:lpstr>Mean</vt:lpstr>
      <vt:lpstr>Median</vt:lpstr>
      <vt:lpstr>Mean and median</vt:lpstr>
      <vt:lpstr>Range</vt:lpstr>
      <vt:lpstr>Variance</vt:lpstr>
      <vt:lpstr>Multivariate summary statistics</vt:lpstr>
      <vt:lpstr>Multivariate summary statistics</vt:lpstr>
      <vt:lpstr>Multivariate summary statistics</vt:lpstr>
      <vt:lpstr>Data visualization</vt:lpstr>
      <vt:lpstr>Histogram</vt:lpstr>
      <vt:lpstr>Histogram</vt:lpstr>
      <vt:lpstr>Histogram</vt:lpstr>
      <vt:lpstr>Histogram</vt:lpstr>
      <vt:lpstr>Histogram</vt:lpstr>
      <vt:lpstr>Scatter plot</vt:lpstr>
      <vt:lpstr>Scatter plot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 Shen</cp:lastModifiedBy>
  <cp:revision>296</cp:revision>
  <dcterms:created xsi:type="dcterms:W3CDTF">2013-09-22T15:11:46Z</dcterms:created>
  <dcterms:modified xsi:type="dcterms:W3CDTF">2016-09-18T04:43:23Z</dcterms:modified>
</cp:coreProperties>
</file>