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3" r:id="rId10"/>
    <p:sldId id="264" r:id="rId11"/>
    <p:sldId id="26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7" r:id="rId28"/>
    <p:sldId id="298" r:id="rId29"/>
    <p:sldId id="299" r:id="rId30"/>
    <p:sldId id="300" r:id="rId31"/>
    <p:sldId id="274" r:id="rId32"/>
    <p:sldId id="294" r:id="rId33"/>
    <p:sldId id="296" r:id="rId34"/>
    <p:sldId id="301" r:id="rId35"/>
    <p:sldId id="295" r:id="rId36"/>
    <p:sldId id="302" r:id="rId37"/>
    <p:sldId id="303" r:id="rId38"/>
    <p:sldId id="304" r:id="rId39"/>
    <p:sldId id="305" r:id="rId40"/>
    <p:sldId id="306" r:id="rId41"/>
    <p:sldId id="285" r:id="rId42"/>
    <p:sldId id="286" r:id="rId43"/>
    <p:sldId id="287" r:id="rId44"/>
    <p:sldId id="288" r:id="rId45"/>
    <p:sldId id="291" r:id="rId46"/>
    <p:sldId id="289" r:id="rId47"/>
    <p:sldId id="293" r:id="rId48"/>
    <p:sldId id="290" r:id="rId49"/>
    <p:sldId id="307" r:id="rId50"/>
    <p:sldId id="308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13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39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8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8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3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0.png"/><Relationship Id="rId18" Type="http://schemas.openxmlformats.org/officeDocument/2006/relationships/image" Target="../media/image680.png"/><Relationship Id="rId26" Type="http://schemas.openxmlformats.org/officeDocument/2006/relationships/image" Target="../media/image760.png"/><Relationship Id="rId39" Type="http://schemas.openxmlformats.org/officeDocument/2006/relationships/image" Target="../media/image89.png"/><Relationship Id="rId21" Type="http://schemas.openxmlformats.org/officeDocument/2006/relationships/image" Target="../media/image710.png"/><Relationship Id="rId34" Type="http://schemas.openxmlformats.org/officeDocument/2006/relationships/image" Target="../media/image84.png"/><Relationship Id="rId42" Type="http://schemas.openxmlformats.org/officeDocument/2006/relationships/image" Target="../media/image92.png"/><Relationship Id="rId7" Type="http://schemas.openxmlformats.org/officeDocument/2006/relationships/image" Target="../media/image570.png"/><Relationship Id="rId2" Type="http://schemas.openxmlformats.org/officeDocument/2006/relationships/image" Target="../media/image520.png"/><Relationship Id="rId16" Type="http://schemas.openxmlformats.org/officeDocument/2006/relationships/image" Target="../media/image660.png"/><Relationship Id="rId20" Type="http://schemas.openxmlformats.org/officeDocument/2006/relationships/image" Target="../media/image700.png"/><Relationship Id="rId29" Type="http://schemas.openxmlformats.org/officeDocument/2006/relationships/image" Target="../media/image79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0.png"/><Relationship Id="rId24" Type="http://schemas.openxmlformats.org/officeDocument/2006/relationships/image" Target="../media/image740.png"/><Relationship Id="rId32" Type="http://schemas.openxmlformats.org/officeDocument/2006/relationships/image" Target="../media/image82.png"/><Relationship Id="rId37" Type="http://schemas.openxmlformats.org/officeDocument/2006/relationships/image" Target="../media/image87.png"/><Relationship Id="rId40" Type="http://schemas.openxmlformats.org/officeDocument/2006/relationships/image" Target="../media/image90.png"/><Relationship Id="rId5" Type="http://schemas.openxmlformats.org/officeDocument/2006/relationships/image" Target="../media/image550.png"/><Relationship Id="rId15" Type="http://schemas.openxmlformats.org/officeDocument/2006/relationships/image" Target="../media/image650.png"/><Relationship Id="rId23" Type="http://schemas.openxmlformats.org/officeDocument/2006/relationships/image" Target="../media/image730.png"/><Relationship Id="rId28" Type="http://schemas.openxmlformats.org/officeDocument/2006/relationships/image" Target="../media/image780.png"/><Relationship Id="rId36" Type="http://schemas.openxmlformats.org/officeDocument/2006/relationships/image" Target="../media/image86.png"/><Relationship Id="rId10" Type="http://schemas.openxmlformats.org/officeDocument/2006/relationships/image" Target="../media/image600.png"/><Relationship Id="rId19" Type="http://schemas.openxmlformats.org/officeDocument/2006/relationships/image" Target="../media/image690.png"/><Relationship Id="rId31" Type="http://schemas.openxmlformats.org/officeDocument/2006/relationships/image" Target="../media/image81.png"/><Relationship Id="rId44" Type="http://schemas.openxmlformats.org/officeDocument/2006/relationships/image" Target="../media/image94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0.png"/><Relationship Id="rId22" Type="http://schemas.openxmlformats.org/officeDocument/2006/relationships/image" Target="../media/image720.png"/><Relationship Id="rId27" Type="http://schemas.openxmlformats.org/officeDocument/2006/relationships/image" Target="../media/image770.png"/><Relationship Id="rId30" Type="http://schemas.openxmlformats.org/officeDocument/2006/relationships/image" Target="../media/image80.png"/><Relationship Id="rId35" Type="http://schemas.openxmlformats.org/officeDocument/2006/relationships/image" Target="../media/image85.png"/><Relationship Id="rId43" Type="http://schemas.openxmlformats.org/officeDocument/2006/relationships/image" Target="../media/image93.png"/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12" Type="http://schemas.openxmlformats.org/officeDocument/2006/relationships/image" Target="../media/image620.png"/><Relationship Id="rId17" Type="http://schemas.openxmlformats.org/officeDocument/2006/relationships/image" Target="../media/image670.png"/><Relationship Id="rId25" Type="http://schemas.openxmlformats.org/officeDocument/2006/relationships/image" Target="../media/image750.png"/><Relationship Id="rId33" Type="http://schemas.openxmlformats.org/officeDocument/2006/relationships/image" Target="../media/image83.png"/><Relationship Id="rId38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Model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 smtClean="0"/>
              <a:t>Ying </a:t>
            </a:r>
            <a:r>
              <a:rPr lang="en-US" dirty="0" err="1" smtClean="0"/>
              <a:t>shen</a:t>
            </a:r>
            <a:endParaRPr lang="en-US" dirty="0" smtClean="0"/>
          </a:p>
          <a:p>
            <a:r>
              <a:rPr lang="en-US" dirty="0" err="1" smtClean="0"/>
              <a:t>Sse</a:t>
            </a:r>
            <a:r>
              <a:rPr lang="en-US" dirty="0" smtClean="0"/>
              <a:t>, </a:t>
            </a:r>
            <a:r>
              <a:rPr lang="en-US" dirty="0" err="1" smtClean="0"/>
              <a:t>tongji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Sep.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Solve the equations and we can have closed-form expression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sz="800" dirty="0"/>
              </a:p>
              <a:p>
                <a:pPr marL="90488" indent="5334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is the mean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620981"/>
                <a:ext cx="7879658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5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general case, given a dataset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, we try to learn a model: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also use the least square method to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en-US" dirty="0" smtClean="0"/>
                  <a:t>Firstly</a:t>
                </a:r>
                <a:r>
                  <a:rPr lang="en-US" dirty="0" smtClean="0"/>
                  <a:t>, denote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𝑚𝑑</m:t>
                                </m:r>
                              </m:sub>
                            </m:sSub>
                          </m:e>
                        </m:eqArr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680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组合 8"/>
          <p:cNvGrpSpPr/>
          <p:nvPr/>
        </p:nvGrpSpPr>
        <p:grpSpPr>
          <a:xfrm>
            <a:off x="1557647" y="5417121"/>
            <a:ext cx="6080958" cy="762006"/>
            <a:chOff x="2064326" y="5749636"/>
            <a:chExt cx="5972618" cy="762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/>
                <p:cNvSpPr/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200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We want to 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32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39" y="5846951"/>
                  <a:ext cx="564349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651" t="-12500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圆角矩形 7"/>
            <p:cNvSpPr/>
            <p:nvPr/>
          </p:nvSpPr>
          <p:spPr>
            <a:xfrm>
              <a:off x="2064326" y="5749636"/>
              <a:ext cx="5972618" cy="76200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89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Matrix </a:t>
                </a:r>
                <a:r>
                  <a:rPr lang="en-US" dirty="0"/>
                  <a:t>differentiation</a:t>
                </a:r>
                <a:endParaRPr lang="en-US" dirty="0" smtClean="0"/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Function </a:t>
                </a:r>
                <a:r>
                  <a:rPr lang="en-US" dirty="0"/>
                  <a:t>is </a:t>
                </a:r>
                <a:r>
                  <a:rPr lang="en-US" dirty="0" smtClean="0"/>
                  <a:t>a </a:t>
                </a:r>
                <a:r>
                  <a:rPr lang="en-US" dirty="0"/>
                  <a:t>vector and the variable is a </a:t>
                </a:r>
                <a:r>
                  <a:rPr lang="en-US" dirty="0" smtClean="0"/>
                  <a:t>scalar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82550" indent="360363">
                  <a:buNone/>
                </a:pPr>
                <a:r>
                  <a:rPr lang="en-US" dirty="0" smtClean="0"/>
                  <a:t>Definition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442913" indent="-360363">
              <a:buFont typeface="+mj-lt"/>
              <a:buAutoNum type="arabicPeriod" startAt="2"/>
            </a:pPr>
            <a:r>
              <a:rPr lang="en-US" dirty="0"/>
              <a:t>Function is a matrix and the variable is a scalar </a:t>
            </a:r>
          </a:p>
          <a:p>
            <a:pPr marL="82550" indent="0">
              <a:buNone/>
            </a:pPr>
            <a:endParaRPr lang="en-US" dirty="0" smtClean="0"/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39255"/>
              </p:ext>
            </p:extLst>
          </p:nvPr>
        </p:nvGraphicFramePr>
        <p:xfrm>
          <a:off x="1988740" y="1801084"/>
          <a:ext cx="516890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3" imgW="2641600" imgH="939800" progId="Equation.DSMT4">
                  <p:embed/>
                </p:oleObj>
              </mc:Choice>
              <mc:Fallback>
                <p:oleObj name="Equation" r:id="rId3" imgW="2641600" imgH="9398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740" y="1801084"/>
                        <a:ext cx="516890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56504"/>
              </p:ext>
            </p:extLst>
          </p:nvPr>
        </p:nvGraphicFramePr>
        <p:xfrm>
          <a:off x="1943707" y="3761728"/>
          <a:ext cx="5481637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7" y="3761728"/>
                        <a:ext cx="5481637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3"/>
            </a:pPr>
            <a:r>
              <a:rPr lang="en-US" dirty="0"/>
              <a:t>Function is a scalar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360363">
              <a:buNone/>
            </a:pPr>
            <a:endParaRPr lang="en-US" dirty="0"/>
          </a:p>
          <a:p>
            <a:pPr marL="82550" indent="360363">
              <a:buNone/>
            </a:pPr>
            <a:endParaRPr lang="en-US" dirty="0" smtClean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  <a:endParaRPr lang="en-US" dirty="0"/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412453"/>
              </p:ext>
            </p:extLst>
          </p:nvPr>
        </p:nvGraphicFramePr>
        <p:xfrm>
          <a:off x="2677164" y="1777404"/>
          <a:ext cx="2933927" cy="48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0" name="Equation" r:id="rId3" imgW="1447800" imgH="241300" progId="Equation.DSMT4">
                  <p:embed/>
                </p:oleObj>
              </mc:Choice>
              <mc:Fallback>
                <p:oleObj name="Equation" r:id="rId3" imgW="1447800" imgH="2413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164" y="1777404"/>
                        <a:ext cx="2933927" cy="486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662596"/>
              </p:ext>
            </p:extLst>
          </p:nvPr>
        </p:nvGraphicFramePr>
        <p:xfrm>
          <a:off x="2533104" y="2722419"/>
          <a:ext cx="3188824" cy="104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1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104" y="2722419"/>
                        <a:ext cx="3188824" cy="104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89146"/>
              </p:ext>
            </p:extLst>
          </p:nvPr>
        </p:nvGraphicFramePr>
        <p:xfrm>
          <a:off x="2652713" y="4510093"/>
          <a:ext cx="3131839" cy="51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" name="Equation" r:id="rId7" imgW="1397000" imgH="228600" progId="Equation.DSMT4">
                  <p:embed/>
                </p:oleObj>
              </mc:Choice>
              <mc:Fallback>
                <p:oleObj name="Equation" r:id="rId7" imgW="1397000" imgH="22860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510093"/>
                        <a:ext cx="3131839" cy="51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61689"/>
              </p:ext>
            </p:extLst>
          </p:nvPr>
        </p:nvGraphicFramePr>
        <p:xfrm>
          <a:off x="2686050" y="5143506"/>
          <a:ext cx="3035877" cy="987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3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143506"/>
                        <a:ext cx="3035877" cy="987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9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4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Definition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19872"/>
              </p:ext>
            </p:extLst>
          </p:nvPr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963778"/>
              </p:ext>
            </p:extLst>
          </p:nvPr>
        </p:nvGraphicFramePr>
        <p:xfrm>
          <a:off x="2286071" y="2922282"/>
          <a:ext cx="4624110" cy="30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Equation" r:id="rId5" imgW="2387600" imgH="1587500" progId="Equation.DSMT4">
                  <p:embed/>
                </p:oleObj>
              </mc:Choice>
              <mc:Fallback>
                <p:oleObj name="Equation" r:id="rId5" imgW="2387600" imgH="1587500" progId="Equation.DSMT4">
                  <p:embed/>
                  <p:pic>
                    <p:nvPicPr>
                      <p:cNvPr id="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71" y="2922282"/>
                        <a:ext cx="4624110" cy="3055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In a similar way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74741"/>
              </p:ext>
            </p:extLst>
          </p:nvPr>
        </p:nvGraphicFramePr>
        <p:xfrm>
          <a:off x="2221155" y="2964873"/>
          <a:ext cx="4606917" cy="312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5" imgW="2324100" imgH="1587500" progId="Equation.DSMT4">
                  <p:embed/>
                </p:oleObj>
              </mc:Choice>
              <mc:Fallback>
                <p:oleObj name="Equation" r:id="rId5" imgW="2324100" imgH="15875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55" y="2964873"/>
                        <a:ext cx="4606917" cy="312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Matrix differentiation</a:t>
            </a:r>
          </a:p>
          <a:p>
            <a:pPr marL="539750" indent="-457200">
              <a:buFont typeface="+mj-lt"/>
              <a:buAutoNum type="arabicPeriod" startAt="5"/>
            </a:pPr>
            <a:r>
              <a:rPr lang="en-US" dirty="0"/>
              <a:t>Function is a vector and the variable is a vector</a:t>
            </a:r>
          </a:p>
          <a:p>
            <a:pPr marL="82550" indent="0">
              <a:buNone/>
            </a:pPr>
            <a:endParaRPr lang="en-US" dirty="0"/>
          </a:p>
          <a:p>
            <a:pPr marL="82550" indent="360363">
              <a:buNone/>
            </a:pPr>
            <a:r>
              <a:rPr lang="en-US" dirty="0" smtClean="0"/>
              <a:t>Example</a:t>
            </a:r>
          </a:p>
          <a:p>
            <a:pPr marL="82550" indent="0" algn="ctr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974419" y="1790926"/>
          <a:ext cx="5576310" cy="543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2844800" imgH="279400" progId="Equation.DSMT4">
                  <p:embed/>
                </p:oleObj>
              </mc:Choice>
              <mc:Fallback>
                <p:oleObj name="Equation" r:id="rId3" imgW="2844800" imgH="279400" progId="Equation.DSMT4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419" y="1790926"/>
                        <a:ext cx="5576310" cy="543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2" y="2827075"/>
                <a:ext cx="8034122" cy="977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07" y="4034240"/>
                <a:ext cx="5795241" cy="2399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457200" indent="-3746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82550" indent="360363">
                  <a:buNone/>
                </a:pPr>
                <a:r>
                  <a:rPr lang="en-US" dirty="0" smtClean="0"/>
                  <a:t>Then </a:t>
                </a:r>
              </a:p>
              <a:p>
                <a:pPr marL="82550" indent="360363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55" y="2507672"/>
                <a:ext cx="2792175" cy="741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Useful results</a:t>
                </a:r>
              </a:p>
              <a:p>
                <a:pPr marL="539750" indent="-45720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 smtClean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374650">
                  <a:buFont typeface="+mj-lt"/>
                  <a:buAutoNum type="arabicPeriod" startAt="2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2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form of the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Given a sample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 smtClean="0"/>
                  <a:t>with </a:t>
                </a:r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 smtClean="0"/>
                  <a:t> attributes</a:t>
                </a:r>
              </a:p>
              <a:p>
                <a:r>
                  <a:rPr lang="en-US" dirty="0" smtClean="0"/>
                  <a:t>The linear model tries to  a learn a prediction function using a linear combination of all attributes, i.e.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vector form of the function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marL="90488" indent="352425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Once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 smtClean="0"/>
                  <a:t> have been learned from samples,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will be determined.</a:t>
                </a:r>
              </a:p>
              <a:p>
                <a:r>
                  <a:rPr lang="en-US" dirty="0" smtClean="0"/>
                  <a:t>For example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=0.2∗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+0.5∗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+0.3∗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09" y="5605151"/>
                <a:ext cx="6983707" cy="463204"/>
              </a:xfrm>
              <a:prstGeom prst="rect">
                <a:avLst/>
              </a:prstGeom>
              <a:blipFill>
                <a:blip r:embed="rId3"/>
                <a:stretch>
                  <a:fillRect l="-960" r="-524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2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50" y="2146300"/>
                <a:ext cx="433837" cy="369332"/>
              </a:xfrm>
              <a:prstGeom prst="rect">
                <a:avLst/>
              </a:prstGeom>
              <a:blipFill>
                <a:blip r:embed="rId3"/>
                <a:stretch>
                  <a:fillRect l="-15278" r="-7222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4302513" y="1819795"/>
            <a:ext cx="2623713" cy="326505"/>
            <a:chOff x="4302513" y="1819795"/>
            <a:chExt cx="2623713" cy="3265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02513" y="1819795"/>
              <a:ext cx="2623713" cy="63500"/>
              <a:chOff x="4302513" y="1819795"/>
              <a:chExt cx="2623713" cy="63500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4302513" y="18197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02513" y="1883295"/>
                <a:ext cx="2623713" cy="0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endCxn id="14" idx="0"/>
            </p:cNvCxnSpPr>
            <p:nvPr/>
          </p:nvCxnSpPr>
          <p:spPr>
            <a:xfrm>
              <a:off x="5614369" y="18799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187700" y="2616553"/>
            <a:ext cx="4570018" cy="2174995"/>
            <a:chOff x="3187700" y="2616553"/>
            <a:chExt cx="4570018" cy="2174995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5614368" y="2616553"/>
              <a:ext cx="0" cy="2663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3187700" y="2872006"/>
              <a:ext cx="4570018" cy="1919542"/>
              <a:chOff x="3187700" y="2872006"/>
              <a:chExt cx="4570018" cy="1919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num>
                            <m:den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oMath>
                      </m:oMathPara>
                    </a14:m>
                    <a:endParaRPr lang="en-US" sz="2400" b="0" i="1" dirty="0" smtClean="0">
                      <a:latin typeface="Cambria Math" panose="02040503050406030204" pitchFamily="18" charset="0"/>
                    </a:endParaRPr>
                  </a:p>
                  <a:p>
                    <a:pPr indent="1384300"/>
                    <a:r>
                      <a:rPr lang="en-US" sz="2400" b="0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a14:m>
                    <a:endParaRPr lang="en-US" sz="2400" b="1" dirty="0" smtClean="0"/>
                  </a:p>
                  <a:p>
                    <a:pPr marL="1460500" indent="-25400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 smtClean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017" y="2872006"/>
                    <a:ext cx="4286701" cy="14409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右箭头 20"/>
              <p:cNvSpPr/>
              <p:nvPr/>
            </p:nvSpPr>
            <p:spPr>
              <a:xfrm>
                <a:off x="3187700" y="4401966"/>
                <a:ext cx="317500" cy="317500"/>
              </a:xfrm>
              <a:prstGeom prst="rightArrow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379" y="4329883"/>
                    <a:ext cx="199137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26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97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Discussion</a:t>
                </a:r>
              </a:p>
              <a:p>
                <a:pPr marL="457200" indent="-3683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 smtClean="0"/>
                  <a:t> is a full-rank matrix or a positive definite matrix,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;1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endParaRPr 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546100" indent="-457200">
                  <a:buFont typeface="+mj-lt"/>
                  <a:buAutoNum type="arabicPeriod" startAt="2"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is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not a </a:t>
                </a:r>
                <a:r>
                  <a:rPr lang="en-US" dirty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full-rank </a:t>
                </a: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matrix</a:t>
                </a:r>
              </a:p>
              <a:p>
                <a:pPr marL="88900" indent="0">
                  <a:buNone/>
                </a:pPr>
                <a:r>
                  <a:rPr 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→ Inductive bias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882" y="955391"/>
                <a:ext cx="1983812" cy="461665"/>
              </a:xfrm>
              <a:prstGeom prst="rect">
                <a:avLst/>
              </a:prstGeom>
              <a:blipFill>
                <a:blip r:embed="rId3"/>
                <a:stretch>
                  <a:fillRect t="-5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rgbClr val="000000">
                                  <a:lumMod val="75000"/>
                                  <a:lumOff val="2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rgbClr val="000000">
                                      <a:lumMod val="75000"/>
                                      <a:lumOff val="25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2" y="2359968"/>
                <a:ext cx="2674707" cy="461665"/>
              </a:xfrm>
              <a:prstGeom prst="rect">
                <a:avLst/>
              </a:prstGeom>
              <a:blipFill>
                <a:blip r:embed="rId4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19332" y="3434713"/>
                <a:ext cx="3357586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332" y="3434713"/>
                <a:ext cx="3357586" cy="481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8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Log-linear regression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generally, if a monotone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differentiable, let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 is a generalized linear model,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/>
                  <a:t> is a link function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How do we perform classification task using linear model?</a:t>
                </a:r>
              </a:p>
              <a:p>
                <a:r>
                  <a:rPr lang="en-US" dirty="0" smtClean="0"/>
                  <a:t>Firstly, let’s consider a binary classification task with labels from {0, 1}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→ {0, 1}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Unit-step function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=0;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&gt;0;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820128" y="2258290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24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unit-step function is not continuous → cannot be used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 we have to find a “surrogate function”</a:t>
                </a:r>
              </a:p>
              <a:p>
                <a:r>
                  <a:rPr lang="en-US" dirty="0" smtClean="0"/>
                  <a:t>Logistic function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2" descr="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72" y="3423412"/>
            <a:ext cx="4487707" cy="299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939" y="2592864"/>
                <a:ext cx="4076372" cy="830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4598125" y="3602127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49400" y="6004808"/>
            <a:ext cx="194872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556121" y="4768850"/>
            <a:ext cx="77792" cy="817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1-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 smtClean="0"/>
                  <a:t>: the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negative sample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 smtClean="0"/>
                  <a:t> (odds): the relative possibility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/>
                  <a:t> being a positive sample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: log odds/logit</a:t>
                </a:r>
              </a:p>
              <a:p>
                <a:r>
                  <a:rPr lang="en-US" dirty="0" smtClean="0"/>
                  <a:t>Advantages of logistic regression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25</a:t>
            </a:fld>
            <a:endParaRPr 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55007" y="856989"/>
            <a:ext cx="6294474" cy="830548"/>
            <a:chOff x="1355007" y="856989"/>
            <a:chExt cx="6294474" cy="830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07" y="856989"/>
                  <a:ext cx="2644314" cy="8305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右箭头 7"/>
            <p:cNvSpPr/>
            <p:nvPr/>
          </p:nvSpPr>
          <p:spPr>
            <a:xfrm>
              <a:off x="4363564" y="1113513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307" y="924507"/>
                  <a:ext cx="2604174" cy="695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1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Task: Determine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Solution:</a:t>
            </a:r>
          </a:p>
          <a:p>
            <a:r>
              <a:rPr lang="en-US" dirty="0" smtClean="0"/>
              <a:t>Step 1</a:t>
            </a:r>
            <a:r>
              <a:rPr lang="en-US" dirty="0" smtClean="0"/>
              <a:t>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 |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Step 2</a:t>
            </a:r>
            <a:r>
              <a:rPr lang="en-US" dirty="0"/>
              <a:t>. Estimate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maximum likelihood method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812" y="1286479"/>
                <a:ext cx="4975208" cy="786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82" y="3457093"/>
                <a:ext cx="2572564" cy="729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123916" y="366328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i="1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=0|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26" y="3457093"/>
                <a:ext cx="3250121" cy="794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989324" y="4869288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882" y="4267780"/>
                <a:ext cx="4315540" cy="154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94" y="4691400"/>
                <a:ext cx="401777" cy="884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645" y="4722305"/>
                <a:ext cx="2625123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6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8" y="116785"/>
            <a:ext cx="8403771" cy="6800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Pre-requisite: 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MLE is a method of estimating the parameters of a statistical model given observations, by finding the parameter values that maximize the likelihood of making the observations given the parameters.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be the set containing all the samples from class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. Suppose these samples </a:t>
                </a:r>
                <a:r>
                  <a:rPr lang="en-US" dirty="0"/>
                  <a:t>are </a:t>
                </a:r>
                <a:r>
                  <a:rPr lang="en-US" dirty="0" smtClean="0"/>
                  <a:t>independent </a:t>
                </a:r>
                <a:r>
                  <a:rPr lang="en-US" dirty="0"/>
                  <a:t>and identically </a:t>
                </a:r>
                <a:r>
                  <a:rPr lang="en-US" dirty="0" smtClean="0"/>
                  <a:t>distributed (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), the likelihood of all the samples belonging 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dirty="0" smtClean="0"/>
                  <a:t> given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43" y="3784661"/>
                <a:ext cx="3782766" cy="1034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417626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Log-likelihood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often used instead of 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maximum likelihood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is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09" y="1955860"/>
                <a:ext cx="3837910" cy="1405962"/>
              </a:xfrm>
              <a:prstGeom prst="rect">
                <a:avLst/>
              </a:prstGeo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11026" y="4088988"/>
                <a:ext cx="2799420" cy="507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026" y="4088988"/>
                <a:ext cx="2799420" cy="507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376062" cy="680047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Pre-requisite: 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If </a:t>
                </a:r>
                <a:r>
                  <a:rPr lang="en-US" dirty="0" smtClean="0"/>
                  <a:t>the </a:t>
                </a:r>
                <a:r>
                  <a:rPr lang="en-US" dirty="0"/>
                  <a:t>probability density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MLE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376055"/>
                <a:ext cx="4644733" cy="1886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6719246" y="4322434"/>
            <a:ext cx="1889177" cy="174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, the task of a linear regression is to learn a linear model which can predict a value </a:t>
                </a:r>
                <a:r>
                  <a:rPr lang="en-US" dirty="0"/>
                  <a:t>for </a:t>
                </a:r>
                <a:r>
                  <a:rPr lang="en-US" dirty="0" smtClean="0"/>
                  <a:t>a new </a:t>
                </a:r>
                <a:r>
                  <a:rPr lang="en-US" dirty="0"/>
                  <a:t>sample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 </a:t>
                </a:r>
                <a:r>
                  <a:rPr lang="en-US" dirty="0" smtClean="0"/>
                  <a:t>that close to its true value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792" r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15061"/>
              </p:ext>
            </p:extLst>
          </p:nvPr>
        </p:nvGraphicFramePr>
        <p:xfrm>
          <a:off x="243119" y="5021067"/>
          <a:ext cx="8880756" cy="128016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498623">
                  <a:extLst>
                    <a:ext uri="{9D8B030D-6E8A-4147-A177-3AD203B41FA5}">
                      <a16:colId xmlns:a16="http://schemas.microsoft.com/office/drawing/2014/main" val="394513985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0233707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53743480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4822923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28855242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721548255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347733114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31483477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918667641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2135010606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4252549768"/>
                    </a:ext>
                  </a:extLst>
                </a:gridCol>
                <a:gridCol w="671103">
                  <a:extLst>
                    <a:ext uri="{9D8B030D-6E8A-4147-A177-3AD203B41FA5}">
                      <a16:colId xmlns:a16="http://schemas.microsoft.com/office/drawing/2014/main" val="367038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Spent Studying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227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SAT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646972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9" t="4129" r="5882" b="5168"/>
          <a:stretch/>
        </p:blipFill>
        <p:spPr>
          <a:xfrm>
            <a:off x="4573190" y="2139807"/>
            <a:ext cx="3774027" cy="2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Step 2</a:t>
                </a:r>
                <a:r>
                  <a:rPr lang="en-US" dirty="0" smtClean="0"/>
                  <a:t>. Estimate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using maximum likelihood method</a:t>
                </a:r>
              </a:p>
              <a:p>
                <a:r>
                  <a:rPr lang="en-US" dirty="0" smtClean="0"/>
                  <a:t>Given a training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, the likelihood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;1)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829" y="856988"/>
                <a:ext cx="8020594" cy="5502247"/>
              </a:xfrm>
              <a:blipFill>
                <a:blip r:embed="rId2"/>
                <a:stretch>
                  <a:fillRect l="-114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1" y="1804719"/>
                <a:ext cx="7587526" cy="2108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8740" y="4997970"/>
                <a:ext cx="5273816" cy="941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740" y="4997970"/>
                <a:ext cx="5273816" cy="941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下弧形箭头 9"/>
          <p:cNvSpPr/>
          <p:nvPr/>
        </p:nvSpPr>
        <p:spPr bwMode="auto">
          <a:xfrm rot="5248019" flipH="1" flipV="1">
            <a:off x="6118291" y="3547550"/>
            <a:ext cx="3876831" cy="933005"/>
          </a:xfrm>
          <a:prstGeom prst="curvedUpArrow">
            <a:avLst>
              <a:gd name="adj1" fmla="val 7787"/>
              <a:gd name="adj2" fmla="val 25190"/>
              <a:gd name="adj3" fmla="val 25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4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861" y="1096880"/>
                <a:ext cx="6422656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880853" cy="618503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Pre-requisite: Newton’s method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Newton’s </a:t>
            </a:r>
            <a:r>
              <a:rPr lang="en-US" dirty="0"/>
              <a:t>method was first published in 1685 in </a:t>
            </a:r>
            <a:r>
              <a:rPr lang="en-US" b="1" i="1" dirty="0"/>
              <a:t>A Treatise of Algebra both Historical and Practical </a:t>
            </a:r>
            <a:r>
              <a:rPr lang="en-US" dirty="0"/>
              <a:t>by John Wallis.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1690, Joseph Raphson published a simplified description in </a:t>
            </a:r>
            <a:r>
              <a:rPr lang="en-US" b="1" i="1" dirty="0"/>
              <a:t>Analysis </a:t>
            </a:r>
            <a:r>
              <a:rPr lang="en-US" b="1" i="1" dirty="0" err="1"/>
              <a:t>aequationum</a:t>
            </a:r>
            <a:r>
              <a:rPr lang="en-US" b="1" i="1" dirty="0"/>
              <a:t> </a:t>
            </a:r>
            <a:r>
              <a:rPr lang="en-US" b="1" i="1" dirty="0" err="1"/>
              <a:t>universalis</a:t>
            </a:r>
            <a:r>
              <a:rPr lang="en-US" dirty="0"/>
              <a:t>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32</a:t>
            </a:fld>
            <a:endParaRPr lang="en-US"/>
          </a:p>
        </p:txBody>
      </p:sp>
      <p:pic>
        <p:nvPicPr>
          <p:cNvPr id="6146" name="Picture 2" descr="https://upload.wikimedia.org/wikipedia/commons/thumb/d/da/Newton_optimization_vs_grad_descent.svg/800px-Newton_optimization_vs_grad_descen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121" y="2528650"/>
            <a:ext cx="2872479" cy="33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4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Taylor series expansion </a:t>
                </a:r>
                <a:r>
                  <a:rPr lang="en-US" dirty="0" smtClean="0"/>
                  <a:t>around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The direction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Newton direction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algorithm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0    Given </a:t>
                </a:r>
                <a:r>
                  <a:rPr lang="en-US" dirty="0"/>
                  <a:t>x0, set k := 0. </a:t>
                </a:r>
                <a:endParaRPr lang="en-US" dirty="0" smtClean="0"/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1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then stop</a:t>
                </a:r>
              </a:p>
              <a:p>
                <a:r>
                  <a:rPr lang="en-US" dirty="0"/>
                  <a:t>Step </a:t>
                </a:r>
                <a:r>
                  <a:rPr lang="en-US" dirty="0" smtClean="0"/>
                  <a:t>2   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, go to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5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 smtClean="0"/>
                  <a:t> is a continuous convex </a:t>
                </a:r>
                <a:r>
                  <a:rPr lang="en-US" dirty="0"/>
                  <a:t>function and </a:t>
                </a:r>
                <a:r>
                  <a:rPr lang="en-US" dirty="0" smtClean="0"/>
                  <a:t>has higher-order derivatives. So the target function of optimization can be written as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minimum value of the target function can be calculated using gradient descent method or Newton’s method</a:t>
                </a:r>
              </a:p>
              <a:p>
                <a:r>
                  <a:rPr lang="en-US" dirty="0" smtClean="0"/>
                  <a:t>Using Newton’s method, in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 smtClean="0"/>
                  <a:t> iteration,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8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1860" y="1096880"/>
                <a:ext cx="620266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860" y="1096880"/>
                <a:ext cx="6202660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10398" y="3362127"/>
                <a:ext cx="2650021" cy="618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98" y="3362127"/>
                <a:ext cx="2650021" cy="618054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525" y="5342586"/>
                <a:ext cx="4562723" cy="10018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and second derivatives of are given in the book</a:t>
            </a:r>
          </a:p>
          <a:p>
            <a:r>
              <a:rPr lang="en-US" dirty="0" smtClean="0"/>
              <a:t>Assignment 1:</a:t>
            </a:r>
          </a:p>
          <a:p>
            <a:r>
              <a:rPr lang="en-US" dirty="0" smtClean="0"/>
              <a:t>Implemented logistic regression model using </a:t>
            </a:r>
            <a:r>
              <a:rPr lang="en-US" dirty="0" err="1" smtClean="0"/>
              <a:t>matlab</a:t>
            </a:r>
            <a:r>
              <a:rPr lang="en-US" dirty="0" smtClean="0"/>
              <a:t> (R, Python, or any language you are familiar)</a:t>
            </a:r>
          </a:p>
          <a:p>
            <a:r>
              <a:rPr lang="en-US" dirty="0" smtClean="0"/>
              <a:t>You can use any dataset in UCI repository to validate your model</a:t>
            </a:r>
          </a:p>
          <a:p>
            <a:r>
              <a:rPr lang="en-US" dirty="0" smtClean="0"/>
              <a:t>Plot a figure like this →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36</a:t>
            </a:fld>
            <a:endParaRPr lang="en-US"/>
          </a:p>
        </p:txBody>
      </p:sp>
      <p:pic>
        <p:nvPicPr>
          <p:cNvPr id="6146" name="Picture 2" descr="http://images.cnitblog.com/blog/189953/201305/28175244-bca27c1d870949a089b559dbc51bfa3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20" y="3477209"/>
            <a:ext cx="3632873" cy="282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4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r>
              <a:rPr lang="en-US" dirty="0"/>
              <a:t>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Lagrange multiplier is a strategy for finding the local extremum </a:t>
                </a:r>
                <a:r>
                  <a:rPr lang="en-US" dirty="0"/>
                  <a:t>of a function subject to equality constraints</a:t>
                </a:r>
              </a:p>
              <a:p>
                <a:r>
                  <a:rPr lang="en-US" dirty="0" smtClean="0"/>
                  <a:t>Problem: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37</a:t>
            </a:fld>
            <a:endParaRPr lang="en-US"/>
          </a:p>
        </p:txBody>
      </p:sp>
      <p:pic>
        <p:nvPicPr>
          <p:cNvPr id="6146" name="Picture 2" descr="https://upload.wikimedia.org/wikipedia/commons/5/55/LagrangeMultipliers3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" t="2099" r="6043" b="3771"/>
          <a:stretch/>
        </p:blipFill>
        <p:spPr bwMode="auto">
          <a:xfrm>
            <a:off x="443231" y="3740728"/>
            <a:ext cx="3518477" cy="23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thumb/3/3e/LagrangeMultipliers2D.png/800px-LagrangeMultipliers2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47" y="3489183"/>
            <a:ext cx="3931516" cy="278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7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 with constraints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62" y="1193161"/>
                <a:ext cx="508004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074339" y="4351158"/>
            <a:ext cx="7047574" cy="1542713"/>
            <a:chOff x="587829" y="1468953"/>
            <a:chExt cx="7047574" cy="1542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" y="1468953"/>
                  <a:ext cx="7047574" cy="93294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0373" y="-770484"/>
                  <a:ext cx="422487" cy="6239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3326308" y="2550001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 smtClean="0"/>
                <a:t> equations!</a:t>
              </a:r>
              <a:endParaRPr lang="en-US" sz="2400" dirty="0"/>
            </a:p>
          </p:txBody>
        </p:sp>
      </p:grpSp>
      <p:sp>
        <p:nvSpPr>
          <p:cNvPr id="13" name="右箭头 12"/>
          <p:cNvSpPr/>
          <p:nvPr/>
        </p:nvSpPr>
        <p:spPr>
          <a:xfrm>
            <a:off x="756839" y="4658882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among all the points lying on the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identify the one having the least distance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The distance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Now we want to find the stationary point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under </a:t>
                </a:r>
                <a:r>
                  <a:rPr lang="en-US" dirty="0"/>
                  <a:t>the </a:t>
                </a:r>
                <a:r>
                  <a:rPr lang="en-US" dirty="0" smtClean="0"/>
                  <a:t>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According to Lagrange multiplier method, construct another function </a:t>
                </a:r>
              </a:p>
            </p:txBody>
          </p:sp>
        </mc:Choice>
        <mc:Fallback xmlns="">
          <p:sp>
            <p:nvSpPr>
              <p:cNvPr id="1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3" y="5768941"/>
                <a:ext cx="8485593" cy="369332"/>
              </a:xfrm>
              <a:prstGeom prst="rect">
                <a:avLst/>
              </a:prstGeom>
              <a:blipFill>
                <a:blip r:embed="rId4"/>
                <a:stretch>
                  <a:fillRect l="-359" r="-862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 rot="5400000">
            <a:off x="5959425" y="5428381"/>
            <a:ext cx="272518" cy="360851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16" name="直接箭头连接符 15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椭圆 29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altLang="zh-CN" dirty="0"/>
                  <a:t>will</a:t>
                </a:r>
                <a:r>
                  <a:rPr lang="en-US" dirty="0"/>
                  <a:t> learn a linear regression model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How do we determine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677164" y="2598867"/>
            <a:ext cx="4028436" cy="3078033"/>
            <a:chOff x="2677164" y="2598867"/>
            <a:chExt cx="4560352" cy="340593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560352" cy="3405938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 flipV="1">
              <a:off x="3322320" y="3176609"/>
              <a:ext cx="3204740" cy="193807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3512820" y="2958022"/>
              <a:ext cx="2324100" cy="237597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Pre-requisite: Lagrange 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Problem: for a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=(1,0)</m:t>
                    </m:r>
                  </m:oMath>
                </a14:m>
                <a:r>
                  <a:rPr lang="en-US" dirty="0"/>
                  <a:t>, among all the points lying on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identify the one having the least distance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Find the stationary point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324" y="2542686"/>
                <a:ext cx="5056835" cy="3146975"/>
              </a:xfrm>
              <a:prstGeom prst="rect">
                <a:avLst/>
              </a:prstGeom>
              <a:blipFill>
                <a:blip r:embed="rId3"/>
                <a:stretch>
                  <a:fillRect l="-1807"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514109" y="3976254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3918339" y="309337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319" y="3526620"/>
                <a:ext cx="2486258" cy="1179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00" y="4916920"/>
                <a:ext cx="1231299" cy="1179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箭头 20"/>
          <p:cNvSpPr/>
          <p:nvPr/>
        </p:nvSpPr>
        <p:spPr>
          <a:xfrm>
            <a:off x="5514109" y="5349850"/>
            <a:ext cx="346364" cy="337839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𝑑𝐹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493" y="2931873"/>
                <a:ext cx="1296189" cy="23685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330393" y="2466114"/>
            <a:ext cx="3119389" cy="2774534"/>
            <a:chOff x="330393" y="2466114"/>
            <a:chExt cx="3119389" cy="2774534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822961" y="4433455"/>
              <a:ext cx="26268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1226503" y="2466114"/>
              <a:ext cx="1" cy="23552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883444" y="3089563"/>
              <a:ext cx="1793720" cy="166103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039712" y="3718596"/>
              <a:ext cx="637452" cy="714859"/>
            </a:xfrm>
            <a:prstGeom prst="straightConnector1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93" y="4778983"/>
                  <a:ext cx="1003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147" y="4421277"/>
                  <a:ext cx="55797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302" y="3296208"/>
                  <a:ext cx="38343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/>
            <p:cNvSpPr/>
            <p:nvPr/>
          </p:nvSpPr>
          <p:spPr>
            <a:xfrm>
              <a:off x="1985745" y="3663432"/>
              <a:ext cx="71437" cy="71437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2639703" y="4395409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88980" y="4401520"/>
              <a:ext cx="60321" cy="638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4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discriminant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two-class classification problem, given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-dimensional feature space</a:t>
            </a:r>
            <a:r>
              <a:rPr lang="en-US" dirty="0" smtClean="0"/>
              <a:t>. There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/>
              <a:t> samples belong to </a:t>
            </a:r>
            <a:r>
              <a:rPr lang="en-US" dirty="0"/>
              <a:t>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Goal: to find a vector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/>
              <a:t>, and project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samples on the axis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 so that the projected samples are well separated. 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1153725" y="3168557"/>
            <a:ext cx="6763628" cy="2612741"/>
            <a:chOff x="1191376" y="2558957"/>
            <a:chExt cx="6763628" cy="2612741"/>
          </a:xfrm>
        </p:grpSpPr>
        <p:pic>
          <p:nvPicPr>
            <p:cNvPr id="6156" name="Picture 12" descr="http://img.blog.csdn.net/201501212017025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376" y="2558957"/>
              <a:ext cx="6763628" cy="2612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062" y="4407008"/>
                  <a:ext cx="921086" cy="287899"/>
                </a:xfrm>
                <a:prstGeom prst="rect">
                  <a:avLst/>
                </a:prstGeom>
                <a:blipFill>
                  <a:blip r:embed="rId3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37" y="4545508"/>
                  <a:ext cx="921086" cy="287899"/>
                </a:xfrm>
                <a:prstGeom prst="rect">
                  <a:avLst/>
                </a:prstGeom>
                <a:blipFill>
                  <a:blip r:embed="rId4"/>
                  <a:stretch>
                    <a:fillRect l="-5960" t="-2128" r="-3974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56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samples, the sample mean vector, and the covariance matrix of class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/>
                  <a:t>, respectively.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mean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class is:</a:t>
                </a:r>
              </a:p>
              <a:p>
                <a:endParaRPr lang="en-US" sz="2000" dirty="0" smtClean="0"/>
              </a:p>
              <a:p>
                <a:endParaRPr lang="en-US" altLang="en-US" sz="800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dirty="0"/>
                  <a:t>variance of the projected points in the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lang="en-US" altLang="en-US" dirty="0" err="1" smtClean="0"/>
                  <a:t>th</a:t>
                </a:r>
                <a:r>
                  <a:rPr lang="en-US" altLang="en-US" dirty="0" smtClean="0"/>
                  <a:t> </a:t>
                </a:r>
                <a:r>
                  <a:rPr lang="en-US" altLang="en-US" dirty="0"/>
                  <a:t>class is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35" y="2964873"/>
                <a:ext cx="3327513" cy="894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7" y="4237856"/>
                <a:ext cx="6865854" cy="894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between-class scatter matrix is: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within-class scatter matrix is: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 fisher linear discriminant analysis will choose the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/>
                  <a:t>, which maximize: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i.e. the between-class distance should be as large as possible, meanwhile the within-class scatter should be as small as possible.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3" y="3579108"/>
                <a:ext cx="8958606" cy="9223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Without loss of generality,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optimization problem can be rewritten as: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Using Lagrange </a:t>
                </a:r>
                <a:r>
                  <a:rPr lang="en-US" dirty="0"/>
                  <a:t>multiplier </a:t>
                </a:r>
                <a:r>
                  <a:rPr lang="en-US" dirty="0" smtClean="0"/>
                  <a:t>method, we need to find the minimum of the following function: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 smtClean="0"/>
              </a:p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/>
                  <a:t>is a convex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44</a:t>
            </a:fld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81600" y="4804407"/>
            <a:ext cx="4110252" cy="1496820"/>
            <a:chOff x="1259382" y="4629697"/>
            <a:chExt cx="4110252" cy="149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382" y="4629697"/>
                  <a:ext cx="1237262" cy="1496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右箭头 8"/>
            <p:cNvSpPr/>
            <p:nvPr/>
          </p:nvSpPr>
          <p:spPr>
            <a:xfrm>
              <a:off x="2862953" y="5219357"/>
              <a:ext cx="317500" cy="317500"/>
            </a:xfrm>
            <a:prstGeom prst="rightArrow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763" y="5219357"/>
                  <a:ext cx="182287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79" r="-200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4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In practice, we compute the singular value decomposition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Multiclass classification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classification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multiclass classification</a:t>
                </a:r>
              </a:p>
              <a:p>
                <a:pPr lvl="1"/>
                <a:r>
                  <a:rPr lang="en-US" dirty="0" smtClean="0"/>
                  <a:t>One vs. One (</a:t>
                </a:r>
                <a:r>
                  <a:rPr lang="en-US" dirty="0" err="1" smtClean="0"/>
                  <a:t>OvO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One vs. Rest (</a:t>
                </a:r>
                <a:r>
                  <a:rPr lang="en-US" dirty="0" err="1" smtClean="0"/>
                  <a:t>OvR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46</a:t>
            </a:fld>
            <a:endParaRPr lang="en-US"/>
          </a:p>
        </p:txBody>
      </p:sp>
      <p:grpSp>
        <p:nvGrpSpPr>
          <p:cNvPr id="256" name="组合 255"/>
          <p:cNvGrpSpPr/>
          <p:nvPr/>
        </p:nvGrpSpPr>
        <p:grpSpPr>
          <a:xfrm>
            <a:off x="157852" y="2400681"/>
            <a:ext cx="8839626" cy="3918642"/>
            <a:chOff x="296402" y="2303696"/>
            <a:chExt cx="8839626" cy="3918642"/>
          </a:xfrm>
        </p:grpSpPr>
        <p:grpSp>
          <p:nvGrpSpPr>
            <p:cNvPr id="19" name="组合 18"/>
            <p:cNvGrpSpPr/>
            <p:nvPr/>
          </p:nvGrpSpPr>
          <p:grpSpPr>
            <a:xfrm>
              <a:off x="3247889" y="2303696"/>
              <a:ext cx="1658195" cy="400110"/>
              <a:chOff x="822961" y="2786984"/>
              <a:chExt cx="1658195" cy="40011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822961" y="2800838"/>
                <a:ext cx="1658195" cy="35680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84440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000" baseline="-25000" dirty="0"/>
              </a:p>
            </p:txBody>
          </p:sp>
          <p:cxnSp>
            <p:nvCxnSpPr>
              <p:cNvPr id="92" name="直接连接符 91"/>
              <p:cNvCxnSpPr/>
              <p:nvPr/>
            </p:nvCxnSpPr>
            <p:spPr>
              <a:xfrm>
                <a:off x="1228529" y="2830285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1619054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2028629" y="2830284"/>
                <a:ext cx="0" cy="313509"/>
              </a:xfrm>
              <a:prstGeom prst="line">
                <a:avLst/>
              </a:prstGeom>
              <a:ln w="254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矩形 100"/>
              <p:cNvSpPr/>
              <p:nvPr/>
            </p:nvSpPr>
            <p:spPr>
              <a:xfrm>
                <a:off x="1225483" y="2786984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	</a:t>
                </a:r>
                <a:endParaRPr lang="en-US" sz="2000" baseline="-25000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20770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000" baseline="-25000" dirty="0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25582" y="2786984"/>
                <a:ext cx="4555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000" baseline="-25000" dirty="0"/>
              </a:p>
            </p:txBody>
          </p:sp>
        </p:grpSp>
        <p:sp>
          <p:nvSpPr>
            <p:cNvPr id="20" name="下箭头 19"/>
            <p:cNvSpPr/>
            <p:nvPr/>
          </p:nvSpPr>
          <p:spPr>
            <a:xfrm rot="4372877">
              <a:off x="3305121" y="2556848"/>
              <a:ext cx="264027" cy="656690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下箭头 109"/>
            <p:cNvSpPr/>
            <p:nvPr/>
          </p:nvSpPr>
          <p:spPr>
            <a:xfrm rot="17314459">
              <a:off x="4676690" y="2557614"/>
              <a:ext cx="244846" cy="667525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/>
            <p:cNvGrpSpPr/>
            <p:nvPr/>
          </p:nvGrpSpPr>
          <p:grpSpPr>
            <a:xfrm>
              <a:off x="296402" y="2669716"/>
              <a:ext cx="4018433" cy="3552622"/>
              <a:chOff x="1282555" y="2853508"/>
              <a:chExt cx="4018433" cy="355262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335421" y="3284395"/>
                <a:ext cx="2120817" cy="3121735"/>
                <a:chOff x="1335421" y="3284395"/>
                <a:chExt cx="2120817" cy="3121735"/>
              </a:xfrm>
            </p:grpSpPr>
            <p:grpSp>
              <p:nvGrpSpPr>
                <p:cNvPr id="112" name="组合 111"/>
                <p:cNvGrpSpPr/>
                <p:nvPr/>
              </p:nvGrpSpPr>
              <p:grpSpPr>
                <a:xfrm>
                  <a:off x="1335421" y="3322971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13" name="矩形 112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2068384" y="331517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11" name="矩形 11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335421" y="3839243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24" name="矩形 12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2068384" y="3831445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27" name="矩形 12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1335421" y="4388687"/>
                  <a:ext cx="576174" cy="392312"/>
                  <a:chOff x="822961" y="2786984"/>
                  <a:chExt cx="635885" cy="40011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844400" y="2786984"/>
                    <a:ext cx="614446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2068384" y="4380889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5" name="组合 134"/>
                <p:cNvGrpSpPr/>
                <p:nvPr/>
              </p:nvGrpSpPr>
              <p:grpSpPr>
                <a:xfrm>
                  <a:off x="1335421" y="4943884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38" name="组合 137"/>
                <p:cNvGrpSpPr/>
                <p:nvPr/>
              </p:nvGrpSpPr>
              <p:grpSpPr>
                <a:xfrm>
                  <a:off x="2068384" y="4936086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39" name="矩形 138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47" name="组合 146"/>
                <p:cNvGrpSpPr/>
                <p:nvPr/>
              </p:nvGrpSpPr>
              <p:grpSpPr>
                <a:xfrm>
                  <a:off x="1335421" y="5465880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0" name="组合 149"/>
                <p:cNvGrpSpPr/>
                <p:nvPr/>
              </p:nvGrpSpPr>
              <p:grpSpPr>
                <a:xfrm>
                  <a:off x="2068384" y="5458082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1" name="矩形 150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3" name="组合 152"/>
                <p:cNvGrpSpPr/>
                <p:nvPr/>
              </p:nvGrpSpPr>
              <p:grpSpPr>
                <a:xfrm>
                  <a:off x="1357017" y="5980341"/>
                  <a:ext cx="576174" cy="400110"/>
                  <a:chOff x="822961" y="2786984"/>
                  <a:chExt cx="635885" cy="408063"/>
                </a:xfrm>
              </p:grpSpPr>
              <p:sp>
                <p:nvSpPr>
                  <p:cNvPr id="154" name="矩形 153"/>
                  <p:cNvSpPr/>
                  <p:nvPr/>
                </p:nvSpPr>
                <p:spPr>
                  <a:xfrm>
                    <a:off x="822961" y="2800838"/>
                    <a:ext cx="495190" cy="356807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矩形 154"/>
                  <p:cNvSpPr/>
                  <p:nvPr/>
                </p:nvSpPr>
                <p:spPr>
                  <a:xfrm>
                    <a:off x="844400" y="2786984"/>
                    <a:ext cx="614446" cy="4080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</p:grpSp>
            <p:grpSp>
              <p:nvGrpSpPr>
                <p:cNvPr id="156" name="组合 155"/>
                <p:cNvGrpSpPr/>
                <p:nvPr/>
              </p:nvGrpSpPr>
              <p:grpSpPr>
                <a:xfrm>
                  <a:off x="2089980" y="5972543"/>
                  <a:ext cx="488398" cy="400110"/>
                  <a:chOff x="1892613" y="4005932"/>
                  <a:chExt cx="488398" cy="400110"/>
                </a:xfrm>
              </p:grpSpPr>
              <p:sp>
                <p:nvSpPr>
                  <p:cNvPr id="157" name="矩形 156"/>
                  <p:cNvSpPr/>
                  <p:nvPr/>
                </p:nvSpPr>
                <p:spPr>
                  <a:xfrm>
                    <a:off x="1892613" y="4013730"/>
                    <a:ext cx="462812" cy="370661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rgbClr val="FF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矩形 157"/>
                  <p:cNvSpPr/>
                  <p:nvPr/>
                </p:nvSpPr>
                <p:spPr>
                  <a:xfrm>
                    <a:off x="1903998" y="4005932"/>
                    <a:ext cx="477013" cy="40011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sz="2000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矩形 158"/>
                    <p:cNvSpPr/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59" name="矩形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284395"/>
                      <a:ext cx="51969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/>
                    <p:cNvSpPr/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0" name="矩形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4855" y="3801466"/>
                      <a:ext cx="51969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/>
                    <p:cNvSpPr/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1" name="矩形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6240" y="4351552"/>
                      <a:ext cx="51969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矩形 161"/>
                    <p:cNvSpPr/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2" name="矩形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1" y="4905374"/>
                      <a:ext cx="51969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/>
                    <p:cNvSpPr/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3" name="矩形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418006"/>
                      <a:ext cx="519693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/>
                    <p:cNvSpPr/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64" name="矩形 1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2560" y="5944465"/>
                      <a:ext cx="51969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文本框 164"/>
                    <p:cNvSpPr txBox="1"/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5" name="文本框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9" y="3325615"/>
                      <a:ext cx="326243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3962" r="-754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6" name="文本框 165"/>
                    <p:cNvSpPr txBox="1"/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6" name="文本框 1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4" y="3796674"/>
                      <a:ext cx="33336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文本框 166"/>
                    <p:cNvSpPr txBox="1"/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7" name="文本框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877" y="4376850"/>
                      <a:ext cx="33336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333" r="-7407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文本框 167"/>
                    <p:cNvSpPr txBox="1"/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8" name="文本框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69" y="4932742"/>
                      <a:ext cx="326243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1481" r="-5556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文本框 168"/>
                    <p:cNvSpPr txBox="1"/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9" name="文本框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2026" y="5445354"/>
                      <a:ext cx="33336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3333" r="-7407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/>
                    <p:cNvSpPr txBox="1"/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0" name="文本框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8172" y="5999550"/>
                      <a:ext cx="33336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0909" r="-5455" b="-32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2" name="文本框 171"/>
              <p:cNvSpPr txBox="1"/>
              <p:nvPr/>
            </p:nvSpPr>
            <p:spPr>
              <a:xfrm>
                <a:off x="1282555" y="2854514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“+”</a:t>
                </a:r>
                <a:endParaRPr lang="en-US" sz="2400" dirty="0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2000753" y="2853508"/>
                <a:ext cx="6986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“-”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矩形 173"/>
                  <p:cNvSpPr/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4" name="矩形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284390"/>
                    <a:ext cx="615874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矩形 174"/>
                  <p:cNvSpPr/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5" name="矩形 1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4559" y="3801461"/>
                    <a:ext cx="615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矩形 175"/>
                  <p:cNvSpPr/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6" name="矩形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944" y="4351547"/>
                    <a:ext cx="615874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矩形 176"/>
                  <p:cNvSpPr/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7" name="矩形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5" y="4905369"/>
                    <a:ext cx="615874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矩形 177"/>
                  <p:cNvSpPr/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8" name="矩形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418001"/>
                    <a:ext cx="615874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矩形 178"/>
                  <p:cNvSpPr/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9" name="矩形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264" y="5944460"/>
                    <a:ext cx="615874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/>
                  <p:cNvSpPr txBox="1"/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0" name="文本框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3" y="3325610"/>
                    <a:ext cx="37074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0000" r="-8333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/>
                  <p:cNvSpPr txBox="1"/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1" name="文本框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08" y="3796669"/>
                    <a:ext cx="37786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355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/>
                  <p:cNvSpPr txBox="1"/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2" name="文本框 1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861" y="4376845"/>
                    <a:ext cx="37074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72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/>
                  <p:cNvSpPr txBox="1"/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3" name="文本框 1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3" y="4932737"/>
                    <a:ext cx="377859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文本框 183"/>
                  <p:cNvSpPr txBox="1"/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4" name="文本框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1010" y="5445349"/>
                    <a:ext cx="37785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/>
                  <p:cNvSpPr txBox="1"/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5" name="文本框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7156" y="5999545"/>
                    <a:ext cx="377859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文本框 185"/>
                  <p:cNvSpPr txBox="1"/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  <m:e/>
                              </m:eqAr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6" name="文本框 1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137" y="3420760"/>
                    <a:ext cx="422487" cy="291983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文本框 186"/>
                  <p:cNvSpPr txBox="1"/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7" name="文本框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3129" y="4683352"/>
                    <a:ext cx="377859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矩形 187"/>
                  <p:cNvSpPr/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88" name="矩形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008" y="4632756"/>
                    <a:ext cx="615874" cy="4616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0" name="文本框 189"/>
            <p:cNvSpPr txBox="1"/>
            <p:nvPr/>
          </p:nvSpPr>
          <p:spPr>
            <a:xfrm>
              <a:off x="2497995" y="2494790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OvO</a:t>
              </a:r>
              <a:endParaRPr lang="en-US" sz="2400" dirty="0"/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071830" y="2423528"/>
              <a:ext cx="876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OvR</a:t>
              </a:r>
              <a:endParaRPr lang="en-US" sz="2400" dirty="0"/>
            </a:p>
          </p:txBody>
        </p:sp>
        <p:grpSp>
          <p:nvGrpSpPr>
            <p:cNvPr id="255" name="组合 254"/>
            <p:cNvGrpSpPr/>
            <p:nvPr/>
          </p:nvGrpSpPr>
          <p:grpSpPr>
            <a:xfrm>
              <a:off x="4672517" y="3093414"/>
              <a:ext cx="4463511" cy="2636818"/>
              <a:chOff x="4755647" y="3093414"/>
              <a:chExt cx="4463511" cy="2636818"/>
            </a:xfrm>
          </p:grpSpPr>
          <p:grpSp>
            <p:nvGrpSpPr>
              <p:cNvPr id="252" name="组合 251"/>
              <p:cNvGrpSpPr/>
              <p:nvPr/>
            </p:nvGrpSpPr>
            <p:grpSpPr>
              <a:xfrm>
                <a:off x="4755647" y="3093414"/>
                <a:ext cx="3912234" cy="2636818"/>
                <a:chOff x="5200163" y="2784915"/>
                <a:chExt cx="3912234" cy="263681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260970" y="3214279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5280396" y="3200695"/>
                  <a:ext cx="556748" cy="3923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837144" y="3211520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>
                  <a:off x="5825596" y="3189021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>
                  <a:off x="6220883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6625695" y="3189021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6268695" y="324791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6656432" y="324755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文本框 200"/>
                <p:cNvSpPr txBox="1"/>
                <p:nvPr/>
              </p:nvSpPr>
              <p:spPr>
                <a:xfrm>
                  <a:off x="5200163" y="278588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p:sp>
              <p:nvSpPr>
                <p:cNvPr id="202" name="文本框 201"/>
                <p:cNvSpPr txBox="1"/>
                <p:nvPr/>
              </p:nvSpPr>
              <p:spPr>
                <a:xfrm>
                  <a:off x="6182232" y="278491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>
                  <a:off x="5274823" y="3823876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>
                  <a:off x="5294249" y="3810292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05" name="矩形 204"/>
                <p:cNvSpPr/>
                <p:nvPr/>
              </p:nvSpPr>
              <p:spPr>
                <a:xfrm>
                  <a:off x="5850997" y="3821117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5839449" y="3798618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6234736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6639548" y="3798618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09" name="直接连接符 208"/>
                <p:cNvCxnSpPr/>
                <p:nvPr/>
              </p:nvCxnSpPr>
              <p:spPr>
                <a:xfrm>
                  <a:off x="6282548" y="3857509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>
                  <a:off x="6670285" y="3857150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矩形 210"/>
                <p:cNvSpPr/>
                <p:nvPr/>
              </p:nvSpPr>
              <p:spPr>
                <a:xfrm>
                  <a:off x="5274823" y="4378513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294249" y="4364929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>
                  <a:off x="5850997" y="4375754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>
                  <a:off x="5839449" y="4353255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>
                  <a:off x="6234736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6639548" y="435325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6282548" y="4412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6670285" y="4411787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9" name="矩形 218"/>
                <p:cNvSpPr/>
                <p:nvPr/>
              </p:nvSpPr>
              <p:spPr>
                <a:xfrm>
                  <a:off x="5274823" y="4975872"/>
                  <a:ext cx="448691" cy="34985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>
                  <a:off x="5294249" y="4962288"/>
                  <a:ext cx="556748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>
                  <a:off x="5850997" y="4973113"/>
                  <a:ext cx="1244126" cy="37066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5839449" y="495061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	</a:t>
                  </a:r>
                  <a:endParaRPr lang="en-US" sz="2000" baseline="-25000" dirty="0"/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>
                  <a:off x="6234736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000" baseline="-25000" dirty="0"/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>
                  <a:off x="6639548" y="495061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sz="2000" baseline="-250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6282548" y="500950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6670285" y="5009146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5" name="矩形 234"/>
                    <p:cNvSpPr/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5" name="矩形 2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214675"/>
                      <a:ext cx="519693" cy="461665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6" name="矩形 235"/>
                    <p:cNvSpPr/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6" name="矩形 2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4460" y="3801021"/>
                      <a:ext cx="519693" cy="46166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矩形 236"/>
                    <p:cNvSpPr/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7" name="矩形 2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85845" y="4392672"/>
                      <a:ext cx="519693" cy="46166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矩形 237"/>
                    <p:cNvSpPr/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38" name="矩形 2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2166" y="4946494"/>
                      <a:ext cx="519693" cy="461665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文本框 238"/>
                    <p:cNvSpPr txBox="1"/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39" name="文本框 2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8" y="3200695"/>
                      <a:ext cx="326243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31481" r="-5556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文本框 239"/>
                    <p:cNvSpPr txBox="1"/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0" name="文本框 2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7733" y="3796449"/>
                      <a:ext cx="333361" cy="369332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文本框 240"/>
                    <p:cNvSpPr txBox="1"/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1" name="文本框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9571" y="4363875"/>
                      <a:ext cx="333361" cy="369332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l="-30909" r="-5455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2" name="文本框 241"/>
                    <p:cNvSpPr txBox="1"/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242" name="文本框 2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780" y="4960068"/>
                      <a:ext cx="326243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31481" r="-5556" b="-344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3" name="矩形 242"/>
                    <p:cNvSpPr/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3" name="矩形 2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183782"/>
                      <a:ext cx="615874" cy="46166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矩形 243"/>
                    <p:cNvSpPr/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4" name="矩形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5294" y="3770128"/>
                      <a:ext cx="615874" cy="46166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矩形 244"/>
                    <p:cNvSpPr/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5" name="矩形 2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6679" y="4375634"/>
                      <a:ext cx="615874" cy="461665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矩形 245"/>
                    <p:cNvSpPr/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46" name="矩形 2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3000" y="4929456"/>
                      <a:ext cx="615874" cy="461665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7" name="文本框 246"/>
                <p:cNvSpPr txBox="1"/>
                <p:nvPr/>
              </p:nvSpPr>
              <p:spPr>
                <a:xfrm>
                  <a:off x="8359325" y="3200695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8" name="文本框 247"/>
                <p:cNvSpPr txBox="1"/>
                <p:nvPr/>
              </p:nvSpPr>
              <p:spPr>
                <a:xfrm>
                  <a:off x="8343534" y="3782323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49" name="文本框 248"/>
                <p:cNvSpPr txBox="1"/>
                <p:nvPr/>
              </p:nvSpPr>
              <p:spPr>
                <a:xfrm>
                  <a:off x="8413780" y="4960068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“-”</a:t>
                  </a:r>
                  <a:endParaRPr lang="en-US" sz="2400" dirty="0"/>
                </a:p>
              </p:txBody>
            </p:sp>
            <p:sp>
              <p:nvSpPr>
                <p:cNvPr id="250" name="文本框 249"/>
                <p:cNvSpPr txBox="1"/>
                <p:nvPr/>
              </p:nvSpPr>
              <p:spPr>
                <a:xfrm>
                  <a:off x="8359324" y="4392630"/>
                  <a:ext cx="69861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“+”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文本框 250"/>
                    <p:cNvSpPr txBox="1"/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"/>
                                <m:endChr m:val="}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  <m:e/>
                                </m:eqAr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1" name="文本框 2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4852" y="3380817"/>
                      <a:ext cx="422487" cy="1837234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文本框 252"/>
                  <p:cNvSpPr txBox="1"/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3" name="文本框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299" y="4426915"/>
                    <a:ext cx="37785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9355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⟶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78" y="4376319"/>
                    <a:ext cx="615874" cy="46166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7" name="圆角矩形 256"/>
          <p:cNvSpPr/>
          <p:nvPr/>
        </p:nvSpPr>
        <p:spPr>
          <a:xfrm>
            <a:off x="1983466" y="3053440"/>
            <a:ext cx="375979" cy="3307944"/>
          </a:xfrm>
          <a:prstGeom prst="roundRect">
            <a:avLst/>
          </a:prstGeom>
          <a:solidFill>
            <a:srgbClr val="FFC000">
              <a:alpha val="30000"/>
            </a:srgb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9" name="直接箭头连接符 258"/>
          <p:cNvCxnSpPr>
            <a:stCxn id="257" idx="3"/>
          </p:cNvCxnSpPr>
          <p:nvPr/>
        </p:nvCxnSpPr>
        <p:spPr>
          <a:xfrm>
            <a:off x="2359445" y="4707412"/>
            <a:ext cx="1798747" cy="1150241"/>
          </a:xfrm>
          <a:prstGeom prst="straightConnector1">
            <a:avLst/>
          </a:prstGeom>
          <a:ln w="25400"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/>
          <p:cNvSpPr txBox="1"/>
          <p:nvPr/>
        </p:nvSpPr>
        <p:spPr>
          <a:xfrm>
            <a:off x="4176285" y="5885736"/>
            <a:ext cx="233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N(N-1)/2 classifiers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7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animBg="1"/>
      <p:bldP spid="2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classification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multiclass classification</a:t>
                </a:r>
              </a:p>
              <a:p>
                <a:pPr lvl="1"/>
                <a:r>
                  <a:rPr lang="en-US" dirty="0" smtClean="0"/>
                  <a:t>Many </a:t>
                </a:r>
                <a:r>
                  <a:rPr lang="en-US" dirty="0"/>
                  <a:t>vs. Many (</a:t>
                </a:r>
                <a:r>
                  <a:rPr lang="en-US" dirty="0" err="1"/>
                  <a:t>MvM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Error correcting output codes</a:t>
                </a:r>
              </a:p>
              <a:p>
                <a:r>
                  <a:rPr lang="en-US" dirty="0" smtClean="0"/>
                  <a:t>Encode</a:t>
                </a:r>
              </a:p>
              <a:p>
                <a:r>
                  <a:rPr lang="en-US" dirty="0" smtClean="0"/>
                  <a:t>Decode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91375"/>
              </p:ext>
            </p:extLst>
          </p:nvPr>
        </p:nvGraphicFramePr>
        <p:xfrm>
          <a:off x="2637906" y="3634458"/>
          <a:ext cx="23272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170612644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29912689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432735759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15434961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241881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65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52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299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859533"/>
              </p:ext>
            </p:extLst>
          </p:nvPr>
        </p:nvGraphicFramePr>
        <p:xfrm>
          <a:off x="2637906" y="5276377"/>
          <a:ext cx="2327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55">
                  <a:extLst>
                    <a:ext uri="{9D8B030D-6E8A-4147-A177-3AD203B41FA5}">
                      <a16:colId xmlns:a16="http://schemas.microsoft.com/office/drawing/2014/main" val="3736164231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8521704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190679974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3628261908"/>
                    </a:ext>
                  </a:extLst>
                </a:gridCol>
                <a:gridCol w="465455">
                  <a:extLst>
                    <a:ext uri="{9D8B030D-6E8A-4147-A177-3AD203B41FA5}">
                      <a16:colId xmlns:a16="http://schemas.microsoft.com/office/drawing/2014/main" val="195130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777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47" y="3185847"/>
                <a:ext cx="2354616" cy="369332"/>
              </a:xfrm>
              <a:prstGeom prst="rect">
                <a:avLst/>
              </a:prstGeom>
              <a:blipFill>
                <a:blip r:embed="rId3"/>
                <a:stretch>
                  <a:fillRect l="-77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80" y="3602095"/>
                <a:ext cx="382673" cy="1585049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3                2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91" y="3634458"/>
                <a:ext cx="1409937" cy="309637"/>
              </a:xfrm>
              <a:prstGeom prst="rect">
                <a:avLst/>
              </a:prstGeom>
              <a:blipFill>
                <a:blip r:embed="rId5"/>
                <a:stretch>
                  <a:fillRect l="-3896" r="-3896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015733"/>
                <a:ext cx="1366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373573"/>
                <a:ext cx="13660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63" y="4715848"/>
                <a:ext cx="1645900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4965181" y="5461797"/>
            <a:ext cx="1532103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497284" y="5194225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87789" y="5176830"/>
            <a:ext cx="0" cy="27294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843961" y="2869433"/>
            <a:ext cx="10919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Hamming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4" name="矩形 23"/>
          <p:cNvSpPr/>
          <p:nvPr/>
        </p:nvSpPr>
        <p:spPr>
          <a:xfrm>
            <a:off x="5982560" y="2845597"/>
            <a:ext cx="1029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Euclidian</a:t>
            </a:r>
          </a:p>
          <a:p>
            <a:r>
              <a:rPr lang="en-US" dirty="0" smtClean="0"/>
              <a:t> </a:t>
            </a:r>
            <a:r>
              <a:rPr lang="en-US" dirty="0"/>
              <a:t>distance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694710" y="5126613"/>
            <a:ext cx="102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Class-imbalance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previous problems, we assume that the numbers of samples from different classes are about the same.</a:t>
                </a:r>
              </a:p>
              <a:p>
                <a:r>
                  <a:rPr lang="en-US" dirty="0" smtClean="0"/>
                  <a:t>However, if the proportions of samples from different classes vary greatly,  the learning process will be influenced.</a:t>
                </a:r>
              </a:p>
              <a:p>
                <a:pPr lvl="1"/>
                <a:r>
                  <a:rPr lang="en-US" dirty="0" smtClean="0"/>
                  <a:t>E.g. 998 negatives vs. 2 positives</a:t>
                </a:r>
                <a:endParaRPr lang="en-US" dirty="0"/>
              </a:p>
              <a:p>
                <a:r>
                  <a:rPr lang="en-US" dirty="0" smtClean="0"/>
                  <a:t>Consider class-imbalance when using logistic regression to perform a classification task</a:t>
                </a:r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When # of positives and negatives are </a:t>
                </a:r>
                <a:r>
                  <a:rPr lang="en-US" altLang="zh-CN" dirty="0" smtClean="0"/>
                  <a:t>the same: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&lt;0.5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𝑜𝑟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: negative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14" y="3597598"/>
                <a:ext cx="2789610" cy="787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However, when # of positives and negatives are not equal,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be the number of positives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 smtClean="0"/>
                  <a:t> be the number of negatives</a:t>
                </a:r>
              </a:p>
              <a:p>
                <a:r>
                  <a:rPr lang="en-US" dirty="0" smtClean="0"/>
                  <a:t>The odds of observing a positive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Therefore, the classification criteria is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positive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: negative</a:t>
                </a:r>
              </a:p>
              <a:p>
                <a:r>
                  <a:rPr lang="en-US" dirty="0" smtClean="0"/>
                  <a:t>Rescaling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985" y="4839988"/>
                <a:ext cx="2950231" cy="8774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23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 squared error (MSE) is a commonly used performance measure:</a:t>
            </a:r>
          </a:p>
          <a:p>
            <a:pPr algn="ctr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want to minimize MSE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 and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202" y="1496289"/>
                <a:ext cx="3144515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38" y="3394645"/>
                <a:ext cx="4725781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579" y="4463027"/>
                <a:ext cx="394640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Class-imbalance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Undersampling</a:t>
            </a:r>
            <a:endParaRPr lang="en-US" dirty="0" smtClean="0"/>
          </a:p>
          <a:p>
            <a:r>
              <a:rPr lang="en-US" dirty="0" smtClean="0"/>
              <a:t>Oversampling</a:t>
            </a:r>
          </a:p>
          <a:p>
            <a:r>
              <a:rPr lang="en-US" dirty="0" smtClean="0"/>
              <a:t>Threshold-moving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method of determining the fitting model based on MSE is called the least square method</a:t>
            </a:r>
          </a:p>
          <a:p>
            <a:r>
              <a:rPr lang="en-US" dirty="0" smtClean="0"/>
              <a:t>In linear regression problem, the least square method aims to find a line such that the sum of distances of all the samples to it is the smallest.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677164" y="2598867"/>
            <a:ext cx="4028436" cy="3078033"/>
            <a:chOff x="2677164" y="2598867"/>
            <a:chExt cx="4028436" cy="307803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164" y="2598867"/>
              <a:ext cx="4028436" cy="3078033"/>
            </a:xfrm>
            <a:prstGeom prst="rect">
              <a:avLst/>
            </a:prstGeom>
          </p:spPr>
        </p:pic>
        <p:cxnSp>
          <p:nvCxnSpPr>
            <p:cNvPr id="12" name="直接连接符 11"/>
            <p:cNvCxnSpPr/>
            <p:nvPr/>
          </p:nvCxnSpPr>
          <p:spPr>
            <a:xfrm flipV="1">
              <a:off x="3324225" y="5043098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79019" y="4839236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02843" y="4748213"/>
              <a:ext cx="0" cy="106565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700462" y="4748942"/>
              <a:ext cx="0" cy="19262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4079081" y="4405516"/>
              <a:ext cx="1" cy="4980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4200525" y="4155383"/>
              <a:ext cx="0" cy="19992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4329113" y="4192891"/>
              <a:ext cx="0" cy="6647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4450556" y="3898209"/>
              <a:ext cx="0" cy="25717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4700588" y="3973817"/>
              <a:ext cx="0" cy="8145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4957763" y="3566624"/>
              <a:ext cx="0" cy="200514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5948364" y="3005138"/>
              <a:ext cx="0" cy="25003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41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stationary point </a:t>
            </a:r>
            <a:r>
              <a:rPr lang="en-US" dirty="0" smtClean="0"/>
              <a:t>of </a:t>
            </a:r>
            <a:r>
              <a:rPr lang="en-US" dirty="0"/>
              <a:t>a differentiable function of one variable is a point of the domain of the function where the derivative is </a:t>
            </a:r>
            <a:r>
              <a:rPr lang="en-US" dirty="0" smtClean="0"/>
              <a:t>zero</a:t>
            </a:r>
          </a:p>
          <a:p>
            <a:r>
              <a:rPr lang="en-US" dirty="0"/>
              <a:t>Single-variable </a:t>
            </a:r>
            <a:r>
              <a:rPr lang="en-US" dirty="0" smtClean="0"/>
              <a:t>function: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/>
              <a:t>. 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Two-variables function: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is differentiable </a:t>
            </a:r>
            <a:r>
              <a:rPr lang="en-US" dirty="0" smtClean="0"/>
              <a:t>in its domain. </a:t>
            </a:r>
            <a:r>
              <a:rPr lang="en-US" dirty="0"/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/>
              <a:t>, </a:t>
            </a:r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34" y="3099968"/>
                <a:ext cx="1596334" cy="846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1221509" y="3276051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右箭头 8"/>
          <p:cNvSpPr/>
          <p:nvPr/>
        </p:nvSpPr>
        <p:spPr>
          <a:xfrm>
            <a:off x="1221509" y="5695113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26" y="5461896"/>
                <a:ext cx="3649076" cy="857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general case, if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is a stationary point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Proposition: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/>
                  <a:t> be a differentiable function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 smtClean="0"/>
                  <a:t> variables defined on the convex set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 smtClean="0"/>
                  <a:t>, and let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be in the interior of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. </a:t>
                </a:r>
                <a:r>
                  <a:rPr lang="en-US" dirty="0" smtClean="0"/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is convex then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is a global minimizer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in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 if and only if it is a stationary point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...,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  <p:sp>
        <p:nvSpPr>
          <p:cNvPr id="7" name="右箭头 6"/>
          <p:cNvSpPr/>
          <p:nvPr/>
        </p:nvSpPr>
        <p:spPr>
          <a:xfrm>
            <a:off x="1365598" y="1710944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82" y="1441244"/>
                <a:ext cx="5763491" cy="856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s://www.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164" y="4522600"/>
            <a:ext cx="3619636" cy="17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 flipV="1">
            <a:off x="2959100" y="5765800"/>
            <a:ext cx="736600" cy="1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156200" y="5107161"/>
            <a:ext cx="739775" cy="1093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is a convex function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extremum can be achieved at the stationary point, i.e.</a:t>
                </a:r>
              </a:p>
              <a:p>
                <a:pPr algn="ctr"/>
                <a:endParaRPr lang="en-US" b="0" dirty="0" smtClean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10/11/2017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Pattern recognition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57" y="3436637"/>
                <a:ext cx="2291718" cy="794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361" y="2886235"/>
                <a:ext cx="4723690" cy="2108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>
            <a:off x="3632200" y="3728017"/>
            <a:ext cx="317500" cy="317500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6147</TotalTime>
  <Words>1404</Words>
  <Application>Microsoft Office PowerPoint</Application>
  <PresentationFormat>全屏显示(4:3)</PresentationFormat>
  <Paragraphs>688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Linear Model</vt:lpstr>
      <vt:lpstr>The basic form of the linear model</vt:lpstr>
      <vt:lpstr>Linear regression</vt:lpstr>
      <vt:lpstr>Linear regression</vt:lpstr>
      <vt:lpstr>Linear regression</vt:lpstr>
      <vt:lpstr>Linear regression</vt:lpstr>
      <vt:lpstr>Pre-requisite</vt:lpstr>
      <vt:lpstr>Pre-requisite</vt:lpstr>
      <vt:lpstr>Parameter estimation</vt:lpstr>
      <vt:lpstr>Parameter estimation</vt:lpstr>
      <vt:lpstr>Multivariate linear regression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Pre-requisite</vt:lpstr>
      <vt:lpstr>Multivariate linear regression</vt:lpstr>
      <vt:lpstr>Multivariate linear regression</vt:lpstr>
      <vt:lpstr>Generalized linear model</vt:lpstr>
      <vt:lpstr>Logistic regression</vt:lpstr>
      <vt:lpstr>Logistic regression</vt:lpstr>
      <vt:lpstr>Logistic regression</vt:lpstr>
      <vt:lpstr>Logistic regression</vt:lpstr>
      <vt:lpstr>Pre-requisite: maximum likelihood estimation</vt:lpstr>
      <vt:lpstr>Pre-requisite: maximum likelihood estimation</vt:lpstr>
      <vt:lpstr>Pre-requisite: maximum likelihood estimation</vt:lpstr>
      <vt:lpstr>Logistic regression</vt:lpstr>
      <vt:lpstr>Logistic regression</vt:lpstr>
      <vt:lpstr>Pre-requisite: Newton’s method</vt:lpstr>
      <vt:lpstr>Pre-requisite: Newton’s method</vt:lpstr>
      <vt:lpstr>Pre-requisite: Newton’s method</vt:lpstr>
      <vt:lpstr>Logistic regression</vt:lpstr>
      <vt:lpstr>Logistic regression</vt:lpstr>
      <vt:lpstr>Pre-requisite: Lagrange multiplier</vt:lpstr>
      <vt:lpstr>Pre-requisite: Lagrange multiplier</vt:lpstr>
      <vt:lpstr>Pre-requisite: Lagrange multiplier</vt:lpstr>
      <vt:lpstr>Pre-requisite: Lagrange multiplier</vt:lpstr>
      <vt:lpstr>Linear discriminant analysis</vt:lpstr>
      <vt:lpstr>Linear discriminant analysis</vt:lpstr>
      <vt:lpstr>Linear discriminant analysis</vt:lpstr>
      <vt:lpstr>Linear discriminant analysis</vt:lpstr>
      <vt:lpstr>Linear discriminant analysis</vt:lpstr>
      <vt:lpstr>Multiclass classification </vt:lpstr>
      <vt:lpstr>Multiclass classification </vt:lpstr>
      <vt:lpstr>Class-imbalance</vt:lpstr>
      <vt:lpstr>Class-imbalance</vt:lpstr>
      <vt:lpstr>Class-imbalance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</dc:title>
  <dc:creator>Ying Shen</dc:creator>
  <cp:lastModifiedBy>Ying Shen</cp:lastModifiedBy>
  <cp:revision>292</cp:revision>
  <dcterms:created xsi:type="dcterms:W3CDTF">2016-07-23T03:09:55Z</dcterms:created>
  <dcterms:modified xsi:type="dcterms:W3CDTF">2017-10-11T01:24:17Z</dcterms:modified>
</cp:coreProperties>
</file>