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281" r:id="rId40"/>
    <p:sldId id="28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8C593-CEAE-4A78-BA16-E2589C66AE0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0462-4184-41CC-986E-08BEA43F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7A28C-FE78-4A7E-900D-21CC69047ED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68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11166A-01FC-4FE9-8AB4-25E63F5E643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ABFD81-4CFE-411E-9F67-D351C1EB782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75614D-0FC8-4B4D-B592-D3DA9CB29C37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41522E-EE12-4A19-90CF-EF4151B4F863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9D3223-6763-4EF6-8EED-08C977B64E5B}" type="datetime1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22E39-967D-477D-99B7-875CE3B8E038}" type="datetime1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7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2C99A-3D09-4CEC-84D7-B6DE65CE6FE8}" type="datetime1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CE1770A-DC54-4185-B916-4ACC56E3522B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36A9B2-467C-4245-94EB-46516A6BAC2A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05BE3D4-9A3F-449A-B8D3-6231B8009706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page </a:t>
            </a:r>
            <a:fld id="{D92B8BA0-D749-4879-B022-8A2A307BA723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5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Neural Network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40379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smtClean="0"/>
              <a:t>Dec. </a:t>
            </a:r>
            <a:r>
              <a:rPr lang="en-US" dirty="0"/>
              <a:t>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511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02F29A-9A5A-4B66-BDA4-FF95850E09F6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neuron computes the values of x+y-2.</a:t>
            </a:r>
          </a:p>
          <a:p>
            <a:r>
              <a:rPr lang="en-US" altLang="en-US" smtClean="0"/>
              <a:t>If this value is less than 0, it returns –1, otherwise a 1.</a:t>
            </a:r>
          </a:p>
          <a:p>
            <a:r>
              <a:rPr lang="en-US" altLang="en-US" smtClean="0"/>
              <a:t>The logical OR function can be similarly computed by changing the bias weight to -1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0C9B03-518D-45F9-88DC-0DD153C61C8F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3152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9FEEF-78F1-45B5-912B-D8280DA80D89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The perceptron training algorithm can be used to adjust the weights of an artificial neuron.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/>
                  <a:t>weights are adjusted until the outputs of the neuron become consistent with the true outputs of training examples.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/>
                  <a:t>following rule is </a:t>
                </a:r>
                <a:r>
                  <a:rPr lang="en-US" sz="2600" dirty="0" smtClean="0"/>
                  <a:t>used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 smtClean="0"/>
              </a:p>
              <a:p>
                <a:r>
                  <a:rPr lang="en-US" sz="2600" dirty="0"/>
                  <a:t>In the </a:t>
                </a:r>
                <a:r>
                  <a:rPr lang="en-US" sz="2600" dirty="0" smtClean="0"/>
                  <a:t>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is </a:t>
                </a:r>
                <a:r>
                  <a:rPr lang="en-US" sz="2200" dirty="0"/>
                  <a:t>the required adjustment for the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 err="1"/>
                  <a:t>-th</a:t>
                </a:r>
                <a:r>
                  <a:rPr lang="en-US" sz="2200" dirty="0"/>
                  <a:t> weight</a:t>
                </a:r>
                <a:r>
                  <a:rPr lang="en-US" sz="2200" dirty="0" smtClean="0"/>
                  <a:t>.</a:t>
                </a:r>
              </a:p>
              <a:p>
                <a:pPr lvl="1"/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/>
                  <a:t> is the desired output value.</a:t>
                </a:r>
              </a:p>
              <a:p>
                <a:pPr lvl="1"/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is the step size which determines the learning rate.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741" b="-7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FDE5A-BAD0-409A-B8AF-04B5CC458CF6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action of the rule can be summarized as follows: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desired output and actual output values are equal, do nothing.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neuron output is –1 and should be 1</a:t>
            </a:r>
          </a:p>
          <a:p>
            <a:pPr lvl="2"/>
            <a:r>
              <a:rPr lang="en-US" dirty="0" smtClean="0"/>
              <a:t>Increment </a:t>
            </a:r>
            <a:r>
              <a:rPr lang="en-US" dirty="0"/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weight by </a:t>
            </a:r>
            <a:r>
              <a:rPr lang="en-US" dirty="0" smtClean="0"/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neuron output is 1 and should be –1</a:t>
            </a:r>
          </a:p>
          <a:p>
            <a:pPr lvl="2"/>
            <a:r>
              <a:rPr lang="en-US" dirty="0" smtClean="0"/>
              <a:t>Decrement </a:t>
            </a:r>
            <a:r>
              <a:rPr lang="en-US" dirty="0"/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weight by </a:t>
            </a:r>
            <a:r>
              <a:rPr lang="en-US" dirty="0" smtClean="0"/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4D5F9-59E0-47DE-BD00-B8D1E7CBEAE2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weights should not be changed too drastically because they are adjusted only for the current training example.</a:t>
            </a:r>
          </a:p>
          <a:p>
            <a:r>
              <a:rPr lang="en-US" altLang="en-US" smtClean="0"/>
              <a:t>Otherwise, the adjustments made in earlier iterations will be undone.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6755E2-6335-46AF-A8F5-7E43615ABAF7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step size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a parameter whose value is between 0 and 1.</a:t>
            </a:r>
          </a:p>
          <a:p>
            <a:r>
              <a:rPr lang="en-US" altLang="en-US" dirty="0" smtClean="0"/>
              <a:t>It can be used to control the amount of adjustments made in each iteration.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close to 0, then the new weight is mostly influenced by the value of the old weight.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close to 1, then the new weight is sensitive to the amount of adjustment performed in the current iteration.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5D7F1-E28D-4966-9EA1-E34CF9712AF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some cases, an adaptive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value can be used</a:t>
            </a:r>
          </a:p>
          <a:p>
            <a:pPr lvl="1"/>
            <a:r>
              <a:rPr lang="en-US" altLang="en-US" dirty="0" smtClean="0"/>
              <a:t>Initially,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moderately large during the first few iterations.</a:t>
            </a:r>
          </a:p>
          <a:p>
            <a:pPr lvl="1"/>
            <a:r>
              <a:rPr lang="en-US" altLang="en-US" dirty="0" smtClean="0"/>
              <a:t>It then gradually decreases in subsequent iterations.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060789-9AB1-4689-AFE3-EAC0A259068D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set of patterns are to be classified in a 2-D space.</a:t>
            </a:r>
          </a:p>
          <a:p>
            <a:r>
              <a:rPr lang="en-US" altLang="en-US" smtClean="0"/>
              <a:t>The first two columns of the table list the 2-D coordinates of the patterns.</a:t>
            </a:r>
          </a:p>
          <a:p>
            <a:r>
              <a:rPr lang="en-US" altLang="en-US" smtClean="0"/>
              <a:t>The third column represents the classification, +1 or – 1.</a:t>
            </a:r>
          </a:p>
          <a:p>
            <a:r>
              <a:rPr lang="en-US" altLang="en-US" smtClean="0"/>
              <a:t>The patterns are linearly separable, i.e., they can be completely separated by a hyperplane.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462795-1C47-4B1C-B95E-96E1AC69C1C2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0225"/>
            <a:ext cx="315753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3429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61329-7BBD-41AE-8FFE-BFEC31D4E1B0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Neural Network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study of artificial neural networks was inspired by attempts to simulate biological neural systems.</a:t>
            </a:r>
          </a:p>
          <a:p>
            <a:r>
              <a:rPr lang="en-US" altLang="en-US" dirty="0" smtClean="0"/>
              <a:t>The human brain consists primarily of nerve cells called neurons.</a:t>
            </a:r>
          </a:p>
          <a:p>
            <a:r>
              <a:rPr lang="en-US" altLang="en-US" dirty="0" smtClean="0"/>
              <a:t>They are linked together with other neurons via strands of fiber called axons.</a:t>
            </a:r>
          </a:p>
          <a:p>
            <a:r>
              <a:rPr lang="en-US" altLang="en-US" dirty="0" smtClean="0"/>
              <a:t>Axons are used to transmit nerve impulses from one neuron to another whenever the neurons are stimulated.</a:t>
            </a:r>
          </a:p>
        </p:txBody>
      </p:sp>
      <p:pic>
        <p:nvPicPr>
          <p:cNvPr id="1026" name="Picture 2" descr="“neurons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" y="4002776"/>
            <a:ext cx="3715073" cy="23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CD456D-3CEF-4FAD-ADC5-A78DB89EB9DA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 descr="“neurons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"/>
          <a:stretch/>
        </p:blipFill>
        <p:spPr bwMode="auto">
          <a:xfrm>
            <a:off x="4501962" y="4075721"/>
            <a:ext cx="3907401" cy="2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458470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59238"/>
            <a:ext cx="45847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E4556-21F5-4439-B98C-BB646BD0434C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Exclusive-OR</a:t>
            </a:r>
          </a:p>
        </p:txBody>
      </p:sp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Perceptron cannot solve those problems where the patterns are not linearly separable</a:t>
            </a:r>
          </a:p>
          <a:p>
            <a:r>
              <a:rPr lang="en-US" altLang="en-US" smtClean="0"/>
              <a:t>An example of this is the exclusive-OR problem.</a:t>
            </a:r>
          </a:p>
          <a:p>
            <a:r>
              <a:rPr lang="en-US" altLang="en-US" smtClean="0"/>
              <a:t>Multilayer networks are required for solving such kinds of problems.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D22B0-281F-4D30-A467-4FB5B148CBD8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Exclusive-OR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433863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36496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87E719-4F75-4666-9B22-1E0AC1F34EE4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backpropagation learning algorithm is specifically designed for neural networks with multiple layers.</a:t>
            </a:r>
          </a:p>
          <a:p>
            <a:r>
              <a:rPr lang="en-US" altLang="en-US" smtClean="0"/>
              <a:t>The additional layers in between the input and output nodes are called hidden layers.</a:t>
            </a:r>
          </a:p>
          <a:p>
            <a:r>
              <a:rPr lang="en-US" altLang="en-US" smtClean="0"/>
              <a:t>The nodes embedded in these layers are called hidden nodes.</a:t>
            </a:r>
          </a:p>
          <a:p>
            <a:r>
              <a:rPr lang="en-US" altLang="en-US" smtClean="0"/>
              <a:t>We focus on feedforward neural networks, in which the nodes in one layer are connected only to the nodes in the next layer.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BD2E72-E7DE-41DD-B1C8-E690D9FBB634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There are two phases in each iteration of the training algorithm</a:t>
            </a:r>
          </a:p>
          <a:p>
            <a:pPr lvl="1"/>
            <a:r>
              <a:rPr lang="en-US" altLang="en-US" smtClean="0"/>
              <a:t>The forward phase</a:t>
            </a:r>
          </a:p>
          <a:p>
            <a:pPr lvl="1"/>
            <a:r>
              <a:rPr lang="en-US" altLang="en-US" smtClean="0"/>
              <a:t>The backward phase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2EE6E5-A4FF-415E-8CB8-A71B489D88E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During the forward phase, the weights obtained from the previous iteration are used to compute the output value of each neuron.</a:t>
            </a:r>
          </a:p>
          <a:p>
            <a:r>
              <a:rPr lang="en-US" altLang="en-US" dirty="0" smtClean="0"/>
              <a:t>Outputs of the neurons at level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are computed prior to computing the outputs at level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dirty="0" smtClean="0"/>
              <a:t>+1.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CE054-EC28-4499-B792-A651EDA5FD4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During the backward phase, the weight update equation is applied in the reverse direction.</a:t>
            </a:r>
          </a:p>
          <a:p>
            <a:r>
              <a:rPr lang="en-US" altLang="en-US" smtClean="0"/>
              <a:t>In other words, the weights at level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+1 are updated before the weights at level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smtClean="0"/>
              <a:t> </a:t>
            </a:r>
            <a:r>
              <a:rPr lang="en-US" altLang="en-US" smtClean="0"/>
              <a:t>are updated.</a:t>
            </a:r>
          </a:p>
          <a:p>
            <a:r>
              <a:rPr lang="en-US" altLang="en-US" smtClean="0"/>
              <a:t>The learning algorithm allows us to use the errors for neurons at layer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+1 to estimate the errors for neurons at layer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FC4F34-1003-4B14-B857-050F725B4E4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2188"/>
            <a:ext cx="6019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36988"/>
            <a:ext cx="6019800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900D57-4ACE-4999-B496-4AF2D09595EE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Backpropagation learning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nodes in the network may use types of activation functions other than the threshold function.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33738"/>
            <a:ext cx="255270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33738"/>
            <a:ext cx="3438525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5486400" y="3135313"/>
            <a:ext cx="495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f(x)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A5A7D-E0D3-449F-8BEA-7E1EF6F62AB2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Backpropagation</a:t>
            </a:r>
            <a:r>
              <a:rPr lang="en-US" altLang="en-US" dirty="0" smtClean="0"/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common activation function is the hyperbolic tangent function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𝑛𝑒𝑡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important property of logistic function is that it is </a:t>
                </a:r>
                <a:r>
                  <a:rPr lang="en-US" dirty="0" smtClean="0"/>
                  <a:t>differentiable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𝑛𝑒𝑡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𝑛𝑒𝑡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415AAF-6213-42CB-BF0C-8AEA622FC90B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Neural Network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neuron is connected to the axons of other neurons via dendrites, which are extensions from the cell body of the neuron.</a:t>
            </a:r>
          </a:p>
          <a:p>
            <a:r>
              <a:rPr lang="en-US" altLang="en-US" dirty="0" smtClean="0"/>
              <a:t>The contact point between a dendrite and an axon is called a synapse.</a:t>
            </a:r>
          </a:p>
          <a:p>
            <a:r>
              <a:rPr lang="en-US" altLang="en-US" dirty="0" smtClean="0"/>
              <a:t>The human brain learns by changing the strength of the synaptic connection between neurons upon repeated stimulation by the same impulse.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EA14D9-FBC7-4A29-86E9-CEBB0BDB651F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Picture 2" descr="“neurons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" y="4002776"/>
            <a:ext cx="3715073" cy="23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“neurons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"/>
          <a:stretch/>
        </p:blipFill>
        <p:spPr bwMode="auto">
          <a:xfrm>
            <a:off x="4501962" y="4075721"/>
            <a:ext cx="3907401" cy="2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Backpropagation learning is based on the idea of an error surface.</a:t>
            </a:r>
          </a:p>
          <a:p>
            <a:r>
              <a:rPr lang="en-US" altLang="en-US" smtClean="0"/>
              <a:t>The surface represents cumulative error over a data set as a function of network weights.</a:t>
            </a:r>
          </a:p>
          <a:p>
            <a:r>
              <a:rPr lang="en-US" altLang="en-US" smtClean="0"/>
              <a:t>Each possible network weight configuration is represented by a point on the surface.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D7A27-5021-43BE-A9AA-84C18D2EE3C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goal of the learning algorithm is to determine a set of weights that minimize the error.</a:t>
            </a:r>
          </a:p>
          <a:p>
            <a:r>
              <a:rPr lang="en-US" altLang="en-US" smtClean="0"/>
              <a:t>The learning algorithm should be designed to find the direction on the surface which most rapidly reduces the error.</a:t>
            </a:r>
          </a:p>
          <a:p>
            <a:r>
              <a:rPr lang="en-US" altLang="en-US" smtClean="0"/>
              <a:t>This can be achieved by moving in the opposite direction of the gradient vector at each surface point.</a:t>
            </a:r>
          </a:p>
          <a:p>
            <a:r>
              <a:rPr lang="en-US" altLang="en-US" smtClean="0"/>
              <a:t>This approach is called gradient descent learning.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09D5C-72C1-44CC-A902-D6DF4B4EED9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2484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7BCCF-0D43-45DB-859A-B4E77951F150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981200"/>
            <a:ext cx="5181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657272-755B-4EB3-B151-3047BBD84EA7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mean squared network error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 smtClean="0"/>
                  <a:t> is found by summing the error for each output node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equation</a:t>
                </a:r>
              </a:p>
              <a:p>
                <a:pPr lvl="1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 </a:t>
                </a:r>
                <a:r>
                  <a:rPr lang="en-US" dirty="0"/>
                  <a:t>is the desired value for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output node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 </a:t>
                </a:r>
                <a:r>
                  <a:rPr lang="en-US" dirty="0"/>
                  <a:t>is the actual output of the same node.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C11A-D446-4AEF-AA29-3872BCCE964B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weight of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node, the gradient descent operation is represented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equation, the partial derivative measures the rate of change of error with respect to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weight.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evaluation of the partial derivative requires an activation function which is differentiable.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2FAD3-D25E-48D6-A13F-5686DD1AD639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denote the output of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hidden node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/>
              <a:t> .</a:t>
            </a:r>
          </a:p>
          <a:p>
            <a:r>
              <a:rPr lang="en-US" dirty="0" smtClean="0"/>
              <a:t>Two </a:t>
            </a:r>
            <a:r>
              <a:rPr lang="en-US" dirty="0"/>
              <a:t>different equations are required for adjusting weights associated with output nodes and hidden nodes.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9F4CE-0643-4A3B-8C60-8BCF90E42E8C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assume that only one hidden layer is used.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nodes on the output layer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nodes on the hidden layer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second equation,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)(1−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093070-2197-42C0-8836-989CB0A8CA36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22961" y="2093208"/>
            <a:ext cx="6324600" cy="2971800"/>
            <a:chOff x="990600" y="2286000"/>
            <a:chExt cx="6324600" cy="2971800"/>
          </a:xfrm>
        </p:grpSpPr>
        <p:sp>
          <p:nvSpPr>
            <p:cNvPr id="5" name="Oval 4"/>
            <p:cNvSpPr/>
            <p:nvPr/>
          </p:nvSpPr>
          <p:spPr>
            <a:xfrm>
              <a:off x="2819400" y="2438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438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2438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010400" y="2438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994" name="TextBox 9"/>
            <p:cNvSpPr txBox="1">
              <a:spLocks noChangeArrowheads="1"/>
            </p:cNvSpPr>
            <p:nvPr/>
          </p:nvSpPr>
          <p:spPr bwMode="auto">
            <a:xfrm>
              <a:off x="3124200" y="2373313"/>
              <a:ext cx="304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1995" name="TextBox 10"/>
            <p:cNvSpPr txBox="1">
              <a:spLocks noChangeArrowheads="1"/>
            </p:cNvSpPr>
            <p:nvPr/>
          </p:nvSpPr>
          <p:spPr bwMode="auto">
            <a:xfrm>
              <a:off x="3962400" y="2362200"/>
              <a:ext cx="304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1996" name="TextBox 11"/>
            <p:cNvSpPr txBox="1">
              <a:spLocks noChangeArrowheads="1"/>
            </p:cNvSpPr>
            <p:nvPr/>
          </p:nvSpPr>
          <p:spPr bwMode="auto">
            <a:xfrm>
              <a:off x="4800600" y="22971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1997" name="TextBox 12"/>
            <p:cNvSpPr txBox="1">
              <a:spLocks noChangeArrowheads="1"/>
            </p:cNvSpPr>
            <p:nvPr/>
          </p:nvSpPr>
          <p:spPr bwMode="auto">
            <a:xfrm>
              <a:off x="6324600" y="22860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1998" name="TextBox 13"/>
            <p:cNvSpPr txBox="1">
              <a:spLocks noChangeArrowheads="1"/>
            </p:cNvSpPr>
            <p:nvPr/>
          </p:nvSpPr>
          <p:spPr bwMode="auto">
            <a:xfrm>
              <a:off x="5943600" y="23733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514600" y="3733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52800" y="3733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4800" y="3733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486400" y="3733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010400" y="3733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004" name="TextBox 19"/>
            <p:cNvSpPr txBox="1">
              <a:spLocks noChangeArrowheads="1"/>
            </p:cNvSpPr>
            <p:nvPr/>
          </p:nvSpPr>
          <p:spPr bwMode="auto">
            <a:xfrm>
              <a:off x="2819400" y="3668713"/>
              <a:ext cx="304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2005" name="TextBox 20"/>
            <p:cNvSpPr txBox="1">
              <a:spLocks noChangeArrowheads="1"/>
            </p:cNvSpPr>
            <p:nvPr/>
          </p:nvSpPr>
          <p:spPr bwMode="auto">
            <a:xfrm>
              <a:off x="3657600" y="3657600"/>
              <a:ext cx="304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2006" name="TextBox 21"/>
            <p:cNvSpPr txBox="1">
              <a:spLocks noChangeArrowheads="1"/>
            </p:cNvSpPr>
            <p:nvPr/>
          </p:nvSpPr>
          <p:spPr bwMode="auto">
            <a:xfrm>
              <a:off x="4495800" y="35925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2007" name="TextBox 22"/>
            <p:cNvSpPr txBox="1">
              <a:spLocks noChangeArrowheads="1"/>
            </p:cNvSpPr>
            <p:nvPr/>
          </p:nvSpPr>
          <p:spPr bwMode="auto">
            <a:xfrm>
              <a:off x="6248400" y="35814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2008" name="TextBox 23"/>
            <p:cNvSpPr txBox="1">
              <a:spLocks noChangeArrowheads="1"/>
            </p:cNvSpPr>
            <p:nvPr/>
          </p:nvSpPr>
          <p:spPr bwMode="auto">
            <a:xfrm>
              <a:off x="5791200" y="36687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27432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343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62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1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014" name="TextBox 39"/>
            <p:cNvSpPr txBox="1">
              <a:spLocks noChangeArrowheads="1"/>
            </p:cNvSpPr>
            <p:nvPr/>
          </p:nvSpPr>
          <p:spPr bwMode="auto">
            <a:xfrm>
              <a:off x="3048000" y="4887913"/>
              <a:ext cx="304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2015" name="TextBox 40"/>
            <p:cNvSpPr txBox="1">
              <a:spLocks noChangeArrowheads="1"/>
            </p:cNvSpPr>
            <p:nvPr/>
          </p:nvSpPr>
          <p:spPr bwMode="auto">
            <a:xfrm>
              <a:off x="3886200" y="4876800"/>
              <a:ext cx="304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2016" name="TextBox 41"/>
            <p:cNvSpPr txBox="1">
              <a:spLocks noChangeArrowheads="1"/>
            </p:cNvSpPr>
            <p:nvPr/>
          </p:nvSpPr>
          <p:spPr bwMode="auto">
            <a:xfrm>
              <a:off x="4724400" y="48117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2017" name="TextBox 42"/>
            <p:cNvSpPr txBox="1">
              <a:spLocks noChangeArrowheads="1"/>
            </p:cNvSpPr>
            <p:nvPr/>
          </p:nvSpPr>
          <p:spPr bwMode="auto">
            <a:xfrm>
              <a:off x="6248400" y="48006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2018" name="TextBox 43"/>
            <p:cNvSpPr txBox="1">
              <a:spLocks noChangeArrowheads="1"/>
            </p:cNvSpPr>
            <p:nvPr/>
          </p:nvSpPr>
          <p:spPr bwMode="auto">
            <a:xfrm>
              <a:off x="5867400" y="48879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cxnSp>
          <p:nvCxnSpPr>
            <p:cNvPr id="46" name="Straight Arrow Connector 45"/>
            <p:cNvCxnSpPr>
              <a:stCxn id="18" idx="0"/>
              <a:endCxn id="5" idx="5"/>
            </p:cNvCxnSpPr>
            <p:nvPr/>
          </p:nvCxnSpPr>
          <p:spPr>
            <a:xfrm flipH="1" flipV="1">
              <a:off x="3079750" y="2698750"/>
              <a:ext cx="2559050" cy="1035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0"/>
              <a:endCxn id="6" idx="5"/>
            </p:cNvCxnSpPr>
            <p:nvPr/>
          </p:nvCxnSpPr>
          <p:spPr>
            <a:xfrm flipH="1" flipV="1">
              <a:off x="3917950" y="2698750"/>
              <a:ext cx="1720850" cy="1035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8" idx="0"/>
              <a:endCxn id="7" idx="5"/>
            </p:cNvCxnSpPr>
            <p:nvPr/>
          </p:nvCxnSpPr>
          <p:spPr>
            <a:xfrm flipH="1" flipV="1">
              <a:off x="4679950" y="2698750"/>
              <a:ext cx="958850" cy="1035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8" idx="4"/>
            </p:cNvCxnSpPr>
            <p:nvPr/>
          </p:nvCxnSpPr>
          <p:spPr>
            <a:xfrm flipV="1">
              <a:off x="5638800" y="2743200"/>
              <a:ext cx="1524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8" idx="0"/>
              <a:endCxn id="9" idx="4"/>
            </p:cNvCxnSpPr>
            <p:nvPr/>
          </p:nvCxnSpPr>
          <p:spPr>
            <a:xfrm flipV="1">
              <a:off x="5638800" y="2743200"/>
              <a:ext cx="15240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5" idx="0"/>
              <a:endCxn id="18" idx="4"/>
            </p:cNvCxnSpPr>
            <p:nvPr/>
          </p:nvCxnSpPr>
          <p:spPr>
            <a:xfrm flipV="1">
              <a:off x="2895600" y="4038600"/>
              <a:ext cx="274320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6" idx="0"/>
            </p:cNvCxnSpPr>
            <p:nvPr/>
          </p:nvCxnSpPr>
          <p:spPr>
            <a:xfrm flipV="1">
              <a:off x="3733800" y="4038600"/>
              <a:ext cx="190500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7" idx="0"/>
            </p:cNvCxnSpPr>
            <p:nvPr/>
          </p:nvCxnSpPr>
          <p:spPr>
            <a:xfrm flipV="1">
              <a:off x="4495800" y="4038600"/>
              <a:ext cx="114300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8" idx="0"/>
            </p:cNvCxnSpPr>
            <p:nvPr/>
          </p:nvCxnSpPr>
          <p:spPr>
            <a:xfrm flipH="1" flipV="1">
              <a:off x="5638800" y="4038600"/>
              <a:ext cx="7620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9" idx="0"/>
            </p:cNvCxnSpPr>
            <p:nvPr/>
          </p:nvCxnSpPr>
          <p:spPr>
            <a:xfrm flipH="1" flipV="1">
              <a:off x="5638800" y="4038600"/>
              <a:ext cx="152400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200400" y="2971800"/>
              <a:ext cx="457200" cy="391646"/>
            </a:xfrm>
            <a:prstGeom prst="rect">
              <a:avLst/>
            </a:prstGeom>
            <a:blipFill rotWithShape="1">
              <a:blip r:embed="rId2"/>
              <a:stretch>
                <a:fillRect r="-1333" b="-625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3" name="TextBox 8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15000" y="3020358"/>
              <a:ext cx="457200" cy="391646"/>
            </a:xfrm>
            <a:prstGeom prst="rect">
              <a:avLst/>
            </a:prstGeom>
            <a:blipFill rotWithShape="1">
              <a:blip r:embed="rId3"/>
              <a:stretch>
                <a:fillRect r="-2667" b="-61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4" name="TextBox 8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95600" y="4408954"/>
              <a:ext cx="457200" cy="391646"/>
            </a:xfrm>
            <a:prstGeom prst="rect">
              <a:avLst/>
            </a:prstGeom>
            <a:blipFill rotWithShape="1">
              <a:blip r:embed="rId4"/>
              <a:stretch>
                <a:fillRect r="-10667" b="-61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5" name="TextBox 8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80314" y="4518833"/>
              <a:ext cx="457200" cy="391646"/>
            </a:xfrm>
            <a:prstGeom prst="rect">
              <a:avLst/>
            </a:prstGeom>
            <a:blipFill rotWithShape="1">
              <a:blip r:embed="rId5"/>
              <a:stretch>
                <a:fillRect r="-5333" b="-61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2033" name="Rectangle 86"/>
            <p:cNvSpPr>
              <a:spLocks noChangeArrowheads="1"/>
            </p:cNvSpPr>
            <p:nvPr/>
          </p:nvSpPr>
          <p:spPr bwMode="auto">
            <a:xfrm>
              <a:off x="1066800" y="2374900"/>
              <a:ext cx="13350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output layer</a:t>
              </a:r>
            </a:p>
          </p:txBody>
        </p:sp>
        <p:sp>
          <p:nvSpPr>
            <p:cNvPr id="42034" name="Rectangle 88"/>
            <p:cNvSpPr>
              <a:spLocks noChangeArrowheads="1"/>
            </p:cNvSpPr>
            <p:nvPr/>
          </p:nvSpPr>
          <p:spPr bwMode="auto">
            <a:xfrm>
              <a:off x="990600" y="3670300"/>
              <a:ext cx="13493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hidden layer</a:t>
              </a:r>
            </a:p>
          </p:txBody>
        </p:sp>
        <p:sp>
          <p:nvSpPr>
            <p:cNvPr id="42035" name="Rectangle 90"/>
            <p:cNvSpPr>
              <a:spLocks noChangeArrowheads="1"/>
            </p:cNvSpPr>
            <p:nvPr/>
          </p:nvSpPr>
          <p:spPr bwMode="auto">
            <a:xfrm>
              <a:off x="1173163" y="4889500"/>
              <a:ext cx="1189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input layer</a:t>
              </a:r>
            </a:p>
          </p:txBody>
        </p:sp>
      </p:grp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FBE49-1586-42F4-BD8D-36B63590031E}" type="datetime1">
              <a:rPr lang="en-US" smtClean="0"/>
              <a:t>11/4/2016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classification problem, if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possible classes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one node for each possible class or</a:t>
            </a:r>
          </a:p>
          <a:p>
            <a:pPr lvl="1"/>
            <a:r>
              <a:rPr lang="en-US" dirty="0" smtClean="0"/>
              <a:t>Encode </a:t>
            </a:r>
            <a:r>
              <a:rPr lang="en-US" dirty="0"/>
              <a:t>the class label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</a:t>
            </a:r>
            <a:r>
              <a:rPr lang="en-US" dirty="0"/>
              <a:t>nodes.</a:t>
            </a:r>
          </a:p>
          <a:p>
            <a:r>
              <a:rPr lang="en-US" dirty="0" smtClean="0"/>
              <a:t>A </a:t>
            </a:r>
            <a:r>
              <a:rPr lang="en-US" dirty="0"/>
              <a:t>suitable network topology should be chosen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need to determine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of hidden layers and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of hidden nodes in each layer.</a:t>
            </a:r>
          </a:p>
          <a:p>
            <a:r>
              <a:rPr lang="en-US" dirty="0" smtClean="0"/>
              <a:t>The </a:t>
            </a:r>
            <a:r>
              <a:rPr lang="en-US" dirty="0"/>
              <a:t>weights need to be initialized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assignments are usually acceptable.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1F396-3F19-477D-820C-EBFB6F5CD99F}" type="datetime1">
              <a:rPr lang="en-US" smtClean="0"/>
              <a:t>11/4/2016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Neural Network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neural network consists of a large number of simple, interacting nodes (artificial neurons).</a:t>
            </a:r>
          </a:p>
          <a:p>
            <a:r>
              <a:rPr lang="en-US" altLang="en-US" smtClean="0"/>
              <a:t>Knowledge is represented by the strength of connections between these nodes.</a:t>
            </a:r>
          </a:p>
          <a:p>
            <a:r>
              <a:rPr lang="en-US" altLang="en-US" smtClean="0"/>
              <a:t>Knowledge is acquired by adjusting the connections through a process of learning.</a:t>
            </a:r>
          </a:p>
          <a:p>
            <a:r>
              <a:rPr lang="en-US" altLang="en-US" smtClean="0"/>
              <a:t>All the neurons process their inputs simultaneously and independently.</a:t>
            </a:r>
          </a:p>
          <a:p>
            <a:r>
              <a:rPr lang="en-US" altLang="en-US" smtClean="0"/>
              <a:t>These systems tend to degrade gracefully due to this distributed representation.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46422-4E15-4F3B-B6DC-F79F9D806BA2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neural networks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Multilayer neural networks with at least one hidden layer are universal </a:t>
            </a:r>
            <a:r>
              <a:rPr lang="en-US" altLang="en-US" sz="2600" dirty="0" err="1" smtClean="0"/>
              <a:t>approximators</a:t>
            </a:r>
            <a:r>
              <a:rPr lang="en-US" altLang="en-US" sz="2600" dirty="0" smtClean="0"/>
              <a:t>.</a:t>
            </a:r>
          </a:p>
          <a:p>
            <a:r>
              <a:rPr lang="en-US" altLang="en-US" sz="2600" dirty="0" smtClean="0"/>
              <a:t>Neural networks can handle redundant features by reducing the values of the weights associated with these features.</a:t>
            </a:r>
          </a:p>
          <a:p>
            <a:r>
              <a:rPr lang="en-US" altLang="en-US" sz="2600" dirty="0" smtClean="0"/>
              <a:t>The algorithm used for learning the weights of a neural networks sometimes converges to a local minimum.</a:t>
            </a:r>
          </a:p>
          <a:p>
            <a:r>
              <a:rPr lang="en-US" altLang="en-US" sz="2600" dirty="0" smtClean="0"/>
              <a:t>Training a neural network is a time consuming process, especially when the number of hidden nodes is large.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72191-7F02-4D8D-9402-6437A43610E0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 of computation in neural networks is the artificial neuron.</a:t>
            </a:r>
          </a:p>
          <a:p>
            <a:r>
              <a:rPr lang="en-US" dirty="0" smtClean="0"/>
              <a:t>An artificial neuron consists of</a:t>
            </a:r>
          </a:p>
          <a:p>
            <a:pPr lvl="1"/>
            <a:r>
              <a:rPr lang="en-US" dirty="0"/>
              <a:t>Input </a:t>
            </a:r>
            <a:r>
              <a:rPr lang="en-US" dirty="0" smtClean="0"/>
              <a:t>signals</a:t>
            </a:r>
          </a:p>
          <a:p>
            <a:pPr lvl="1"/>
            <a:r>
              <a:rPr lang="en-US" dirty="0"/>
              <a:t>A set of real-valued </a:t>
            </a:r>
            <a:r>
              <a:rPr lang="en-US" dirty="0" smtClean="0"/>
              <a:t>weights</a:t>
            </a:r>
          </a:p>
          <a:p>
            <a:pPr lvl="1"/>
            <a:r>
              <a:rPr lang="en-US" dirty="0"/>
              <a:t>An activation </a:t>
            </a:r>
            <a:r>
              <a:rPr lang="en-US" dirty="0" smtClean="0"/>
              <a:t>level</a:t>
            </a:r>
          </a:p>
          <a:p>
            <a:pPr lvl="1"/>
            <a:r>
              <a:rPr lang="en-US" dirty="0"/>
              <a:t>A threshold </a:t>
            </a:r>
            <a:r>
              <a:rPr lang="en-US" dirty="0" smtClean="0"/>
              <a:t>function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AAAA59-090E-4F14-8C22-55F66852C22F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 signals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lvl="1"/>
                <a:r>
                  <a:rPr lang="en-US" dirty="0"/>
                  <a:t>These signals represent data from the environment or activation of other neurons.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/>
                  <a:t>A set of real-valued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The values of these weights represent connection strengths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An activation </a:t>
                </a:r>
                <a:r>
                  <a:rPr lang="en-US" dirty="0" smtClean="0"/>
                  <a:t>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The neuron’s activation level is determined by the sum of the weighted inputs.</a:t>
                </a:r>
              </a:p>
              <a:p>
                <a:r>
                  <a:rPr lang="en-US" dirty="0"/>
                  <a:t>A threshold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  <a:p>
                <a:pPr lvl="1"/>
                <a:r>
                  <a:rPr lang="en-US" dirty="0"/>
                  <a:t>This function computes the final output by determining if the activation is below or above a threshold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The threshold is usually implicitly represented </a:t>
                </a:r>
                <a:r>
                  <a:rPr lang="en-US" dirty="0" smtClean="0"/>
                  <a:t>by</a:t>
                </a:r>
              </a:p>
              <a:p>
                <a:pPr lvl="2"/>
                <a:r>
                  <a:rPr lang="en-US" sz="1400" dirty="0"/>
                  <a:t>an additional input of constant value +1</a:t>
                </a:r>
                <a:r>
                  <a:rPr lang="en-US" sz="1400" dirty="0" smtClean="0"/>
                  <a:t>.</a:t>
                </a:r>
              </a:p>
              <a:p>
                <a:pPr lvl="2"/>
                <a:r>
                  <a:rPr lang="en-US" sz="1400" dirty="0"/>
                  <a:t>an additional weight value associated with the constant input.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061D8-71D0-469F-B3AC-5035496F5AEE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activation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𝑛𝑒𝑡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output of the neuron is given </a:t>
                </a:r>
                <a:r>
                  <a:rPr lang="en-US" dirty="0" smtClean="0"/>
                  <a:t>by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𝑛𝑒𝑡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05C9F-FAF1-45E1-A612-6FBF65FC5F6E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53340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0AD8C4-8331-494E-A50C-2868B6B724C9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An artificial neuron can be used to compute the logic AND function.</a:t>
            </a:r>
          </a:p>
          <a:p>
            <a:r>
              <a:rPr lang="en-US" altLang="en-US" smtClean="0"/>
              <a:t>The neuron has three inputs</a:t>
            </a:r>
          </a:p>
          <a:p>
            <a:pPr lvl="1"/>
            <a:r>
              <a:rPr lang="en-US" altLang="en-US" smtClean="0"/>
              <a:t>x and y are the original inputs.</a:t>
            </a:r>
          </a:p>
          <a:p>
            <a:pPr lvl="1"/>
            <a:r>
              <a:rPr lang="en-US" altLang="en-US" smtClean="0"/>
              <a:t>The third is the bias input which has a constant value of +1.</a:t>
            </a:r>
          </a:p>
          <a:p>
            <a:r>
              <a:rPr lang="en-US" altLang="en-US" smtClean="0"/>
              <a:t>The input data and bias have weights of +1, +1, and –2 respectively.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6BB64-B79B-4323-834E-7CBA01682CD9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1540</Words>
  <Application>Microsoft Office PowerPoint</Application>
  <PresentationFormat>全屏显示(4:3)</PresentationFormat>
  <Paragraphs>308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回顾</vt:lpstr>
      <vt:lpstr>Neural Network</vt:lpstr>
      <vt:lpstr>Neural Network</vt:lpstr>
      <vt:lpstr>Neural Network</vt:lpstr>
      <vt:lpstr>Neural Network</vt:lpstr>
      <vt:lpstr>Artificial neuron</vt:lpstr>
      <vt:lpstr>Artificial neuron</vt:lpstr>
      <vt:lpstr>Artificial neuron</vt:lpstr>
      <vt:lpstr>Artificial neuron</vt:lpstr>
      <vt:lpstr>Example</vt:lpstr>
      <vt:lpstr>Example</vt:lpstr>
      <vt:lpstr>Example</vt:lpstr>
      <vt:lpstr>Example</vt:lpstr>
      <vt:lpstr>Perceptron</vt:lpstr>
      <vt:lpstr>Perceptron</vt:lpstr>
      <vt:lpstr>Perceptron</vt:lpstr>
      <vt:lpstr>Perceptron</vt:lpstr>
      <vt:lpstr>Perceptron</vt:lpstr>
      <vt:lpstr>Example</vt:lpstr>
      <vt:lpstr>Example</vt:lpstr>
      <vt:lpstr>Example</vt:lpstr>
      <vt:lpstr>Exclusive-OR</vt:lpstr>
      <vt:lpstr>Exclusive-OR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Design issues</vt:lpstr>
      <vt:lpstr>Characteristics of neural networks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Ying Shen</dc:creator>
  <cp:lastModifiedBy>Ying Shen</cp:lastModifiedBy>
  <cp:revision>98</cp:revision>
  <dcterms:created xsi:type="dcterms:W3CDTF">2013-09-24T08:00:09Z</dcterms:created>
  <dcterms:modified xsi:type="dcterms:W3CDTF">2016-11-04T05:28:37Z</dcterms:modified>
</cp:coreProperties>
</file>