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3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17.wmf"/><Relationship Id="rId2" Type="http://schemas.openxmlformats.org/officeDocument/2006/relationships/image" Target="../media/image7.wmf"/><Relationship Id="rId1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E804-9070-4912-A43A-FA90F5815462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 userDrawn="1"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092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03DD-4076-4A20-B471-406A4504E128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0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8055-12C9-460D-A1E8-656BCCDB720F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7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84048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8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BDD1-7320-4ECF-A9AA-79E8433EB092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7F7E-6272-499F-9883-ADBCE8F1C8E9}" type="datetime1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0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15D9-3646-4477-8914-191D4F5FCA48}" type="datetime1">
              <a:rPr lang="en-US" smtClean="0"/>
              <a:t>12/23/2016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2107-2DCC-4A3F-B702-28FF5BE5EF3C}" type="datetime1">
              <a:rPr lang="en-US" smtClean="0"/>
              <a:t>12/23/2016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8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8D22-B7D2-4543-8CC7-2709FA70EED2}" type="datetime1">
              <a:rPr lang="en-US" smtClean="0"/>
              <a:t>12/23/2016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86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1D5EF2-F232-42FD-8202-359126439DFA}" type="datetime1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3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0881-1631-44BF-9266-24387BD5D6B5}" type="datetime1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5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DFB841-6234-457D-A7AC-A693C06FBEC2}" type="datetime1">
              <a:rPr lang="en-US" smtClean="0"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27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4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15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19" Type="http://schemas.openxmlformats.org/officeDocument/2006/relationships/image" Target="../media/image14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5.bin"/><Relationship Id="rId18" Type="http://schemas.openxmlformats.org/officeDocument/2006/relationships/oleObject" Target="../embeddings/oleObject18.bin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3.wmf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20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image" Target="../media/image14.wmf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3.bin"/><Relationship Id="rId14" Type="http://schemas.openxmlformats.org/officeDocument/2006/relationships/oleObject" Target="../embeddings/oleObject16.bin"/><Relationship Id="rId2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23.png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19.wmf"/><Relationship Id="rId4" Type="http://schemas.openxmlformats.org/officeDocument/2006/relationships/image" Target="../media/image21.png"/><Relationship Id="rId9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Naïve Bayes Classifier</a:t>
            </a:r>
            <a:endParaRPr 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620714"/>
          </a:xfrm>
        </p:spPr>
        <p:txBody>
          <a:bodyPr>
            <a:normAutofit/>
          </a:bodyPr>
          <a:lstStyle/>
          <a:p>
            <a:r>
              <a:rPr lang="en-US" dirty="0"/>
              <a:t>Ying </a:t>
            </a:r>
            <a:r>
              <a:rPr lang="en-US" dirty="0" err="1"/>
              <a:t>shen</a:t>
            </a:r>
            <a:endParaRPr lang="en-US" dirty="0"/>
          </a:p>
          <a:p>
            <a:r>
              <a:rPr lang="en-US" dirty="0" err="1"/>
              <a:t>Sse</a:t>
            </a:r>
            <a:r>
              <a:rPr lang="en-US" dirty="0"/>
              <a:t>, </a:t>
            </a:r>
            <a:r>
              <a:rPr lang="en-US" dirty="0" err="1"/>
              <a:t>tongji</a:t>
            </a:r>
            <a:r>
              <a:rPr lang="en-US" dirty="0"/>
              <a:t> university</a:t>
            </a:r>
          </a:p>
          <a:p>
            <a:r>
              <a:rPr lang="en-US" dirty="0"/>
              <a:t>Sep. 2016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5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Tennis example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953" y="1057364"/>
            <a:ext cx="6629400" cy="504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116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Tennis 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0"/>
            <a:ext cx="4056063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427384" y="0"/>
            <a:ext cx="4181039" cy="671765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b="1" u="sng" dirty="0" smtClean="0">
                <a:solidFill>
                  <a:srgbClr val="00B0F0"/>
                </a:solidFill>
              </a:rPr>
              <a:t>learning phase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</p:txBody>
      </p:sp>
      <p:graphicFrame>
        <p:nvGraphicFramePr>
          <p:cNvPr id="10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1068"/>
              </p:ext>
            </p:extLst>
          </p:nvPr>
        </p:nvGraphicFramePr>
        <p:xfrm>
          <a:off x="238918" y="3388111"/>
          <a:ext cx="3641725" cy="1767264"/>
        </p:xfrm>
        <a:graphic>
          <a:graphicData uri="http://schemas.openxmlformats.org/drawingml/2006/table">
            <a:tbl>
              <a:tblPr/>
              <a:tblGrid>
                <a:gridCol w="1213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14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Outlook</a:t>
                      </a:r>
                    </a:p>
                  </a:txBody>
                  <a:tcPr marL="91480" marR="91480"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marL="91480" marR="91480"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91480" marR="91480"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58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Sunny</a:t>
                      </a:r>
                    </a:p>
                  </a:txBody>
                  <a:tcPr marL="91480" marR="91480"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2/9</a:t>
                      </a:r>
                    </a:p>
                  </a:txBody>
                  <a:tcPr marL="91480" marR="91480"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3/5</a:t>
                      </a:r>
                    </a:p>
                  </a:txBody>
                  <a:tcPr marL="91480" marR="91480"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58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Overcast</a:t>
                      </a:r>
                    </a:p>
                  </a:txBody>
                  <a:tcPr marL="91480" marR="91480"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4/9</a:t>
                      </a:r>
                    </a:p>
                  </a:txBody>
                  <a:tcPr marL="91480" marR="91480"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0/5</a:t>
                      </a:r>
                    </a:p>
                  </a:txBody>
                  <a:tcPr marL="91480" marR="91480"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958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Rain</a:t>
                      </a:r>
                    </a:p>
                  </a:txBody>
                  <a:tcPr marL="91480" marR="91480"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91480" marR="91480"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91480" marR="91480"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179683"/>
              </p:ext>
            </p:extLst>
          </p:nvPr>
        </p:nvGraphicFramePr>
        <p:xfrm>
          <a:off x="4504531" y="3386901"/>
          <a:ext cx="4572000" cy="1768474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82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Temperature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364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Hot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2/9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364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Mild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4/9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64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Cool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1/5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175084"/>
              </p:ext>
            </p:extLst>
          </p:nvPr>
        </p:nvGraphicFramePr>
        <p:xfrm>
          <a:off x="31750" y="5259803"/>
          <a:ext cx="3886200" cy="1374775"/>
        </p:xfrm>
        <a:graphic>
          <a:graphicData uri="http://schemas.openxmlformats.org/drawingml/2006/table">
            <a:tbl>
              <a:tblPr/>
              <a:tblGrid>
                <a:gridCol w="155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Humidity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Play=N</a:t>
                      </a:r>
                      <a:r>
                        <a:rPr kumimoji="0" lang="en-GB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High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Normal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6/9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1/5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63760"/>
              </p:ext>
            </p:extLst>
          </p:nvPr>
        </p:nvGraphicFramePr>
        <p:xfrm>
          <a:off x="4491099" y="5259803"/>
          <a:ext cx="3886200" cy="1311276"/>
        </p:xfrm>
        <a:graphic>
          <a:graphicData uri="http://schemas.openxmlformats.org/drawingml/2006/table">
            <a:tbl>
              <a:tblPr/>
              <a:tblGrid>
                <a:gridCol w="135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432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Wind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22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Strong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3/5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22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Weak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6/9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 Box 119"/>
          <p:cNvSpPr txBox="1">
            <a:spLocks noChangeArrowheads="1"/>
          </p:cNvSpPr>
          <p:nvPr/>
        </p:nvSpPr>
        <p:spPr bwMode="auto">
          <a:xfrm>
            <a:off x="4802794" y="1021643"/>
            <a:ext cx="262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7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i="1" dirty="0">
                <a:latin typeface="Palatino Linotype" panose="02040502050505030304" pitchFamily="18" charset="0"/>
              </a:rPr>
              <a:t>P</a:t>
            </a:r>
            <a:r>
              <a:rPr lang="en-GB" altLang="en-US" sz="2400" dirty="0">
                <a:latin typeface="Palatino Linotype" panose="02040502050505030304" pitchFamily="18" charset="0"/>
              </a:rPr>
              <a:t>(Play</a:t>
            </a:r>
            <a:r>
              <a:rPr lang="en-GB" altLang="en-US" sz="2400" i="1" dirty="0">
                <a:latin typeface="Palatino Linotype" panose="02040502050505030304" pitchFamily="18" charset="0"/>
              </a:rPr>
              <a:t>=Yes) = </a:t>
            </a:r>
            <a:r>
              <a:rPr lang="en-GB" altLang="en-US" sz="2400" dirty="0">
                <a:latin typeface="Palatino Linotype" panose="02040502050505030304" pitchFamily="18" charset="0"/>
              </a:rPr>
              <a:t>9/14</a:t>
            </a:r>
          </a:p>
        </p:txBody>
      </p:sp>
      <p:sp>
        <p:nvSpPr>
          <p:cNvPr id="15" name="Text Box 120"/>
          <p:cNvSpPr txBox="1">
            <a:spLocks noChangeArrowheads="1"/>
          </p:cNvSpPr>
          <p:nvPr/>
        </p:nvSpPr>
        <p:spPr bwMode="auto">
          <a:xfrm>
            <a:off x="4802794" y="1613346"/>
            <a:ext cx="255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7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i="1" dirty="0">
                <a:latin typeface="Palatino Linotype" panose="02040502050505030304" pitchFamily="18" charset="0"/>
              </a:rPr>
              <a:t>P</a:t>
            </a:r>
            <a:r>
              <a:rPr lang="en-GB" altLang="en-US" sz="2400" dirty="0">
                <a:latin typeface="Palatino Linotype" panose="02040502050505030304" pitchFamily="18" charset="0"/>
              </a:rPr>
              <a:t>(Play</a:t>
            </a:r>
            <a:r>
              <a:rPr lang="en-GB" altLang="en-US" sz="2400" i="1" dirty="0">
                <a:latin typeface="Palatino Linotype" panose="02040502050505030304" pitchFamily="18" charset="0"/>
              </a:rPr>
              <a:t>=No) = </a:t>
            </a:r>
            <a:r>
              <a:rPr lang="en-GB" altLang="en-US" sz="2400" dirty="0">
                <a:latin typeface="Palatino Linotype" panose="02040502050505030304" pitchFamily="18" charset="0"/>
              </a:rPr>
              <a:t>5/14</a:t>
            </a:r>
          </a:p>
        </p:txBody>
      </p:sp>
      <p:cxnSp>
        <p:nvCxnSpPr>
          <p:cNvPr id="16" name="Straight Arrow Connector 2"/>
          <p:cNvCxnSpPr/>
          <p:nvPr/>
        </p:nvCxnSpPr>
        <p:spPr>
          <a:xfrm>
            <a:off x="3836988" y="3149600"/>
            <a:ext cx="736202" cy="329163"/>
          </a:xfrm>
          <a:prstGeom prst="straightConnector1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4"/>
          <p:cNvCxnSpPr>
            <a:stCxn id="14" idx="1"/>
          </p:cNvCxnSpPr>
          <p:nvPr/>
        </p:nvCxnSpPr>
        <p:spPr>
          <a:xfrm flipH="1">
            <a:off x="3836988" y="1250243"/>
            <a:ext cx="965806" cy="713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6"/>
          <p:cNvCxnSpPr>
            <a:stCxn id="15" idx="1"/>
          </p:cNvCxnSpPr>
          <p:nvPr/>
        </p:nvCxnSpPr>
        <p:spPr>
          <a:xfrm flipH="1">
            <a:off x="3836988" y="1841946"/>
            <a:ext cx="965806" cy="1107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4257422" y="2205049"/>
            <a:ext cx="4886578" cy="70788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7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We have four variables, we calculate for each we calculate the conditional probability table</a:t>
            </a:r>
          </a:p>
        </p:txBody>
      </p:sp>
    </p:spTree>
    <p:extLst>
      <p:ext uri="{BB962C8B-B14F-4D97-AF65-F5344CB8AC3E}">
        <p14:creationId xmlns:p14="http://schemas.microsoft.com/office/powerpoint/2010/main" val="295240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Formulation of a Classification Problem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data as found in last </a:t>
            </a:r>
            <a:r>
              <a:rPr lang="en-US" dirty="0" smtClean="0"/>
              <a:t>slide</a:t>
            </a:r>
            <a:endParaRPr lang="en-US" dirty="0"/>
          </a:p>
          <a:p>
            <a:r>
              <a:rPr lang="en-US" dirty="0" smtClean="0"/>
              <a:t>Find </a:t>
            </a:r>
            <a:r>
              <a:rPr lang="en-US" dirty="0"/>
              <a:t>for a new point in space (vector of values) to which group it belongs (classify)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phase for the tennis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new instance of variable values,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=(</a:t>
                </a:r>
                <a:r>
                  <a:rPr lang="en-US" dirty="0"/>
                  <a:t>Outlook=Sunny, Temperature=Cool, Humidity=High, Wind=Strong)</a:t>
                </a:r>
              </a:p>
              <a:p>
                <a:r>
                  <a:rPr lang="en-US" dirty="0"/>
                  <a:t>Given calculated Look up </a:t>
                </a:r>
                <a:r>
                  <a:rPr lang="en-US" dirty="0" smtClean="0"/>
                  <a:t>tables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Use the MAP rule to calculate Yes or No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13</a:t>
            </a:fld>
            <a:endParaRPr lang="en-US"/>
          </a:p>
        </p:txBody>
      </p:sp>
      <p:sp>
        <p:nvSpPr>
          <p:cNvPr id="7" name="Text Box 91"/>
          <p:cNvSpPr txBox="1">
            <a:spLocks noChangeArrowheads="1"/>
          </p:cNvSpPr>
          <p:nvPr/>
        </p:nvSpPr>
        <p:spPr bwMode="auto">
          <a:xfrm>
            <a:off x="4709957" y="2156599"/>
            <a:ext cx="3922713" cy="18780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>
            <a:spAutoFit/>
          </a:bodyPr>
          <a:lstStyle>
            <a:lvl1pPr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en-GB" sz="1800" dirty="0" smtClean="0">
                <a:latin typeface="Palatino Linotype" pitchFamily="18" charset="0"/>
              </a:rPr>
              <a:t>P(Outlook=</a:t>
            </a:r>
            <a:r>
              <a:rPr lang="en-GB" sz="1800" dirty="0" err="1" smtClean="0">
                <a:latin typeface="Palatino Linotype" pitchFamily="18" charset="0"/>
              </a:rPr>
              <a:t>S</a:t>
            </a:r>
            <a:r>
              <a:rPr lang="en-GB" sz="1800" i="1" dirty="0" err="1" smtClean="0">
                <a:latin typeface="Palatino Linotype" pitchFamily="18" charset="0"/>
              </a:rPr>
              <a:t>unny</a:t>
            </a:r>
            <a:r>
              <a:rPr lang="en-GB" sz="1800" dirty="0" err="1" smtClean="0">
                <a:latin typeface="Palatino Linotype" pitchFamily="18" charset="0"/>
              </a:rPr>
              <a:t>|Play</a:t>
            </a:r>
            <a:r>
              <a:rPr lang="en-GB" sz="1800" dirty="0" smtClean="0">
                <a:latin typeface="Palatino Linotype" pitchFamily="18" charset="0"/>
              </a:rPr>
              <a:t>=</a:t>
            </a:r>
            <a:r>
              <a:rPr lang="en-GB" sz="1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No</a:t>
            </a:r>
            <a:r>
              <a:rPr lang="en-GB" sz="1800" dirty="0" smtClean="0">
                <a:latin typeface="Palatino Linotype" pitchFamily="18" charset="0"/>
              </a:rPr>
              <a:t>) = 3/5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1800" dirty="0" smtClean="0">
                <a:latin typeface="Palatino Linotype" pitchFamily="18" charset="0"/>
              </a:rPr>
              <a:t>P(Temperature=</a:t>
            </a:r>
            <a:r>
              <a:rPr lang="en-GB" sz="1800" i="1" dirty="0" err="1" smtClean="0">
                <a:latin typeface="Palatino Linotype" pitchFamily="18" charset="0"/>
              </a:rPr>
              <a:t>Cool</a:t>
            </a:r>
            <a:r>
              <a:rPr lang="en-GB" sz="1800" dirty="0" err="1" smtClean="0">
                <a:latin typeface="Palatino Linotype" pitchFamily="18" charset="0"/>
              </a:rPr>
              <a:t>|Play</a:t>
            </a:r>
            <a:r>
              <a:rPr lang="en-GB" sz="1800" dirty="0" smtClean="0">
                <a:latin typeface="Palatino Linotype" pitchFamily="18" charset="0"/>
              </a:rPr>
              <a:t>=</a:t>
            </a:r>
            <a:r>
              <a:rPr lang="en-GB" sz="1800" i="1" dirty="0" smtClean="0">
                <a:latin typeface="Palatino Linotype" pitchFamily="18" charset="0"/>
              </a:rPr>
              <a:t>=No</a:t>
            </a:r>
            <a:r>
              <a:rPr lang="en-GB" sz="1800" dirty="0" smtClean="0">
                <a:latin typeface="Palatino Linotype" pitchFamily="18" charset="0"/>
              </a:rPr>
              <a:t>) = 1/5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1800" dirty="0" smtClean="0">
                <a:latin typeface="Palatino Linotype" pitchFamily="18" charset="0"/>
              </a:rPr>
              <a:t>P(</a:t>
            </a:r>
            <a:r>
              <a:rPr lang="en-GB" sz="1800" dirty="0" err="1" smtClean="0">
                <a:latin typeface="Palatino Linotype" pitchFamily="18" charset="0"/>
              </a:rPr>
              <a:t>Huminity</a:t>
            </a:r>
            <a:r>
              <a:rPr lang="en-GB" sz="1800" dirty="0" smtClean="0">
                <a:latin typeface="Palatino Linotype" pitchFamily="18" charset="0"/>
              </a:rPr>
              <a:t>=</a:t>
            </a:r>
            <a:r>
              <a:rPr lang="en-GB" sz="1800" i="1" dirty="0" err="1" smtClean="0">
                <a:latin typeface="Palatino Linotype" pitchFamily="18" charset="0"/>
              </a:rPr>
              <a:t>High</a:t>
            </a:r>
            <a:r>
              <a:rPr lang="en-GB" sz="1800" dirty="0" err="1" smtClean="0">
                <a:latin typeface="Palatino Linotype" pitchFamily="18" charset="0"/>
              </a:rPr>
              <a:t>|Play</a:t>
            </a:r>
            <a:r>
              <a:rPr lang="en-GB" sz="1800" dirty="0" smtClean="0">
                <a:latin typeface="Palatino Linotype" pitchFamily="18" charset="0"/>
              </a:rPr>
              <a:t>=</a:t>
            </a:r>
            <a:r>
              <a:rPr lang="en-GB" sz="1800" i="1" dirty="0" smtClean="0">
                <a:latin typeface="Palatino Linotype" pitchFamily="18" charset="0"/>
              </a:rPr>
              <a:t>No</a:t>
            </a:r>
            <a:r>
              <a:rPr lang="en-GB" sz="1800" dirty="0" smtClean="0">
                <a:latin typeface="Palatino Linotype" pitchFamily="18" charset="0"/>
              </a:rPr>
              <a:t>) = 4/5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1800" dirty="0" smtClean="0">
                <a:latin typeface="Palatino Linotype" pitchFamily="18" charset="0"/>
              </a:rPr>
              <a:t>P(Wind=</a:t>
            </a:r>
            <a:r>
              <a:rPr lang="en-GB" sz="1800" i="1" dirty="0" err="1" smtClean="0">
                <a:latin typeface="Palatino Linotype" pitchFamily="18" charset="0"/>
              </a:rPr>
              <a:t>Strong</a:t>
            </a:r>
            <a:r>
              <a:rPr lang="en-GB" sz="1800" dirty="0" err="1" smtClean="0">
                <a:latin typeface="Palatino Linotype" pitchFamily="18" charset="0"/>
              </a:rPr>
              <a:t>|Play</a:t>
            </a:r>
            <a:r>
              <a:rPr lang="en-GB" sz="1800" dirty="0" smtClean="0">
                <a:latin typeface="Palatino Linotype" pitchFamily="18" charset="0"/>
              </a:rPr>
              <a:t>=</a:t>
            </a:r>
            <a:r>
              <a:rPr lang="en-GB" sz="1800" i="1" dirty="0" smtClean="0">
                <a:latin typeface="Palatino Linotype" pitchFamily="18" charset="0"/>
              </a:rPr>
              <a:t>No</a:t>
            </a:r>
            <a:r>
              <a:rPr lang="en-GB" sz="1800" dirty="0" smtClean="0">
                <a:latin typeface="Palatino Linotype" pitchFamily="18" charset="0"/>
              </a:rPr>
              <a:t>) = 3/5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1800" dirty="0" smtClean="0">
                <a:latin typeface="Palatino Linotype" pitchFamily="18" charset="0"/>
              </a:rPr>
              <a:t>P(Play=</a:t>
            </a:r>
            <a:r>
              <a:rPr lang="en-GB" sz="1800" i="1" dirty="0" smtClean="0">
                <a:latin typeface="Palatino Linotype" pitchFamily="18" charset="0"/>
              </a:rPr>
              <a:t>No</a:t>
            </a:r>
            <a:r>
              <a:rPr lang="en-GB" sz="1800" dirty="0" smtClean="0">
                <a:latin typeface="Palatino Linotype" pitchFamily="18" charset="0"/>
              </a:rPr>
              <a:t>) = 5/14</a:t>
            </a:r>
          </a:p>
        </p:txBody>
      </p:sp>
      <p:sp>
        <p:nvSpPr>
          <p:cNvPr id="8" name="Text Box 93"/>
          <p:cNvSpPr txBox="1">
            <a:spLocks noChangeArrowheads="1"/>
          </p:cNvSpPr>
          <p:nvPr/>
        </p:nvSpPr>
        <p:spPr bwMode="auto">
          <a:xfrm>
            <a:off x="747557" y="2205811"/>
            <a:ext cx="3859213" cy="18780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>
            <a:spAutoFit/>
          </a:bodyPr>
          <a:lstStyle>
            <a:lvl1pPr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en-GB" sz="1800" dirty="0" smtClean="0">
                <a:latin typeface="Palatino Linotype" pitchFamily="18" charset="0"/>
              </a:rPr>
              <a:t>P(Outlook=</a:t>
            </a:r>
            <a:r>
              <a:rPr lang="en-GB" sz="1800" i="1" dirty="0" err="1" smtClean="0">
                <a:latin typeface="Palatino Linotype" pitchFamily="18" charset="0"/>
              </a:rPr>
              <a:t>Sunny</a:t>
            </a:r>
            <a:r>
              <a:rPr lang="en-GB" sz="1800" dirty="0" err="1" smtClean="0">
                <a:latin typeface="Palatino Linotype" pitchFamily="18" charset="0"/>
              </a:rPr>
              <a:t>|Play</a:t>
            </a:r>
            <a:r>
              <a:rPr lang="en-GB" sz="1800" dirty="0" smtClean="0">
                <a:latin typeface="Palatino Linotype" pitchFamily="18" charset="0"/>
              </a:rPr>
              <a:t>=</a:t>
            </a:r>
            <a:r>
              <a:rPr lang="en-GB" sz="1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Yes</a:t>
            </a:r>
            <a:r>
              <a:rPr lang="en-GB" sz="1800" dirty="0" smtClean="0">
                <a:latin typeface="Palatino Linotype" pitchFamily="18" charset="0"/>
              </a:rPr>
              <a:t>) = 2/9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1800" dirty="0" smtClean="0">
                <a:latin typeface="Palatino Linotype" pitchFamily="18" charset="0"/>
              </a:rPr>
              <a:t>P(Temperature=</a:t>
            </a:r>
            <a:r>
              <a:rPr lang="en-GB" sz="1800" i="1" dirty="0" err="1" smtClean="0">
                <a:latin typeface="Palatino Linotype" pitchFamily="18" charset="0"/>
              </a:rPr>
              <a:t>Cool</a:t>
            </a:r>
            <a:r>
              <a:rPr lang="en-GB" sz="1800" dirty="0" err="1" smtClean="0">
                <a:latin typeface="Palatino Linotype" pitchFamily="18" charset="0"/>
              </a:rPr>
              <a:t>|Play</a:t>
            </a:r>
            <a:r>
              <a:rPr lang="en-GB" sz="1800" dirty="0" smtClean="0">
                <a:latin typeface="Palatino Linotype" pitchFamily="18" charset="0"/>
              </a:rPr>
              <a:t>=</a:t>
            </a:r>
            <a:r>
              <a:rPr lang="en-GB" sz="1800" i="1" dirty="0" smtClean="0">
                <a:latin typeface="Palatino Linotype" pitchFamily="18" charset="0"/>
              </a:rPr>
              <a:t>Yes</a:t>
            </a:r>
            <a:r>
              <a:rPr lang="en-GB" sz="1800" dirty="0" smtClean="0">
                <a:latin typeface="Palatino Linotype" pitchFamily="18" charset="0"/>
              </a:rPr>
              <a:t>) = 3/9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1800" dirty="0" smtClean="0">
                <a:latin typeface="Palatino Linotype" pitchFamily="18" charset="0"/>
              </a:rPr>
              <a:t>P(</a:t>
            </a:r>
            <a:r>
              <a:rPr lang="en-GB" sz="1800" dirty="0" err="1" smtClean="0">
                <a:latin typeface="Palatino Linotype" pitchFamily="18" charset="0"/>
              </a:rPr>
              <a:t>Huminity</a:t>
            </a:r>
            <a:r>
              <a:rPr lang="en-GB" sz="1800" dirty="0" smtClean="0">
                <a:latin typeface="Palatino Linotype" pitchFamily="18" charset="0"/>
              </a:rPr>
              <a:t>=</a:t>
            </a:r>
            <a:r>
              <a:rPr lang="en-GB" sz="1800" i="1" dirty="0" err="1" smtClean="0">
                <a:latin typeface="Palatino Linotype" pitchFamily="18" charset="0"/>
              </a:rPr>
              <a:t>High</a:t>
            </a:r>
            <a:r>
              <a:rPr lang="en-GB" sz="1800" dirty="0" err="1" smtClean="0">
                <a:latin typeface="Palatino Linotype" pitchFamily="18" charset="0"/>
              </a:rPr>
              <a:t>|Play</a:t>
            </a:r>
            <a:r>
              <a:rPr lang="en-GB" sz="1800" dirty="0" smtClean="0">
                <a:latin typeface="Palatino Linotype" pitchFamily="18" charset="0"/>
              </a:rPr>
              <a:t>=</a:t>
            </a:r>
            <a:r>
              <a:rPr lang="en-GB" sz="1800" i="1" dirty="0" smtClean="0">
                <a:latin typeface="Palatino Linotype" pitchFamily="18" charset="0"/>
              </a:rPr>
              <a:t>Yes</a:t>
            </a:r>
            <a:r>
              <a:rPr lang="en-GB" sz="1800" dirty="0" smtClean="0">
                <a:latin typeface="Palatino Linotype" pitchFamily="18" charset="0"/>
              </a:rPr>
              <a:t>) = 3/9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1800" dirty="0" smtClean="0">
                <a:latin typeface="Palatino Linotype" pitchFamily="18" charset="0"/>
              </a:rPr>
              <a:t>P(Wind=</a:t>
            </a:r>
            <a:r>
              <a:rPr lang="en-GB" sz="1800" i="1" dirty="0" err="1" smtClean="0">
                <a:latin typeface="Palatino Linotype" pitchFamily="18" charset="0"/>
              </a:rPr>
              <a:t>Strong</a:t>
            </a:r>
            <a:r>
              <a:rPr lang="en-GB" sz="1800" dirty="0" err="1" smtClean="0">
                <a:latin typeface="Palatino Linotype" pitchFamily="18" charset="0"/>
              </a:rPr>
              <a:t>|Play</a:t>
            </a:r>
            <a:r>
              <a:rPr lang="en-GB" sz="1800" dirty="0" smtClean="0">
                <a:latin typeface="Palatino Linotype" pitchFamily="18" charset="0"/>
              </a:rPr>
              <a:t>=</a:t>
            </a:r>
            <a:r>
              <a:rPr lang="en-GB" sz="1800" i="1" dirty="0" smtClean="0">
                <a:latin typeface="Palatino Linotype" pitchFamily="18" charset="0"/>
              </a:rPr>
              <a:t>Yes</a:t>
            </a:r>
            <a:r>
              <a:rPr lang="en-GB" sz="1800" dirty="0" smtClean="0">
                <a:latin typeface="Palatino Linotype" pitchFamily="18" charset="0"/>
              </a:rPr>
              <a:t>) = 3/9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1800" dirty="0" smtClean="0">
                <a:latin typeface="Palatino Linotype" pitchFamily="18" charset="0"/>
              </a:rPr>
              <a:t>P(Play=</a:t>
            </a:r>
            <a:r>
              <a:rPr lang="en-GB" sz="1800" i="1" dirty="0" smtClean="0">
                <a:latin typeface="Palatino Linotype" pitchFamily="18" charset="0"/>
              </a:rPr>
              <a:t>Yes</a:t>
            </a:r>
            <a:r>
              <a:rPr lang="en-GB" sz="1800" dirty="0" smtClean="0">
                <a:latin typeface="Palatino Linotype" pitchFamily="18" charset="0"/>
              </a:rPr>
              <a:t>) = 9/14</a:t>
            </a:r>
          </a:p>
        </p:txBody>
      </p:sp>
      <p:sp>
        <p:nvSpPr>
          <p:cNvPr id="9" name="Text Box 94"/>
          <p:cNvSpPr txBox="1">
            <a:spLocks noChangeArrowheads="1"/>
          </p:cNvSpPr>
          <p:nvPr/>
        </p:nvSpPr>
        <p:spPr bwMode="auto">
          <a:xfrm>
            <a:off x="0" y="4626247"/>
            <a:ext cx="9144000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en-GB" sz="2000" dirty="0" smtClean="0">
                <a:solidFill>
                  <a:schemeClr val="accent2"/>
                </a:solidFill>
                <a:latin typeface="Palatino Linotype" pitchFamily="18" charset="0"/>
              </a:rPr>
              <a:t>P(</a:t>
            </a:r>
            <a:r>
              <a:rPr lang="en-GB" sz="2000" i="1" dirty="0" err="1" smtClean="0">
                <a:solidFill>
                  <a:schemeClr val="accent2"/>
                </a:solidFill>
                <a:latin typeface="Palatino Linotype" pitchFamily="18" charset="0"/>
              </a:rPr>
              <a:t>Yes</a:t>
            </a:r>
            <a:r>
              <a:rPr lang="en-GB" sz="2000" dirty="0" err="1" smtClean="0">
                <a:solidFill>
                  <a:schemeClr val="accent2"/>
                </a:solidFill>
                <a:latin typeface="Palatino Linotype" pitchFamily="18" charset="0"/>
              </a:rPr>
              <a:t>|</a:t>
            </a:r>
            <a:r>
              <a:rPr lang="en-GB" sz="2000" b="1" dirty="0" err="1" smtClean="0">
                <a:solidFill>
                  <a:schemeClr val="accent2"/>
                </a:solidFill>
                <a:latin typeface="Palatino Linotype" pitchFamily="18" charset="0"/>
              </a:rPr>
              <a:t>x</a:t>
            </a:r>
            <a:r>
              <a:rPr lang="en-GB" sz="2000" dirty="0" smtClean="0">
                <a:solidFill>
                  <a:schemeClr val="accent2"/>
                </a:solidFill>
                <a:latin typeface="Palatino Linotype" pitchFamily="18" charset="0"/>
              </a:rPr>
              <a:t>’):</a:t>
            </a:r>
            <a:r>
              <a:rPr lang="en-GB" sz="2000" dirty="0" smtClean="0">
                <a:latin typeface="Palatino Linotype" pitchFamily="18" charset="0"/>
              </a:rPr>
              <a:t> [P(</a:t>
            </a:r>
            <a:r>
              <a:rPr lang="en-GB" sz="2000" i="1" dirty="0" err="1" smtClean="0">
                <a:latin typeface="Palatino Linotype" pitchFamily="18" charset="0"/>
              </a:rPr>
              <a:t>Sunny</a:t>
            </a:r>
            <a:r>
              <a:rPr lang="en-GB" sz="2000" dirty="0" err="1" smtClean="0">
                <a:latin typeface="Palatino Linotype" pitchFamily="18" charset="0"/>
              </a:rPr>
              <a:t>|Y</a:t>
            </a:r>
            <a:r>
              <a:rPr lang="en-GB" sz="2000" i="1" dirty="0" err="1" smtClean="0">
                <a:latin typeface="Palatino Linotype" pitchFamily="18" charset="0"/>
              </a:rPr>
              <a:t>es</a:t>
            </a:r>
            <a:r>
              <a:rPr lang="en-GB" sz="2000" dirty="0" smtClean="0">
                <a:latin typeface="Palatino Linotype" pitchFamily="18" charset="0"/>
              </a:rPr>
              <a:t>)P(</a:t>
            </a:r>
            <a:r>
              <a:rPr lang="en-GB" sz="2000" i="1" dirty="0" err="1" smtClean="0">
                <a:latin typeface="Palatino Linotype" pitchFamily="18" charset="0"/>
              </a:rPr>
              <a:t>Cool</a:t>
            </a:r>
            <a:r>
              <a:rPr lang="en-GB" sz="2000" dirty="0" err="1" smtClean="0">
                <a:latin typeface="Palatino Linotype" pitchFamily="18" charset="0"/>
              </a:rPr>
              <a:t>|</a:t>
            </a:r>
            <a:r>
              <a:rPr lang="en-GB" sz="2000" i="1" dirty="0" err="1" smtClean="0">
                <a:latin typeface="Palatino Linotype" pitchFamily="18" charset="0"/>
              </a:rPr>
              <a:t>Yes</a:t>
            </a:r>
            <a:r>
              <a:rPr lang="en-GB" sz="2000" dirty="0" smtClean="0">
                <a:latin typeface="Palatino Linotype" pitchFamily="18" charset="0"/>
              </a:rPr>
              <a:t>)P(</a:t>
            </a:r>
            <a:r>
              <a:rPr lang="en-GB" sz="2000" i="1" dirty="0" err="1" smtClean="0">
                <a:latin typeface="Palatino Linotype" pitchFamily="18" charset="0"/>
              </a:rPr>
              <a:t>High</a:t>
            </a:r>
            <a:r>
              <a:rPr lang="en-GB" sz="2000" dirty="0" err="1" smtClean="0">
                <a:latin typeface="Palatino Linotype" pitchFamily="18" charset="0"/>
              </a:rPr>
              <a:t>|Y</a:t>
            </a:r>
            <a:r>
              <a:rPr lang="en-GB" sz="2000" i="1" dirty="0" err="1" smtClean="0">
                <a:latin typeface="Palatino Linotype" pitchFamily="18" charset="0"/>
              </a:rPr>
              <a:t>es</a:t>
            </a:r>
            <a:r>
              <a:rPr lang="en-GB" sz="2000" dirty="0" smtClean="0">
                <a:latin typeface="Palatino Linotype" pitchFamily="18" charset="0"/>
              </a:rPr>
              <a:t>)P(</a:t>
            </a:r>
            <a:r>
              <a:rPr lang="en-GB" sz="2000" i="1" dirty="0" err="1" smtClean="0">
                <a:latin typeface="Palatino Linotype" pitchFamily="18" charset="0"/>
              </a:rPr>
              <a:t>Strong</a:t>
            </a:r>
            <a:r>
              <a:rPr lang="en-GB" sz="2000" dirty="0" err="1" smtClean="0">
                <a:latin typeface="Palatino Linotype" pitchFamily="18" charset="0"/>
              </a:rPr>
              <a:t>|</a:t>
            </a:r>
            <a:r>
              <a:rPr lang="en-GB" sz="2000" i="1" dirty="0" err="1" smtClean="0">
                <a:latin typeface="Palatino Linotype" pitchFamily="18" charset="0"/>
              </a:rPr>
              <a:t>Yes</a:t>
            </a:r>
            <a:r>
              <a:rPr lang="en-GB" sz="2000" dirty="0" smtClean="0">
                <a:latin typeface="Palatino Linotype" pitchFamily="18" charset="0"/>
              </a:rPr>
              <a:t>)]P(Play=</a:t>
            </a:r>
            <a:r>
              <a:rPr lang="en-GB" sz="2000" i="1" dirty="0" smtClean="0">
                <a:latin typeface="Palatino Linotype" pitchFamily="18" charset="0"/>
              </a:rPr>
              <a:t>Yes</a:t>
            </a:r>
            <a:r>
              <a:rPr lang="en-GB" sz="2000" dirty="0" smtClean="0">
                <a:latin typeface="Palatino Linotype" pitchFamily="18" charset="0"/>
              </a:rPr>
              <a:t>) = 0.0053</a:t>
            </a:r>
          </a:p>
          <a:p>
            <a:pPr eaLnBrk="1" hangingPunct="1">
              <a:defRPr/>
            </a:pPr>
            <a:r>
              <a:rPr lang="en-GB" sz="2000" dirty="0" smtClean="0">
                <a:latin typeface="Palatino Linotype" pitchFamily="18" charset="0"/>
              </a:rPr>
              <a:t> </a:t>
            </a:r>
            <a:r>
              <a:rPr lang="en-GB" sz="2000" dirty="0" smtClean="0">
                <a:solidFill>
                  <a:schemeClr val="accent2"/>
                </a:solidFill>
                <a:latin typeface="Palatino Linotype" pitchFamily="18" charset="0"/>
              </a:rPr>
              <a:t>P(</a:t>
            </a:r>
            <a:r>
              <a:rPr lang="en-GB" sz="2000" i="1" dirty="0" err="1" smtClean="0">
                <a:solidFill>
                  <a:schemeClr val="accent2"/>
                </a:solidFill>
                <a:latin typeface="Palatino Linotype" pitchFamily="18" charset="0"/>
              </a:rPr>
              <a:t>No</a:t>
            </a:r>
            <a:r>
              <a:rPr lang="en-GB" sz="2000" dirty="0" err="1" smtClean="0">
                <a:solidFill>
                  <a:schemeClr val="accent2"/>
                </a:solidFill>
                <a:latin typeface="Palatino Linotype" pitchFamily="18" charset="0"/>
              </a:rPr>
              <a:t>|</a:t>
            </a:r>
            <a:r>
              <a:rPr lang="en-GB" sz="2000" b="1" dirty="0" err="1" smtClean="0">
                <a:solidFill>
                  <a:schemeClr val="accent2"/>
                </a:solidFill>
                <a:latin typeface="Palatino Linotype" pitchFamily="18" charset="0"/>
              </a:rPr>
              <a:t>x</a:t>
            </a:r>
            <a:r>
              <a:rPr lang="en-GB" sz="2000" dirty="0" smtClean="0">
                <a:solidFill>
                  <a:schemeClr val="accent2"/>
                </a:solidFill>
                <a:latin typeface="Palatino Linotype" pitchFamily="18" charset="0"/>
              </a:rPr>
              <a:t>’):</a:t>
            </a:r>
            <a:r>
              <a:rPr lang="en-GB" sz="2000" dirty="0" smtClean="0">
                <a:latin typeface="Palatino Linotype" pitchFamily="18" charset="0"/>
              </a:rPr>
              <a:t> [P(</a:t>
            </a:r>
            <a:r>
              <a:rPr lang="en-GB" sz="2000" i="1" dirty="0" err="1" smtClean="0">
                <a:latin typeface="Palatino Linotype" pitchFamily="18" charset="0"/>
              </a:rPr>
              <a:t>Sunny</a:t>
            </a:r>
            <a:r>
              <a:rPr lang="en-GB" sz="2000" dirty="0" err="1" smtClean="0">
                <a:latin typeface="Palatino Linotype" pitchFamily="18" charset="0"/>
              </a:rPr>
              <a:t>|N</a:t>
            </a:r>
            <a:r>
              <a:rPr lang="en-GB" sz="2000" i="1" dirty="0" err="1" smtClean="0">
                <a:latin typeface="Palatino Linotype" pitchFamily="18" charset="0"/>
              </a:rPr>
              <a:t>o</a:t>
            </a:r>
            <a:r>
              <a:rPr lang="en-GB" sz="2000" dirty="0" smtClean="0">
                <a:latin typeface="Palatino Linotype" pitchFamily="18" charset="0"/>
              </a:rPr>
              <a:t>) P(</a:t>
            </a:r>
            <a:r>
              <a:rPr lang="en-GB" sz="2000" i="1" dirty="0" err="1" smtClean="0">
                <a:latin typeface="Palatino Linotype" pitchFamily="18" charset="0"/>
              </a:rPr>
              <a:t>Cool</a:t>
            </a:r>
            <a:r>
              <a:rPr lang="en-GB" sz="2000" dirty="0" err="1" smtClean="0">
                <a:latin typeface="Palatino Linotype" pitchFamily="18" charset="0"/>
              </a:rPr>
              <a:t>|N</a:t>
            </a:r>
            <a:r>
              <a:rPr lang="en-GB" sz="2000" i="1" dirty="0" err="1" smtClean="0">
                <a:latin typeface="Palatino Linotype" pitchFamily="18" charset="0"/>
              </a:rPr>
              <a:t>o</a:t>
            </a:r>
            <a:r>
              <a:rPr lang="en-GB" sz="2000" dirty="0" smtClean="0">
                <a:latin typeface="Palatino Linotype" pitchFamily="18" charset="0"/>
              </a:rPr>
              <a:t>)P(</a:t>
            </a:r>
            <a:r>
              <a:rPr lang="en-GB" sz="2000" i="1" dirty="0" err="1" smtClean="0">
                <a:latin typeface="Palatino Linotype" pitchFamily="18" charset="0"/>
              </a:rPr>
              <a:t>High</a:t>
            </a:r>
            <a:r>
              <a:rPr lang="en-GB" sz="2000" dirty="0" err="1" smtClean="0">
                <a:latin typeface="Palatino Linotype" pitchFamily="18" charset="0"/>
              </a:rPr>
              <a:t>|</a:t>
            </a:r>
            <a:r>
              <a:rPr lang="en-GB" sz="2000" i="1" dirty="0" err="1" smtClean="0">
                <a:latin typeface="Palatino Linotype" pitchFamily="18" charset="0"/>
              </a:rPr>
              <a:t>No</a:t>
            </a:r>
            <a:r>
              <a:rPr lang="en-GB" sz="2000" dirty="0" smtClean="0">
                <a:latin typeface="Palatino Linotype" pitchFamily="18" charset="0"/>
              </a:rPr>
              <a:t>)P(</a:t>
            </a:r>
            <a:r>
              <a:rPr lang="en-GB" sz="2000" i="1" dirty="0" err="1" smtClean="0">
                <a:latin typeface="Palatino Linotype" pitchFamily="18" charset="0"/>
              </a:rPr>
              <a:t>Strong</a:t>
            </a:r>
            <a:r>
              <a:rPr lang="en-GB" sz="2000" dirty="0" err="1" smtClean="0">
                <a:latin typeface="Palatino Linotype" pitchFamily="18" charset="0"/>
              </a:rPr>
              <a:t>|</a:t>
            </a:r>
            <a:r>
              <a:rPr lang="en-GB" sz="2000" i="1" dirty="0" err="1" smtClean="0">
                <a:latin typeface="Palatino Linotype" pitchFamily="18" charset="0"/>
              </a:rPr>
              <a:t>No</a:t>
            </a:r>
            <a:r>
              <a:rPr lang="en-GB" sz="2000" dirty="0" smtClean="0">
                <a:latin typeface="Palatino Linotype" pitchFamily="18" charset="0"/>
              </a:rPr>
              <a:t>)]P(Play=</a:t>
            </a:r>
            <a:r>
              <a:rPr lang="en-GB" sz="2000" i="1" dirty="0" smtClean="0">
                <a:latin typeface="Palatino Linotype" pitchFamily="18" charset="0"/>
              </a:rPr>
              <a:t>No</a:t>
            </a:r>
            <a:r>
              <a:rPr lang="en-GB" sz="2000" dirty="0" smtClean="0">
                <a:latin typeface="Palatino Linotype" pitchFamily="18" charset="0"/>
              </a:rPr>
              <a:t>) = 0.0206</a:t>
            </a:r>
          </a:p>
          <a:p>
            <a:pPr eaLnBrk="1" hangingPunct="1">
              <a:lnSpc>
                <a:spcPct val="50000"/>
              </a:lnSpc>
              <a:defRPr/>
            </a:pPr>
            <a:endParaRPr lang="en-GB" sz="2000" dirty="0" smtClean="0">
              <a:latin typeface="Palatino Linotype" pitchFamily="18" charset="0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en-GB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    Given the fact P(</a:t>
            </a:r>
            <a:r>
              <a:rPr lang="en-GB" sz="20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Yes</a:t>
            </a:r>
            <a:r>
              <a:rPr lang="en-GB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|x</a:t>
            </a:r>
            <a:r>
              <a:rPr lang="en-GB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’) &lt; P(</a:t>
            </a:r>
            <a:r>
              <a:rPr lang="en-GB" sz="20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No</a:t>
            </a:r>
            <a:r>
              <a:rPr lang="en-GB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|x</a:t>
            </a:r>
            <a:r>
              <a:rPr lang="en-GB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’), we label x’ to be “</a:t>
            </a:r>
            <a:r>
              <a:rPr lang="en-GB" sz="2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No</a:t>
            </a:r>
            <a:r>
              <a:rPr lang="en-GB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”.    </a:t>
            </a:r>
          </a:p>
        </p:txBody>
      </p:sp>
    </p:spTree>
    <p:extLst>
      <p:ext uri="{BB962C8B-B14F-4D97-AF65-F5344CB8AC3E}">
        <p14:creationId xmlns:p14="http://schemas.microsoft.com/office/powerpoint/2010/main" val="106484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Relevant to Naïve Bayes	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Violation </a:t>
            </a:r>
            <a:r>
              <a:rPr lang="en-US" dirty="0"/>
              <a:t>of Independence Assumption</a:t>
            </a:r>
          </a:p>
          <a:p>
            <a:endParaRPr lang="en-US" dirty="0"/>
          </a:p>
          <a:p>
            <a:r>
              <a:rPr lang="en-US" dirty="0" smtClean="0"/>
              <a:t>2. Zero </a:t>
            </a:r>
            <a:r>
              <a:rPr lang="en-US" dirty="0"/>
              <a:t>conditional probability Problem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Relevant to Naïve Bayes	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Violation </a:t>
            </a:r>
            <a:r>
              <a:rPr lang="en-US" dirty="0"/>
              <a:t>of Independence Assumption</a:t>
            </a:r>
          </a:p>
          <a:p>
            <a:pPr lvl="1"/>
            <a:r>
              <a:rPr lang="en-US" dirty="0" smtClean="0"/>
              <a:t>For many real world tasks,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Nevertheless</a:t>
            </a:r>
            <a:r>
              <a:rPr lang="en-US" dirty="0"/>
              <a:t>, naïve Bayes works surprisingly well anyway!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083607" y="1559654"/>
                <a:ext cx="43043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607" y="1559654"/>
                <a:ext cx="4304320" cy="400110"/>
              </a:xfrm>
              <a:prstGeom prst="rect">
                <a:avLst/>
              </a:prstGeom>
              <a:blipFill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39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Relevant to Naïve Bayes	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Zero conditional probability Problem</a:t>
            </a:r>
          </a:p>
          <a:p>
            <a:pPr lvl="1"/>
            <a:r>
              <a:rPr lang="en-US" dirty="0"/>
              <a:t>Such problem exists when no example contains the attribute value</a:t>
            </a:r>
          </a:p>
          <a:p>
            <a:endParaRPr lang="en-US" dirty="0"/>
          </a:p>
          <a:p>
            <a:pPr lvl="1"/>
            <a:r>
              <a:rPr lang="en-US" dirty="0"/>
              <a:t>In this circumstance,                                        </a:t>
            </a:r>
            <a:r>
              <a:rPr lang="en-US" dirty="0" smtClean="0"/>
              <a:t>                            during </a:t>
            </a:r>
            <a:r>
              <a:rPr lang="en-US" dirty="0"/>
              <a:t>test </a:t>
            </a:r>
          </a:p>
          <a:p>
            <a:pPr lvl="1"/>
            <a:r>
              <a:rPr lang="en-US" dirty="0"/>
              <a:t>For a remedy, conditional probabilities are estimated </a:t>
            </a:r>
            <a:r>
              <a:rPr lang="en-US" dirty="0" smtClean="0"/>
              <a:t>with </a:t>
            </a:r>
            <a:r>
              <a:rPr lang="en-US" altLang="en-US" b="1" dirty="0"/>
              <a:t>Laplace smoothing</a:t>
            </a: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2286903" y="1559654"/>
                <a:ext cx="4155625" cy="4469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903" y="1559654"/>
                <a:ext cx="4155625" cy="446917"/>
              </a:xfrm>
              <a:prstGeom prst="rect">
                <a:avLst/>
              </a:prstGeom>
              <a:blipFill>
                <a:blip r:embed="rId3"/>
                <a:stretch>
                  <a:fillRect t="-5479"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247877"/>
              </p:ext>
            </p:extLst>
          </p:nvPr>
        </p:nvGraphicFramePr>
        <p:xfrm>
          <a:off x="293620" y="3327404"/>
          <a:ext cx="8609012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" name="公式" r:id="rId4" imgW="4940280" imgH="1384200" progId="Equation.3">
                  <p:embed/>
                </p:oleObj>
              </mc:Choice>
              <mc:Fallback>
                <p:oleObj name="公式" r:id="rId4" imgW="4940280" imgH="1384200" progId="Equation.3">
                  <p:embed/>
                  <p:pic>
                    <p:nvPicPr>
                      <p:cNvPr id="2356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20" y="3327404"/>
                        <a:ext cx="8609012" cy="22796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225474"/>
              </p:ext>
            </p:extLst>
          </p:nvPr>
        </p:nvGraphicFramePr>
        <p:xfrm>
          <a:off x="3192799" y="2058166"/>
          <a:ext cx="3812686" cy="508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Equation" r:id="rId6" imgW="1803400" imgH="241300" progId="Equation.3">
                  <p:embed/>
                </p:oleObj>
              </mc:Choice>
              <mc:Fallback>
                <p:oleObj name="Equation" r:id="rId6" imgW="1803400" imgH="241300" progId="Equation.3">
                  <p:embed/>
                  <p:pic>
                    <p:nvPicPr>
                      <p:cNvPr id="2355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799" y="2058166"/>
                        <a:ext cx="3812686" cy="5084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452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Naïve Bayes is based on the independence assumption</a:t>
            </a:r>
          </a:p>
          <a:p>
            <a:pPr lvl="1"/>
            <a:r>
              <a:rPr lang="en-US" dirty="0"/>
              <a:t>Training is very easy and fast; just requiring considering each  attribute in each class separately</a:t>
            </a:r>
          </a:p>
          <a:p>
            <a:pPr lvl="1"/>
            <a:r>
              <a:rPr lang="en-US" dirty="0"/>
              <a:t>Test is straightforward; just looking up tables or calculating conditional probabilities with normal distributions </a:t>
            </a:r>
          </a:p>
          <a:p>
            <a:r>
              <a:rPr lang="en-US" dirty="0"/>
              <a:t>Naïve Bayes is  a popular generative classifier model</a:t>
            </a:r>
          </a:p>
          <a:p>
            <a:pPr lvl="1"/>
            <a:r>
              <a:rPr lang="en-US" dirty="0"/>
              <a:t>Performance of naïve Bayes is competitive to most of state-of-the-art classifiers even if in presence of violating the independence assumption</a:t>
            </a:r>
          </a:p>
          <a:p>
            <a:pPr lvl="1"/>
            <a:r>
              <a:rPr lang="en-US" dirty="0"/>
              <a:t>It has many successful applications, e.g., spam mail filtering</a:t>
            </a:r>
          </a:p>
          <a:p>
            <a:pPr lvl="1"/>
            <a:r>
              <a:rPr lang="en-US" dirty="0"/>
              <a:t>A good candidate of a base learner in ensemble learning</a:t>
            </a:r>
          </a:p>
          <a:p>
            <a:pPr lvl="1"/>
            <a:r>
              <a:rPr lang="en-US" dirty="0"/>
              <a:t>Apart from classification, naïve Bayes can do more…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Background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dirty="0" smtClean="0"/>
              <a:t>two methods </a:t>
            </a:r>
            <a:r>
              <a:rPr lang="en-US" dirty="0"/>
              <a:t>to establish a classifier</a:t>
            </a:r>
          </a:p>
          <a:p>
            <a:pPr lvl="1"/>
            <a:r>
              <a:rPr lang="en-US" dirty="0" smtClean="0"/>
              <a:t>a) Model </a:t>
            </a:r>
            <a:r>
              <a:rPr lang="en-US" dirty="0"/>
              <a:t>a classification rule </a:t>
            </a:r>
            <a:r>
              <a:rPr lang="en-US" dirty="0" smtClean="0"/>
              <a:t>directly</a:t>
            </a:r>
          </a:p>
          <a:p>
            <a:pPr marL="200025" lvl="1" indent="184150">
              <a:buNone/>
            </a:pPr>
            <a:r>
              <a:rPr lang="en-US" dirty="0" smtClean="0"/>
              <a:t>Examples</a:t>
            </a:r>
            <a:r>
              <a:rPr lang="en-US" dirty="0"/>
              <a:t>: k-NN, decision trees, </a:t>
            </a:r>
            <a:r>
              <a:rPr lang="en-US" dirty="0" smtClean="0"/>
              <a:t>BP </a:t>
            </a:r>
            <a:r>
              <a:rPr lang="en-US" altLang="zh-CN" dirty="0" smtClean="0"/>
              <a:t>neural network</a:t>
            </a:r>
            <a:r>
              <a:rPr lang="en-US" dirty="0" smtClean="0"/>
              <a:t>, </a:t>
            </a:r>
            <a:r>
              <a:rPr lang="en-US" dirty="0"/>
              <a:t>SVM </a:t>
            </a:r>
          </a:p>
          <a:p>
            <a:pPr lvl="1"/>
            <a:r>
              <a:rPr lang="en-US" dirty="0" smtClean="0"/>
              <a:t>b) Make </a:t>
            </a:r>
            <a:r>
              <a:rPr lang="en-US" dirty="0"/>
              <a:t>a probabilistic model of data within each class</a:t>
            </a:r>
          </a:p>
          <a:p>
            <a:pPr marL="200025" lvl="1" indent="184150">
              <a:buNone/>
            </a:pPr>
            <a:r>
              <a:rPr lang="en-US" dirty="0" smtClean="0"/>
              <a:t>Examples</a:t>
            </a:r>
            <a:r>
              <a:rPr lang="en-US" dirty="0"/>
              <a:t>: naive Bayes, model based classifiers</a:t>
            </a:r>
          </a:p>
          <a:p>
            <a:r>
              <a:rPr lang="en-US" dirty="0"/>
              <a:t>a) </a:t>
            </a:r>
            <a:r>
              <a:rPr lang="en-US" dirty="0" smtClean="0"/>
              <a:t>are </a:t>
            </a:r>
            <a:r>
              <a:rPr lang="en-US" dirty="0"/>
              <a:t>examples of discriminative classification</a:t>
            </a:r>
          </a:p>
          <a:p>
            <a:r>
              <a:rPr lang="en-US" dirty="0" smtClean="0"/>
              <a:t>b) </a:t>
            </a:r>
            <a:r>
              <a:rPr lang="en-US" dirty="0"/>
              <a:t>is an example of generative classification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42" y="3657571"/>
            <a:ext cx="2475620" cy="26436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5409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Probability Basics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87828" y="856989"/>
                <a:ext cx="8556171" cy="5444238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</a:pPr>
                <a:r>
                  <a:rPr lang="en-US" altLang="en-US" dirty="0" smtClean="0"/>
                  <a:t>Prior, conditional and joint probability for random variables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en-US" dirty="0"/>
                  <a:t>Prior probability: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en-US" dirty="0"/>
                  <a:t>Conditional probability: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en-US" dirty="0"/>
              </a:p>
              <a:p>
                <a:pPr lvl="1">
                  <a:lnSpc>
                    <a:spcPct val="110000"/>
                  </a:lnSpc>
                </a:pPr>
                <a:r>
                  <a:rPr lang="en-US" altLang="en-US" dirty="0"/>
                  <a:t>Joint probability: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1">
                  <a:lnSpc>
                    <a:spcPct val="110000"/>
                  </a:lnSpc>
                </a:pPr>
                <a:r>
                  <a:rPr lang="en-US" altLang="en-US" dirty="0"/>
                  <a:t>Relationship</a:t>
                </a:r>
                <a:r>
                  <a:rPr lang="en-US" alt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1">
                  <a:lnSpc>
                    <a:spcPct val="110000"/>
                  </a:lnSpc>
                </a:pPr>
                <a:r>
                  <a:rPr lang="en-US" altLang="en-US" dirty="0"/>
                  <a:t>Independence: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800" dirty="0"/>
              </a:p>
              <a:p>
                <a:r>
                  <a:rPr lang="en-US" altLang="en-US" dirty="0"/>
                  <a:t>Bayesian Rule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828" y="856989"/>
                <a:ext cx="8556171" cy="5444238"/>
              </a:xfrm>
              <a:blipFill>
                <a:blip r:embed="rId2"/>
                <a:stretch>
                  <a:fillRect l="-1068" t="-560" r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732418" y="4321278"/>
                <a:ext cx="2828210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18" y="4321278"/>
                <a:ext cx="2828210" cy="768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3949993" y="4321278"/>
                <a:ext cx="4445896" cy="698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𝐿𝑖𝑘𝑒𝑙𝑦h𝑜𝑜𝑑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𝑃𝑟𝑖𝑜𝑟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𝐸𝑣𝑖𝑑𝑒𝑛𝑐𝑒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993" y="4321278"/>
                <a:ext cx="4445896" cy="6988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2"/>
          <p:cNvGrpSpPr>
            <a:grpSpLocks/>
          </p:cNvGrpSpPr>
          <p:nvPr/>
        </p:nvGrpSpPr>
        <p:grpSpPr bwMode="auto">
          <a:xfrm>
            <a:off x="9016" y="5005373"/>
            <a:ext cx="1752600" cy="858837"/>
            <a:chOff x="393700" y="6219031"/>
            <a:chExt cx="1752600" cy="857310"/>
          </a:xfrm>
        </p:grpSpPr>
        <p:cxnSp>
          <p:nvCxnSpPr>
            <p:cNvPr id="15" name="Straight Arrow Connector 15"/>
            <p:cNvCxnSpPr>
              <a:cxnSpLocks noChangeShapeType="1"/>
            </p:cNvCxnSpPr>
            <p:nvPr/>
          </p:nvCxnSpPr>
          <p:spPr bwMode="auto">
            <a:xfrm flipV="1">
              <a:off x="1231900" y="6219031"/>
              <a:ext cx="457200" cy="45720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Box 16"/>
            <p:cNvSpPr txBox="1">
              <a:spLocks noChangeArrowheads="1"/>
            </p:cNvSpPr>
            <p:nvPr/>
          </p:nvSpPr>
          <p:spPr bwMode="auto">
            <a:xfrm>
              <a:off x="393700" y="6676231"/>
              <a:ext cx="1752600" cy="400110"/>
            </a:xfrm>
            <a:prstGeom prst="rect">
              <a:avLst/>
            </a:prstGeom>
            <a:solidFill>
              <a:srgbClr val="C6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2000" dirty="0">
                  <a:solidFill>
                    <a:srgbClr val="FF0000"/>
                  </a:solidFill>
                </a:rPr>
                <a:t>Discriminative</a:t>
              </a:r>
              <a:r>
                <a:rPr lang="en-GB" altLang="en-US" sz="2000" dirty="0"/>
                <a:t> </a:t>
              </a:r>
            </a:p>
          </p:txBody>
        </p:sp>
      </p:grpSp>
      <p:grpSp>
        <p:nvGrpSpPr>
          <p:cNvPr id="17" name="Group 23"/>
          <p:cNvGrpSpPr>
            <a:grpSpLocks/>
          </p:cNvGrpSpPr>
          <p:nvPr/>
        </p:nvGrpSpPr>
        <p:grpSpPr bwMode="auto">
          <a:xfrm>
            <a:off x="2710211" y="4628911"/>
            <a:ext cx="1676400" cy="1239837"/>
            <a:chOff x="3594100" y="5914231"/>
            <a:chExt cx="1676400" cy="1238310"/>
          </a:xfrm>
        </p:grpSpPr>
        <p:cxnSp>
          <p:nvCxnSpPr>
            <p:cNvPr id="18" name="Straight Arrow Connector 20"/>
            <p:cNvCxnSpPr>
              <a:cxnSpLocks noChangeShapeType="1"/>
            </p:cNvCxnSpPr>
            <p:nvPr/>
          </p:nvCxnSpPr>
          <p:spPr bwMode="auto">
            <a:xfrm flipH="1" flipV="1">
              <a:off x="3594100" y="5914231"/>
              <a:ext cx="914400" cy="83820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TextBox 21"/>
            <p:cNvSpPr txBox="1">
              <a:spLocks noChangeArrowheads="1"/>
            </p:cNvSpPr>
            <p:nvPr/>
          </p:nvSpPr>
          <p:spPr bwMode="auto">
            <a:xfrm>
              <a:off x="3898900" y="6752431"/>
              <a:ext cx="1371600" cy="400110"/>
            </a:xfrm>
            <a:prstGeom prst="rect">
              <a:avLst/>
            </a:prstGeom>
            <a:solidFill>
              <a:srgbClr val="C6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2000" dirty="0">
                  <a:solidFill>
                    <a:srgbClr val="FF0000"/>
                  </a:solidFill>
                </a:rPr>
                <a:t>Generative</a:t>
              </a:r>
              <a:r>
                <a:rPr lang="en-GB" altLang="en-US" sz="20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98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Probability Basics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en-US" dirty="0" smtClean="0">
                    <a:solidFill>
                      <a:srgbClr val="FF0000"/>
                    </a:solidFill>
                  </a:rPr>
                  <a:t>Quiz</a:t>
                </a:r>
                <a:r>
                  <a:rPr lang="en-GB" altLang="en-US" dirty="0"/>
                  <a:t>: We have two six-sided dice. When they are tolled, it could end up with the following </a:t>
                </a:r>
                <a:r>
                  <a:rPr lang="en-GB" altLang="en-US" dirty="0" err="1"/>
                  <a:t>occurance</a:t>
                </a:r>
                <a:r>
                  <a:rPr lang="en-GB" altLang="en-US" dirty="0"/>
                  <a:t>: (</a:t>
                </a:r>
                <a:r>
                  <a:rPr lang="en-GB" altLang="en-US" i="1" dirty="0">
                    <a:solidFill>
                      <a:srgbClr val="FF0000"/>
                    </a:solidFill>
                  </a:rPr>
                  <a:t>A</a:t>
                </a:r>
                <a:r>
                  <a:rPr lang="en-GB" altLang="en-US" dirty="0"/>
                  <a:t>) dice 1 lands on side “3”, (</a:t>
                </a:r>
                <a:r>
                  <a:rPr lang="en-GB" altLang="en-US" i="1" dirty="0">
                    <a:solidFill>
                      <a:srgbClr val="FF0000"/>
                    </a:solidFill>
                  </a:rPr>
                  <a:t>B</a:t>
                </a:r>
                <a:r>
                  <a:rPr lang="en-GB" altLang="en-US" dirty="0"/>
                  <a:t>) dice 2 lands on side “1”, and (</a:t>
                </a:r>
                <a:r>
                  <a:rPr lang="en-GB" altLang="en-US" i="1" dirty="0">
                    <a:solidFill>
                      <a:srgbClr val="FF0000"/>
                    </a:solidFill>
                  </a:rPr>
                  <a:t>C</a:t>
                </a:r>
                <a:r>
                  <a:rPr lang="en-GB" altLang="en-US" dirty="0"/>
                  <a:t>) Two dice sum to eight. Answer the following questions</a:t>
                </a:r>
                <a:r>
                  <a:rPr lang="en-GB" alt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 smtClean="0"/>
                  <a:t>Is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en-US" dirty="0" smtClean="0"/>
                  <a:t> equal to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?</a:t>
                </a:r>
                <a:endParaRPr lang="en-US" alt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2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126" y="2796027"/>
            <a:ext cx="4376738" cy="3505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774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Probabilistic Classification	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Establishing a probabilistic model for classification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Discriminative </a:t>
            </a:r>
            <a:r>
              <a:rPr lang="en-US" altLang="en-US" b="1" dirty="0" smtClean="0">
                <a:solidFill>
                  <a:srgbClr val="FF0000"/>
                </a:solidFill>
              </a:rPr>
              <a:t>model</a:t>
            </a:r>
          </a:p>
          <a:p>
            <a:pPr>
              <a:lnSpc>
                <a:spcPct val="110000"/>
              </a:lnSpc>
            </a:pPr>
            <a:endParaRPr lang="en-US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5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4380271" y="2696778"/>
            <a:ext cx="4572000" cy="34470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train a discriminative classifier regardless its probabilistic or non-probabilistic nature, all training examples of different classes must be jointly used to build up a single discriminative classifier.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Output  L probabilities for L class labels in a probabilistic classifier while a single label is achieved by a non-probabilistic classifier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47" name="Group 32"/>
          <p:cNvGrpSpPr>
            <a:grpSpLocks/>
          </p:cNvGrpSpPr>
          <p:nvPr/>
        </p:nvGrpSpPr>
        <p:grpSpPr bwMode="auto">
          <a:xfrm>
            <a:off x="120138" y="2484950"/>
            <a:ext cx="4114800" cy="3216275"/>
            <a:chOff x="3289300" y="3354573"/>
            <a:chExt cx="4114800" cy="3216090"/>
          </a:xfrm>
        </p:grpSpPr>
        <p:sp>
          <p:nvSpPr>
            <p:cNvPr id="48" name="TextBox 10"/>
            <p:cNvSpPr txBox="1"/>
            <p:nvPr/>
          </p:nvSpPr>
          <p:spPr>
            <a:xfrm>
              <a:off x="3289300" y="4008585"/>
              <a:ext cx="4114800" cy="1815996"/>
            </a:xfrm>
            <a:prstGeom prst="rect">
              <a:avLst/>
            </a:prstGeom>
            <a:gradFill>
              <a:gsLst>
                <a:gs pos="0">
                  <a:srgbClr val="BBE0E3">
                    <a:shade val="30000"/>
                    <a:satMod val="115000"/>
                  </a:srgbClr>
                </a:gs>
                <a:gs pos="50000">
                  <a:srgbClr val="BBE0E3">
                    <a:shade val="67500"/>
                    <a:satMod val="115000"/>
                  </a:srgbClr>
                </a:gs>
                <a:gs pos="100000">
                  <a:srgbClr val="BBE0E3">
                    <a:shade val="100000"/>
                    <a:satMod val="115000"/>
                  </a:srgbClr>
                </a:gs>
              </a:gsLst>
              <a:lin ang="5400000" scaled="0"/>
            </a:gradFill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</a:rPr>
                <a:t>Discriminative 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</a:rPr>
                <a:t>Probabilistic Classifier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grpSp>
          <p:nvGrpSpPr>
            <p:cNvPr id="49" name="Group 15"/>
            <p:cNvGrpSpPr>
              <a:grpSpLocks/>
            </p:cNvGrpSpPr>
            <p:nvPr/>
          </p:nvGrpSpPr>
          <p:grpSpPr bwMode="auto">
            <a:xfrm>
              <a:off x="3823212" y="5838031"/>
              <a:ext cx="345166" cy="716246"/>
              <a:chOff x="4037524" y="5838031"/>
              <a:chExt cx="345166" cy="716246"/>
            </a:xfrm>
          </p:grpSpPr>
          <p:sp>
            <p:nvSpPr>
              <p:cNvPr id="64" name="Up Arrow 13"/>
              <p:cNvSpPr>
                <a:spLocks noChangeArrowheads="1"/>
              </p:cNvSpPr>
              <p:nvPr/>
            </p:nvSpPr>
            <p:spPr bwMode="auto">
              <a:xfrm>
                <a:off x="4127500" y="5838031"/>
                <a:ext cx="152400" cy="3048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rgbClr val="BBE0E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defTabSz="1042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1042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1042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1042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1042988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defTabSz="104298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5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65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05545233"/>
                  </p:ext>
                </p:extLst>
              </p:nvPr>
            </p:nvGraphicFramePr>
            <p:xfrm>
              <a:off x="4037524" y="6128735"/>
              <a:ext cx="345166" cy="4255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4" name="公式" r:id="rId3" imgW="164957" imgH="203024" progId="Equation.3">
                      <p:embed/>
                    </p:oleObj>
                  </mc:Choice>
                  <mc:Fallback>
                    <p:oleObj name="公式" r:id="rId3" imgW="164957" imgH="203024" progId="Equation.3">
                      <p:embed/>
                      <p:pic>
                        <p:nvPicPr>
                          <p:cNvPr id="7195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7524" y="6128735"/>
                            <a:ext cx="345166" cy="4255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0" name="Group 16"/>
            <p:cNvGrpSpPr>
              <a:grpSpLocks/>
            </p:cNvGrpSpPr>
            <p:nvPr/>
          </p:nvGrpSpPr>
          <p:grpSpPr bwMode="auto">
            <a:xfrm>
              <a:off x="4492625" y="5838031"/>
              <a:ext cx="348047" cy="716757"/>
              <a:chOff x="4021137" y="5838031"/>
              <a:chExt cx="348047" cy="716757"/>
            </a:xfrm>
          </p:grpSpPr>
          <p:sp>
            <p:nvSpPr>
              <p:cNvPr id="62" name="Up Arrow 17"/>
              <p:cNvSpPr>
                <a:spLocks noChangeArrowheads="1"/>
              </p:cNvSpPr>
              <p:nvPr/>
            </p:nvSpPr>
            <p:spPr bwMode="auto">
              <a:xfrm>
                <a:off x="4127500" y="5838031"/>
                <a:ext cx="152400" cy="3048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rgbClr val="BBE0E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defTabSz="1042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1042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1042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1042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1042988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defTabSz="104298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5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63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0037714"/>
                  </p:ext>
                </p:extLst>
              </p:nvPr>
            </p:nvGraphicFramePr>
            <p:xfrm>
              <a:off x="4021137" y="6156281"/>
              <a:ext cx="348047" cy="3985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5" name="Equation" r:id="rId5" imgW="177569" imgH="202936" progId="Equation.3">
                      <p:embed/>
                    </p:oleObj>
                  </mc:Choice>
                  <mc:Fallback>
                    <p:oleObj name="Equation" r:id="rId5" imgW="177569" imgH="202936" progId="Equation.3">
                      <p:embed/>
                      <p:pic>
                        <p:nvPicPr>
                          <p:cNvPr id="7193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1137" y="6156281"/>
                            <a:ext cx="348047" cy="3985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" name="Group 19"/>
            <p:cNvGrpSpPr>
              <a:grpSpLocks/>
            </p:cNvGrpSpPr>
            <p:nvPr/>
          </p:nvGrpSpPr>
          <p:grpSpPr bwMode="auto">
            <a:xfrm>
              <a:off x="6613525" y="5838031"/>
              <a:ext cx="362191" cy="732632"/>
              <a:chOff x="4022725" y="5838031"/>
              <a:chExt cx="362191" cy="732632"/>
            </a:xfrm>
          </p:grpSpPr>
          <p:sp>
            <p:nvSpPr>
              <p:cNvPr id="60" name="Up Arrow 20"/>
              <p:cNvSpPr>
                <a:spLocks noChangeArrowheads="1"/>
              </p:cNvSpPr>
              <p:nvPr/>
            </p:nvSpPr>
            <p:spPr bwMode="auto">
              <a:xfrm>
                <a:off x="4127500" y="5838031"/>
                <a:ext cx="152400" cy="3048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rgbClr val="BBE0E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defTabSz="1042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1042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1042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1042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1042988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defTabSz="104298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5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61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31244956"/>
                  </p:ext>
                </p:extLst>
              </p:nvPr>
            </p:nvGraphicFramePr>
            <p:xfrm>
              <a:off x="4022725" y="6128735"/>
              <a:ext cx="362191" cy="4419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6" name="Equation" r:id="rId7" imgW="177569" imgH="215619" progId="Equation.3">
                      <p:embed/>
                    </p:oleObj>
                  </mc:Choice>
                  <mc:Fallback>
                    <p:oleObj name="Equation" r:id="rId7" imgW="177569" imgH="215619" progId="Equation.3">
                      <p:embed/>
                      <p:pic>
                        <p:nvPicPr>
                          <p:cNvPr id="7191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2725" y="6128735"/>
                            <a:ext cx="362191" cy="4419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2" name="Up Arrow 24"/>
            <p:cNvSpPr>
              <a:spLocks noChangeArrowheads="1"/>
            </p:cNvSpPr>
            <p:nvPr/>
          </p:nvSpPr>
          <p:spPr bwMode="auto">
            <a:xfrm>
              <a:off x="3746500" y="3704431"/>
              <a:ext cx="152400" cy="3048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BBE0E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defTabSz="1042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defTabSz="104298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5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3" name="Object 14"/>
            <p:cNvGraphicFramePr>
              <a:graphicFrameLocks noChangeAspect="1"/>
            </p:cNvGraphicFramePr>
            <p:nvPr/>
          </p:nvGraphicFramePr>
          <p:xfrm>
            <a:off x="3289300" y="3354573"/>
            <a:ext cx="914400" cy="3498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7" name="Equation" r:id="rId9" imgW="533169" imgH="203112" progId="Equation.3">
                    <p:embed/>
                  </p:oleObj>
                </mc:Choice>
                <mc:Fallback>
                  <p:oleObj name="Equation" r:id="rId9" imgW="533169" imgH="203112" progId="Equation.3">
                    <p:embed/>
                    <p:pic>
                      <p:nvPicPr>
                        <p:cNvPr id="7183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9300" y="3354573"/>
                          <a:ext cx="914400" cy="3498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Up Arrow 26"/>
            <p:cNvSpPr>
              <a:spLocks noChangeArrowheads="1"/>
            </p:cNvSpPr>
            <p:nvPr/>
          </p:nvSpPr>
          <p:spPr bwMode="auto">
            <a:xfrm>
              <a:off x="4737100" y="3704431"/>
              <a:ext cx="152400" cy="3048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BBE0E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defTabSz="1042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defTabSz="104298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5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5" name="Up Arrow 27"/>
            <p:cNvSpPr>
              <a:spLocks noChangeArrowheads="1"/>
            </p:cNvSpPr>
            <p:nvPr/>
          </p:nvSpPr>
          <p:spPr bwMode="auto">
            <a:xfrm>
              <a:off x="6642100" y="3704431"/>
              <a:ext cx="152400" cy="3048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BBE0E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defTabSz="1042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defTabSz="104298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5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6" name="Object 15"/>
            <p:cNvGraphicFramePr>
              <a:graphicFrameLocks noChangeAspect="1"/>
            </p:cNvGraphicFramePr>
            <p:nvPr/>
          </p:nvGraphicFramePr>
          <p:xfrm>
            <a:off x="4356100" y="3357894"/>
            <a:ext cx="927101" cy="346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8" name="Equation" r:id="rId11" imgW="545626" imgH="203024" progId="Equation.3">
                    <p:embed/>
                  </p:oleObj>
                </mc:Choice>
                <mc:Fallback>
                  <p:oleObj name="Equation" r:id="rId11" imgW="545626" imgH="203024" progId="Equation.3">
                    <p:embed/>
                    <p:pic>
                      <p:nvPicPr>
                        <p:cNvPr id="7186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6100" y="3357894"/>
                          <a:ext cx="927101" cy="346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16"/>
            <p:cNvGraphicFramePr>
              <a:graphicFrameLocks noChangeAspect="1"/>
            </p:cNvGraphicFramePr>
            <p:nvPr/>
          </p:nvGraphicFramePr>
          <p:xfrm>
            <a:off x="6261100" y="3362641"/>
            <a:ext cx="914400" cy="3417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9" name="Equation" r:id="rId13" imgW="545626" imgH="203024" progId="Equation.3">
                    <p:embed/>
                  </p:oleObj>
                </mc:Choice>
                <mc:Fallback>
                  <p:oleObj name="Equation" r:id="rId13" imgW="545626" imgH="203024" progId="Equation.3">
                    <p:embed/>
                    <p:pic>
                      <p:nvPicPr>
                        <p:cNvPr id="7187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61100" y="3362641"/>
                          <a:ext cx="914400" cy="3417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17"/>
            <p:cNvGraphicFramePr>
              <a:graphicFrameLocks noChangeAspect="1"/>
            </p:cNvGraphicFramePr>
            <p:nvPr/>
          </p:nvGraphicFramePr>
          <p:xfrm>
            <a:off x="5346700" y="5985676"/>
            <a:ext cx="838200" cy="233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0" name="Equation" r:id="rId15" imgW="291847" imgH="114201" progId="Equation.3">
                    <p:embed/>
                  </p:oleObj>
                </mc:Choice>
                <mc:Fallback>
                  <p:oleObj name="Equation" r:id="rId15" imgW="291847" imgH="114201" progId="Equation.3">
                    <p:embed/>
                    <p:pic>
                      <p:nvPicPr>
                        <p:cNvPr id="7188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6700" y="5985676"/>
                          <a:ext cx="838200" cy="233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18"/>
            <p:cNvGraphicFramePr>
              <a:graphicFrameLocks noChangeAspect="1"/>
            </p:cNvGraphicFramePr>
            <p:nvPr/>
          </p:nvGraphicFramePr>
          <p:xfrm>
            <a:off x="5346700" y="3704431"/>
            <a:ext cx="838200" cy="233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1" name="Equation" r:id="rId17" imgW="291847" imgH="114201" progId="Equation.3">
                    <p:embed/>
                  </p:oleObj>
                </mc:Choice>
                <mc:Fallback>
                  <p:oleObj name="Equation" r:id="rId17" imgW="291847" imgH="114201" progId="Equation.3">
                    <p:embed/>
                    <p:pic>
                      <p:nvPicPr>
                        <p:cNvPr id="7189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6700" y="3704431"/>
                          <a:ext cx="838200" cy="233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852801"/>
              </p:ext>
            </p:extLst>
          </p:nvPr>
        </p:nvGraphicFramePr>
        <p:xfrm>
          <a:off x="1178880" y="5728351"/>
          <a:ext cx="2239604" cy="442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" name="Equation" r:id="rId18" imgW="1091726" imgH="215806" progId="Equation.3">
                  <p:embed/>
                </p:oleObj>
              </mc:Choice>
              <mc:Fallback>
                <p:oleObj name="Equation" r:id="rId18" imgW="1091726" imgH="215806" progId="Equation.3">
                  <p:embed/>
                  <p:pic>
                    <p:nvPicPr>
                      <p:cNvPr id="717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8880" y="5728351"/>
                        <a:ext cx="2239604" cy="4424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1932622" y="1853721"/>
                <a:ext cx="52758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622" y="1853721"/>
                <a:ext cx="5275868" cy="369332"/>
              </a:xfrm>
              <a:prstGeom prst="rect">
                <a:avLst/>
              </a:prstGeom>
              <a:blipFill>
                <a:blip r:embed="rId20"/>
                <a:stretch>
                  <a:fillRect r="-231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9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Probabilistic Classification	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Establishing a probabilistic model for classification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Generative model (must be probabilistic)</a:t>
            </a:r>
          </a:p>
          <a:p>
            <a:pPr>
              <a:lnSpc>
                <a:spcPct val="110000"/>
              </a:lnSpc>
            </a:pPr>
            <a:endParaRPr lang="en-US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6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5764900" y="2708312"/>
            <a:ext cx="338038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 probabilistic models have to be trained independently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Each is trained on only the examples of the same 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Output  L probabilities for a given input with L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“Generative” means that such a model produces data subject to the distribution via sampling.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76980" y="2766270"/>
            <a:ext cx="5545394" cy="2634367"/>
            <a:chOff x="0" y="2702389"/>
            <a:chExt cx="6553200" cy="2839125"/>
          </a:xfrm>
        </p:grpSpPr>
        <p:grpSp>
          <p:nvGrpSpPr>
            <p:cNvPr id="82" name="Group 30"/>
            <p:cNvGrpSpPr>
              <a:grpSpLocks/>
            </p:cNvGrpSpPr>
            <p:nvPr/>
          </p:nvGrpSpPr>
          <p:grpSpPr bwMode="auto">
            <a:xfrm>
              <a:off x="0" y="2702389"/>
              <a:ext cx="2984501" cy="2143800"/>
              <a:chOff x="850900" y="3599767"/>
              <a:chExt cx="3276601" cy="2695464"/>
            </a:xfrm>
          </p:grpSpPr>
          <p:sp>
            <p:nvSpPr>
              <p:cNvPr id="83" name="TextBox 11"/>
              <p:cNvSpPr txBox="1"/>
              <p:nvPr/>
            </p:nvSpPr>
            <p:spPr>
              <a:xfrm>
                <a:off x="850900" y="4315188"/>
                <a:ext cx="3276601" cy="1159682"/>
              </a:xfrm>
              <a:prstGeom prst="rect">
                <a:avLst/>
              </a:prstGeom>
              <a:gradFill>
                <a:gsLst>
                  <a:gs pos="0">
                    <a:srgbClr val="BBE0E3">
                      <a:shade val="30000"/>
                      <a:satMod val="115000"/>
                    </a:srgbClr>
                  </a:gs>
                  <a:gs pos="50000">
                    <a:srgbClr val="BBE0E3">
                      <a:shade val="67500"/>
                      <a:satMod val="115000"/>
                    </a:srgbClr>
                  </a:gs>
                  <a:gs pos="100000">
                    <a:srgbClr val="BBE0E3">
                      <a:shade val="100000"/>
                      <a:satMod val="115000"/>
                    </a:srgbClr>
                  </a:gs>
                </a:gsLst>
                <a:lin ang="5400000" scaled="0"/>
              </a:gradFill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</a:rPr>
                  <a:t>Generative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</a:rPr>
                  <a:t>Probabilistic Model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</a:rPr>
                  <a:t>for Class </a:t>
                </a:r>
                <a:r>
                  <a:rPr kumimoji="0" lang="en-GB" sz="18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</a:rPr>
                  <a:t>1</a:t>
                </a:r>
                <a:endParaRPr kumimoji="0" lang="en-US" sz="18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</a:endParaRPr>
              </a:p>
            </p:txBody>
          </p:sp>
          <p:sp>
            <p:nvSpPr>
              <p:cNvPr id="84" name="Up Arrow 17"/>
              <p:cNvSpPr>
                <a:spLocks noChangeArrowheads="1"/>
              </p:cNvSpPr>
              <p:nvPr/>
            </p:nvSpPr>
            <p:spPr bwMode="auto">
              <a:xfrm>
                <a:off x="2374900" y="4009231"/>
                <a:ext cx="152400" cy="3048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rgbClr val="BBE0E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defTabSz="1042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1042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1042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1042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1042988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defTabSz="104298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5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85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93373904"/>
                  </p:ext>
                </p:extLst>
              </p:nvPr>
            </p:nvGraphicFramePr>
            <p:xfrm>
              <a:off x="1883580" y="3599767"/>
              <a:ext cx="1191002" cy="4547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92" name="Equation" r:id="rId3" imgW="533169" imgH="203112" progId="Equation.3">
                      <p:embed/>
                    </p:oleObj>
                  </mc:Choice>
                  <mc:Fallback>
                    <p:oleObj name="Equation" r:id="rId3" imgW="533169" imgH="203112" progId="Equation.3">
                      <p:embed/>
                      <p:pic>
                        <p:nvPicPr>
                          <p:cNvPr id="822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83580" y="3599767"/>
                            <a:ext cx="1191002" cy="4547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86" name="Group 29"/>
              <p:cNvGrpSpPr>
                <a:grpSpLocks/>
              </p:cNvGrpSpPr>
              <p:nvPr/>
            </p:nvGrpSpPr>
            <p:grpSpPr bwMode="auto">
              <a:xfrm>
                <a:off x="911225" y="5562599"/>
                <a:ext cx="3216275" cy="732632"/>
                <a:chOff x="1155700" y="6187889"/>
                <a:chExt cx="3216275" cy="732632"/>
              </a:xfrm>
            </p:grpSpPr>
            <p:grpSp>
              <p:nvGrpSpPr>
                <p:cNvPr id="87" name="Group 15"/>
                <p:cNvGrpSpPr>
                  <a:grpSpLocks/>
                </p:cNvGrpSpPr>
                <p:nvPr/>
              </p:nvGrpSpPr>
              <p:grpSpPr bwMode="auto">
                <a:xfrm>
                  <a:off x="1155700" y="6187889"/>
                  <a:ext cx="395288" cy="715963"/>
                  <a:chOff x="4037012" y="5838031"/>
                  <a:chExt cx="395288" cy="715963"/>
                </a:xfrm>
              </p:grpSpPr>
              <p:sp>
                <p:nvSpPr>
                  <p:cNvPr id="95" name="Up Arrow 27"/>
                  <p:cNvSpPr>
                    <a:spLocks noChangeArrowheads="1"/>
                  </p:cNvSpPr>
                  <p:nvPr/>
                </p:nvSpPr>
                <p:spPr bwMode="auto">
                  <a:xfrm>
                    <a:off x="4127500" y="5838031"/>
                    <a:ext cx="152400" cy="304800"/>
                  </a:xfrm>
                  <a:prstGeom prst="up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BBE0E3"/>
                  </a:solidFill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defTabSz="1042988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 defTabSz="1042988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 defTabSz="1042988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 defTabSz="1042988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 defTabSz="1042988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marL="0" marR="0" lvl="0" indent="0" defTabSz="1042988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5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endParaRPr>
                  </a:p>
                </p:txBody>
              </p:sp>
              <p:graphicFrame>
                <p:nvGraphicFramePr>
                  <p:cNvPr id="96" name="Object 9"/>
                  <p:cNvGraphicFramePr>
                    <a:graphicFrameLocks noChangeAspect="1"/>
                  </p:cNvGraphicFramePr>
                  <p:nvPr/>
                </p:nvGraphicFramePr>
                <p:xfrm>
                  <a:off x="4037012" y="6066631"/>
                  <a:ext cx="395288" cy="48736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993" name="Equation" r:id="rId5" imgW="164957" imgH="203024" progId="Equation.3">
                          <p:embed/>
                        </p:oleObj>
                      </mc:Choice>
                      <mc:Fallback>
                        <p:oleObj name="Equation" r:id="rId5" imgW="164957" imgH="203024" progId="Equation.3">
                          <p:embed/>
                          <p:pic>
                            <p:nvPicPr>
                              <p:cNvPr id="8231" name="Object 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037012" y="6066631"/>
                                <a:ext cx="395288" cy="48736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CC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accent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88" name="Group 16"/>
                <p:cNvGrpSpPr>
                  <a:grpSpLocks/>
                </p:cNvGrpSpPr>
                <p:nvPr/>
              </p:nvGrpSpPr>
              <p:grpSpPr bwMode="auto">
                <a:xfrm>
                  <a:off x="1825625" y="6187889"/>
                  <a:ext cx="427038" cy="716757"/>
                  <a:chOff x="4021137" y="5838031"/>
                  <a:chExt cx="427038" cy="716757"/>
                </a:xfrm>
              </p:grpSpPr>
              <p:sp>
                <p:nvSpPr>
                  <p:cNvPr id="93" name="Up Arrow 25"/>
                  <p:cNvSpPr>
                    <a:spLocks noChangeArrowheads="1"/>
                  </p:cNvSpPr>
                  <p:nvPr/>
                </p:nvSpPr>
                <p:spPr bwMode="auto">
                  <a:xfrm>
                    <a:off x="4127500" y="5838031"/>
                    <a:ext cx="152400" cy="304800"/>
                  </a:xfrm>
                  <a:prstGeom prst="up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BBE0E3"/>
                  </a:solidFill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defTabSz="1042988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 defTabSz="1042988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 defTabSz="1042988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 defTabSz="1042988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 defTabSz="1042988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marL="0" marR="0" lvl="0" indent="0" defTabSz="1042988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5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endParaRPr>
                  </a:p>
                </p:txBody>
              </p:sp>
              <p:graphicFrame>
                <p:nvGraphicFramePr>
                  <p:cNvPr id="94" name="Object 7"/>
                  <p:cNvGraphicFramePr>
                    <a:graphicFrameLocks noChangeAspect="1"/>
                  </p:cNvGraphicFramePr>
                  <p:nvPr/>
                </p:nvGraphicFramePr>
                <p:xfrm>
                  <a:off x="4021137" y="6065838"/>
                  <a:ext cx="427038" cy="48895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994" name="Equation" r:id="rId7" imgW="177569" imgH="202936" progId="Equation.3">
                          <p:embed/>
                        </p:oleObj>
                      </mc:Choice>
                      <mc:Fallback>
                        <p:oleObj name="Equation" r:id="rId7" imgW="177569" imgH="202936" progId="Equation.3">
                          <p:embed/>
                          <p:pic>
                            <p:nvPicPr>
                              <p:cNvPr id="8229" name="Object 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021137" y="6065838"/>
                                <a:ext cx="427038" cy="48895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CC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accent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89" name="Group 19"/>
                <p:cNvGrpSpPr>
                  <a:grpSpLocks/>
                </p:cNvGrpSpPr>
                <p:nvPr/>
              </p:nvGrpSpPr>
              <p:grpSpPr bwMode="auto">
                <a:xfrm>
                  <a:off x="3946525" y="6187889"/>
                  <a:ext cx="425450" cy="732632"/>
                  <a:chOff x="4022725" y="5838031"/>
                  <a:chExt cx="425450" cy="732632"/>
                </a:xfrm>
              </p:grpSpPr>
              <p:sp>
                <p:nvSpPr>
                  <p:cNvPr id="91" name="Up Arrow 23"/>
                  <p:cNvSpPr>
                    <a:spLocks noChangeArrowheads="1"/>
                  </p:cNvSpPr>
                  <p:nvPr/>
                </p:nvSpPr>
                <p:spPr bwMode="auto">
                  <a:xfrm>
                    <a:off x="4127500" y="5838031"/>
                    <a:ext cx="152400" cy="304800"/>
                  </a:xfrm>
                  <a:prstGeom prst="up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BBE0E3"/>
                  </a:solidFill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defTabSz="1042988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 defTabSz="1042988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 defTabSz="1042988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 defTabSz="1042988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 defTabSz="1042988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marL="0" marR="0" lvl="0" indent="0" defTabSz="1042988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5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endParaRPr>
                  </a:p>
                </p:txBody>
              </p:sp>
              <p:graphicFrame>
                <p:nvGraphicFramePr>
                  <p:cNvPr id="92" name="Object 8"/>
                  <p:cNvGraphicFramePr>
                    <a:graphicFrameLocks noChangeAspect="1"/>
                  </p:cNvGraphicFramePr>
                  <p:nvPr/>
                </p:nvGraphicFramePr>
                <p:xfrm>
                  <a:off x="4022725" y="6051550"/>
                  <a:ext cx="425450" cy="51911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995" name="Equation" r:id="rId9" imgW="177569" imgH="215619" progId="Equation.3">
                          <p:embed/>
                        </p:oleObj>
                      </mc:Choice>
                      <mc:Fallback>
                        <p:oleObj name="Equation" r:id="rId9" imgW="177569" imgH="215619" progId="Equation.3">
                          <p:embed/>
                          <p:pic>
                            <p:nvPicPr>
                              <p:cNvPr id="8227" name="Object 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022725" y="6051550"/>
                                <a:ext cx="425450" cy="51911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CC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accent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90" name="Object 12"/>
                <p:cNvGraphicFramePr>
                  <a:graphicFrameLocks noChangeAspect="1"/>
                </p:cNvGraphicFramePr>
                <p:nvPr/>
              </p:nvGraphicFramePr>
              <p:xfrm>
                <a:off x="2679700" y="6335534"/>
                <a:ext cx="838200" cy="2333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96" name="Equation" r:id="rId11" imgW="291847" imgH="114201" progId="Equation.3">
                        <p:embed/>
                      </p:oleObj>
                    </mc:Choice>
                    <mc:Fallback>
                      <p:oleObj name="Equation" r:id="rId11" imgW="291847" imgH="114201" progId="Equation.3">
                        <p:embed/>
                        <p:pic>
                          <p:nvPicPr>
                            <p:cNvPr id="8225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79700" y="6335534"/>
                              <a:ext cx="838200" cy="23335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CC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accent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97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544640"/>
                </p:ext>
              </p:extLst>
            </p:nvPr>
          </p:nvGraphicFramePr>
          <p:xfrm>
            <a:off x="3084513" y="3626989"/>
            <a:ext cx="420687" cy="117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7" name="Equation" r:id="rId13" imgW="291847" imgH="114201" progId="Equation.3">
                    <p:embed/>
                  </p:oleObj>
                </mc:Choice>
                <mc:Fallback>
                  <p:oleObj name="Equation" r:id="rId13" imgW="291847" imgH="114201" progId="Equation.3">
                    <p:embed/>
                    <p:pic>
                      <p:nvPicPr>
                        <p:cNvPr id="820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4513" y="3626989"/>
                          <a:ext cx="420687" cy="117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3050896"/>
                </p:ext>
              </p:extLst>
            </p:nvPr>
          </p:nvGraphicFramePr>
          <p:xfrm>
            <a:off x="2057400" y="5074789"/>
            <a:ext cx="2362200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8" name="Equation" r:id="rId14" imgW="1091726" imgH="215806" progId="Equation.3">
                    <p:embed/>
                  </p:oleObj>
                </mc:Choice>
                <mc:Fallback>
                  <p:oleObj name="Equation" r:id="rId14" imgW="1091726" imgH="215806" progId="Equation.3">
                    <p:embed/>
                    <p:pic>
                      <p:nvPicPr>
                        <p:cNvPr id="8201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7400" y="5074789"/>
                          <a:ext cx="2362200" cy="466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9" name="Group 30"/>
            <p:cNvGrpSpPr>
              <a:grpSpLocks/>
            </p:cNvGrpSpPr>
            <p:nvPr/>
          </p:nvGrpSpPr>
          <p:grpSpPr bwMode="auto">
            <a:xfrm>
              <a:off x="3568700" y="2702389"/>
              <a:ext cx="2984500" cy="2143800"/>
              <a:chOff x="850900" y="3599767"/>
              <a:chExt cx="3276600" cy="2695464"/>
            </a:xfrm>
          </p:grpSpPr>
          <p:sp>
            <p:nvSpPr>
              <p:cNvPr id="100" name="TextBox 55"/>
              <p:cNvSpPr txBox="1"/>
              <p:nvPr/>
            </p:nvSpPr>
            <p:spPr>
              <a:xfrm>
                <a:off x="850900" y="4315188"/>
                <a:ext cx="3276600" cy="1159682"/>
              </a:xfrm>
              <a:prstGeom prst="rect">
                <a:avLst/>
              </a:prstGeom>
              <a:gradFill>
                <a:gsLst>
                  <a:gs pos="0">
                    <a:srgbClr val="BBE0E3">
                      <a:shade val="30000"/>
                      <a:satMod val="115000"/>
                    </a:srgbClr>
                  </a:gs>
                  <a:gs pos="50000">
                    <a:srgbClr val="BBE0E3">
                      <a:shade val="67500"/>
                      <a:satMod val="115000"/>
                    </a:srgbClr>
                  </a:gs>
                  <a:gs pos="100000">
                    <a:srgbClr val="BBE0E3">
                      <a:shade val="100000"/>
                      <a:satMod val="115000"/>
                    </a:srgbClr>
                  </a:gs>
                </a:gsLst>
                <a:lin ang="5400000" scaled="0"/>
              </a:gradFill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</a:rPr>
                  <a:t>Generative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</a:rPr>
                  <a:t>Probabilistic Model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</a:rPr>
                  <a:t>for Class </a:t>
                </a:r>
                <a:r>
                  <a:rPr kumimoji="0" lang="en-GB" sz="18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</a:rPr>
                  <a:t>L</a:t>
                </a:r>
                <a:endParaRPr kumimoji="0" lang="en-US" sz="18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</a:endParaRPr>
              </a:p>
            </p:txBody>
          </p:sp>
          <p:sp>
            <p:nvSpPr>
              <p:cNvPr id="101" name="Up Arrow 17"/>
              <p:cNvSpPr>
                <a:spLocks noChangeArrowheads="1"/>
              </p:cNvSpPr>
              <p:nvPr/>
            </p:nvSpPr>
            <p:spPr bwMode="auto">
              <a:xfrm>
                <a:off x="2374900" y="4009231"/>
                <a:ext cx="152400" cy="3048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rgbClr val="BBE0E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defTabSz="1042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1042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1042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1042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1042988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defTabSz="104298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5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02" name="Object 5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68256970"/>
                  </p:ext>
                </p:extLst>
              </p:nvPr>
            </p:nvGraphicFramePr>
            <p:xfrm>
              <a:off x="1802443" y="3599767"/>
              <a:ext cx="1191002" cy="4547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99" name="Equation" r:id="rId16" imgW="533169" imgH="203112" progId="Equation.3">
                      <p:embed/>
                    </p:oleObj>
                  </mc:Choice>
                  <mc:Fallback>
                    <p:oleObj name="Equation" r:id="rId16" imgW="533169" imgH="203112" progId="Equation.3">
                      <p:embed/>
                      <p:pic>
                        <p:nvPicPr>
                          <p:cNvPr id="8206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2443" y="3599767"/>
                            <a:ext cx="1191002" cy="4547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03" name="Group 29"/>
              <p:cNvGrpSpPr>
                <a:grpSpLocks/>
              </p:cNvGrpSpPr>
              <p:nvPr/>
            </p:nvGrpSpPr>
            <p:grpSpPr bwMode="auto">
              <a:xfrm>
                <a:off x="911225" y="5562599"/>
                <a:ext cx="3216275" cy="732632"/>
                <a:chOff x="1155700" y="6187889"/>
                <a:chExt cx="3216275" cy="732632"/>
              </a:xfrm>
            </p:grpSpPr>
            <p:grpSp>
              <p:nvGrpSpPr>
                <p:cNvPr id="104" name="Group 15"/>
                <p:cNvGrpSpPr>
                  <a:grpSpLocks/>
                </p:cNvGrpSpPr>
                <p:nvPr/>
              </p:nvGrpSpPr>
              <p:grpSpPr bwMode="auto">
                <a:xfrm>
                  <a:off x="1155700" y="6187889"/>
                  <a:ext cx="395288" cy="715963"/>
                  <a:chOff x="4037012" y="5838031"/>
                  <a:chExt cx="395288" cy="715963"/>
                </a:xfrm>
              </p:grpSpPr>
              <p:sp>
                <p:nvSpPr>
                  <p:cNvPr id="112" name="Up Arrow 27"/>
                  <p:cNvSpPr>
                    <a:spLocks noChangeArrowheads="1"/>
                  </p:cNvSpPr>
                  <p:nvPr/>
                </p:nvSpPr>
                <p:spPr bwMode="auto">
                  <a:xfrm>
                    <a:off x="4127500" y="5838031"/>
                    <a:ext cx="152400" cy="304800"/>
                  </a:xfrm>
                  <a:prstGeom prst="up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BBE0E3"/>
                  </a:solidFill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defTabSz="1042988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 defTabSz="1042988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 defTabSz="1042988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 defTabSz="1042988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 defTabSz="1042988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marL="0" marR="0" lvl="0" indent="0" defTabSz="1042988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5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endParaRPr>
                  </a:p>
                </p:txBody>
              </p:sp>
              <p:graphicFrame>
                <p:nvGraphicFramePr>
                  <p:cNvPr id="113" name="Object 56"/>
                  <p:cNvGraphicFramePr>
                    <a:graphicFrameLocks noChangeAspect="1"/>
                  </p:cNvGraphicFramePr>
                  <p:nvPr/>
                </p:nvGraphicFramePr>
                <p:xfrm>
                  <a:off x="4037012" y="6066631"/>
                  <a:ext cx="395288" cy="48736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000" name="Equation" r:id="rId18" imgW="164957" imgH="203024" progId="Equation.3">
                          <p:embed/>
                        </p:oleObj>
                      </mc:Choice>
                      <mc:Fallback>
                        <p:oleObj name="Equation" r:id="rId18" imgW="164957" imgH="203024" progId="Equation.3">
                          <p:embed/>
                          <p:pic>
                            <p:nvPicPr>
                              <p:cNvPr id="8217" name="Object 5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037012" y="6066631"/>
                                <a:ext cx="395288" cy="48736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CC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accent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05" name="Group 16"/>
                <p:cNvGrpSpPr>
                  <a:grpSpLocks/>
                </p:cNvGrpSpPr>
                <p:nvPr/>
              </p:nvGrpSpPr>
              <p:grpSpPr bwMode="auto">
                <a:xfrm>
                  <a:off x="1825625" y="6187889"/>
                  <a:ext cx="427038" cy="716757"/>
                  <a:chOff x="4021137" y="5838031"/>
                  <a:chExt cx="427038" cy="716757"/>
                </a:xfrm>
              </p:grpSpPr>
              <p:sp>
                <p:nvSpPr>
                  <p:cNvPr id="110" name="Up Arrow 25"/>
                  <p:cNvSpPr>
                    <a:spLocks noChangeArrowheads="1"/>
                  </p:cNvSpPr>
                  <p:nvPr/>
                </p:nvSpPr>
                <p:spPr bwMode="auto">
                  <a:xfrm>
                    <a:off x="4127500" y="5838031"/>
                    <a:ext cx="152400" cy="304800"/>
                  </a:xfrm>
                  <a:prstGeom prst="up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BBE0E3"/>
                  </a:solidFill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defTabSz="1042988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 defTabSz="1042988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 defTabSz="1042988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 defTabSz="1042988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 defTabSz="1042988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marL="0" marR="0" lvl="0" indent="0" defTabSz="1042988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5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endParaRPr>
                  </a:p>
                </p:txBody>
              </p:sp>
              <p:graphicFrame>
                <p:nvGraphicFramePr>
                  <p:cNvPr id="111" name="Object 57"/>
                  <p:cNvGraphicFramePr>
                    <a:graphicFrameLocks noChangeAspect="1"/>
                  </p:cNvGraphicFramePr>
                  <p:nvPr/>
                </p:nvGraphicFramePr>
                <p:xfrm>
                  <a:off x="4021137" y="6065838"/>
                  <a:ext cx="427038" cy="48895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001" name="Equation" r:id="rId19" imgW="177569" imgH="202936" progId="Equation.3">
                          <p:embed/>
                        </p:oleObj>
                      </mc:Choice>
                      <mc:Fallback>
                        <p:oleObj name="Equation" r:id="rId19" imgW="177569" imgH="202936" progId="Equation.3">
                          <p:embed/>
                          <p:pic>
                            <p:nvPicPr>
                              <p:cNvPr id="8215" name="Object 5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021137" y="6065838"/>
                                <a:ext cx="427038" cy="48895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CC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accent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06" name="Group 19"/>
                <p:cNvGrpSpPr>
                  <a:grpSpLocks/>
                </p:cNvGrpSpPr>
                <p:nvPr/>
              </p:nvGrpSpPr>
              <p:grpSpPr bwMode="auto">
                <a:xfrm>
                  <a:off x="3946525" y="6187889"/>
                  <a:ext cx="425450" cy="732632"/>
                  <a:chOff x="4022725" y="5838031"/>
                  <a:chExt cx="425450" cy="732632"/>
                </a:xfrm>
              </p:grpSpPr>
              <p:sp>
                <p:nvSpPr>
                  <p:cNvPr id="108" name="Up Arrow 23"/>
                  <p:cNvSpPr>
                    <a:spLocks noChangeArrowheads="1"/>
                  </p:cNvSpPr>
                  <p:nvPr/>
                </p:nvSpPr>
                <p:spPr bwMode="auto">
                  <a:xfrm>
                    <a:off x="4127500" y="5838031"/>
                    <a:ext cx="152400" cy="304800"/>
                  </a:xfrm>
                  <a:prstGeom prst="up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BBE0E3"/>
                  </a:solidFill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defTabSz="1042988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 defTabSz="1042988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 defTabSz="1042988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 defTabSz="1042988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 defTabSz="1042988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marL="0" marR="0" lvl="0" indent="0" defTabSz="1042988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5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endParaRPr>
                  </a:p>
                </p:txBody>
              </p:sp>
              <p:graphicFrame>
                <p:nvGraphicFramePr>
                  <p:cNvPr id="109" name="Object 58"/>
                  <p:cNvGraphicFramePr>
                    <a:graphicFrameLocks noChangeAspect="1"/>
                  </p:cNvGraphicFramePr>
                  <p:nvPr/>
                </p:nvGraphicFramePr>
                <p:xfrm>
                  <a:off x="4022725" y="6051550"/>
                  <a:ext cx="425450" cy="51911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002" name="Equation" r:id="rId20" imgW="177569" imgH="215619" progId="Equation.3">
                          <p:embed/>
                        </p:oleObj>
                      </mc:Choice>
                      <mc:Fallback>
                        <p:oleObj name="Equation" r:id="rId20" imgW="177569" imgH="215619" progId="Equation.3">
                          <p:embed/>
                          <p:pic>
                            <p:nvPicPr>
                              <p:cNvPr id="8213" name="Object 5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022725" y="6051550"/>
                                <a:ext cx="425450" cy="51911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CC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accent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107" name="Object 59"/>
                <p:cNvGraphicFramePr>
                  <a:graphicFrameLocks noChangeAspect="1"/>
                </p:cNvGraphicFramePr>
                <p:nvPr/>
              </p:nvGraphicFramePr>
              <p:xfrm>
                <a:off x="2679700" y="6335534"/>
                <a:ext cx="838200" cy="2333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03" name="Equation" r:id="rId21" imgW="291847" imgH="114201" progId="Equation.3">
                        <p:embed/>
                      </p:oleObj>
                    </mc:Choice>
                    <mc:Fallback>
                      <p:oleObj name="Equation" r:id="rId21" imgW="291847" imgH="114201" progId="Equation.3">
                        <p:embed/>
                        <p:pic>
                          <p:nvPicPr>
                            <p:cNvPr id="8211" name="Object 5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79700" y="6335534"/>
                              <a:ext cx="838200" cy="23335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CC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accent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/>
              <p:cNvSpPr txBox="1"/>
              <p:nvPr/>
            </p:nvSpPr>
            <p:spPr>
              <a:xfrm>
                <a:off x="1932622" y="1853721"/>
                <a:ext cx="52758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文本框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622" y="1853721"/>
                <a:ext cx="5275868" cy="369332"/>
              </a:xfrm>
              <a:prstGeom prst="rect">
                <a:avLst/>
              </a:prstGeom>
              <a:blipFill>
                <a:blip r:embed="rId22"/>
                <a:stretch>
                  <a:fillRect r="-231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33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Probabilistic Classification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b="1" dirty="0" smtClean="0">
                    <a:solidFill>
                      <a:srgbClr val="FF0000"/>
                    </a:solidFill>
                  </a:rPr>
                  <a:t>M</a:t>
                </a:r>
                <a:r>
                  <a:rPr lang="en-US" altLang="en-US" dirty="0"/>
                  <a:t>aximum </a:t>
                </a:r>
                <a:r>
                  <a:rPr lang="en-US" altLang="en-US" b="1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en-US" dirty="0"/>
                  <a:t> </a:t>
                </a:r>
                <a:r>
                  <a:rPr lang="en-US" altLang="en-US" b="1" dirty="0">
                    <a:solidFill>
                      <a:srgbClr val="FF0000"/>
                    </a:solidFill>
                  </a:rPr>
                  <a:t>P</a:t>
                </a:r>
                <a:r>
                  <a:rPr lang="en-US" altLang="en-US" dirty="0"/>
                  <a:t>osterior (</a:t>
                </a:r>
                <a:r>
                  <a:rPr lang="en-US" altLang="en-US" b="1" dirty="0">
                    <a:solidFill>
                      <a:srgbClr val="FF0000"/>
                    </a:solidFill>
                  </a:rPr>
                  <a:t>MAP</a:t>
                </a:r>
                <a:r>
                  <a:rPr lang="en-US" altLang="en-US" dirty="0"/>
                  <a:t>) classification rule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en-US" dirty="0"/>
                  <a:t>For an input </a:t>
                </a:r>
                <a:r>
                  <a:rPr lang="en-US" alt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dirty="0"/>
                  <a:t>, find the largest one from L probabilities output by a discriminative probabilistic </a:t>
                </a:r>
                <a:r>
                  <a:rPr lang="en-US" altLang="en-US" dirty="0" smtClean="0"/>
                  <a:t>classifier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altLang="en-US" dirty="0"/>
              </a:p>
              <a:p>
                <a:pPr lvl="1">
                  <a:lnSpc>
                    <a:spcPct val="110000"/>
                  </a:lnSpc>
                </a:pPr>
                <a:r>
                  <a:rPr lang="en-US" altLang="en-US" dirty="0"/>
                  <a:t>Assign </a:t>
                </a:r>
                <a:r>
                  <a:rPr lang="en-US" alt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dirty="0"/>
                  <a:t> to label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i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en-US" dirty="0"/>
                  <a:t> is the largest.</a:t>
                </a:r>
              </a:p>
              <a:p>
                <a:r>
                  <a:rPr lang="en-US" altLang="en-US" dirty="0"/>
                  <a:t>Generative classification with the MAP rule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en-US" dirty="0"/>
                  <a:t>Apply Bayesian rule to convert them into posterior probabilities</a:t>
                </a:r>
              </a:p>
              <a:p>
                <a:pPr lvl="1">
                  <a:lnSpc>
                    <a:spcPct val="110000"/>
                  </a:lnSpc>
                </a:pPr>
                <a:endParaRPr lang="en-GB" altLang="en-US" dirty="0"/>
              </a:p>
              <a:p>
                <a:pPr lvl="1">
                  <a:lnSpc>
                    <a:spcPct val="110000"/>
                  </a:lnSpc>
                </a:pPr>
                <a:endParaRPr lang="en-GB" altLang="en-US" dirty="0"/>
              </a:p>
              <a:p>
                <a:pPr lvl="1">
                  <a:lnSpc>
                    <a:spcPct val="110000"/>
                  </a:lnSpc>
                  <a:buNone/>
                </a:pPr>
                <a:endParaRPr lang="en-GB" altLang="en-US" dirty="0"/>
              </a:p>
              <a:p>
                <a:pPr lvl="1">
                  <a:lnSpc>
                    <a:spcPct val="80000"/>
                  </a:lnSpc>
                </a:pPr>
                <a:r>
                  <a:rPr lang="en-GB" altLang="en-US" dirty="0" smtClean="0"/>
                  <a:t>Then </a:t>
                </a:r>
                <a:r>
                  <a:rPr lang="en-GB" altLang="en-US" dirty="0"/>
                  <a:t>apply the MAP rule to assign a label</a:t>
                </a:r>
                <a:endParaRPr lang="en-US" alt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260290" y="3387379"/>
                <a:ext cx="7149073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290" y="3387379"/>
                <a:ext cx="7149073" cy="768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3794484" y="4034924"/>
            <a:ext cx="4735760" cy="708025"/>
            <a:chOff x="4965700" y="5186628"/>
            <a:chExt cx="4735760" cy="707886"/>
          </a:xfrm>
        </p:grpSpPr>
        <p:cxnSp>
          <p:nvCxnSpPr>
            <p:cNvPr id="9" name="Straight Arrow Connector 9"/>
            <p:cNvCxnSpPr>
              <a:cxnSpLocks noChangeShapeType="1"/>
            </p:cNvCxnSpPr>
            <p:nvPr/>
          </p:nvCxnSpPr>
          <p:spPr bwMode="auto">
            <a:xfrm flipH="1" flipV="1">
              <a:off x="4965700" y="5304631"/>
              <a:ext cx="2525960" cy="23594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TextBox 10"/>
            <p:cNvSpPr txBox="1">
              <a:spLocks noChangeArrowheads="1"/>
            </p:cNvSpPr>
            <p:nvPr/>
          </p:nvSpPr>
          <p:spPr bwMode="auto">
            <a:xfrm>
              <a:off x="7491660" y="5186628"/>
              <a:ext cx="2209800" cy="707886"/>
            </a:xfrm>
            <a:prstGeom prst="rect">
              <a:avLst/>
            </a:prstGeom>
            <a:solidFill>
              <a:srgbClr val="C6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2000" dirty="0">
                  <a:solidFill>
                    <a:srgbClr val="FF0000"/>
                  </a:solidFill>
                </a:rPr>
                <a:t>Common factor for all </a:t>
              </a:r>
              <a:r>
                <a:rPr lang="en-GB" altLang="en-US" sz="2000" i="1" dirty="0">
                  <a:solidFill>
                    <a:srgbClr val="FF0000"/>
                  </a:solidFill>
                </a:rPr>
                <a:t>L</a:t>
              </a:r>
              <a:r>
                <a:rPr lang="en-GB" altLang="en-US" sz="2000" dirty="0">
                  <a:solidFill>
                    <a:srgbClr val="FF0000"/>
                  </a:solidFill>
                </a:rPr>
                <a:t> probabilities</a:t>
              </a:r>
              <a:r>
                <a:rPr lang="en-GB" altLang="en-US" sz="20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66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Naïve Bayes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87829" y="856988"/>
                <a:ext cx="8020594" cy="5484817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Bayes classification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 smtClean="0"/>
              </a:p>
              <a:p>
                <a:pPr lvl="1"/>
                <a:endParaRPr lang="en-US" sz="400" dirty="0" smtClean="0"/>
              </a:p>
              <a:p>
                <a:pPr lvl="1"/>
                <a:r>
                  <a:rPr lang="en-US" dirty="0" smtClean="0"/>
                  <a:t>Difficulty</a:t>
                </a:r>
                <a:r>
                  <a:rPr lang="en-US" dirty="0"/>
                  <a:t>: learning the joint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infeasible!              </a:t>
                </a:r>
              </a:p>
              <a:p>
                <a:r>
                  <a:rPr lang="en-US" dirty="0"/>
                  <a:t>Naïve Bayes classification</a:t>
                </a:r>
              </a:p>
              <a:p>
                <a:pPr lvl="1"/>
                <a:r>
                  <a:rPr lang="en-US" dirty="0"/>
                  <a:t>Assume all input features are class conditionally independent!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pPr lvl="1"/>
                <a:r>
                  <a:rPr lang="en-US" dirty="0"/>
                  <a:t>Apply the MAP classification rule: </a:t>
                </a:r>
                <a:r>
                  <a:rPr lang="en-US" dirty="0" smtClean="0"/>
                  <a:t>assign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if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829" y="856988"/>
                <a:ext cx="8020594" cy="5484817"/>
              </a:xfrm>
              <a:blipFill>
                <a:blip r:embed="rId3"/>
                <a:stretch>
                  <a:fillRect l="-1140" t="-1557" r="-3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154458" y="3137731"/>
                <a:ext cx="55667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458" y="3137731"/>
                <a:ext cx="5566717" cy="461665"/>
              </a:xfrm>
              <a:prstGeom prst="rect">
                <a:avLst/>
              </a:prstGeom>
              <a:blipFill>
                <a:blip r:embed="rId4"/>
                <a:stretch>
                  <a:fillRect l="-219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3120162" y="3614141"/>
                <a:ext cx="426975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162" y="3614141"/>
                <a:ext cx="4269759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27"/>
          <p:cNvGrpSpPr>
            <a:grpSpLocks/>
          </p:cNvGrpSpPr>
          <p:nvPr/>
        </p:nvGrpSpPr>
        <p:grpSpPr bwMode="auto">
          <a:xfrm>
            <a:off x="1216341" y="3568599"/>
            <a:ext cx="2590800" cy="1014413"/>
            <a:chOff x="2451100" y="4593768"/>
            <a:chExt cx="2590800" cy="1015663"/>
          </a:xfrm>
        </p:grpSpPr>
        <p:cxnSp>
          <p:nvCxnSpPr>
            <p:cNvPr id="14" name="Straight Arrow Connector 19"/>
            <p:cNvCxnSpPr>
              <a:cxnSpLocks noChangeShapeType="1"/>
            </p:cNvCxnSpPr>
            <p:nvPr/>
          </p:nvCxnSpPr>
          <p:spPr bwMode="auto">
            <a:xfrm flipV="1">
              <a:off x="4051300" y="4618831"/>
              <a:ext cx="838200" cy="22860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Arrow Connector 25"/>
            <p:cNvCxnSpPr>
              <a:cxnSpLocks noChangeShapeType="1"/>
            </p:cNvCxnSpPr>
            <p:nvPr/>
          </p:nvCxnSpPr>
          <p:spPr bwMode="auto">
            <a:xfrm>
              <a:off x="4051300" y="4847431"/>
              <a:ext cx="990600" cy="22860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Box 26"/>
            <p:cNvSpPr txBox="1">
              <a:spLocks noChangeArrowheads="1"/>
            </p:cNvSpPr>
            <p:nvPr/>
          </p:nvSpPr>
          <p:spPr bwMode="auto">
            <a:xfrm>
              <a:off x="2451100" y="4593768"/>
              <a:ext cx="1600200" cy="1015663"/>
            </a:xfrm>
            <a:prstGeom prst="rect">
              <a:avLst/>
            </a:prstGeom>
            <a:solidFill>
              <a:srgbClr val="C6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2000" dirty="0">
                  <a:solidFill>
                    <a:srgbClr val="FF0000"/>
                  </a:solidFill>
                </a:rPr>
                <a:t>Applying the independence assumption </a:t>
              </a:r>
              <a:r>
                <a:rPr lang="en-GB" altLang="en-US" sz="2000" dirty="0"/>
                <a:t> </a:t>
              </a:r>
            </a:p>
          </p:txBody>
        </p:sp>
      </p:grp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3807141" y="3609126"/>
            <a:ext cx="211244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911283" y="5320318"/>
                <a:ext cx="737368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83" y="5320318"/>
                <a:ext cx="7373685" cy="738664"/>
              </a:xfrm>
              <a:prstGeom prst="rect">
                <a:avLst/>
              </a:prstGeom>
              <a:blipFill>
                <a:blip r:embed="rId6"/>
                <a:stretch>
                  <a:fillRect b="-6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119456"/>
              </p:ext>
            </p:extLst>
          </p:nvPr>
        </p:nvGraphicFramePr>
        <p:xfrm>
          <a:off x="1154458" y="4946650"/>
          <a:ext cx="25209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公式" r:id="rId7" imgW="1663700" imgH="241300" progId="Equation.3">
                  <p:embed/>
                </p:oleObj>
              </mc:Choice>
              <mc:Fallback>
                <p:oleObj name="公式" r:id="rId7" imgW="1663700" imgH="241300" progId="Equation.3">
                  <p:embed/>
                  <p:pic>
                    <p:nvPicPr>
                      <p:cNvPr id="1025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458" y="4946650"/>
                        <a:ext cx="2520950" cy="36512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267083"/>
              </p:ext>
            </p:extLst>
          </p:nvPr>
        </p:nvGraphicFramePr>
        <p:xfrm>
          <a:off x="5169507" y="4987925"/>
          <a:ext cx="225583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Equation" r:id="rId9" imgW="1600200" imgH="228600" progId="Equation.3">
                  <p:embed/>
                </p:oleObj>
              </mc:Choice>
              <mc:Fallback>
                <p:oleObj name="Equation" r:id="rId9" imgW="1600200" imgH="228600" progId="Equation.3">
                  <p:embed/>
                  <p:pic>
                    <p:nvPicPr>
                      <p:cNvPr id="1025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9507" y="4987925"/>
                        <a:ext cx="2255837" cy="32385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Connector 6"/>
          <p:cNvCxnSpPr>
            <a:cxnSpLocks noChangeShapeType="1"/>
          </p:cNvCxnSpPr>
          <p:nvPr/>
        </p:nvCxnSpPr>
        <p:spPr bwMode="auto">
          <a:xfrm>
            <a:off x="1142601" y="5702044"/>
            <a:ext cx="2590800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3807141" y="4098500"/>
            <a:ext cx="211244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4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 smtClean="0"/>
                  <a:t>Naïve Bayes Algorithm (for discrete input attributes) has two phases</a:t>
                </a:r>
              </a:p>
              <a:p>
                <a:pPr lvl="1"/>
                <a:r>
                  <a:rPr lang="en-US" dirty="0"/>
                  <a:t>1. Learning Phase: Given a training set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00" dirty="0" smtClean="0"/>
              </a:p>
              <a:p>
                <a:pPr>
                  <a:spcBef>
                    <a:spcPts val="200"/>
                  </a:spcBef>
                </a:pPr>
                <a:r>
                  <a:rPr lang="en-US" sz="2000" dirty="0"/>
                  <a:t>Output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conditional </a:t>
                </a:r>
                <a:r>
                  <a:rPr lang="en-US" sz="2000" dirty="0"/>
                  <a:t>probability tables; </a:t>
                </a:r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 smtClean="0"/>
                  <a:t> elements</a:t>
                </a:r>
                <a:endParaRPr lang="en-US" sz="2000" dirty="0"/>
              </a:p>
              <a:p>
                <a:endParaRPr lang="en-US" sz="700" dirty="0"/>
              </a:p>
              <a:p>
                <a:pPr lvl="1"/>
                <a:r>
                  <a:rPr lang="en-US" dirty="0"/>
                  <a:t>2. Test Phase: Given an unknown </a:t>
                </a:r>
                <a:r>
                  <a:rPr lang="en-US" dirty="0" smtClean="0"/>
                  <a:t>instance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, </a:t>
                </a:r>
                <a:endParaRPr lang="en-US" dirty="0"/>
              </a:p>
              <a:p>
                <a:pPr>
                  <a:spcBef>
                    <a:spcPts val="200"/>
                  </a:spcBef>
                </a:pPr>
                <a:r>
                  <a:rPr lang="en-US" sz="2000" dirty="0"/>
                  <a:t>      Look up tables to assign the label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if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1"/>
          <p:cNvSpPr/>
          <p:nvPr/>
        </p:nvSpPr>
        <p:spPr>
          <a:xfrm>
            <a:off x="587830" y="1560206"/>
            <a:ext cx="8020594" cy="297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9"/>
          <p:cNvSpPr/>
          <p:nvPr/>
        </p:nvSpPr>
        <p:spPr>
          <a:xfrm>
            <a:off x="587828" y="4595038"/>
            <a:ext cx="8020595" cy="1766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927040" y="5435731"/>
                <a:ext cx="7228818" cy="81304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  <m:e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  <m:e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2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40" y="5435731"/>
                <a:ext cx="7228818" cy="813043"/>
              </a:xfrm>
              <a:prstGeom prst="rect">
                <a:avLst/>
              </a:prstGeom>
              <a:blipFill>
                <a:blip r:embed="rId3"/>
                <a:stretch>
                  <a:fillRect t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3886200" y="6067528"/>
            <a:ext cx="5257800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dirty="0"/>
              <a:t>Classification is easy, just multiply probabilities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927041" y="1945117"/>
                <a:ext cx="7228818" cy="219765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𝑒𝑎𝑐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,…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200" b="0" dirty="0" smtClean="0"/>
              </a:p>
              <a:p>
                <a:r>
                  <a:rPr lang="en-US" sz="2200" dirty="0" smtClean="0"/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𝑒𝑠𝑡𝑖𝑚𝑎𝑡𝑒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𝑒𝑥𝑎𝑚𝑝𝑙𝑒𝑠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𝐒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2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200" i="1" dirty="0" smtClean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𝐹𝑜𝑟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𝑒𝑣𝑒𝑟𝑦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𝑎𝑡𝑡𝑟𝑖𝑏𝑢𝑡𝑒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𝑒𝑎𝑐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𝑎𝑡𝑡𝑟𝑖𝑏𝑢𝑡𝑒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200" i="1" dirty="0" smtClean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𝑒𝑠𝑡𝑖𝑚𝑎𝑡𝑒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e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𝑒𝑥𝑎𝑚𝑝𝑙𝑒𝑠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𝐒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41" y="1945117"/>
                <a:ext cx="7228818" cy="2197653"/>
              </a:xfrm>
              <a:prstGeom prst="rect">
                <a:avLst/>
              </a:prstGeom>
              <a:blipFill>
                <a:blip r:embed="rId4"/>
                <a:stretch>
                  <a:fillRect l="-1349" b="-3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6515100" y="1202014"/>
            <a:ext cx="2628900" cy="1016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dirty="0"/>
              <a:t>Learning is easy, just create probability tables.</a:t>
            </a:r>
          </a:p>
        </p:txBody>
      </p:sp>
    </p:spTree>
    <p:extLst>
      <p:ext uri="{BB962C8B-B14F-4D97-AF65-F5344CB8AC3E}">
        <p14:creationId xmlns:p14="http://schemas.microsoft.com/office/powerpoint/2010/main" val="391906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864</Words>
  <Application>Microsoft Office PowerPoint</Application>
  <PresentationFormat>全屏显示(4:3)</PresentationFormat>
  <Paragraphs>257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宋体</vt:lpstr>
      <vt:lpstr>Arial</vt:lpstr>
      <vt:lpstr>Calibri</vt:lpstr>
      <vt:lpstr>Calibri Light</vt:lpstr>
      <vt:lpstr>Cambria Math</vt:lpstr>
      <vt:lpstr>Palatino Linotype</vt:lpstr>
      <vt:lpstr>Times New Roman</vt:lpstr>
      <vt:lpstr>回顾</vt:lpstr>
      <vt:lpstr>公式</vt:lpstr>
      <vt:lpstr>Equation</vt:lpstr>
      <vt:lpstr>Microsoft 公式 3.0</vt:lpstr>
      <vt:lpstr>Naïve Bayes Classifier</vt:lpstr>
      <vt:lpstr>Background</vt:lpstr>
      <vt:lpstr>Probability Basics</vt:lpstr>
      <vt:lpstr>Probability Basics </vt:lpstr>
      <vt:lpstr>Probabilistic Classification </vt:lpstr>
      <vt:lpstr>Probabilistic Classification </vt:lpstr>
      <vt:lpstr>Probabilistic Classification </vt:lpstr>
      <vt:lpstr>Naïve Bayes </vt:lpstr>
      <vt:lpstr>Naïve Bayes Algorithm</vt:lpstr>
      <vt:lpstr>Tennis example</vt:lpstr>
      <vt:lpstr>Tennis example</vt:lpstr>
      <vt:lpstr>Formulation of a Classification Problem</vt:lpstr>
      <vt:lpstr>The test phase for the tennis example</vt:lpstr>
      <vt:lpstr>Issues Relevant to Naïve Bayes </vt:lpstr>
      <vt:lpstr>Issues Relevant to Naïve Bayes </vt:lpstr>
      <vt:lpstr>Issues Relevant to Naïve Bayes </vt:lpstr>
      <vt:lpstr>Conclusion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Classifier</dc:title>
  <dc:creator>Ying Shen</dc:creator>
  <cp:lastModifiedBy>Ying Shen</cp:lastModifiedBy>
  <cp:revision>94</cp:revision>
  <dcterms:created xsi:type="dcterms:W3CDTF">2016-11-02T01:37:54Z</dcterms:created>
  <dcterms:modified xsi:type="dcterms:W3CDTF">2016-12-23T05:06:23Z</dcterms:modified>
</cp:coreProperties>
</file>