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6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EA3EA-337C-41B9-AF89-74A1EB659A9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D748-C50B-4B75-87B0-0858EB3F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101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8/20/2016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3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Cluster Analysis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4037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altLang="zh-CN" smtClean="0"/>
              <a:t>Dec</a:t>
            </a:r>
            <a:r>
              <a:rPr lang="en-US" smtClean="0"/>
              <a:t>. </a:t>
            </a:r>
            <a:r>
              <a:rPr lang="en-US" dirty="0"/>
              <a:t>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 versus fuzzy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 fuzzy clustering, every object belongs to every cluster with a membership weight that is between</a:t>
            </a:r>
          </a:p>
          <a:p>
            <a:pPr lvl="1"/>
            <a:r>
              <a:rPr lang="en-US" altLang="en-US" smtClean="0"/>
              <a:t>0 (absolutely does not belong) and</a:t>
            </a:r>
          </a:p>
          <a:p>
            <a:pPr lvl="1"/>
            <a:r>
              <a:rPr lang="en-US" altLang="en-US" smtClean="0"/>
              <a:t>1 (absolutely belongs).</a:t>
            </a:r>
          </a:p>
          <a:p>
            <a:r>
              <a:rPr lang="en-US" altLang="en-US" smtClean="0"/>
              <a:t>This approach is useful for avoiding the arbitrariness of assigning an object to only one cluster when it is close to several.</a:t>
            </a:r>
          </a:p>
          <a:p>
            <a:r>
              <a:rPr lang="en-US" altLang="en-US" smtClean="0"/>
              <a:t>A fuzzy clustering can be converted to an exclusive clustering by assigning each object to the cluster in which its membership value is the highest.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versus partial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complete clustering assigns every object to a cluster.</a:t>
            </a:r>
          </a:p>
          <a:p>
            <a:r>
              <a:rPr lang="en-US" altLang="en-US" smtClean="0"/>
              <a:t>A partial clustering does not assign every object to a cluster.</a:t>
            </a:r>
          </a:p>
          <a:p>
            <a:r>
              <a:rPr lang="en-US" altLang="en-US" smtClean="0"/>
              <a:t>The motivation of partial clustering is that some objects in a data set may not belong to well-defined groups.</a:t>
            </a:r>
          </a:p>
          <a:p>
            <a:r>
              <a:rPr lang="en-US" altLang="en-US" smtClean="0"/>
              <a:t>Instead, they may represent noise or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K-means is a prototype-based clustering technique which creates a one-level partitioning of the data objects.</a:t>
            </a:r>
          </a:p>
          <a:p>
            <a:r>
              <a:rPr lang="en-US" altLang="en-US" dirty="0" smtClean="0"/>
              <a:t>Specifically, K-means defines a prototype in terms of the centroid of a group of points.</a:t>
            </a:r>
          </a:p>
          <a:p>
            <a:r>
              <a:rPr lang="en-US" altLang="en-US" dirty="0" smtClean="0"/>
              <a:t>K-means is typically applied to objects in a continuous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-dimensional space.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basic K-means algorithm is summarized below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1</a:t>
            </a:r>
            <a:r>
              <a:rPr lang="en-US" dirty="0" smtClean="0"/>
              <a:t>. Select </a:t>
            </a:r>
            <a:r>
              <a:rPr lang="en-US" dirty="0"/>
              <a:t>K points as initial centroids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2</a:t>
            </a:r>
            <a:r>
              <a:rPr lang="en-US" dirty="0" smtClean="0"/>
              <a:t>. Repeat</a:t>
            </a:r>
            <a:endParaRPr lang="en-US" dirty="0"/>
          </a:p>
          <a:p>
            <a:pPr marL="900113" indent="-266700">
              <a:buFont typeface="Arial" charset="0"/>
              <a:buNone/>
              <a:defRPr/>
            </a:pPr>
            <a:r>
              <a:rPr lang="en-US" dirty="0" smtClean="0"/>
              <a:t>a. </a:t>
            </a:r>
            <a:r>
              <a:rPr lang="en-US" dirty="0" smtClean="0"/>
              <a:t>Form </a:t>
            </a:r>
            <a:r>
              <a:rPr lang="en-US" dirty="0"/>
              <a:t>K clusters by assigning each point to its closest centroid.</a:t>
            </a:r>
          </a:p>
          <a:p>
            <a:pPr marL="900113" indent="-266700">
              <a:buFont typeface="Arial" charset="0"/>
              <a:buNone/>
              <a:defRPr/>
            </a:pPr>
            <a:r>
              <a:rPr lang="en-US" dirty="0" smtClean="0"/>
              <a:t>b. </a:t>
            </a:r>
            <a:r>
              <a:rPr lang="en-US" dirty="0" err="1" smtClean="0"/>
              <a:t>Recompute</a:t>
            </a:r>
            <a:r>
              <a:rPr lang="en-US" dirty="0" smtClean="0"/>
              <a:t> </a:t>
            </a:r>
            <a:r>
              <a:rPr lang="en-US" dirty="0"/>
              <a:t>the centroid of each cluster.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3</a:t>
            </a:r>
            <a:r>
              <a:rPr lang="en-US" dirty="0" smtClean="0"/>
              <a:t>. Until </a:t>
            </a:r>
            <a:r>
              <a:rPr lang="en-US" dirty="0"/>
              <a:t>centroids do not change.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first choose K initial centroids, where K is a </a:t>
            </a:r>
            <a:r>
              <a:rPr lang="en-US" altLang="en-US" dirty="0" smtClean="0"/>
              <a:t>user-defined </a:t>
            </a:r>
            <a:r>
              <a:rPr lang="en-US" altLang="en-US" dirty="0" smtClean="0"/>
              <a:t>parameter, namely, the number of clusters desired.</a:t>
            </a:r>
          </a:p>
          <a:p>
            <a:r>
              <a:rPr lang="en-US" altLang="en-US" dirty="0" smtClean="0"/>
              <a:t>Each point is then assigned to the closest centroid.</a:t>
            </a:r>
          </a:p>
          <a:p>
            <a:r>
              <a:rPr lang="en-US" altLang="en-US" dirty="0" smtClean="0"/>
              <a:t>Each collection of points assigned to a centroid is a cluster.</a:t>
            </a:r>
          </a:p>
          <a:p>
            <a:r>
              <a:rPr lang="en-US" altLang="en-US" dirty="0" smtClean="0"/>
              <a:t>The centroid of each cluster is then updated based on the points assigned to the cluster.</a:t>
            </a:r>
          </a:p>
          <a:p>
            <a:r>
              <a:rPr lang="en-US" altLang="en-US" dirty="0" smtClean="0"/>
              <a:t>We repeat the assignment and update steps until the centroids remain the same.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These steps are illustrated in the following figures.</a:t>
            </a:r>
          </a:p>
          <a:p>
            <a:r>
              <a:rPr lang="en-US" altLang="en-US" smtClean="0"/>
              <a:t>Starting from three centroids, the final clusters are found in four assignment-update steps.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966913"/>
            <a:ext cx="73247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Each sub-figure shows</a:t>
            </a:r>
          </a:p>
          <a:p>
            <a:pPr lvl="1"/>
            <a:r>
              <a:rPr lang="en-US" altLang="en-US" smtClean="0"/>
              <a:t>The centroids at the start of the iteration and</a:t>
            </a:r>
          </a:p>
          <a:p>
            <a:pPr lvl="1"/>
            <a:r>
              <a:rPr lang="en-US" altLang="en-US" smtClean="0"/>
              <a:t>The assignment of the points to those centroids.</a:t>
            </a:r>
          </a:p>
          <a:p>
            <a:r>
              <a:rPr lang="en-US" altLang="en-US" smtClean="0"/>
              <a:t>The centroids are indicated by the “+” symbol.</a:t>
            </a:r>
          </a:p>
          <a:p>
            <a:r>
              <a:rPr lang="en-US" altLang="en-US" smtClean="0"/>
              <a:t>All points belonging to the same cluster have the same marker shape.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the first step, points are assigned to the initial centroids, which are all in the largest group of points.</a:t>
            </a:r>
          </a:p>
          <a:p>
            <a:r>
              <a:rPr lang="en-US" altLang="en-US" smtClean="0"/>
              <a:t>After points are assigned to a centroid, the centroid is then updated.</a:t>
            </a:r>
          </a:p>
          <a:p>
            <a:r>
              <a:rPr lang="en-US" altLang="en-US" smtClean="0"/>
              <a:t>In the second step</a:t>
            </a:r>
          </a:p>
          <a:p>
            <a:pPr lvl="1"/>
            <a:r>
              <a:rPr lang="en-US" altLang="en-US" smtClean="0"/>
              <a:t>Points are assigned to the updated centroids and</a:t>
            </a:r>
          </a:p>
          <a:p>
            <a:pPr lvl="1"/>
            <a:r>
              <a:rPr lang="en-US" altLang="en-US" smtClean="0"/>
              <a:t>The centroids are updated again.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can observe that two of the centroids move to the two small groups of points at the bottom of the figures.</a:t>
            </a:r>
          </a:p>
          <a:p>
            <a:r>
              <a:rPr lang="en-US" altLang="en-US" smtClean="0"/>
              <a:t>When the K-means algorithm terminates, the centroids have identified the natural groupings of points.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groups data objects based only on the attributes in the data.</a:t>
            </a:r>
          </a:p>
          <a:p>
            <a:r>
              <a:rPr lang="en-US" altLang="en-US" smtClean="0"/>
              <a:t>The main objective is that</a:t>
            </a:r>
          </a:p>
          <a:p>
            <a:pPr lvl="1"/>
            <a:r>
              <a:rPr lang="en-US" altLang="en-US" smtClean="0"/>
              <a:t>The objects within a group be similar to one another and</a:t>
            </a:r>
          </a:p>
          <a:p>
            <a:pPr lvl="1"/>
            <a:r>
              <a:rPr lang="en-US" altLang="en-US" smtClean="0"/>
              <a:t>They are different from the objects in the other groups.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assign a point to the closest centroid, we need a proximity measure that quantifies the notion of “closest”.</a:t>
            </a:r>
          </a:p>
          <a:p>
            <a:r>
              <a:rPr lang="en-US" altLang="en-US" dirty="0" smtClean="0"/>
              <a:t>Euclidean 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/>
              <a:t>) distance is often used for data point in Euclidean space.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goal of the clustering is typically expressed by an objective function.</a:t>
            </a:r>
          </a:p>
          <a:p>
            <a:r>
              <a:rPr lang="en-US" altLang="en-US" smtClean="0"/>
              <a:t>Consider data whose proximity measure is Euclidean distance.</a:t>
            </a:r>
          </a:p>
          <a:p>
            <a:r>
              <a:rPr lang="en-US" altLang="en-US" smtClean="0"/>
              <a:t>For our objective function, which measures the quality of a clustering, we can use the sum of the squared error (SSE).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calculate the Euclidean distance of each data point to its closest centroid.</a:t>
            </a:r>
          </a:p>
          <a:p>
            <a:r>
              <a:rPr lang="en-US" altLang="en-US" smtClean="0"/>
              <a:t>We then compute the total sum of the squared distances, which is also known as the sum of the squared error (SSE).</a:t>
            </a:r>
          </a:p>
          <a:p>
            <a:r>
              <a:rPr lang="en-US" altLang="en-US" smtClean="0"/>
              <a:t>A small value of SSE means that the prototypes (centroids) of this clustering are a better representation of the points in their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SSE is defined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𝑆𝑆𝐸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 smtClean="0">
                                              <a:latin typeface="Cambria Math"/>
                                            </a:rPr>
                                            <m:t>𝐜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In this equation</a:t>
                </a:r>
              </a:p>
              <a:p>
                <a:pPr lvl="1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0" dirty="0" smtClean="0"/>
                  <a:t> is a data object.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is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cluster.</a:t>
                </a:r>
              </a:p>
              <a:p>
                <a:pPr lvl="1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dirty="0" smtClean="0"/>
                  <a:t> is the centroid of cluster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dirty="0" smtClean="0"/>
                  <a:t>.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the Euclidean (</a:t>
                </a:r>
                <a:r>
                  <a:rPr lang="en-US" altLang="en-US" dirty="0"/>
                  <a:t>L</a:t>
                </a:r>
                <a:r>
                  <a:rPr lang="en-US" altLang="en-US" baseline="-25000" dirty="0"/>
                  <a:t>2</a:t>
                </a:r>
                <a:r>
                  <a:rPr lang="en-US" dirty="0" smtClean="0"/>
                  <a:t>) distance between two objects in Euclidean space.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can be shown that the mean of the data points in the cluster minimizes the SSE of the cluster.</a:t>
                </a:r>
              </a:p>
              <a:p>
                <a:r>
                  <a:rPr lang="en-US" dirty="0" smtClean="0"/>
                  <a:t>The centroid (mean) of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 is defined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this equation,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is the number of objects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Steps 2a and 2b of the K-means algorithm attempt to minimize the SSE.</a:t>
            </a:r>
          </a:p>
          <a:p>
            <a:r>
              <a:rPr lang="en-US" altLang="en-US" smtClean="0"/>
              <a:t>Step 2a forms clusters by assigning points to their nearest centroid, which minimizes the SSE for the given set of centroids.</a:t>
            </a:r>
          </a:p>
          <a:p>
            <a:r>
              <a:rPr lang="en-US" altLang="en-US" smtClean="0"/>
              <a:t>Step 2b recomputes the centroids so as to further minimize the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Choosing the proper initial centroids is the key step of the basic K-means procedure.</a:t>
            </a:r>
          </a:p>
          <a:p>
            <a:r>
              <a:rPr lang="en-US" altLang="en-US" smtClean="0"/>
              <a:t>A common approach is to choose the initial centroids randomly.</a:t>
            </a:r>
          </a:p>
          <a:p>
            <a:r>
              <a:rPr lang="en-US" altLang="en-US" smtClean="0"/>
              <a:t>Randomly selected initial centroids may be poor choices.</a:t>
            </a:r>
          </a:p>
          <a:p>
            <a:r>
              <a:rPr lang="en-US" altLang="en-US" smtClean="0"/>
              <a:t>This is illustrated in the following figures.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52625"/>
            <a:ext cx="7696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One technique that is commonly used to address the problem of choosing initial centroids is to perform multiple runs.</a:t>
            </a:r>
          </a:p>
          <a:p>
            <a:r>
              <a:rPr lang="en-US" altLang="en-US" smtClean="0"/>
              <a:t>Each run uses a different set of randomly chosen initial centroids.</a:t>
            </a:r>
          </a:p>
          <a:p>
            <a:r>
              <a:rPr lang="en-US" altLang="en-US" smtClean="0"/>
              <a:t>We then choose the set of clusters with the minimum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Outliers</a:t>
            </a: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When the Euclidean distance is used, outliers can influence the clusters that are found.</a:t>
            </a:r>
          </a:p>
          <a:p>
            <a:r>
              <a:rPr lang="en-US" altLang="en-US" smtClean="0"/>
              <a:t>When outliers are present, the resulting cluster centroids may not be as representative as they otherwise would be.</a:t>
            </a:r>
          </a:p>
          <a:p>
            <a:r>
              <a:rPr lang="en-US" altLang="en-US" smtClean="0"/>
              <a:t>The SSE will be higher as well.</a:t>
            </a:r>
          </a:p>
          <a:p>
            <a:r>
              <a:rPr lang="en-US" altLang="en-US" smtClean="0"/>
              <a:t>Because of this, it is often useful to discover outliers and eliminate them beforehand.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is important in the following areas:</a:t>
            </a:r>
          </a:p>
          <a:p>
            <a:pPr lvl="1"/>
            <a:r>
              <a:rPr lang="en-US" altLang="en-US" smtClean="0"/>
              <a:t>Biology</a:t>
            </a:r>
          </a:p>
          <a:p>
            <a:pPr lvl="1"/>
            <a:r>
              <a:rPr lang="en-US" altLang="en-US" smtClean="0"/>
              <a:t>Information retrieval</a:t>
            </a:r>
          </a:p>
          <a:p>
            <a:pPr lvl="1"/>
            <a:r>
              <a:rPr lang="en-US" altLang="en-US" smtClean="0"/>
              <a:t>Medicine</a:t>
            </a:r>
          </a:p>
          <a:p>
            <a:pPr lvl="1"/>
            <a:r>
              <a:rPr lang="en-US" altLang="en-US" smtClean="0"/>
              <a:t>Business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Outliers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identify the outliers, we can keep track of the contribution of each point to the SSE.</a:t>
            </a:r>
          </a:p>
          <a:p>
            <a:r>
              <a:rPr lang="en-US" altLang="en-US" smtClean="0"/>
              <a:t>We then eliminate those points with unusually high contributions to the SSE.</a:t>
            </a:r>
          </a:p>
          <a:p>
            <a:r>
              <a:rPr lang="en-US" altLang="en-US" smtClean="0"/>
              <a:t>We may also want to eliminate small clusters, since they frequently represent groups of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Post-processing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Two post-processing strategies that decrease the SSE by increasing the number of clusters are</a:t>
            </a:r>
          </a:p>
          <a:p>
            <a:pPr lvl="1"/>
            <a:r>
              <a:rPr lang="en-US" altLang="en-US" smtClean="0"/>
              <a:t>Split a cluster</a:t>
            </a:r>
          </a:p>
          <a:p>
            <a:pPr lvl="2"/>
            <a:r>
              <a:rPr lang="en-US" altLang="en-US" smtClean="0"/>
              <a:t>The cluster with the largest SSE is usually chosen.</a:t>
            </a:r>
          </a:p>
          <a:p>
            <a:pPr lvl="1"/>
            <a:r>
              <a:rPr lang="en-US" altLang="en-US" smtClean="0"/>
              <a:t>Introduce a new cluster centroid</a:t>
            </a:r>
          </a:p>
          <a:p>
            <a:pPr lvl="2"/>
            <a:r>
              <a:rPr lang="en-US" altLang="en-US" smtClean="0"/>
              <a:t>Often the point that is farthest from its associated cluster center is chosen.</a:t>
            </a:r>
          </a:p>
          <a:p>
            <a:pPr lvl="1"/>
            <a:r>
              <a:rPr lang="en-US" altLang="en-US" smtClean="0"/>
              <a:t>We can determine this if we keep track of the contribution of each point to the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Post-processing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Two post-processing strategies that decrease the number of clusters, while trying to minimize the increase in total SSE, are</a:t>
            </a:r>
          </a:p>
          <a:p>
            <a:pPr lvl="1"/>
            <a:r>
              <a:rPr lang="en-US" altLang="en-US" dirty="0" smtClean="0"/>
              <a:t>Disperse a cluster</a:t>
            </a:r>
          </a:p>
          <a:p>
            <a:pPr lvl="2"/>
            <a:r>
              <a:rPr lang="en-US" altLang="en-US" dirty="0" smtClean="0"/>
              <a:t>This is accomplished by removing the centroid that corresponds to the cluster.</a:t>
            </a:r>
          </a:p>
          <a:p>
            <a:pPr lvl="2"/>
            <a:r>
              <a:rPr lang="en-US" altLang="en-US" dirty="0" smtClean="0"/>
              <a:t>The points in that cluster are then re-assigned to other clusters.</a:t>
            </a:r>
          </a:p>
          <a:p>
            <a:pPr lvl="2"/>
            <a:r>
              <a:rPr lang="en-US" altLang="en-US" dirty="0" smtClean="0"/>
              <a:t>The cluster that is dispersed should be the one that increases the total SSE the least.</a:t>
            </a:r>
          </a:p>
          <a:p>
            <a:pPr lvl="1"/>
            <a:r>
              <a:rPr lang="en-US" altLang="en-US" dirty="0" smtClean="0"/>
              <a:t>Merge two clusters</a:t>
            </a:r>
          </a:p>
          <a:p>
            <a:pPr lvl="2"/>
            <a:r>
              <a:rPr lang="en-US" altLang="en-US" dirty="0" smtClean="0"/>
              <a:t>We can merge the two clusters that result in the smallest increase in total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Bisecting K-means algorithm is an extension of the basic K-means algorithm.</a:t>
            </a:r>
          </a:p>
          <a:p>
            <a:r>
              <a:rPr lang="en-US" altLang="en-US" smtClean="0"/>
              <a:t>The main steps of the algorithm are described as follows</a:t>
            </a:r>
          </a:p>
          <a:p>
            <a:pPr lvl="1"/>
            <a:r>
              <a:rPr lang="en-US" altLang="en-US" smtClean="0"/>
              <a:t>To obtain K clusters, split the set of all points into two clusters.</a:t>
            </a:r>
          </a:p>
          <a:p>
            <a:pPr lvl="1"/>
            <a:r>
              <a:rPr lang="en-US" altLang="en-US" smtClean="0"/>
              <a:t>Select one of these clusters to split.</a:t>
            </a:r>
          </a:p>
          <a:p>
            <a:pPr lvl="1"/>
            <a:r>
              <a:rPr lang="en-US" altLang="en-US" smtClean="0"/>
              <a:t>Continue the process until K clusters have been produced.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There are a number of different ways to choose which cluster to split.</a:t>
            </a:r>
          </a:p>
          <a:p>
            <a:pPr lvl="1"/>
            <a:r>
              <a:rPr lang="en-US" altLang="en-US" sz="2200" dirty="0" smtClean="0"/>
              <a:t>We can choose the largest cluster at each step.</a:t>
            </a:r>
          </a:p>
          <a:p>
            <a:pPr lvl="1"/>
            <a:r>
              <a:rPr lang="en-US" altLang="en-US" sz="2200" dirty="0" smtClean="0"/>
              <a:t>We can also choose the one with the largest SSE.</a:t>
            </a:r>
          </a:p>
          <a:p>
            <a:pPr lvl="1"/>
            <a:r>
              <a:rPr lang="en-US" altLang="en-US" sz="2200" dirty="0" smtClean="0"/>
              <a:t>We can also use a criterion based on both size and SSE.</a:t>
            </a:r>
          </a:p>
          <a:p>
            <a:r>
              <a:rPr lang="en-US" altLang="en-US" sz="2600" dirty="0" smtClean="0"/>
              <a:t>Different choices result in different clusters.</a:t>
            </a:r>
          </a:p>
          <a:p>
            <a:r>
              <a:rPr lang="en-US" altLang="en-US" sz="2600" dirty="0" smtClean="0"/>
              <a:t>We often refine the resulting clusters by using their centroids as the initial centroids for the basic K-means algorithm.</a:t>
            </a:r>
          </a:p>
          <a:p>
            <a:r>
              <a:rPr lang="en-US" altLang="en-US" sz="2600" dirty="0" smtClean="0"/>
              <a:t>The bisecting K-means algorithm is illustrated in the following figure.</a:t>
            </a:r>
          </a:p>
          <a:p>
            <a:endParaRPr lang="en-US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214563"/>
            <a:ext cx="7324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K-means and its variations have a number of limitations with respect to finding different types of clusters.</a:t>
            </a:r>
          </a:p>
          <a:p>
            <a:r>
              <a:rPr lang="en-US" altLang="en-US" dirty="0" smtClean="0"/>
              <a:t>In particular, K-means has difficulty detecting clusters with non-spherical shapes or widely different sizes or densities.</a:t>
            </a:r>
          </a:p>
          <a:p>
            <a:r>
              <a:rPr lang="en-US" altLang="en-US" dirty="0" smtClean="0"/>
              <a:t>This is because K-means is designed to look for globular clusters of similar sizes and densities, or clusters that are well separated.</a:t>
            </a:r>
          </a:p>
          <a:p>
            <a:r>
              <a:rPr lang="en-US" altLang="en-US" dirty="0" smtClean="0"/>
              <a:t>This is illustrated in the following examples.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09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In this example, K-means cannot find the three natural clusters because one of the clusters is much larger than the other two.</a:t>
            </a:r>
          </a:p>
          <a:p>
            <a:r>
              <a:rPr lang="en-US" altLang="en-US" sz="2600" dirty="0" smtClean="0"/>
              <a:t>As a result, the largest cluster is divided into </a:t>
            </a:r>
            <a:r>
              <a:rPr lang="en-US" altLang="en-US" sz="2600" dirty="0" smtClean="0"/>
              <a:t>sub-clusters</a:t>
            </a:r>
            <a:r>
              <a:rPr lang="en-US" altLang="en-US" sz="2600" dirty="0" smtClean="0"/>
              <a:t>.</a:t>
            </a:r>
          </a:p>
          <a:p>
            <a:r>
              <a:rPr lang="en-US" altLang="en-US" sz="2600" dirty="0" smtClean="0"/>
              <a:t>At the same time, one of the smaller clusters is combined with a portion of the largest cluster.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90" y="3733800"/>
            <a:ext cx="701040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example, K-means fails to find the three natural clusters.</a:t>
            </a:r>
          </a:p>
          <a:p>
            <a:r>
              <a:rPr lang="en-US" altLang="en-US" smtClean="0"/>
              <a:t>This is because the two smaller clusters are much denser than the largest cluster.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2" y="2895600"/>
            <a:ext cx="76866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example, K-means finds two clusters that mix portions of the two natural clusters.</a:t>
            </a:r>
          </a:p>
          <a:p>
            <a:r>
              <a:rPr lang="en-US" altLang="en-US" smtClean="0"/>
              <a:t>This is because the shape of the natural clusters is not globular.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0" y="2743200"/>
            <a:ext cx="7620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provides an abstraction from individual data objects to the clusters in which those data objects reside.</a:t>
            </a:r>
          </a:p>
          <a:p>
            <a:r>
              <a:rPr lang="en-US" altLang="en-US" smtClean="0"/>
              <a:t>Some clustering techniques characterize each cluster in terms of a cluster prototype.</a:t>
            </a:r>
          </a:p>
          <a:p>
            <a:r>
              <a:rPr lang="en-US" altLang="en-US" smtClean="0"/>
              <a:t>The prototype is a data object that is representative of the other objects in the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hierarchical clustering is a set of nested clusters that are organized as a tree.</a:t>
            </a:r>
          </a:p>
          <a:p>
            <a:r>
              <a:rPr lang="en-US" altLang="en-US" smtClean="0"/>
              <a:t>There are two basic approaches for generating a hierarchical clustering</a:t>
            </a:r>
          </a:p>
          <a:p>
            <a:pPr lvl="1"/>
            <a:r>
              <a:rPr lang="en-US" altLang="en-US" smtClean="0"/>
              <a:t>Agglomerative</a:t>
            </a:r>
          </a:p>
          <a:p>
            <a:pPr lvl="1"/>
            <a:r>
              <a:rPr lang="en-US" altLang="en-US" smtClean="0"/>
              <a:t>Divisive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agglomerative hierarchical clustering, we start with the points as individual clusters.</a:t>
            </a:r>
          </a:p>
          <a:p>
            <a:r>
              <a:rPr lang="en-US" altLang="en-US" smtClean="0"/>
              <a:t>At each step, we merge the closest pair of clusters.</a:t>
            </a:r>
          </a:p>
          <a:p>
            <a:r>
              <a:rPr lang="en-US" altLang="en-US" smtClean="0"/>
              <a:t>This requires defining a notion of cluster proximity.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divisive hierarchical clustering, we start with one, all-inclusive cluster.</a:t>
            </a:r>
          </a:p>
          <a:p>
            <a:r>
              <a:rPr lang="en-US" altLang="en-US" dirty="0" smtClean="0"/>
              <a:t>At each step, we split a cluster.</a:t>
            </a:r>
          </a:p>
          <a:p>
            <a:r>
              <a:rPr lang="en-US" altLang="en-US" dirty="0" smtClean="0"/>
              <a:t>This process continues until only singleton clusters of individual points remain.</a:t>
            </a:r>
          </a:p>
          <a:p>
            <a:r>
              <a:rPr lang="en-US" altLang="en-US" dirty="0" smtClean="0"/>
              <a:t>In this case, we need to decide</a:t>
            </a:r>
          </a:p>
          <a:p>
            <a:pPr lvl="1"/>
            <a:r>
              <a:rPr lang="en-US" altLang="en-US" smtClean="0"/>
              <a:t>Which cluster to split at each step and</a:t>
            </a:r>
          </a:p>
          <a:p>
            <a:pPr lvl="1"/>
            <a:r>
              <a:rPr lang="en-US" altLang="en-US" dirty="0" smtClean="0"/>
              <a:t>How to do the splitting.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hierarchical clustering is often displayed graphically using a tree-like diagram called the dendrogram.</a:t>
            </a:r>
          </a:p>
          <a:p>
            <a:r>
              <a:rPr lang="en-US" altLang="en-US" smtClean="0"/>
              <a:t>The dendrogram displays both</a:t>
            </a:r>
          </a:p>
          <a:p>
            <a:pPr lvl="1"/>
            <a:r>
              <a:rPr lang="en-US" altLang="en-US" smtClean="0"/>
              <a:t>the cluster-subcluster relationships and</a:t>
            </a:r>
          </a:p>
          <a:p>
            <a:pPr lvl="1"/>
            <a:r>
              <a:rPr lang="en-US" altLang="en-US" smtClean="0"/>
              <a:t>the order in which the clusters are merged (agglomerative) or split (divisive).</a:t>
            </a:r>
          </a:p>
          <a:p>
            <a:r>
              <a:rPr lang="en-US" altLang="en-US" smtClean="0"/>
              <a:t>For sets of 2-D points, a hierarchical clustering can also be graphically represented using a nested cluster diagram.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Hierarchical clustering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066925"/>
            <a:ext cx="5886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clustering</a:t>
            </a:r>
            <a:endParaRPr lang="en-US" dirty="0"/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basic agglomerative hierarchical clustering algorithm is summarized as follows</a:t>
            </a:r>
          </a:p>
          <a:p>
            <a:pPr lvl="1"/>
            <a:r>
              <a:rPr lang="en-US" altLang="en-US" smtClean="0"/>
              <a:t>Compute the proximity matrix.</a:t>
            </a:r>
          </a:p>
          <a:p>
            <a:pPr lvl="1"/>
            <a:r>
              <a:rPr lang="en-US" altLang="en-US" smtClean="0"/>
              <a:t>Repeat</a:t>
            </a:r>
          </a:p>
          <a:p>
            <a:pPr lvl="2"/>
            <a:r>
              <a:rPr lang="en-US" altLang="en-US" smtClean="0"/>
              <a:t>Merge the closest two clusters</a:t>
            </a:r>
          </a:p>
          <a:p>
            <a:pPr lvl="2"/>
            <a:r>
              <a:rPr lang="en-US" altLang="en-US" smtClean="0"/>
              <a:t>Update the proximity matrix to reflect the proximity between the new cluster and the original clusters.</a:t>
            </a:r>
          </a:p>
          <a:p>
            <a:pPr lvl="1"/>
            <a:r>
              <a:rPr lang="en-US" altLang="en-US" smtClean="0"/>
              <a:t>Until only one cluster remains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Different definitions of cluster proximity leads to different versions of hierarchical clustering.</a:t>
            </a:r>
          </a:p>
          <a:p>
            <a:r>
              <a:rPr lang="en-US" altLang="en-US" smtClean="0"/>
              <a:t>These versions include</a:t>
            </a:r>
          </a:p>
          <a:p>
            <a:pPr lvl="1"/>
            <a:r>
              <a:rPr lang="en-US" altLang="en-US" smtClean="0"/>
              <a:t>Single link or MIN</a:t>
            </a:r>
          </a:p>
          <a:p>
            <a:pPr lvl="1"/>
            <a:r>
              <a:rPr lang="en-US" altLang="en-US" smtClean="0"/>
              <a:t>Complete link or MAX</a:t>
            </a:r>
          </a:p>
          <a:p>
            <a:pPr lvl="1"/>
            <a:r>
              <a:rPr lang="en-US" altLang="en-US" smtClean="0"/>
              <a:t>Group average</a:t>
            </a:r>
          </a:p>
          <a:p>
            <a:pPr lvl="1"/>
            <a:r>
              <a:rPr lang="en-US" altLang="en-US" smtClean="0"/>
              <a:t>Ward’s method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consider the following set of data points.</a:t>
            </a:r>
          </a:p>
          <a:p>
            <a:r>
              <a:rPr lang="en-US" altLang="en-US" smtClean="0"/>
              <a:t>The Euclidean distance matrix for these data points is shown in the following slide.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70580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t="15212" r="5226"/>
          <a:stretch/>
        </p:blipFill>
        <p:spPr bwMode="auto">
          <a:xfrm>
            <a:off x="1600200" y="2667000"/>
            <a:ext cx="5959098" cy="258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the single link or MIN version of hierarchical clustering.</a:t>
            </a:r>
          </a:p>
          <a:p>
            <a:r>
              <a:rPr lang="en-US" altLang="en-US" smtClean="0"/>
              <a:t>In this case, the proximity of two clusters is defined as the minimum of the distance between any two points in the two different clusters.</a:t>
            </a:r>
          </a:p>
          <a:p>
            <a:r>
              <a:rPr lang="en-US" altLang="en-US" smtClean="0"/>
              <a:t>This technique is good at handling non-elliptical shapes.</a:t>
            </a:r>
          </a:p>
          <a:p>
            <a:r>
              <a:rPr lang="en-US" altLang="en-US" smtClean="0"/>
              <a:t>However, it is sensitive to noise and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 types of clusterings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consider the following types of clusterings</a:t>
            </a:r>
          </a:p>
          <a:p>
            <a:pPr lvl="1"/>
            <a:r>
              <a:rPr lang="en-US" altLang="en-US" smtClean="0"/>
              <a:t>Partitional versus hierarchical</a:t>
            </a:r>
          </a:p>
          <a:p>
            <a:pPr lvl="1"/>
            <a:r>
              <a:rPr lang="en-US" altLang="en-US" smtClean="0"/>
              <a:t>Exclusive versus fuzzy</a:t>
            </a:r>
          </a:p>
          <a:p>
            <a:pPr lvl="1"/>
            <a:r>
              <a:rPr lang="en-US" altLang="en-US" smtClean="0"/>
              <a:t>Complete versus partial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 shows the result of applying single link technique to our example data.</a:t>
            </a:r>
          </a:p>
          <a:p>
            <a:r>
              <a:rPr lang="en-US" altLang="en-US" smtClean="0"/>
              <a:t>The left figure shows the nested clusters as a sequence of nested ellipses.</a:t>
            </a:r>
          </a:p>
          <a:p>
            <a:r>
              <a:rPr lang="en-US" altLang="en-US" smtClean="0"/>
              <a:t>The numbers associated with the ellipses indicate the order of the clustering.</a:t>
            </a:r>
          </a:p>
          <a:p>
            <a:r>
              <a:rPr lang="en-US" altLang="en-US" smtClean="0"/>
              <a:t>The right figure shows the same information in the form of a dendrogram.</a:t>
            </a:r>
          </a:p>
          <a:p>
            <a:r>
              <a:rPr lang="en-US" altLang="en-US" smtClean="0"/>
              <a:t>The height at which two clusters are merged in the dendrogram reflects the distance of the two clusters.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038350"/>
            <a:ext cx="68008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 example, we see that the distance between points 3 and 6 is 0.11.</a:t>
                </a:r>
              </a:p>
              <a:p>
                <a:r>
                  <a:rPr lang="en-US" dirty="0" smtClean="0"/>
                  <a:t>That is the height at which they are joined into one cluster in the </a:t>
                </a:r>
                <a:r>
                  <a:rPr lang="en-US" dirty="0" err="1" smtClean="0"/>
                  <a:t>dendrogram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As another example, the distance between clusters {3,6} and {2,5} is </a:t>
                </a:r>
              </a:p>
              <a:p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6,5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0.15,0.25,0.28,0.39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t="15212" r="5226"/>
          <a:stretch/>
        </p:blipFill>
        <p:spPr bwMode="auto">
          <a:xfrm>
            <a:off x="1750062" y="3806539"/>
            <a:ext cx="5959098" cy="258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now consider the complete link or MAX version of hierarchical clustering.</a:t>
            </a:r>
          </a:p>
          <a:p>
            <a:r>
              <a:rPr lang="en-US" altLang="en-US" dirty="0" smtClean="0"/>
              <a:t>In this case, the proximity of two clusters is defined as the maximum of the distance between any two points in the two different clusters.</a:t>
            </a:r>
          </a:p>
          <a:p>
            <a:r>
              <a:rPr lang="en-US" altLang="en-US" dirty="0" smtClean="0"/>
              <a:t>Complete link is less susceptible to noise and outliers.</a:t>
            </a:r>
          </a:p>
          <a:p>
            <a:r>
              <a:rPr lang="en-US" altLang="en-US" dirty="0" smtClean="0"/>
              <a:t>However, it tends to produce clusters with globular shapes.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following figure shows the results of applying the complete link approach to our sample data points.</a:t>
            </a:r>
          </a:p>
          <a:p>
            <a:r>
              <a:rPr lang="en-US" altLang="en-US" dirty="0" smtClean="0"/>
              <a:t>As with single link, points 3 and 6 are merged first.</a:t>
            </a:r>
          </a:p>
          <a:p>
            <a:r>
              <a:rPr lang="en-US" altLang="en-US" dirty="0" smtClean="0"/>
              <a:t>However, {3,6} is merged with {4}, instead of {2,5} or {1}.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05025"/>
            <a:ext cx="6858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18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can be explained by the following calculations</a:t>
                </a:r>
              </a:p>
              <a:p>
                <a:pPr marL="0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3,4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6,4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0.15,0.22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=0.22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3,5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6,5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0.15,0.2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5,0.28,0.39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=0.</m:t>
                    </m:r>
                    <m:r>
                      <a:rPr lang="en-US" sz="2400" b="0" i="1" smtClean="0">
                        <a:latin typeface="Cambria Math"/>
                      </a:rPr>
                      <m:t>39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,0.2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=0.2</m:t>
                    </m:r>
                  </m:oMath>
                </a14:m>
                <a:r>
                  <a:rPr lang="en-US" sz="2400" dirty="0" smtClean="0"/>
                  <a:t>3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259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6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the group average version of hierarchical clustering.</a:t>
            </a:r>
          </a:p>
          <a:p>
            <a:r>
              <a:rPr lang="en-US" altLang="en-US" smtClean="0"/>
              <a:t>In this case, the proximity of two clusters is defined as the average pairwise proximity among all pairs of points in the different clusters.</a:t>
            </a:r>
          </a:p>
          <a:p>
            <a:r>
              <a:rPr lang="en-US" altLang="en-US" smtClean="0"/>
              <a:t>This is an intermediate approach between the single and complete link approaches.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8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two clusters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, which are of sizes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 respectively.</a:t>
                </a:r>
              </a:p>
              <a:p>
                <a:r>
                  <a:rPr lang="en-US" dirty="0" smtClean="0"/>
                  <a:t>The distance between the two clusters can be expressed by the following equation</a:t>
                </a:r>
              </a:p>
              <a:p>
                <a:endParaRPr lang="en-US" sz="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/>
                                </a:rPr>
                                <m:t>𝐲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600" dirty="0" smtClean="0"/>
                  <a:t>The following figure shows the results of applying the group average to our sample data.</a:t>
                </a:r>
              </a:p>
              <a:p>
                <a:r>
                  <a:rPr lang="en-US" sz="2600" dirty="0" smtClean="0"/>
                  <a:t>The distance between some of the clusters are calculated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3,6,4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0.22+0.37+0.23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3×1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=0.27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200" i="1">
                              <a:latin typeface="Cambria Math"/>
                            </a:rPr>
                            <m:t>+0.3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200" i="1">
                              <a:latin typeface="Cambria Math"/>
                            </a:rPr>
                            <m:t>×1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=0.2</m:t>
                      </m:r>
                      <m:r>
                        <a:rPr lang="en-US" sz="22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3,6,4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0.15+</m:t>
                          </m:r>
                          <m:r>
                            <a:rPr lang="en-US" sz="2200" i="1">
                              <a:latin typeface="Cambria Math"/>
                            </a:rPr>
                            <m:t>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8+0.25+0.39</m:t>
                          </m:r>
                          <m:r>
                            <a:rPr lang="en-US" sz="2200" i="1">
                              <a:latin typeface="Cambria Math"/>
                            </a:rPr>
                            <m:t>+0.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20</m:t>
                          </m:r>
                          <m:r>
                            <a:rPr lang="en-US" sz="2200" i="1">
                              <a:latin typeface="Cambria Math"/>
                            </a:rPr>
                            <m:t>+0.2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3×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=0.2</m:t>
                      </m:r>
                      <m:r>
                        <a:rPr lang="en-US" sz="2200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Partitional versus hierarchical</a:t>
            </a:r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partitional clustering is a division of the set of data objects into subsets (clusters).</a:t>
            </a:r>
          </a:p>
          <a:p>
            <a:r>
              <a:rPr lang="en-US" altLang="en-US" smtClean="0"/>
              <a:t>A hierarchical clustering is a set of nested clusters that are organized as a tree.</a:t>
            </a:r>
          </a:p>
          <a:p>
            <a:r>
              <a:rPr lang="en-US" altLang="en-US" smtClean="0"/>
              <a:t>Each node (cluster) in the tree (except for the leaf nodes) is the union of its children (sub-clusters).</a:t>
            </a:r>
          </a:p>
          <a:p>
            <a:r>
              <a:rPr lang="en-US" altLang="en-US" smtClean="0"/>
              <a:t>The root of the tree is the cluster containing all the objects.</a:t>
            </a:r>
          </a:p>
          <a:p>
            <a:r>
              <a:rPr lang="en-US" altLang="en-US" smtClean="0"/>
              <a:t>Often, but not always, the leaves of the tree are singleton clusters of individual data objects.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133600"/>
            <a:ext cx="6848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observe that d({3,6,4},{2,5}) is smaller than d({3,6,4},{1}) and d({2,5},{1}).</a:t>
            </a:r>
          </a:p>
          <a:p>
            <a:r>
              <a:rPr lang="en-US" altLang="en-US" smtClean="0"/>
              <a:t>As a result, {3,6,4} and {2,5} are merged at the fourth stage.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Ward’s method for hierarchical clustering.</a:t>
            </a:r>
          </a:p>
          <a:p>
            <a:r>
              <a:rPr lang="en-US" altLang="en-US" smtClean="0"/>
              <a:t>In this case, the proximity between two clusters is defined as the increase in the sum of the squared error that results when they are merged.</a:t>
            </a:r>
          </a:p>
          <a:p>
            <a:r>
              <a:rPr lang="en-US" altLang="en-US" smtClean="0"/>
              <a:t>Thus, this method uses the same objective function as k-means clustering.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5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 shows the results of applying Ward’s method to our sample data.</a:t>
            </a:r>
          </a:p>
          <a:p>
            <a:r>
              <a:rPr lang="en-US" altLang="en-US" smtClean="0"/>
              <a:t>The clustering that is produced is different from those produced by single link, complete link and group average.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6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143125"/>
            <a:ext cx="7153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9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 issues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Hierarchical clustering is effective when the underlying application requires the creation of a multi-level structure.</a:t>
            </a:r>
          </a:p>
          <a:p>
            <a:r>
              <a:rPr lang="en-US" altLang="en-US" smtClean="0"/>
              <a:t>However, they are expensive in terms of their computational and storage requirements.</a:t>
            </a:r>
          </a:p>
          <a:p>
            <a:r>
              <a:rPr lang="en-US" altLang="en-US" smtClean="0"/>
              <a:t>In addition, once a decision is made to merge two clusters, it cannot be undone at a later time.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Partitional versus hierarchical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figures form a hierarchical (nested) clustering with 1, 2, 4 and 6 clusters on each level.</a:t>
            </a:r>
          </a:p>
          <a:p>
            <a:r>
              <a:rPr lang="en-US" altLang="en-US" smtClean="0"/>
              <a:t>A hierarchical clustering can be viewed as a sequence of partitional clusterings.</a:t>
            </a:r>
          </a:p>
          <a:p>
            <a:r>
              <a:rPr lang="en-US" altLang="en-US" smtClean="0"/>
              <a:t>A partitional clustering can be obtained by taking any member of that sequence, i.e. by cutting the hierarchical tree at a certain level.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Partitional versus hierarchical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957388"/>
            <a:ext cx="5648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 versus fuzzy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an exclusive clustering, each object is assigned to a single cluster.</a:t>
            </a:r>
          </a:p>
          <a:p>
            <a:r>
              <a:rPr lang="en-US" altLang="en-US" smtClean="0"/>
              <a:t>However, there are many situations in which a point could reasonably be placed in more than one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2945</Words>
  <Application>Microsoft Office PowerPoint</Application>
  <PresentationFormat>全屏显示(4:3)</PresentationFormat>
  <Paragraphs>485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Cluster Analysis</vt:lpstr>
      <vt:lpstr>Cluster analysis</vt:lpstr>
      <vt:lpstr>Cluster analysis</vt:lpstr>
      <vt:lpstr>Cluster analysis</vt:lpstr>
      <vt:lpstr>Different types of clusterings</vt:lpstr>
      <vt:lpstr>Partitional versus hierarchical</vt:lpstr>
      <vt:lpstr>Partitional versus hierarchical</vt:lpstr>
      <vt:lpstr>Partitional versus hierarchical</vt:lpstr>
      <vt:lpstr>Exclusive versus fuzzy</vt:lpstr>
      <vt:lpstr>Exclusive versus fuzzy</vt:lpstr>
      <vt:lpstr>Complete versus partial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Proximity measure</vt:lpstr>
      <vt:lpstr>Proximity measure</vt:lpstr>
      <vt:lpstr>Proximity measure</vt:lpstr>
      <vt:lpstr>Proximity measure</vt:lpstr>
      <vt:lpstr>Proximity measure</vt:lpstr>
      <vt:lpstr>Proximity measure</vt:lpstr>
      <vt:lpstr>Choosing initial centroids</vt:lpstr>
      <vt:lpstr>Choosing initial centroids</vt:lpstr>
      <vt:lpstr>Choosing initial centroids</vt:lpstr>
      <vt:lpstr>Outliers</vt:lpstr>
      <vt:lpstr>Outliers</vt:lpstr>
      <vt:lpstr>Post-processing</vt:lpstr>
      <vt:lpstr>Post-processing</vt:lpstr>
      <vt:lpstr>Bisecting K-means</vt:lpstr>
      <vt:lpstr>Bisecting K-means</vt:lpstr>
      <vt:lpstr>Bisecting K-means</vt:lpstr>
      <vt:lpstr>Limitations of K-means</vt:lpstr>
      <vt:lpstr>Limitations of K-means</vt:lpstr>
      <vt:lpstr>Limitations of K-means</vt:lpstr>
      <vt:lpstr>Limitations of K-means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Single link</vt:lpstr>
      <vt:lpstr>Single link</vt:lpstr>
      <vt:lpstr>Single link</vt:lpstr>
      <vt:lpstr>Single link</vt:lpstr>
      <vt:lpstr>Complete link</vt:lpstr>
      <vt:lpstr>Complete link</vt:lpstr>
      <vt:lpstr>Complete link</vt:lpstr>
      <vt:lpstr>Complete link</vt:lpstr>
      <vt:lpstr>Group average</vt:lpstr>
      <vt:lpstr>Group average</vt:lpstr>
      <vt:lpstr>Group average</vt:lpstr>
      <vt:lpstr>Group average</vt:lpstr>
      <vt:lpstr>Group average</vt:lpstr>
      <vt:lpstr>Ward’s method</vt:lpstr>
      <vt:lpstr>Ward’s method</vt:lpstr>
      <vt:lpstr>Ward’s method</vt:lpstr>
      <vt:lpstr>Key issues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Ying Shen</dc:creator>
  <cp:lastModifiedBy>Ying Shen</cp:lastModifiedBy>
  <cp:revision>52</cp:revision>
  <dcterms:created xsi:type="dcterms:W3CDTF">2013-09-25T08:12:29Z</dcterms:created>
  <dcterms:modified xsi:type="dcterms:W3CDTF">2016-12-09T01:42:32Z</dcterms:modified>
</cp:coreProperties>
</file>