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7" r:id="rId2"/>
    <p:sldId id="268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6" r:id="rId46"/>
    <p:sldId id="311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E33A-C23D-49F3-BAEC-994A08504F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98320-3282-4527-81A3-38BF4BABD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CF3899-7ADC-4A01-94D1-0236DB8AA0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5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7BC22-E451-4631-A9D0-399D7CD85B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191791-E0CF-48C6-B5FF-EA2728002F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6B5DA0-DFA3-48DC-BC1D-8A42C91B4CF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AA16F-F58F-4A38-A03B-69CEE53B50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9AAD4F-9E39-4178-B5FB-05C865FF94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100F2-F2FB-4387-8300-ABA89F48E8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2B044-AB09-4874-9E57-03B7A389AD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D5B95-79D2-4B67-A421-45D154F7CD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8EB03D-D88F-478C-A2F9-C89BFE54D8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6F7C7-F41B-45FD-A9CD-56D01E8D59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7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9C5061-368F-471F-8C43-E8481E9B94AD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Decision Tree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1177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smtClean="0"/>
              <a:t>OCT.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55009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that are too large are susceptible to a phenomenon known as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tree pruning step can be performed to reduce the size of the decision tree.</a:t>
            </a:r>
          </a:p>
          <a:p>
            <a:r>
              <a:rPr lang="en-US" dirty="0" smtClean="0"/>
              <a:t>Pruning </a:t>
            </a:r>
            <a:r>
              <a:rPr lang="en-US" dirty="0"/>
              <a:t>helps by trimming the tree branches in a way that improves the generalization error.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C31F20-F0B6-42AC-B2B2-F9918006D12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recursive step of the tree-growing process must select an attribute test condition to divide the records into smaller subsets.</a:t>
            </a:r>
          </a:p>
          <a:p>
            <a:r>
              <a:rPr lang="en-US" dirty="0" smtClean="0"/>
              <a:t>To </a:t>
            </a:r>
            <a:r>
              <a:rPr lang="en-US" dirty="0"/>
              <a:t>implement this step, the algorithm must provide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for specifying the test condition for different attribute types and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objective measure for evaluating the goodness of each test condition.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5BA2560-96C8-4CBF-9BD4-171799E5966F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for a binary attribute generates two possible outcomes.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676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BAEE137-66F7-48C1-931F-B05F69F3EF7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attributes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nominal attribute can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 smtClean="0"/>
              <a:t>-1</a:t>
            </a:r>
            <a:r>
              <a:rPr lang="en-US" dirty="0" smtClean="0"/>
              <a:t>-1 </a:t>
            </a:r>
            <a:r>
              <a:rPr lang="en-US" dirty="0"/>
              <a:t>ways of creating a binary partition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attribute values.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 the number of outcomes depends on the number of distinct values for the corresponding attribute.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C7E05C-378D-47EF-89FE-8C82E97F72F8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9"/>
          <a:stretch/>
        </p:blipFill>
        <p:spPr bwMode="auto">
          <a:xfrm>
            <a:off x="1178651" y="1066800"/>
            <a:ext cx="6838950" cy="47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5A31B05-50E9-443D-B5A7-748A1166DFF4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attributes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also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be grouped as long as the grouping does not violate the order property of the attribute values.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38" y="2743200"/>
            <a:ext cx="50577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986ED8-DE5A-4342-9CE4-54D9AD16E8C4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can be expressed as a comparison test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with binary outcomes,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range query with outcomes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, </a:t>
            </a:r>
            <a:r>
              <a:rPr lang="en-US" dirty="0"/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en-US" dirty="0" smtClean="0"/>
              <a:t>For </a:t>
            </a:r>
            <a:r>
              <a:rPr lang="en-US" dirty="0"/>
              <a:t>the binary case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decision tree algorithm must consider all possible split positions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the one that produces the best partition.</a:t>
            </a:r>
          </a:p>
          <a:p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must consider multiple split positions.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FB70A72-9A84-4EF7-81FE-FCA6C4CFA297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81225"/>
            <a:ext cx="63246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6B73E97-8F20-4050-BAB2-8D5903B848C8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credit risk estimation</a:t>
            </a:r>
          </a:p>
          <a:p>
            <a:r>
              <a:rPr lang="en-US" dirty="0" smtClean="0"/>
              <a:t>An </a:t>
            </a:r>
            <a:r>
              <a:rPr lang="en-US" dirty="0"/>
              <a:t>individual’s credit risk depends on such attributes as </a:t>
            </a:r>
            <a:r>
              <a:rPr lang="en-US" b="1" dirty="0"/>
              <a:t>credit history, current debt, </a:t>
            </a:r>
            <a:r>
              <a:rPr lang="en-US" b="1" dirty="0" smtClean="0"/>
              <a:t>collateral </a:t>
            </a:r>
            <a:r>
              <a:rPr lang="en-US" dirty="0" smtClean="0"/>
              <a:t>and </a:t>
            </a:r>
            <a:r>
              <a:rPr lang="en-US" b="1" dirty="0"/>
              <a:t>income</a:t>
            </a:r>
            <a:r>
              <a:rPr lang="en-US" dirty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this example, there exists a decision tree which can correctly classify all the objects.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5FA9D0E-F626-463B-BC5A-B3E5F8B80F7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99" y="990600"/>
            <a:ext cx="5754053" cy="488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745F14D-08D2-4EFA-A9C0-6487D37E2BD6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37953" y="158634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1813018" y="343090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1813018" y="3728777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1817171" y="556294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solve a classification problem by asking a series of carefully crafted questions about the attributes of the test record.</a:t>
            </a:r>
          </a:p>
          <a:p>
            <a:r>
              <a:rPr lang="en-US" dirty="0" smtClean="0"/>
              <a:t>Each </a:t>
            </a:r>
            <a:r>
              <a:rPr lang="en-US" dirty="0"/>
              <a:t>time we receive an answer, a follow-up question is asked.</a:t>
            </a:r>
          </a:p>
          <a:p>
            <a:r>
              <a:rPr lang="en-US" dirty="0" smtClean="0"/>
              <a:t>This </a:t>
            </a:r>
            <a:r>
              <a:rPr lang="en-US" dirty="0"/>
              <a:t>process is continued until we reach a conclusion about the class label of the record.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F154EB-39D1-4DDE-A97B-27B7D7D44AB5}" type="datetime1">
              <a:rPr lang="en-US" smtClean="0">
                <a:solidFill>
                  <a:schemeClr val="bg1"/>
                </a:solidFill>
              </a:rPr>
              <a:t>10/16/2018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81" y="1219200"/>
            <a:ext cx="6587490" cy="444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91BDA5B-9A31-4E3B-AF50-A30757DEE5D3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decision tree, each internal node represents a test on some attribute, such as </a:t>
            </a:r>
            <a:r>
              <a:rPr lang="en-US" b="1" dirty="0"/>
              <a:t>credit </a:t>
            </a:r>
            <a:r>
              <a:rPr lang="en-US" b="1" dirty="0" smtClean="0"/>
              <a:t>history </a:t>
            </a:r>
            <a:r>
              <a:rPr lang="en-US" dirty="0" smtClean="0"/>
              <a:t>or </a:t>
            </a:r>
            <a:r>
              <a:rPr lang="en-US" b="1" dirty="0"/>
              <a:t>debt</a:t>
            </a:r>
            <a:r>
              <a:rPr lang="en-US" dirty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possible value of that attribute corresponds to a branch of the tree.</a:t>
            </a:r>
          </a:p>
          <a:p>
            <a:r>
              <a:rPr lang="en-US" dirty="0" smtClean="0"/>
              <a:t>Leaf </a:t>
            </a:r>
            <a:r>
              <a:rPr lang="en-US" dirty="0"/>
              <a:t>nodes represent classifications, such as </a:t>
            </a:r>
            <a:r>
              <a:rPr lang="en-US" b="1" dirty="0" smtClean="0"/>
              <a:t>low</a:t>
            </a:r>
            <a:r>
              <a:rPr lang="en-US" dirty="0" smtClean="0"/>
              <a:t> or </a:t>
            </a:r>
            <a:r>
              <a:rPr lang="en-US" b="1" dirty="0"/>
              <a:t>moderate</a:t>
            </a:r>
            <a:r>
              <a:rPr lang="en-US" dirty="0"/>
              <a:t> </a:t>
            </a:r>
            <a:r>
              <a:rPr lang="en-US" b="1" dirty="0"/>
              <a:t>risk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4575C8C-B0CC-468B-B6AB-239471114D39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8" y="1745545"/>
            <a:ext cx="75723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84E6924-6861-4C2B-BF19-6C16B90F6616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income is selected as the root attribute to be tested.</a:t>
            </a:r>
          </a:p>
          <a:p>
            <a:r>
              <a:rPr lang="en-US" dirty="0" smtClean="0"/>
              <a:t>This </a:t>
            </a:r>
            <a:r>
              <a:rPr lang="en-US" dirty="0"/>
              <a:t>partitions the example set as shown in the figure.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410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A7DAC6-387D-47E0-96C9-C0DE790AB572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partition {1,4,7,11} consists entirely of high-risk individuals, a leaf node is created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82EA142-B6D4-4A67-87DF-CE574B47654D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545279" y="25908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3545279" y="34290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3545279" y="4241804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3545279" y="5299225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3545278" y="2863659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3545277" y="3142818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3545276" y="557208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圆角矩形 15"/>
          <p:cNvSpPr/>
          <p:nvPr/>
        </p:nvSpPr>
        <p:spPr>
          <a:xfrm>
            <a:off x="3559130" y="610772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partition {2,3,12,14}</a:t>
            </a:r>
          </a:p>
          <a:p>
            <a:pPr lvl="1"/>
            <a:r>
              <a:rPr lang="en-US" b="1" dirty="0"/>
              <a:t>credit history </a:t>
            </a:r>
            <a:r>
              <a:rPr lang="en-US" dirty="0"/>
              <a:t>is selected as the attribute to be tested.</a:t>
            </a:r>
          </a:p>
          <a:p>
            <a:pPr lvl="1"/>
            <a:r>
              <a:rPr lang="en-US" dirty="0"/>
              <a:t>This further divides this partition into {2,3}, {14} and {12}.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6283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623052A-E18C-4B9A-811C-E8E1E4FEC51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attribute of an instance contributes a certain amount of information to the classification process.</a:t>
            </a:r>
          </a:p>
          <a:p>
            <a:r>
              <a:rPr lang="en-US" dirty="0" smtClean="0"/>
              <a:t>We </a:t>
            </a:r>
            <a:r>
              <a:rPr lang="en-US" dirty="0"/>
              <a:t>measure the amount of information gained by the selection of each attribute.</a:t>
            </a:r>
          </a:p>
          <a:p>
            <a:r>
              <a:rPr lang="en-US" dirty="0" smtClean="0"/>
              <a:t>We </a:t>
            </a:r>
            <a:r>
              <a:rPr lang="en-US" dirty="0"/>
              <a:t>then select the attribute that provides the greatest information gain.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5F4C63-254C-4387-BF8F-8D3A559E6FC9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provides a mathematical basis for measuring the information content of a message.</a:t>
            </a:r>
          </a:p>
          <a:p>
            <a:r>
              <a:rPr lang="en-US" dirty="0" smtClean="0"/>
              <a:t>We </a:t>
            </a:r>
            <a:r>
              <a:rPr lang="en-US" dirty="0"/>
              <a:t>may think of a message as an instance in a collection of possible messages.</a:t>
            </a:r>
          </a:p>
          <a:p>
            <a:r>
              <a:rPr lang="en-US" dirty="0" smtClean="0"/>
              <a:t>The </a:t>
            </a:r>
            <a:r>
              <a:rPr lang="en-US" dirty="0"/>
              <a:t>information content of a message depends 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this collection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frequency with which each possible message occurs.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5E9D89-DACE-47BC-A924-30C7C66A75CB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amount of information in a message with 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is defined as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Suppose </a:t>
                </a:r>
                <a:r>
                  <a:rPr lang="en-US" dirty="0"/>
                  <a:t>we are given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collection of messages,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,…..,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for each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define the entropy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as </a:t>
                </a:r>
                <a:r>
                  <a:rPr lang="en-US" dirty="0"/>
                  <a:t>the expected information content of a message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information is measured in bits.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0C96B4D-86FC-4B05-A6EF-2A8FFBB702AF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measure the information content of a set of training instances from the probabilities of occurrences of the different classes.</a:t>
            </a:r>
          </a:p>
          <a:p>
            <a:r>
              <a:rPr lang="en-US" dirty="0" smtClean="0"/>
              <a:t>In </a:t>
            </a:r>
            <a:r>
              <a:rPr lang="en-US" dirty="0"/>
              <a:t>our example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risk)=6/14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risk)=3/14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risk)=5/14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51A15B0-10A6-4031-8711-244F434E40B0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series of questions and answers can be organized in the form of a decision tree.</a:t>
            </a:r>
          </a:p>
          <a:p>
            <a:r>
              <a:rPr lang="en-US" dirty="0" smtClean="0"/>
              <a:t>It </a:t>
            </a:r>
            <a:r>
              <a:rPr lang="en-US" dirty="0"/>
              <a:t>is a hierarchical structure consisting of nodes and directed edges.</a:t>
            </a:r>
          </a:p>
          <a:p>
            <a:r>
              <a:rPr lang="en-US" dirty="0" smtClean="0"/>
              <a:t>The </a:t>
            </a:r>
            <a:r>
              <a:rPr lang="en-US" dirty="0"/>
              <a:t>tree has three types of nodes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root node that has no incoming edges, and zero or more outgoing edges.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nodes, each of which has exactly one incoming edge and two or more outgoing edges.</a:t>
            </a:r>
          </a:p>
          <a:p>
            <a:pPr lvl="1"/>
            <a:r>
              <a:rPr lang="en-US" dirty="0" smtClean="0"/>
              <a:t>Leaf </a:t>
            </a:r>
            <a:r>
              <a:rPr lang="en-US" dirty="0"/>
              <a:t>or terminal nodes, each of which has exactly one incoming edge and no outgoing edges.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BA454A8-AAE3-4FC3-9E04-6D889313A061}" type="datetime1">
              <a:rPr lang="en-US" smtClean="0">
                <a:solidFill>
                  <a:schemeClr val="bg1"/>
                </a:solidFill>
              </a:rPr>
              <a:t>10/16/2018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2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set of training instances is denoted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calculate the information content of the tree using the previous </a:t>
                </a:r>
                <a:r>
                  <a:rPr lang="en-US" dirty="0" smtClean="0"/>
                  <a:t>equation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−2.222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−1.485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5539369-E0E4-4FF0-8083-E73751AA27BA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gain provided by making a test at a node is the difference between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before performing the test.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after performing the test.</a:t>
            </a:r>
          </a:p>
          <a:p>
            <a:r>
              <a:rPr lang="en-US" dirty="0" smtClean="0"/>
              <a:t>The </a:t>
            </a:r>
            <a:r>
              <a:rPr lang="en-US" dirty="0"/>
              <a:t>latter is defined as the weighted average of the information in all its </a:t>
            </a:r>
            <a:r>
              <a:rPr lang="en-US" dirty="0" err="1"/>
              <a:t>subtrees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7498100-2A74-4256-BC3B-84CA7F26ADF8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select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, with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/>
              <a:t>values, this will partition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/>
              <a:t> into subsets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average information required to complete the classification after selecting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is</a:t>
            </a:r>
          </a:p>
          <a:p>
            <a:endParaRPr lang="en-US" sz="800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4753B61-5979-40E6-AF5A-407E981FB841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38924" y="2819400"/>
                <a:ext cx="306853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24" y="2819400"/>
                <a:ext cx="3068532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from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 is computed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attribute </a:t>
                </a:r>
                <a:r>
                  <a:rPr lang="en-US" b="1" dirty="0" smtClean="0"/>
                  <a:t>income</a:t>
                </a:r>
                <a:r>
                  <a:rPr lang="en-US" dirty="0" smtClean="0"/>
                  <a:t> is </a:t>
                </a:r>
                <a:r>
                  <a:rPr lang="en-US" dirty="0"/>
                  <a:t>chosen, the examples are partitioned as follows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1,4,7,11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2,3,12,14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5,6,8,9,10,13}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7B37E8-4FAA-41B2-83AC-464035F2FA76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545279" y="25908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3545279" y="34290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3545279" y="4241804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3545279" y="5299225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3545278" y="2863659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3545277" y="3142818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3545276" y="557208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3559130" y="610772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圆角矩形 15"/>
          <p:cNvSpPr/>
          <p:nvPr/>
        </p:nvSpPr>
        <p:spPr>
          <a:xfrm>
            <a:off x="3545276" y="3692309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圆角矩形 16"/>
          <p:cNvSpPr/>
          <p:nvPr/>
        </p:nvSpPr>
        <p:spPr>
          <a:xfrm>
            <a:off x="3545275" y="3955618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3559130" y="4510971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圆角矩形 18"/>
          <p:cNvSpPr/>
          <p:nvPr/>
        </p:nvSpPr>
        <p:spPr>
          <a:xfrm>
            <a:off x="3559130" y="4770752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3545275" y="5037202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圆角矩形 20"/>
          <p:cNvSpPr/>
          <p:nvPr/>
        </p:nvSpPr>
        <p:spPr>
          <a:xfrm>
            <a:off x="3545274" y="5857848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expected information needed to complete the classification is</a:t>
                </a:r>
              </a:p>
              <a:p>
                <a:endParaRPr lang="en-US" sz="800" dirty="0" smtClean="0"/>
              </a:p>
              <a:p>
                <a:pPr marL="0" lv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    </a:t>
                </a:r>
                <a:r>
                  <a:rPr lang="en-US" sz="24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0.650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0.564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B8D32C1-8014-4764-A7A1-77FA0D2EAB58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can be computed as follows: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𝑖𝑛𝑐𝑜𝑚𝑒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=1.531−0.564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=0.967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8737CD3-AFA8-4A26-BB93-D9DC51DAC09E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we can show that</a:t>
            </a:r>
          </a:p>
          <a:p>
            <a:pPr lvl="1"/>
            <a:r>
              <a:rPr lang="en-US" dirty="0" smtClean="0"/>
              <a:t>gain(credit </a:t>
            </a:r>
            <a:r>
              <a:rPr lang="en-US" dirty="0"/>
              <a:t>history)=0.266</a:t>
            </a:r>
          </a:p>
          <a:p>
            <a:pPr lvl="1"/>
            <a:r>
              <a:rPr lang="en-US" dirty="0" smtClean="0"/>
              <a:t>gain(debt</a:t>
            </a:r>
            <a:r>
              <a:rPr lang="en-US" dirty="0"/>
              <a:t>)=0.063</a:t>
            </a:r>
          </a:p>
          <a:p>
            <a:pPr lvl="1"/>
            <a:r>
              <a:rPr lang="en-US" dirty="0" smtClean="0"/>
              <a:t>gain(collateral</a:t>
            </a:r>
            <a:r>
              <a:rPr lang="en-US" dirty="0"/>
              <a:t>)=0.207</a:t>
            </a:r>
          </a:p>
          <a:p>
            <a:r>
              <a:rPr lang="en-US" dirty="0" smtClean="0"/>
              <a:t>The attribute </a:t>
            </a:r>
            <a:r>
              <a:rPr lang="en-US" b="1" dirty="0" smtClean="0"/>
              <a:t>income </a:t>
            </a:r>
            <a:r>
              <a:rPr lang="en-US" dirty="0" smtClean="0"/>
              <a:t>will be selected, since it provides the greatest information gain.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7F6E6C-2945-4B51-987E-E555845A96EB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has continuous numeric values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/>
              <a:t>, we can apply a binary test.</a:t>
            </a:r>
          </a:p>
          <a:p>
            <a:r>
              <a:rPr lang="en-US" dirty="0" smtClean="0"/>
              <a:t>The </a:t>
            </a:r>
            <a:r>
              <a:rPr lang="en-US" dirty="0"/>
              <a:t>outcome of the test depends on a threshold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possible outcomes:</a:t>
            </a: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training set is then partitioned into 2 subsets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A920FF7-0599-4D22-BA46-79E1526FE101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sorting to values of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to result in the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threshold between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will </a:t>
            </a:r>
            <a:r>
              <a:rPr lang="en-US" dirty="0"/>
              <a:t>divide the set into two subsets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/>
              <a:t> possible splits.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108E321-E6D9-4576-B1AF-0F6F97DEC8E9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1,…,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 smtClean="0"/>
                  <a:t>, the corresponding threshold is chosen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)/2</a:t>
                </a:r>
                <a:r>
                  <a:rPr lang="en-US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We </a:t>
                </a:r>
                <a:r>
                  <a:rPr lang="en-US" dirty="0"/>
                  <a:t>can then evaluate the gain in information for each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457200" lvl="1" indent="0">
                  <a:spcBef>
                    <a:spcPts val="24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𝑔𝑎𝑖𝑛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550" lvl="1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a function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threshold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/>
                  <a:t> which </a:t>
                </a:r>
                <a:r>
                  <a:rPr lang="en-US" dirty="0"/>
                  <a:t>maximizes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is then chosen.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1680" r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F44A0D0-E44E-4925-A67F-182EAC5F1610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decision tree, each leaf node is assigned a class label.</a:t>
            </a:r>
          </a:p>
          <a:p>
            <a:r>
              <a:rPr lang="en-US" dirty="0" smtClean="0"/>
              <a:t>The </a:t>
            </a:r>
            <a:r>
              <a:rPr lang="en-US" dirty="0"/>
              <a:t>non-terminal nodes, which include the root and other internal nodes, contain attribute test conditions to separate records that have different characteristics.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60CB3C1-C1C0-4F96-851D-0E484762A7DB}" type="datetime1">
              <a:rPr lang="en-US" smtClean="0">
                <a:solidFill>
                  <a:schemeClr val="bg1"/>
                </a:solidFill>
              </a:rPr>
              <a:t>10/16/2018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Pattern recognition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measures developed for selecting the best split are often based on the degree of impurity of the child nodes.</a:t>
                </a:r>
              </a:p>
              <a:p>
                <a:r>
                  <a:rPr lang="en-US" dirty="0" smtClean="0"/>
                  <a:t>Besides </a:t>
                </a:r>
                <a:r>
                  <a:rPr lang="en-US" dirty="0"/>
                  <a:t>entropy, other examples of impurity measures </a:t>
                </a:r>
                <a:r>
                  <a:rPr lang="en-US" dirty="0" smtClean="0"/>
                  <a:t>include</a:t>
                </a:r>
              </a:p>
              <a:p>
                <a:pPr lvl="1"/>
                <a:r>
                  <a:rPr lang="en-US" dirty="0" smtClean="0"/>
                  <a:t>Gini </a:t>
                </a:r>
                <a:r>
                  <a:rPr lang="en-US" dirty="0" smtClean="0"/>
                  <a:t>index (CART)</a:t>
                </a: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b="0" i="1" smtClean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lvl="1"/>
                <a:r>
                  <a:rPr lang="en-US" dirty="0" smtClean="0"/>
                  <a:t>Classification error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009C387-1BD9-45ED-856A-411C00D8703C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figure, we compare the values of the impurity measures for binary classification problems.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refers to the fraction of records that belong to one of the two classes.</a:t>
            </a:r>
          </a:p>
          <a:p>
            <a:r>
              <a:rPr lang="en-US" dirty="0" smtClean="0"/>
              <a:t>All </a:t>
            </a:r>
            <a:r>
              <a:rPr lang="en-US" dirty="0"/>
              <a:t>three measures attain their maximum value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minimum values of the measures are attained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equals 0 or 1.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03617D1-425E-47B7-9345-92C863F41BB1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1"/>
          <a:stretch/>
        </p:blipFill>
        <p:spPr bwMode="auto">
          <a:xfrm>
            <a:off x="1228725" y="1676400"/>
            <a:ext cx="6772275" cy="44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BD9C73-1CE6-4C91-89FB-446596F52F5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Impurity measures such as entropy and </a:t>
            </a:r>
            <a:r>
              <a:rPr lang="en-US" dirty="0" err="1" smtClean="0"/>
              <a:t>Gini</a:t>
            </a:r>
            <a:r>
              <a:rPr lang="en-US" dirty="0" smtClean="0"/>
              <a:t> index </a:t>
            </a:r>
            <a:r>
              <a:rPr lang="en-US" dirty="0"/>
              <a:t>tend to favor attributes that have a large number of possible values.</a:t>
            </a:r>
          </a:p>
          <a:p>
            <a:r>
              <a:rPr lang="en-US" dirty="0" smtClean="0"/>
              <a:t>In </a:t>
            </a:r>
            <a:r>
              <a:rPr lang="en-US" dirty="0"/>
              <a:t>many cases, a test condition that results in a large number of outcomes may not be desirable.</a:t>
            </a:r>
          </a:p>
          <a:p>
            <a:r>
              <a:rPr lang="en-US" dirty="0" smtClean="0"/>
              <a:t>This </a:t>
            </a:r>
            <a:r>
              <a:rPr lang="en-US" dirty="0"/>
              <a:t>is because the number of records associated with each partition is too small to enable us to make any reliable predictions.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6E8CF88-3A97-45B9-B5D9-863BB50170BC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solve this problem, we can modify the splitting criterion to take into account the number of possible attribute values.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case of information gain, we can use the gain ratio which is defined as </a:t>
                </a:r>
                <a:r>
                  <a:rPr lang="en-US" dirty="0" smtClean="0"/>
                  <a:t>follows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𝐺𝑎𝑖𝑛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𝑅𝑎𝑡𝑖𝑜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𝑆𝑝𝑙𝑖𝑡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𝐼𝑛𝑓𝑜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𝑆𝑝𝑙𝑖𝑡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𝐼𝑛𝑓𝑜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25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5CB469-EA76-4E63-8A8A-6E528D1089E1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20755"/>
            <a:ext cx="6933020" cy="468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Prepruning</a:t>
            </a:r>
            <a:endParaRPr lang="en-US" dirty="0" smtClean="0"/>
          </a:p>
          <a:p>
            <a:r>
              <a:rPr lang="en-US" dirty="0" err="1" smtClean="0"/>
              <a:t>Postpruning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96B5DA0-DFA3-48DC-BC1D-8A42C91B4CF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33650" y="3372122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5150" y="5605254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4614" y="4419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14940" y="560124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8913" y="560124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43845" y="328947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1,7,14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0140" y="328524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9412" y="3261000"/>
            <a:ext cx="8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05402" y="4431268"/>
            <a:ext cx="74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64072" y="5577545"/>
            <a:ext cx="5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0687" y="5589395"/>
            <a:ext cx="5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70204" y="5589395"/>
            <a:ext cx="5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22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condition described so far involve using only a single attribute at a time.</a:t>
            </a:r>
          </a:p>
          <a:p>
            <a:r>
              <a:rPr lang="en-US" dirty="0" smtClean="0"/>
              <a:t>The </a:t>
            </a:r>
            <a:r>
              <a:rPr lang="en-US" dirty="0"/>
              <a:t>tree-growing procedure can be viewed as the process of partitioning the attribute space into disjoint regions.</a:t>
            </a:r>
          </a:p>
          <a:p>
            <a:r>
              <a:rPr lang="en-US" dirty="0" smtClean="0"/>
              <a:t>The </a:t>
            </a:r>
            <a:r>
              <a:rPr lang="en-US" dirty="0"/>
              <a:t>border between two neighboring regions of different classes is known as a decision boundary.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33B9B84-0303-403E-BD49-FAC771845173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test condition involves only a single attribute, the decision boundaries are rectilinear, i.e., parallel to the coordinate axes.</a:t>
            </a:r>
          </a:p>
          <a:p>
            <a:r>
              <a:rPr lang="en-US" dirty="0" smtClean="0"/>
              <a:t>This </a:t>
            </a:r>
            <a:r>
              <a:rPr lang="en-US" dirty="0"/>
              <a:t>limits the expressiveness of the decision tree representation for modeling complex relationships among continuous </a:t>
            </a:r>
            <a:r>
              <a:rPr lang="en-US" dirty="0" smtClean="0"/>
              <a:t>attributes.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8955F74-D714-4668-94F9-25FD7B58B6E3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1008"/>
            <a:ext cx="7410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F132533-05C0-4B74-8287-3AFEF995E9B2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 oblique decision tree allows test conditions that involve more than one attribute.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following figure illustrates a data set that cannot be classified effectively by a conventional decision tree.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data set can be easily represented by a single node of an oblique decision tree with the test condition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/>
              <a:t>However</a:t>
            </a:r>
            <a:r>
              <a:rPr lang="en-US" sz="2600" dirty="0"/>
              <a:t>, finding the optimal test condition for a given node can be computationally expensive.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CE42AC-0157-41CF-99A5-7B5AD5D538B6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Classifying a test record is straightforward once a decision tree has been constructed.</a:t>
            </a:r>
          </a:p>
          <a:p>
            <a:r>
              <a:rPr lang="en-US" sz="2600" dirty="0" smtClean="0"/>
              <a:t>Starting </a:t>
            </a:r>
            <a:r>
              <a:rPr lang="en-US" sz="2600" dirty="0"/>
              <a:t>from the root node, we apply the test condition.</a:t>
            </a:r>
          </a:p>
          <a:p>
            <a:r>
              <a:rPr lang="en-US" sz="2600" dirty="0" smtClean="0"/>
              <a:t>We </a:t>
            </a:r>
            <a:r>
              <a:rPr lang="en-US" sz="2600" dirty="0"/>
              <a:t>then follow the appropriate branch based on the outcome of the test.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will lead us either to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internal node, for which a new test condition is applied,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leaf node.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class label associated with the leaf node is then assigned to the record.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CB359B7-9E80-4804-87BD-9D169DA2C9B4}" type="datetime1">
              <a:rPr lang="en-US" smtClean="0">
                <a:solidFill>
                  <a:schemeClr val="bg1"/>
                </a:solidFill>
              </a:rPr>
              <a:t>10/16/2018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Pattern recognition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47875"/>
            <a:ext cx="73342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712937C-5799-4363-9D3D-01C0E3DDD2A1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algorithms have been developed to induce a reasonably accurate, although suboptimal, decision tree in a reasonable amount of time.</a:t>
            </a:r>
          </a:p>
          <a:p>
            <a:r>
              <a:rPr lang="en-US" dirty="0" smtClean="0"/>
              <a:t>These </a:t>
            </a:r>
            <a:r>
              <a:rPr lang="en-US" dirty="0"/>
              <a:t>algorithms usually employ a greedy strategy that makes a series of locally optimal decisions about which attribute to use for partitioning the data.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C80BA8-D2B8-4B06-A073-3BA23B40D5EC}" type="datetime1">
              <a:rPr lang="en-US" smtClean="0">
                <a:solidFill>
                  <a:schemeClr val="bg1"/>
                </a:solidFill>
              </a:rPr>
              <a:t>10/16/2018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28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grown in a recursive fashion by partitioning the training records into successively purer subsets.</a:t>
            </a:r>
          </a:p>
          <a:p>
            <a:r>
              <a:rPr lang="en-US" dirty="0" smtClean="0"/>
              <a:t>We </a:t>
            </a:r>
            <a:r>
              <a:rPr lang="en-US" dirty="0"/>
              <a:t>suppose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</a:t>
            </a:r>
            <a:r>
              <a:rPr lang="en-US" dirty="0"/>
              <a:t>the set of training records that are associated with node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is the set of class labels.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C3A04E4-F745-4FE0-8D46-8E95BFBDA0EA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If all the records in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belong </a:t>
            </a:r>
            <a:r>
              <a:rPr lang="en-US" sz="2600" dirty="0"/>
              <a:t>to the same class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, </a:t>
            </a:r>
            <a:r>
              <a:rPr lang="en-US" sz="2600" dirty="0"/>
              <a:t>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/>
              <a:t> is a leaf node labeled as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 smtClean="0"/>
              <a:t>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contains </a:t>
            </a:r>
            <a:r>
              <a:rPr lang="en-US" sz="2600" dirty="0"/>
              <a:t>records that belong to more than one class,</a:t>
            </a:r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attribute test condition is selected to partition the records into smaller subsets.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child node is created for each outcome of the test condition.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records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/>
              <a:t> are </a:t>
            </a:r>
            <a:r>
              <a:rPr lang="en-US" sz="2200" dirty="0"/>
              <a:t>distributed to the children based on the outcomes.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algorithm is then recursively applied to each child </a:t>
            </a:r>
            <a:r>
              <a:rPr lang="en-US" sz="2600" dirty="0" smtClean="0"/>
              <a:t>node.</a:t>
            </a:r>
            <a:endParaRPr 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7E1C49-66C0-4B07-BE4B-75D5DA89F3EC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node, 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denotes the fraction of training records from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most cases, the leaf node is assigned to the class that has the majority number of training records.</a:t>
            </a:r>
          </a:p>
          <a:p>
            <a:r>
              <a:rPr lang="en-US" dirty="0" smtClean="0"/>
              <a:t>The </a:t>
            </a:r>
            <a:r>
              <a:rPr lang="en-US" dirty="0"/>
              <a:t>fraction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for a node can also be used to estimate the probability that a record assigned to that node belongs to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F1F31DA-5F40-4FB3-A806-8249E4EBE475}" type="datetime1">
              <a:rPr lang="en-US" smtClean="0"/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2183</Words>
  <Application>Microsoft Office PowerPoint</Application>
  <PresentationFormat>全屏显示(4:3)</PresentationFormat>
  <Paragraphs>382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等线</vt:lpstr>
      <vt:lpstr>宋体</vt:lpstr>
      <vt:lpstr>Calibri</vt:lpstr>
      <vt:lpstr>Calibri Light</vt:lpstr>
      <vt:lpstr>Cambria Math</vt:lpstr>
      <vt:lpstr>Times New Roman</vt:lpstr>
      <vt:lpstr>回顾</vt:lpstr>
      <vt:lpstr>Decision Tree</vt:lpstr>
      <vt:lpstr>Decision tree</vt:lpstr>
      <vt:lpstr>Decision tree</vt:lpstr>
      <vt:lpstr>Decision tree</vt:lpstr>
      <vt:lpstr>Decision tree</vt:lpstr>
      <vt:lpstr>Decision tree construction</vt:lpstr>
      <vt:lpstr>Decision tree construction</vt:lpstr>
      <vt:lpstr>Decision tree construction</vt:lpstr>
      <vt:lpstr>Decision tree construction</vt:lpstr>
      <vt:lpstr>Decision tree construction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Continuous attributes</vt:lpstr>
      <vt:lpstr>Continuous attributes</vt:lpstr>
      <vt:lpstr>Continuous attributes</vt:lpstr>
      <vt:lpstr>Impurity measures</vt:lpstr>
      <vt:lpstr>Impurity measures</vt:lpstr>
      <vt:lpstr>Impurity measures</vt:lpstr>
      <vt:lpstr>Gain ratio</vt:lpstr>
      <vt:lpstr>Gain ratio</vt:lpstr>
      <vt:lpstr>Pruning</vt:lpstr>
      <vt:lpstr>Oblique decision tree</vt:lpstr>
      <vt:lpstr>Oblique decision tree</vt:lpstr>
      <vt:lpstr>Oblique decision tree</vt:lpstr>
      <vt:lpstr>Oblique decision tree</vt:lpstr>
      <vt:lpstr>Oblique decision tree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Ying Shen</dc:creator>
  <cp:lastModifiedBy>Ying Shen</cp:lastModifiedBy>
  <cp:revision>173</cp:revision>
  <dcterms:created xsi:type="dcterms:W3CDTF">2013-10-01T08:08:36Z</dcterms:created>
  <dcterms:modified xsi:type="dcterms:W3CDTF">2018-10-16T07:08:38Z</dcterms:modified>
</cp:coreProperties>
</file>