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2" r:id="rId7"/>
    <p:sldId id="32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A3EA-337C-41B9-AF89-74A1EB659A9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D748-C50B-4B75-87B0-0858EB3F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0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Cluster Analysis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altLang="zh-CN" smtClean="0"/>
              <a:t>Dec</a:t>
            </a:r>
            <a:r>
              <a:rPr lang="en-US" smtClean="0"/>
              <a:t>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an exclusive clustering, each object is assigned to a single cluster.</a:t>
            </a:r>
          </a:p>
          <a:p>
            <a:r>
              <a:rPr lang="en-US" altLang="en-US" smtClean="0"/>
              <a:t>However, there are many situations in which a point could reasonably be placed in more than one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 fuzzy clustering, every object belongs to every cluster with a membership weight that is between</a:t>
            </a:r>
          </a:p>
          <a:p>
            <a:pPr lvl="1"/>
            <a:r>
              <a:rPr lang="en-US" altLang="en-US" smtClean="0"/>
              <a:t>0 (absolutely does not belong) and</a:t>
            </a:r>
          </a:p>
          <a:p>
            <a:pPr lvl="1"/>
            <a:r>
              <a:rPr lang="en-US" altLang="en-US" smtClean="0"/>
              <a:t>1 (absolutely belongs).</a:t>
            </a:r>
          </a:p>
          <a:p>
            <a:r>
              <a:rPr lang="en-US" altLang="en-US" smtClean="0"/>
              <a:t>This approach is useful for avoiding the arbitrariness of assigning an object to only one cluster when it is close to several.</a:t>
            </a:r>
          </a:p>
          <a:p>
            <a:r>
              <a:rPr lang="en-US" altLang="en-US" smtClean="0"/>
              <a:t>A fuzzy clustering can be converted to an exclusive clustering by assigning each object to the cluster in which its membership value is the highest.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versus partial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complete clustering assigns every object to a cluster.</a:t>
            </a:r>
          </a:p>
          <a:p>
            <a:r>
              <a:rPr lang="en-US" altLang="en-US" smtClean="0"/>
              <a:t>A partial clustering does not assign every object to a cluster.</a:t>
            </a:r>
          </a:p>
          <a:p>
            <a:r>
              <a:rPr lang="en-US" altLang="en-US" smtClean="0"/>
              <a:t>The motivation of partial clustering is that some objects in a data set may not belong to well-defined groups.</a:t>
            </a:r>
          </a:p>
          <a:p>
            <a:r>
              <a:rPr lang="en-US" altLang="en-US" smtClean="0"/>
              <a:t>Instead, they may represent noise or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is a prototype-based clustering technique which creates a one-level partitioning of the data objects.</a:t>
            </a:r>
          </a:p>
          <a:p>
            <a:r>
              <a:rPr lang="en-US" altLang="en-US" dirty="0" smtClean="0"/>
              <a:t>Specifically, K-means defines a prototype in terms of the centroid of a group of points.</a:t>
            </a:r>
          </a:p>
          <a:p>
            <a:r>
              <a:rPr lang="en-US" altLang="en-US" dirty="0" smtClean="0"/>
              <a:t>K-means is typically applied to objects in a continuous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-dimensional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basic K-means algorithm is summarized below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1. Select </a:t>
            </a:r>
            <a:r>
              <a:rPr lang="en-US" dirty="0"/>
              <a:t>K points as initial centroids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2. Repeat</a:t>
            </a:r>
            <a:endParaRPr lang="en-US" dirty="0"/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a. Form </a:t>
            </a:r>
            <a:r>
              <a:rPr lang="en-US" dirty="0"/>
              <a:t>K clusters by assigning each point to its closest centroid.</a:t>
            </a:r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b.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the centroid of each cluster.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3. Until </a:t>
            </a:r>
            <a:r>
              <a:rPr lang="en-US" dirty="0"/>
              <a:t>centroids do not change.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first choose K initial centroids, where K is a user-defined parameter, namely, the number of clusters desired.</a:t>
            </a:r>
          </a:p>
          <a:p>
            <a:r>
              <a:rPr lang="en-US" altLang="en-US" dirty="0" smtClean="0"/>
              <a:t>Each point is then assigned to the closest centroid.</a:t>
            </a:r>
          </a:p>
          <a:p>
            <a:r>
              <a:rPr lang="en-US" altLang="en-US" dirty="0" smtClean="0"/>
              <a:t>Each collection of points assigned to a centroid is a cluster.</a:t>
            </a:r>
          </a:p>
          <a:p>
            <a:r>
              <a:rPr lang="en-US" altLang="en-US" dirty="0" smtClean="0"/>
              <a:t>The centroid of each cluster is then updated based on the points assigned to the cluster.</a:t>
            </a:r>
          </a:p>
          <a:p>
            <a:r>
              <a:rPr lang="en-US" altLang="en-US" dirty="0" smtClean="0"/>
              <a:t>We repeat the assignment and update steps until the centroids remain the same.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These steps are illustrated in the following figures.</a:t>
            </a:r>
          </a:p>
          <a:p>
            <a:r>
              <a:rPr lang="en-US" altLang="en-US" smtClean="0"/>
              <a:t>Starting from three centroids, the final clusters are found in four assignment-update steps.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27" y="2590800"/>
            <a:ext cx="7324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sub-figure shows</a:t>
            </a:r>
          </a:p>
          <a:p>
            <a:pPr lvl="1"/>
            <a:r>
              <a:rPr lang="en-US" altLang="en-US" smtClean="0"/>
              <a:t>The centroids at the start of the iteration and</a:t>
            </a:r>
          </a:p>
          <a:p>
            <a:pPr lvl="1"/>
            <a:r>
              <a:rPr lang="en-US" altLang="en-US" smtClean="0"/>
              <a:t>The assignment of the points to those centroids.</a:t>
            </a:r>
          </a:p>
          <a:p>
            <a:r>
              <a:rPr lang="en-US" altLang="en-US" smtClean="0"/>
              <a:t>The centroids are indicated by the “+” symbol.</a:t>
            </a:r>
          </a:p>
          <a:p>
            <a:r>
              <a:rPr lang="en-US" altLang="en-US" smtClean="0"/>
              <a:t>All points belonging to the same cluster have the same marker shape.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the first step, points are assigned to the initial centroids, which are all in the largest group of points.</a:t>
            </a:r>
          </a:p>
          <a:p>
            <a:r>
              <a:rPr lang="en-US" altLang="en-US" smtClean="0"/>
              <a:t>After points are assigned to a centroid, the centroid is then updated.</a:t>
            </a:r>
          </a:p>
          <a:p>
            <a:r>
              <a:rPr lang="en-US" altLang="en-US" smtClean="0"/>
              <a:t>In the second step</a:t>
            </a:r>
          </a:p>
          <a:p>
            <a:pPr lvl="1"/>
            <a:r>
              <a:rPr lang="en-US" altLang="en-US" smtClean="0"/>
              <a:t>Points are assigned to the updated centroids and</a:t>
            </a:r>
          </a:p>
          <a:p>
            <a:pPr lvl="1"/>
            <a:r>
              <a:rPr lang="en-US" altLang="en-US" smtClean="0"/>
              <a:t>The centroids are updated again.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can observe that two of the centroids move to the two small groups of points at the bottom of the figures.</a:t>
            </a:r>
          </a:p>
          <a:p>
            <a:r>
              <a:rPr lang="en-US" altLang="en-US" smtClean="0"/>
              <a:t>When the K-means algorithm terminates, the centroids have identified the natural groupings of points.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groups data objects based only on the attributes in the data.</a:t>
            </a:r>
          </a:p>
          <a:p>
            <a:r>
              <a:rPr lang="en-US" altLang="en-US" smtClean="0"/>
              <a:t>The main objective is that</a:t>
            </a:r>
          </a:p>
          <a:p>
            <a:pPr lvl="1"/>
            <a:r>
              <a:rPr lang="en-US" altLang="en-US" smtClean="0"/>
              <a:t>The objects within a group be similar to one another and</a:t>
            </a:r>
          </a:p>
          <a:p>
            <a:pPr lvl="1"/>
            <a:r>
              <a:rPr lang="en-US" altLang="en-US" smtClean="0"/>
              <a:t>They are different from the objects in the other groups.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assign a point to the closest centroid, we need a proximity measure that quantifies the notion of “closest”.</a:t>
            </a:r>
          </a:p>
          <a:p>
            <a:r>
              <a:rPr lang="en-US" altLang="en-US" dirty="0" smtClean="0"/>
              <a:t>Euclidean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/>
              <a:t>) distance is often used for data point in Euclidean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clustering is typically expressed by an objective function.</a:t>
            </a:r>
          </a:p>
          <a:p>
            <a:r>
              <a:rPr lang="en-US" altLang="en-US" smtClean="0"/>
              <a:t>Consider data whose proximity measure is Euclidean distance.</a:t>
            </a:r>
          </a:p>
          <a:p>
            <a:r>
              <a:rPr lang="en-US" altLang="en-US" smtClean="0"/>
              <a:t>For our objective function, which measures the quality of a clustering, we can use the sum of the squared error (SSE).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calculate the Euclidean distance of each data point to its closest centroid.</a:t>
            </a:r>
          </a:p>
          <a:p>
            <a:r>
              <a:rPr lang="en-US" altLang="en-US" smtClean="0"/>
              <a:t>We then compute the total sum of the squared distances, which is also known as the sum of the squared error (SSE).</a:t>
            </a:r>
          </a:p>
          <a:p>
            <a:r>
              <a:rPr lang="en-US" altLang="en-US" smtClean="0"/>
              <a:t>A small value of SSE means that the prototypes (centroids) of this clustering are a better representation of the points in their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SSE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 smtClean="0">
                                              <a:latin typeface="Cambria Math"/>
                                            </a:rPr>
                                            <m:t>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this equation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dirty="0" smtClean="0"/>
                  <a:t> is a data object.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cluster.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 is the centroid of cluster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the Euclidean 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/>
                  <a:t>) distance between two objects in Euclidean space.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shown that the mean of the data points in the cluster minimizes the SSE of the cluster.</a:t>
                </a:r>
              </a:p>
              <a:p>
                <a:r>
                  <a:rPr lang="en-US" dirty="0" smtClean="0"/>
                  <a:t>The centroid (mean) of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 is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this equation,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number of objects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 2a and 2b of the K-means algorithm attempt to minimize the SSE.</a:t>
            </a:r>
          </a:p>
          <a:p>
            <a:r>
              <a:rPr lang="en-US" altLang="en-US" smtClean="0"/>
              <a:t>Step 2a forms clusters by assigning points to their nearest centroid, which minimizes the SSE for the given set of centroids.</a:t>
            </a:r>
          </a:p>
          <a:p>
            <a:r>
              <a:rPr lang="en-US" altLang="en-US" smtClean="0"/>
              <a:t>Step 2b recomputes the centroids so as to further minimize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Choosing the proper initial centroids is the key step of the basic K-means procedure.</a:t>
            </a:r>
          </a:p>
          <a:p>
            <a:r>
              <a:rPr lang="en-US" altLang="en-US" smtClean="0"/>
              <a:t>A common approach is to choose the initial centroids randomly.</a:t>
            </a:r>
          </a:p>
          <a:p>
            <a:r>
              <a:rPr lang="en-US" altLang="en-US" smtClean="0"/>
              <a:t>Randomly selected initial centroids may be poor choices.</a:t>
            </a:r>
          </a:p>
          <a:p>
            <a:r>
              <a:rPr lang="en-US" altLang="en-US" smtClean="0"/>
              <a:t>This is illustrated in the following figures.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52625"/>
            <a:ext cx="7696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technique that is commonly used to address the problem of choosing initial centroids is to perform multiple runs.</a:t>
            </a:r>
          </a:p>
          <a:p>
            <a:r>
              <a:rPr lang="en-US" altLang="en-US" smtClean="0"/>
              <a:t>Each run uses a different set of randomly chosen initial centroids.</a:t>
            </a:r>
          </a:p>
          <a:p>
            <a:r>
              <a:rPr lang="en-US" altLang="en-US" smtClean="0"/>
              <a:t>We then choose the set of clusters with the minimum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the Euclidean distance is used, outliers can influence the clusters that are found.</a:t>
            </a:r>
          </a:p>
          <a:p>
            <a:r>
              <a:rPr lang="en-US" altLang="en-US" smtClean="0"/>
              <a:t>When outliers are present, the resulting cluster centroids may not be as representative as they otherwise would be.</a:t>
            </a:r>
          </a:p>
          <a:p>
            <a:r>
              <a:rPr lang="en-US" altLang="en-US" smtClean="0"/>
              <a:t>The SSE will be higher as well.</a:t>
            </a:r>
          </a:p>
          <a:p>
            <a:r>
              <a:rPr lang="en-US" altLang="en-US" smtClean="0"/>
              <a:t>Because of this, it is often useful to discover outliers and eliminate them beforehand.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is important in the following areas:</a:t>
            </a:r>
          </a:p>
          <a:p>
            <a:pPr lvl="1"/>
            <a:r>
              <a:rPr lang="en-US" altLang="en-US" smtClean="0"/>
              <a:t>Biology</a:t>
            </a:r>
          </a:p>
          <a:p>
            <a:pPr lvl="1"/>
            <a:r>
              <a:rPr lang="en-US" altLang="en-US" smtClean="0"/>
              <a:t>Information retrieval</a:t>
            </a:r>
          </a:p>
          <a:p>
            <a:pPr lvl="1"/>
            <a:r>
              <a:rPr lang="en-US" altLang="en-US" smtClean="0"/>
              <a:t>Medicine</a:t>
            </a:r>
          </a:p>
          <a:p>
            <a:pPr lvl="1"/>
            <a:r>
              <a:rPr lang="en-US" altLang="en-US" smtClean="0"/>
              <a:t>Business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identify the outliers, we can keep track of the contribution of each point to the SSE.</a:t>
            </a:r>
          </a:p>
          <a:p>
            <a:r>
              <a:rPr lang="en-US" altLang="en-US" smtClean="0"/>
              <a:t>We then eliminate those points with unusually high contributions to the SSE.</a:t>
            </a:r>
          </a:p>
          <a:p>
            <a:r>
              <a:rPr lang="en-US" altLang="en-US" smtClean="0"/>
              <a:t>We may also want to eliminate small clusters, since they frequently represent groups of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post-processing strategies that decrease the SSE by increasing the number of clusters are</a:t>
            </a:r>
          </a:p>
          <a:p>
            <a:pPr lvl="1"/>
            <a:r>
              <a:rPr lang="en-US" altLang="en-US" smtClean="0"/>
              <a:t>Split a cluster</a:t>
            </a:r>
          </a:p>
          <a:p>
            <a:pPr lvl="2"/>
            <a:r>
              <a:rPr lang="en-US" altLang="en-US" smtClean="0"/>
              <a:t>The cluster with the largest SSE is usually chosen.</a:t>
            </a:r>
          </a:p>
          <a:p>
            <a:pPr lvl="1"/>
            <a:r>
              <a:rPr lang="en-US" altLang="en-US" smtClean="0"/>
              <a:t>Introduce a new cluster centroid</a:t>
            </a:r>
          </a:p>
          <a:p>
            <a:pPr lvl="2"/>
            <a:r>
              <a:rPr lang="en-US" altLang="en-US" smtClean="0"/>
              <a:t>Often the point that is farthest from its associated cluster center is chosen.</a:t>
            </a:r>
          </a:p>
          <a:p>
            <a:pPr lvl="1"/>
            <a:r>
              <a:rPr lang="en-US" altLang="en-US" smtClean="0"/>
              <a:t>We can determine this if we keep track of the contribution of each point to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post-processing strategies that decrease the number of clusters, while trying to minimize the increase in total SSE, are</a:t>
            </a:r>
          </a:p>
          <a:p>
            <a:pPr lvl="1"/>
            <a:r>
              <a:rPr lang="en-US" altLang="en-US" dirty="0" smtClean="0"/>
              <a:t>Disperse a cluster</a:t>
            </a:r>
          </a:p>
          <a:p>
            <a:pPr lvl="2"/>
            <a:r>
              <a:rPr lang="en-US" altLang="en-US" dirty="0" smtClean="0"/>
              <a:t>This is accomplished by removing the centroid that corresponds to the cluster.</a:t>
            </a:r>
          </a:p>
          <a:p>
            <a:pPr lvl="2"/>
            <a:r>
              <a:rPr lang="en-US" altLang="en-US" dirty="0" smtClean="0"/>
              <a:t>The points in that cluster are then re-assigned to other clusters.</a:t>
            </a:r>
          </a:p>
          <a:p>
            <a:pPr lvl="2"/>
            <a:r>
              <a:rPr lang="en-US" altLang="en-US" dirty="0" smtClean="0"/>
              <a:t>The cluster that is dispersed should be the one that increases the total SSE the least.</a:t>
            </a:r>
          </a:p>
          <a:p>
            <a:pPr lvl="1"/>
            <a:r>
              <a:rPr lang="en-US" altLang="en-US" dirty="0" smtClean="0"/>
              <a:t>Merge two clusters</a:t>
            </a:r>
          </a:p>
          <a:p>
            <a:pPr lvl="2"/>
            <a:r>
              <a:rPr lang="en-US" altLang="en-US" dirty="0" smtClean="0"/>
              <a:t>We can merge the two clusters that result in the smallest increase in total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Bisecting K-means algorithm is an extension of the basic K-means algorithm.</a:t>
            </a:r>
          </a:p>
          <a:p>
            <a:r>
              <a:rPr lang="en-US" altLang="en-US" smtClean="0"/>
              <a:t>The main steps of the algorithm are described as follows</a:t>
            </a:r>
          </a:p>
          <a:p>
            <a:pPr lvl="1"/>
            <a:r>
              <a:rPr lang="en-US" altLang="en-US" smtClean="0"/>
              <a:t>To obtain K clusters, split the set of all points into two clusters.</a:t>
            </a:r>
          </a:p>
          <a:p>
            <a:pPr lvl="1"/>
            <a:r>
              <a:rPr lang="en-US" altLang="en-US" smtClean="0"/>
              <a:t>Select one of these clusters to split.</a:t>
            </a:r>
          </a:p>
          <a:p>
            <a:pPr lvl="1"/>
            <a:r>
              <a:rPr lang="en-US" altLang="en-US" smtClean="0"/>
              <a:t>Continue the process until K clusters have been produced.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There are a number of different ways to choose which cluster to split.</a:t>
            </a:r>
          </a:p>
          <a:p>
            <a:pPr lvl="1"/>
            <a:r>
              <a:rPr lang="en-US" altLang="en-US" sz="2200" dirty="0" smtClean="0"/>
              <a:t>We can choose the largest cluster at each step.</a:t>
            </a:r>
          </a:p>
          <a:p>
            <a:pPr lvl="1"/>
            <a:r>
              <a:rPr lang="en-US" altLang="en-US" sz="2200" dirty="0" smtClean="0"/>
              <a:t>We can also choose the one with the largest SSE.</a:t>
            </a:r>
          </a:p>
          <a:p>
            <a:pPr lvl="1"/>
            <a:r>
              <a:rPr lang="en-US" altLang="en-US" sz="2200" dirty="0" smtClean="0"/>
              <a:t>We can also use a criterion based on both size and SSE.</a:t>
            </a:r>
          </a:p>
          <a:p>
            <a:r>
              <a:rPr lang="en-US" altLang="en-US" sz="2600" dirty="0" smtClean="0"/>
              <a:t>Different choices result in different clusters.</a:t>
            </a:r>
          </a:p>
          <a:p>
            <a:r>
              <a:rPr lang="en-US" altLang="en-US" sz="2600" dirty="0" smtClean="0"/>
              <a:t>We often refine the resulting clusters by using their centroids as the initial centroids for the basic K-means algorithm.</a:t>
            </a:r>
          </a:p>
          <a:p>
            <a:r>
              <a:rPr lang="en-US" altLang="en-US" sz="2600" dirty="0" smtClean="0"/>
              <a:t>The bisecting K-means algorithm is illustrated in the following figure.</a:t>
            </a:r>
          </a:p>
          <a:p>
            <a:endParaRPr lang="en-US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14563"/>
            <a:ext cx="7324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and its variations have a number of limitations with respect to finding different types of clusters.</a:t>
            </a:r>
          </a:p>
          <a:p>
            <a:r>
              <a:rPr lang="en-US" altLang="en-US" dirty="0" smtClean="0"/>
              <a:t>In particular, K-means has difficulty detecting clusters with non-spherical shapes or widely different sizes or densities.</a:t>
            </a:r>
          </a:p>
          <a:p>
            <a:r>
              <a:rPr lang="en-US" altLang="en-US" dirty="0" smtClean="0"/>
              <a:t>This is because K-means is designed to look for globular clusters of similar sizes and densities, or clusters that are well separated.</a:t>
            </a:r>
          </a:p>
          <a:p>
            <a:r>
              <a:rPr lang="en-US" altLang="en-US" dirty="0" smtClean="0"/>
              <a:t>This is illustrated in the following examples.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In this example, K-means cannot find the three natural clusters because one of the clusters is much larger than the other two.</a:t>
            </a:r>
          </a:p>
          <a:p>
            <a:r>
              <a:rPr lang="en-US" altLang="en-US" sz="2600" dirty="0" smtClean="0"/>
              <a:t>As a result, the largest cluster is divided into sub-clusters.</a:t>
            </a:r>
          </a:p>
          <a:p>
            <a:r>
              <a:rPr lang="en-US" altLang="en-US" sz="2600" dirty="0" smtClean="0"/>
              <a:t>At the same time, one of the smaller clusters is combined with a portion of the largest cluster.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90" y="3733800"/>
            <a:ext cx="70104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fails to find the three natural clusters.</a:t>
            </a:r>
          </a:p>
          <a:p>
            <a:r>
              <a:rPr lang="en-US" altLang="en-US" smtClean="0"/>
              <a:t>This is because the two smaller clusters are much denser than the largest cluster.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2" y="2895600"/>
            <a:ext cx="7686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finds two clusters that mix portions of the two natural clusters.</a:t>
            </a:r>
          </a:p>
          <a:p>
            <a:r>
              <a:rPr lang="en-US" altLang="en-US" smtClean="0"/>
              <a:t>This is because the shape of the natural clusters is not globular.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" y="2743200"/>
            <a:ext cx="7620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provides an abstraction from individual data objects to the clusters in which those data objects reside.</a:t>
            </a:r>
          </a:p>
          <a:p>
            <a:r>
              <a:rPr lang="en-US" altLang="en-US" smtClean="0"/>
              <a:t>Some clustering techniques characterize each cluster in terms of a cluster prototype.</a:t>
            </a:r>
          </a:p>
          <a:p>
            <a:r>
              <a:rPr lang="en-US" altLang="en-US" smtClean="0"/>
              <a:t>The prototype is a data object that is representative of the other objects in the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There are two basic approaches for generating a hierarchical clustering</a:t>
            </a:r>
          </a:p>
          <a:p>
            <a:pPr lvl="1"/>
            <a:r>
              <a:rPr lang="en-US" altLang="en-US" smtClean="0"/>
              <a:t>Agglomerative</a:t>
            </a:r>
          </a:p>
          <a:p>
            <a:pPr lvl="1"/>
            <a:r>
              <a:rPr lang="en-US" altLang="en-US" smtClean="0"/>
              <a:t>Divisive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agglomerative hierarchical clustering, we start with the points as individual clusters.</a:t>
            </a:r>
          </a:p>
          <a:p>
            <a:r>
              <a:rPr lang="en-US" altLang="en-US" smtClean="0"/>
              <a:t>At each step, we merge the closest pair of clusters.</a:t>
            </a:r>
          </a:p>
          <a:p>
            <a:r>
              <a:rPr lang="en-US" altLang="en-US" smtClean="0"/>
              <a:t>This requires defining a notion of cluster proximity.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divisive hierarchical clustering, we start with one, all-inclusive cluster.</a:t>
            </a:r>
          </a:p>
          <a:p>
            <a:r>
              <a:rPr lang="en-US" altLang="en-US" dirty="0" smtClean="0"/>
              <a:t>At each step, we split a cluster.</a:t>
            </a:r>
          </a:p>
          <a:p>
            <a:r>
              <a:rPr lang="en-US" altLang="en-US" dirty="0" smtClean="0"/>
              <a:t>This process continues until only singleton clusters of individual points remain.</a:t>
            </a:r>
          </a:p>
          <a:p>
            <a:r>
              <a:rPr lang="en-US" altLang="en-US" dirty="0" smtClean="0"/>
              <a:t>In this case, we need to decide</a:t>
            </a:r>
          </a:p>
          <a:p>
            <a:pPr lvl="1"/>
            <a:r>
              <a:rPr lang="en-US" altLang="en-US" smtClean="0"/>
              <a:t>Which cluster to split at each step and</a:t>
            </a:r>
          </a:p>
          <a:p>
            <a:pPr lvl="1"/>
            <a:r>
              <a:rPr lang="en-US" altLang="en-US" dirty="0" smtClean="0"/>
              <a:t>How to do the splitting.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often displayed graphically using a tree-like diagram called the dendrogram.</a:t>
            </a:r>
          </a:p>
          <a:p>
            <a:r>
              <a:rPr lang="en-US" altLang="en-US" smtClean="0"/>
              <a:t>The dendrogram displays both</a:t>
            </a:r>
          </a:p>
          <a:p>
            <a:pPr lvl="1"/>
            <a:r>
              <a:rPr lang="en-US" altLang="en-US" smtClean="0"/>
              <a:t>the cluster-subcluster relationships and</a:t>
            </a:r>
          </a:p>
          <a:p>
            <a:pPr lvl="1"/>
            <a:r>
              <a:rPr lang="en-US" altLang="en-US" smtClean="0"/>
              <a:t>the order in which the clusters are merged (agglomerative) or split (divisive).</a:t>
            </a:r>
          </a:p>
          <a:p>
            <a:r>
              <a:rPr lang="en-US" altLang="en-US" smtClean="0"/>
              <a:t>For sets of 2-D points, a hierarchical clustering can also be graphically represented using a nested cluster diagram.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4" y="4100761"/>
            <a:ext cx="5886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basic agglomerative hierarchical clustering algorithm is summarized as follows</a:t>
            </a:r>
          </a:p>
          <a:p>
            <a:pPr lvl="1"/>
            <a:r>
              <a:rPr lang="en-US" altLang="en-US" smtClean="0"/>
              <a:t>Compute the proximity matrix.</a:t>
            </a:r>
          </a:p>
          <a:p>
            <a:pPr lvl="1"/>
            <a:r>
              <a:rPr lang="en-US" altLang="en-US" smtClean="0"/>
              <a:t>Repeat</a:t>
            </a:r>
          </a:p>
          <a:p>
            <a:pPr lvl="2"/>
            <a:r>
              <a:rPr lang="en-US" altLang="en-US" smtClean="0"/>
              <a:t>Merge the closest two clusters</a:t>
            </a:r>
          </a:p>
          <a:p>
            <a:pPr lvl="2"/>
            <a:r>
              <a:rPr lang="en-US" altLang="en-US" smtClean="0"/>
              <a:t>Update the proximity matrix to reflect the proximity between the new cluster and the original clusters.</a:t>
            </a:r>
          </a:p>
          <a:p>
            <a:pPr lvl="1"/>
            <a:r>
              <a:rPr lang="en-US" altLang="en-US" smtClean="0"/>
              <a:t>Until only one cluster remains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definitions of cluster proximity leads to different versions of hierarchical clustering.</a:t>
            </a:r>
          </a:p>
          <a:p>
            <a:r>
              <a:rPr lang="en-US" altLang="en-US" smtClean="0"/>
              <a:t>These versions include</a:t>
            </a:r>
          </a:p>
          <a:p>
            <a:pPr lvl="1"/>
            <a:r>
              <a:rPr lang="en-US" altLang="en-US" smtClean="0"/>
              <a:t>Single link or MIN</a:t>
            </a:r>
          </a:p>
          <a:p>
            <a:pPr lvl="1"/>
            <a:r>
              <a:rPr lang="en-US" altLang="en-US" smtClean="0"/>
              <a:t>Complete link or MAX</a:t>
            </a:r>
          </a:p>
          <a:p>
            <a:pPr lvl="1"/>
            <a:r>
              <a:rPr lang="en-US" altLang="en-US" smtClean="0"/>
              <a:t>Group average</a:t>
            </a:r>
          </a:p>
          <a:p>
            <a:pPr lvl="1"/>
            <a:r>
              <a:rPr lang="en-US" altLang="en-US" smtClean="0"/>
              <a:t>Ward’s method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set of data points.</a:t>
            </a:r>
          </a:p>
          <a:p>
            <a:r>
              <a:rPr lang="en-US" altLang="en-US" smtClean="0"/>
              <a:t>The Euclidean distance matrix for these data points is shown in the following slide.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580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600200" y="2667000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single link or MIN version of hierarchical clustering.</a:t>
            </a:r>
          </a:p>
          <a:p>
            <a:r>
              <a:rPr lang="en-US" altLang="en-US" smtClean="0"/>
              <a:t>In this case, the proximity of two clusters is defined as the minimum of the distance between any two points in the two different clusters.</a:t>
            </a:r>
          </a:p>
          <a:p>
            <a:r>
              <a:rPr lang="en-US" altLang="en-US" smtClean="0"/>
              <a:t>This technique is good at handling non-elliptical shapes.</a:t>
            </a:r>
          </a:p>
          <a:p>
            <a:r>
              <a:rPr lang="en-US" altLang="en-US" smtClean="0"/>
              <a:t>However, it is sensitive to noise and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 of applying single link technique to our example data.</a:t>
            </a:r>
          </a:p>
          <a:p>
            <a:r>
              <a:rPr lang="en-US" altLang="en-US" smtClean="0"/>
              <a:t>The left figure shows the nested clusters as a sequence of nested ellipses.</a:t>
            </a:r>
          </a:p>
          <a:p>
            <a:r>
              <a:rPr lang="en-US" altLang="en-US" smtClean="0"/>
              <a:t>The numbers associated with the ellipses indicate the order of the clustering.</a:t>
            </a:r>
          </a:p>
          <a:p>
            <a:r>
              <a:rPr lang="en-US" altLang="en-US" smtClean="0"/>
              <a:t>The right figure shows the same information in the form of a dendrogram.</a:t>
            </a:r>
          </a:p>
          <a:p>
            <a:r>
              <a:rPr lang="en-US" altLang="en-US" smtClean="0"/>
              <a:t>The height at which two clusters are merged in the dendrogram reflects the distance of the two clusters.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clusterings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types of clusterings</a:t>
            </a:r>
          </a:p>
          <a:p>
            <a:pPr lvl="1"/>
            <a:r>
              <a:rPr lang="en-US" altLang="en-US" smtClean="0"/>
              <a:t>Partitional versus hierarchical</a:t>
            </a:r>
          </a:p>
          <a:p>
            <a:pPr lvl="1"/>
            <a:r>
              <a:rPr lang="en-US" altLang="en-US" smtClean="0"/>
              <a:t>Exclusive versus fuzzy</a:t>
            </a:r>
          </a:p>
          <a:p>
            <a:pPr lvl="1"/>
            <a:r>
              <a:rPr lang="en-US" altLang="en-US" smtClean="0"/>
              <a:t>Complete versus partial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38350"/>
            <a:ext cx="6800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example, we see that the distance between points 3 and 6 is 0.11.</a:t>
                </a:r>
              </a:p>
              <a:p>
                <a:r>
                  <a:rPr lang="en-US" dirty="0" smtClean="0"/>
                  <a:t>That is the height at which they are joined into one cluster in the </a:t>
                </a:r>
                <a:r>
                  <a:rPr lang="en-US" dirty="0" err="1" smtClean="0"/>
                  <a:t>dendrogram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another example, the distance between clusters {3,6} and {2,5} is 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0.15,0.25,0.28,0.39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750062" y="3806539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now consider the complete link or MAX version of hierarchical clustering.</a:t>
            </a:r>
          </a:p>
          <a:p>
            <a:r>
              <a:rPr lang="en-US" altLang="en-US" dirty="0" smtClean="0"/>
              <a:t>In this case, the proximity of two clusters is defined as the maximum of the distance between any two points in the two different clusters.</a:t>
            </a:r>
          </a:p>
          <a:p>
            <a:r>
              <a:rPr lang="en-US" altLang="en-US" dirty="0" smtClean="0"/>
              <a:t>Complete link is less susceptible to noise and outliers.</a:t>
            </a:r>
          </a:p>
          <a:p>
            <a:r>
              <a:rPr lang="en-US" altLang="en-US" dirty="0" smtClean="0"/>
              <a:t>However, it tends to produce clusters with globular shapes.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figure shows the results of applying the complete link approach to our sample data points.</a:t>
            </a:r>
          </a:p>
          <a:p>
            <a:r>
              <a:rPr lang="en-US" altLang="en-US" dirty="0" smtClean="0"/>
              <a:t>As with single link, points 3 and 6 are merged first.</a:t>
            </a:r>
          </a:p>
          <a:p>
            <a:r>
              <a:rPr lang="en-US" altLang="en-US" dirty="0" smtClean="0"/>
              <a:t>However, {3,6} is merged with {4}, instead of {2,5} or {1}.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5025"/>
            <a:ext cx="6858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8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can be explained by the following calculations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6,4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0.15,0.22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=0.22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3,5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6,5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0.15,0.2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5,0.28,0.39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</m:t>
                    </m:r>
                    <m:r>
                      <a:rPr lang="en-US" sz="2400" b="0" i="1" smtClean="0">
                        <a:latin typeface="Cambria Math"/>
                      </a:rPr>
                      <m:t>39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=0.2</m:t>
                    </m:r>
                  </m:oMath>
                </a14:m>
                <a:r>
                  <a:rPr lang="en-US" sz="2400" dirty="0" smtClean="0"/>
                  <a:t>3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25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6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group average version of hierarchical clustering.</a:t>
            </a:r>
          </a:p>
          <a:p>
            <a:r>
              <a:rPr lang="en-US" altLang="en-US" smtClean="0"/>
              <a:t>In this case, the proximity of two clusters is defined as the average pairwise proximity among all pairs of points in the different clusters.</a:t>
            </a:r>
          </a:p>
          <a:p>
            <a:r>
              <a:rPr lang="en-US" altLang="en-US" smtClean="0"/>
              <a:t>This is an intermediate approach between the single and complete link approaches.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8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two clusters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, which are of sizes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respectively.</a:t>
                </a:r>
              </a:p>
              <a:p>
                <a:r>
                  <a:rPr lang="en-US" dirty="0" smtClean="0"/>
                  <a:t>The distance between the two clusters can be expressed by the following equation</a:t>
                </a:r>
              </a:p>
              <a:p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 smtClean="0"/>
                  <a:t>The following figure shows the results of applying the group average to our sample data.</a:t>
                </a:r>
              </a:p>
              <a:p>
                <a:r>
                  <a:rPr lang="en-US" sz="2600" dirty="0" smtClean="0"/>
                  <a:t>The distance between some of the clusters are calculated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0.22+0.37+0.23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3×1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</a:rPr>
                            <m:t>+0.3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</a:rPr>
                            <m:t>×1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0.15+</m:t>
                          </m:r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8+0.25+0.39</m:t>
                          </m:r>
                          <m:r>
                            <a:rPr lang="en-US" sz="2200" i="1">
                              <a:latin typeface="Cambria Math"/>
                            </a:rPr>
                            <m:t>+0.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20</m:t>
                          </m:r>
                          <m:r>
                            <a:rPr lang="en-US" sz="2200" i="1">
                              <a:latin typeface="Cambria Math"/>
                            </a:rPr>
                            <m:t>+0.2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3×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33600"/>
            <a:ext cx="6848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Partitional</a:t>
            </a:r>
            <a:r>
              <a:rPr lang="en-US" altLang="en-US" dirty="0" smtClean="0"/>
              <a:t> versus hierarchical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partitional clustering is a division of the set of data objects into subsets (clusters).</a:t>
            </a:r>
          </a:p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Each node (cluster) in the tree (except for the leaf nodes) is the union of its children (sub-clusters).</a:t>
            </a:r>
          </a:p>
          <a:p>
            <a:r>
              <a:rPr lang="en-US" altLang="en-US" smtClean="0"/>
              <a:t>The root of the tree is the cluster containing all the objects.</a:t>
            </a:r>
          </a:p>
          <a:p>
            <a:r>
              <a:rPr lang="en-US" altLang="en-US" smtClean="0"/>
              <a:t>Often, but not always, the leaves of the tree are singleton clusters of individual data objects.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observe that d({3,6,4},{2,5}) is smaller than d({3,6,4},{1}) and d({2,5},{1}).</a:t>
            </a:r>
          </a:p>
          <a:p>
            <a:r>
              <a:rPr lang="en-US" altLang="en-US" smtClean="0"/>
              <a:t>As a result, {3,6,4} and {2,5} are merged at the fourth stage.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Ward’s method for hierarchical clustering.</a:t>
            </a:r>
          </a:p>
          <a:p>
            <a:r>
              <a:rPr lang="en-US" altLang="en-US" smtClean="0"/>
              <a:t>In this case, the proximity between two clusters is defined as the increase in the sum of the squared error that results when they are merged.</a:t>
            </a:r>
          </a:p>
          <a:p>
            <a:r>
              <a:rPr lang="en-US" altLang="en-US" smtClean="0"/>
              <a:t>Thus, this method uses the same objective function as k-means clustering.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5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results of applying Ward’s method to our sample data.</a:t>
            </a:r>
          </a:p>
          <a:p>
            <a:r>
              <a:rPr lang="en-US" altLang="en-US" smtClean="0"/>
              <a:t>The clustering that is produced is different from those produced by single link, complete link and group average.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43125"/>
            <a:ext cx="7153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9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issues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Hierarchical clustering is effective when the underlying application requires the creation of a multi-level structure.</a:t>
            </a:r>
          </a:p>
          <a:p>
            <a:r>
              <a:rPr lang="en-US" altLang="en-US" smtClean="0"/>
              <a:t>However, they are expensive in terms of their computational and storage requirements.</a:t>
            </a:r>
          </a:p>
          <a:p>
            <a:r>
              <a:rPr lang="en-US" altLang="en-US" smtClean="0"/>
              <a:t>In addition, once a decision is made to merge two clusters, it cannot be undone at a later time.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Partitional</a:t>
            </a:r>
            <a:r>
              <a:rPr lang="en-US" altLang="en-US" dirty="0"/>
              <a:t> versus hierarchical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 of hierarchical clustering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87287" y="1931502"/>
            <a:ext cx="6138057" cy="4429882"/>
            <a:chOff x="793259" y="1197966"/>
            <a:chExt cx="6138057" cy="4429882"/>
          </a:xfrm>
        </p:grpSpPr>
        <p:sp>
          <p:nvSpPr>
            <p:cNvPr id="8" name="object 10"/>
            <p:cNvSpPr/>
            <p:nvPr/>
          </p:nvSpPr>
          <p:spPr>
            <a:xfrm>
              <a:off x="2445905" y="2377401"/>
              <a:ext cx="4485411" cy="222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6302844" y="511639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95"/>
                  </a:moveTo>
                  <a:lnTo>
                    <a:pt x="106159" y="106095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95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6302844" y="511639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95"/>
                  </a:lnTo>
                  <a:lnTo>
                    <a:pt x="0" y="10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6302844" y="496133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83"/>
                  </a:moveTo>
                  <a:lnTo>
                    <a:pt x="106159" y="106083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8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6302844" y="496133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83"/>
                  </a:lnTo>
                  <a:lnTo>
                    <a:pt x="0" y="1060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6302844" y="480625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83"/>
                  </a:moveTo>
                  <a:lnTo>
                    <a:pt x="106159" y="106083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8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6302844" y="480625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83"/>
                  </a:lnTo>
                  <a:lnTo>
                    <a:pt x="0" y="1060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 txBox="1"/>
            <p:nvPr/>
          </p:nvSpPr>
          <p:spPr>
            <a:xfrm>
              <a:off x="5985335" y="2381351"/>
              <a:ext cx="902335" cy="28174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335280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Mesothelioma Wilms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tumor</a:t>
              </a:r>
              <a:r>
                <a:rPr sz="500" spc="-5" dirty="0">
                  <a:latin typeface="Arial"/>
                  <a:cs typeface="Arial"/>
                </a:rPr>
                <a:t> Colorectal </a:t>
              </a:r>
              <a:r>
                <a:rPr sz="500" spc="-10" dirty="0">
                  <a:latin typeface="Arial"/>
                  <a:cs typeface="Arial"/>
                </a:rPr>
                <a:t>adenoma Advanced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HCC</a:t>
              </a:r>
              <a:endParaRPr sz="500">
                <a:latin typeface="Arial"/>
                <a:cs typeface="Arial"/>
              </a:endParaRPr>
            </a:p>
            <a:p>
              <a:pPr marR="276225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adenocarcinoma 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FV</a:t>
              </a:r>
              <a:r>
                <a:rPr sz="500" spc="-5" dirty="0">
                  <a:latin typeface="Arial"/>
                  <a:cs typeface="Arial"/>
                </a:rPr>
                <a:t> T−cell </a:t>
              </a:r>
              <a:r>
                <a:rPr sz="500" spc="-10" dirty="0">
                  <a:latin typeface="Arial"/>
                  <a:cs typeface="Arial"/>
                </a:rPr>
                <a:t>lymphoma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450"/>
                </a:lnSpc>
              </a:pPr>
              <a:r>
                <a:rPr sz="500" spc="-10" dirty="0">
                  <a:latin typeface="Arial"/>
                  <a:cs typeface="Arial"/>
                </a:rPr>
                <a:t>CRCC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Myeloma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Early stage </a:t>
              </a:r>
              <a:r>
                <a:rPr sz="500" spc="-10" dirty="0">
                  <a:latin typeface="Arial"/>
                  <a:cs typeface="Arial"/>
                </a:rPr>
                <a:t>HCC</a:t>
              </a:r>
              <a:endParaRPr sz="500">
                <a:latin typeface="Arial"/>
                <a:cs typeface="Arial"/>
              </a:endParaRPr>
            </a:p>
            <a:p>
              <a:pPr algn="just">
                <a:lnSpc>
                  <a:spcPts val="500"/>
                </a:lnSpc>
                <a:spcBef>
                  <a:spcPts val="50"/>
                </a:spcBef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TC</a:t>
              </a:r>
              <a:r>
                <a:rPr sz="500" spc="-5" dirty="0">
                  <a:latin typeface="Arial"/>
                  <a:cs typeface="Arial"/>
                </a:rPr>
                <a:t> 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CT 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low </a:t>
              </a:r>
              <a:r>
                <a:rPr sz="500" spc="-10" dirty="0">
                  <a:latin typeface="Arial"/>
                  <a:cs typeface="Arial"/>
                </a:rPr>
                <a:t>grade</a:t>
              </a:r>
              <a:endParaRPr sz="500">
                <a:latin typeface="Arial"/>
                <a:cs typeface="Arial"/>
              </a:endParaRPr>
            </a:p>
            <a:p>
              <a:pPr marR="43815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high </a:t>
              </a:r>
              <a:r>
                <a:rPr sz="500" spc="-10" dirty="0">
                  <a:latin typeface="Arial"/>
                  <a:cs typeface="Arial"/>
                </a:rPr>
                <a:t>grade</a:t>
              </a:r>
              <a:r>
                <a:rPr sz="500" spc="-5" dirty="0">
                  <a:latin typeface="Arial"/>
                  <a:cs typeface="Arial"/>
                </a:rPr>
                <a:t> invasive</a:t>
              </a:r>
              <a:r>
                <a:rPr sz="500" spc="-10" dirty="0">
                  <a:latin typeface="Arial"/>
                  <a:cs typeface="Arial"/>
                </a:rPr>
                <a:t> Squamous</a:t>
              </a:r>
              <a:r>
                <a:rPr sz="500" spc="-5" dirty="0">
                  <a:latin typeface="Arial"/>
                  <a:cs typeface="Arial"/>
                </a:rPr>
                <a:t> cell lung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Glioblastoma</a:t>
              </a:r>
              <a:endParaRPr sz="500">
                <a:latin typeface="Arial"/>
                <a:cs typeface="Arial"/>
              </a:endParaRPr>
            </a:p>
            <a:p>
              <a:pPr marR="335280"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Astrocytoma Oligodendroglioma PRCC subtype </a:t>
              </a:r>
              <a:r>
                <a:rPr sz="500" spc="-10" dirty="0">
                  <a:latin typeface="Arial"/>
                  <a:cs typeface="Arial"/>
                </a:rPr>
                <a:t>1.2A PRCC</a:t>
              </a:r>
              <a:r>
                <a:rPr sz="500" spc="-5" dirty="0">
                  <a:latin typeface="Arial"/>
                  <a:cs typeface="Arial"/>
                </a:rPr>
                <a:t> subtype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Breast </a:t>
              </a:r>
              <a:r>
                <a:rPr sz="500" spc="-10" dirty="0">
                  <a:latin typeface="Arial"/>
                  <a:cs typeface="Arial"/>
                </a:rPr>
                <a:t>carcinoma PRCC</a:t>
              </a:r>
              <a:r>
                <a:rPr sz="500" spc="-5" dirty="0">
                  <a:latin typeface="Arial"/>
                  <a:cs typeface="Arial"/>
                </a:rPr>
                <a:t> subtype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Prostate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endParaRPr sz="500">
                <a:latin typeface="Arial"/>
                <a:cs typeface="Arial"/>
              </a:endParaRPr>
            </a:p>
            <a:p>
              <a:pPr marR="113664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Endometroid</a:t>
              </a:r>
              <a:r>
                <a:rPr sz="500" spc="-5" dirty="0">
                  <a:latin typeface="Arial"/>
                  <a:cs typeface="Arial"/>
                </a:rPr>
                <a:t> ovarian cancer Serous ovarian cancer Ulcerative colitis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450"/>
                </a:lnSpc>
              </a:pPr>
              <a:r>
                <a:rPr sz="500" spc="-10" dirty="0">
                  <a:latin typeface="Arial"/>
                  <a:cs typeface="Arial"/>
                </a:rPr>
                <a:t>CRCC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endParaRPr sz="500">
                <a:latin typeface="Arial"/>
                <a:cs typeface="Arial"/>
              </a:endParaRPr>
            </a:p>
            <a:p>
              <a:pPr marR="92710">
                <a:lnSpc>
                  <a:spcPts val="500"/>
                </a:lnSpc>
                <a:spcBef>
                  <a:spcPts val="50"/>
                </a:spcBef>
              </a:pPr>
              <a:r>
                <a:rPr sz="500" spc="-10" dirty="0">
                  <a:latin typeface="Arial"/>
                  <a:cs typeface="Arial"/>
                </a:rPr>
                <a:t>Mucinous</a:t>
              </a:r>
              <a:r>
                <a:rPr sz="500" spc="-5" dirty="0">
                  <a:latin typeface="Arial"/>
                  <a:cs typeface="Arial"/>
                </a:rPr>
                <a:t> ovarian cancer Clear cell ovarian cancer 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Adrenal </a:t>
              </a:r>
              <a:r>
                <a:rPr sz="500" spc="-10" dirty="0">
                  <a:latin typeface="Arial"/>
                  <a:cs typeface="Arial"/>
                </a:rPr>
                <a:t>adenoma</a:t>
              </a:r>
              <a:endParaRPr sz="500">
                <a:latin typeface="Arial"/>
                <a:cs typeface="Arial"/>
              </a:endParaRPr>
            </a:p>
            <a:p>
              <a:pPr marR="477520"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Dysplastic liver Liver cirrhosis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3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5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5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400">
                <a:latin typeface="Times New Roman"/>
                <a:cs typeface="Times New Roman"/>
              </a:endParaRPr>
            </a:p>
            <a:p>
              <a:pPr marL="459740">
                <a:lnSpc>
                  <a:spcPct val="100000"/>
                </a:lnSpc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  <a:p>
              <a:pPr marL="459740">
                <a:lnSpc>
                  <a:spcPct val="100000"/>
                </a:lnSpc>
                <a:spcBef>
                  <a:spcPts val="515"/>
                </a:spcBef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  <a:p>
              <a:pPr marL="459740">
                <a:lnSpc>
                  <a:spcPct val="100000"/>
                </a:lnSpc>
                <a:spcBef>
                  <a:spcPts val="515"/>
                </a:spcBef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16" name="object 18"/>
            <p:cNvSpPr txBox="1"/>
            <p:nvPr/>
          </p:nvSpPr>
          <p:spPr>
            <a:xfrm>
              <a:off x="2448457" y="4585179"/>
              <a:ext cx="3570208" cy="104266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248920" marR="6985" indent="118745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regeneration_UpL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regeneration_DownE</a:t>
              </a:r>
            </a:p>
            <a:p>
              <a:pPr marL="96520" marR="8890" indent="8509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Cerebellum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Cerebellum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</a:t>
              </a:r>
            </a:p>
            <a:p>
              <a:pPr marL="115570" marR="5715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</a:t>
              </a:r>
            </a:p>
            <a:p>
              <a:pPr marL="247650" marR="10160" indent="-45085" algn="r">
                <a:lnSpc>
                  <a:spcPct val="115799"/>
                </a:lnSpc>
              </a:pPr>
              <a:r>
                <a:rPr sz="500" dirty="0">
                  <a:latin typeface="Arial"/>
                  <a:cs typeface="Arial"/>
                </a:rPr>
                <a:t>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</a:t>
              </a:r>
            </a:p>
            <a:p>
              <a:pPr marL="29845" marR="5080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</a:t>
              </a:r>
            </a:p>
            <a:p>
              <a:pPr marL="255270" marR="5715" indent="-14732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</a:t>
              </a:r>
            </a:p>
            <a:p>
              <a:pPr marL="283210" marR="8890" indent="-19304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</a:t>
              </a:r>
            </a:p>
            <a:p>
              <a:pPr marL="36830" marR="5080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</a:t>
              </a:r>
            </a:p>
            <a:p>
              <a:pPr marL="255270" marR="7620" indent="3302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regeneration_UpE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 err="1" smtClean="0">
                  <a:latin typeface="Arial"/>
                  <a:cs typeface="Arial"/>
                </a:rPr>
                <a:t>development_UpE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" name="object 19"/>
            <p:cNvSpPr/>
            <p:nvPr/>
          </p:nvSpPr>
          <p:spPr>
            <a:xfrm>
              <a:off x="793259" y="3849790"/>
              <a:ext cx="1589405" cy="718820"/>
            </a:xfrm>
            <a:custGeom>
              <a:avLst/>
              <a:gdLst/>
              <a:ahLst/>
              <a:cxnLst/>
              <a:rect l="l" t="t" r="r" b="b"/>
              <a:pathLst>
                <a:path w="1589405" h="718820">
                  <a:moveTo>
                    <a:pt x="0" y="0"/>
                  </a:moveTo>
                  <a:lnTo>
                    <a:pt x="0" y="490105"/>
                  </a:lnTo>
                  <a:lnTo>
                    <a:pt x="1294104" y="490105"/>
                  </a:lnTo>
                  <a:lnTo>
                    <a:pt x="1294104" y="670687"/>
                  </a:lnTo>
                  <a:lnTo>
                    <a:pt x="1367904" y="670687"/>
                  </a:lnTo>
                  <a:lnTo>
                    <a:pt x="1367904" y="718324"/>
                  </a:lnTo>
                  <a:lnTo>
                    <a:pt x="1589087" y="718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2161163" y="4472864"/>
              <a:ext cx="221615" cy="47625"/>
            </a:xfrm>
            <a:custGeom>
              <a:avLst/>
              <a:gdLst/>
              <a:ahLst/>
              <a:cxnLst/>
              <a:rect l="l" t="t" r="r" b="b"/>
              <a:pathLst>
                <a:path w="221614" h="47625">
                  <a:moveTo>
                    <a:pt x="0" y="47612"/>
                  </a:moveTo>
                  <a:lnTo>
                    <a:pt x="0" y="0"/>
                  </a:lnTo>
                  <a:lnTo>
                    <a:pt x="132105" y="0"/>
                  </a:lnTo>
                  <a:lnTo>
                    <a:pt x="132105" y="31750"/>
                  </a:lnTo>
                  <a:lnTo>
                    <a:pt x="221183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2293269" y="4441114"/>
              <a:ext cx="89535" cy="31750"/>
            </a:xfrm>
            <a:custGeom>
              <a:avLst/>
              <a:gdLst/>
              <a:ahLst/>
              <a:cxnLst/>
              <a:rect l="l" t="t" r="r" b="b"/>
              <a:pathLst>
                <a:path w="89535" h="31750">
                  <a:moveTo>
                    <a:pt x="0" y="31750"/>
                  </a:moveTo>
                  <a:lnTo>
                    <a:pt x="0" y="0"/>
                  </a:lnTo>
                  <a:lnTo>
                    <a:pt x="890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2087364" y="4159340"/>
              <a:ext cx="295275" cy="218440"/>
            </a:xfrm>
            <a:custGeom>
              <a:avLst/>
              <a:gdLst/>
              <a:ahLst/>
              <a:cxnLst/>
              <a:rect l="l" t="t" r="r" b="b"/>
              <a:pathLst>
                <a:path w="295275" h="218439">
                  <a:moveTo>
                    <a:pt x="0" y="180555"/>
                  </a:moveTo>
                  <a:lnTo>
                    <a:pt x="0" y="0"/>
                  </a:lnTo>
                  <a:lnTo>
                    <a:pt x="96266" y="0"/>
                  </a:lnTo>
                  <a:lnTo>
                    <a:pt x="96266" y="162699"/>
                  </a:lnTo>
                  <a:lnTo>
                    <a:pt x="112229" y="162699"/>
                  </a:lnTo>
                  <a:lnTo>
                    <a:pt x="112229" y="218274"/>
                  </a:lnTo>
                  <a:lnTo>
                    <a:pt x="294982" y="2182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2199594" y="4266502"/>
              <a:ext cx="182880" cy="55880"/>
            </a:xfrm>
            <a:custGeom>
              <a:avLst/>
              <a:gdLst/>
              <a:ahLst/>
              <a:cxnLst/>
              <a:rect l="l" t="t" r="r" b="b"/>
              <a:pathLst>
                <a:path w="182880" h="55879">
                  <a:moveTo>
                    <a:pt x="0" y="55537"/>
                  </a:moveTo>
                  <a:lnTo>
                    <a:pt x="0" y="0"/>
                  </a:lnTo>
                  <a:lnTo>
                    <a:pt x="117271" y="0"/>
                  </a:lnTo>
                  <a:lnTo>
                    <a:pt x="117271" y="47612"/>
                  </a:lnTo>
                  <a:lnTo>
                    <a:pt x="182753" y="47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2316865" y="4218864"/>
              <a:ext cx="66040" cy="48260"/>
            </a:xfrm>
            <a:custGeom>
              <a:avLst/>
              <a:gdLst/>
              <a:ahLst/>
              <a:cxnLst/>
              <a:rect l="l" t="t" r="r" b="b"/>
              <a:pathLst>
                <a:path w="66039" h="48260">
                  <a:moveTo>
                    <a:pt x="0" y="47637"/>
                  </a:moveTo>
                  <a:lnTo>
                    <a:pt x="0" y="0"/>
                  </a:lnTo>
                  <a:lnTo>
                    <a:pt x="49631" y="0"/>
                  </a:lnTo>
                  <a:lnTo>
                    <a:pt x="49631" y="31750"/>
                  </a:lnTo>
                  <a:lnTo>
                    <a:pt x="65481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2366497" y="418711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0" y="31750"/>
                  </a:moveTo>
                  <a:lnTo>
                    <a:pt x="0" y="0"/>
                  </a:lnTo>
                  <a:lnTo>
                    <a:pt x="158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2183630" y="3996627"/>
              <a:ext cx="198755" cy="163195"/>
            </a:xfrm>
            <a:custGeom>
              <a:avLst/>
              <a:gdLst/>
              <a:ahLst/>
              <a:cxnLst/>
              <a:rect l="l" t="t" r="r" b="b"/>
              <a:pathLst>
                <a:path w="198755" h="163195">
                  <a:moveTo>
                    <a:pt x="0" y="162712"/>
                  </a:moveTo>
                  <a:lnTo>
                    <a:pt x="0" y="0"/>
                  </a:lnTo>
                  <a:lnTo>
                    <a:pt x="47625" y="0"/>
                  </a:lnTo>
                  <a:lnTo>
                    <a:pt x="47625" y="95224"/>
                  </a:lnTo>
                  <a:lnTo>
                    <a:pt x="136423" y="95224"/>
                  </a:lnTo>
                  <a:lnTo>
                    <a:pt x="136423" y="126987"/>
                  </a:lnTo>
                  <a:lnTo>
                    <a:pt x="198716" y="1269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/>
            <p:cNvSpPr/>
            <p:nvPr/>
          </p:nvSpPr>
          <p:spPr>
            <a:xfrm>
              <a:off x="2320053" y="4060114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4" h="31750">
                  <a:moveTo>
                    <a:pt x="0" y="31737"/>
                  </a:moveTo>
                  <a:lnTo>
                    <a:pt x="0" y="0"/>
                  </a:lnTo>
                  <a:lnTo>
                    <a:pt x="622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2231255" y="3901377"/>
              <a:ext cx="151130" cy="95250"/>
            </a:xfrm>
            <a:custGeom>
              <a:avLst/>
              <a:gdLst/>
              <a:ahLst/>
              <a:cxnLst/>
              <a:rect l="l" t="t" r="r" b="b"/>
              <a:pathLst>
                <a:path w="151130" h="95250">
                  <a:moveTo>
                    <a:pt x="0" y="95249"/>
                  </a:moveTo>
                  <a:lnTo>
                    <a:pt x="0" y="0"/>
                  </a:lnTo>
                  <a:lnTo>
                    <a:pt x="52400" y="0"/>
                  </a:lnTo>
                  <a:lnTo>
                    <a:pt x="52400" y="63487"/>
                  </a:lnTo>
                  <a:lnTo>
                    <a:pt x="136613" y="63487"/>
                  </a:lnTo>
                  <a:lnTo>
                    <a:pt x="136613" y="95249"/>
                  </a:lnTo>
                  <a:lnTo>
                    <a:pt x="151091" y="952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/>
            <p:cNvSpPr/>
            <p:nvPr/>
          </p:nvSpPr>
          <p:spPr>
            <a:xfrm>
              <a:off x="2367869" y="3933127"/>
              <a:ext cx="14604" cy="31750"/>
            </a:xfrm>
            <a:custGeom>
              <a:avLst/>
              <a:gdLst/>
              <a:ahLst/>
              <a:cxnLst/>
              <a:rect l="l" t="t" r="r" b="b"/>
              <a:pathLst>
                <a:path w="14605" h="31750">
                  <a:moveTo>
                    <a:pt x="0" y="31737"/>
                  </a:moveTo>
                  <a:lnTo>
                    <a:pt x="0" y="0"/>
                  </a:lnTo>
                  <a:lnTo>
                    <a:pt x="14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2283655" y="3837890"/>
              <a:ext cx="99060" cy="63500"/>
            </a:xfrm>
            <a:custGeom>
              <a:avLst/>
              <a:gdLst/>
              <a:ahLst/>
              <a:cxnLst/>
              <a:rect l="l" t="t" r="r" b="b"/>
              <a:pathLst>
                <a:path w="99060" h="63500">
                  <a:moveTo>
                    <a:pt x="0" y="63487"/>
                  </a:moveTo>
                  <a:lnTo>
                    <a:pt x="0" y="0"/>
                  </a:lnTo>
                  <a:lnTo>
                    <a:pt x="27114" y="0"/>
                  </a:lnTo>
                  <a:lnTo>
                    <a:pt x="27114" y="31737"/>
                  </a:lnTo>
                  <a:lnTo>
                    <a:pt x="98691" y="31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2310769" y="380611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5" h="32385">
                  <a:moveTo>
                    <a:pt x="0" y="31775"/>
                  </a:moveTo>
                  <a:lnTo>
                    <a:pt x="0" y="0"/>
                  </a:lnTo>
                  <a:lnTo>
                    <a:pt x="715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793259" y="3359659"/>
              <a:ext cx="1589405" cy="490220"/>
            </a:xfrm>
            <a:custGeom>
              <a:avLst/>
              <a:gdLst/>
              <a:ahLst/>
              <a:cxnLst/>
              <a:rect l="l" t="t" r="r" b="b"/>
              <a:pathLst>
                <a:path w="1589405" h="490220">
                  <a:moveTo>
                    <a:pt x="0" y="490131"/>
                  </a:moveTo>
                  <a:lnTo>
                    <a:pt x="0" y="0"/>
                  </a:lnTo>
                  <a:lnTo>
                    <a:pt x="1250734" y="0"/>
                  </a:lnTo>
                  <a:lnTo>
                    <a:pt x="1250734" y="275818"/>
                  </a:lnTo>
                  <a:lnTo>
                    <a:pt x="1482483" y="275818"/>
                  </a:lnTo>
                  <a:lnTo>
                    <a:pt x="1482483" y="351218"/>
                  </a:lnTo>
                  <a:lnTo>
                    <a:pt x="1524317" y="351218"/>
                  </a:lnTo>
                  <a:lnTo>
                    <a:pt x="1524317" y="382968"/>
                  </a:lnTo>
                  <a:lnTo>
                    <a:pt x="1589087" y="3829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2317576" y="3679127"/>
              <a:ext cx="64769" cy="31750"/>
            </a:xfrm>
            <a:custGeom>
              <a:avLst/>
              <a:gdLst/>
              <a:ahLst/>
              <a:cxnLst/>
              <a:rect l="l" t="t" r="r" b="b"/>
              <a:pathLst>
                <a:path w="64769" h="31750">
                  <a:moveTo>
                    <a:pt x="0" y="31749"/>
                  </a:moveTo>
                  <a:lnTo>
                    <a:pt x="0" y="0"/>
                  </a:lnTo>
                  <a:lnTo>
                    <a:pt x="64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2275743" y="3560065"/>
              <a:ext cx="106680" cy="75565"/>
            </a:xfrm>
            <a:custGeom>
              <a:avLst/>
              <a:gdLst/>
              <a:ahLst/>
              <a:cxnLst/>
              <a:rect l="l" t="t" r="r" b="b"/>
              <a:pathLst>
                <a:path w="106680" h="75564">
                  <a:moveTo>
                    <a:pt x="0" y="75412"/>
                  </a:moveTo>
                  <a:lnTo>
                    <a:pt x="0" y="0"/>
                  </a:lnTo>
                  <a:lnTo>
                    <a:pt x="22453" y="0"/>
                  </a:lnTo>
                  <a:lnTo>
                    <a:pt x="22453" y="55562"/>
                  </a:lnTo>
                  <a:lnTo>
                    <a:pt x="106603" y="555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2298196" y="3504502"/>
              <a:ext cx="84455" cy="55880"/>
            </a:xfrm>
            <a:custGeom>
              <a:avLst/>
              <a:gdLst/>
              <a:ahLst/>
              <a:cxnLst/>
              <a:rect l="l" t="t" r="r" b="b"/>
              <a:pathLst>
                <a:path w="84455" h="55879">
                  <a:moveTo>
                    <a:pt x="0" y="55562"/>
                  </a:moveTo>
                  <a:lnTo>
                    <a:pt x="0" y="0"/>
                  </a:lnTo>
                  <a:lnTo>
                    <a:pt x="25412" y="0"/>
                  </a:lnTo>
                  <a:lnTo>
                    <a:pt x="25412" y="47612"/>
                  </a:lnTo>
                  <a:lnTo>
                    <a:pt x="84150" y="47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6"/>
            <p:cNvSpPr/>
            <p:nvPr/>
          </p:nvSpPr>
          <p:spPr>
            <a:xfrm>
              <a:off x="2323609" y="3456864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0" y="47637"/>
                  </a:moveTo>
                  <a:lnTo>
                    <a:pt x="0" y="0"/>
                  </a:lnTo>
                  <a:lnTo>
                    <a:pt x="22644" y="0"/>
                  </a:lnTo>
                  <a:lnTo>
                    <a:pt x="22644" y="31762"/>
                  </a:lnTo>
                  <a:lnTo>
                    <a:pt x="58737" y="31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7"/>
            <p:cNvSpPr/>
            <p:nvPr/>
          </p:nvSpPr>
          <p:spPr>
            <a:xfrm>
              <a:off x="2346253" y="3425140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4" h="31750">
                  <a:moveTo>
                    <a:pt x="0" y="31724"/>
                  </a:moveTo>
                  <a:lnTo>
                    <a:pt x="0" y="0"/>
                  </a:lnTo>
                  <a:lnTo>
                    <a:pt x="360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2043993" y="3083815"/>
              <a:ext cx="338455" cy="278130"/>
            </a:xfrm>
            <a:custGeom>
              <a:avLst/>
              <a:gdLst/>
              <a:ahLst/>
              <a:cxnLst/>
              <a:rect l="l" t="t" r="r" b="b"/>
              <a:pathLst>
                <a:path w="338455" h="278129">
                  <a:moveTo>
                    <a:pt x="0" y="275844"/>
                  </a:moveTo>
                  <a:lnTo>
                    <a:pt x="0" y="0"/>
                  </a:lnTo>
                  <a:lnTo>
                    <a:pt x="23583" y="0"/>
                  </a:lnTo>
                  <a:lnTo>
                    <a:pt x="23583" y="230200"/>
                  </a:lnTo>
                  <a:lnTo>
                    <a:pt x="212623" y="230200"/>
                  </a:lnTo>
                  <a:lnTo>
                    <a:pt x="212623" y="277825"/>
                  </a:lnTo>
                  <a:lnTo>
                    <a:pt x="338353" y="277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/>
            <p:cNvSpPr/>
            <p:nvPr/>
          </p:nvSpPr>
          <p:spPr>
            <a:xfrm>
              <a:off x="2256617" y="3266377"/>
              <a:ext cx="125730" cy="48260"/>
            </a:xfrm>
            <a:custGeom>
              <a:avLst/>
              <a:gdLst/>
              <a:ahLst/>
              <a:cxnLst/>
              <a:rect l="l" t="t" r="r" b="b"/>
              <a:pathLst>
                <a:path w="125730" h="48260">
                  <a:moveTo>
                    <a:pt x="0" y="47637"/>
                  </a:moveTo>
                  <a:lnTo>
                    <a:pt x="0" y="0"/>
                  </a:lnTo>
                  <a:lnTo>
                    <a:pt x="70192" y="0"/>
                  </a:lnTo>
                  <a:lnTo>
                    <a:pt x="70192" y="31750"/>
                  </a:lnTo>
                  <a:lnTo>
                    <a:pt x="125730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0"/>
            <p:cNvSpPr/>
            <p:nvPr/>
          </p:nvSpPr>
          <p:spPr>
            <a:xfrm>
              <a:off x="2326809" y="3234640"/>
              <a:ext cx="55880" cy="31750"/>
            </a:xfrm>
            <a:custGeom>
              <a:avLst/>
              <a:gdLst/>
              <a:ahLst/>
              <a:cxnLst/>
              <a:rect l="l" t="t" r="r" b="b"/>
              <a:pathLst>
                <a:path w="55880" h="31750">
                  <a:moveTo>
                    <a:pt x="0" y="31737"/>
                  </a:moveTo>
                  <a:lnTo>
                    <a:pt x="0" y="0"/>
                  </a:lnTo>
                  <a:lnTo>
                    <a:pt x="555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2067577" y="2853653"/>
              <a:ext cx="314960" cy="317500"/>
            </a:xfrm>
            <a:custGeom>
              <a:avLst/>
              <a:gdLst/>
              <a:ahLst/>
              <a:cxnLst/>
              <a:rect l="l" t="t" r="r" b="b"/>
              <a:pathLst>
                <a:path w="314960" h="317500">
                  <a:moveTo>
                    <a:pt x="0" y="230162"/>
                  </a:moveTo>
                  <a:lnTo>
                    <a:pt x="0" y="0"/>
                  </a:lnTo>
                  <a:lnTo>
                    <a:pt x="146202" y="0"/>
                  </a:lnTo>
                  <a:lnTo>
                    <a:pt x="146202" y="210337"/>
                  </a:lnTo>
                  <a:lnTo>
                    <a:pt x="213182" y="210337"/>
                  </a:lnTo>
                  <a:lnTo>
                    <a:pt x="213182" y="285737"/>
                  </a:lnTo>
                  <a:lnTo>
                    <a:pt x="268757" y="285737"/>
                  </a:lnTo>
                  <a:lnTo>
                    <a:pt x="268757" y="317487"/>
                  </a:lnTo>
                  <a:lnTo>
                    <a:pt x="314769" y="3174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2336334" y="3107627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5" h="32385">
                  <a:moveTo>
                    <a:pt x="0" y="31762"/>
                  </a:move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2280759" y="2988565"/>
              <a:ext cx="101600" cy="75565"/>
            </a:xfrm>
            <a:custGeom>
              <a:avLst/>
              <a:gdLst/>
              <a:ahLst/>
              <a:cxnLst/>
              <a:rect l="l" t="t" r="r" b="b"/>
              <a:pathLst>
                <a:path w="101600" h="75564">
                  <a:moveTo>
                    <a:pt x="0" y="75425"/>
                  </a:moveTo>
                  <a:lnTo>
                    <a:pt x="0" y="0"/>
                  </a:lnTo>
                  <a:lnTo>
                    <a:pt x="22339" y="0"/>
                  </a:lnTo>
                  <a:lnTo>
                    <a:pt x="22339" y="55587"/>
                  </a:lnTo>
                  <a:lnTo>
                    <a:pt x="101587" y="55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2303098" y="2933015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549"/>
                  </a:moveTo>
                  <a:lnTo>
                    <a:pt x="0" y="0"/>
                  </a:lnTo>
                  <a:lnTo>
                    <a:pt x="21526" y="0"/>
                  </a:lnTo>
                  <a:lnTo>
                    <a:pt x="21526" y="47624"/>
                  </a:lnTo>
                  <a:lnTo>
                    <a:pt x="79247" y="476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2324625" y="2885403"/>
              <a:ext cx="57785" cy="47625"/>
            </a:xfrm>
            <a:custGeom>
              <a:avLst/>
              <a:gdLst/>
              <a:ahLst/>
              <a:cxnLst/>
              <a:rect l="l" t="t" r="r" b="b"/>
              <a:pathLst>
                <a:path w="57785" h="47625">
                  <a:moveTo>
                    <a:pt x="0" y="47612"/>
                  </a:moveTo>
                  <a:lnTo>
                    <a:pt x="0" y="0"/>
                  </a:lnTo>
                  <a:lnTo>
                    <a:pt x="12738" y="0"/>
                  </a:lnTo>
                  <a:lnTo>
                    <a:pt x="12738" y="31749"/>
                  </a:lnTo>
                  <a:lnTo>
                    <a:pt x="57721" y="317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2337363" y="285365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0" y="31749"/>
                  </a:moveTo>
                  <a:lnTo>
                    <a:pt x="0" y="0"/>
                  </a:lnTo>
                  <a:lnTo>
                    <a:pt x="449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7"/>
            <p:cNvSpPr/>
            <p:nvPr/>
          </p:nvSpPr>
          <p:spPr>
            <a:xfrm>
              <a:off x="2213779" y="2643315"/>
              <a:ext cx="168910" cy="210820"/>
            </a:xfrm>
            <a:custGeom>
              <a:avLst/>
              <a:gdLst/>
              <a:ahLst/>
              <a:cxnLst/>
              <a:rect l="l" t="t" r="r" b="b"/>
              <a:pathLst>
                <a:path w="168910" h="210819">
                  <a:moveTo>
                    <a:pt x="0" y="210337"/>
                  </a:moveTo>
                  <a:lnTo>
                    <a:pt x="0" y="0"/>
                  </a:lnTo>
                  <a:lnTo>
                    <a:pt x="70954" y="0"/>
                  </a:lnTo>
                  <a:lnTo>
                    <a:pt x="70954" y="99212"/>
                  </a:lnTo>
                  <a:lnTo>
                    <a:pt x="128473" y="99212"/>
                  </a:lnTo>
                  <a:lnTo>
                    <a:pt x="128473" y="146837"/>
                  </a:lnTo>
                  <a:lnTo>
                    <a:pt x="168567" y="1468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8"/>
            <p:cNvSpPr/>
            <p:nvPr/>
          </p:nvSpPr>
          <p:spPr>
            <a:xfrm>
              <a:off x="2342253" y="2694890"/>
              <a:ext cx="40640" cy="47625"/>
            </a:xfrm>
            <a:custGeom>
              <a:avLst/>
              <a:gdLst/>
              <a:ahLst/>
              <a:cxnLst/>
              <a:rect l="l" t="t" r="r" b="b"/>
              <a:pathLst>
                <a:path w="40639" h="47625">
                  <a:moveTo>
                    <a:pt x="0" y="47637"/>
                  </a:moveTo>
                  <a:lnTo>
                    <a:pt x="0" y="0"/>
                  </a:lnTo>
                  <a:lnTo>
                    <a:pt x="3911" y="0"/>
                  </a:lnTo>
                  <a:lnTo>
                    <a:pt x="3911" y="31749"/>
                  </a:lnTo>
                  <a:lnTo>
                    <a:pt x="40093" y="317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9"/>
            <p:cNvSpPr/>
            <p:nvPr/>
          </p:nvSpPr>
          <p:spPr>
            <a:xfrm>
              <a:off x="2346164" y="266315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4" h="31750">
                  <a:moveTo>
                    <a:pt x="0" y="31737"/>
                  </a:moveTo>
                  <a:lnTo>
                    <a:pt x="0" y="0"/>
                  </a:lnTo>
                  <a:lnTo>
                    <a:pt x="36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2284734" y="254409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225"/>
                  </a:moveTo>
                  <a:lnTo>
                    <a:pt x="0" y="0"/>
                  </a:lnTo>
                  <a:lnTo>
                    <a:pt x="29972" y="0"/>
                  </a:lnTo>
                  <a:lnTo>
                    <a:pt x="29972" y="55562"/>
                  </a:lnTo>
                  <a:lnTo>
                    <a:pt x="97612" y="555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2314706" y="2488540"/>
              <a:ext cx="67945" cy="55880"/>
            </a:xfrm>
            <a:custGeom>
              <a:avLst/>
              <a:gdLst/>
              <a:ahLst/>
              <a:cxnLst/>
              <a:rect l="l" t="t" r="r" b="b"/>
              <a:pathLst>
                <a:path w="67944" h="55880">
                  <a:moveTo>
                    <a:pt x="0" y="55549"/>
                  </a:moveTo>
                  <a:lnTo>
                    <a:pt x="0" y="0"/>
                  </a:lnTo>
                  <a:lnTo>
                    <a:pt x="16192" y="0"/>
                  </a:lnTo>
                  <a:lnTo>
                    <a:pt x="16192" y="47625"/>
                  </a:lnTo>
                  <a:lnTo>
                    <a:pt x="67640" y="47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2330899" y="2440915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69" h="47625">
                  <a:moveTo>
                    <a:pt x="0" y="47625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31737"/>
                  </a:lnTo>
                  <a:lnTo>
                    <a:pt x="51447" y="31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2339789" y="2409153"/>
              <a:ext cx="42545" cy="31750"/>
            </a:xfrm>
            <a:custGeom>
              <a:avLst/>
              <a:gdLst/>
              <a:ahLst/>
              <a:cxnLst/>
              <a:rect l="l" t="t" r="r" b="b"/>
              <a:pathLst>
                <a:path w="42544" h="31750">
                  <a:moveTo>
                    <a:pt x="0" y="31762"/>
                  </a:moveTo>
                  <a:lnTo>
                    <a:pt x="0" y="0"/>
                  </a:lnTo>
                  <a:lnTo>
                    <a:pt x="4255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2490068" y="1197966"/>
              <a:ext cx="1461135" cy="1134110"/>
            </a:xfrm>
            <a:custGeom>
              <a:avLst/>
              <a:gdLst/>
              <a:ahLst/>
              <a:cxnLst/>
              <a:rect l="l" t="t" r="r" b="b"/>
              <a:pathLst>
                <a:path w="1461135" h="1134110">
                  <a:moveTo>
                    <a:pt x="1460703" y="0"/>
                  </a:moveTo>
                  <a:lnTo>
                    <a:pt x="579450" y="0"/>
                  </a:lnTo>
                  <a:lnTo>
                    <a:pt x="579450" y="896721"/>
                  </a:lnTo>
                  <a:lnTo>
                    <a:pt x="160032" y="896721"/>
                  </a:lnTo>
                  <a:lnTo>
                    <a:pt x="160032" y="1038479"/>
                  </a:lnTo>
                  <a:lnTo>
                    <a:pt x="44132" y="1038479"/>
                  </a:lnTo>
                  <a:lnTo>
                    <a:pt x="44132" y="1090777"/>
                  </a:lnTo>
                  <a:lnTo>
                    <a:pt x="0" y="1090777"/>
                  </a:lnTo>
                  <a:lnTo>
                    <a:pt x="0" y="11340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2534200" y="2288744"/>
              <a:ext cx="44450" cy="43815"/>
            </a:xfrm>
            <a:custGeom>
              <a:avLst/>
              <a:gdLst/>
              <a:ahLst/>
              <a:cxnLst/>
              <a:rect l="l" t="t" r="r" b="b"/>
              <a:pathLst>
                <a:path w="44450" h="43814">
                  <a:moveTo>
                    <a:pt x="0" y="0"/>
                  </a:moveTo>
                  <a:lnTo>
                    <a:pt x="44157" y="0"/>
                  </a:lnTo>
                  <a:lnTo>
                    <a:pt x="44157" y="432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2650101" y="2236446"/>
              <a:ext cx="116205" cy="95885"/>
            </a:xfrm>
            <a:custGeom>
              <a:avLst/>
              <a:gdLst/>
              <a:ahLst/>
              <a:cxnLst/>
              <a:rect l="l" t="t" r="r" b="b"/>
              <a:pathLst>
                <a:path w="116205" h="95885">
                  <a:moveTo>
                    <a:pt x="0" y="0"/>
                  </a:moveTo>
                  <a:lnTo>
                    <a:pt x="115887" y="0"/>
                  </a:lnTo>
                  <a:lnTo>
                    <a:pt x="115887" y="14376"/>
                  </a:lnTo>
                  <a:lnTo>
                    <a:pt x="16548" y="14376"/>
                  </a:lnTo>
                  <a:lnTo>
                    <a:pt x="16548" y="955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2754952" y="2250822"/>
              <a:ext cx="110489" cy="81280"/>
            </a:xfrm>
            <a:custGeom>
              <a:avLst/>
              <a:gdLst/>
              <a:ahLst/>
              <a:cxnLst/>
              <a:rect l="l" t="t" r="r" b="b"/>
              <a:pathLst>
                <a:path w="110489" h="81280">
                  <a:moveTo>
                    <a:pt x="11036" y="0"/>
                  </a:moveTo>
                  <a:lnTo>
                    <a:pt x="110375" y="0"/>
                  </a:lnTo>
                  <a:lnTo>
                    <a:pt x="110375" y="40754"/>
                  </a:lnTo>
                  <a:lnTo>
                    <a:pt x="0" y="40754"/>
                  </a:lnTo>
                  <a:lnTo>
                    <a:pt x="0" y="812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2843242" y="2291576"/>
              <a:ext cx="132715" cy="40640"/>
            </a:xfrm>
            <a:custGeom>
              <a:avLst/>
              <a:gdLst/>
              <a:ahLst/>
              <a:cxnLst/>
              <a:rect l="l" t="t" r="r" b="b"/>
              <a:pathLst>
                <a:path w="132714" h="40639">
                  <a:moveTo>
                    <a:pt x="22085" y="0"/>
                  </a:moveTo>
                  <a:lnTo>
                    <a:pt x="132461" y="0"/>
                  </a:lnTo>
                  <a:lnTo>
                    <a:pt x="132461" y="7810"/>
                  </a:lnTo>
                  <a:lnTo>
                    <a:pt x="44145" y="7810"/>
                  </a:lnTo>
                  <a:lnTo>
                    <a:pt x="44145" y="8839"/>
                  </a:lnTo>
                  <a:lnTo>
                    <a:pt x="0" y="8839"/>
                  </a:lnTo>
                  <a:lnTo>
                    <a:pt x="0" y="404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2887387" y="230041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0"/>
                  </a:moveTo>
                  <a:lnTo>
                    <a:pt x="44170" y="0"/>
                  </a:lnTo>
                  <a:lnTo>
                    <a:pt x="44170" y="316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2975703" y="2299387"/>
              <a:ext cx="88900" cy="33020"/>
            </a:xfrm>
            <a:custGeom>
              <a:avLst/>
              <a:gdLst/>
              <a:ahLst/>
              <a:cxnLst/>
              <a:rect l="l" t="t" r="r" b="b"/>
              <a:pathLst>
                <a:path w="88900" h="33019">
                  <a:moveTo>
                    <a:pt x="0" y="0"/>
                  </a:moveTo>
                  <a:lnTo>
                    <a:pt x="88303" y="0"/>
                  </a:lnTo>
                  <a:lnTo>
                    <a:pt x="88303" y="10744"/>
                  </a:lnTo>
                  <a:lnTo>
                    <a:pt x="44132" y="10744"/>
                  </a:lnTo>
                  <a:lnTo>
                    <a:pt x="44132" y="326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3064006" y="2310131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0" y="0"/>
                  </a:moveTo>
                  <a:lnTo>
                    <a:pt x="44145" y="0"/>
                  </a:lnTo>
                  <a:lnTo>
                    <a:pt x="44145" y="21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3069518" y="2094688"/>
              <a:ext cx="419734" cy="237490"/>
            </a:xfrm>
            <a:custGeom>
              <a:avLst/>
              <a:gdLst/>
              <a:ahLst/>
              <a:cxnLst/>
              <a:rect l="l" t="t" r="r" b="b"/>
              <a:pathLst>
                <a:path w="419735" h="237489">
                  <a:moveTo>
                    <a:pt x="0" y="0"/>
                  </a:moveTo>
                  <a:lnTo>
                    <a:pt x="419417" y="0"/>
                  </a:lnTo>
                  <a:lnTo>
                    <a:pt x="419417" y="62153"/>
                  </a:lnTo>
                  <a:lnTo>
                    <a:pt x="193154" y="62153"/>
                  </a:lnTo>
                  <a:lnTo>
                    <a:pt x="193154" y="201752"/>
                  </a:lnTo>
                  <a:lnTo>
                    <a:pt x="126923" y="201752"/>
                  </a:lnTo>
                  <a:lnTo>
                    <a:pt x="126923" y="2373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3262672" y="2296440"/>
              <a:ext cx="66675" cy="36195"/>
            </a:xfrm>
            <a:custGeom>
              <a:avLst/>
              <a:gdLst/>
              <a:ahLst/>
              <a:cxnLst/>
              <a:rect l="l" t="t" r="r" b="b"/>
              <a:pathLst>
                <a:path w="66675" h="36194">
                  <a:moveTo>
                    <a:pt x="0" y="0"/>
                  </a:moveTo>
                  <a:lnTo>
                    <a:pt x="66217" y="0"/>
                  </a:lnTo>
                  <a:lnTo>
                    <a:pt x="66217" y="8420"/>
                  </a:lnTo>
                  <a:lnTo>
                    <a:pt x="22072" y="8420"/>
                  </a:lnTo>
                  <a:lnTo>
                    <a:pt x="22072" y="355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3328890" y="2304860"/>
              <a:ext cx="44450" cy="27305"/>
            </a:xfrm>
            <a:custGeom>
              <a:avLst/>
              <a:gdLst/>
              <a:ahLst/>
              <a:cxnLst/>
              <a:rect l="l" t="t" r="r" b="b"/>
              <a:pathLst>
                <a:path w="44450" h="27305">
                  <a:moveTo>
                    <a:pt x="0" y="0"/>
                  </a:moveTo>
                  <a:lnTo>
                    <a:pt x="44157" y="0"/>
                  </a:lnTo>
                  <a:lnTo>
                    <a:pt x="44157" y="271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3461339" y="2156842"/>
              <a:ext cx="254000" cy="175260"/>
            </a:xfrm>
            <a:custGeom>
              <a:avLst/>
              <a:gdLst/>
              <a:ahLst/>
              <a:cxnLst/>
              <a:rect l="l" t="t" r="r" b="b"/>
              <a:pathLst>
                <a:path w="254000" h="175260">
                  <a:moveTo>
                    <a:pt x="27597" y="0"/>
                  </a:moveTo>
                  <a:lnTo>
                    <a:pt x="253860" y="0"/>
                  </a:lnTo>
                  <a:lnTo>
                    <a:pt x="253860" y="97599"/>
                  </a:lnTo>
                  <a:lnTo>
                    <a:pt x="66217" y="97599"/>
                  </a:lnTo>
                  <a:lnTo>
                    <a:pt x="66217" y="131317"/>
                  </a:lnTo>
                  <a:lnTo>
                    <a:pt x="0" y="131317"/>
                  </a:lnTo>
                  <a:lnTo>
                    <a:pt x="0" y="1751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3527556" y="2288160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0" y="0"/>
                  </a:moveTo>
                  <a:lnTo>
                    <a:pt x="66243" y="0"/>
                  </a:lnTo>
                  <a:lnTo>
                    <a:pt x="66243" y="12255"/>
                  </a:lnTo>
                  <a:lnTo>
                    <a:pt x="22098" y="12255"/>
                  </a:lnTo>
                  <a:lnTo>
                    <a:pt x="22098" y="43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3593800" y="230041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0"/>
                  </a:moveTo>
                  <a:lnTo>
                    <a:pt x="44132" y="0"/>
                  </a:lnTo>
                  <a:lnTo>
                    <a:pt x="44132" y="316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3715199" y="2254441"/>
              <a:ext cx="187960" cy="78105"/>
            </a:xfrm>
            <a:custGeom>
              <a:avLst/>
              <a:gdLst/>
              <a:ahLst/>
              <a:cxnLst/>
              <a:rect l="l" t="t" r="r" b="b"/>
              <a:pathLst>
                <a:path w="187960" h="78105">
                  <a:moveTo>
                    <a:pt x="0" y="0"/>
                  </a:moveTo>
                  <a:lnTo>
                    <a:pt x="187629" y="0"/>
                  </a:lnTo>
                  <a:lnTo>
                    <a:pt x="187629" y="25806"/>
                  </a:lnTo>
                  <a:lnTo>
                    <a:pt x="55181" y="25806"/>
                  </a:lnTo>
                  <a:lnTo>
                    <a:pt x="55181" y="48056"/>
                  </a:lnTo>
                  <a:lnTo>
                    <a:pt x="11048" y="48056"/>
                  </a:lnTo>
                  <a:lnTo>
                    <a:pt x="11048" y="775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3770380" y="2302498"/>
              <a:ext cx="44450" cy="29845"/>
            </a:xfrm>
            <a:custGeom>
              <a:avLst/>
              <a:gdLst/>
              <a:ahLst/>
              <a:cxnLst/>
              <a:rect l="l" t="t" r="r" b="b"/>
              <a:pathLst>
                <a:path w="44450" h="29844">
                  <a:moveTo>
                    <a:pt x="0" y="0"/>
                  </a:moveTo>
                  <a:lnTo>
                    <a:pt x="44145" y="0"/>
                  </a:lnTo>
                  <a:lnTo>
                    <a:pt x="44145" y="295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3902829" y="2280248"/>
              <a:ext cx="132715" cy="52069"/>
            </a:xfrm>
            <a:custGeom>
              <a:avLst/>
              <a:gdLst/>
              <a:ahLst/>
              <a:cxnLst/>
              <a:rect l="l" t="t" r="r" b="b"/>
              <a:pathLst>
                <a:path w="132714" h="52069">
                  <a:moveTo>
                    <a:pt x="0" y="0"/>
                  </a:moveTo>
                  <a:lnTo>
                    <a:pt x="132448" y="0"/>
                  </a:lnTo>
                  <a:lnTo>
                    <a:pt x="132448" y="12039"/>
                  </a:lnTo>
                  <a:lnTo>
                    <a:pt x="44145" y="12039"/>
                  </a:lnTo>
                  <a:lnTo>
                    <a:pt x="44145" y="19215"/>
                  </a:lnTo>
                  <a:lnTo>
                    <a:pt x="0" y="19215"/>
                  </a:lnTo>
                  <a:lnTo>
                    <a:pt x="0" y="517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3946974" y="2299463"/>
              <a:ext cx="44450" cy="33020"/>
            </a:xfrm>
            <a:custGeom>
              <a:avLst/>
              <a:gdLst/>
              <a:ahLst/>
              <a:cxnLst/>
              <a:rect l="l" t="t" r="r" b="b"/>
              <a:pathLst>
                <a:path w="44450" h="33019">
                  <a:moveTo>
                    <a:pt x="0" y="0"/>
                  </a:moveTo>
                  <a:lnTo>
                    <a:pt x="44157" y="0"/>
                  </a:lnTo>
                  <a:lnTo>
                    <a:pt x="44157" y="32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4035277" y="2292287"/>
              <a:ext cx="88900" cy="40005"/>
            </a:xfrm>
            <a:custGeom>
              <a:avLst/>
              <a:gdLst/>
              <a:ahLst/>
              <a:cxnLst/>
              <a:rect l="l" t="t" r="r" b="b"/>
              <a:pathLst>
                <a:path w="88900" h="40005">
                  <a:moveTo>
                    <a:pt x="0" y="0"/>
                  </a:moveTo>
                  <a:lnTo>
                    <a:pt x="88290" y="0"/>
                  </a:lnTo>
                  <a:lnTo>
                    <a:pt x="88290" y="3505"/>
                  </a:lnTo>
                  <a:lnTo>
                    <a:pt x="44157" y="3505"/>
                  </a:lnTo>
                  <a:lnTo>
                    <a:pt x="44157" y="39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4123567" y="2295793"/>
              <a:ext cx="44450" cy="36830"/>
            </a:xfrm>
            <a:custGeom>
              <a:avLst/>
              <a:gdLst/>
              <a:ahLst/>
              <a:cxnLst/>
              <a:rect l="l" t="t" r="r" b="b"/>
              <a:pathLst>
                <a:path w="44450" h="36830">
                  <a:moveTo>
                    <a:pt x="0" y="0"/>
                  </a:moveTo>
                  <a:lnTo>
                    <a:pt x="44157" y="0"/>
                  </a:lnTo>
                  <a:lnTo>
                    <a:pt x="44157" y="36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3950771" y="1197966"/>
              <a:ext cx="881380" cy="1134110"/>
            </a:xfrm>
            <a:custGeom>
              <a:avLst/>
              <a:gdLst/>
              <a:ahLst/>
              <a:cxnLst/>
              <a:rect l="l" t="t" r="r" b="b"/>
              <a:pathLst>
                <a:path w="881379" h="1134110">
                  <a:moveTo>
                    <a:pt x="0" y="0"/>
                  </a:moveTo>
                  <a:lnTo>
                    <a:pt x="881265" y="0"/>
                  </a:lnTo>
                  <a:lnTo>
                    <a:pt x="881265" y="862444"/>
                  </a:lnTo>
                  <a:lnTo>
                    <a:pt x="503923" y="862444"/>
                  </a:lnTo>
                  <a:lnTo>
                    <a:pt x="503923" y="1083754"/>
                  </a:lnTo>
                  <a:lnTo>
                    <a:pt x="371475" y="1083754"/>
                  </a:lnTo>
                  <a:lnTo>
                    <a:pt x="371475" y="1096403"/>
                  </a:lnTo>
                  <a:lnTo>
                    <a:pt x="305257" y="1096403"/>
                  </a:lnTo>
                  <a:lnTo>
                    <a:pt x="305257" y="11340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4322246" y="229437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0" y="0"/>
                  </a:moveTo>
                  <a:lnTo>
                    <a:pt x="66230" y="0"/>
                  </a:lnTo>
                  <a:lnTo>
                    <a:pt x="66230" y="4838"/>
                  </a:lnTo>
                  <a:lnTo>
                    <a:pt x="22085" y="4838"/>
                  </a:lnTo>
                  <a:lnTo>
                    <a:pt x="22085" y="376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4388477" y="2299209"/>
              <a:ext cx="44450" cy="33020"/>
            </a:xfrm>
            <a:custGeom>
              <a:avLst/>
              <a:gdLst/>
              <a:ahLst/>
              <a:cxnLst/>
              <a:rect l="l" t="t" r="r" b="b"/>
              <a:pathLst>
                <a:path w="44450" h="33019">
                  <a:moveTo>
                    <a:pt x="0" y="0"/>
                  </a:moveTo>
                  <a:lnTo>
                    <a:pt x="44145" y="0"/>
                  </a:lnTo>
                  <a:lnTo>
                    <a:pt x="44145" y="328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4454694" y="2281721"/>
              <a:ext cx="132715" cy="50800"/>
            </a:xfrm>
            <a:custGeom>
              <a:avLst/>
              <a:gdLst/>
              <a:ahLst/>
              <a:cxnLst/>
              <a:rect l="l" t="t" r="r" b="b"/>
              <a:pathLst>
                <a:path w="132714" h="50800">
                  <a:moveTo>
                    <a:pt x="0" y="0"/>
                  </a:moveTo>
                  <a:lnTo>
                    <a:pt x="132448" y="0"/>
                  </a:lnTo>
                  <a:lnTo>
                    <a:pt x="132448" y="6807"/>
                  </a:lnTo>
                  <a:lnTo>
                    <a:pt x="66230" y="6807"/>
                  </a:lnTo>
                  <a:lnTo>
                    <a:pt x="66230" y="503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4587143" y="2288528"/>
              <a:ext cx="66675" cy="43815"/>
            </a:xfrm>
            <a:custGeom>
              <a:avLst/>
              <a:gdLst/>
              <a:ahLst/>
              <a:cxnLst/>
              <a:rect l="l" t="t" r="r" b="b"/>
              <a:pathLst>
                <a:path w="66675" h="43814">
                  <a:moveTo>
                    <a:pt x="0" y="0"/>
                  </a:moveTo>
                  <a:lnTo>
                    <a:pt x="66230" y="0"/>
                  </a:lnTo>
                  <a:lnTo>
                    <a:pt x="66230" y="13131"/>
                  </a:lnTo>
                  <a:lnTo>
                    <a:pt x="22085" y="13131"/>
                  </a:lnTo>
                  <a:lnTo>
                    <a:pt x="22085" y="43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9"/>
            <p:cNvSpPr/>
            <p:nvPr/>
          </p:nvSpPr>
          <p:spPr>
            <a:xfrm>
              <a:off x="4653373" y="2301660"/>
              <a:ext cx="44450" cy="30480"/>
            </a:xfrm>
            <a:custGeom>
              <a:avLst/>
              <a:gdLst/>
              <a:ahLst/>
              <a:cxnLst/>
              <a:rect l="l" t="t" r="r" b="b"/>
              <a:pathLst>
                <a:path w="44450" h="30480">
                  <a:moveTo>
                    <a:pt x="0" y="0"/>
                  </a:moveTo>
                  <a:lnTo>
                    <a:pt x="44157" y="0"/>
                  </a:lnTo>
                  <a:lnTo>
                    <a:pt x="44157" y="303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0"/>
            <p:cNvSpPr/>
            <p:nvPr/>
          </p:nvSpPr>
          <p:spPr>
            <a:xfrm>
              <a:off x="4785834" y="2060411"/>
              <a:ext cx="423545" cy="271780"/>
            </a:xfrm>
            <a:custGeom>
              <a:avLst/>
              <a:gdLst/>
              <a:ahLst/>
              <a:cxnLst/>
              <a:rect l="l" t="t" r="r" b="b"/>
              <a:pathLst>
                <a:path w="423545" h="271780">
                  <a:moveTo>
                    <a:pt x="46202" y="0"/>
                  </a:moveTo>
                  <a:lnTo>
                    <a:pt x="423545" y="0"/>
                  </a:lnTo>
                  <a:lnTo>
                    <a:pt x="423545" y="132448"/>
                  </a:lnTo>
                  <a:lnTo>
                    <a:pt x="148996" y="132448"/>
                  </a:lnTo>
                  <a:lnTo>
                    <a:pt x="148996" y="164109"/>
                  </a:lnTo>
                  <a:lnTo>
                    <a:pt x="44145" y="164109"/>
                  </a:lnTo>
                  <a:lnTo>
                    <a:pt x="44145" y="235534"/>
                  </a:lnTo>
                  <a:lnTo>
                    <a:pt x="0" y="235534"/>
                  </a:lnTo>
                  <a:lnTo>
                    <a:pt x="0" y="2716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1"/>
            <p:cNvSpPr/>
            <p:nvPr/>
          </p:nvSpPr>
          <p:spPr>
            <a:xfrm>
              <a:off x="4829979" y="2295945"/>
              <a:ext cx="44450" cy="36195"/>
            </a:xfrm>
            <a:custGeom>
              <a:avLst/>
              <a:gdLst/>
              <a:ahLst/>
              <a:cxnLst/>
              <a:rect l="l" t="t" r="r" b="b"/>
              <a:pathLst>
                <a:path w="44450" h="36194">
                  <a:moveTo>
                    <a:pt x="0" y="0"/>
                  </a:moveTo>
                  <a:lnTo>
                    <a:pt x="44145" y="0"/>
                  </a:lnTo>
                  <a:lnTo>
                    <a:pt x="44145" y="360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2"/>
            <p:cNvSpPr/>
            <p:nvPr/>
          </p:nvSpPr>
          <p:spPr>
            <a:xfrm>
              <a:off x="4934830" y="2224520"/>
              <a:ext cx="105410" cy="107950"/>
            </a:xfrm>
            <a:custGeom>
              <a:avLst/>
              <a:gdLst/>
              <a:ahLst/>
              <a:cxnLst/>
              <a:rect l="l" t="t" r="r" b="b"/>
              <a:pathLst>
                <a:path w="105410" h="107950">
                  <a:moveTo>
                    <a:pt x="0" y="0"/>
                  </a:moveTo>
                  <a:lnTo>
                    <a:pt x="104851" y="0"/>
                  </a:lnTo>
                  <a:lnTo>
                    <a:pt x="104851" y="45034"/>
                  </a:lnTo>
                  <a:lnTo>
                    <a:pt x="27609" y="45034"/>
                  </a:lnTo>
                  <a:lnTo>
                    <a:pt x="27609" y="1075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3"/>
            <p:cNvSpPr/>
            <p:nvPr/>
          </p:nvSpPr>
          <p:spPr>
            <a:xfrm>
              <a:off x="5039682" y="2269554"/>
              <a:ext cx="77470" cy="62865"/>
            </a:xfrm>
            <a:custGeom>
              <a:avLst/>
              <a:gdLst/>
              <a:ahLst/>
              <a:cxnLst/>
              <a:rect l="l" t="t" r="r" b="b"/>
              <a:pathLst>
                <a:path w="77470" h="62864">
                  <a:moveTo>
                    <a:pt x="0" y="0"/>
                  </a:moveTo>
                  <a:lnTo>
                    <a:pt x="77279" y="0"/>
                  </a:lnTo>
                  <a:lnTo>
                    <a:pt x="77279" y="16954"/>
                  </a:lnTo>
                  <a:lnTo>
                    <a:pt x="11036" y="16954"/>
                  </a:lnTo>
                  <a:lnTo>
                    <a:pt x="11036" y="624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4"/>
            <p:cNvSpPr/>
            <p:nvPr/>
          </p:nvSpPr>
          <p:spPr>
            <a:xfrm>
              <a:off x="5116961" y="2286509"/>
              <a:ext cx="66675" cy="45720"/>
            </a:xfrm>
            <a:custGeom>
              <a:avLst/>
              <a:gdLst/>
              <a:ahLst/>
              <a:cxnLst/>
              <a:rect l="l" t="t" r="r" b="b"/>
              <a:pathLst>
                <a:path w="66675" h="45719">
                  <a:moveTo>
                    <a:pt x="0" y="0"/>
                  </a:moveTo>
                  <a:lnTo>
                    <a:pt x="66205" y="0"/>
                  </a:lnTo>
                  <a:lnTo>
                    <a:pt x="66205" y="10896"/>
                  </a:lnTo>
                  <a:lnTo>
                    <a:pt x="22059" y="10896"/>
                  </a:lnTo>
                  <a:lnTo>
                    <a:pt x="22059" y="455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5"/>
            <p:cNvSpPr/>
            <p:nvPr/>
          </p:nvSpPr>
          <p:spPr>
            <a:xfrm>
              <a:off x="5183166" y="2297405"/>
              <a:ext cx="44450" cy="34925"/>
            </a:xfrm>
            <a:custGeom>
              <a:avLst/>
              <a:gdLst/>
              <a:ahLst/>
              <a:cxnLst/>
              <a:rect l="l" t="t" r="r" b="b"/>
              <a:pathLst>
                <a:path w="44450" h="34925">
                  <a:moveTo>
                    <a:pt x="0" y="0"/>
                  </a:moveTo>
                  <a:lnTo>
                    <a:pt x="44157" y="0"/>
                  </a:lnTo>
                  <a:lnTo>
                    <a:pt x="44157" y="346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6"/>
            <p:cNvSpPr/>
            <p:nvPr/>
          </p:nvSpPr>
          <p:spPr>
            <a:xfrm>
              <a:off x="5209379" y="2192859"/>
              <a:ext cx="274955" cy="139700"/>
            </a:xfrm>
            <a:custGeom>
              <a:avLst/>
              <a:gdLst/>
              <a:ahLst/>
              <a:cxnLst/>
              <a:rect l="l" t="t" r="r" b="b"/>
              <a:pathLst>
                <a:path w="274954" h="139700">
                  <a:moveTo>
                    <a:pt x="0" y="0"/>
                  </a:moveTo>
                  <a:lnTo>
                    <a:pt x="274561" y="0"/>
                  </a:lnTo>
                  <a:lnTo>
                    <a:pt x="274561" y="63817"/>
                  </a:lnTo>
                  <a:lnTo>
                    <a:pt x="150393" y="63817"/>
                  </a:lnTo>
                  <a:lnTo>
                    <a:pt x="150393" y="103847"/>
                  </a:lnTo>
                  <a:lnTo>
                    <a:pt x="106248" y="103847"/>
                  </a:lnTo>
                  <a:lnTo>
                    <a:pt x="106248" y="1391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7"/>
            <p:cNvSpPr/>
            <p:nvPr/>
          </p:nvSpPr>
          <p:spPr>
            <a:xfrm>
              <a:off x="5359773" y="229670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0" y="0"/>
                  </a:moveTo>
                  <a:lnTo>
                    <a:pt x="44145" y="0"/>
                  </a:lnTo>
                  <a:lnTo>
                    <a:pt x="44145" y="353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8"/>
            <p:cNvSpPr/>
            <p:nvPr/>
          </p:nvSpPr>
          <p:spPr>
            <a:xfrm>
              <a:off x="5483941" y="2256676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60" h="75564">
                  <a:moveTo>
                    <a:pt x="0" y="0"/>
                  </a:moveTo>
                  <a:lnTo>
                    <a:pt x="124167" y="0"/>
                  </a:lnTo>
                  <a:lnTo>
                    <a:pt x="124167" y="16268"/>
                  </a:lnTo>
                  <a:lnTo>
                    <a:pt x="8293" y="16268"/>
                  </a:lnTo>
                  <a:lnTo>
                    <a:pt x="8293" y="75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5580537" y="2272945"/>
              <a:ext cx="143510" cy="59690"/>
            </a:xfrm>
            <a:custGeom>
              <a:avLst/>
              <a:gdLst/>
              <a:ahLst/>
              <a:cxnLst/>
              <a:rect l="l" t="t" r="r" b="b"/>
              <a:pathLst>
                <a:path w="143510" h="59689">
                  <a:moveTo>
                    <a:pt x="27571" y="0"/>
                  </a:moveTo>
                  <a:lnTo>
                    <a:pt x="143471" y="0"/>
                  </a:lnTo>
                  <a:lnTo>
                    <a:pt x="143471" y="2603"/>
                  </a:lnTo>
                  <a:lnTo>
                    <a:pt x="44132" y="2603"/>
                  </a:lnTo>
                  <a:lnTo>
                    <a:pt x="44132" y="18097"/>
                  </a:lnTo>
                  <a:lnTo>
                    <a:pt x="0" y="18097"/>
                  </a:lnTo>
                  <a:lnTo>
                    <a:pt x="0" y="590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5624669" y="2291043"/>
              <a:ext cx="44450" cy="41275"/>
            </a:xfrm>
            <a:custGeom>
              <a:avLst/>
              <a:gdLst/>
              <a:ahLst/>
              <a:cxnLst/>
              <a:rect l="l" t="t" r="r" b="b"/>
              <a:pathLst>
                <a:path w="44450" h="41275">
                  <a:moveTo>
                    <a:pt x="0" y="0"/>
                  </a:moveTo>
                  <a:lnTo>
                    <a:pt x="44145" y="0"/>
                  </a:lnTo>
                  <a:lnTo>
                    <a:pt x="44145" y="40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1"/>
            <p:cNvSpPr/>
            <p:nvPr/>
          </p:nvSpPr>
          <p:spPr>
            <a:xfrm>
              <a:off x="5724009" y="2275549"/>
              <a:ext cx="99695" cy="56515"/>
            </a:xfrm>
            <a:custGeom>
              <a:avLst/>
              <a:gdLst/>
              <a:ahLst/>
              <a:cxnLst/>
              <a:rect l="l" t="t" r="r" b="b"/>
              <a:pathLst>
                <a:path w="99695" h="56514">
                  <a:moveTo>
                    <a:pt x="0" y="0"/>
                  </a:moveTo>
                  <a:lnTo>
                    <a:pt x="99326" y="0"/>
                  </a:lnTo>
                  <a:lnTo>
                    <a:pt x="99326" y="17157"/>
                  </a:lnTo>
                  <a:lnTo>
                    <a:pt x="33108" y="17157"/>
                  </a:lnTo>
                  <a:lnTo>
                    <a:pt x="33108" y="564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2"/>
            <p:cNvSpPr/>
            <p:nvPr/>
          </p:nvSpPr>
          <p:spPr>
            <a:xfrm>
              <a:off x="5823336" y="2292706"/>
              <a:ext cx="66675" cy="39370"/>
            </a:xfrm>
            <a:custGeom>
              <a:avLst/>
              <a:gdLst/>
              <a:ahLst/>
              <a:cxnLst/>
              <a:rect l="l" t="t" r="r" b="b"/>
              <a:pathLst>
                <a:path w="66675" h="39369">
                  <a:moveTo>
                    <a:pt x="0" y="0"/>
                  </a:moveTo>
                  <a:lnTo>
                    <a:pt x="66230" y="0"/>
                  </a:lnTo>
                  <a:lnTo>
                    <a:pt x="66230" y="9334"/>
                  </a:lnTo>
                  <a:lnTo>
                    <a:pt x="22085" y="9334"/>
                  </a:lnTo>
                  <a:lnTo>
                    <a:pt x="22085" y="393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3"/>
            <p:cNvSpPr/>
            <p:nvPr/>
          </p:nvSpPr>
          <p:spPr>
            <a:xfrm>
              <a:off x="5889566" y="2302041"/>
              <a:ext cx="44450" cy="30480"/>
            </a:xfrm>
            <a:custGeom>
              <a:avLst/>
              <a:gdLst/>
              <a:ahLst/>
              <a:cxnLst/>
              <a:rect l="l" t="t" r="r" b="b"/>
              <a:pathLst>
                <a:path w="44450" h="30480">
                  <a:moveTo>
                    <a:pt x="0" y="0"/>
                  </a:moveTo>
                  <a:lnTo>
                    <a:pt x="44157" y="0"/>
                  </a:lnTo>
                  <a:lnTo>
                    <a:pt x="44157" y="299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70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figures form a hierarchical (nested) clustering with 1, 2, 4 and 6 clusters on each level.</a:t>
            </a:r>
          </a:p>
          <a:p>
            <a:r>
              <a:rPr lang="en-US" altLang="en-US" smtClean="0"/>
              <a:t>A hierarchical clustering can be viewed as a sequence of partitional clusterings.</a:t>
            </a:r>
          </a:p>
          <a:p>
            <a:r>
              <a:rPr lang="en-US" altLang="en-US" smtClean="0"/>
              <a:t>A partitional clustering can be obtained by taking any member of that sequence, i.e. by cutting the hierarchical tree at a certain level.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57388"/>
            <a:ext cx="5648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3136</Words>
  <Application>Microsoft Office PowerPoint</Application>
  <PresentationFormat>全屏显示(4:3)</PresentationFormat>
  <Paragraphs>511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Cluster Analysis</vt:lpstr>
      <vt:lpstr>Cluster analysis</vt:lpstr>
      <vt:lpstr>Cluster analysis</vt:lpstr>
      <vt:lpstr>Cluster analysis</vt:lpstr>
      <vt:lpstr>Different types of clusterings</vt:lpstr>
      <vt:lpstr>Partitional versus hierarchical</vt:lpstr>
      <vt:lpstr>Partitional versus hierarchical</vt:lpstr>
      <vt:lpstr>Partitional versus hierarchical</vt:lpstr>
      <vt:lpstr>Partitional versus hierarchical</vt:lpstr>
      <vt:lpstr>Exclusive versus fuzzy</vt:lpstr>
      <vt:lpstr>Exclusive versus fuzzy</vt:lpstr>
      <vt:lpstr>Complete versus partial</vt:lpstr>
      <vt:lpstr>K-means</vt:lpstr>
      <vt:lpstr>K-means</vt:lpstr>
      <vt:lpstr>K-means</vt:lpstr>
      <vt:lpstr>K-means</vt:lpstr>
      <vt:lpstr>K-means</vt:lpstr>
      <vt:lpstr>K-means</vt:lpstr>
      <vt:lpstr>K-means</vt:lpstr>
      <vt:lpstr>Proximity measure</vt:lpstr>
      <vt:lpstr>Proximity measure</vt:lpstr>
      <vt:lpstr>Proximity measure</vt:lpstr>
      <vt:lpstr>Proximity measure</vt:lpstr>
      <vt:lpstr>Proximity measure</vt:lpstr>
      <vt:lpstr>Proximity measure</vt:lpstr>
      <vt:lpstr>Choosing initial centroids</vt:lpstr>
      <vt:lpstr>Choosing initial centroids</vt:lpstr>
      <vt:lpstr>Choosing initial centroids</vt:lpstr>
      <vt:lpstr>Outliers</vt:lpstr>
      <vt:lpstr>Outliers</vt:lpstr>
      <vt:lpstr>Post-processing</vt:lpstr>
      <vt:lpstr>Post-processing</vt:lpstr>
      <vt:lpstr>Bisecting K-means</vt:lpstr>
      <vt:lpstr>Bisecting K-means</vt:lpstr>
      <vt:lpstr>Bisecting K-means</vt:lpstr>
      <vt:lpstr>Limitations of K-means</vt:lpstr>
      <vt:lpstr>Limitations of K-means</vt:lpstr>
      <vt:lpstr>Limitations of K-means</vt:lpstr>
      <vt:lpstr>Limitations of K-means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Single link</vt:lpstr>
      <vt:lpstr>Single link</vt:lpstr>
      <vt:lpstr>Single link</vt:lpstr>
      <vt:lpstr>Single link</vt:lpstr>
      <vt:lpstr>Complete link</vt:lpstr>
      <vt:lpstr>Complete link</vt:lpstr>
      <vt:lpstr>Complete link</vt:lpstr>
      <vt:lpstr>Complete link</vt:lpstr>
      <vt:lpstr>Group average</vt:lpstr>
      <vt:lpstr>Group average</vt:lpstr>
      <vt:lpstr>Group average</vt:lpstr>
      <vt:lpstr>Group average</vt:lpstr>
      <vt:lpstr>Group average</vt:lpstr>
      <vt:lpstr>Ward’s method</vt:lpstr>
      <vt:lpstr>Ward’s method</vt:lpstr>
      <vt:lpstr>Ward’s method</vt:lpstr>
      <vt:lpstr>Key issues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Ying Shen</dc:creator>
  <cp:lastModifiedBy>Ying Shen</cp:lastModifiedBy>
  <cp:revision>58</cp:revision>
  <dcterms:created xsi:type="dcterms:W3CDTF">2013-09-25T08:12:29Z</dcterms:created>
  <dcterms:modified xsi:type="dcterms:W3CDTF">2018-11-20T11:57:53Z</dcterms:modified>
</cp:coreProperties>
</file>