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96" r:id="rId4"/>
    <p:sldId id="29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3" r:id="rId28"/>
    <p:sldId id="274" r:id="rId29"/>
    <p:sldId id="275" r:id="rId30"/>
    <p:sldId id="276" r:id="rId31"/>
    <p:sldId id="277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36A84-2B51-4189-A639-CCD088BE161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E744-1EAC-4ABA-9C1F-B8AB0490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1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6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3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2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A97D-346D-47CF-8FB6-A49CF63156F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Dec.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 smtClean="0"/>
              <a:t>goal</a:t>
            </a:r>
            <a:r>
              <a:rPr lang="en-US" dirty="0"/>
              <a:t>: Maximize </a:t>
            </a: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identify patterns we want to study variation across </a:t>
            </a:r>
            <a:r>
              <a:rPr lang="en-US" dirty="0" smtClean="0"/>
              <a:t>observations</a:t>
            </a:r>
          </a:p>
          <a:p>
            <a:r>
              <a:rPr lang="en-US" dirty="0"/>
              <a:t>Can we do ‘better’, i.e., find a compact representation that captures variation</a:t>
            </a:r>
            <a:r>
              <a:rPr lang="en-US" dirty="0" smtClean="0"/>
              <a:t>?</a:t>
            </a:r>
          </a:p>
          <a:p>
            <a:r>
              <a:rPr lang="en-US" dirty="0"/>
              <a:t>PCA solution finds directions of maximal variance!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7961271">
            <a:off x="5972689" y="3570162"/>
            <a:ext cx="2395820" cy="766002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696600" y="3144474"/>
            <a:ext cx="284365" cy="274985"/>
          </a:xfrm>
          <a:prstGeom prst="straightConnector1">
            <a:avLst/>
          </a:prstGeom>
          <a:ln w="25400">
            <a:solidFill>
              <a:srgbClr val="C0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Suppose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contains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data points, and each data point is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/>
                  <a:t>-dimensional, that </a:t>
                </a:r>
                <a:r>
                  <a:rPr lang="en-US" altLang="zh-CN" dirty="0" smtClean="0"/>
                  <a:t>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Now</a:t>
                </a:r>
                <a:r>
                  <a:rPr lang="en-US" altLang="zh-CN" dirty="0"/>
                  <a:t>, we want to find such a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481252" y="3564821"/>
                <a:ext cx="5486400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600" dirty="0" smtClean="0">
                    <a:ea typeface="宋体" panose="02010600030101010101" pitchFamily="2" charset="-122"/>
                  </a:rPr>
                  <a:t>(Note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𝜶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𝝁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600" dirty="0" smtClean="0">
                    <a:ea typeface="宋体" panose="02010600030101010101" pitchFamily="2" charset="-122"/>
                  </a:rPr>
                  <a:t>)</a:t>
                </a:r>
                <a:endParaRPr lang="zh-CN" altLang="en-US" sz="2600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1252" y="3564821"/>
                <a:ext cx="5486400" cy="492443"/>
              </a:xfrm>
              <a:prstGeom prst="rect">
                <a:avLst/>
              </a:prstGeom>
              <a:blipFill>
                <a:blip r:embed="rId3"/>
                <a:stretch>
                  <a:fillRect l="-2000" t="-9877" r="-222" b="-308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8125" y="4333564"/>
            <a:ext cx="524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where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5247964"/>
            <a:ext cx="8677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and                                                          is the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covariance matrix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 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684584"/>
              </p:ext>
            </p:extLst>
          </p:nvPr>
        </p:nvGraphicFramePr>
        <p:xfrm>
          <a:off x="1238250" y="4104968"/>
          <a:ext cx="16700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4" imgW="723586" imgH="431613" progId="Equation.DSMT4">
                  <p:embed/>
                </p:oleObj>
              </mc:Choice>
              <mc:Fallback>
                <p:oleObj name="Equation" r:id="rId4" imgW="723586" imgH="431613" progId="Equation.DSMT4">
                  <p:embed/>
                  <p:pic>
                    <p:nvPicPr>
                      <p:cNvPr id="6759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104968"/>
                        <a:ext cx="16700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66536"/>
              </p:ext>
            </p:extLst>
          </p:nvPr>
        </p:nvGraphicFramePr>
        <p:xfrm>
          <a:off x="938213" y="5013018"/>
          <a:ext cx="4219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6" imgW="1828800" imgH="431800" progId="Equation.DSMT4">
                  <p:embed/>
                </p:oleObj>
              </mc:Choice>
              <mc:Fallback>
                <p:oleObj name="Equation" r:id="rId6" imgW="1828800" imgH="431800" progId="Equation.DSMT4">
                  <p:embed/>
                  <p:pic>
                    <p:nvPicPr>
                      <p:cNvPr id="6759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5013018"/>
                        <a:ext cx="4219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13052" y="1260775"/>
                <a:ext cx="6996852" cy="2016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52" y="1260775"/>
                <a:ext cx="6996852" cy="20164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unit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Based on Lagrange multiplier method, we need to</a:t>
                </a:r>
                <a:r>
                  <a:rPr lang="en-US" altLang="zh-CN" dirty="0" smtClean="0"/>
                  <a:t>,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Since</a:t>
                </a:r>
                <a:r>
                  <a:rPr lang="en-US" altLang="zh-CN" dirty="0"/>
                  <a:t>,  </a:t>
                </a:r>
                <a:endParaRPr lang="zh-CN" altLang="en-US" dirty="0"/>
              </a:p>
              <a:p>
                <a:r>
                  <a:rPr lang="en-US" altLang="zh-CN" dirty="0" smtClean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28587"/>
              </p:ext>
            </p:extLst>
          </p:nvPr>
        </p:nvGraphicFramePr>
        <p:xfrm>
          <a:off x="2157413" y="2289333"/>
          <a:ext cx="4279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4" imgW="1854200" imgH="342900" progId="Equation.DSMT4">
                  <p:embed/>
                </p:oleObj>
              </mc:Choice>
              <mc:Fallback>
                <p:oleObj name="Equation" r:id="rId4" imgW="1854200" imgH="342900" progId="Equation.DSMT4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289333"/>
                        <a:ext cx="4279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06363" y="3214688"/>
          <a:ext cx="59499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6" imgW="2578100" imgH="482600" progId="Equation.DSMT4">
                  <p:embed/>
                </p:oleObj>
              </mc:Choice>
              <mc:Fallback>
                <p:oleObj name="Equation" r:id="rId6" imgW="2578100" imgH="482600" progId="Equation.DSMT4">
                  <p:embed/>
                  <p:pic>
                    <p:nvPicPr>
                      <p:cNvPr id="2091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214688"/>
                        <a:ext cx="59499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030913" y="3657600"/>
            <a:ext cx="2122487" cy="409575"/>
            <a:chOff x="3720" y="2268"/>
            <a:chExt cx="1337" cy="258"/>
          </a:xfrm>
        </p:grpSpPr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3720" y="2340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4170" y="2268"/>
            <a:ext cx="88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7" name="Equation" r:id="rId8" imgW="609336" imgH="177723" progId="Equation.DSMT4">
                    <p:embed/>
                  </p:oleObj>
                </mc:Choice>
                <mc:Fallback>
                  <p:oleObj name="Equation" r:id="rId8" imgW="609336" imgH="177723" progId="Equation.DSMT4">
                    <p:embed/>
                    <p:pic>
                      <p:nvPicPr>
                        <p:cNvPr id="686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2268"/>
                          <a:ext cx="88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5029201" y="4038600"/>
            <a:ext cx="2979738" cy="1025525"/>
            <a:chOff x="3168" y="2544"/>
            <a:chExt cx="1877" cy="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600" dirty="0">
                      <a:ea typeface="宋体" panose="02010600030101010101" pitchFamily="2" charset="-122"/>
                    </a:rPr>
                    <a:t>is </a:t>
                  </a:r>
                  <a:r>
                    <a:rPr lang="en-US" altLang="zh-CN" sz="26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’s </a:t>
                  </a:r>
                  <a:r>
                    <a:rPr lang="en-US" altLang="zh-CN" sz="2600" dirty="0" err="1">
                      <a:ea typeface="宋体" panose="02010600030101010101" pitchFamily="2" charset="-122"/>
                    </a:rPr>
                    <a:t>eigen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-vector  </a:t>
                  </a:r>
                  <a:endParaRPr lang="zh-CN" altLang="en-US" sz="2600" dirty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blipFill>
                  <a:blip r:embed="rId10"/>
                  <a:stretch>
                    <a:fillRect t="-12346" r="-5317" b="-3086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5400000">
              <a:off x="4296" y="266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00019"/>
              </p:ext>
            </p:extLst>
          </p:nvPr>
        </p:nvGraphicFramePr>
        <p:xfrm>
          <a:off x="650875" y="5296312"/>
          <a:ext cx="82645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11" imgW="3581400" imgH="304800" progId="Equation.DSMT4">
                  <p:embed/>
                </p:oleObj>
              </mc:Choice>
              <mc:Fallback>
                <p:oleObj name="Equation" r:id="rId11" imgW="3581400" imgH="304800" progId="Equation.DSMT4">
                  <p:embed/>
                  <p:pic>
                    <p:nvPicPr>
                      <p:cNvPr id="2091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296312"/>
                        <a:ext cx="82645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7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should be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corresponding to the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What is another </a:t>
                </a:r>
                <a:r>
                  <a:rPr lang="en-US" altLang="zh-CN" dirty="0" smtClean="0"/>
                  <a:t>orientation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and along which the data can have the second largest variation</a:t>
                </a:r>
                <a:r>
                  <a:rPr lang="en-US" altLang="zh-CN" dirty="0" smtClean="0"/>
                  <a:t>?</a:t>
                </a:r>
              </a:p>
              <a:p>
                <a:r>
                  <a:rPr lang="en-US" altLang="zh-CN" dirty="0"/>
                  <a:t>Answer: it is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associated to the second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and such a variance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  <a:p>
                <a:endParaRPr lang="zh-CN" altLang="en-US" i="1" dirty="0" smtClean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r>
              <a:rPr lang="en-US" altLang="zh-CN" dirty="0" smtClean="0"/>
              <a:t>Results</a:t>
            </a:r>
            <a:r>
              <a:rPr lang="en-US" altLang="zh-CN" dirty="0"/>
              <a:t>: the </a:t>
            </a:r>
            <a:r>
              <a:rPr lang="en-US" altLang="zh-CN" dirty="0" err="1"/>
              <a:t>eigen</a:t>
            </a:r>
            <a:r>
              <a:rPr lang="en-US" altLang="zh-CN" dirty="0"/>
              <a:t>-vectors of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/>
              <a:t> forms a set of orthogonal basis and they are referred as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Principal Components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/>
              <a:t>of the original data 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You can consider PCs as a set of orthogonal coordinates. Under such a coordinate system, variables are not correlated.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Express data in PCs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PCs derived from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Then,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can be linearly represented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and the representation coefficients </a:t>
                </a:r>
                <a:r>
                  <a:rPr lang="en-US" altLang="zh-CN" dirty="0" smtClean="0"/>
                  <a:t>are</a:t>
                </a: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Actually, 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/>
                  <a:t> is the coordinates of 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in the new coordinate system spanned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912374" y="2880069"/>
                <a:ext cx="1882823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74" y="2880069"/>
                <a:ext cx="1882823" cy="1753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0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Summary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data matrix, each column is a data </a:t>
                </a:r>
                <a:r>
                  <a:rPr lang="en-US" altLang="zh-CN" dirty="0" smtClean="0"/>
                  <a:t>sample</a:t>
                </a:r>
              </a:p>
              <a:p>
                <a:r>
                  <a:rPr lang="en-US" altLang="zh-CN" dirty="0"/>
                  <a:t>Suppose each of its feature has </a:t>
                </a:r>
                <a:r>
                  <a:rPr lang="en-US" altLang="zh-CN" dirty="0" smtClean="0"/>
                  <a:t>zero-mean</a:t>
                </a:r>
              </a:p>
              <a:p>
                <a:pPr marL="0" indent="0">
                  <a:buNone/>
                </a:pPr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spans </a:t>
                </a:r>
                <a:r>
                  <a:rPr lang="en-US" altLang="zh-CN" dirty="0"/>
                  <a:t>a new </a:t>
                </a:r>
                <a:r>
                  <a:rPr lang="en-US" altLang="zh-CN" dirty="0" smtClean="0"/>
                  <a:t>space</a:t>
                </a:r>
              </a:p>
              <a:p>
                <a:r>
                  <a:rPr lang="en-US" altLang="zh-CN" dirty="0"/>
                  <a:t>Data in new space is represented </a:t>
                </a:r>
                <a:r>
                  <a:rPr lang="en-US" altLang="zh-CN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53064"/>
              </p:ext>
            </p:extLst>
          </p:nvPr>
        </p:nvGraphicFramePr>
        <p:xfrm>
          <a:off x="2259806" y="2342587"/>
          <a:ext cx="406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4" imgW="1765300" imgH="393700" progId="Equation.DSMT4">
                  <p:embed/>
                </p:oleObj>
              </mc:Choice>
              <mc:Fallback>
                <p:oleObj name="Equation" r:id="rId4" imgW="1765300" imgH="393700" progId="Equation.DSMT4">
                  <p:embed/>
                  <p:pic>
                    <p:nvPicPr>
                      <p:cNvPr id="727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806" y="2342587"/>
                        <a:ext cx="4064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81000" y="5029200"/>
            <a:ext cx="8343900" cy="1235075"/>
            <a:chOff x="381000" y="5029200"/>
            <a:chExt cx="8343900" cy="1235075"/>
          </a:xfrm>
        </p:grpSpPr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5089525"/>
              <a:ext cx="118110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81000" y="5029200"/>
              <a:ext cx="6781800" cy="1235075"/>
            </a:xfrm>
            <a:prstGeom prst="cloudCallout">
              <a:avLst>
                <a:gd name="adj1" fmla="val 56315"/>
                <a:gd name="adj2" fmla="val -32926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6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 new space, dimensions of data are not correlated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52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1524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 </a:t>
            </a:r>
            <a:r>
              <a:rPr lang="en-US" altLang="zh-CN">
                <a:ea typeface="宋体" panose="02010600030101010101" pitchFamily="2" charset="-122"/>
              </a:rPr>
              <a:t>,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1984375"/>
            <a:ext cx="132397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(2.5, 2.4) (0.5, 0.7)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(2.2, 2.9)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(1.9, 2.2)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(3.1, 3.0)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(2.3, 2.7)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(2.0, 1.6)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(1.0, 1.1)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(1.5, 1.6)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(1.1, 0.9)</a:t>
            </a: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235200" y="1600200"/>
          <a:ext cx="5975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3" imgW="2984500" imgH="457200" progId="Equation.DSMT4">
                  <p:embed/>
                </p:oleObj>
              </mc:Choice>
              <mc:Fallback>
                <p:oleObj name="Equation" r:id="rId3" imgW="2984500" imgH="457200" progId="Equation.DSMT4">
                  <p:embed/>
                  <p:pic>
                    <p:nvPicPr>
                      <p:cNvPr id="737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00200"/>
                        <a:ext cx="59753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286000" y="2667000"/>
          <a:ext cx="30289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737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0289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09800" y="3930650"/>
            <a:ext cx="259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Eigen-values =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267200" y="4019550"/>
          <a:ext cx="1906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7" imgW="990170" imgH="203112" progId="Equation.DSMT4">
                  <p:embed/>
                </p:oleObj>
              </mc:Choice>
              <mc:Fallback>
                <p:oleObj name="Equation" r:id="rId7" imgW="990170" imgH="203112" progId="Equation.DSMT4">
                  <p:embed/>
                  <p:pic>
                    <p:nvPicPr>
                      <p:cNvPr id="737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19550"/>
                        <a:ext cx="19065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228850" y="5073650"/>
            <a:ext cx="4248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Corresponding eigen-vectors: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6429375" y="4492625"/>
          <a:ext cx="1893888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9" imgW="1002865" imgH="939392" progId="Equation.DSMT4">
                  <p:embed/>
                </p:oleObj>
              </mc:Choice>
              <mc:Fallback>
                <p:oleObj name="Equation" r:id="rId9" imgW="1002865" imgH="939392" progId="Equation.DSMT4">
                  <p:embed/>
                  <p:pic>
                    <p:nvPicPr>
                      <p:cNvPr id="737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492625"/>
                        <a:ext cx="1893888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1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19275"/>
            <a:ext cx="42957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3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K-Nearest Neighbor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KNN is a supervised learning algorithm</a:t>
                </a:r>
              </a:p>
              <a:p>
                <a:r>
                  <a:rPr lang="en-US" altLang="zh-CN" dirty="0" smtClean="0"/>
                  <a:t>Given a test sample, find its closest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neighbors in the training set. Predict its label by the majority class of its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neighbors</a:t>
                </a:r>
              </a:p>
              <a:p>
                <a:pPr lvl="1"/>
                <a:r>
                  <a:rPr lang="en-US" altLang="zh-CN" dirty="0" smtClean="0"/>
                  <a:t>Voting or average</a:t>
                </a:r>
              </a:p>
              <a:p>
                <a:pPr lvl="1"/>
                <a:r>
                  <a:rPr lang="en-US" altLang="zh-CN" dirty="0" smtClean="0"/>
                  <a:t>Weighted voting or average</a:t>
                </a:r>
                <a:endParaRPr lang="en-US" altLang="zh-CN" dirty="0"/>
              </a:p>
              <a:p>
                <a:r>
                  <a:rPr lang="en-US" altLang="zh-CN" dirty="0" smtClean="0"/>
                  <a:t>Lazy learning vs. eager learning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947679" y="3303068"/>
            <a:ext cx="5334130" cy="2998159"/>
            <a:chOff x="2930047" y="3146919"/>
            <a:chExt cx="5334130" cy="2998159"/>
          </a:xfrm>
        </p:grpSpPr>
        <p:sp>
          <p:nvSpPr>
            <p:cNvPr id="7" name="椭圆 6"/>
            <p:cNvSpPr/>
            <p:nvPr/>
          </p:nvSpPr>
          <p:spPr>
            <a:xfrm>
              <a:off x="3672348" y="4291781"/>
              <a:ext cx="1179871" cy="11503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51826" y="3588857"/>
              <a:ext cx="2620914" cy="2556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79594" y="3903426"/>
              <a:ext cx="1965378" cy="192708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1199" y="4636134"/>
              <a:ext cx="589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?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1604" y="4963205"/>
              <a:ext cx="1698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test sample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36796" y="4754118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+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09028" y="5120294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-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30047" y="42917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+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71244" y="5408263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+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16667" y="43429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-</a:t>
              </a:r>
              <a:endParaRPr lang="zh-CN" altLang="en-US" b="1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426167" y="3525627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=1→</m:t>
                      </m:r>
                    </m:oMath>
                  </a14:m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V="1">
              <a:off x="5259017" y="4036712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=3→</m:t>
                      </m:r>
                    </m:oMath>
                  </a14:m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-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/>
            <p:nvPr/>
          </p:nvCxnSpPr>
          <p:spPr>
            <a:xfrm flipV="1">
              <a:off x="5265000" y="4849608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=5→</m:t>
                      </m:r>
                    </m:oMath>
                  </a14:m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16661" y="3609909"/>
                <a:ext cx="3825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𝐾𝑁𝑁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≤2(1−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1" y="3609909"/>
                <a:ext cx="3825021" cy="369332"/>
              </a:xfrm>
              <a:prstGeom prst="rect">
                <a:avLst/>
              </a:prstGeom>
              <a:blipFill>
                <a:blip r:embed="rId6"/>
                <a:stretch>
                  <a:fillRect l="-1274" r="-254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8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28600" y="2317750"/>
          <a:ext cx="8812213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3" imgW="4902200" imgH="1473200" progId="Equation.DSMT4">
                  <p:embed/>
                </p:oleObj>
              </mc:Choice>
              <mc:Fallback>
                <p:oleObj name="Equation" r:id="rId3" imgW="4902200" imgH="1473200" progId="Equation.DSMT4">
                  <p:embed/>
                  <p:pic>
                    <p:nvPicPr>
                      <p:cNvPr id="7578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17750"/>
                        <a:ext cx="8812213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7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r>
              <a:rPr lang="en-US" altLang="zh-CN" dirty="0" smtClean="0"/>
              <a:t>Draw </a:t>
            </a:r>
            <a:r>
              <a:rPr lang="en-US" altLang="zh-CN" i="1" dirty="0" err="1">
                <a:latin typeface="Times New Roman" panose="02020603050405020304" pitchFamily="18" charset="0"/>
              </a:rPr>
              <a:t>newC</a:t>
            </a:r>
            <a:r>
              <a:rPr lang="en-US" altLang="zh-CN" dirty="0"/>
              <a:t> on the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In such a new system, two variables are linearly independent!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54" y="2835523"/>
            <a:ext cx="465772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PCs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If </a:t>
                </a:r>
                <a:r>
                  <a:rPr lang="en-US" altLang="zh-CN" dirty="0"/>
                  <a:t>all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used,                        </a:t>
                </a:r>
                <a:r>
                  <a:rPr lang="en-US" altLang="zh-CN" dirty="0" smtClean="0"/>
                  <a:t>      is </a:t>
                </a:r>
                <a:r>
                  <a:rPr lang="en-US" altLang="zh-CN" dirty="0"/>
                  <a:t>still 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 smtClean="0"/>
                  <a:t>-dimensional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If </a:t>
                </a:r>
                <a:r>
                  <a:rPr lang="en-US" altLang="zh-CN" dirty="0" smtClean="0"/>
                  <a:t>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used,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will </a:t>
                </a:r>
                <a:r>
                  <a:rPr lang="en-US" altLang="zh-CN" dirty="0"/>
                  <a:t>be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-dimensional </a:t>
                </a:r>
                <a:endParaRPr lang="zh-CN" altLang="en-US" dirty="0"/>
              </a:p>
              <a:p>
                <a:r>
                  <a:rPr lang="en-US" altLang="zh-CN" dirty="0" smtClean="0"/>
                  <a:t>That </a:t>
                </a:r>
                <a:r>
                  <a:rPr lang="en-US" altLang="zh-CN" dirty="0"/>
                  <a:t>is, the dimension of the data is reduced!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26777" y="2068908"/>
                <a:ext cx="1882823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777" y="2068908"/>
                <a:ext cx="1882823" cy="1753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spans a new </a:t>
                </a:r>
                <a:r>
                  <a:rPr lang="en-US" altLang="zh-CN" dirty="0" smtClean="0"/>
                  <a:t>space</a:t>
                </a:r>
              </a:p>
              <a:p>
                <a:r>
                  <a:rPr lang="en-US" altLang="zh-CN" dirty="0"/>
                  <a:t>For dimension reduction, only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are used,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Data in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,</a:t>
                </a:r>
                <a:endParaRPr lang="zh-CN" altLang="en-US" i="1" baseline="-25000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0002"/>
              </p:ext>
            </p:extLst>
          </p:nvPr>
        </p:nvGraphicFramePr>
        <p:xfrm>
          <a:off x="3211104" y="1841090"/>
          <a:ext cx="2338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4" imgW="1016000" imgH="228600" progId="Equation.DSMT4">
                  <p:embed/>
                </p:oleObj>
              </mc:Choice>
              <mc:Fallback>
                <p:oleObj name="Equation" r:id="rId4" imgW="1016000" imgH="228600" progId="Equation.DSMT4">
                  <p:embed/>
                  <p:pic>
                    <p:nvPicPr>
                      <p:cNvPr id="788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104" y="1841090"/>
                        <a:ext cx="2338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</a:t>
            </a:r>
            <a:r>
              <a:rPr lang="en-US" altLang="zh-CN" dirty="0" smtClean="0"/>
              <a:t>system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If only the first PC (corresponds to the largest </a:t>
            </a:r>
            <a:r>
              <a:rPr lang="en-US" altLang="zh-CN" dirty="0" err="1"/>
              <a:t>eigen</a:t>
            </a:r>
            <a:r>
              <a:rPr lang="en-US" altLang="zh-CN" dirty="0"/>
              <a:t>-value) is remained 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6562"/>
              </p:ext>
            </p:extLst>
          </p:nvPr>
        </p:nvGraphicFramePr>
        <p:xfrm>
          <a:off x="2765425" y="1971370"/>
          <a:ext cx="3289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3" imgW="1828800" imgH="457200" progId="Equation.DSMT4">
                  <p:embed/>
                </p:oleObj>
              </mc:Choice>
              <mc:Fallback>
                <p:oleObj name="Equation" r:id="rId3" imgW="1828800" imgH="457200" progId="Equation.DSMT4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1971370"/>
                        <a:ext cx="32893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11163" y="4121150"/>
          <a:ext cx="86534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5" imgW="4813300" imgH="508000" progId="Equation.DSMT4">
                  <p:embed/>
                </p:oleObj>
              </mc:Choice>
              <mc:Fallback>
                <p:oleObj name="Equation" r:id="rId5" imgW="4813300" imgH="508000" progId="Equation.DSMT4">
                  <p:embed/>
                  <p:pic>
                    <p:nvPicPr>
                      <p:cNvPr id="809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121150"/>
                        <a:ext cx="86534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4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37845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All PCs are used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10200" y="541020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Only 1 PC is used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10200" y="5835650"/>
            <a:ext cx="350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FF0000"/>
                </a:solidFill>
                <a:ea typeface="宋体" panose="02010600030101010101" pitchFamily="2" charset="-122"/>
              </a:rPr>
              <a:t>Dimension reduction!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924050"/>
            <a:ext cx="424656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924050"/>
            <a:ext cx="42894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0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learning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sample space defines a distance measure on attributes</a:t>
            </a:r>
          </a:p>
          <a:p>
            <a:r>
              <a:rPr lang="en-US" dirty="0" smtClean="0"/>
              <a:t>Our goal is to find a sample space in which samples can be properly grouped under a proper distance measure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We can learn a distance measure</a:t>
            </a:r>
            <a:endParaRPr lang="en-US" dirty="0"/>
          </a:p>
        </p:txBody>
      </p:sp>
      <p:pic>
        <p:nvPicPr>
          <p:cNvPr id="13" name="内容占位符 9"/>
          <p:cNvPicPr>
            <a:picLocks noChangeAspect="1"/>
          </p:cNvPicPr>
          <p:nvPr/>
        </p:nvPicPr>
        <p:blipFill rotWithShape="1">
          <a:blip r:embed="rId2"/>
          <a:srcRect l="7856" t="5395" r="7422" b="6390"/>
          <a:stretch/>
        </p:blipFill>
        <p:spPr>
          <a:xfrm>
            <a:off x="4495800" y="2992686"/>
            <a:ext cx="4648200" cy="3327400"/>
          </a:xfrm>
          <a:prstGeom prst="rect">
            <a:avLst/>
          </a:prstGeom>
        </p:spPr>
      </p:pic>
      <p:pic>
        <p:nvPicPr>
          <p:cNvPr id="14" name="Picture 4" descr="https://cn.mathworks.com/help/examples/stats/GroupDataIntoTwoClustersKMedoidsExample_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6564" r="6222" b="3796"/>
          <a:stretch/>
        </p:blipFill>
        <p:spPr bwMode="auto">
          <a:xfrm>
            <a:off x="195780" y="3132386"/>
            <a:ext cx="4046020" cy="3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Some properties of a distance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Nonnegative: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Identity: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Triangle inequality: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Minkowski</a:t>
                </a:r>
                <a:r>
                  <a:rPr lang="en-US" dirty="0" smtClean="0"/>
                  <a:t> distance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Euclidean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which contain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features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the importance of each feature is different, we introduce  weights for features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diagonal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6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lvl="1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is a symmetric semi-positive matrix</a:t>
                </a:r>
              </a:p>
              <a:p>
                <a:r>
                  <a:rPr lang="en-US" dirty="0" smtClean="0"/>
                  <a:t>We can have </a:t>
                </a:r>
                <a:r>
                  <a:rPr lang="en-US" dirty="0" err="1" smtClean="0"/>
                  <a:t>Mahalanobis</a:t>
                </a:r>
                <a:r>
                  <a:rPr lang="en-US" dirty="0" smtClean="0"/>
                  <a:t> distance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is called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metric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is a measure of the distance between a point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and a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hope to learn a metric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which corresponds to certain data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Low-dimensional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dimension results in sparse distribution of samples</a:t>
            </a:r>
          </a:p>
          <a:p>
            <a:r>
              <a:rPr lang="en-US" altLang="zh-CN" dirty="0" smtClean="0"/>
              <a:t>Curse of dimensionality and dimension reduction</a:t>
            </a:r>
          </a:p>
          <a:p>
            <a:r>
              <a:rPr lang="en-US" altLang="zh-CN" dirty="0" smtClean="0"/>
              <a:t>Low-dimensional embedding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pic>
        <p:nvPicPr>
          <p:cNvPr id="12290" name="Picture 2" descr="Image result for manifold 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945991"/>
            <a:ext cx="76866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 metric using </a:t>
            </a:r>
            <a:r>
              <a:rPr lang="en-US" dirty="0"/>
              <a:t>priori </a:t>
            </a:r>
            <a:r>
              <a:rPr lang="en-US" dirty="0" smtClean="0"/>
              <a:t>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some priori knowledge has been given</a:t>
                </a:r>
              </a:p>
              <a:p>
                <a:pPr lvl="1"/>
                <a:r>
                  <a:rPr lang="en-US" dirty="0" smtClean="0"/>
                  <a:t>Must-link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similar</a:t>
                </a:r>
              </a:p>
              <a:p>
                <a:pPr lvl="1"/>
                <a:r>
                  <a:rPr lang="en-US" dirty="0" smtClean="0"/>
                  <a:t>Cannot-link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dissimilar</a:t>
                </a:r>
              </a:p>
              <a:p>
                <a:r>
                  <a:rPr lang="en-US" dirty="0" smtClean="0"/>
                  <a:t>We can find a metric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by solving the following optimization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433484" y="3209776"/>
            <a:ext cx="3760517" cy="2753979"/>
            <a:chOff x="2433484" y="3209776"/>
            <a:chExt cx="3760517" cy="275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400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nary>
                      </m:oMath>
                    </m:oMathPara>
                  </a14:m>
                  <a:endParaRPr lang="en-US" sz="2400" dirty="0" smtClean="0"/>
                </a:p>
                <a:p>
                  <a:r>
                    <a:rPr lang="en-US" sz="1100" dirty="0" smtClean="0"/>
                    <a:t>        </a:t>
                  </a:r>
                </a:p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         </a:t>
                  </a:r>
                  <a14:m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9032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 reduction using a learned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learned metric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 smtClean="0"/>
                  <a:t> is a low-rank matrix, we can find a set of orthogonal basis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 smtClean="0"/>
                  <a:t> by performing eigenvalue decomposition</a:t>
                </a:r>
              </a:p>
              <a:p>
                <a:r>
                  <a:rPr lang="en-US" dirty="0" smtClean="0"/>
                  <a:t>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can be used to reduce dimensions of sample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Raw data can be </a:t>
            </a:r>
            <a:r>
              <a:rPr lang="en-US" sz="3200" dirty="0" smtClean="0"/>
              <a:t>complex</a:t>
            </a:r>
            <a:r>
              <a:rPr lang="en-US" sz="3200" dirty="0"/>
              <a:t>, </a:t>
            </a:r>
            <a:r>
              <a:rPr lang="en-US" sz="3200" dirty="0" smtClean="0"/>
              <a:t>high-dimensional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understand a phenomenon we measure various related </a:t>
            </a:r>
            <a:r>
              <a:rPr lang="en-US" dirty="0" smtClean="0"/>
              <a:t>quantities</a:t>
            </a:r>
          </a:p>
          <a:p>
            <a:r>
              <a:rPr lang="en-US" dirty="0"/>
              <a:t>If we knew what to measure or how to represent our measurements we might find simple </a:t>
            </a:r>
            <a:r>
              <a:rPr lang="en-US" dirty="0" smtClean="0"/>
              <a:t>relationships</a:t>
            </a:r>
          </a:p>
          <a:p>
            <a:r>
              <a:rPr lang="en-US" dirty="0"/>
              <a:t>But in practice we often </a:t>
            </a:r>
            <a:r>
              <a:rPr lang="en-US" dirty="0">
                <a:solidFill>
                  <a:srgbClr val="FF0000"/>
                </a:solidFill>
              </a:rPr>
              <a:t>measure redundant signals</a:t>
            </a:r>
            <a:r>
              <a:rPr lang="en-US" dirty="0"/>
              <a:t>, e.g., US and European shoe </a:t>
            </a:r>
            <a:r>
              <a:rPr lang="en-US" dirty="0" smtClean="0"/>
              <a:t>sizes</a:t>
            </a:r>
          </a:p>
          <a:p>
            <a:r>
              <a:rPr lang="en-US" dirty="0"/>
              <a:t>We also represent data via the method by which it was </a:t>
            </a:r>
            <a:r>
              <a:rPr lang="en-US" dirty="0" smtClean="0"/>
              <a:t>gathered, e.g</a:t>
            </a:r>
            <a:r>
              <a:rPr lang="en-US" dirty="0"/>
              <a:t>., pixel representation of brain imaging data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redundant signals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data via the method by which it was gathered</a:t>
            </a:r>
          </a:p>
          <a:p>
            <a:r>
              <a:rPr lang="en-US" dirty="0"/>
              <a:t>Goal: Find a </a:t>
            </a:r>
            <a:r>
              <a:rPr lang="en-US" dirty="0" smtClean="0"/>
              <a:t>‘better</a:t>
            </a:r>
            <a:r>
              <a:rPr lang="en-US" dirty="0"/>
              <a:t>’ representation for data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visualize and discover hidden patterns</a:t>
            </a:r>
          </a:p>
          <a:p>
            <a:pPr lvl="1"/>
            <a:r>
              <a:rPr lang="en-US" dirty="0" smtClean="0"/>
              <a:t>Preprocessing </a:t>
            </a:r>
            <a:r>
              <a:rPr lang="en-US" dirty="0"/>
              <a:t>for supervised task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95741" y="3819522"/>
            <a:ext cx="3604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define ‘better’?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</a:t>
            </a:r>
            <a:r>
              <a:rPr lang="en-US" dirty="0" smtClean="0"/>
              <a:t>on European </a:t>
            </a:r>
            <a:r>
              <a:rPr lang="en-US" dirty="0"/>
              <a:t>and American scale</a:t>
            </a:r>
          </a:p>
          <a:p>
            <a:r>
              <a:rPr lang="en-US" dirty="0" smtClean="0"/>
              <a:t>How </a:t>
            </a:r>
            <a:r>
              <a:rPr lang="en-US" dirty="0"/>
              <a:t>can we do ‘better’, i.e., find </a:t>
            </a:r>
            <a:r>
              <a:rPr lang="en-US" dirty="0" smtClean="0"/>
              <a:t>a simpler</a:t>
            </a:r>
            <a:r>
              <a:rPr lang="en-US" dirty="0"/>
              <a:t>, compact representation? </a:t>
            </a:r>
            <a:endParaRPr lang="en-US" dirty="0" smtClean="0"/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6334666" y="3142940"/>
            <a:ext cx="1856834" cy="17977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902568" y="369462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6932019" y="3731228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6982741" y="376962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032117" y="3817690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7086481" y="386541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7136960" y="391588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7187439" y="396118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7258501" y="402011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</a:t>
            </a:r>
            <a:r>
              <a:rPr lang="en-US" dirty="0" smtClean="0"/>
              <a:t>on European </a:t>
            </a:r>
            <a:r>
              <a:rPr lang="en-US" dirty="0"/>
              <a:t>and American scale</a:t>
            </a:r>
          </a:p>
          <a:p>
            <a:r>
              <a:rPr lang="en-US" dirty="0" smtClean="0"/>
              <a:t>How </a:t>
            </a:r>
            <a:r>
              <a:rPr lang="en-US" dirty="0"/>
              <a:t>can we do ‘better’, i.e., find </a:t>
            </a:r>
            <a:r>
              <a:rPr lang="en-US" dirty="0" smtClean="0"/>
              <a:t>a simpler</a:t>
            </a:r>
            <a:r>
              <a:rPr lang="en-US" dirty="0"/>
              <a:t>, compact representation? </a:t>
            </a:r>
            <a:endParaRPr lang="en-US" dirty="0" smtClean="0"/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214168" y="38176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6729283" y="429835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6555161" y="448190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Minimize </a:t>
            </a:r>
            <a:r>
              <a:rPr lang="en-US" dirty="0" smtClean="0"/>
              <a:t>reconstruction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185039" cy="5444238"/>
          </a:xfrm>
        </p:spPr>
        <p:txBody>
          <a:bodyPr/>
          <a:lstStyle/>
          <a:p>
            <a:r>
              <a:rPr lang="en-US" dirty="0" smtClean="0"/>
              <a:t>Minimize </a:t>
            </a:r>
            <a:r>
              <a:rPr lang="en-US" dirty="0"/>
              <a:t>Euclidean distances between original points and their </a:t>
            </a:r>
            <a:r>
              <a:rPr lang="en-US" dirty="0" smtClean="0"/>
              <a:t>projections</a:t>
            </a:r>
          </a:p>
          <a:p>
            <a:r>
              <a:rPr lang="en-US" dirty="0"/>
              <a:t>PCA solution solves this problem!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椭圆 23"/>
          <p:cNvSpPr/>
          <p:nvPr/>
        </p:nvSpPr>
        <p:spPr>
          <a:xfrm>
            <a:off x="7243436" y="377868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/>
        </p:nvSpPr>
        <p:spPr>
          <a:xfrm>
            <a:off x="6710790" y="430224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椭圆 26"/>
          <p:cNvSpPr/>
          <p:nvPr/>
        </p:nvSpPr>
        <p:spPr>
          <a:xfrm>
            <a:off x="6549565" y="447613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椭圆 27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接连接符 29"/>
          <p:cNvCxnSpPr>
            <a:stCxn id="18" idx="5"/>
            <a:endCxn id="22" idx="1"/>
          </p:cNvCxnSpPr>
          <p:nvPr/>
        </p:nvCxnSpPr>
        <p:spPr>
          <a:xfrm>
            <a:off x="7757535" y="324102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40439" y="388469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1"/>
          </p:cNvCxnSpPr>
          <p:nvPr/>
        </p:nvCxnSpPr>
        <p:spPr>
          <a:xfrm>
            <a:off x="7034383" y="4175008"/>
            <a:ext cx="94850" cy="106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5"/>
            <a:endCxn id="14" idx="1"/>
          </p:cNvCxnSpPr>
          <p:nvPr/>
        </p:nvCxnSpPr>
        <p:spPr>
          <a:xfrm>
            <a:off x="6810657" y="4400332"/>
            <a:ext cx="89182" cy="92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  <a:endCxn id="27" idx="1"/>
          </p:cNvCxnSpPr>
          <p:nvPr/>
        </p:nvCxnSpPr>
        <p:spPr>
          <a:xfrm>
            <a:off x="6547636" y="4474971"/>
            <a:ext cx="19064" cy="17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9468" y="29572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reconstruct 2D data via 2D data with single degree of freedom. Evaluate reconstructions (represented by blue line) by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Euclidean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distances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 smtClean="0"/>
              <a:t>goal</a:t>
            </a:r>
            <a:r>
              <a:rPr lang="en-US" dirty="0"/>
              <a:t>: Maximize </a:t>
            </a: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identify patterns we want to study variation across </a:t>
            </a:r>
            <a:r>
              <a:rPr lang="en-US" dirty="0" smtClean="0"/>
              <a:t>observations</a:t>
            </a:r>
          </a:p>
          <a:p>
            <a:r>
              <a:rPr lang="en-US" dirty="0"/>
              <a:t>Can we do ‘better’, i.e., find a compact representation that captures variation?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2119150">
            <a:off x="6875899" y="3786252"/>
            <a:ext cx="721041" cy="3428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634163" y="3505200"/>
            <a:ext cx="243593" cy="195121"/>
          </a:xfrm>
          <a:prstGeom prst="straightConnector1">
            <a:avLst/>
          </a:prstGeom>
          <a:ln w="25400"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1096</Words>
  <Application>Microsoft Office PowerPoint</Application>
  <PresentationFormat>全屏显示(4:3)</PresentationFormat>
  <Paragraphs>313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ＭＳ Ｐゴシック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回顾</vt:lpstr>
      <vt:lpstr>Equation</vt:lpstr>
      <vt:lpstr>MathType 6.0 Equation</vt:lpstr>
      <vt:lpstr>Dimension reduction</vt:lpstr>
      <vt:lpstr>K-Nearest Neighbor</vt:lpstr>
      <vt:lpstr>Low-dimensional embedding</vt:lpstr>
      <vt:lpstr>Raw data can be complex, high-dimensional</vt:lpstr>
      <vt:lpstr>Dimensionality reduction</vt:lpstr>
      <vt:lpstr>E.g., Shoe size</vt:lpstr>
      <vt:lpstr>E.g., Shoe size</vt:lpstr>
      <vt:lpstr>Goal: Minimize reconstruction error</vt:lpstr>
      <vt:lpstr>Another goal: Maximize variance</vt:lpstr>
      <vt:lpstr>Another goal: Maximize variance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Metric learning</vt:lpstr>
      <vt:lpstr>Distance measures</vt:lpstr>
      <vt:lpstr>Extension of Euclidean distance</vt:lpstr>
      <vt:lpstr>Mahalanobis distance</vt:lpstr>
      <vt:lpstr>Learn a metric using priori knowledge</vt:lpstr>
      <vt:lpstr>Dimension reduction using a learned metric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and PCA</dc:title>
  <dc:creator>Ying Shen</dc:creator>
  <cp:lastModifiedBy>Ying Shen</cp:lastModifiedBy>
  <cp:revision>159</cp:revision>
  <dcterms:created xsi:type="dcterms:W3CDTF">2016-08-29T02:36:13Z</dcterms:created>
  <dcterms:modified xsi:type="dcterms:W3CDTF">2019-12-10T07:25:41Z</dcterms:modified>
</cp:coreProperties>
</file>