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309" r:id="rId34"/>
    <p:sldId id="296" r:id="rId35"/>
    <p:sldId id="301" r:id="rId36"/>
    <p:sldId id="310" r:id="rId37"/>
    <p:sldId id="295" r:id="rId38"/>
    <p:sldId id="302" r:id="rId39"/>
    <p:sldId id="303" r:id="rId40"/>
    <p:sldId id="304" r:id="rId41"/>
    <p:sldId id="305" r:id="rId42"/>
    <p:sldId id="306" r:id="rId43"/>
    <p:sldId id="285" r:id="rId44"/>
    <p:sldId id="286" r:id="rId45"/>
    <p:sldId id="287" r:id="rId46"/>
    <p:sldId id="288" r:id="rId47"/>
    <p:sldId id="291" r:id="rId48"/>
    <p:sldId id="289" r:id="rId49"/>
    <p:sldId id="293" r:id="rId50"/>
    <p:sldId id="290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2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5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800" dirty="0"/>
              </a:p>
              <a:p>
                <a:pPr marL="90488" indent="5334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the mean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general case, 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use the least square method to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 smtClean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:r>
                  <a:rPr lang="en-US" dirty="0"/>
                  <a:t>differentiation</a:t>
                </a:r>
                <a:endParaRPr lang="en-US" dirty="0" smtClean="0"/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Function </a:t>
                </a:r>
                <a:r>
                  <a:rPr lang="en-US" dirty="0"/>
                  <a:t>is </a:t>
                </a:r>
                <a:r>
                  <a:rPr lang="en-US" dirty="0" smtClean="0"/>
                  <a:t>a </a:t>
                </a:r>
                <a:r>
                  <a:rPr lang="en-US" dirty="0"/>
                  <a:t>vector and the variable is a </a:t>
                </a:r>
                <a:r>
                  <a:rPr lang="en-US" dirty="0" smtClean="0"/>
                  <a:t>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 smtClean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2550" indent="360363">
                  <a:buNone/>
                </a:pPr>
                <a:r>
                  <a:rPr lang="en-US" dirty="0" smtClean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 smtClean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not a 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full-rank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matrix</a:t>
                </a:r>
              </a:p>
              <a:p>
                <a:pPr marL="88900" indent="0">
                  <a:buNone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do we perform classification task using linear model?</a:t>
                </a:r>
              </a:p>
              <a:p>
                <a:r>
                  <a:rPr lang="en-US" dirty="0" smtClean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→ {0, 1}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we have to find a “surrogate function”</a:t>
                </a:r>
              </a:p>
              <a:p>
                <a:r>
                  <a:rPr lang="en-US" dirty="0" smtClean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: log odds/logit</a:t>
                </a:r>
              </a:p>
              <a:p>
                <a:r>
                  <a:rPr lang="en-US" dirty="0" smtClean="0"/>
                  <a:t>Advantages of logistic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Task: Determine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Step 1.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Step 2</a:t>
            </a:r>
            <a:r>
              <a:rPr lang="en-US" dirty="0"/>
              <a:t>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Pre-requisite: 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be the set containing all the samples from class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. Suppose these samples </a:t>
                </a:r>
                <a:r>
                  <a:rPr lang="en-US" dirty="0"/>
                  <a:t>are </a:t>
                </a:r>
                <a:r>
                  <a:rPr lang="en-US" dirty="0" smtClean="0"/>
                  <a:t>independent </a:t>
                </a:r>
                <a:r>
                  <a:rPr lang="en-US" dirty="0"/>
                  <a:t>and identically </a:t>
                </a:r>
                <a:r>
                  <a:rPr lang="en-US" dirty="0" smtClean="0"/>
                  <a:t>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density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</a:t>
                </a:r>
                <a:r>
                  <a:rPr lang="en-US" dirty="0"/>
                  <a:t>for </a:t>
                </a:r>
                <a:r>
                  <a:rPr lang="en-US" dirty="0" smtClean="0"/>
                  <a:t>a new </a:t>
                </a:r>
                <a:r>
                  <a:rPr lang="en-US" dirty="0"/>
                  <a:t>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 smtClean="0"/>
                  <a:t>that close to its true value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Step 2.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using maximum likelihood method</a:t>
                </a:r>
              </a:p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the likelihood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concave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Pre-requisite: Newton’s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"Newton's method" is derived from Isaac Newton's description of a special case of the method in </a:t>
            </a:r>
            <a:r>
              <a:rPr lang="en-US" b="1" i="1" dirty="0"/>
              <a:t>De analysi per </a:t>
            </a:r>
            <a:r>
              <a:rPr lang="en-US" b="1" i="1" dirty="0" err="1"/>
              <a:t>aequationes</a:t>
            </a:r>
            <a:r>
              <a:rPr lang="en-US" b="1" i="1" dirty="0"/>
              <a:t> </a:t>
            </a:r>
            <a:r>
              <a:rPr lang="en-US" b="1" i="1" dirty="0" err="1"/>
              <a:t>numero</a:t>
            </a:r>
            <a:r>
              <a:rPr lang="en-US" b="1" i="1" dirty="0"/>
              <a:t> </a:t>
            </a:r>
            <a:r>
              <a:rPr lang="en-US" b="1" i="1" dirty="0" err="1"/>
              <a:t>terminorum</a:t>
            </a:r>
            <a:r>
              <a:rPr lang="en-US" b="1" i="1" dirty="0"/>
              <a:t> </a:t>
            </a:r>
            <a:r>
              <a:rPr lang="en-US" b="1" i="1" dirty="0" err="1"/>
              <a:t>infinitas</a:t>
            </a:r>
            <a:r>
              <a:rPr lang="en-US" dirty="0"/>
              <a:t> (written in 1669, published in 1711 by William Jones) and in </a:t>
            </a:r>
            <a:r>
              <a:rPr lang="en-US" b="1" i="1" dirty="0"/>
              <a:t>De </a:t>
            </a:r>
            <a:r>
              <a:rPr lang="en-US" b="1" i="1" dirty="0" err="1"/>
              <a:t>metodis</a:t>
            </a:r>
            <a:r>
              <a:rPr lang="en-US" b="1" i="1" dirty="0"/>
              <a:t> </a:t>
            </a:r>
            <a:r>
              <a:rPr lang="en-US" b="1" i="1" dirty="0" err="1"/>
              <a:t>fluxionum</a:t>
            </a:r>
            <a:r>
              <a:rPr lang="en-US" b="1" i="1" dirty="0"/>
              <a:t> et </a:t>
            </a:r>
            <a:r>
              <a:rPr lang="en-US" b="1" i="1" dirty="0" err="1"/>
              <a:t>serierum</a:t>
            </a:r>
            <a:r>
              <a:rPr lang="en-US" b="1" i="1" dirty="0"/>
              <a:t> </a:t>
            </a:r>
            <a:r>
              <a:rPr lang="en-US" b="1" i="1" dirty="0" err="1"/>
              <a:t>infinitarum</a:t>
            </a:r>
            <a:r>
              <a:rPr lang="en-US" dirty="0"/>
              <a:t>(written in 1671, translated and published as </a:t>
            </a:r>
            <a:r>
              <a:rPr lang="en-US" b="1" i="1" dirty="0"/>
              <a:t>Method of Fluxions</a:t>
            </a:r>
            <a:r>
              <a:rPr lang="en-US" dirty="0"/>
              <a:t> in 1736 by John Colson).</a:t>
            </a:r>
            <a:endParaRPr lang="en-US" dirty="0" smtClean="0"/>
          </a:p>
          <a:p>
            <a:r>
              <a:rPr lang="en-US" dirty="0" smtClean="0"/>
              <a:t>Newton’s </a:t>
            </a:r>
            <a:r>
              <a:rPr lang="en-US" dirty="0"/>
              <a:t>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one-dimensional problem, Newton's method attempts to find the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 by constructing a sequence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from an initial guess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converges towards </a:t>
                </a:r>
                <a:r>
                  <a:rPr lang="en-US" dirty="0" smtClean="0"/>
                  <a:t>some value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satisfying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is a stationary point 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7" y="3754604"/>
            <a:ext cx="1976023" cy="22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62" y="3754604"/>
            <a:ext cx="3201498" cy="2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4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The second-order Taylor expansion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Instead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The direction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stop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above iterative scheme can be generalized to several dimensions by replacing the derivative with the gradient, 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 reciprocal of the second derivative with the inverse of the Hessian matrix,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One obtains the iterative </a:t>
                </a:r>
                <a:r>
                  <a:rPr lang="en-US" dirty="0" smtClean="0"/>
                  <a:t>scheme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r>
                  <a:rPr lang="en-US" dirty="0" smtClean="0"/>
                  <a:t>Using Newton’s method,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/>
                  <a:t> iteration,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and second derivatives of are given in the book</a:t>
            </a:r>
          </a:p>
          <a:p>
            <a:r>
              <a:rPr lang="en-US" dirty="0" smtClean="0"/>
              <a:t>Assignment 1:</a:t>
            </a:r>
          </a:p>
          <a:p>
            <a:r>
              <a:rPr lang="en-US" dirty="0" smtClean="0"/>
              <a:t>Implemented logistic regression model using </a:t>
            </a:r>
            <a:r>
              <a:rPr lang="en-US" dirty="0" err="1" smtClean="0"/>
              <a:t>matlab</a:t>
            </a:r>
            <a:r>
              <a:rPr lang="en-US" dirty="0" smtClean="0"/>
              <a:t> (R, Python, or any language you are familiar)</a:t>
            </a:r>
          </a:p>
          <a:p>
            <a:r>
              <a:rPr lang="en-US" dirty="0" smtClean="0"/>
              <a:t>You can use any dataset in UCI repository to validate your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847" y="3634197"/>
            <a:ext cx="35162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two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from the dataset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plot a figure like this →</a:t>
            </a:r>
          </a:p>
        </p:txBody>
      </p:sp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r>
              <a:rPr lang="en-US" dirty="0"/>
              <a:t>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Lagrange multiplier is a strategy for finding the local extremum </a:t>
                </a:r>
                <a:r>
                  <a:rPr lang="en-US" dirty="0"/>
                  <a:t>of a function subject to equality constraints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constraints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/>
                <a:t> equations!</a:t>
              </a:r>
              <a:endParaRPr lang="en-US" sz="2400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identify the one having the least distance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under </a:t>
                </a:r>
                <a:r>
                  <a:rPr lang="en-US" dirty="0"/>
                  <a:t>the </a:t>
                </a:r>
                <a:r>
                  <a:rPr lang="en-US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</a:t>
            </a:r>
            <a:r>
              <a:rPr lang="en-US" dirty="0" smtClean="0"/>
              <a:t>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denote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samples, the sample mean vector, and the covariance matrix of class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, respectively.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class is:</a:t>
                </a:r>
              </a:p>
              <a:p>
                <a:endParaRPr lang="en-US" sz="2000" dirty="0" smtClean="0"/>
              </a:p>
              <a:p>
                <a:endParaRPr lang="en-US" altLang="en-US" sz="800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/>
                  <a:t>variance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class is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Using Lagrange </a:t>
                </a:r>
                <a:r>
                  <a:rPr lang="en-US" dirty="0"/>
                  <a:t>multiplier </a:t>
                </a:r>
                <a:r>
                  <a:rPr lang="en-US" dirty="0" smtClean="0"/>
                  <a:t>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multiclass classification</a:t>
                </a:r>
              </a:p>
              <a:p>
                <a:pPr lvl="1"/>
                <a:r>
                  <a:rPr lang="en-US" dirty="0" smtClean="0"/>
                  <a:t>One vs. One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One vs. Rest (</a:t>
                </a:r>
                <a:r>
                  <a:rPr lang="en-US" dirty="0" err="1" smtClean="0"/>
                  <a:t>OvR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“+”</a:t>
                </a:r>
                <a:endParaRPr lang="en-US" sz="2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“-”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Error correcting output codes</a:t>
                </a:r>
              </a:p>
              <a:p>
                <a:r>
                  <a:rPr lang="en-US" dirty="0" smtClean="0"/>
                  <a:t>Encode</a:t>
                </a:r>
              </a:p>
              <a:p>
                <a:r>
                  <a:rPr lang="en-US" dirty="0" smtClean="0"/>
                  <a:t>Decode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Hamming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Euclidian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minimize MSE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Class-imbalance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previous problems, we assume that the numbers of samples from different classes are about the same.</a:t>
                </a:r>
              </a:p>
              <a:p>
                <a:r>
                  <a:rPr lang="en-US" dirty="0" smtClean="0"/>
                  <a:t>However, if the proportions of samples from different classes vary greatly,  the learning process will be influenced.</a:t>
                </a:r>
              </a:p>
              <a:p>
                <a:pPr lvl="1"/>
                <a:r>
                  <a:rPr lang="en-US" dirty="0" smtClean="0"/>
                  <a:t>E.g. 998 negatives vs. 2 positives</a:t>
                </a:r>
                <a:endParaRPr lang="en-US" dirty="0"/>
              </a:p>
              <a:p>
                <a:r>
                  <a:rPr lang="en-US" dirty="0" smtClean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When # of positives and negatives are </a:t>
                </a:r>
                <a:r>
                  <a:rPr lang="en-US" altLang="zh-CN" dirty="0" smtClean="0"/>
                  <a:t>the same: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negative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be the number of negatives</a:t>
                </a:r>
              </a:p>
              <a:p>
                <a:r>
                  <a:rPr lang="en-US" dirty="0" smtClean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 smtClean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 smtClean="0"/>
          </a:p>
          <a:p>
            <a:pPr lvl="1"/>
            <a:r>
              <a:rPr lang="en-US" dirty="0" err="1" smtClean="0"/>
              <a:t>EasyEnsemble</a:t>
            </a:r>
            <a:r>
              <a:rPr lang="en-US" dirty="0" smtClean="0"/>
              <a:t> [Liu et al., 2009]</a:t>
            </a:r>
          </a:p>
          <a:p>
            <a:r>
              <a:rPr lang="en-US" dirty="0" smtClean="0"/>
              <a:t>Oversampling</a:t>
            </a:r>
          </a:p>
          <a:p>
            <a:pPr lvl="1"/>
            <a:r>
              <a:rPr lang="en-US" dirty="0" smtClean="0"/>
              <a:t>SMOTE [Chawla et al., 2002]</a:t>
            </a:r>
          </a:p>
          <a:p>
            <a:r>
              <a:rPr lang="en-US" dirty="0" smtClean="0"/>
              <a:t>Threshold-moving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determining the fitting model based on MSE is called the least square method</a:t>
            </a:r>
          </a:p>
          <a:p>
            <a:r>
              <a:rPr lang="en-US" dirty="0" smtClean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stationary point </a:t>
            </a:r>
            <a:r>
              <a:rPr lang="en-US" dirty="0" smtClean="0"/>
              <a:t>of </a:t>
            </a:r>
            <a:r>
              <a:rPr lang="en-US" dirty="0"/>
              <a:t>a differentiable function of one variable is a point of the domain of the function where the derivative is </a:t>
            </a:r>
            <a:r>
              <a:rPr lang="en-US" dirty="0" smtClean="0"/>
              <a:t>zero</a:t>
            </a:r>
          </a:p>
          <a:p>
            <a:r>
              <a:rPr lang="en-US" dirty="0"/>
              <a:t>Single-variable </a:t>
            </a:r>
            <a:r>
              <a:rPr lang="en-US" dirty="0" smtClean="0"/>
              <a:t>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Two-variables function: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</a:t>
            </a:r>
            <a:r>
              <a:rPr lang="en-US" dirty="0" smtClean="0"/>
              <a:t>in its domain. </a:t>
            </a:r>
            <a:r>
              <a:rPr lang="en-US" dirty="0"/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Proposition: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be a differentiable function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variables defined on the convex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be in the interior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convex then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a convex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extremum can be achieved at the stationary point, i.e.</a:t>
                </a:r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632200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8095</TotalTime>
  <Words>1422</Words>
  <Application>Microsoft Office PowerPoint</Application>
  <PresentationFormat>全屏显示(4:3)</PresentationFormat>
  <Paragraphs>710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336</cp:revision>
  <dcterms:created xsi:type="dcterms:W3CDTF">2016-07-23T03:09:55Z</dcterms:created>
  <dcterms:modified xsi:type="dcterms:W3CDTF">2019-09-24T23:45:01Z</dcterms:modified>
</cp:coreProperties>
</file>