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43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78" r:id="rId10"/>
    <p:sldId id="268" r:id="rId11"/>
    <p:sldId id="306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307" r:id="rId22"/>
    <p:sldId id="280" r:id="rId23"/>
    <p:sldId id="289" r:id="rId24"/>
    <p:sldId id="290" r:id="rId25"/>
    <p:sldId id="291" r:id="rId26"/>
    <p:sldId id="292" r:id="rId27"/>
    <p:sldId id="293" r:id="rId28"/>
    <p:sldId id="303" r:id="rId29"/>
    <p:sldId id="298" r:id="rId30"/>
    <p:sldId id="299" r:id="rId31"/>
    <p:sldId id="300" r:id="rId32"/>
    <p:sldId id="304" r:id="rId33"/>
    <p:sldId id="305" r:id="rId34"/>
    <p:sldId id="312" r:id="rId35"/>
    <p:sldId id="308" r:id="rId36"/>
    <p:sldId id="309" r:id="rId37"/>
    <p:sldId id="310" r:id="rId38"/>
    <p:sldId id="311" r:id="rId39"/>
    <p:sldId id="281" r:id="rId40"/>
    <p:sldId id="282" r:id="rId41"/>
    <p:sldId id="31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01" autoAdjust="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8C593-CEAE-4A78-BA16-E2589C66AE0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0462-4184-41CC-986E-08BEA43F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Axon</a:t>
            </a:r>
            <a:r>
              <a:rPr lang="en-US" altLang="en-US" baseline="0" dirty="0" smtClean="0"/>
              <a:t> </a:t>
            </a:r>
            <a:r>
              <a:rPr lang="zh-CN" altLang="en-US" baseline="0" dirty="0" smtClean="0"/>
              <a:t>轴突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0462-4184-41CC-986E-08BEA43F58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Dendrite</a:t>
            </a:r>
            <a:r>
              <a:rPr lang="en-US" altLang="en-US" baseline="0" dirty="0" smtClean="0"/>
              <a:t> </a:t>
            </a:r>
            <a:r>
              <a:rPr lang="zh-CN" altLang="en-US" baseline="0" dirty="0" smtClean="0"/>
              <a:t>树突</a:t>
            </a:r>
            <a:endParaRPr lang="en-US" altLang="zh-CN" baseline="0" dirty="0" smtClean="0"/>
          </a:p>
          <a:p>
            <a:r>
              <a:rPr lang="en-US" altLang="en-US" dirty="0" smtClean="0"/>
              <a:t>Synapse </a:t>
            </a:r>
            <a:r>
              <a:rPr lang="zh-CN" altLang="en-US" dirty="0" smtClean="0"/>
              <a:t>突触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0462-4184-41CC-986E-08BEA43F58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7A28C-FE78-4A7E-900D-21CC69047ED1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8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11166A-01FC-4FE9-8AB4-25E63F5E643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BFD81-4CFE-411E-9F67-D351C1EB7821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5614D-0FC8-4B4D-B592-D3DA9CB29C37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522E-EE12-4A19-90CF-EF4151B4F863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D3223-6763-4EF6-8EED-08C977B64E5B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2E39-967D-477D-99B7-875CE3B8E038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2C99A-3D09-4CEC-84D7-B6DE65CE6FE8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CE1770A-DC54-4185-B916-4ACC56E3522B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6A9B2-467C-4245-94EB-46516A6BAC2A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5BE3D4-9A3F-449A-B8D3-6231B800970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18" Type="http://schemas.openxmlformats.org/officeDocument/2006/relationships/image" Target="../media/image290.png"/><Relationship Id="rId3" Type="http://schemas.openxmlformats.org/officeDocument/2006/relationships/image" Target="../media/image44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80.png"/><Relationship Id="rId2" Type="http://schemas.openxmlformats.org/officeDocument/2006/relationships/image" Target="../media/image43.png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360.png"/><Relationship Id="rId10" Type="http://schemas.openxmlformats.org/officeDocument/2006/relationships/image" Target="../media/image200.png"/><Relationship Id="rId19" Type="http://schemas.openxmlformats.org/officeDocument/2006/relationships/image" Target="../media/image45.jpe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.png"/><Relationship Id="rId3" Type="http://schemas.openxmlformats.org/officeDocument/2006/relationships/image" Target="../media/image400.png"/><Relationship Id="rId21" Type="http://schemas.openxmlformats.org/officeDocument/2006/relationships/image" Target="../media/image58.png"/><Relationship Id="rId7" Type="http://schemas.openxmlformats.org/officeDocument/2006/relationships/image" Target="../media/image440.png"/><Relationship Id="rId12" Type="http://schemas.openxmlformats.org/officeDocument/2006/relationships/image" Target="../media/image490.png"/><Relationship Id="rId17" Type="http://schemas.openxmlformats.org/officeDocument/2006/relationships/image" Target="../media/image54.png"/><Relationship Id="rId2" Type="http://schemas.openxmlformats.org/officeDocument/2006/relationships/image" Target="../media/image390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23" Type="http://schemas.openxmlformats.org/officeDocument/2006/relationships/image" Target="../media/image380.png"/><Relationship Id="rId10" Type="http://schemas.openxmlformats.org/officeDocument/2006/relationships/image" Target="../media/image470.png"/><Relationship Id="rId19" Type="http://schemas.openxmlformats.org/officeDocument/2006/relationships/image" Target="../media/image56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Relationship Id="rId22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Neural Network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/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Dec. </a:t>
            </a:r>
            <a:r>
              <a:rPr lang="en-US" dirty="0"/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315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FEEF-78F1-45B5-912B-D8280DA80D89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Perceptron consists of two layers of neurons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6078" y="2338659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6"/>
          <p:cNvSpPr/>
          <p:nvPr/>
        </p:nvSpPr>
        <p:spPr>
          <a:xfrm>
            <a:off x="2714124" y="3441554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17"/>
          <p:cNvSpPr/>
          <p:nvPr/>
        </p:nvSpPr>
        <p:spPr>
          <a:xfrm>
            <a:off x="4527352" y="344771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Arrow Connector 51"/>
          <p:cNvCxnSpPr>
            <a:stCxn id="9" idx="0"/>
            <a:endCxn id="7" idx="4"/>
          </p:cNvCxnSpPr>
          <p:nvPr/>
        </p:nvCxnSpPr>
        <p:spPr>
          <a:xfrm flipH="1" flipV="1">
            <a:off x="3688478" y="2643459"/>
            <a:ext cx="991274" cy="80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1"/>
          <p:cNvCxnSpPr>
            <a:stCxn id="8" idx="0"/>
            <a:endCxn id="7" idx="4"/>
          </p:cNvCxnSpPr>
          <p:nvPr/>
        </p:nvCxnSpPr>
        <p:spPr>
          <a:xfrm flipV="1">
            <a:off x="2866524" y="2643459"/>
            <a:ext cx="821954" cy="7980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137097" y="2184847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97" y="2184847"/>
                <a:ext cx="494404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642693" y="380651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93" y="3806511"/>
                <a:ext cx="494404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474740" y="380651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40" y="3806511"/>
                <a:ext cx="49440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51"/>
          <p:cNvCxnSpPr>
            <a:stCxn id="7" idx="0"/>
          </p:cNvCxnSpPr>
          <p:nvPr/>
        </p:nvCxnSpPr>
        <p:spPr>
          <a:xfrm flipV="1">
            <a:off x="3688478" y="1776324"/>
            <a:ext cx="0" cy="562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821177" y="268086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177" y="2680861"/>
                <a:ext cx="494404" cy="461665"/>
              </a:xfrm>
              <a:prstGeom prst="rect">
                <a:avLst/>
              </a:prstGeom>
              <a:blipFill>
                <a:blip r:embed="rId5"/>
                <a:stretch>
                  <a:fillRect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110830" y="2694277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30" y="2694277"/>
                <a:ext cx="494404" cy="461665"/>
              </a:xfrm>
              <a:prstGeom prst="rect">
                <a:avLst/>
              </a:prstGeom>
              <a:blipFill>
                <a:blip r:embed="rId6"/>
                <a:stretch>
                  <a:fillRect r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5323508" y="3348335"/>
            <a:ext cx="152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layer</a:t>
            </a:r>
            <a:endParaRPr 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323508" y="2262194"/>
            <a:ext cx="17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layer</a:t>
            </a:r>
            <a:endParaRPr lang="en-US" sz="2400" dirty="0"/>
          </a:p>
        </p:txBody>
      </p:sp>
      <p:cxnSp>
        <p:nvCxnSpPr>
          <p:cNvPr id="39" name="Straight Arrow Connector 51"/>
          <p:cNvCxnSpPr>
            <a:stCxn id="40" idx="1"/>
          </p:cNvCxnSpPr>
          <p:nvPr/>
        </p:nvCxnSpPr>
        <p:spPr>
          <a:xfrm flipH="1">
            <a:off x="3817775" y="2493027"/>
            <a:ext cx="715783" cy="61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533558" y="2262194"/>
                <a:ext cx="406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58" y="2262194"/>
                <a:ext cx="40634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992657" y="206305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57" y="2063055"/>
                <a:ext cx="494404" cy="461665"/>
              </a:xfrm>
              <a:prstGeom prst="rect">
                <a:avLst/>
              </a:prstGeom>
              <a:blipFill>
                <a:blip r:embed="rId8"/>
                <a:stretch>
                  <a:fillRect r="-246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0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perceptron training algorithm can be used to adjust the weights of an artificial neuron.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weights are adjusted until the outputs of the neuron become consistent with the true outputs of training examples.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following rule is </a:t>
                </a:r>
                <a:r>
                  <a:rPr lang="en-US" sz="2600" dirty="0" smtClean="0"/>
                  <a:t>used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/>
              </a:p>
              <a:p>
                <a:r>
                  <a:rPr lang="en-US" sz="2600" dirty="0"/>
                  <a:t>In the </a:t>
                </a:r>
                <a:r>
                  <a:rPr lang="en-US" sz="2600" dirty="0" smtClean="0"/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is </a:t>
                </a:r>
                <a:r>
                  <a:rPr lang="en-US" sz="2200" dirty="0"/>
                  <a:t>the required adjustment for the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err="1"/>
                  <a:t>-th</a:t>
                </a:r>
                <a:r>
                  <a:rPr lang="en-US" sz="2200" dirty="0"/>
                  <a:t> weight</a:t>
                </a:r>
                <a:r>
                  <a:rPr lang="en-US" sz="22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is the desired output value.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is the step size which determines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FDE5A-BAD0-409A-B8AF-04B5CC458CF6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action of the rule can be summarized as follows: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desired output and actual output values are equal, do nothing.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neuron output is –1 and should be 1</a:t>
                </a:r>
              </a:p>
              <a:p>
                <a:pPr lvl="1"/>
                <a:r>
                  <a:rPr lang="en-US" dirty="0" smtClean="0"/>
                  <a:t>Increment </a:t>
                </a:r>
                <a:r>
                  <a:rPr lang="en-US" dirty="0"/>
                  <a:t>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weight by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neuron output is 1 and should be –1</a:t>
                </a:r>
              </a:p>
              <a:p>
                <a:pPr lvl="1"/>
                <a:r>
                  <a:rPr lang="en-US" dirty="0" smtClean="0"/>
                  <a:t>Decrement </a:t>
                </a:r>
                <a:r>
                  <a:rPr lang="en-US" dirty="0"/>
                  <a:t>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weight by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4D5F9-59E0-47DE-BD00-B8D1E7CBEAE2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The weights should not be changed too drastically because they are adjusted only for the current training example.</a:t>
                </a:r>
              </a:p>
              <a:p>
                <a:r>
                  <a:rPr lang="en-US" altLang="en-US" dirty="0" smtClean="0"/>
                  <a:t>Otherwise, the adjustments made in earlier iterations will be undone.</a:t>
                </a:r>
              </a:p>
              <a:p>
                <a:r>
                  <a:rPr lang="en-US" altLang="en-US" dirty="0"/>
                  <a:t>The step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 is a parameter whose value is between 0 and 1.</a:t>
                </a:r>
              </a:p>
              <a:p>
                <a:r>
                  <a:rPr lang="en-US" altLang="en-US" dirty="0"/>
                  <a:t>It can be used to control the amount of adjustments made in each iteration.</a:t>
                </a:r>
              </a:p>
              <a:p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 is close to 0, then the new weight is mostly influenced by the value of the old weight.</a:t>
                </a:r>
              </a:p>
              <a:p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 is close to 1, then the new weight is sensitive to the amount of adjustment performed in the current iteration.</a:t>
                </a:r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755E2-6335-46AF-A8F5-7E43615ABAF7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In some cases, an adaptive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 smtClean="0"/>
                  <a:t> value can be used</a:t>
                </a:r>
              </a:p>
              <a:p>
                <a:pPr lvl="1"/>
                <a:r>
                  <a:rPr lang="en-US" altLang="en-US" dirty="0" smtClean="0"/>
                  <a:t>Initially,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 smtClean="0"/>
                  <a:t> is moderately large during the first few iterations.</a:t>
                </a:r>
              </a:p>
              <a:p>
                <a:pPr lvl="1"/>
                <a:r>
                  <a:rPr lang="en-US" altLang="en-US" dirty="0" smtClean="0"/>
                  <a:t>It then gradually decreases in subsequent iterations.</a:t>
                </a:r>
              </a:p>
            </p:txBody>
          </p:sp>
        </mc:Choice>
        <mc:Fallback xmlns="">
          <p:sp>
            <p:nvSpPr>
              <p:cNvPr id="2048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060789-9AB1-4689-AFE3-EAC0A259068D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set of patterns are to be classified in a 2-D space.</a:t>
            </a:r>
          </a:p>
          <a:p>
            <a:r>
              <a:rPr lang="en-US" altLang="en-US" smtClean="0"/>
              <a:t>The first two columns of the table list the 2-D coordinates of the patterns.</a:t>
            </a:r>
          </a:p>
          <a:p>
            <a:r>
              <a:rPr lang="en-US" altLang="en-US" smtClean="0"/>
              <a:t>The third column represents the classification, +1 or – 1.</a:t>
            </a:r>
          </a:p>
          <a:p>
            <a:r>
              <a:rPr lang="en-US" altLang="en-US" smtClean="0"/>
              <a:t>The patterns are linearly separable, i.e., they can be completely separated by a hyperplane.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62795-1C47-4B1C-B95E-96E1AC69C1C2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0225"/>
            <a:ext cx="31575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3429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61329-7BBD-41AE-8FFE-BFEC31D4E1B0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5847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59238"/>
            <a:ext cx="4584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E4556-21F5-4439-B98C-BB646BD0434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Exclusive-OR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Perceptron cannot solve those problems where the patterns are not linearly separable</a:t>
            </a:r>
          </a:p>
          <a:p>
            <a:r>
              <a:rPr lang="en-US" altLang="en-US" smtClean="0"/>
              <a:t>An example of this is the exclusive-OR problem.</a:t>
            </a:r>
          </a:p>
          <a:p>
            <a:r>
              <a:rPr lang="en-US" altLang="en-US" smtClean="0"/>
              <a:t>Multilayer networks are required for solving such kinds of problems.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D22B0-281F-4D30-A467-4FB5B148CBD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140575" y="3713020"/>
            <a:ext cx="2765506" cy="2268304"/>
            <a:chOff x="6140575" y="3816007"/>
            <a:chExt cx="2765506" cy="2268304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85"/>
            <a:stretch/>
          </p:blipFill>
          <p:spPr bwMode="auto">
            <a:xfrm>
              <a:off x="6140575" y="4343400"/>
              <a:ext cx="2765506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文本框 38"/>
            <p:cNvSpPr txBox="1"/>
            <p:nvPr/>
          </p:nvSpPr>
          <p:spPr>
            <a:xfrm>
              <a:off x="6208510" y="4445464"/>
              <a:ext cx="332916" cy="503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+</a:t>
              </a:r>
              <a:endParaRPr lang="en-US" b="1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103443" y="4335193"/>
              <a:ext cx="332916" cy="609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-</a:t>
              </a:r>
              <a:endParaRPr lang="en-US" sz="2400" b="1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7425344" y="3816007"/>
              <a:ext cx="0" cy="2268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22961" y="5920799"/>
                <a:ext cx="1832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and(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5920799"/>
                <a:ext cx="1832137" cy="461665"/>
              </a:xfrm>
              <a:prstGeom prst="rect">
                <a:avLst/>
              </a:prstGeom>
              <a:blipFill>
                <a:blip r:embed="rId3"/>
                <a:stretch>
                  <a:fillRect l="-498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692611" y="5919153"/>
                <a:ext cx="1832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11" y="5919153"/>
                <a:ext cx="1832137" cy="461665"/>
              </a:xfrm>
              <a:prstGeom prst="rect">
                <a:avLst/>
              </a:prstGeom>
              <a:blipFill>
                <a:blip r:embed="rId4"/>
                <a:stretch>
                  <a:fillRect l="-533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614693" y="5969644"/>
                <a:ext cx="1832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not(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693" y="5969644"/>
                <a:ext cx="1832137" cy="461665"/>
              </a:xfrm>
              <a:prstGeom prst="rect">
                <a:avLst/>
              </a:prstGeom>
              <a:blipFill>
                <a:blip r:embed="rId5"/>
                <a:stretch>
                  <a:fillRect l="-498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www.hahack.com/images/ann2/tZUE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2" t="14955" r="10716" b="15494"/>
          <a:stretch/>
        </p:blipFill>
        <p:spPr bwMode="auto">
          <a:xfrm>
            <a:off x="20782" y="3795084"/>
            <a:ext cx="3085632" cy="20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hahack.com/images/ann2/eqMxJ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70" t="14692" r="15372" b="15207"/>
          <a:stretch/>
        </p:blipFill>
        <p:spPr bwMode="auto">
          <a:xfrm>
            <a:off x="3241704" y="3910389"/>
            <a:ext cx="2683632" cy="20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Neural Network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study of artificial neural networks was inspired by attempts to simulate biological neural systems.</a:t>
            </a:r>
          </a:p>
          <a:p>
            <a:r>
              <a:rPr lang="en-US" altLang="en-US" dirty="0" smtClean="0"/>
              <a:t>The human brain consists primarily of nerve cells called neurons.</a:t>
            </a:r>
          </a:p>
          <a:p>
            <a:r>
              <a:rPr lang="en-US" altLang="en-US" dirty="0" smtClean="0"/>
              <a:t>They are linked together with other neurons via strands of fiber called axons.</a:t>
            </a:r>
          </a:p>
          <a:p>
            <a:r>
              <a:rPr lang="en-US" altLang="en-US" dirty="0" smtClean="0"/>
              <a:t>Axons are used to transmit nerve impulses from one neuron to another whenever the neurons are stimulated.</a:t>
            </a:r>
          </a:p>
        </p:txBody>
      </p:sp>
      <p:pic>
        <p:nvPicPr>
          <p:cNvPr id="1026" name="Picture 2" descr="“neurons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D456D-3CEF-4FAD-ADC5-A78DB89EB9DA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Exclusive-OR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43386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7E719-4F75-4666-9B22-1E0AC1F34EE4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02" y="471942"/>
            <a:ext cx="3318330" cy="29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6"/>
          <p:cNvSpPr/>
          <p:nvPr/>
        </p:nvSpPr>
        <p:spPr>
          <a:xfrm>
            <a:off x="3523181" y="365454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16"/>
          <p:cNvSpPr/>
          <p:nvPr/>
        </p:nvSpPr>
        <p:spPr>
          <a:xfrm>
            <a:off x="2701227" y="4757442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7"/>
          <p:cNvSpPr/>
          <p:nvPr/>
        </p:nvSpPr>
        <p:spPr>
          <a:xfrm>
            <a:off x="4514455" y="4763601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51"/>
          <p:cNvCxnSpPr>
            <a:stCxn id="11" idx="0"/>
            <a:endCxn id="9" idx="4"/>
          </p:cNvCxnSpPr>
          <p:nvPr/>
        </p:nvCxnSpPr>
        <p:spPr>
          <a:xfrm flipH="1" flipV="1">
            <a:off x="3675581" y="3959347"/>
            <a:ext cx="991274" cy="80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/>
          <p:cNvCxnSpPr>
            <a:stCxn id="10" idx="0"/>
            <a:endCxn id="9" idx="4"/>
          </p:cNvCxnSpPr>
          <p:nvPr/>
        </p:nvCxnSpPr>
        <p:spPr>
          <a:xfrm flipV="1">
            <a:off x="2853627" y="3959347"/>
            <a:ext cx="821954" cy="7980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1"/>
          <p:cNvCxnSpPr>
            <a:stCxn id="40" idx="0"/>
            <a:endCxn id="10" idx="4"/>
          </p:cNvCxnSpPr>
          <p:nvPr/>
        </p:nvCxnSpPr>
        <p:spPr>
          <a:xfrm flipH="1" flipV="1">
            <a:off x="2853627" y="5062242"/>
            <a:ext cx="1813228" cy="9358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/>
          <p:cNvCxnSpPr>
            <a:stCxn id="39" idx="0"/>
            <a:endCxn id="11" idx="4"/>
          </p:cNvCxnSpPr>
          <p:nvPr/>
        </p:nvCxnSpPr>
        <p:spPr>
          <a:xfrm flipV="1">
            <a:off x="2853627" y="5068401"/>
            <a:ext cx="1813228" cy="952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1"/>
          <p:cNvCxnSpPr>
            <a:stCxn id="39" idx="0"/>
            <a:endCxn id="10" idx="4"/>
          </p:cNvCxnSpPr>
          <p:nvPr/>
        </p:nvCxnSpPr>
        <p:spPr>
          <a:xfrm flipV="1">
            <a:off x="2853627" y="5062242"/>
            <a:ext cx="0" cy="9589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1"/>
          <p:cNvCxnSpPr>
            <a:stCxn id="40" idx="0"/>
            <a:endCxn id="11" idx="4"/>
          </p:cNvCxnSpPr>
          <p:nvPr/>
        </p:nvCxnSpPr>
        <p:spPr>
          <a:xfrm flipV="1">
            <a:off x="4666855" y="5068401"/>
            <a:ext cx="0" cy="9297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24200" y="35007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00735"/>
                <a:ext cx="494404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606425" y="6021164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25" y="6021164"/>
                <a:ext cx="494404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419653" y="599812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53" y="5998121"/>
                <a:ext cx="494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51"/>
          <p:cNvCxnSpPr>
            <a:stCxn id="71" idx="3"/>
            <a:endCxn id="10" idx="2"/>
          </p:cNvCxnSpPr>
          <p:nvPr/>
        </p:nvCxnSpPr>
        <p:spPr>
          <a:xfrm>
            <a:off x="2014752" y="4909842"/>
            <a:ext cx="6864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1"/>
          <p:cNvCxnSpPr>
            <a:stCxn id="70" idx="1"/>
            <a:endCxn id="11" idx="6"/>
          </p:cNvCxnSpPr>
          <p:nvPr/>
        </p:nvCxnSpPr>
        <p:spPr>
          <a:xfrm flipH="1">
            <a:off x="4819255" y="4909842"/>
            <a:ext cx="715783" cy="61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535038" y="4679009"/>
                <a:ext cx="406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38" y="4679009"/>
                <a:ext cx="40634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603177" y="4679009"/>
                <a:ext cx="411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77" y="4679009"/>
                <a:ext cx="4115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2454025" y="536434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25" y="5364341"/>
                <a:ext cx="494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4705929" y="5299348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29" y="5299348"/>
                <a:ext cx="49440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3905713" y="4922160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13" y="4922160"/>
                <a:ext cx="49440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3118033" y="49485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33" y="4948535"/>
                <a:ext cx="49440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1905000" y="4489592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89592"/>
                <a:ext cx="494404" cy="461665"/>
              </a:xfrm>
              <a:prstGeom prst="rect">
                <a:avLst/>
              </a:prstGeom>
              <a:blipFill>
                <a:blip r:embed="rId13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800600" y="4503336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03336"/>
                <a:ext cx="494404" cy="461665"/>
              </a:xfrm>
              <a:prstGeom prst="rect">
                <a:avLst/>
              </a:prstGeom>
              <a:blipFill>
                <a:blip r:embed="rId14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51"/>
          <p:cNvCxnSpPr>
            <a:stCxn id="97" idx="1"/>
          </p:cNvCxnSpPr>
          <p:nvPr/>
        </p:nvCxnSpPr>
        <p:spPr>
          <a:xfrm flipH="1">
            <a:off x="3841357" y="3807644"/>
            <a:ext cx="715782" cy="61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557139" y="3576811"/>
                <a:ext cx="524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39" y="3576811"/>
                <a:ext cx="52423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3886200" y="3352800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494404" cy="461665"/>
              </a:xfrm>
              <a:prstGeom prst="rect">
                <a:avLst/>
              </a:prstGeom>
              <a:blipFill>
                <a:blip r:embed="rId16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51"/>
          <p:cNvCxnSpPr>
            <a:stCxn id="9" idx="0"/>
          </p:cNvCxnSpPr>
          <p:nvPr/>
        </p:nvCxnSpPr>
        <p:spPr>
          <a:xfrm flipV="1">
            <a:off x="3675581" y="3092212"/>
            <a:ext cx="0" cy="562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2830561" y="39815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61" y="3981535"/>
                <a:ext cx="494404" cy="461665"/>
              </a:xfrm>
              <a:prstGeom prst="rect">
                <a:avLst/>
              </a:prstGeom>
              <a:blipFill>
                <a:blip r:embed="rId17"/>
                <a:stretch>
                  <a:fillRect r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4211525" y="3979539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25" y="3979539"/>
                <a:ext cx="49440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50" name="组合 25649"/>
          <p:cNvGrpSpPr/>
          <p:nvPr/>
        </p:nvGrpSpPr>
        <p:grpSpPr>
          <a:xfrm>
            <a:off x="5058772" y="256674"/>
            <a:ext cx="3752927" cy="2862012"/>
            <a:chOff x="5058772" y="256674"/>
            <a:chExt cx="3752927" cy="2862012"/>
          </a:xfrm>
        </p:grpSpPr>
        <p:grpSp>
          <p:nvGrpSpPr>
            <p:cNvPr id="25644" name="组合 25643"/>
            <p:cNvGrpSpPr/>
            <p:nvPr/>
          </p:nvGrpSpPr>
          <p:grpSpPr>
            <a:xfrm>
              <a:off x="5058772" y="256674"/>
              <a:ext cx="3752927" cy="2862012"/>
              <a:chOff x="5058772" y="256674"/>
              <a:chExt cx="3752927" cy="2862012"/>
            </a:xfrm>
          </p:grpSpPr>
          <p:cxnSp>
            <p:nvCxnSpPr>
              <p:cNvPr id="25627" name="直接连接符 25626"/>
              <p:cNvCxnSpPr/>
              <p:nvPr/>
            </p:nvCxnSpPr>
            <p:spPr>
              <a:xfrm>
                <a:off x="5800725" y="1594686"/>
                <a:ext cx="1524000" cy="15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5903495" y="256674"/>
                <a:ext cx="2821405" cy="27722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3" name="梯形 25632"/>
              <p:cNvSpPr/>
              <p:nvPr/>
            </p:nvSpPr>
            <p:spPr>
              <a:xfrm rot="13491852">
                <a:off x="5058772" y="1479401"/>
                <a:ext cx="3752927" cy="1027759"/>
              </a:xfrm>
              <a:prstGeom prst="trapezoid">
                <a:avLst>
                  <a:gd name="adj" fmla="val 100543"/>
                </a:avLst>
              </a:prstGeom>
              <a:blipFill dpi="0" rotWithShape="1">
                <a:blip r:embed="rId19">
                  <a:alphaModFix amt="60000"/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42" name="文本框 25641"/>
              <p:cNvSpPr txBox="1"/>
              <p:nvPr/>
            </p:nvSpPr>
            <p:spPr>
              <a:xfrm>
                <a:off x="6839534" y="1752600"/>
                <a:ext cx="399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+</a:t>
                </a:r>
                <a:endParaRPr lang="en-US" b="1" dirty="0"/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5534526" y="2057400"/>
              <a:ext cx="3175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-</a:t>
              </a:r>
              <a:endParaRPr lang="en-US" sz="2800" b="1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239000" y="587514"/>
              <a:ext cx="3994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-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Multi-layer feedforward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additional layers in between the input and output nodes are called hidden layers.</a:t>
            </a:r>
          </a:p>
          <a:p>
            <a:r>
              <a:rPr lang="en-US" altLang="en-US" dirty="0"/>
              <a:t>The nodes embedded in these layers are called hidden nodes.</a:t>
            </a:r>
          </a:p>
          <a:p>
            <a:r>
              <a:rPr lang="en-US" altLang="en-US" dirty="0"/>
              <a:t>We focus on feedforward neural networks, in which the nodes in one layer are connected only to the nodes in the next layer.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8" name="Picture 4" descr="multilayer perceptr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/>
          <a:stretch/>
        </p:blipFill>
        <p:spPr bwMode="auto">
          <a:xfrm>
            <a:off x="6927" y="3144313"/>
            <a:ext cx="3792188" cy="29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neuralnetworksanddeeplearning.com/images/tikz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29" y="3401394"/>
            <a:ext cx="56864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77241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backpropagation learning algorithm is specifically designed for neural networks with multiple layers.</a:t>
            </a:r>
          </a:p>
          <a:p>
            <a:r>
              <a:rPr lang="en-US" altLang="en-US" dirty="0"/>
              <a:t>There are two phases in each iteration of the training algorithm</a:t>
            </a:r>
          </a:p>
          <a:p>
            <a:pPr lvl="1"/>
            <a:r>
              <a:rPr lang="en-US" altLang="en-US" dirty="0"/>
              <a:t>The forward phase</a:t>
            </a:r>
          </a:p>
          <a:p>
            <a:pPr lvl="1"/>
            <a:r>
              <a:rPr lang="en-US" altLang="en-US" dirty="0"/>
              <a:t>The backward phase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BD2E72-E7DE-41DD-B1C8-E690D9FBB634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2" descr="http://www.uml.org.cn/itnews/images/2015092108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r="5929" b="11890"/>
          <a:stretch/>
        </p:blipFill>
        <p:spPr bwMode="auto">
          <a:xfrm>
            <a:off x="2764639" y="3429000"/>
            <a:ext cx="3200400" cy="17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During the forward phase, the weights obtained from the previous iteration are used to compute the output value of each neuron.</a:t>
            </a:r>
          </a:p>
          <a:p>
            <a:r>
              <a:rPr lang="en-US" altLang="en-US" dirty="0" smtClean="0"/>
              <a:t>Outputs of the neurons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are computed prior to computing the outputs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dirty="0" smtClean="0"/>
              <a:t>+1.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CE054-EC28-4499-B792-A651EDA5FD4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During the backward phase, the weight update equation is applied in the reverse direction.</a:t>
            </a:r>
          </a:p>
          <a:p>
            <a:r>
              <a:rPr lang="en-US" altLang="en-US" smtClean="0"/>
              <a:t>In other words,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are updated before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smtClean="0"/>
              <a:t> </a:t>
            </a:r>
            <a:r>
              <a:rPr lang="en-US" altLang="en-US" smtClean="0"/>
              <a:t>are updated.</a:t>
            </a:r>
          </a:p>
          <a:p>
            <a:r>
              <a:rPr lang="en-US" altLang="en-US" smtClean="0"/>
              <a:t>The learning algorithm allows us to use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to estimate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FC4F34-1003-4B14-B857-050F725B4E4B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2188"/>
            <a:ext cx="6019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6988"/>
            <a:ext cx="60198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00D57-4ACE-4999-B496-4AF2D09595EE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The nodes in the network may use types of activation functions other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function.</a:t>
                </a:r>
              </a:p>
            </p:txBody>
          </p:sp>
        </mc:Choice>
        <mc:Fallback xmlns="">
          <p:sp>
            <p:nvSpPr>
              <p:cNvPr id="3174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8"/>
            <a:ext cx="25527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33738"/>
            <a:ext cx="343852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4"/>
              <p:cNvSpPr>
                <a:spLocks noChangeArrowheads="1"/>
              </p:cNvSpPr>
              <p:nvPr/>
            </p:nvSpPr>
            <p:spPr bwMode="auto">
              <a:xfrm>
                <a:off x="5486400" y="3135313"/>
                <a:ext cx="693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175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3135313"/>
                <a:ext cx="69371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A5A7D-E0D3-449F-8BEA-7E1EF6F62AB2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Backpropagation</a:t>
            </a:r>
            <a:r>
              <a:rPr lang="en-US" altLang="en-US" dirty="0" smtClean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activation function is the sigmoid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important property of logistic function is that it is </a:t>
                </a:r>
                <a:r>
                  <a:rPr lang="en-US" dirty="0" smtClean="0"/>
                  <a:t>differentiable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15AAF-6213-42CB-BF0C-8AEA622FC90B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 learning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Oval 4"/>
          <p:cNvSpPr/>
          <p:nvPr/>
        </p:nvSpPr>
        <p:spPr>
          <a:xfrm>
            <a:off x="2619249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8" name="Oval 5"/>
          <p:cNvSpPr/>
          <p:nvPr/>
        </p:nvSpPr>
        <p:spPr>
          <a:xfrm>
            <a:off x="3550316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9" name="Oval 6"/>
          <p:cNvSpPr/>
          <p:nvPr/>
        </p:nvSpPr>
        <p:spPr>
          <a:xfrm>
            <a:off x="4396741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0" name="Oval 7"/>
          <p:cNvSpPr/>
          <p:nvPr/>
        </p:nvSpPr>
        <p:spPr>
          <a:xfrm>
            <a:off x="5751021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1" name="Oval 8"/>
          <p:cNvSpPr/>
          <p:nvPr/>
        </p:nvSpPr>
        <p:spPr>
          <a:xfrm>
            <a:off x="7274586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957819" y="2084032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819" y="2084032"/>
                <a:ext cx="338570" cy="523220"/>
              </a:xfrm>
              <a:prstGeom prst="rect">
                <a:avLst/>
              </a:prstGeom>
              <a:blipFill>
                <a:blip r:embed="rId2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3888886" y="2070944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8886" y="2070944"/>
                <a:ext cx="338570" cy="523220"/>
              </a:xfrm>
              <a:prstGeom prst="rect">
                <a:avLst/>
              </a:prstGeom>
              <a:blipFill>
                <a:blip r:embed="rId3"/>
                <a:stretch>
                  <a:fillRect r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819953" y="1994288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6512803" y="1981200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/>
              <p:cNvSpPr txBox="1">
                <a:spLocks noChangeArrowheads="1"/>
              </p:cNvSpPr>
              <p:nvPr/>
            </p:nvSpPr>
            <p:spPr bwMode="auto">
              <a:xfrm>
                <a:off x="6089591" y="2084032"/>
                <a:ext cx="592497" cy="55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9591" y="2084032"/>
                <a:ext cx="592497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4"/>
          <p:cNvSpPr/>
          <p:nvPr/>
        </p:nvSpPr>
        <p:spPr>
          <a:xfrm>
            <a:off x="2280679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8" name="Oval 15"/>
          <p:cNvSpPr/>
          <p:nvPr/>
        </p:nvSpPr>
        <p:spPr>
          <a:xfrm>
            <a:off x="321174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9" name="Oval 16"/>
          <p:cNvSpPr/>
          <p:nvPr/>
        </p:nvSpPr>
        <p:spPr>
          <a:xfrm>
            <a:off x="4058171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0" name="Oval 17"/>
          <p:cNvSpPr/>
          <p:nvPr/>
        </p:nvSpPr>
        <p:spPr>
          <a:xfrm>
            <a:off x="558173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1" name="Oval 18"/>
          <p:cNvSpPr/>
          <p:nvPr/>
        </p:nvSpPr>
        <p:spPr>
          <a:xfrm>
            <a:off x="727458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/>
              <p:cNvSpPr txBox="1">
                <a:spLocks noChangeArrowheads="1"/>
              </p:cNvSpPr>
              <p:nvPr/>
            </p:nvSpPr>
            <p:spPr bwMode="auto">
              <a:xfrm>
                <a:off x="2619249" y="3609675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2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9249" y="3609675"/>
                <a:ext cx="338570" cy="523220"/>
              </a:xfrm>
              <a:prstGeom prst="rect">
                <a:avLst/>
              </a:prstGeom>
              <a:blipFill>
                <a:blip r:embed="rId5"/>
                <a:stretch>
                  <a:fillRect r="-1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/>
              <p:cNvSpPr txBox="1">
                <a:spLocks noChangeArrowheads="1"/>
              </p:cNvSpPr>
              <p:nvPr/>
            </p:nvSpPr>
            <p:spPr bwMode="auto">
              <a:xfrm>
                <a:off x="3550316" y="3596587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2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0316" y="3596587"/>
                <a:ext cx="338570" cy="523220"/>
              </a:xfrm>
              <a:prstGeom prst="rect">
                <a:avLst/>
              </a:prstGeom>
              <a:blipFill>
                <a:blip r:embed="rId6"/>
                <a:stretch>
                  <a:fillRect r="-16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4481383" y="3519931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428161" y="3506843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3"/>
              <p:cNvSpPr txBox="1">
                <a:spLocks noChangeArrowheads="1"/>
              </p:cNvSpPr>
              <p:nvPr/>
            </p:nvSpPr>
            <p:spPr bwMode="auto">
              <a:xfrm>
                <a:off x="5920306" y="3609675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0306" y="3609675"/>
                <a:ext cx="5924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4"/>
          <p:cNvSpPr/>
          <p:nvPr/>
        </p:nvSpPr>
        <p:spPr>
          <a:xfrm>
            <a:off x="2534606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8" name="Oval 35"/>
          <p:cNvSpPr/>
          <p:nvPr/>
        </p:nvSpPr>
        <p:spPr>
          <a:xfrm>
            <a:off x="3465674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9" name="Oval 36"/>
          <p:cNvSpPr/>
          <p:nvPr/>
        </p:nvSpPr>
        <p:spPr>
          <a:xfrm>
            <a:off x="4312099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30" name="Oval 37"/>
          <p:cNvSpPr/>
          <p:nvPr/>
        </p:nvSpPr>
        <p:spPr>
          <a:xfrm>
            <a:off x="5666378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31" name="Oval 38"/>
          <p:cNvSpPr/>
          <p:nvPr/>
        </p:nvSpPr>
        <p:spPr>
          <a:xfrm>
            <a:off x="7274586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9"/>
              <p:cNvSpPr txBox="1">
                <a:spLocks noChangeArrowheads="1"/>
              </p:cNvSpPr>
              <p:nvPr/>
            </p:nvSpPr>
            <p:spPr bwMode="auto">
              <a:xfrm>
                <a:off x="2873176" y="5045574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2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176" y="5045574"/>
                <a:ext cx="338570" cy="523220"/>
              </a:xfrm>
              <a:prstGeom prst="rect">
                <a:avLst/>
              </a:prstGeom>
              <a:blipFill>
                <a:blip r:embed="rId8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0"/>
              <p:cNvSpPr txBox="1">
                <a:spLocks noChangeArrowheads="1"/>
              </p:cNvSpPr>
              <p:nvPr/>
            </p:nvSpPr>
            <p:spPr bwMode="auto">
              <a:xfrm>
                <a:off x="3804244" y="5032486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3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4244" y="5032486"/>
                <a:ext cx="338570" cy="523220"/>
              </a:xfrm>
              <a:prstGeom prst="rect">
                <a:avLst/>
              </a:prstGeom>
              <a:blipFill>
                <a:blip r:embed="rId9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41"/>
          <p:cNvSpPr txBox="1">
            <a:spLocks noChangeArrowheads="1"/>
          </p:cNvSpPr>
          <p:nvPr/>
        </p:nvSpPr>
        <p:spPr bwMode="auto">
          <a:xfrm>
            <a:off x="4735311" y="4955830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35" name="TextBox 42"/>
          <p:cNvSpPr txBox="1">
            <a:spLocks noChangeArrowheads="1"/>
          </p:cNvSpPr>
          <p:nvPr/>
        </p:nvSpPr>
        <p:spPr bwMode="auto">
          <a:xfrm>
            <a:off x="6428161" y="4942742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3"/>
              <p:cNvSpPr txBox="1">
                <a:spLocks noChangeArrowheads="1"/>
              </p:cNvSpPr>
              <p:nvPr/>
            </p:nvSpPr>
            <p:spPr bwMode="auto">
              <a:xfrm>
                <a:off x="6004948" y="5045574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4948" y="5045574"/>
                <a:ext cx="5924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45"/>
          <p:cNvCxnSpPr>
            <a:stCxn id="20" idx="0"/>
            <a:endCxn id="7" idx="5"/>
          </p:cNvCxnSpPr>
          <p:nvPr/>
        </p:nvCxnSpPr>
        <p:spPr>
          <a:xfrm flipH="1" flipV="1">
            <a:off x="2908444" y="2467312"/>
            <a:ext cx="2842577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7"/>
          <p:cNvCxnSpPr>
            <a:stCxn id="20" idx="0"/>
            <a:endCxn id="8" idx="5"/>
          </p:cNvCxnSpPr>
          <p:nvPr/>
        </p:nvCxnSpPr>
        <p:spPr>
          <a:xfrm flipH="1" flipV="1">
            <a:off x="3839511" y="2467312"/>
            <a:ext cx="1911510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1"/>
          <p:cNvCxnSpPr>
            <a:stCxn id="20" idx="0"/>
            <a:endCxn id="9" idx="5"/>
          </p:cNvCxnSpPr>
          <p:nvPr/>
        </p:nvCxnSpPr>
        <p:spPr>
          <a:xfrm flipH="1" flipV="1">
            <a:off x="4685936" y="2467312"/>
            <a:ext cx="1065085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3"/>
          <p:cNvCxnSpPr>
            <a:endCxn id="10" idx="4"/>
          </p:cNvCxnSpPr>
          <p:nvPr/>
        </p:nvCxnSpPr>
        <p:spPr>
          <a:xfrm flipV="1">
            <a:off x="5751021" y="2519662"/>
            <a:ext cx="169285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5"/>
          <p:cNvCxnSpPr>
            <a:stCxn id="20" idx="0"/>
            <a:endCxn id="11" idx="4"/>
          </p:cNvCxnSpPr>
          <p:nvPr/>
        </p:nvCxnSpPr>
        <p:spPr>
          <a:xfrm flipV="1">
            <a:off x="5751021" y="2519662"/>
            <a:ext cx="1692850" cy="11666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7"/>
          <p:cNvCxnSpPr>
            <a:stCxn id="27" idx="0"/>
            <a:endCxn id="20" idx="4"/>
          </p:cNvCxnSpPr>
          <p:nvPr/>
        </p:nvCxnSpPr>
        <p:spPr>
          <a:xfrm flipV="1">
            <a:off x="2703891" y="4045305"/>
            <a:ext cx="3047130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3"/>
          <p:cNvCxnSpPr>
            <a:stCxn id="28" idx="0"/>
          </p:cNvCxnSpPr>
          <p:nvPr/>
        </p:nvCxnSpPr>
        <p:spPr>
          <a:xfrm flipV="1">
            <a:off x="3634959" y="4045305"/>
            <a:ext cx="2116062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6"/>
          <p:cNvCxnSpPr>
            <a:stCxn id="29" idx="0"/>
          </p:cNvCxnSpPr>
          <p:nvPr/>
        </p:nvCxnSpPr>
        <p:spPr>
          <a:xfrm flipV="1">
            <a:off x="4481383" y="4045305"/>
            <a:ext cx="1269637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9"/>
          <p:cNvCxnSpPr>
            <a:stCxn id="30" idx="0"/>
          </p:cNvCxnSpPr>
          <p:nvPr/>
        </p:nvCxnSpPr>
        <p:spPr>
          <a:xfrm flipH="1" flipV="1">
            <a:off x="5751021" y="4045305"/>
            <a:ext cx="84642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72"/>
          <p:cNvCxnSpPr>
            <a:stCxn id="31" idx="0"/>
          </p:cNvCxnSpPr>
          <p:nvPr/>
        </p:nvCxnSpPr>
        <p:spPr>
          <a:xfrm flipH="1" flipV="1">
            <a:off x="5751021" y="4045305"/>
            <a:ext cx="1692850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86"/>
          <p:cNvSpPr>
            <a:spLocks noChangeArrowheads="1"/>
          </p:cNvSpPr>
          <p:nvPr/>
        </p:nvSpPr>
        <p:spPr bwMode="auto">
          <a:xfrm>
            <a:off x="672471" y="2085901"/>
            <a:ext cx="1715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output layer</a:t>
            </a:r>
          </a:p>
        </p:txBody>
      </p:sp>
      <p:sp>
        <p:nvSpPr>
          <p:cNvPr id="50" name="Rectangle 88"/>
          <p:cNvSpPr>
            <a:spLocks noChangeArrowheads="1"/>
          </p:cNvSpPr>
          <p:nvPr/>
        </p:nvSpPr>
        <p:spPr bwMode="auto">
          <a:xfrm>
            <a:off x="587829" y="3611544"/>
            <a:ext cx="1734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hidden layer</a:t>
            </a: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790619" y="5047443"/>
            <a:ext cx="1521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3"/>
              <p:cNvSpPr txBox="1">
                <a:spLocks noChangeArrowheads="1"/>
              </p:cNvSpPr>
              <p:nvPr/>
            </p:nvSpPr>
            <p:spPr bwMode="auto">
              <a:xfrm>
                <a:off x="7613156" y="2058131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2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3156" y="2058131"/>
                <a:ext cx="5924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63"/>
          <p:cNvCxnSpPr>
            <a:stCxn id="27" idx="0"/>
            <a:endCxn id="17" idx="4"/>
          </p:cNvCxnSpPr>
          <p:nvPr/>
        </p:nvCxnSpPr>
        <p:spPr>
          <a:xfrm flipH="1" flipV="1">
            <a:off x="2449964" y="4045305"/>
            <a:ext cx="253927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3"/>
          <p:cNvCxnSpPr>
            <a:stCxn id="28" idx="0"/>
            <a:endCxn id="17" idx="4"/>
          </p:cNvCxnSpPr>
          <p:nvPr/>
        </p:nvCxnSpPr>
        <p:spPr>
          <a:xfrm flipH="1" flipV="1">
            <a:off x="2449964" y="4045305"/>
            <a:ext cx="1184995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3"/>
          <p:cNvCxnSpPr>
            <a:stCxn id="29" idx="0"/>
            <a:endCxn id="17" idx="4"/>
          </p:cNvCxnSpPr>
          <p:nvPr/>
        </p:nvCxnSpPr>
        <p:spPr>
          <a:xfrm flipH="1" flipV="1">
            <a:off x="2449964" y="4045305"/>
            <a:ext cx="2031420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3"/>
          <p:cNvCxnSpPr>
            <a:stCxn id="30" idx="0"/>
            <a:endCxn id="17" idx="4"/>
          </p:cNvCxnSpPr>
          <p:nvPr/>
        </p:nvCxnSpPr>
        <p:spPr>
          <a:xfrm flipH="1" flipV="1">
            <a:off x="2449964" y="4045305"/>
            <a:ext cx="3385700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3"/>
          <p:cNvCxnSpPr>
            <a:stCxn id="31" idx="0"/>
            <a:endCxn id="17" idx="4"/>
          </p:cNvCxnSpPr>
          <p:nvPr/>
        </p:nvCxnSpPr>
        <p:spPr>
          <a:xfrm flipH="1" flipV="1">
            <a:off x="2449964" y="4045305"/>
            <a:ext cx="4993907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668068" y="5064123"/>
                <a:ext cx="645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68" y="5064123"/>
                <a:ext cx="64511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733021" y="3675973"/>
                <a:ext cx="628890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21" y="3675973"/>
                <a:ext cx="628890" cy="5564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57"/>
          <p:cNvCxnSpPr>
            <a:stCxn id="17" idx="0"/>
            <a:endCxn id="10" idx="4"/>
          </p:cNvCxnSpPr>
          <p:nvPr/>
        </p:nvCxnSpPr>
        <p:spPr>
          <a:xfrm flipV="1">
            <a:off x="2449964" y="2519662"/>
            <a:ext cx="3470342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7"/>
          <p:cNvCxnSpPr>
            <a:stCxn id="18" idx="7"/>
            <a:endCxn id="10" idx="4"/>
          </p:cNvCxnSpPr>
          <p:nvPr/>
        </p:nvCxnSpPr>
        <p:spPr>
          <a:xfrm flipV="1">
            <a:off x="3500734" y="2519662"/>
            <a:ext cx="2419572" cy="12192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7"/>
          <p:cNvCxnSpPr>
            <a:stCxn id="19" idx="0"/>
            <a:endCxn id="10" idx="4"/>
          </p:cNvCxnSpPr>
          <p:nvPr/>
        </p:nvCxnSpPr>
        <p:spPr>
          <a:xfrm flipV="1">
            <a:off x="4227456" y="2519662"/>
            <a:ext cx="1692850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7"/>
          <p:cNvCxnSpPr>
            <a:stCxn id="21" idx="0"/>
            <a:endCxn id="10" idx="4"/>
          </p:cNvCxnSpPr>
          <p:nvPr/>
        </p:nvCxnSpPr>
        <p:spPr>
          <a:xfrm flipH="1" flipV="1">
            <a:off x="5920306" y="2519662"/>
            <a:ext cx="1523565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9"/>
              <p:cNvSpPr txBox="1">
                <a:spLocks noChangeArrowheads="1"/>
              </p:cNvSpPr>
              <p:nvPr/>
            </p:nvSpPr>
            <p:spPr bwMode="auto">
              <a:xfrm>
                <a:off x="2743199" y="3023490"/>
                <a:ext cx="708367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199" y="3023490"/>
                <a:ext cx="708367" cy="5579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9"/>
              <p:cNvSpPr txBox="1">
                <a:spLocks noChangeArrowheads="1"/>
              </p:cNvSpPr>
              <p:nvPr/>
            </p:nvSpPr>
            <p:spPr bwMode="auto">
              <a:xfrm>
                <a:off x="3623830" y="3023490"/>
                <a:ext cx="688268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830" y="3023490"/>
                <a:ext cx="688268" cy="5579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9"/>
              <p:cNvSpPr txBox="1">
                <a:spLocks noChangeArrowheads="1"/>
              </p:cNvSpPr>
              <p:nvPr/>
            </p:nvSpPr>
            <p:spPr bwMode="auto">
              <a:xfrm>
                <a:off x="5681229" y="3048000"/>
                <a:ext cx="627021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1229" y="3048000"/>
                <a:ext cx="627021" cy="5579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9"/>
              <p:cNvSpPr txBox="1">
                <a:spLocks noChangeArrowheads="1"/>
              </p:cNvSpPr>
              <p:nvPr/>
            </p:nvSpPr>
            <p:spPr bwMode="auto">
              <a:xfrm>
                <a:off x="7316906" y="3038676"/>
                <a:ext cx="719461" cy="55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6906" y="3038676"/>
                <a:ext cx="719461" cy="5579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9"/>
              <p:cNvSpPr txBox="1">
                <a:spLocks noChangeArrowheads="1"/>
              </p:cNvSpPr>
              <p:nvPr/>
            </p:nvSpPr>
            <p:spPr bwMode="auto">
              <a:xfrm>
                <a:off x="2733854" y="4606388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3854" y="4606388"/>
                <a:ext cx="67690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9"/>
              <p:cNvSpPr txBox="1">
                <a:spLocks noChangeArrowheads="1"/>
              </p:cNvSpPr>
              <p:nvPr/>
            </p:nvSpPr>
            <p:spPr bwMode="auto">
              <a:xfrm>
                <a:off x="3895092" y="4582180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092" y="4582180"/>
                <a:ext cx="67690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9"/>
              <p:cNvSpPr txBox="1">
                <a:spLocks noChangeArrowheads="1"/>
              </p:cNvSpPr>
              <p:nvPr/>
            </p:nvSpPr>
            <p:spPr bwMode="auto">
              <a:xfrm>
                <a:off x="5888004" y="4566081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8004" y="4566081"/>
                <a:ext cx="67690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9"/>
              <p:cNvSpPr txBox="1">
                <a:spLocks noChangeArrowheads="1"/>
              </p:cNvSpPr>
              <p:nvPr/>
            </p:nvSpPr>
            <p:spPr bwMode="auto">
              <a:xfrm>
                <a:off x="7256031" y="4556940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6031" y="4556940"/>
                <a:ext cx="676908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/>
          <p:nvPr/>
        </p:nvCxnSpPr>
        <p:spPr>
          <a:xfrm flipV="1">
            <a:off x="5888004" y="1460424"/>
            <a:ext cx="921047" cy="930688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792754" y="762000"/>
                <a:ext cx="227504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54" y="762000"/>
                <a:ext cx="2275046" cy="110055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/>
          <p:cNvCxnSpPr/>
          <p:nvPr/>
        </p:nvCxnSpPr>
        <p:spPr>
          <a:xfrm>
            <a:off x="5765934" y="3922509"/>
            <a:ext cx="916154" cy="2056403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6686260" y="5428633"/>
                <a:ext cx="2190023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0" y="5428633"/>
                <a:ext cx="2190023" cy="11382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the output of 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corresponding to the training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mean squared network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 w.r.t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computed by summing the error for each output node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desired value for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output node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actual output of the same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20" r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C11A-D446-4AEF-AA29-3872BCCE964B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neuron is connected to the axons of other neurons via dendrites, which are extensions from the cell body of the neuron.</a:t>
            </a:r>
          </a:p>
          <a:p>
            <a:r>
              <a:rPr lang="en-US" altLang="en-US" dirty="0" smtClean="0"/>
              <a:t>The contact point between a dendrite and an axon is called a synapse.</a:t>
            </a:r>
          </a:p>
          <a:p>
            <a:r>
              <a:rPr lang="en-US" altLang="en-US" dirty="0" smtClean="0"/>
              <a:t>The human brain learns by changing the strength of the synaptic connection between neurons upon repeated stimulation by the same impulse.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A14D9-FBC7-4A29-86E9-CEBB0BDB651F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2" descr="“neurons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weight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node, the gradient descent operation is represented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equation, the partial derivative measures the rate of change of error with respect to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weight.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evaluation of the partial derivative requires an activation function which is differentiable.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FAD3-D25E-48D6-A13F-5686DD1AD639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 we have</a:t>
                </a:r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According to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9F4CE-0643-4A3B-8C60-8BCF90E42E8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5000" y="1219200"/>
                <a:ext cx="5756832" cy="1027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5756832" cy="1027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000" y="2971800"/>
                <a:ext cx="1631151" cy="909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971800"/>
                <a:ext cx="1631151" cy="909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-76200" y="4763226"/>
                <a:ext cx="9298636" cy="1027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63226"/>
                <a:ext cx="9298636" cy="1027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Therefore,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Similarly, we can have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where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50784" y="4361593"/>
                <a:ext cx="5941050" cy="1904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/>
                        </a:rPr>
                        <m:t>′(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84" y="4361593"/>
                <a:ext cx="5941050" cy="1904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6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944"/>
                  </p:ext>
                </p:extLst>
              </p:nvPr>
            </p:nvGraphicFramePr>
            <p:xfrm>
              <a:off x="474234" y="1064388"/>
              <a:ext cx="8247784" cy="4879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784">
                      <a:extLst>
                        <a:ext uri="{9D8B030D-6E8A-4147-A177-3AD203B41FA5}">
                          <a16:colId xmlns:a16="http://schemas.microsoft.com/office/drawing/2014/main" val="2531329043"/>
                        </a:ext>
                      </a:extLst>
                    </a:gridCol>
                  </a:tblGrid>
                  <a:tr h="57864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Input:     Training set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en-US" sz="2000" dirty="0" smtClean="0"/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40189845"/>
                      </a:ext>
                    </a:extLst>
                  </a:tr>
                  <a:tr h="43881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Process: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60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1:</a:t>
                          </a:r>
                          <a:r>
                            <a:rPr lang="en-US" sz="2000" baseline="0" dirty="0" smtClean="0"/>
                            <a:t> Initialize weights and thresholds in </a:t>
                          </a:r>
                          <a:r>
                            <a:rPr lang="en-US" sz="2000" baseline="0" dirty="0" err="1" smtClean="0"/>
                            <a:t>nn</a:t>
                          </a:r>
                          <a:r>
                            <a:rPr lang="en-US" sz="2000" baseline="0" dirty="0" smtClean="0"/>
                            <a:t> randomly using values from (0, 1)</a:t>
                          </a:r>
                          <a:endParaRPr lang="en-US" sz="20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4892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2:</a:t>
                          </a:r>
                          <a:r>
                            <a:rPr lang="en-US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𝐫𝐞𝐩𝐞𝐚𝐭</m:t>
                              </m:r>
                            </m:oMath>
                          </a14:m>
                          <a:endParaRPr lang="en-US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46983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3: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𝐟𝐨𝐫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𝐚𝐥𝐥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baseline="0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35528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𝑢𝑠𝑖𝑛𝑔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𝑤𝑒𝑖𝑔h𝑡𝑠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𝑡h𝑟𝑒𝑠h𝑜𝑙𝑑𝑠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00697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𝑐𝑜𝑚𝑝𝑢𝑡𝑒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9198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𝑢𝑝𝑑𝑎𝑡𝑒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03073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7:</a:t>
                          </a:r>
                          <a:r>
                            <a:rPr lang="en-US" sz="2000" baseline="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𝐞𝐧𝐝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𝐟𝐨𝐫</m:t>
                              </m:r>
                            </m:oMath>
                          </a14:m>
                          <a:endParaRPr lang="en-US" sz="2000" b="1" i="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6612796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8: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𝐮𝐧𝐭𝐢𝐥</m:t>
                              </m:r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𝑠𝑎𝑡𝑖𝑠𝑓𝑦𝑖𝑛𝑔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𝑠𝑡𝑜𝑝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𝑐𝑜𝑛𝑑𝑖𝑡𝑖𝑜𝑛</m:t>
                              </m:r>
                            </m:oMath>
                          </a14:m>
                          <a:endParaRPr lang="en-US" sz="2000" b="0" i="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2151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Output:   A feedforward neural network with fixed weights and thresholds</a:t>
                          </a:r>
                          <a:endParaRPr lang="en-US" sz="2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28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944"/>
                  </p:ext>
                </p:extLst>
              </p:nvPr>
            </p:nvGraphicFramePr>
            <p:xfrm>
              <a:off x="474234" y="1064388"/>
              <a:ext cx="8247784" cy="4879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784">
                      <a:extLst>
                        <a:ext uri="{9D8B030D-6E8A-4147-A177-3AD203B41FA5}">
                          <a16:colId xmlns:a16="http://schemas.microsoft.com/office/drawing/2014/main" val="2531329043"/>
                        </a:ext>
                      </a:extLst>
                    </a:gridCol>
                  </a:tblGrid>
                  <a:tr h="5786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4" r="-295" b="-74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189845"/>
                      </a:ext>
                    </a:extLst>
                  </a:tr>
                  <a:tr h="43881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Process: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60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r>
                            <a:rPr lang="en-US" sz="2000" dirty="0" smtClean="0"/>
                            <a:t>:</a:t>
                          </a:r>
                          <a:r>
                            <a:rPr lang="en-US" sz="2000" baseline="0" dirty="0" smtClean="0"/>
                            <a:t> Initialize weights and thresholds in </a:t>
                          </a:r>
                          <a:r>
                            <a:rPr lang="en-US" sz="2000" baseline="0" dirty="0" err="1" smtClean="0"/>
                            <a:t>nn</a:t>
                          </a:r>
                          <a:r>
                            <a:rPr lang="en-US" sz="2000" baseline="0" dirty="0" smtClean="0"/>
                            <a:t> randomly using values from (0, 1)</a:t>
                          </a:r>
                          <a:endParaRPr lang="en-US" sz="20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4892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372308" r="-295" b="-7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698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472308" r="-295" b="-6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552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572308" r="-295" b="-5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00697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642647" r="-295" b="-442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91981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731884" r="-295" b="-336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03073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" t="-844118" r="-295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612796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" t="-930435" r="-295" b="-137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151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</a:t>
                          </a:r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  A feedforward neural network with fixed weights and thresholds</a:t>
                          </a:r>
                          <a:endParaRPr lang="en-US" sz="2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284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7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 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596" b="10747"/>
          <a:stretch/>
        </p:blipFill>
        <p:spPr>
          <a:xfrm>
            <a:off x="394855" y="1447800"/>
            <a:ext cx="8227423" cy="460678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Backpropagation learning is based on the idea of an error surface.</a:t>
            </a:r>
          </a:p>
          <a:p>
            <a:r>
              <a:rPr lang="en-US" altLang="en-US" smtClean="0"/>
              <a:t>The surface represents cumulative error over a data set as a function of network weights.</a:t>
            </a:r>
          </a:p>
          <a:p>
            <a:r>
              <a:rPr lang="en-US" altLang="en-US" smtClean="0"/>
              <a:t>Each possible network weight configuration is represented by a point on the surface.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7A27-5021-43BE-A9AA-84C18D2EE3C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learning algorithm is to determine a set of weights that minimize the error.</a:t>
            </a:r>
          </a:p>
          <a:p>
            <a:r>
              <a:rPr lang="en-US" altLang="en-US" smtClean="0"/>
              <a:t>The learning algorithm should be designed to find the direction on the surface which most rapidly reduces the error.</a:t>
            </a:r>
          </a:p>
          <a:p>
            <a:r>
              <a:rPr lang="en-US" altLang="en-US" smtClean="0"/>
              <a:t>This can be achieved by moving in the opposite direction of the gradient vector at each surface point.</a:t>
            </a:r>
          </a:p>
          <a:p>
            <a:r>
              <a:rPr lang="en-US" altLang="en-US" smtClean="0"/>
              <a:t>This approach is called gradient descent learning.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09D5C-72C1-44CC-A902-D6DF4B4EED9C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2484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7BCCF-0D43-45DB-859A-B4E77951F150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81200"/>
            <a:ext cx="5181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57272-755B-4EB3-B151-3047BBD84EA7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classification problem, if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possible classes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one node for each possible class or</a:t>
            </a:r>
          </a:p>
          <a:p>
            <a:pPr lvl="1"/>
            <a:r>
              <a:rPr lang="en-US" dirty="0" smtClean="0"/>
              <a:t>Encode </a:t>
            </a:r>
            <a:r>
              <a:rPr lang="en-US" dirty="0"/>
              <a:t>the class label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en-US" dirty="0"/>
              <a:t>nodes.</a:t>
            </a:r>
          </a:p>
          <a:p>
            <a:r>
              <a:rPr lang="en-US" dirty="0" smtClean="0"/>
              <a:t>A </a:t>
            </a:r>
            <a:r>
              <a:rPr lang="en-US" dirty="0"/>
              <a:t>suitable network topology should be chosen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determine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layers 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nodes in each layer.</a:t>
            </a:r>
          </a:p>
          <a:p>
            <a:r>
              <a:rPr lang="en-US" dirty="0" smtClean="0"/>
              <a:t>The </a:t>
            </a:r>
            <a:r>
              <a:rPr lang="en-US" dirty="0"/>
              <a:t>weights need to be initialized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assignments are usually acceptable.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1F396-3F19-477D-820C-EBFB6F5CD99F}" type="datetime1">
              <a:rPr lang="en-US" smtClean="0"/>
              <a:t>10/23/2019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computation in neural networks is the artificial neuron.</a:t>
            </a:r>
          </a:p>
          <a:p>
            <a:r>
              <a:rPr lang="en-US" dirty="0" smtClean="0"/>
              <a:t>An artificial neuron consists of</a:t>
            </a:r>
          </a:p>
          <a:p>
            <a:pPr lvl="1"/>
            <a:r>
              <a:rPr lang="en-US" dirty="0"/>
              <a:t>Input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A set of real-valued </a:t>
            </a:r>
            <a:r>
              <a:rPr lang="en-US" dirty="0" smtClean="0"/>
              <a:t>weights</a:t>
            </a:r>
          </a:p>
          <a:p>
            <a:pPr lvl="1"/>
            <a:r>
              <a:rPr lang="en-US" dirty="0"/>
              <a:t>An activation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A threshold </a:t>
            </a:r>
            <a:r>
              <a:rPr lang="en-US" dirty="0" smtClean="0"/>
              <a:t>function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AAA59-090E-4F14-8C22-55F66852C22F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neural networks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Multilayer neural networks with at least one hidden layer are universal </a:t>
            </a:r>
            <a:r>
              <a:rPr lang="en-US" altLang="en-US" dirty="0" err="1" smtClean="0"/>
              <a:t>approximators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Neural networks can handle redundant features by reducing the values of the weights associated with these features.</a:t>
            </a:r>
          </a:p>
          <a:p>
            <a:r>
              <a:rPr lang="en-US" altLang="en-US" dirty="0" smtClean="0"/>
              <a:t>The algorithm used for learning the weights of a neural networks sometimes converges to a local minimum.</a:t>
            </a:r>
          </a:p>
          <a:p>
            <a:r>
              <a:rPr lang="en-US" altLang="en-US" dirty="0" smtClean="0"/>
              <a:t>Training a neural network is a time consuming process, especially when the number of hidden nodes is large.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72191-7F02-4D8D-9402-6437A43610E0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 signals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lvl="1"/>
                <a:r>
                  <a:rPr lang="en-US" dirty="0"/>
                  <a:t>These signals represent data from the environment or activation of other neurons.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A set of real-valued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The values of these weights represent connection strengths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activation </a:t>
                </a:r>
                <a:r>
                  <a:rPr lang="en-US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The neuron’s activation level is determined by the sum of the weighted inputs.</a:t>
                </a:r>
              </a:p>
              <a:p>
                <a:r>
                  <a:rPr lang="en-US" dirty="0" smtClean="0"/>
                  <a:t>An </a:t>
                </a:r>
                <a:r>
                  <a:rPr lang="en-US" altLang="zh-CN" dirty="0"/>
                  <a:t>activation</a:t>
                </a:r>
                <a:r>
                  <a:rPr lang="en-US" dirty="0" smtClean="0"/>
                  <a:t> </a:t>
                </a:r>
                <a:r>
                  <a:rPr lang="en-US" dirty="0"/>
                  <a:t>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 lvl="1"/>
                <a:r>
                  <a:rPr lang="en-US" dirty="0"/>
                  <a:t>This function computes the final output by determining if the activation is below or above a threshold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The threshold is usually implicitly represented </a:t>
                </a:r>
                <a:r>
                  <a:rPr lang="en-US" dirty="0" smtClean="0"/>
                  <a:t>by</a:t>
                </a:r>
              </a:p>
              <a:p>
                <a:pPr lvl="2"/>
                <a:r>
                  <a:rPr lang="en-US" sz="1400" dirty="0"/>
                  <a:t>an additional input of constant value +1</a:t>
                </a:r>
                <a:r>
                  <a:rPr lang="en-US" sz="1400" dirty="0" smtClean="0"/>
                  <a:t>.</a:t>
                </a:r>
              </a:p>
              <a:p>
                <a:pPr lvl="2"/>
                <a:r>
                  <a:rPr lang="en-US" sz="1400" dirty="0"/>
                  <a:t>an additional weight value associated with the constant input.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061D8-71D0-469F-B3AC-5035496F5AEE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activation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𝑛𝑒𝑡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output of the neuron is given </a:t>
                </a:r>
                <a:r>
                  <a:rPr lang="en-US" dirty="0" smtClean="0"/>
                  <a:t>by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05C9F-FAF1-45E1-A612-6FBF65FC5F6E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椭圆 1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 rot="12563557">
            <a:off x="4772923" y="4029343"/>
            <a:ext cx="1334909" cy="1466313"/>
          </a:xfrm>
          <a:prstGeom prst="arc">
            <a:avLst>
              <a:gd name="adj1" fmla="val 17015439"/>
              <a:gd name="adj2" fmla="val 122968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2" idx="1"/>
          </p:cNvCxnSpPr>
          <p:nvPr/>
        </p:nvCxnSpPr>
        <p:spPr>
          <a:xfrm>
            <a:off x="3278206" y="3755171"/>
            <a:ext cx="1080182" cy="6032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23747" y="4292119"/>
            <a:ext cx="1081541" cy="35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039601" y="4953000"/>
            <a:ext cx="1179974" cy="416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" idx="3"/>
          </p:cNvCxnSpPr>
          <p:nvPr/>
        </p:nvCxnSpPr>
        <p:spPr>
          <a:xfrm flipV="1">
            <a:off x="3287735" y="5166612"/>
            <a:ext cx="1070653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930440" y="460102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440" y="4601028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2" idx="6"/>
          </p:cNvCxnSpPr>
          <p:nvPr/>
        </p:nvCxnSpPr>
        <p:spPr>
          <a:xfrm flipV="1">
            <a:off x="5334000" y="4762499"/>
            <a:ext cx="135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765428" y="431388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28" y="4313888"/>
                <a:ext cx="251094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25275" y="3724411"/>
                <a:ext cx="421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75" y="3724411"/>
                <a:ext cx="421846" cy="369332"/>
              </a:xfrm>
              <a:prstGeom prst="rect">
                <a:avLst/>
              </a:prstGeom>
              <a:blipFill>
                <a:blip r:embed="rId5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530371" y="4114800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71" y="4114800"/>
                <a:ext cx="428964" cy="369332"/>
              </a:xfrm>
              <a:prstGeom prst="rect">
                <a:avLst/>
              </a:prstGeom>
              <a:blipFill>
                <a:blip r:embed="rId6"/>
                <a:stretch>
                  <a:fillRect l="-8571" r="-571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484425" y="4761468"/>
                <a:ext cx="385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25" y="4761468"/>
                <a:ext cx="385362" cy="369332"/>
              </a:xfrm>
              <a:prstGeom prst="rect">
                <a:avLst/>
              </a:prstGeom>
              <a:blipFill>
                <a:blip r:embed="rId7"/>
                <a:stretch>
                  <a:fillRect l="-11111" r="-634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592077" y="5547612"/>
                <a:ext cx="643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77" y="5547612"/>
                <a:ext cx="643300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892162" y="3444761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62" y="3444761"/>
                <a:ext cx="364908" cy="369332"/>
              </a:xfrm>
              <a:prstGeom prst="rect">
                <a:avLst/>
              </a:prstGeom>
              <a:blipFill>
                <a:blip r:embed="rId9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763667" y="397265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67" y="3972652"/>
                <a:ext cx="372025" cy="369332"/>
              </a:xfrm>
              <a:prstGeom prst="rect">
                <a:avLst/>
              </a:prstGeom>
              <a:blipFill>
                <a:blip r:embed="rId10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719577" y="5067881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77" y="5067881"/>
                <a:ext cx="328423" cy="369332"/>
              </a:xfrm>
              <a:prstGeom prst="rect">
                <a:avLst/>
              </a:prstGeom>
              <a:blipFill>
                <a:blip r:embed="rId11"/>
                <a:stretch>
                  <a:fillRect l="-11111" r="-925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892162" y="5687309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62" y="5687309"/>
                <a:ext cx="391902" cy="369332"/>
              </a:xfrm>
              <a:prstGeom prst="rect">
                <a:avLst/>
              </a:prstGeom>
              <a:blipFill>
                <a:blip r:embed="rId12"/>
                <a:stretch>
                  <a:fillRect l="-9231" r="-307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813462" y="4505988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62" y="4505988"/>
                <a:ext cx="137858" cy="307777"/>
              </a:xfrm>
              <a:prstGeom prst="rect">
                <a:avLst/>
              </a:prstGeom>
              <a:blipFill>
                <a:blip r:embed="rId13"/>
                <a:stretch>
                  <a:fillRect l="-40909" r="-45455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520540" y="4527057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40" y="4527057"/>
                <a:ext cx="3097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553814" y="5218835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814" y="5218835"/>
                <a:ext cx="3097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/>
          <p:cNvCxnSpPr>
            <a:stCxn id="40" idx="1"/>
          </p:cNvCxnSpPr>
          <p:nvPr/>
        </p:nvCxnSpPr>
        <p:spPr>
          <a:xfrm flipH="1" flipV="1">
            <a:off x="1752601" y="3581401"/>
            <a:ext cx="966976" cy="167114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22961" y="3048000"/>
            <a:ext cx="2069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Input signal from </a:t>
            </a:r>
            <a:r>
              <a:rPr lang="en-US" altLang="zh-CN" sz="2000" i="1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-th</a:t>
            </a:r>
            <a:r>
              <a:rPr lang="en-US" altLang="zh-CN" sz="2000" dirty="0" smtClean="0">
                <a:solidFill>
                  <a:schemeClr val="accent1"/>
                </a:solidFill>
              </a:rPr>
              <a:t> neuron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53" name="直接连接符 52"/>
          <p:cNvCxnSpPr>
            <a:stCxn id="32" idx="2"/>
          </p:cNvCxnSpPr>
          <p:nvPr/>
        </p:nvCxnSpPr>
        <p:spPr>
          <a:xfrm>
            <a:off x="3677106" y="5130800"/>
            <a:ext cx="738220" cy="70746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4376001" y="5702300"/>
                <a:ext cx="18542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Weight of input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01" y="5702300"/>
                <a:ext cx="1854203" cy="707886"/>
              </a:xfrm>
              <a:prstGeom prst="rect">
                <a:avLst/>
              </a:prstGeom>
              <a:blipFill>
                <a:blip r:embed="rId16"/>
                <a:stretch>
                  <a:fillRect l="-3618" t="-4274" r="-2961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/>
          <p:cNvCxnSpPr>
            <a:stCxn id="2" idx="0"/>
          </p:cNvCxnSpPr>
          <p:nvPr/>
        </p:nvCxnSpPr>
        <p:spPr>
          <a:xfrm flipV="1">
            <a:off x="4762500" y="3579108"/>
            <a:ext cx="386460" cy="6118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338492" y="3505200"/>
                <a:ext cx="2653108" cy="70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Output signal</a:t>
                </a:r>
              </a:p>
              <a:p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92" y="3505200"/>
                <a:ext cx="2653108" cy="708848"/>
              </a:xfrm>
              <a:prstGeom prst="rect">
                <a:avLst/>
              </a:prstGeom>
              <a:blipFill>
                <a:blip r:embed="rId17"/>
                <a:stretch>
                  <a:fillRect l="-2529" t="-26724" b="-10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/>
          <p:nvPr/>
        </p:nvCxnSpPr>
        <p:spPr>
          <a:xfrm>
            <a:off x="5179748" y="4904587"/>
            <a:ext cx="711227" cy="41093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765429" y="5237158"/>
            <a:ext cx="165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A threshold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868093" y="3200400"/>
            <a:ext cx="122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A neuron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5924377" y="3910894"/>
            <a:ext cx="476423" cy="50870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artificial neuron can be used to compute the logic AND function.</a:t>
            </a:r>
          </a:p>
          <a:p>
            <a:r>
              <a:rPr lang="en-US" altLang="en-US" dirty="0" smtClean="0"/>
              <a:t>The neuron has three inputs</a:t>
            </a:r>
          </a:p>
          <a:p>
            <a:pPr lvl="1"/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 smtClean="0"/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 smtClean="0"/>
              <a:t> are the original inputs.</a:t>
            </a:r>
          </a:p>
          <a:p>
            <a:pPr lvl="1"/>
            <a:r>
              <a:rPr lang="en-US" altLang="en-US" dirty="0" smtClean="0"/>
              <a:t>The third is the bias input which has a constant value of +1.</a:t>
            </a:r>
          </a:p>
          <a:p>
            <a:r>
              <a:rPr lang="en-US" altLang="en-US" dirty="0" smtClean="0"/>
              <a:t>The input data and bias have weights of +1, +1, and –2 respectively.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6BB64-B79B-4323-834E-7CBA01682CD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511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02F29A-9A5A-4B66-BDA4-FF95850E09F6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neuron computes the values of x+y-2.</a:t>
            </a:r>
          </a:p>
          <a:p>
            <a:r>
              <a:rPr lang="en-US" altLang="en-US" smtClean="0"/>
              <a:t>If this value is less than 0, it returns –1, otherwise a 1.</a:t>
            </a:r>
          </a:p>
          <a:p>
            <a:r>
              <a:rPr lang="en-US" altLang="en-US" smtClean="0"/>
              <a:t>The logical OR function can be similarly computed by changing the bias weight to -1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0C9B03-518D-45F9-88DC-0DD153C61C8F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1562</Words>
  <Application>Microsoft Office PowerPoint</Application>
  <PresentationFormat>全屏显示(4:3)</PresentationFormat>
  <Paragraphs>398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Neural Network</vt:lpstr>
      <vt:lpstr>Neural Network</vt:lpstr>
      <vt:lpstr>Neural Network</vt:lpstr>
      <vt:lpstr>Artificial neuron</vt:lpstr>
      <vt:lpstr>Artificial neuron</vt:lpstr>
      <vt:lpstr>Artificial neuron</vt:lpstr>
      <vt:lpstr>Example</vt:lpstr>
      <vt:lpstr>Example</vt:lpstr>
      <vt:lpstr>Example</vt:lpstr>
      <vt:lpstr>Example</vt:lpstr>
      <vt:lpstr>Perceptron</vt:lpstr>
      <vt:lpstr>Perceptron</vt:lpstr>
      <vt:lpstr>Perceptron</vt:lpstr>
      <vt:lpstr>Perceptron</vt:lpstr>
      <vt:lpstr>Perceptron</vt:lpstr>
      <vt:lpstr>Example</vt:lpstr>
      <vt:lpstr>Example</vt:lpstr>
      <vt:lpstr>Example</vt:lpstr>
      <vt:lpstr>Exclusive-OR</vt:lpstr>
      <vt:lpstr>Exclusive-OR</vt:lpstr>
      <vt:lpstr>Multi-layer feedforward neural network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BP algorithm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Design issues</vt:lpstr>
      <vt:lpstr>Characteristics of neural networks</vt:lpstr>
      <vt:lpstr>Other neural networks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Ying Shen</dc:creator>
  <cp:lastModifiedBy>Ying Shen</cp:lastModifiedBy>
  <cp:revision>242</cp:revision>
  <dcterms:created xsi:type="dcterms:W3CDTF">2013-09-24T08:00:09Z</dcterms:created>
  <dcterms:modified xsi:type="dcterms:W3CDTF">2019-10-22T23:31:10Z</dcterms:modified>
</cp:coreProperties>
</file>