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94"/>
  </p:notesMasterIdLst>
  <p:sldIdLst>
    <p:sldId id="257" r:id="rId2"/>
    <p:sldId id="258" r:id="rId3"/>
    <p:sldId id="259" r:id="rId4"/>
    <p:sldId id="260" r:id="rId5"/>
    <p:sldId id="261" r:id="rId6"/>
    <p:sldId id="262" r:id="rId7"/>
    <p:sldId id="32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325" r:id="rId41"/>
    <p:sldId id="335" r:id="rId42"/>
    <p:sldId id="336" r:id="rId43"/>
    <p:sldId id="337" r:id="rId44"/>
    <p:sldId id="350" r:id="rId45"/>
    <p:sldId id="351" r:id="rId46"/>
    <p:sldId id="352" r:id="rId47"/>
    <p:sldId id="338" r:id="rId48"/>
    <p:sldId id="339" r:id="rId49"/>
    <p:sldId id="354" r:id="rId50"/>
    <p:sldId id="355" r:id="rId51"/>
    <p:sldId id="340" r:id="rId52"/>
    <p:sldId id="296" r:id="rId53"/>
    <p:sldId id="297" r:id="rId54"/>
    <p:sldId id="298" r:id="rId55"/>
    <p:sldId id="299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56" r:id="rId78"/>
    <p:sldId id="357" r:id="rId79"/>
    <p:sldId id="358" r:id="rId80"/>
    <p:sldId id="359" r:id="rId81"/>
    <p:sldId id="360" r:id="rId82"/>
    <p:sldId id="361" r:id="rId83"/>
    <p:sldId id="341" r:id="rId84"/>
    <p:sldId id="342" r:id="rId85"/>
    <p:sldId id="343" r:id="rId86"/>
    <p:sldId id="362" r:id="rId87"/>
    <p:sldId id="363" r:id="rId88"/>
    <p:sldId id="346" r:id="rId89"/>
    <p:sldId id="345" r:id="rId90"/>
    <p:sldId id="347" r:id="rId91"/>
    <p:sldId id="348" r:id="rId92"/>
    <p:sldId id="349" r:id="rId9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94" autoAdjust="0"/>
  </p:normalViewPr>
  <p:slideViewPr>
    <p:cSldViewPr>
      <p:cViewPr varScale="1">
        <p:scale>
          <a:sx n="58" d="100"/>
          <a:sy n="58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EA3EA-337C-41B9-AF89-74A1EB659A9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D748-C50B-4B75-87B0-0858EB3F1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n_limin/article/details/81048411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otusng/article/details/79990724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Ref: https://towardsdatascience.com/dbscan-algorithm-complete-guide-and-application-with-python-scikit-learn-d690cbae4c5d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https://towardsdatascience.com/dbscan-algorithm-complete-guide-and-application-with-python-scikit-learn-d690cbae4c5d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problem of this approach could be — ϵ-neighborhood of the border points contain significantly less number of points than the core points. Since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MinPts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parameter in the algorithm, setting it to a low value to include the border points in the cluster can cause problem to eliminate the noise. Here comes the concept of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density-reachable and density-connected points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problem of this approach could be — ϵ-neighborhood of the border points contain significantly less number of points than the core points. Since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MinPts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parameter in the algorithm, setting it to a low value to include the border points in the cluster can cause problem to eliminate the noise. Here comes the concept of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density-reachable and density-connected points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problem of this approach could be — ϵ-neighborhood of the border points contain significantly less number of points than the core points. Since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MinPts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parameter in the algorithm, setting it to a low value to include the border points in the cluster can cause problem to eliminate the noise. Here comes the concept of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density-reachable and density-connected points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problem of this approach could be — ϵ-neighborhood of the border points contain significantly less number of points than the core points. Since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MinPts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parameter in the algorithm, setting it to a low value to include the border points in the cluster can cause problem to eliminate the noise. Here comes the concept of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density-reachable and density-connected points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https://blog.csdn.net/lin_limin/article/details/81048411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7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https://blog.csdn.net/lotusng/article/details/79990724</a:t>
            </a:r>
            <a:endParaRPr lang="en-US" altLang="zh-CN" dirty="0" smtClean="0"/>
          </a:p>
          <a:p>
            <a:r>
              <a:rPr lang="zh-CN" altLang="en-US" dirty="0" smtClean="0"/>
              <a:t>首先，当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，比如这里是指坏瓜类，那么这时坏瓜的高斯曲线已知已确定了（即</a:t>
            </a:r>
            <a:r>
              <a:rPr lang="en-US" altLang="zh-CN" dirty="0" smtClean="0"/>
              <a:t>μ1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Σ1</a:t>
            </a:r>
            <a:r>
              <a:rPr lang="zh-CN" altLang="en-US" dirty="0" smtClean="0"/>
              <a:t>已确定）。根据这个确定高斯曲线可以得到样本瓜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在坏瓜类中存在的概率</a:t>
            </a:r>
            <a:r>
              <a:rPr lang="en-US" altLang="zh-CN" dirty="0" smtClean="0"/>
              <a:t>p(x∣μ1)</a:t>
            </a:r>
          </a:p>
          <a:p>
            <a:r>
              <a:rPr lang="zh-CN" altLang="en-US" dirty="0" smtClean="0"/>
              <a:t>然后， 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x∣μi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α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相乘的结果就是从坏瓜类中抽中样本瓜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的概率。</a:t>
            </a:r>
            <a:endParaRPr lang="en-US" altLang="zh-CN" dirty="0" smtClean="0"/>
          </a:p>
          <a:p>
            <a:r>
              <a:rPr lang="zh-CN" altLang="en-US" dirty="0" smtClean="0"/>
              <a:t>最后，分别计算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（从坏瓜类中抽）、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（从一般瓜类中抽）和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r>
              <a:rPr lang="zh-CN" altLang="en-US" dirty="0" smtClean="0"/>
              <a:t>（从好瓜类中抽）的情况下抽到样本瓜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的概率，将这三种情况下的概率相加，得到的</a:t>
            </a:r>
            <a:r>
              <a:rPr lang="en-US" altLang="zh-CN" dirty="0" smtClean="0"/>
              <a:t>Pm(x)</a:t>
            </a:r>
            <a:r>
              <a:rPr lang="zh-CN" altLang="en-US" dirty="0" smtClean="0"/>
              <a:t>即是在自然界中抽一个瓜正好抽中样本瓜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的概率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D748-C50B-4B75-87B0-0858EB3F147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101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8/20/2016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FA37B85-474B-431E-80FA-0BE8E692F8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3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Cluster Analysis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40379"/>
          </a:xfrm>
        </p:spPr>
        <p:txBody>
          <a:bodyPr>
            <a:normAutofit/>
          </a:bodyPr>
          <a:lstStyle/>
          <a:p>
            <a:r>
              <a:rPr lang="en-US" dirty="0" smtClean="0"/>
              <a:t>Lin </a:t>
            </a:r>
            <a:r>
              <a:rPr lang="en-US" smtClean="0"/>
              <a:t>zhang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altLang="zh-CN" dirty="0" smtClean="0"/>
              <a:t>Dec</a:t>
            </a:r>
            <a:r>
              <a:rPr lang="en-US" dirty="0" smtClean="0"/>
              <a:t>. </a:t>
            </a:r>
            <a:r>
              <a:rPr lang="en-US" dirty="0"/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 versus fuzzy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an exclusive clustering, each object is assigned to a single cluster.</a:t>
            </a:r>
          </a:p>
          <a:p>
            <a:r>
              <a:rPr lang="en-US" altLang="en-US" smtClean="0"/>
              <a:t>However, there are many situations in which a point could reasonably be placed in more than one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 versus fuzzy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 fuzzy clustering, every object belongs to every cluster with a membership weight that is between</a:t>
            </a:r>
          </a:p>
          <a:p>
            <a:pPr lvl="1"/>
            <a:r>
              <a:rPr lang="en-US" altLang="en-US" smtClean="0"/>
              <a:t>0 (absolutely does not belong) and</a:t>
            </a:r>
          </a:p>
          <a:p>
            <a:pPr lvl="1"/>
            <a:r>
              <a:rPr lang="en-US" altLang="en-US" smtClean="0"/>
              <a:t>1 (absolutely belongs).</a:t>
            </a:r>
          </a:p>
          <a:p>
            <a:r>
              <a:rPr lang="en-US" altLang="en-US" smtClean="0"/>
              <a:t>This approach is useful for avoiding the arbitrariness of assigning an object to only one cluster when it is close to several.</a:t>
            </a:r>
          </a:p>
          <a:p>
            <a:r>
              <a:rPr lang="en-US" altLang="en-US" smtClean="0"/>
              <a:t>A fuzzy clustering can be converted to an exclusive clustering by assigning each object to the cluster in which its membership value is the highest.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versus partial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complete clustering assigns every object to a cluster.</a:t>
            </a:r>
          </a:p>
          <a:p>
            <a:r>
              <a:rPr lang="en-US" altLang="en-US" smtClean="0"/>
              <a:t>A partial clustering does not assign every object to a cluster.</a:t>
            </a:r>
          </a:p>
          <a:p>
            <a:r>
              <a:rPr lang="en-US" altLang="en-US" smtClean="0"/>
              <a:t>The motivation of partial clustering is that some objects in a data set may not belong to well-defined groups.</a:t>
            </a:r>
          </a:p>
          <a:p>
            <a:r>
              <a:rPr lang="en-US" altLang="en-US" smtClean="0"/>
              <a:t>Instead, they may represent noise or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K-means is a prototype-based clustering technique which creates a one-level partitioning of the data objects.</a:t>
            </a:r>
          </a:p>
          <a:p>
            <a:r>
              <a:rPr lang="en-US" altLang="en-US" dirty="0" smtClean="0"/>
              <a:t>Specifically, K-means defines a prototype in terms of the centroid of a group of points.</a:t>
            </a:r>
          </a:p>
          <a:p>
            <a:r>
              <a:rPr lang="en-US" altLang="en-US" dirty="0" smtClean="0"/>
              <a:t>K-means is typically applied to objects in a continuous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-dimensional space.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basic K-means algorithm is summarized below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1. Select </a:t>
            </a:r>
            <a:r>
              <a:rPr lang="en-US" dirty="0"/>
              <a:t>K points as initial centroids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2. Repeat</a:t>
            </a:r>
            <a:endParaRPr lang="en-US" dirty="0"/>
          </a:p>
          <a:p>
            <a:pPr marL="900113" indent="-266700">
              <a:buFont typeface="Arial" charset="0"/>
              <a:buNone/>
              <a:defRPr/>
            </a:pPr>
            <a:r>
              <a:rPr lang="en-US" dirty="0" smtClean="0"/>
              <a:t>a. Form </a:t>
            </a:r>
            <a:r>
              <a:rPr lang="en-US" dirty="0"/>
              <a:t>K clusters by assigning each point to its closest centroid.</a:t>
            </a:r>
          </a:p>
          <a:p>
            <a:pPr marL="900113" indent="-266700">
              <a:buFont typeface="Arial" charset="0"/>
              <a:buNone/>
              <a:defRPr/>
            </a:pPr>
            <a:r>
              <a:rPr lang="en-US" dirty="0" smtClean="0"/>
              <a:t>b. </a:t>
            </a:r>
            <a:r>
              <a:rPr lang="en-US" dirty="0" err="1" smtClean="0"/>
              <a:t>Recompute</a:t>
            </a:r>
            <a:r>
              <a:rPr lang="en-US" dirty="0" smtClean="0"/>
              <a:t> </a:t>
            </a:r>
            <a:r>
              <a:rPr lang="en-US" dirty="0"/>
              <a:t>the centroid of each cluster.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3. Until </a:t>
            </a:r>
            <a:r>
              <a:rPr lang="en-US" dirty="0"/>
              <a:t>centroids do not change.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first choose K initial centroids, where K is a user-defined parameter, namely, the number of clusters desired.</a:t>
            </a:r>
          </a:p>
          <a:p>
            <a:r>
              <a:rPr lang="en-US" altLang="en-US" dirty="0" smtClean="0"/>
              <a:t>Each point is then assigned to the closest centroid.</a:t>
            </a:r>
          </a:p>
          <a:p>
            <a:r>
              <a:rPr lang="en-US" altLang="en-US" dirty="0" smtClean="0"/>
              <a:t>Each collection of points assigned to a centroid is a cluster.</a:t>
            </a:r>
          </a:p>
          <a:p>
            <a:r>
              <a:rPr lang="en-US" altLang="en-US" dirty="0" smtClean="0"/>
              <a:t>The centroid of each cluster is then updated based on the points assigned to the cluster.</a:t>
            </a:r>
          </a:p>
          <a:p>
            <a:r>
              <a:rPr lang="en-US" altLang="en-US" dirty="0" smtClean="0"/>
              <a:t>We repeat the assignment and update steps until the centroids remain the same.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These steps are illustrated in the following figures.</a:t>
            </a:r>
          </a:p>
          <a:p>
            <a:r>
              <a:rPr lang="en-US" altLang="en-US" smtClean="0"/>
              <a:t>Starting from three centroids, the final clusters are found in four assignment-update steps.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27" y="2590800"/>
            <a:ext cx="73247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Each sub-figure shows</a:t>
            </a:r>
          </a:p>
          <a:p>
            <a:pPr lvl="1"/>
            <a:r>
              <a:rPr lang="en-US" altLang="en-US" smtClean="0"/>
              <a:t>The centroids at the start of the iteration and</a:t>
            </a:r>
          </a:p>
          <a:p>
            <a:pPr lvl="1"/>
            <a:r>
              <a:rPr lang="en-US" altLang="en-US" smtClean="0"/>
              <a:t>The assignment of the points to those centroids.</a:t>
            </a:r>
          </a:p>
          <a:p>
            <a:r>
              <a:rPr lang="en-US" altLang="en-US" smtClean="0"/>
              <a:t>The centroids are indicated by the “+” symbol.</a:t>
            </a:r>
          </a:p>
          <a:p>
            <a:r>
              <a:rPr lang="en-US" altLang="en-US" smtClean="0"/>
              <a:t>All points belonging to the same cluster have the same marker shape.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the first step, points are assigned to the initial centroids, which are all in the largest group of points.</a:t>
            </a:r>
          </a:p>
          <a:p>
            <a:r>
              <a:rPr lang="en-US" altLang="en-US" smtClean="0"/>
              <a:t>After points are assigned to a centroid, the centroid is then updated.</a:t>
            </a:r>
          </a:p>
          <a:p>
            <a:r>
              <a:rPr lang="en-US" altLang="en-US" smtClean="0"/>
              <a:t>In the second step</a:t>
            </a:r>
          </a:p>
          <a:p>
            <a:pPr lvl="1"/>
            <a:r>
              <a:rPr lang="en-US" altLang="en-US" smtClean="0"/>
              <a:t>Points are assigned to the updated centroids and</a:t>
            </a:r>
          </a:p>
          <a:p>
            <a:pPr lvl="1"/>
            <a:r>
              <a:rPr lang="en-US" altLang="en-US" smtClean="0"/>
              <a:t>The centroids are updated again.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K-means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can observe that two of the centroids move to the two small groups of points at the bottom of the figures.</a:t>
            </a:r>
          </a:p>
          <a:p>
            <a:r>
              <a:rPr lang="en-US" altLang="en-US" smtClean="0"/>
              <a:t>When the K-means algorithm terminates, the centroids have identified the natural groupings of points.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groups data objects based only on the attributes in the data.</a:t>
            </a:r>
          </a:p>
          <a:p>
            <a:r>
              <a:rPr lang="en-US" altLang="en-US" smtClean="0"/>
              <a:t>The main objective is that</a:t>
            </a:r>
          </a:p>
          <a:p>
            <a:pPr lvl="1"/>
            <a:r>
              <a:rPr lang="en-US" altLang="en-US" smtClean="0"/>
              <a:t>The objects within a group be similar to one another and</a:t>
            </a:r>
          </a:p>
          <a:p>
            <a:pPr lvl="1"/>
            <a:r>
              <a:rPr lang="en-US" altLang="en-US" smtClean="0"/>
              <a:t>They are different from the objects in the other groups.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assign a point to the closest centroid, we need a proximity measure that quantifies the notion of “closest”.</a:t>
            </a:r>
          </a:p>
          <a:p>
            <a:r>
              <a:rPr lang="en-US" altLang="en-US" dirty="0" smtClean="0"/>
              <a:t>Euclidean 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/>
              <a:t>) distance is often used for data point in Euclidean space.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goal of the clustering is typically expressed by an objective function.</a:t>
            </a:r>
          </a:p>
          <a:p>
            <a:r>
              <a:rPr lang="en-US" altLang="en-US" smtClean="0"/>
              <a:t>Consider data whose proximity measure is Euclidean distance.</a:t>
            </a:r>
          </a:p>
          <a:p>
            <a:r>
              <a:rPr lang="en-US" altLang="en-US" smtClean="0"/>
              <a:t>For our objective function, which measures the quality of a clustering, we can use the sum of the squared error (SSE).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calculate the Euclidean distance of each data point to its closest centroid.</a:t>
            </a:r>
          </a:p>
          <a:p>
            <a:r>
              <a:rPr lang="en-US" altLang="en-US" smtClean="0"/>
              <a:t>We then compute the total sum of the squared distances, which is also known as the sum of the squared error (SSE).</a:t>
            </a:r>
          </a:p>
          <a:p>
            <a:r>
              <a:rPr lang="en-US" altLang="en-US" smtClean="0"/>
              <a:t>A small value of SSE means that the prototypes (centroids) of this clustering are a better representation of the points in their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SSE is defined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𝑆𝑆𝐸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0" smtClean="0">
                                              <a:latin typeface="Cambria Math"/>
                                            </a:rPr>
                                            <m:t>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In this equation</a:t>
                </a:r>
              </a:p>
              <a:p>
                <a:pPr lvl="1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0" dirty="0" smtClean="0"/>
                  <a:t> is a data object.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is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cluster.</a:t>
                </a:r>
              </a:p>
              <a:p>
                <a:pPr lvl="1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dirty="0" smtClean="0"/>
                  <a:t> is the centroid of cluster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0" dirty="0" smtClean="0"/>
                  <a:t>.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the Euclidean 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/>
                  <a:t>) distance between two objects in Euclidean space.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can be shown that the mean of the data points in the cluster minimizes the SSE of the cluster.</a:t>
                </a:r>
              </a:p>
              <a:p>
                <a:r>
                  <a:rPr lang="en-US" dirty="0" smtClean="0"/>
                  <a:t>The centroid (mean) of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 is defined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this equation,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is the number of objects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cluster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Proximity measure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Steps 2a and 2b of the K-means algorithm attempt to minimize the SSE.</a:t>
            </a:r>
          </a:p>
          <a:p>
            <a:r>
              <a:rPr lang="en-US" altLang="en-US" smtClean="0"/>
              <a:t>Step 2a forms clusters by assigning points to their nearest centroid, which minimizes the SSE for the given set of centroids.</a:t>
            </a:r>
          </a:p>
          <a:p>
            <a:r>
              <a:rPr lang="en-US" altLang="en-US" smtClean="0"/>
              <a:t>Step 2b recomputes the centroids so as to further minimize the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Choosing the proper initial centroids is the key step of the basic K-means procedure.</a:t>
            </a:r>
          </a:p>
          <a:p>
            <a:r>
              <a:rPr lang="en-US" altLang="en-US" smtClean="0"/>
              <a:t>A common approach is to choose the initial centroids randomly.</a:t>
            </a:r>
          </a:p>
          <a:p>
            <a:r>
              <a:rPr lang="en-US" altLang="en-US" smtClean="0"/>
              <a:t>Randomly selected initial centroids may be poor choices.</a:t>
            </a:r>
          </a:p>
          <a:p>
            <a:r>
              <a:rPr lang="en-US" altLang="en-US" smtClean="0"/>
              <a:t>This is illustrated in the following figures.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52625"/>
            <a:ext cx="7696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initial centroids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One technique that is commonly used to address the problem of choosing initial centroids is to perform multiple runs.</a:t>
            </a:r>
          </a:p>
          <a:p>
            <a:r>
              <a:rPr lang="en-US" altLang="en-US" smtClean="0"/>
              <a:t>Each run uses a different set of randomly chosen initial centroids.</a:t>
            </a:r>
          </a:p>
          <a:p>
            <a:r>
              <a:rPr lang="en-US" altLang="en-US" smtClean="0"/>
              <a:t>We then choose the set of clusters with the minimum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Outliers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the Euclidean distance is used, outliers can influence the clusters that are found.</a:t>
            </a:r>
          </a:p>
          <a:p>
            <a:r>
              <a:rPr lang="en-US" altLang="en-US" smtClean="0"/>
              <a:t>When outliers are present, the resulting cluster centroids may not be as representative as they otherwise would be.</a:t>
            </a:r>
          </a:p>
          <a:p>
            <a:r>
              <a:rPr lang="en-US" altLang="en-US" smtClean="0"/>
              <a:t>The SSE will be higher as well.</a:t>
            </a:r>
          </a:p>
          <a:p>
            <a:r>
              <a:rPr lang="en-US" altLang="en-US" smtClean="0"/>
              <a:t>Because of this, it is often useful to discover outliers and eliminate them beforehand.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is important in the following areas:</a:t>
            </a:r>
          </a:p>
          <a:p>
            <a:pPr lvl="1"/>
            <a:r>
              <a:rPr lang="en-US" altLang="en-US" smtClean="0"/>
              <a:t>Biology</a:t>
            </a:r>
          </a:p>
          <a:p>
            <a:pPr lvl="1"/>
            <a:r>
              <a:rPr lang="en-US" altLang="en-US" smtClean="0"/>
              <a:t>Information retrieval</a:t>
            </a:r>
          </a:p>
          <a:p>
            <a:pPr lvl="1"/>
            <a:r>
              <a:rPr lang="en-US" altLang="en-US" smtClean="0"/>
              <a:t>Medicine</a:t>
            </a:r>
          </a:p>
          <a:p>
            <a:pPr lvl="1"/>
            <a:r>
              <a:rPr lang="en-US" altLang="en-US" smtClean="0"/>
              <a:t>Business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Outliers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identify the outliers, we can keep track of the contribution of each point to the SSE.</a:t>
            </a:r>
          </a:p>
          <a:p>
            <a:r>
              <a:rPr lang="en-US" altLang="en-US" smtClean="0"/>
              <a:t>We then eliminate those points with unusually high contributions to the SSE.</a:t>
            </a:r>
          </a:p>
          <a:p>
            <a:r>
              <a:rPr lang="en-US" altLang="en-US" smtClean="0"/>
              <a:t>We may also want to eliminate small clusters, since they frequently represent groups of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Post-processing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Two post-processing strategies that decrease the SSE by increasing the number of clusters are</a:t>
            </a:r>
          </a:p>
          <a:p>
            <a:pPr lvl="1"/>
            <a:r>
              <a:rPr lang="en-US" altLang="en-US" smtClean="0"/>
              <a:t>Split a cluster</a:t>
            </a:r>
          </a:p>
          <a:p>
            <a:pPr lvl="2"/>
            <a:r>
              <a:rPr lang="en-US" altLang="en-US" smtClean="0"/>
              <a:t>The cluster with the largest SSE is usually chosen.</a:t>
            </a:r>
          </a:p>
          <a:p>
            <a:pPr lvl="1"/>
            <a:r>
              <a:rPr lang="en-US" altLang="en-US" smtClean="0"/>
              <a:t>Introduce a new cluster centroid</a:t>
            </a:r>
          </a:p>
          <a:p>
            <a:pPr lvl="2"/>
            <a:r>
              <a:rPr lang="en-US" altLang="en-US" smtClean="0"/>
              <a:t>Often the point that is farthest from its associated cluster center is chosen.</a:t>
            </a:r>
          </a:p>
          <a:p>
            <a:pPr lvl="1"/>
            <a:r>
              <a:rPr lang="en-US" altLang="en-US" smtClean="0"/>
              <a:t>We can determine this if we keep track of the contribution of each point to the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Post-processing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post-processing strategies that decrease the number of clusters, while trying to minimize the increase in total SSE, are</a:t>
            </a:r>
          </a:p>
          <a:p>
            <a:pPr lvl="1"/>
            <a:r>
              <a:rPr lang="en-US" altLang="en-US" dirty="0" smtClean="0"/>
              <a:t>Disperse a cluster</a:t>
            </a:r>
          </a:p>
          <a:p>
            <a:pPr lvl="2"/>
            <a:r>
              <a:rPr lang="en-US" altLang="en-US" dirty="0" smtClean="0"/>
              <a:t>This is accomplished by removing the centroid that corresponds to the cluster.</a:t>
            </a:r>
          </a:p>
          <a:p>
            <a:pPr lvl="2"/>
            <a:r>
              <a:rPr lang="en-US" altLang="en-US" dirty="0" smtClean="0"/>
              <a:t>The points in that cluster are then re-assigned to other clusters.</a:t>
            </a:r>
          </a:p>
          <a:p>
            <a:pPr lvl="2"/>
            <a:r>
              <a:rPr lang="en-US" altLang="en-US" dirty="0" smtClean="0"/>
              <a:t>The cluster that is dispersed should be the one that increases the total SSE the least.</a:t>
            </a:r>
          </a:p>
          <a:p>
            <a:pPr lvl="1"/>
            <a:r>
              <a:rPr lang="en-US" altLang="en-US" dirty="0" smtClean="0"/>
              <a:t>Merge two clusters</a:t>
            </a:r>
          </a:p>
          <a:p>
            <a:pPr lvl="2"/>
            <a:r>
              <a:rPr lang="en-US" altLang="en-US" dirty="0" smtClean="0"/>
              <a:t>We can merge the two clusters that result in the smallest increase in total SSE.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Bisecting K-means algorithm is an extension of the basic K-means algorithm.</a:t>
            </a:r>
          </a:p>
          <a:p>
            <a:r>
              <a:rPr lang="en-US" altLang="en-US" smtClean="0"/>
              <a:t>The main steps of the algorithm are described as follows</a:t>
            </a:r>
          </a:p>
          <a:p>
            <a:pPr lvl="1"/>
            <a:r>
              <a:rPr lang="en-US" altLang="en-US" smtClean="0"/>
              <a:t>To obtain K clusters, split the set of all points into two clusters.</a:t>
            </a:r>
          </a:p>
          <a:p>
            <a:pPr lvl="1"/>
            <a:r>
              <a:rPr lang="en-US" altLang="en-US" smtClean="0"/>
              <a:t>Select one of these clusters to split.</a:t>
            </a:r>
          </a:p>
          <a:p>
            <a:pPr lvl="1"/>
            <a:r>
              <a:rPr lang="en-US" altLang="en-US" smtClean="0"/>
              <a:t>Continue the process until K clusters have been produced.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There are a number of different ways to choose which cluster to split.</a:t>
            </a:r>
          </a:p>
          <a:p>
            <a:pPr lvl="1"/>
            <a:r>
              <a:rPr lang="en-US" altLang="en-US" sz="2200" dirty="0" smtClean="0"/>
              <a:t>We can choose the largest cluster at each step.</a:t>
            </a:r>
          </a:p>
          <a:p>
            <a:pPr lvl="1"/>
            <a:r>
              <a:rPr lang="en-US" altLang="en-US" sz="2200" dirty="0" smtClean="0"/>
              <a:t>We can also choose the one with the largest SSE.</a:t>
            </a:r>
          </a:p>
          <a:p>
            <a:pPr lvl="1"/>
            <a:r>
              <a:rPr lang="en-US" altLang="en-US" sz="2200" dirty="0" smtClean="0"/>
              <a:t>We can also use a criterion based on both size and SSE.</a:t>
            </a:r>
          </a:p>
          <a:p>
            <a:r>
              <a:rPr lang="en-US" altLang="en-US" sz="2600" dirty="0" smtClean="0"/>
              <a:t>Different choices result in different clusters.</a:t>
            </a:r>
          </a:p>
          <a:p>
            <a:r>
              <a:rPr lang="en-US" altLang="en-US" sz="2600" dirty="0" smtClean="0"/>
              <a:t>We often refine the resulting clusters by using their centroids as the initial centroids for the basic K-means algorithm.</a:t>
            </a:r>
          </a:p>
          <a:p>
            <a:r>
              <a:rPr lang="en-US" altLang="en-US" sz="2600" dirty="0" smtClean="0"/>
              <a:t>The bisecting K-means algorithm is illustrated in the following figure.</a:t>
            </a:r>
          </a:p>
          <a:p>
            <a:endParaRPr lang="en-US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Bisecting K-means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214563"/>
            <a:ext cx="7324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K-means and its variations have a number of limitations with respect to finding different types of clusters.</a:t>
            </a:r>
          </a:p>
          <a:p>
            <a:r>
              <a:rPr lang="en-US" altLang="en-US" dirty="0" smtClean="0"/>
              <a:t>In particular, K-means has difficulty detecting clusters with non-spherical shapes or widely different sizes or densities.</a:t>
            </a:r>
          </a:p>
          <a:p>
            <a:r>
              <a:rPr lang="en-US" altLang="en-US" dirty="0" smtClean="0"/>
              <a:t>This is because K-means is designed to look for globular clusters of similar sizes and densities, or clusters that are well separated.</a:t>
            </a:r>
          </a:p>
          <a:p>
            <a:r>
              <a:rPr lang="en-US" altLang="en-US" dirty="0" smtClean="0"/>
              <a:t>This is illustrated in the following examples.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09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/>
              <a:t>In this example, K-means cannot find the three natural clusters because one of the clusters is much larger than the other two.</a:t>
            </a:r>
          </a:p>
          <a:p>
            <a:r>
              <a:rPr lang="en-US" altLang="en-US" sz="2600" dirty="0" smtClean="0"/>
              <a:t>As a result, the largest cluster is divided into sub-clusters.</a:t>
            </a:r>
          </a:p>
          <a:p>
            <a:r>
              <a:rPr lang="en-US" altLang="en-US" sz="2600" dirty="0" smtClean="0"/>
              <a:t>At the same time, one of the smaller clusters is combined with a portion of the largest cluster.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90" y="3733800"/>
            <a:ext cx="701040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example, K-means fails to find the three natural clusters.</a:t>
            </a:r>
          </a:p>
          <a:p>
            <a:r>
              <a:rPr lang="en-US" altLang="en-US" smtClean="0"/>
              <a:t>This is because the two smaller clusters are much denser than the largest cluster.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2" y="2895600"/>
            <a:ext cx="76866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example, K-means finds two clusters that mix portions of the two natural clusters.</a:t>
            </a:r>
          </a:p>
          <a:p>
            <a:r>
              <a:rPr lang="en-US" altLang="en-US" smtClean="0"/>
              <a:t>This is because the shape of the natural clusters is not globular.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0" y="2743200"/>
            <a:ext cx="7620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Cluster analysis provides an abstraction from individual data objects to the clusters in which those data objects reside.</a:t>
            </a:r>
          </a:p>
          <a:p>
            <a:r>
              <a:rPr lang="en-US" altLang="en-US" smtClean="0"/>
              <a:t>Some clustering techniques characterize each cluster in terms of a cluster prototype.</a:t>
            </a:r>
          </a:p>
          <a:p>
            <a:r>
              <a:rPr lang="en-US" altLang="en-US" smtClean="0"/>
              <a:t>The prototype is a data object that is representative of the other objects in the cluster.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DBSCAN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Main idea – Locate </a:t>
                </a:r>
                <a:r>
                  <a:rPr lang="en-US" altLang="zh-CN" dirty="0"/>
                  <a:t>regions of high density that are separated from one another by regions of low </a:t>
                </a:r>
                <a:r>
                  <a:rPr lang="en-US" altLang="zh-CN" dirty="0" smtClean="0"/>
                  <a:t>density</a:t>
                </a:r>
              </a:p>
              <a:p>
                <a:r>
                  <a:rPr lang="en-US" altLang="zh-CN" dirty="0"/>
                  <a:t>So, how do we measure density of a region ? 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Density at a point P: Number of points within a circle of Radius </a:t>
                </a:r>
                <a:r>
                  <a:rPr lang="en-US" altLang="zh-CN" i="1" dirty="0"/>
                  <a:t>Eps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i="1" dirty="0"/>
                  <a:t> </a:t>
                </a:r>
                <a:r>
                  <a:rPr lang="en-US" altLang="zh-CN" dirty="0"/>
                  <a:t>from point P</a:t>
                </a:r>
                <a:r>
                  <a:rPr lang="en-US" altLang="zh-CN" i="1" dirty="0"/>
                  <a:t>.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Dense Region: For each point in the cluster, the circle with radius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contains at least minimum number of points (</a:t>
                </a:r>
                <a:r>
                  <a:rPr lang="en-US" altLang="zh-CN" i="1" dirty="0" err="1"/>
                  <a:t>MinPts</a:t>
                </a:r>
                <a:r>
                  <a:rPr lang="en-US" altLang="zh-CN" dirty="0"/>
                  <a:t>).</a:t>
                </a:r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Epsilon neighborhood of a point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in the database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 is defined as 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Following the definition of dense region , a point can be classified as a </a:t>
                </a:r>
                <a:r>
                  <a:rPr lang="en-US" altLang="zh-CN" b="1" i="1" dirty="0"/>
                  <a:t>Core Point</a:t>
                </a:r>
                <a:r>
                  <a:rPr lang="en-US" altLang="zh-CN" i="1" dirty="0"/>
                  <a:t> 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)|≥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altLang="zh-CN" i="1" dirty="0" smtClean="0"/>
                  <a:t>.</a:t>
                </a:r>
              </a:p>
              <a:p>
                <a:pPr lvl="1"/>
                <a:r>
                  <a:rPr lang="en-US" altLang="zh-CN" dirty="0" smtClean="0"/>
                  <a:t>Core point lie </a:t>
                </a:r>
                <a:r>
                  <a:rPr lang="en-US" altLang="zh-CN" dirty="0"/>
                  <a:t>usually within the interior of a cluster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/>
                  <a:t>A</a:t>
                </a:r>
                <a:r>
                  <a:rPr lang="en-US" altLang="zh-CN" i="1" dirty="0"/>
                  <a:t> </a:t>
                </a:r>
                <a:r>
                  <a:rPr lang="en-US" altLang="zh-CN" b="1" i="1" dirty="0"/>
                  <a:t>Border Point</a:t>
                </a:r>
                <a:r>
                  <a:rPr lang="en-US" altLang="zh-CN" i="1" dirty="0"/>
                  <a:t> </a:t>
                </a:r>
                <a:r>
                  <a:rPr lang="en-US" altLang="zh-CN" dirty="0"/>
                  <a:t>has fewer than </a:t>
                </a:r>
                <a:r>
                  <a:rPr lang="en-US" altLang="zh-CN" i="1" dirty="0" err="1"/>
                  <a:t>MinPts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within its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i="1" dirty="0" smtClean="0"/>
                  <a:t>-neighborhood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) , but it lies in the neighborhood of another core point. </a:t>
                </a:r>
                <a:endParaRPr lang="en-US" altLang="zh-CN" dirty="0" smtClean="0"/>
              </a:p>
              <a:p>
                <a:r>
                  <a:rPr lang="en-US" altLang="zh-CN" b="1" i="1" dirty="0"/>
                  <a:t>Noise</a:t>
                </a:r>
                <a:r>
                  <a:rPr lang="en-US" altLang="zh-CN" dirty="0"/>
                  <a:t> is any data point that is neither core nor border point.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 r="-3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33667" y="1676400"/>
                <a:ext cx="51289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2400" i="1" dirty="0" err="1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 ≤ </m:t>
                      </m:r>
                      <m:r>
                        <a:rPr lang="el-GR" altLang="zh-CN" sz="2400" i="1" dirty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67" y="1676400"/>
                <a:ext cx="512891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5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44" y="1173956"/>
            <a:ext cx="5372100" cy="481012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Directly Density Reachable</a:t>
                </a:r>
                <a:r>
                  <a:rPr lang="en-US" altLang="zh-CN" dirty="0"/>
                  <a:t>: Data-point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 is directly density reachable from a point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en-US" altLang="zh-CN" dirty="0" smtClean="0"/>
                  <a:t>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)|≥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altLang="zh-CN" i="1" dirty="0"/>
                  <a:t>; i.e.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i="1" dirty="0"/>
                  <a:t> is a core point.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i.e.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i="1" dirty="0"/>
                  <a:t> is in the epsilon neighborhood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i="1" dirty="0" smtClean="0"/>
                  <a:t>.</a:t>
                </a:r>
                <a:endParaRPr lang="en-US" altLang="zh-CN" dirty="0"/>
              </a:p>
              <a:p>
                <a:r>
                  <a:rPr lang="en-US" altLang="zh-CN" b="1" dirty="0"/>
                  <a:t>Density Reachable:</a:t>
                </a:r>
                <a:r>
                  <a:rPr lang="en-US" altLang="zh-CN" dirty="0"/>
                  <a:t> Point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 is density reachable from a point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with respect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and </a:t>
                </a:r>
                <a:r>
                  <a:rPr lang="en-US" altLang="zh-CN" i="1" dirty="0" err="1"/>
                  <a:t>MinPts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if</a:t>
                </a:r>
              </a:p>
              <a:p>
                <a:pPr lvl="1"/>
                <a:r>
                  <a:rPr lang="en-US" altLang="zh-CN" dirty="0" smtClean="0"/>
                  <a:t>For a chain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directly density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Density reachable is transitive in nature but, just like direct density reachable, it is not symmetric.</a:t>
                </a:r>
                <a:endParaRPr lang="en-US" altLang="zh-CN" dirty="0" smtClean="0"/>
              </a:p>
              <a:p>
                <a:r>
                  <a:rPr lang="en-US" altLang="zh-CN" b="1" dirty="0"/>
                  <a:t>Density Connected</a:t>
                </a:r>
                <a:r>
                  <a:rPr lang="en-US" altLang="zh-CN" b="1" dirty="0" smtClean="0"/>
                  <a:t>: </a:t>
                </a:r>
                <a:r>
                  <a:rPr lang="en-US" altLang="zh-CN" dirty="0" smtClean="0"/>
                  <a:t>A </a:t>
                </a:r>
                <a:r>
                  <a:rPr lang="en-US" altLang="zh-CN" dirty="0"/>
                  <a:t>point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 is density connected to a point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 with respect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i="1" dirty="0" err="1"/>
                  <a:t>MinPts</a:t>
                </a:r>
                <a:r>
                  <a:rPr lang="en-US" altLang="zh-CN" dirty="0"/>
                  <a:t>, if there is a point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 such that, both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 and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 are density reachable from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 w.r.t.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i="1" dirty="0" err="1"/>
                  <a:t>MinPts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Directly Density Reachable</a:t>
                </a:r>
                <a:r>
                  <a:rPr lang="en-US" altLang="zh-CN" dirty="0"/>
                  <a:t>: Data-point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 is directly density reachable from a point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en-US" altLang="zh-CN" dirty="0" smtClean="0"/>
                  <a:t>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)|≥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altLang="zh-CN" i="1" dirty="0"/>
                  <a:t>; i.e.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i="1" dirty="0"/>
                  <a:t> is a core point.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i.e.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i="1" dirty="0"/>
                  <a:t> is in the epsilon neighborhood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i="1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22" y="2743200"/>
            <a:ext cx="8104762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Density </a:t>
                </a:r>
                <a:r>
                  <a:rPr lang="en-US" altLang="zh-CN" b="1" dirty="0"/>
                  <a:t>Reachable:</a:t>
                </a:r>
                <a:r>
                  <a:rPr lang="en-US" altLang="zh-CN" dirty="0"/>
                  <a:t> Point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 is density reachable from a point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with respect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and </a:t>
                </a:r>
                <a:r>
                  <a:rPr lang="en-US" altLang="zh-CN" i="1" dirty="0" err="1"/>
                  <a:t>MinPts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if</a:t>
                </a:r>
              </a:p>
              <a:p>
                <a:pPr lvl="1"/>
                <a:r>
                  <a:rPr lang="en-US" altLang="zh-CN" dirty="0" smtClean="0"/>
                  <a:t>For a chain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directly density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Density reachable is transitive in nature but, just like direct density reachable, it is not symmetric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82" y="2971800"/>
            <a:ext cx="8257143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Density </a:t>
                </a:r>
                <a:r>
                  <a:rPr lang="en-US" altLang="zh-CN" b="1" dirty="0"/>
                  <a:t>Connected</a:t>
                </a:r>
                <a:r>
                  <a:rPr lang="en-US" altLang="zh-CN" b="1" dirty="0" smtClean="0"/>
                  <a:t>: </a:t>
                </a:r>
                <a:r>
                  <a:rPr lang="en-US" altLang="zh-CN" dirty="0" smtClean="0"/>
                  <a:t>A </a:t>
                </a:r>
                <a:r>
                  <a:rPr lang="en-US" altLang="zh-CN" dirty="0"/>
                  <a:t>point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 is density connected to a point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 with respect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i="1" dirty="0" err="1"/>
                  <a:t>MinPts</a:t>
                </a:r>
                <a:r>
                  <a:rPr lang="en-US" altLang="zh-CN" dirty="0"/>
                  <a:t>, if there is a point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 such that, both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 and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 are density reachable from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 w.r.t.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i="1" dirty="0" err="1"/>
                  <a:t>MinPts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" y="3200400"/>
            <a:ext cx="8409524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1" b="13066"/>
          <a:stretch/>
        </p:blipFill>
        <p:spPr>
          <a:xfrm>
            <a:off x="380999" y="1295400"/>
            <a:ext cx="8729775" cy="38100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b="1" dirty="0"/>
                  <a:t>DBSCAN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Select an </a:t>
                </a:r>
                <a:r>
                  <a:rPr lang="en-US" altLang="zh-CN" dirty="0"/>
                  <a:t>arbitrary point which has not been visited and its neighborhood information is retrieved from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parameter.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If this point contains </a:t>
                </a:r>
                <a:r>
                  <a:rPr lang="en-US" altLang="zh-CN" i="1" dirty="0" err="1"/>
                  <a:t>MinPts</a:t>
                </a:r>
                <a:r>
                  <a:rPr lang="en-US" altLang="zh-CN" dirty="0"/>
                  <a:t> within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neighborhood, cluster formation starts. Otherwise the point is labeled as noise. 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If </a:t>
                </a:r>
                <a:r>
                  <a:rPr lang="en-US" altLang="zh-CN" dirty="0"/>
                  <a:t>a point is found to be a core point then the points within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neighborhood is also part of the cluster. 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The </a:t>
                </a:r>
                <a:r>
                  <a:rPr lang="en-US" altLang="zh-CN" dirty="0"/>
                  <a:t>above process continues until the density-connected cluster is completely found.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The process restarts with a new point which can be a part of a new cluster or labeled as noise.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6" t="-1568" r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066800" y="4871414"/>
            <a:ext cx="2052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Original Points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62599" y="4954483"/>
            <a:ext cx="3462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92934"/>
                </a:solidFill>
                <a:latin typeface="+mn-lt"/>
              </a:rPr>
              <a:t>Point types: </a:t>
            </a:r>
            <a:r>
              <a:rPr lang="en-US" altLang="zh-CN" sz="2400" dirty="0">
                <a:solidFill>
                  <a:srgbClr val="00FF00"/>
                </a:solidFill>
                <a:latin typeface="+mn-lt"/>
              </a:rPr>
              <a:t>core</a:t>
            </a:r>
            <a:r>
              <a:rPr lang="en-US" altLang="zh-CN" sz="2400" dirty="0">
                <a:solidFill>
                  <a:srgbClr val="292934"/>
                </a:solidFill>
                <a:latin typeface="+mn-lt"/>
              </a:rPr>
              <a:t>,</a:t>
            </a:r>
          </a:p>
          <a:p>
            <a:r>
              <a:rPr lang="en-US" altLang="zh-CN" sz="2400" dirty="0">
                <a:solidFill>
                  <a:srgbClr val="00339A"/>
                </a:solidFill>
                <a:latin typeface="+mn-lt"/>
              </a:rPr>
              <a:t>border </a:t>
            </a:r>
            <a:r>
              <a:rPr lang="en-US" altLang="zh-CN" sz="2400" dirty="0">
                <a:solidFill>
                  <a:srgbClr val="292934"/>
                </a:solidFill>
                <a:latin typeface="+mn-lt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outliers</a:t>
            </a:r>
            <a:endParaRPr lang="zh-CN" altLang="en-US" sz="2400" dirty="0"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1904" r="9524" b="13492"/>
          <a:stretch/>
        </p:blipFill>
        <p:spPr>
          <a:xfrm>
            <a:off x="0" y="1728425"/>
            <a:ext cx="4463143" cy="31308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0070" r="12981" b="11050"/>
          <a:stretch/>
        </p:blipFill>
        <p:spPr>
          <a:xfrm>
            <a:off x="4562106" y="1538857"/>
            <a:ext cx="4088659" cy="32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2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types of clusterings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consider the following types of clusterings</a:t>
            </a:r>
          </a:p>
          <a:p>
            <a:pPr lvl="1"/>
            <a:r>
              <a:rPr lang="en-US" altLang="en-US" smtClean="0"/>
              <a:t>Partitional versus hierarchical</a:t>
            </a:r>
          </a:p>
          <a:p>
            <a:pPr lvl="1"/>
            <a:r>
              <a:rPr lang="en-US" altLang="en-US" smtClean="0"/>
              <a:t>Exclusive versus fuzzy</a:t>
            </a:r>
          </a:p>
          <a:p>
            <a:pPr lvl="1"/>
            <a:r>
              <a:rPr lang="en-US" altLang="en-US" smtClean="0"/>
              <a:t>Complete versus partial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Resistant to Noise</a:t>
            </a:r>
          </a:p>
          <a:p>
            <a:r>
              <a:rPr lang="en-US" altLang="zh-CN" dirty="0" smtClean="0"/>
              <a:t>Can </a:t>
            </a:r>
            <a:r>
              <a:rPr lang="en-US" altLang="zh-CN" dirty="0"/>
              <a:t>handle clusters of different shapes and sizes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48" y="1905000"/>
            <a:ext cx="5537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Drawbacks</a:t>
            </a:r>
            <a:endParaRPr lang="en-US" altLang="zh-CN" dirty="0" smtClean="0"/>
          </a:p>
          <a:p>
            <a:pPr lvl="1"/>
            <a:r>
              <a:rPr lang="en-US" altLang="zh-CN" dirty="0"/>
              <a:t>If the database has data points that form clusters of varying density, then DBSCAN fails to cluster the data points </a:t>
            </a:r>
            <a:r>
              <a:rPr lang="en-US" altLang="zh-CN" dirty="0" smtClean="0"/>
              <a:t>well</a:t>
            </a:r>
          </a:p>
          <a:p>
            <a:pPr lvl="1"/>
            <a:r>
              <a:rPr lang="en-US" altLang="zh-CN" dirty="0"/>
              <a:t>If the data and features are not so well understood by a domain expert then, setting up ϵ and </a:t>
            </a:r>
            <a:r>
              <a:rPr lang="en-US" altLang="zh-CN" i="1" dirty="0" err="1"/>
              <a:t>MinPts</a:t>
            </a:r>
            <a:r>
              <a:rPr lang="en-US" altLang="zh-CN" dirty="0"/>
              <a:t> could be tricky and, may need comparisons for several iterations with different values of ϵ and </a:t>
            </a:r>
            <a:r>
              <a:rPr lang="en-US" altLang="zh-CN" i="1" dirty="0" err="1"/>
              <a:t>MinPts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5" b="8087"/>
          <a:stretch/>
        </p:blipFill>
        <p:spPr>
          <a:xfrm>
            <a:off x="0" y="3124200"/>
            <a:ext cx="4025127" cy="30847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" t="7794" r="9675" b="3957"/>
          <a:stretch/>
        </p:blipFill>
        <p:spPr>
          <a:xfrm>
            <a:off x="4419600" y="3095885"/>
            <a:ext cx="4302372" cy="3141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034083" y="5871526"/>
                <a:ext cx="26231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altLang="zh-CN" sz="2400" dirty="0" smtClean="0">
                    <a:solidFill>
                      <a:srgbClr val="292934"/>
                    </a:solidFill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altLang="zh-CN" sz="2400" dirty="0">
                    <a:solidFill>
                      <a:srgbClr val="292934"/>
                    </a:solidFill>
                    <a:latin typeface="+mn-lt"/>
                  </a:rPr>
                  <a:t> =9.92, </a:t>
                </a:r>
                <a:r>
                  <a:rPr lang="en-US" altLang="zh-CN" sz="2400" dirty="0" err="1">
                    <a:solidFill>
                      <a:srgbClr val="292934"/>
                    </a:solidFill>
                    <a:latin typeface="+mn-lt"/>
                  </a:rPr>
                  <a:t>MinPts</a:t>
                </a:r>
                <a:r>
                  <a:rPr lang="en-US" altLang="zh-CN" sz="2400" dirty="0">
                    <a:solidFill>
                      <a:srgbClr val="292934"/>
                    </a:solidFill>
                    <a:latin typeface="+mn-lt"/>
                  </a:rPr>
                  <a:t>=4)</a:t>
                </a:r>
                <a:endParaRPr lang="zh-CN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83" y="5871526"/>
                <a:ext cx="2623154" cy="461665"/>
              </a:xfrm>
              <a:prstGeom prst="rect">
                <a:avLst/>
              </a:prstGeom>
              <a:blipFill>
                <a:blip r:embed="rId4"/>
                <a:stretch>
                  <a:fillRect l="-3721" t="-10526" r="-255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5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hierarchical clustering is a set of nested clusters that are organized as a tree.</a:t>
            </a:r>
          </a:p>
          <a:p>
            <a:r>
              <a:rPr lang="en-US" altLang="en-US" smtClean="0"/>
              <a:t>There are two basic approaches for generating a hierarchical clustering</a:t>
            </a:r>
          </a:p>
          <a:p>
            <a:pPr lvl="1"/>
            <a:r>
              <a:rPr lang="en-US" altLang="en-US" smtClean="0"/>
              <a:t>Agglomerative</a:t>
            </a:r>
          </a:p>
          <a:p>
            <a:pPr lvl="1"/>
            <a:r>
              <a:rPr lang="en-US" altLang="en-US" smtClean="0"/>
              <a:t>Divisive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agglomerative hierarchical clustering, we start with the points as individual clusters.</a:t>
            </a:r>
          </a:p>
          <a:p>
            <a:r>
              <a:rPr lang="en-US" altLang="en-US" smtClean="0"/>
              <a:t>At each step, we merge the closest pair of clusters.</a:t>
            </a:r>
          </a:p>
          <a:p>
            <a:r>
              <a:rPr lang="en-US" altLang="en-US" smtClean="0"/>
              <a:t>This requires defining a notion of cluster proximity.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divisive hierarchical clustering, we start with one, all-inclusive cluster.</a:t>
            </a:r>
          </a:p>
          <a:p>
            <a:r>
              <a:rPr lang="en-US" altLang="en-US" dirty="0" smtClean="0"/>
              <a:t>At each step, we split a cluster.</a:t>
            </a:r>
          </a:p>
          <a:p>
            <a:r>
              <a:rPr lang="en-US" altLang="en-US" dirty="0" smtClean="0"/>
              <a:t>This process continues until only singleton clusters of individual points remain.</a:t>
            </a:r>
          </a:p>
          <a:p>
            <a:r>
              <a:rPr lang="en-US" altLang="en-US" dirty="0" smtClean="0"/>
              <a:t>In this case, we need to decide</a:t>
            </a:r>
          </a:p>
          <a:p>
            <a:pPr lvl="1"/>
            <a:r>
              <a:rPr lang="en-US" altLang="en-US" smtClean="0"/>
              <a:t>Which cluster to split at each step and</a:t>
            </a:r>
          </a:p>
          <a:p>
            <a:pPr lvl="1"/>
            <a:r>
              <a:rPr lang="en-US" altLang="en-US" dirty="0" smtClean="0"/>
              <a:t>How to do the splitting.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hierarchical clustering is often displayed graphically using a tree-like diagram called the dendrogram.</a:t>
            </a:r>
          </a:p>
          <a:p>
            <a:r>
              <a:rPr lang="en-US" altLang="en-US" smtClean="0"/>
              <a:t>The dendrogram displays both</a:t>
            </a:r>
          </a:p>
          <a:p>
            <a:pPr lvl="1"/>
            <a:r>
              <a:rPr lang="en-US" altLang="en-US" smtClean="0"/>
              <a:t>the cluster-subcluster relationships and</a:t>
            </a:r>
          </a:p>
          <a:p>
            <a:pPr lvl="1"/>
            <a:r>
              <a:rPr lang="en-US" altLang="en-US" smtClean="0"/>
              <a:t>the order in which the clusters are merged (agglomerative) or split (divisive).</a:t>
            </a:r>
          </a:p>
          <a:p>
            <a:r>
              <a:rPr lang="en-US" altLang="en-US" smtClean="0"/>
              <a:t>For sets of 2-D points, a hierarchical clustering can also be graphically represented using a nested cluster diagram.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4" y="4100761"/>
            <a:ext cx="5886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9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Hierarchical clustering</a:t>
            </a:r>
            <a:endParaRPr lang="en-US" dirty="0"/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basic agglomerative hierarchical clustering algorithm is summarized as follows</a:t>
            </a:r>
          </a:p>
          <a:p>
            <a:pPr lvl="1"/>
            <a:r>
              <a:rPr lang="en-US" altLang="en-US" smtClean="0"/>
              <a:t>Compute the proximity matrix.</a:t>
            </a:r>
          </a:p>
          <a:p>
            <a:pPr lvl="1"/>
            <a:r>
              <a:rPr lang="en-US" altLang="en-US" smtClean="0"/>
              <a:t>Repeat</a:t>
            </a:r>
          </a:p>
          <a:p>
            <a:pPr lvl="2"/>
            <a:r>
              <a:rPr lang="en-US" altLang="en-US" smtClean="0"/>
              <a:t>Merge the closest two clusters</a:t>
            </a:r>
          </a:p>
          <a:p>
            <a:pPr lvl="2"/>
            <a:r>
              <a:rPr lang="en-US" altLang="en-US" smtClean="0"/>
              <a:t>Update the proximity matrix to reflect the proximity between the new cluster and the original clusters.</a:t>
            </a:r>
          </a:p>
          <a:p>
            <a:pPr lvl="1"/>
            <a:r>
              <a:rPr lang="en-US" altLang="en-US" smtClean="0"/>
              <a:t>Until only one cluster remains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Different definitions of cluster proximity leads to different versions of hierarchical clustering.</a:t>
            </a:r>
          </a:p>
          <a:p>
            <a:r>
              <a:rPr lang="en-US" altLang="en-US" smtClean="0"/>
              <a:t>These versions include</a:t>
            </a:r>
          </a:p>
          <a:p>
            <a:pPr lvl="1"/>
            <a:r>
              <a:rPr lang="en-US" altLang="en-US" smtClean="0"/>
              <a:t>Single link or MIN</a:t>
            </a:r>
          </a:p>
          <a:p>
            <a:pPr lvl="1"/>
            <a:r>
              <a:rPr lang="en-US" altLang="en-US" smtClean="0"/>
              <a:t>Complete link or MAX</a:t>
            </a:r>
          </a:p>
          <a:p>
            <a:pPr lvl="1"/>
            <a:r>
              <a:rPr lang="en-US" altLang="en-US" smtClean="0"/>
              <a:t>Group average</a:t>
            </a:r>
          </a:p>
          <a:p>
            <a:pPr lvl="1"/>
            <a:r>
              <a:rPr lang="en-US" altLang="en-US" smtClean="0"/>
              <a:t>Ward’s method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consider the following set of data points.</a:t>
            </a:r>
          </a:p>
          <a:p>
            <a:r>
              <a:rPr lang="en-US" altLang="en-US" smtClean="0"/>
              <a:t>The Euclidean distance matrix for these data points is shown in the following slide.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70580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15212" r="5226"/>
          <a:stretch/>
        </p:blipFill>
        <p:spPr bwMode="auto">
          <a:xfrm>
            <a:off x="1600200" y="2667000"/>
            <a:ext cx="5959098" cy="258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Partitional</a:t>
            </a:r>
            <a:r>
              <a:rPr lang="en-US" altLang="en-US" dirty="0" smtClean="0"/>
              <a:t> versus hierarchical</a:t>
            </a:r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partitional clustering is a division of the set of data objects into subsets (clusters).</a:t>
            </a:r>
          </a:p>
          <a:p>
            <a:r>
              <a:rPr lang="en-US" altLang="en-US" smtClean="0"/>
              <a:t>A hierarchical clustering is a set of nested clusters that are organized as a tree.</a:t>
            </a:r>
          </a:p>
          <a:p>
            <a:r>
              <a:rPr lang="en-US" altLang="en-US" smtClean="0"/>
              <a:t>Each node (cluster) in the tree (except for the leaf nodes) is the union of its children (sub-clusters).</a:t>
            </a:r>
          </a:p>
          <a:p>
            <a:r>
              <a:rPr lang="en-US" altLang="en-US" smtClean="0"/>
              <a:t>The root of the tree is the cluster containing all the objects.</a:t>
            </a:r>
          </a:p>
          <a:p>
            <a:r>
              <a:rPr lang="en-US" altLang="en-US" smtClean="0"/>
              <a:t>Often, but not always, the leaves of the tree are singleton clusters of individual data objects.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the single link or MIN version of hierarchical clustering.</a:t>
            </a:r>
          </a:p>
          <a:p>
            <a:r>
              <a:rPr lang="en-US" altLang="en-US" smtClean="0"/>
              <a:t>In this case, the proximity of two clusters is defined as the minimum of the distance between any two points in the two different clusters.</a:t>
            </a:r>
          </a:p>
          <a:p>
            <a:r>
              <a:rPr lang="en-US" altLang="en-US" smtClean="0"/>
              <a:t>This technique is good at handling non-elliptical shapes.</a:t>
            </a:r>
          </a:p>
          <a:p>
            <a:r>
              <a:rPr lang="en-US" altLang="en-US" smtClean="0"/>
              <a:t>However, it is sensitive to noise and outliers.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 shows the result of applying single link technique to our example data.</a:t>
            </a:r>
          </a:p>
          <a:p>
            <a:r>
              <a:rPr lang="en-US" altLang="en-US" smtClean="0"/>
              <a:t>The left figure shows the nested clusters as a sequence of nested ellipses.</a:t>
            </a:r>
          </a:p>
          <a:p>
            <a:r>
              <a:rPr lang="en-US" altLang="en-US" smtClean="0"/>
              <a:t>The numbers associated with the ellipses indicate the order of the clustering.</a:t>
            </a:r>
          </a:p>
          <a:p>
            <a:r>
              <a:rPr lang="en-US" altLang="en-US" smtClean="0"/>
              <a:t>The right figure shows the same information in the form of a dendrogram.</a:t>
            </a:r>
          </a:p>
          <a:p>
            <a:r>
              <a:rPr lang="en-US" altLang="en-US" smtClean="0"/>
              <a:t>The height at which two clusters are merged in the dendrogram reflects the distance of the two clusters.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038350"/>
            <a:ext cx="68008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example, we see that the distance between points 3 and 6 is 0.11.</a:t>
                </a:r>
              </a:p>
              <a:p>
                <a:r>
                  <a:rPr lang="en-US" dirty="0" smtClean="0"/>
                  <a:t>That is the height at which they are joined into one cluster in the </a:t>
                </a:r>
                <a:r>
                  <a:rPr lang="en-US" dirty="0" err="1" smtClean="0"/>
                  <a:t>dendrogram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As another example, the distance between clusters {3,6} and {2,5} is </a:t>
                </a:r>
              </a:p>
              <a:p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6,5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0.15,0.25,0.28,0.39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=0.15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15212" r="5226"/>
          <a:stretch/>
        </p:blipFill>
        <p:spPr bwMode="auto">
          <a:xfrm>
            <a:off x="1750062" y="3806539"/>
            <a:ext cx="5959098" cy="258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now consider the complete link or MAX version of hierarchical clustering.</a:t>
            </a:r>
          </a:p>
          <a:p>
            <a:r>
              <a:rPr lang="en-US" altLang="en-US" dirty="0" smtClean="0"/>
              <a:t>In this case, the proximity of two clusters is defined as the maximum of the distance between any two points in the two different clusters.</a:t>
            </a:r>
          </a:p>
          <a:p>
            <a:r>
              <a:rPr lang="en-US" altLang="en-US" dirty="0" smtClean="0"/>
              <a:t>Complete link is less susceptible to noise and outliers.</a:t>
            </a:r>
          </a:p>
          <a:p>
            <a:r>
              <a:rPr lang="en-US" altLang="en-US" dirty="0" smtClean="0"/>
              <a:t>However, it tends to produce clusters with globular shapes.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following figure shows the results of applying the complete link approach to our sample data points.</a:t>
            </a:r>
          </a:p>
          <a:p>
            <a:r>
              <a:rPr lang="en-US" altLang="en-US" dirty="0" smtClean="0"/>
              <a:t>As with single link, points 3 and 6 are merged first.</a:t>
            </a:r>
          </a:p>
          <a:p>
            <a:r>
              <a:rPr lang="en-US" altLang="en-US" dirty="0" smtClean="0"/>
              <a:t>However, {3,6} is merged with {4}, instead of {2,5} or {1}.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05025"/>
            <a:ext cx="6858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Complete 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can be explained by the following calculations</a:t>
                </a:r>
              </a:p>
              <a:p>
                <a:pPr marL="0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3,4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6,4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0.15,0.22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=0.22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3,5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6,5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0.15,0.2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5,0.28,0.39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=0.</m:t>
                    </m:r>
                    <m:r>
                      <a:rPr lang="en-US" sz="2400" b="0" i="1" smtClean="0">
                        <a:latin typeface="Cambria Math"/>
                      </a:rPr>
                      <m:t>39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3,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6,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,0.2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=0.2</m:t>
                    </m:r>
                  </m:oMath>
                </a14:m>
                <a:r>
                  <a:rPr lang="en-US" sz="2400" dirty="0" smtClean="0"/>
                  <a:t>3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259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the group average version of hierarchical clustering.</a:t>
            </a:r>
          </a:p>
          <a:p>
            <a:r>
              <a:rPr lang="en-US" altLang="en-US" smtClean="0"/>
              <a:t>In this case, the proximity of two clusters is defined as the average pairwise proximity among all pairs of points in the different clusters.</a:t>
            </a:r>
          </a:p>
          <a:p>
            <a:r>
              <a:rPr lang="en-US" altLang="en-US" smtClean="0"/>
              <a:t>This is an intermediate approach between the single and complete link approaches.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two clusters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, which are of sizes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respectively.</a:t>
                </a:r>
              </a:p>
              <a:p>
                <a:r>
                  <a:rPr lang="en-US" dirty="0" smtClean="0"/>
                  <a:t>The distance between the two clusters can be expressed by the following equation</a:t>
                </a:r>
              </a:p>
              <a:p>
                <a:endParaRPr lang="en-US" sz="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0" smtClean="0">
                                  <a:latin typeface="Cambria Math"/>
                                </a:rPr>
                                <m:t>𝐲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Partitional</a:t>
            </a:r>
            <a:r>
              <a:rPr lang="en-US" altLang="en-US" dirty="0"/>
              <a:t> versus hierarchical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example of hierarchical clustering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66800" y="1332875"/>
            <a:ext cx="6602383" cy="5065984"/>
            <a:chOff x="793259" y="1197966"/>
            <a:chExt cx="6138057" cy="4429882"/>
          </a:xfrm>
        </p:grpSpPr>
        <p:sp>
          <p:nvSpPr>
            <p:cNvPr id="8" name="object 10"/>
            <p:cNvSpPr/>
            <p:nvPr/>
          </p:nvSpPr>
          <p:spPr>
            <a:xfrm>
              <a:off x="2445905" y="2377401"/>
              <a:ext cx="4485411" cy="2222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"/>
            <p:cNvSpPr/>
            <p:nvPr/>
          </p:nvSpPr>
          <p:spPr>
            <a:xfrm>
              <a:off x="6302844" y="5116398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106095"/>
                  </a:moveTo>
                  <a:lnTo>
                    <a:pt x="106159" y="106095"/>
                  </a:lnTo>
                  <a:lnTo>
                    <a:pt x="106159" y="0"/>
                  </a:lnTo>
                  <a:lnTo>
                    <a:pt x="0" y="0"/>
                  </a:lnTo>
                  <a:lnTo>
                    <a:pt x="0" y="106095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2"/>
            <p:cNvSpPr/>
            <p:nvPr/>
          </p:nvSpPr>
          <p:spPr>
            <a:xfrm>
              <a:off x="6302844" y="5116398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106159" y="0"/>
                  </a:lnTo>
                  <a:lnTo>
                    <a:pt x="106159" y="106095"/>
                  </a:lnTo>
                  <a:lnTo>
                    <a:pt x="0" y="10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/>
            <p:cNvSpPr/>
            <p:nvPr/>
          </p:nvSpPr>
          <p:spPr>
            <a:xfrm>
              <a:off x="6302844" y="496133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106083"/>
                  </a:moveTo>
                  <a:lnTo>
                    <a:pt x="106159" y="106083"/>
                  </a:lnTo>
                  <a:lnTo>
                    <a:pt x="106159" y="0"/>
                  </a:lnTo>
                  <a:lnTo>
                    <a:pt x="0" y="0"/>
                  </a:lnTo>
                  <a:lnTo>
                    <a:pt x="0" y="106083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/>
            <p:cNvSpPr/>
            <p:nvPr/>
          </p:nvSpPr>
          <p:spPr>
            <a:xfrm>
              <a:off x="6302844" y="496133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106159" y="0"/>
                  </a:lnTo>
                  <a:lnTo>
                    <a:pt x="106159" y="106083"/>
                  </a:lnTo>
                  <a:lnTo>
                    <a:pt x="0" y="1060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5"/>
            <p:cNvSpPr/>
            <p:nvPr/>
          </p:nvSpPr>
          <p:spPr>
            <a:xfrm>
              <a:off x="6302844" y="480625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106083"/>
                  </a:moveTo>
                  <a:lnTo>
                    <a:pt x="106159" y="106083"/>
                  </a:lnTo>
                  <a:lnTo>
                    <a:pt x="106159" y="0"/>
                  </a:lnTo>
                  <a:lnTo>
                    <a:pt x="0" y="0"/>
                  </a:lnTo>
                  <a:lnTo>
                    <a:pt x="0" y="10608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6"/>
            <p:cNvSpPr/>
            <p:nvPr/>
          </p:nvSpPr>
          <p:spPr>
            <a:xfrm>
              <a:off x="6302844" y="480625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106159" y="0"/>
                  </a:lnTo>
                  <a:lnTo>
                    <a:pt x="106159" y="106083"/>
                  </a:lnTo>
                  <a:lnTo>
                    <a:pt x="0" y="10608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/>
            <p:cNvSpPr txBox="1"/>
            <p:nvPr/>
          </p:nvSpPr>
          <p:spPr>
            <a:xfrm>
              <a:off x="5985335" y="2381351"/>
              <a:ext cx="902335" cy="28174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335280"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Mesothelioma Wilms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tumor</a:t>
              </a:r>
              <a:r>
                <a:rPr sz="500" spc="-5" dirty="0">
                  <a:latin typeface="Arial"/>
                  <a:cs typeface="Arial"/>
                </a:rPr>
                <a:t> Colorectal </a:t>
              </a:r>
              <a:r>
                <a:rPr sz="500" spc="-10" dirty="0">
                  <a:latin typeface="Arial"/>
                  <a:cs typeface="Arial"/>
                </a:rPr>
                <a:t>adenoma Advanced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HCC</a:t>
              </a:r>
              <a:endParaRPr sz="500">
                <a:latin typeface="Arial"/>
                <a:cs typeface="Arial"/>
              </a:endParaRPr>
            </a:p>
            <a:p>
              <a:pPr marR="276225"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adenocarcinoma UBC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FV</a:t>
              </a:r>
              <a:r>
                <a:rPr sz="500" spc="-5" dirty="0">
                  <a:latin typeface="Arial"/>
                  <a:cs typeface="Arial"/>
                </a:rPr>
                <a:t> T−cell </a:t>
              </a:r>
              <a:r>
                <a:rPr sz="500" spc="-10" dirty="0">
                  <a:latin typeface="Arial"/>
                  <a:cs typeface="Arial"/>
                </a:rPr>
                <a:t>lymphoma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450"/>
                </a:lnSpc>
              </a:pPr>
              <a:r>
                <a:rPr sz="500" spc="-10" dirty="0">
                  <a:latin typeface="Arial"/>
                  <a:cs typeface="Arial"/>
                </a:rPr>
                <a:t>CRCC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Myeloma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Early stage </a:t>
              </a:r>
              <a:r>
                <a:rPr sz="500" spc="-10" dirty="0">
                  <a:latin typeface="Arial"/>
                  <a:cs typeface="Arial"/>
                </a:rPr>
                <a:t>HCC</a:t>
              </a:r>
              <a:endParaRPr sz="500">
                <a:latin typeface="Arial"/>
                <a:cs typeface="Arial"/>
              </a:endParaRPr>
            </a:p>
            <a:p>
              <a:pPr algn="just">
                <a:lnSpc>
                  <a:spcPts val="500"/>
                </a:lnSpc>
                <a:spcBef>
                  <a:spcPts val="50"/>
                </a:spcBef>
              </a:pPr>
              <a:r>
                <a:rPr sz="500" spc="-5" dirty="0">
                  <a:latin typeface="Arial"/>
                  <a:cs typeface="Arial"/>
                </a:rPr>
                <a:t>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TC</a:t>
              </a:r>
              <a:r>
                <a:rPr sz="500" spc="-5" dirty="0">
                  <a:latin typeface="Arial"/>
                  <a:cs typeface="Arial"/>
                </a:rPr>
                <a:t> 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CT UBC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r>
                <a:rPr sz="500" spc="-5" dirty="0">
                  <a:latin typeface="Arial"/>
                  <a:cs typeface="Arial"/>
                </a:rPr>
                <a:t> low </a:t>
              </a:r>
              <a:r>
                <a:rPr sz="500" spc="-10" dirty="0">
                  <a:latin typeface="Arial"/>
                  <a:cs typeface="Arial"/>
                </a:rPr>
                <a:t>grade</a:t>
              </a:r>
              <a:endParaRPr sz="500">
                <a:latin typeface="Arial"/>
                <a:cs typeface="Arial"/>
              </a:endParaRPr>
            </a:p>
            <a:p>
              <a:pPr marR="43815"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UBC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r>
                <a:rPr sz="500" spc="-5" dirty="0">
                  <a:latin typeface="Arial"/>
                  <a:cs typeface="Arial"/>
                </a:rPr>
                <a:t> high </a:t>
              </a:r>
              <a:r>
                <a:rPr sz="500" spc="-10" dirty="0">
                  <a:latin typeface="Arial"/>
                  <a:cs typeface="Arial"/>
                </a:rPr>
                <a:t>grade</a:t>
              </a:r>
              <a:r>
                <a:rPr sz="500" spc="-5" dirty="0">
                  <a:latin typeface="Arial"/>
                  <a:cs typeface="Arial"/>
                </a:rPr>
                <a:t> invasive</a:t>
              </a:r>
              <a:r>
                <a:rPr sz="500" spc="-10" dirty="0">
                  <a:latin typeface="Arial"/>
                  <a:cs typeface="Arial"/>
                </a:rPr>
                <a:t> Squamous</a:t>
              </a:r>
              <a:r>
                <a:rPr sz="500" spc="-5" dirty="0">
                  <a:latin typeface="Arial"/>
                  <a:cs typeface="Arial"/>
                </a:rPr>
                <a:t> cell lung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Glioblastoma</a:t>
              </a:r>
              <a:endParaRPr sz="500">
                <a:latin typeface="Arial"/>
                <a:cs typeface="Arial"/>
              </a:endParaRPr>
            </a:p>
            <a:p>
              <a:pPr marR="335280"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Astrocytoma Oligodendroglioma PRCC subtype </a:t>
              </a:r>
              <a:r>
                <a:rPr sz="500" spc="-10" dirty="0">
                  <a:latin typeface="Arial"/>
                  <a:cs typeface="Arial"/>
                </a:rPr>
                <a:t>1.2A PRCC</a:t>
              </a:r>
              <a:r>
                <a:rPr sz="500" spc="-5" dirty="0">
                  <a:latin typeface="Arial"/>
                  <a:cs typeface="Arial"/>
                </a:rPr>
                <a:t> subtype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r>
                <a:rPr sz="500" spc="-5" dirty="0">
                  <a:latin typeface="Arial"/>
                  <a:cs typeface="Arial"/>
                </a:rPr>
                <a:t> Breast </a:t>
              </a:r>
              <a:r>
                <a:rPr sz="500" spc="-10" dirty="0">
                  <a:latin typeface="Arial"/>
                  <a:cs typeface="Arial"/>
                </a:rPr>
                <a:t>carcinoma PRCC</a:t>
              </a:r>
              <a:r>
                <a:rPr sz="500" spc="-5" dirty="0">
                  <a:latin typeface="Arial"/>
                  <a:cs typeface="Arial"/>
                </a:rPr>
                <a:t> subtype </a:t>
              </a:r>
              <a:r>
                <a:rPr sz="500" spc="-10" dirty="0">
                  <a:latin typeface="Arial"/>
                  <a:cs typeface="Arial"/>
                </a:rPr>
                <a:t>1</a:t>
              </a:r>
              <a:r>
                <a:rPr sz="500" spc="-5" dirty="0">
                  <a:latin typeface="Arial"/>
                  <a:cs typeface="Arial"/>
                </a:rPr>
                <a:t> Prostate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endParaRPr sz="500">
                <a:latin typeface="Arial"/>
                <a:cs typeface="Arial"/>
              </a:endParaRPr>
            </a:p>
            <a:p>
              <a:pPr marR="113664">
                <a:lnSpc>
                  <a:spcPts val="500"/>
                </a:lnSpc>
              </a:pPr>
              <a:r>
                <a:rPr sz="500" spc="-10" dirty="0">
                  <a:latin typeface="Arial"/>
                  <a:cs typeface="Arial"/>
                </a:rPr>
                <a:t>Endometroid</a:t>
              </a:r>
              <a:r>
                <a:rPr sz="500" spc="-5" dirty="0">
                  <a:latin typeface="Arial"/>
                  <a:cs typeface="Arial"/>
                </a:rPr>
                <a:t> ovarian cancer Serous ovarian cancer Ulcerative colitis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450"/>
                </a:lnSpc>
              </a:pPr>
              <a:r>
                <a:rPr sz="500" spc="-10" dirty="0">
                  <a:latin typeface="Arial"/>
                  <a:cs typeface="Arial"/>
                </a:rPr>
                <a:t>CRCC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endParaRPr sz="500">
                <a:latin typeface="Arial"/>
                <a:cs typeface="Arial"/>
              </a:endParaRPr>
            </a:p>
            <a:p>
              <a:pPr marR="92710">
                <a:lnSpc>
                  <a:spcPts val="500"/>
                </a:lnSpc>
                <a:spcBef>
                  <a:spcPts val="50"/>
                </a:spcBef>
              </a:pPr>
              <a:r>
                <a:rPr sz="500" spc="-10" dirty="0">
                  <a:latin typeface="Arial"/>
                  <a:cs typeface="Arial"/>
                </a:rPr>
                <a:t>Mucinous</a:t>
              </a:r>
              <a:r>
                <a:rPr sz="500" spc="-5" dirty="0">
                  <a:latin typeface="Arial"/>
                  <a:cs typeface="Arial"/>
                </a:rPr>
                <a:t> ovarian cancer Clear cell ovarian cancer 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2</a:t>
              </a:r>
              <a:r>
                <a:rPr sz="500" spc="-5" dirty="0">
                  <a:latin typeface="Arial"/>
                  <a:cs typeface="Arial"/>
                </a:rPr>
                <a:t> Adrenal </a:t>
              </a:r>
              <a:r>
                <a:rPr sz="500" spc="-10" dirty="0">
                  <a:latin typeface="Arial"/>
                  <a:cs typeface="Arial"/>
                </a:rPr>
                <a:t>adenoma</a:t>
              </a:r>
              <a:endParaRPr sz="500">
                <a:latin typeface="Arial"/>
                <a:cs typeface="Arial"/>
              </a:endParaRPr>
            </a:p>
            <a:p>
              <a:pPr marR="477520"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Dysplastic liver Liver cirrhosis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ts val="500"/>
                </a:lnSpc>
              </a:pPr>
              <a:r>
                <a:rPr sz="500" spc="-5" dirty="0">
                  <a:latin typeface="Arial"/>
                  <a:cs typeface="Arial"/>
                </a:rPr>
                <a:t>Papillary thyroid </a:t>
              </a:r>
              <a:r>
                <a:rPr sz="500" spc="-10" dirty="0">
                  <a:latin typeface="Arial"/>
                  <a:cs typeface="Arial"/>
                </a:rPr>
                <a:t>carcinoma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3</a:t>
              </a:r>
              <a:endParaRPr sz="50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5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5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400">
                <a:latin typeface="Times New Roman"/>
                <a:cs typeface="Times New Roman"/>
              </a:endParaRPr>
            </a:p>
            <a:p>
              <a:pPr marL="459740">
                <a:lnSpc>
                  <a:spcPct val="100000"/>
                </a:lnSpc>
              </a:pPr>
              <a:r>
                <a:rPr sz="550" spc="20" dirty="0">
                  <a:latin typeface="Arial"/>
                  <a:cs typeface="Arial"/>
                </a:rPr>
                <a:t>Group</a:t>
              </a:r>
              <a:r>
                <a:rPr sz="550" spc="10" dirty="0">
                  <a:latin typeface="Arial"/>
                  <a:cs typeface="Arial"/>
                </a:rPr>
                <a:t> </a:t>
              </a:r>
              <a:r>
                <a:rPr sz="550" spc="20" dirty="0">
                  <a:latin typeface="Arial"/>
                  <a:cs typeface="Arial"/>
                </a:rPr>
                <a:t>1</a:t>
              </a:r>
              <a:endParaRPr sz="550">
                <a:latin typeface="Arial"/>
                <a:cs typeface="Arial"/>
              </a:endParaRPr>
            </a:p>
            <a:p>
              <a:pPr marL="459740">
                <a:lnSpc>
                  <a:spcPct val="100000"/>
                </a:lnSpc>
                <a:spcBef>
                  <a:spcPts val="515"/>
                </a:spcBef>
              </a:pPr>
              <a:r>
                <a:rPr sz="550" spc="20" dirty="0">
                  <a:latin typeface="Arial"/>
                  <a:cs typeface="Arial"/>
                </a:rPr>
                <a:t>Group</a:t>
              </a:r>
              <a:r>
                <a:rPr sz="550" spc="10" dirty="0">
                  <a:latin typeface="Arial"/>
                  <a:cs typeface="Arial"/>
                </a:rPr>
                <a:t> </a:t>
              </a:r>
              <a:r>
                <a:rPr sz="550" spc="20" dirty="0">
                  <a:latin typeface="Arial"/>
                  <a:cs typeface="Arial"/>
                </a:rPr>
                <a:t>2</a:t>
              </a:r>
              <a:endParaRPr sz="550">
                <a:latin typeface="Arial"/>
                <a:cs typeface="Arial"/>
              </a:endParaRPr>
            </a:p>
            <a:p>
              <a:pPr marL="459740">
                <a:lnSpc>
                  <a:spcPct val="100000"/>
                </a:lnSpc>
                <a:spcBef>
                  <a:spcPts val="515"/>
                </a:spcBef>
              </a:pPr>
              <a:r>
                <a:rPr sz="550" spc="20" dirty="0">
                  <a:latin typeface="Arial"/>
                  <a:cs typeface="Arial"/>
                </a:rPr>
                <a:t>Group</a:t>
              </a:r>
              <a:r>
                <a:rPr sz="550" spc="10" dirty="0">
                  <a:latin typeface="Arial"/>
                  <a:cs typeface="Arial"/>
                </a:rPr>
                <a:t> </a:t>
              </a:r>
              <a:r>
                <a:rPr sz="550" spc="20" dirty="0">
                  <a:latin typeface="Arial"/>
                  <a:cs typeface="Arial"/>
                </a:rPr>
                <a:t>3</a:t>
              </a:r>
              <a:endParaRPr sz="550">
                <a:latin typeface="Arial"/>
                <a:cs typeface="Arial"/>
              </a:endParaRPr>
            </a:p>
          </p:txBody>
        </p:sp>
        <p:sp>
          <p:nvSpPr>
            <p:cNvPr id="16" name="object 18"/>
            <p:cNvSpPr txBox="1"/>
            <p:nvPr/>
          </p:nvSpPr>
          <p:spPr>
            <a:xfrm>
              <a:off x="2448457" y="4585179"/>
              <a:ext cx="3570208" cy="104266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248920" marR="6985" indent="118745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Ovary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regeneration_UpL Ovary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regeneration_DownE</a:t>
              </a:r>
            </a:p>
            <a:p>
              <a:pPr marL="96520" marR="8890" indent="8509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Cerebellum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 Cerebellum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</a:t>
              </a:r>
            </a:p>
            <a:p>
              <a:pPr marL="115570" marR="5715" indent="-1778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Atrial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chamber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 ES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differentiation_UpL Schwann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differentiation_UpL T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differentiation_UpL Ventricle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development_UpL</a:t>
              </a:r>
            </a:p>
            <a:p>
              <a:pPr marL="247650" marR="10160" indent="-45085" algn="r">
                <a:lnSpc>
                  <a:spcPct val="115799"/>
                </a:lnSpc>
              </a:pPr>
              <a:r>
                <a:rPr sz="500" dirty="0">
                  <a:latin typeface="Arial"/>
                  <a:cs typeface="Arial"/>
                </a:rPr>
                <a:t>ES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differentiation_DownE T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differentiation_DownE</a:t>
              </a:r>
            </a:p>
            <a:p>
              <a:pPr marL="29845" marR="5080" indent="-1778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Atrial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chamber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Ventricle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development_DownE Schwann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differentiation_DownE T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differentiation_UpE</a:t>
              </a:r>
            </a:p>
            <a:p>
              <a:pPr marL="255270" marR="5715" indent="-14732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Schwann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differentiation_UpE ES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differentiation_UpE 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development_UpE Ventricle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development_UpE</a:t>
              </a:r>
            </a:p>
            <a:p>
              <a:pPr marL="283210" marR="8890" indent="-19304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Atrial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chamber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development_UpE Lung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development_DownL</a:t>
              </a:r>
            </a:p>
            <a:p>
              <a:pPr marL="36830" marR="5080" indent="-1778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Atrial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chamber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development_DownL T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differentiation_DownL Ventricle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development_DownL Schwann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differentiation_DownL ES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cell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differentiation_DownL</a:t>
              </a:r>
            </a:p>
            <a:p>
              <a:pPr marL="255270" marR="7620" indent="33020" algn="r">
                <a:lnSpc>
                  <a:spcPct val="115900"/>
                </a:lnSpc>
              </a:pPr>
              <a:r>
                <a:rPr sz="500" dirty="0">
                  <a:latin typeface="Arial"/>
                  <a:cs typeface="Arial"/>
                </a:rPr>
                <a:t>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development_DownL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development_UpE Liver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regeneration_UpE Ovary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 err="1" smtClean="0">
                  <a:latin typeface="Arial"/>
                  <a:cs typeface="Arial"/>
                </a:rPr>
                <a:t>development_UpE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" name="object 19"/>
            <p:cNvSpPr/>
            <p:nvPr/>
          </p:nvSpPr>
          <p:spPr>
            <a:xfrm>
              <a:off x="793259" y="3849790"/>
              <a:ext cx="1589405" cy="718820"/>
            </a:xfrm>
            <a:custGeom>
              <a:avLst/>
              <a:gdLst/>
              <a:ahLst/>
              <a:cxnLst/>
              <a:rect l="l" t="t" r="r" b="b"/>
              <a:pathLst>
                <a:path w="1589405" h="718820">
                  <a:moveTo>
                    <a:pt x="0" y="0"/>
                  </a:moveTo>
                  <a:lnTo>
                    <a:pt x="0" y="490105"/>
                  </a:lnTo>
                  <a:lnTo>
                    <a:pt x="1294104" y="490105"/>
                  </a:lnTo>
                  <a:lnTo>
                    <a:pt x="1294104" y="670687"/>
                  </a:lnTo>
                  <a:lnTo>
                    <a:pt x="1367904" y="670687"/>
                  </a:lnTo>
                  <a:lnTo>
                    <a:pt x="1367904" y="718324"/>
                  </a:lnTo>
                  <a:lnTo>
                    <a:pt x="1589087" y="7183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/>
            <p:cNvSpPr/>
            <p:nvPr/>
          </p:nvSpPr>
          <p:spPr>
            <a:xfrm>
              <a:off x="2161163" y="4472864"/>
              <a:ext cx="221615" cy="47625"/>
            </a:xfrm>
            <a:custGeom>
              <a:avLst/>
              <a:gdLst/>
              <a:ahLst/>
              <a:cxnLst/>
              <a:rect l="l" t="t" r="r" b="b"/>
              <a:pathLst>
                <a:path w="221614" h="47625">
                  <a:moveTo>
                    <a:pt x="0" y="47612"/>
                  </a:moveTo>
                  <a:lnTo>
                    <a:pt x="0" y="0"/>
                  </a:lnTo>
                  <a:lnTo>
                    <a:pt x="132105" y="0"/>
                  </a:lnTo>
                  <a:lnTo>
                    <a:pt x="132105" y="31750"/>
                  </a:lnTo>
                  <a:lnTo>
                    <a:pt x="221183" y="31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/>
            <p:cNvSpPr/>
            <p:nvPr/>
          </p:nvSpPr>
          <p:spPr>
            <a:xfrm>
              <a:off x="2293269" y="4441114"/>
              <a:ext cx="89535" cy="31750"/>
            </a:xfrm>
            <a:custGeom>
              <a:avLst/>
              <a:gdLst/>
              <a:ahLst/>
              <a:cxnLst/>
              <a:rect l="l" t="t" r="r" b="b"/>
              <a:pathLst>
                <a:path w="89535" h="31750">
                  <a:moveTo>
                    <a:pt x="0" y="31750"/>
                  </a:moveTo>
                  <a:lnTo>
                    <a:pt x="0" y="0"/>
                  </a:lnTo>
                  <a:lnTo>
                    <a:pt x="890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2"/>
            <p:cNvSpPr/>
            <p:nvPr/>
          </p:nvSpPr>
          <p:spPr>
            <a:xfrm>
              <a:off x="2087364" y="4159340"/>
              <a:ext cx="295275" cy="218440"/>
            </a:xfrm>
            <a:custGeom>
              <a:avLst/>
              <a:gdLst/>
              <a:ahLst/>
              <a:cxnLst/>
              <a:rect l="l" t="t" r="r" b="b"/>
              <a:pathLst>
                <a:path w="295275" h="218439">
                  <a:moveTo>
                    <a:pt x="0" y="180555"/>
                  </a:moveTo>
                  <a:lnTo>
                    <a:pt x="0" y="0"/>
                  </a:lnTo>
                  <a:lnTo>
                    <a:pt x="96266" y="0"/>
                  </a:lnTo>
                  <a:lnTo>
                    <a:pt x="96266" y="162699"/>
                  </a:lnTo>
                  <a:lnTo>
                    <a:pt x="112229" y="162699"/>
                  </a:lnTo>
                  <a:lnTo>
                    <a:pt x="112229" y="218274"/>
                  </a:lnTo>
                  <a:lnTo>
                    <a:pt x="294982" y="2182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3"/>
            <p:cNvSpPr/>
            <p:nvPr/>
          </p:nvSpPr>
          <p:spPr>
            <a:xfrm>
              <a:off x="2199594" y="4266502"/>
              <a:ext cx="182880" cy="55880"/>
            </a:xfrm>
            <a:custGeom>
              <a:avLst/>
              <a:gdLst/>
              <a:ahLst/>
              <a:cxnLst/>
              <a:rect l="l" t="t" r="r" b="b"/>
              <a:pathLst>
                <a:path w="182880" h="55879">
                  <a:moveTo>
                    <a:pt x="0" y="55537"/>
                  </a:moveTo>
                  <a:lnTo>
                    <a:pt x="0" y="0"/>
                  </a:lnTo>
                  <a:lnTo>
                    <a:pt x="117271" y="0"/>
                  </a:lnTo>
                  <a:lnTo>
                    <a:pt x="117271" y="47612"/>
                  </a:lnTo>
                  <a:lnTo>
                    <a:pt x="182753" y="476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4"/>
            <p:cNvSpPr/>
            <p:nvPr/>
          </p:nvSpPr>
          <p:spPr>
            <a:xfrm>
              <a:off x="2316865" y="4218864"/>
              <a:ext cx="66040" cy="48260"/>
            </a:xfrm>
            <a:custGeom>
              <a:avLst/>
              <a:gdLst/>
              <a:ahLst/>
              <a:cxnLst/>
              <a:rect l="l" t="t" r="r" b="b"/>
              <a:pathLst>
                <a:path w="66039" h="48260">
                  <a:moveTo>
                    <a:pt x="0" y="47637"/>
                  </a:moveTo>
                  <a:lnTo>
                    <a:pt x="0" y="0"/>
                  </a:lnTo>
                  <a:lnTo>
                    <a:pt x="49631" y="0"/>
                  </a:lnTo>
                  <a:lnTo>
                    <a:pt x="49631" y="31750"/>
                  </a:lnTo>
                  <a:lnTo>
                    <a:pt x="65481" y="31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/>
            <p:cNvSpPr/>
            <p:nvPr/>
          </p:nvSpPr>
          <p:spPr>
            <a:xfrm>
              <a:off x="2366497" y="4187114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0" y="31750"/>
                  </a:moveTo>
                  <a:lnTo>
                    <a:pt x="0" y="0"/>
                  </a:lnTo>
                  <a:lnTo>
                    <a:pt x="158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/>
            <p:cNvSpPr/>
            <p:nvPr/>
          </p:nvSpPr>
          <p:spPr>
            <a:xfrm>
              <a:off x="2183630" y="3996627"/>
              <a:ext cx="198755" cy="163195"/>
            </a:xfrm>
            <a:custGeom>
              <a:avLst/>
              <a:gdLst/>
              <a:ahLst/>
              <a:cxnLst/>
              <a:rect l="l" t="t" r="r" b="b"/>
              <a:pathLst>
                <a:path w="198755" h="163195">
                  <a:moveTo>
                    <a:pt x="0" y="162712"/>
                  </a:moveTo>
                  <a:lnTo>
                    <a:pt x="0" y="0"/>
                  </a:lnTo>
                  <a:lnTo>
                    <a:pt x="47625" y="0"/>
                  </a:lnTo>
                  <a:lnTo>
                    <a:pt x="47625" y="95224"/>
                  </a:lnTo>
                  <a:lnTo>
                    <a:pt x="136423" y="95224"/>
                  </a:lnTo>
                  <a:lnTo>
                    <a:pt x="136423" y="126987"/>
                  </a:lnTo>
                  <a:lnTo>
                    <a:pt x="198716" y="1269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7"/>
            <p:cNvSpPr/>
            <p:nvPr/>
          </p:nvSpPr>
          <p:spPr>
            <a:xfrm>
              <a:off x="2320053" y="4060114"/>
              <a:ext cx="62865" cy="31750"/>
            </a:xfrm>
            <a:custGeom>
              <a:avLst/>
              <a:gdLst/>
              <a:ahLst/>
              <a:cxnLst/>
              <a:rect l="l" t="t" r="r" b="b"/>
              <a:pathLst>
                <a:path w="62864" h="31750">
                  <a:moveTo>
                    <a:pt x="0" y="31737"/>
                  </a:moveTo>
                  <a:lnTo>
                    <a:pt x="0" y="0"/>
                  </a:lnTo>
                  <a:lnTo>
                    <a:pt x="6229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8"/>
            <p:cNvSpPr/>
            <p:nvPr/>
          </p:nvSpPr>
          <p:spPr>
            <a:xfrm>
              <a:off x="2231255" y="3901377"/>
              <a:ext cx="151130" cy="95250"/>
            </a:xfrm>
            <a:custGeom>
              <a:avLst/>
              <a:gdLst/>
              <a:ahLst/>
              <a:cxnLst/>
              <a:rect l="l" t="t" r="r" b="b"/>
              <a:pathLst>
                <a:path w="151130" h="95250">
                  <a:moveTo>
                    <a:pt x="0" y="95249"/>
                  </a:moveTo>
                  <a:lnTo>
                    <a:pt x="0" y="0"/>
                  </a:lnTo>
                  <a:lnTo>
                    <a:pt x="52400" y="0"/>
                  </a:lnTo>
                  <a:lnTo>
                    <a:pt x="52400" y="63487"/>
                  </a:lnTo>
                  <a:lnTo>
                    <a:pt x="136613" y="63487"/>
                  </a:lnTo>
                  <a:lnTo>
                    <a:pt x="136613" y="95249"/>
                  </a:lnTo>
                  <a:lnTo>
                    <a:pt x="151091" y="952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9"/>
            <p:cNvSpPr/>
            <p:nvPr/>
          </p:nvSpPr>
          <p:spPr>
            <a:xfrm>
              <a:off x="2367869" y="3933127"/>
              <a:ext cx="14604" cy="31750"/>
            </a:xfrm>
            <a:custGeom>
              <a:avLst/>
              <a:gdLst/>
              <a:ahLst/>
              <a:cxnLst/>
              <a:rect l="l" t="t" r="r" b="b"/>
              <a:pathLst>
                <a:path w="14605" h="31750">
                  <a:moveTo>
                    <a:pt x="0" y="31737"/>
                  </a:moveTo>
                  <a:lnTo>
                    <a:pt x="0" y="0"/>
                  </a:lnTo>
                  <a:lnTo>
                    <a:pt x="1447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2283655" y="3837890"/>
              <a:ext cx="99060" cy="63500"/>
            </a:xfrm>
            <a:custGeom>
              <a:avLst/>
              <a:gdLst/>
              <a:ahLst/>
              <a:cxnLst/>
              <a:rect l="l" t="t" r="r" b="b"/>
              <a:pathLst>
                <a:path w="99060" h="63500">
                  <a:moveTo>
                    <a:pt x="0" y="63487"/>
                  </a:moveTo>
                  <a:lnTo>
                    <a:pt x="0" y="0"/>
                  </a:lnTo>
                  <a:lnTo>
                    <a:pt x="27114" y="0"/>
                  </a:lnTo>
                  <a:lnTo>
                    <a:pt x="27114" y="31737"/>
                  </a:lnTo>
                  <a:lnTo>
                    <a:pt x="98691" y="317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1"/>
            <p:cNvSpPr/>
            <p:nvPr/>
          </p:nvSpPr>
          <p:spPr>
            <a:xfrm>
              <a:off x="2310769" y="3806114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5" h="32385">
                  <a:moveTo>
                    <a:pt x="0" y="31775"/>
                  </a:moveTo>
                  <a:lnTo>
                    <a:pt x="0" y="0"/>
                  </a:lnTo>
                  <a:lnTo>
                    <a:pt x="715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2"/>
            <p:cNvSpPr/>
            <p:nvPr/>
          </p:nvSpPr>
          <p:spPr>
            <a:xfrm>
              <a:off x="793259" y="3359659"/>
              <a:ext cx="1589405" cy="490220"/>
            </a:xfrm>
            <a:custGeom>
              <a:avLst/>
              <a:gdLst/>
              <a:ahLst/>
              <a:cxnLst/>
              <a:rect l="l" t="t" r="r" b="b"/>
              <a:pathLst>
                <a:path w="1589405" h="490220">
                  <a:moveTo>
                    <a:pt x="0" y="490131"/>
                  </a:moveTo>
                  <a:lnTo>
                    <a:pt x="0" y="0"/>
                  </a:lnTo>
                  <a:lnTo>
                    <a:pt x="1250734" y="0"/>
                  </a:lnTo>
                  <a:lnTo>
                    <a:pt x="1250734" y="275818"/>
                  </a:lnTo>
                  <a:lnTo>
                    <a:pt x="1482483" y="275818"/>
                  </a:lnTo>
                  <a:lnTo>
                    <a:pt x="1482483" y="351218"/>
                  </a:lnTo>
                  <a:lnTo>
                    <a:pt x="1524317" y="351218"/>
                  </a:lnTo>
                  <a:lnTo>
                    <a:pt x="1524317" y="382968"/>
                  </a:lnTo>
                  <a:lnTo>
                    <a:pt x="1589087" y="3829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3"/>
            <p:cNvSpPr/>
            <p:nvPr/>
          </p:nvSpPr>
          <p:spPr>
            <a:xfrm>
              <a:off x="2317576" y="3679127"/>
              <a:ext cx="64769" cy="31750"/>
            </a:xfrm>
            <a:custGeom>
              <a:avLst/>
              <a:gdLst/>
              <a:ahLst/>
              <a:cxnLst/>
              <a:rect l="l" t="t" r="r" b="b"/>
              <a:pathLst>
                <a:path w="64769" h="31750">
                  <a:moveTo>
                    <a:pt x="0" y="31749"/>
                  </a:moveTo>
                  <a:lnTo>
                    <a:pt x="0" y="0"/>
                  </a:lnTo>
                  <a:lnTo>
                    <a:pt x="647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4"/>
            <p:cNvSpPr/>
            <p:nvPr/>
          </p:nvSpPr>
          <p:spPr>
            <a:xfrm>
              <a:off x="2275743" y="3560065"/>
              <a:ext cx="106680" cy="75565"/>
            </a:xfrm>
            <a:custGeom>
              <a:avLst/>
              <a:gdLst/>
              <a:ahLst/>
              <a:cxnLst/>
              <a:rect l="l" t="t" r="r" b="b"/>
              <a:pathLst>
                <a:path w="106680" h="75564">
                  <a:moveTo>
                    <a:pt x="0" y="75412"/>
                  </a:moveTo>
                  <a:lnTo>
                    <a:pt x="0" y="0"/>
                  </a:lnTo>
                  <a:lnTo>
                    <a:pt x="22453" y="0"/>
                  </a:lnTo>
                  <a:lnTo>
                    <a:pt x="22453" y="55562"/>
                  </a:lnTo>
                  <a:lnTo>
                    <a:pt x="106603" y="555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5"/>
            <p:cNvSpPr/>
            <p:nvPr/>
          </p:nvSpPr>
          <p:spPr>
            <a:xfrm>
              <a:off x="2298196" y="3504502"/>
              <a:ext cx="84455" cy="55880"/>
            </a:xfrm>
            <a:custGeom>
              <a:avLst/>
              <a:gdLst/>
              <a:ahLst/>
              <a:cxnLst/>
              <a:rect l="l" t="t" r="r" b="b"/>
              <a:pathLst>
                <a:path w="84455" h="55879">
                  <a:moveTo>
                    <a:pt x="0" y="55562"/>
                  </a:moveTo>
                  <a:lnTo>
                    <a:pt x="0" y="0"/>
                  </a:lnTo>
                  <a:lnTo>
                    <a:pt x="25412" y="0"/>
                  </a:lnTo>
                  <a:lnTo>
                    <a:pt x="25412" y="47612"/>
                  </a:lnTo>
                  <a:lnTo>
                    <a:pt x="84150" y="476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6"/>
            <p:cNvSpPr/>
            <p:nvPr/>
          </p:nvSpPr>
          <p:spPr>
            <a:xfrm>
              <a:off x="2323609" y="3456864"/>
              <a:ext cx="59055" cy="47625"/>
            </a:xfrm>
            <a:custGeom>
              <a:avLst/>
              <a:gdLst/>
              <a:ahLst/>
              <a:cxnLst/>
              <a:rect l="l" t="t" r="r" b="b"/>
              <a:pathLst>
                <a:path w="59055" h="47625">
                  <a:moveTo>
                    <a:pt x="0" y="47637"/>
                  </a:moveTo>
                  <a:lnTo>
                    <a:pt x="0" y="0"/>
                  </a:lnTo>
                  <a:lnTo>
                    <a:pt x="22644" y="0"/>
                  </a:lnTo>
                  <a:lnTo>
                    <a:pt x="22644" y="31762"/>
                  </a:lnTo>
                  <a:lnTo>
                    <a:pt x="58737" y="317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7"/>
            <p:cNvSpPr/>
            <p:nvPr/>
          </p:nvSpPr>
          <p:spPr>
            <a:xfrm>
              <a:off x="2346253" y="3425140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4" h="31750">
                  <a:moveTo>
                    <a:pt x="0" y="31724"/>
                  </a:moveTo>
                  <a:lnTo>
                    <a:pt x="0" y="0"/>
                  </a:lnTo>
                  <a:lnTo>
                    <a:pt x="3609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8"/>
            <p:cNvSpPr/>
            <p:nvPr/>
          </p:nvSpPr>
          <p:spPr>
            <a:xfrm>
              <a:off x="2043993" y="3083815"/>
              <a:ext cx="338455" cy="278130"/>
            </a:xfrm>
            <a:custGeom>
              <a:avLst/>
              <a:gdLst/>
              <a:ahLst/>
              <a:cxnLst/>
              <a:rect l="l" t="t" r="r" b="b"/>
              <a:pathLst>
                <a:path w="338455" h="278129">
                  <a:moveTo>
                    <a:pt x="0" y="275844"/>
                  </a:moveTo>
                  <a:lnTo>
                    <a:pt x="0" y="0"/>
                  </a:lnTo>
                  <a:lnTo>
                    <a:pt x="23583" y="0"/>
                  </a:lnTo>
                  <a:lnTo>
                    <a:pt x="23583" y="230200"/>
                  </a:lnTo>
                  <a:lnTo>
                    <a:pt x="212623" y="230200"/>
                  </a:lnTo>
                  <a:lnTo>
                    <a:pt x="212623" y="277825"/>
                  </a:lnTo>
                  <a:lnTo>
                    <a:pt x="338353" y="2778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9"/>
            <p:cNvSpPr/>
            <p:nvPr/>
          </p:nvSpPr>
          <p:spPr>
            <a:xfrm>
              <a:off x="2256617" y="3266377"/>
              <a:ext cx="125730" cy="48260"/>
            </a:xfrm>
            <a:custGeom>
              <a:avLst/>
              <a:gdLst/>
              <a:ahLst/>
              <a:cxnLst/>
              <a:rect l="l" t="t" r="r" b="b"/>
              <a:pathLst>
                <a:path w="125730" h="48260">
                  <a:moveTo>
                    <a:pt x="0" y="47637"/>
                  </a:moveTo>
                  <a:lnTo>
                    <a:pt x="0" y="0"/>
                  </a:lnTo>
                  <a:lnTo>
                    <a:pt x="70192" y="0"/>
                  </a:lnTo>
                  <a:lnTo>
                    <a:pt x="70192" y="31750"/>
                  </a:lnTo>
                  <a:lnTo>
                    <a:pt x="125730" y="31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0"/>
            <p:cNvSpPr/>
            <p:nvPr/>
          </p:nvSpPr>
          <p:spPr>
            <a:xfrm>
              <a:off x="2326809" y="3234640"/>
              <a:ext cx="55880" cy="31750"/>
            </a:xfrm>
            <a:custGeom>
              <a:avLst/>
              <a:gdLst/>
              <a:ahLst/>
              <a:cxnLst/>
              <a:rect l="l" t="t" r="r" b="b"/>
              <a:pathLst>
                <a:path w="55880" h="31750">
                  <a:moveTo>
                    <a:pt x="0" y="31737"/>
                  </a:moveTo>
                  <a:lnTo>
                    <a:pt x="0" y="0"/>
                  </a:lnTo>
                  <a:lnTo>
                    <a:pt x="555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1"/>
            <p:cNvSpPr/>
            <p:nvPr/>
          </p:nvSpPr>
          <p:spPr>
            <a:xfrm>
              <a:off x="2067577" y="2853653"/>
              <a:ext cx="314960" cy="317500"/>
            </a:xfrm>
            <a:custGeom>
              <a:avLst/>
              <a:gdLst/>
              <a:ahLst/>
              <a:cxnLst/>
              <a:rect l="l" t="t" r="r" b="b"/>
              <a:pathLst>
                <a:path w="314960" h="317500">
                  <a:moveTo>
                    <a:pt x="0" y="230162"/>
                  </a:moveTo>
                  <a:lnTo>
                    <a:pt x="0" y="0"/>
                  </a:lnTo>
                  <a:lnTo>
                    <a:pt x="146202" y="0"/>
                  </a:lnTo>
                  <a:lnTo>
                    <a:pt x="146202" y="210337"/>
                  </a:lnTo>
                  <a:lnTo>
                    <a:pt x="213182" y="210337"/>
                  </a:lnTo>
                  <a:lnTo>
                    <a:pt x="213182" y="285737"/>
                  </a:lnTo>
                  <a:lnTo>
                    <a:pt x="268757" y="285737"/>
                  </a:lnTo>
                  <a:lnTo>
                    <a:pt x="268757" y="317487"/>
                  </a:lnTo>
                  <a:lnTo>
                    <a:pt x="314769" y="3174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2"/>
            <p:cNvSpPr/>
            <p:nvPr/>
          </p:nvSpPr>
          <p:spPr>
            <a:xfrm>
              <a:off x="2336334" y="3107627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5" h="32385">
                  <a:moveTo>
                    <a:pt x="0" y="31762"/>
                  </a:moveTo>
                  <a:lnTo>
                    <a:pt x="0" y="0"/>
                  </a:lnTo>
                  <a:lnTo>
                    <a:pt x="460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3"/>
            <p:cNvSpPr/>
            <p:nvPr/>
          </p:nvSpPr>
          <p:spPr>
            <a:xfrm>
              <a:off x="2280759" y="2988565"/>
              <a:ext cx="101600" cy="75565"/>
            </a:xfrm>
            <a:custGeom>
              <a:avLst/>
              <a:gdLst/>
              <a:ahLst/>
              <a:cxnLst/>
              <a:rect l="l" t="t" r="r" b="b"/>
              <a:pathLst>
                <a:path w="101600" h="75564">
                  <a:moveTo>
                    <a:pt x="0" y="75425"/>
                  </a:moveTo>
                  <a:lnTo>
                    <a:pt x="0" y="0"/>
                  </a:lnTo>
                  <a:lnTo>
                    <a:pt x="22339" y="0"/>
                  </a:lnTo>
                  <a:lnTo>
                    <a:pt x="22339" y="55587"/>
                  </a:lnTo>
                  <a:lnTo>
                    <a:pt x="101587" y="55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4"/>
            <p:cNvSpPr/>
            <p:nvPr/>
          </p:nvSpPr>
          <p:spPr>
            <a:xfrm>
              <a:off x="2303098" y="2933015"/>
              <a:ext cx="79375" cy="55880"/>
            </a:xfrm>
            <a:custGeom>
              <a:avLst/>
              <a:gdLst/>
              <a:ahLst/>
              <a:cxnLst/>
              <a:rect l="l" t="t" r="r" b="b"/>
              <a:pathLst>
                <a:path w="79375" h="55880">
                  <a:moveTo>
                    <a:pt x="0" y="55549"/>
                  </a:moveTo>
                  <a:lnTo>
                    <a:pt x="0" y="0"/>
                  </a:lnTo>
                  <a:lnTo>
                    <a:pt x="21526" y="0"/>
                  </a:lnTo>
                  <a:lnTo>
                    <a:pt x="21526" y="47624"/>
                  </a:lnTo>
                  <a:lnTo>
                    <a:pt x="79247" y="476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5"/>
            <p:cNvSpPr/>
            <p:nvPr/>
          </p:nvSpPr>
          <p:spPr>
            <a:xfrm>
              <a:off x="2324625" y="2885403"/>
              <a:ext cx="57785" cy="47625"/>
            </a:xfrm>
            <a:custGeom>
              <a:avLst/>
              <a:gdLst/>
              <a:ahLst/>
              <a:cxnLst/>
              <a:rect l="l" t="t" r="r" b="b"/>
              <a:pathLst>
                <a:path w="57785" h="47625">
                  <a:moveTo>
                    <a:pt x="0" y="47612"/>
                  </a:moveTo>
                  <a:lnTo>
                    <a:pt x="0" y="0"/>
                  </a:lnTo>
                  <a:lnTo>
                    <a:pt x="12738" y="0"/>
                  </a:lnTo>
                  <a:lnTo>
                    <a:pt x="12738" y="31749"/>
                  </a:lnTo>
                  <a:lnTo>
                    <a:pt x="57721" y="317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6"/>
            <p:cNvSpPr/>
            <p:nvPr/>
          </p:nvSpPr>
          <p:spPr>
            <a:xfrm>
              <a:off x="2337363" y="2853653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0" y="31749"/>
                  </a:moveTo>
                  <a:lnTo>
                    <a:pt x="0" y="0"/>
                  </a:lnTo>
                  <a:lnTo>
                    <a:pt x="449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7"/>
            <p:cNvSpPr/>
            <p:nvPr/>
          </p:nvSpPr>
          <p:spPr>
            <a:xfrm>
              <a:off x="2213779" y="2643315"/>
              <a:ext cx="168910" cy="210820"/>
            </a:xfrm>
            <a:custGeom>
              <a:avLst/>
              <a:gdLst/>
              <a:ahLst/>
              <a:cxnLst/>
              <a:rect l="l" t="t" r="r" b="b"/>
              <a:pathLst>
                <a:path w="168910" h="210819">
                  <a:moveTo>
                    <a:pt x="0" y="210337"/>
                  </a:moveTo>
                  <a:lnTo>
                    <a:pt x="0" y="0"/>
                  </a:lnTo>
                  <a:lnTo>
                    <a:pt x="70954" y="0"/>
                  </a:lnTo>
                  <a:lnTo>
                    <a:pt x="70954" y="99212"/>
                  </a:lnTo>
                  <a:lnTo>
                    <a:pt x="128473" y="99212"/>
                  </a:lnTo>
                  <a:lnTo>
                    <a:pt x="128473" y="146837"/>
                  </a:lnTo>
                  <a:lnTo>
                    <a:pt x="168567" y="1468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8"/>
            <p:cNvSpPr/>
            <p:nvPr/>
          </p:nvSpPr>
          <p:spPr>
            <a:xfrm>
              <a:off x="2342253" y="2694890"/>
              <a:ext cx="40640" cy="47625"/>
            </a:xfrm>
            <a:custGeom>
              <a:avLst/>
              <a:gdLst/>
              <a:ahLst/>
              <a:cxnLst/>
              <a:rect l="l" t="t" r="r" b="b"/>
              <a:pathLst>
                <a:path w="40639" h="47625">
                  <a:moveTo>
                    <a:pt x="0" y="47637"/>
                  </a:moveTo>
                  <a:lnTo>
                    <a:pt x="0" y="0"/>
                  </a:lnTo>
                  <a:lnTo>
                    <a:pt x="3911" y="0"/>
                  </a:lnTo>
                  <a:lnTo>
                    <a:pt x="3911" y="31749"/>
                  </a:lnTo>
                  <a:lnTo>
                    <a:pt x="40093" y="317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9"/>
            <p:cNvSpPr/>
            <p:nvPr/>
          </p:nvSpPr>
          <p:spPr>
            <a:xfrm>
              <a:off x="2346164" y="2663153"/>
              <a:ext cx="36195" cy="31750"/>
            </a:xfrm>
            <a:custGeom>
              <a:avLst/>
              <a:gdLst/>
              <a:ahLst/>
              <a:cxnLst/>
              <a:rect l="l" t="t" r="r" b="b"/>
              <a:pathLst>
                <a:path w="36194" h="31750">
                  <a:moveTo>
                    <a:pt x="0" y="31737"/>
                  </a:moveTo>
                  <a:lnTo>
                    <a:pt x="0" y="0"/>
                  </a:lnTo>
                  <a:lnTo>
                    <a:pt x="361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0"/>
            <p:cNvSpPr/>
            <p:nvPr/>
          </p:nvSpPr>
          <p:spPr>
            <a:xfrm>
              <a:off x="2284734" y="2544090"/>
              <a:ext cx="97790" cy="99695"/>
            </a:xfrm>
            <a:custGeom>
              <a:avLst/>
              <a:gdLst/>
              <a:ahLst/>
              <a:cxnLst/>
              <a:rect l="l" t="t" r="r" b="b"/>
              <a:pathLst>
                <a:path w="97789" h="99694">
                  <a:moveTo>
                    <a:pt x="0" y="99225"/>
                  </a:moveTo>
                  <a:lnTo>
                    <a:pt x="0" y="0"/>
                  </a:lnTo>
                  <a:lnTo>
                    <a:pt x="29972" y="0"/>
                  </a:lnTo>
                  <a:lnTo>
                    <a:pt x="29972" y="55562"/>
                  </a:lnTo>
                  <a:lnTo>
                    <a:pt x="97612" y="555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1"/>
            <p:cNvSpPr/>
            <p:nvPr/>
          </p:nvSpPr>
          <p:spPr>
            <a:xfrm>
              <a:off x="2314706" y="2488540"/>
              <a:ext cx="67945" cy="55880"/>
            </a:xfrm>
            <a:custGeom>
              <a:avLst/>
              <a:gdLst/>
              <a:ahLst/>
              <a:cxnLst/>
              <a:rect l="l" t="t" r="r" b="b"/>
              <a:pathLst>
                <a:path w="67944" h="55880">
                  <a:moveTo>
                    <a:pt x="0" y="55549"/>
                  </a:moveTo>
                  <a:lnTo>
                    <a:pt x="0" y="0"/>
                  </a:lnTo>
                  <a:lnTo>
                    <a:pt x="16192" y="0"/>
                  </a:lnTo>
                  <a:lnTo>
                    <a:pt x="16192" y="47625"/>
                  </a:lnTo>
                  <a:lnTo>
                    <a:pt x="67640" y="476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2"/>
            <p:cNvSpPr/>
            <p:nvPr/>
          </p:nvSpPr>
          <p:spPr>
            <a:xfrm>
              <a:off x="2330899" y="2440915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69" h="47625">
                  <a:moveTo>
                    <a:pt x="0" y="47625"/>
                  </a:moveTo>
                  <a:lnTo>
                    <a:pt x="0" y="0"/>
                  </a:lnTo>
                  <a:lnTo>
                    <a:pt x="8890" y="0"/>
                  </a:lnTo>
                  <a:lnTo>
                    <a:pt x="8890" y="31737"/>
                  </a:lnTo>
                  <a:lnTo>
                    <a:pt x="51447" y="317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3"/>
            <p:cNvSpPr/>
            <p:nvPr/>
          </p:nvSpPr>
          <p:spPr>
            <a:xfrm>
              <a:off x="2339789" y="2409153"/>
              <a:ext cx="42545" cy="31750"/>
            </a:xfrm>
            <a:custGeom>
              <a:avLst/>
              <a:gdLst/>
              <a:ahLst/>
              <a:cxnLst/>
              <a:rect l="l" t="t" r="r" b="b"/>
              <a:pathLst>
                <a:path w="42544" h="31750">
                  <a:moveTo>
                    <a:pt x="0" y="31762"/>
                  </a:moveTo>
                  <a:lnTo>
                    <a:pt x="0" y="0"/>
                  </a:lnTo>
                  <a:lnTo>
                    <a:pt x="4255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4"/>
            <p:cNvSpPr/>
            <p:nvPr/>
          </p:nvSpPr>
          <p:spPr>
            <a:xfrm>
              <a:off x="2490068" y="1197966"/>
              <a:ext cx="1461135" cy="1134110"/>
            </a:xfrm>
            <a:custGeom>
              <a:avLst/>
              <a:gdLst/>
              <a:ahLst/>
              <a:cxnLst/>
              <a:rect l="l" t="t" r="r" b="b"/>
              <a:pathLst>
                <a:path w="1461135" h="1134110">
                  <a:moveTo>
                    <a:pt x="1460703" y="0"/>
                  </a:moveTo>
                  <a:lnTo>
                    <a:pt x="579450" y="0"/>
                  </a:lnTo>
                  <a:lnTo>
                    <a:pt x="579450" y="896721"/>
                  </a:lnTo>
                  <a:lnTo>
                    <a:pt x="160032" y="896721"/>
                  </a:lnTo>
                  <a:lnTo>
                    <a:pt x="160032" y="1038479"/>
                  </a:lnTo>
                  <a:lnTo>
                    <a:pt x="44132" y="1038479"/>
                  </a:lnTo>
                  <a:lnTo>
                    <a:pt x="44132" y="1090777"/>
                  </a:lnTo>
                  <a:lnTo>
                    <a:pt x="0" y="1090777"/>
                  </a:lnTo>
                  <a:lnTo>
                    <a:pt x="0" y="11340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5"/>
            <p:cNvSpPr/>
            <p:nvPr/>
          </p:nvSpPr>
          <p:spPr>
            <a:xfrm>
              <a:off x="2534200" y="2288744"/>
              <a:ext cx="44450" cy="43815"/>
            </a:xfrm>
            <a:custGeom>
              <a:avLst/>
              <a:gdLst/>
              <a:ahLst/>
              <a:cxnLst/>
              <a:rect l="l" t="t" r="r" b="b"/>
              <a:pathLst>
                <a:path w="44450" h="43814">
                  <a:moveTo>
                    <a:pt x="0" y="0"/>
                  </a:moveTo>
                  <a:lnTo>
                    <a:pt x="44157" y="0"/>
                  </a:lnTo>
                  <a:lnTo>
                    <a:pt x="44157" y="432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6"/>
            <p:cNvSpPr/>
            <p:nvPr/>
          </p:nvSpPr>
          <p:spPr>
            <a:xfrm>
              <a:off x="2650101" y="2236446"/>
              <a:ext cx="116205" cy="95885"/>
            </a:xfrm>
            <a:custGeom>
              <a:avLst/>
              <a:gdLst/>
              <a:ahLst/>
              <a:cxnLst/>
              <a:rect l="l" t="t" r="r" b="b"/>
              <a:pathLst>
                <a:path w="116205" h="95885">
                  <a:moveTo>
                    <a:pt x="0" y="0"/>
                  </a:moveTo>
                  <a:lnTo>
                    <a:pt x="115887" y="0"/>
                  </a:lnTo>
                  <a:lnTo>
                    <a:pt x="115887" y="14376"/>
                  </a:lnTo>
                  <a:lnTo>
                    <a:pt x="16548" y="14376"/>
                  </a:lnTo>
                  <a:lnTo>
                    <a:pt x="16548" y="955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7"/>
            <p:cNvSpPr/>
            <p:nvPr/>
          </p:nvSpPr>
          <p:spPr>
            <a:xfrm>
              <a:off x="2754952" y="2250822"/>
              <a:ext cx="110489" cy="81280"/>
            </a:xfrm>
            <a:custGeom>
              <a:avLst/>
              <a:gdLst/>
              <a:ahLst/>
              <a:cxnLst/>
              <a:rect l="l" t="t" r="r" b="b"/>
              <a:pathLst>
                <a:path w="110489" h="81280">
                  <a:moveTo>
                    <a:pt x="11036" y="0"/>
                  </a:moveTo>
                  <a:lnTo>
                    <a:pt x="110375" y="0"/>
                  </a:lnTo>
                  <a:lnTo>
                    <a:pt x="110375" y="40754"/>
                  </a:lnTo>
                  <a:lnTo>
                    <a:pt x="0" y="40754"/>
                  </a:lnTo>
                  <a:lnTo>
                    <a:pt x="0" y="812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8"/>
            <p:cNvSpPr/>
            <p:nvPr/>
          </p:nvSpPr>
          <p:spPr>
            <a:xfrm>
              <a:off x="2843242" y="2291576"/>
              <a:ext cx="132715" cy="40640"/>
            </a:xfrm>
            <a:custGeom>
              <a:avLst/>
              <a:gdLst/>
              <a:ahLst/>
              <a:cxnLst/>
              <a:rect l="l" t="t" r="r" b="b"/>
              <a:pathLst>
                <a:path w="132714" h="40639">
                  <a:moveTo>
                    <a:pt x="22085" y="0"/>
                  </a:moveTo>
                  <a:lnTo>
                    <a:pt x="132461" y="0"/>
                  </a:lnTo>
                  <a:lnTo>
                    <a:pt x="132461" y="7810"/>
                  </a:lnTo>
                  <a:lnTo>
                    <a:pt x="44145" y="7810"/>
                  </a:lnTo>
                  <a:lnTo>
                    <a:pt x="44145" y="8839"/>
                  </a:lnTo>
                  <a:lnTo>
                    <a:pt x="0" y="8839"/>
                  </a:lnTo>
                  <a:lnTo>
                    <a:pt x="0" y="404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9"/>
            <p:cNvSpPr/>
            <p:nvPr/>
          </p:nvSpPr>
          <p:spPr>
            <a:xfrm>
              <a:off x="2887387" y="230041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0"/>
                  </a:moveTo>
                  <a:lnTo>
                    <a:pt x="44170" y="0"/>
                  </a:lnTo>
                  <a:lnTo>
                    <a:pt x="44170" y="316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0"/>
            <p:cNvSpPr/>
            <p:nvPr/>
          </p:nvSpPr>
          <p:spPr>
            <a:xfrm>
              <a:off x="2975703" y="2299387"/>
              <a:ext cx="88900" cy="33020"/>
            </a:xfrm>
            <a:custGeom>
              <a:avLst/>
              <a:gdLst/>
              <a:ahLst/>
              <a:cxnLst/>
              <a:rect l="l" t="t" r="r" b="b"/>
              <a:pathLst>
                <a:path w="88900" h="33019">
                  <a:moveTo>
                    <a:pt x="0" y="0"/>
                  </a:moveTo>
                  <a:lnTo>
                    <a:pt x="88303" y="0"/>
                  </a:lnTo>
                  <a:lnTo>
                    <a:pt x="88303" y="10744"/>
                  </a:lnTo>
                  <a:lnTo>
                    <a:pt x="44132" y="10744"/>
                  </a:lnTo>
                  <a:lnTo>
                    <a:pt x="44132" y="326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1"/>
            <p:cNvSpPr/>
            <p:nvPr/>
          </p:nvSpPr>
          <p:spPr>
            <a:xfrm>
              <a:off x="3064006" y="2310131"/>
              <a:ext cx="44450" cy="22225"/>
            </a:xfrm>
            <a:custGeom>
              <a:avLst/>
              <a:gdLst/>
              <a:ahLst/>
              <a:cxnLst/>
              <a:rect l="l" t="t" r="r" b="b"/>
              <a:pathLst>
                <a:path w="44450" h="22225">
                  <a:moveTo>
                    <a:pt x="0" y="0"/>
                  </a:moveTo>
                  <a:lnTo>
                    <a:pt x="44145" y="0"/>
                  </a:lnTo>
                  <a:lnTo>
                    <a:pt x="44145" y="21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2"/>
            <p:cNvSpPr/>
            <p:nvPr/>
          </p:nvSpPr>
          <p:spPr>
            <a:xfrm>
              <a:off x="3069518" y="2094688"/>
              <a:ext cx="419734" cy="237490"/>
            </a:xfrm>
            <a:custGeom>
              <a:avLst/>
              <a:gdLst/>
              <a:ahLst/>
              <a:cxnLst/>
              <a:rect l="l" t="t" r="r" b="b"/>
              <a:pathLst>
                <a:path w="419735" h="237489">
                  <a:moveTo>
                    <a:pt x="0" y="0"/>
                  </a:moveTo>
                  <a:lnTo>
                    <a:pt x="419417" y="0"/>
                  </a:lnTo>
                  <a:lnTo>
                    <a:pt x="419417" y="62153"/>
                  </a:lnTo>
                  <a:lnTo>
                    <a:pt x="193154" y="62153"/>
                  </a:lnTo>
                  <a:lnTo>
                    <a:pt x="193154" y="201752"/>
                  </a:lnTo>
                  <a:lnTo>
                    <a:pt x="126923" y="201752"/>
                  </a:lnTo>
                  <a:lnTo>
                    <a:pt x="126923" y="2373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3"/>
            <p:cNvSpPr/>
            <p:nvPr/>
          </p:nvSpPr>
          <p:spPr>
            <a:xfrm>
              <a:off x="3262672" y="2296440"/>
              <a:ext cx="66675" cy="36195"/>
            </a:xfrm>
            <a:custGeom>
              <a:avLst/>
              <a:gdLst/>
              <a:ahLst/>
              <a:cxnLst/>
              <a:rect l="l" t="t" r="r" b="b"/>
              <a:pathLst>
                <a:path w="66675" h="36194">
                  <a:moveTo>
                    <a:pt x="0" y="0"/>
                  </a:moveTo>
                  <a:lnTo>
                    <a:pt x="66217" y="0"/>
                  </a:lnTo>
                  <a:lnTo>
                    <a:pt x="66217" y="8420"/>
                  </a:lnTo>
                  <a:lnTo>
                    <a:pt x="22072" y="8420"/>
                  </a:lnTo>
                  <a:lnTo>
                    <a:pt x="22072" y="355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4"/>
            <p:cNvSpPr/>
            <p:nvPr/>
          </p:nvSpPr>
          <p:spPr>
            <a:xfrm>
              <a:off x="3328890" y="2304860"/>
              <a:ext cx="44450" cy="27305"/>
            </a:xfrm>
            <a:custGeom>
              <a:avLst/>
              <a:gdLst/>
              <a:ahLst/>
              <a:cxnLst/>
              <a:rect l="l" t="t" r="r" b="b"/>
              <a:pathLst>
                <a:path w="44450" h="27305">
                  <a:moveTo>
                    <a:pt x="0" y="0"/>
                  </a:moveTo>
                  <a:lnTo>
                    <a:pt x="44157" y="0"/>
                  </a:lnTo>
                  <a:lnTo>
                    <a:pt x="44157" y="271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5"/>
            <p:cNvSpPr/>
            <p:nvPr/>
          </p:nvSpPr>
          <p:spPr>
            <a:xfrm>
              <a:off x="3461339" y="2156842"/>
              <a:ext cx="254000" cy="175260"/>
            </a:xfrm>
            <a:custGeom>
              <a:avLst/>
              <a:gdLst/>
              <a:ahLst/>
              <a:cxnLst/>
              <a:rect l="l" t="t" r="r" b="b"/>
              <a:pathLst>
                <a:path w="254000" h="175260">
                  <a:moveTo>
                    <a:pt x="27597" y="0"/>
                  </a:moveTo>
                  <a:lnTo>
                    <a:pt x="253860" y="0"/>
                  </a:lnTo>
                  <a:lnTo>
                    <a:pt x="253860" y="97599"/>
                  </a:lnTo>
                  <a:lnTo>
                    <a:pt x="66217" y="97599"/>
                  </a:lnTo>
                  <a:lnTo>
                    <a:pt x="66217" y="131317"/>
                  </a:lnTo>
                  <a:lnTo>
                    <a:pt x="0" y="131317"/>
                  </a:lnTo>
                  <a:lnTo>
                    <a:pt x="0" y="1751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6"/>
            <p:cNvSpPr/>
            <p:nvPr/>
          </p:nvSpPr>
          <p:spPr>
            <a:xfrm>
              <a:off x="3527556" y="2288160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0" y="0"/>
                  </a:moveTo>
                  <a:lnTo>
                    <a:pt x="66243" y="0"/>
                  </a:lnTo>
                  <a:lnTo>
                    <a:pt x="66243" y="12255"/>
                  </a:lnTo>
                  <a:lnTo>
                    <a:pt x="22098" y="12255"/>
                  </a:lnTo>
                  <a:lnTo>
                    <a:pt x="22098" y="438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7"/>
            <p:cNvSpPr/>
            <p:nvPr/>
          </p:nvSpPr>
          <p:spPr>
            <a:xfrm>
              <a:off x="3593800" y="230041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0"/>
                  </a:moveTo>
                  <a:lnTo>
                    <a:pt x="44132" y="0"/>
                  </a:lnTo>
                  <a:lnTo>
                    <a:pt x="44132" y="316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8"/>
            <p:cNvSpPr/>
            <p:nvPr/>
          </p:nvSpPr>
          <p:spPr>
            <a:xfrm>
              <a:off x="3715199" y="2254441"/>
              <a:ext cx="187960" cy="78105"/>
            </a:xfrm>
            <a:custGeom>
              <a:avLst/>
              <a:gdLst/>
              <a:ahLst/>
              <a:cxnLst/>
              <a:rect l="l" t="t" r="r" b="b"/>
              <a:pathLst>
                <a:path w="187960" h="78105">
                  <a:moveTo>
                    <a:pt x="0" y="0"/>
                  </a:moveTo>
                  <a:lnTo>
                    <a:pt x="187629" y="0"/>
                  </a:lnTo>
                  <a:lnTo>
                    <a:pt x="187629" y="25806"/>
                  </a:lnTo>
                  <a:lnTo>
                    <a:pt x="55181" y="25806"/>
                  </a:lnTo>
                  <a:lnTo>
                    <a:pt x="55181" y="48056"/>
                  </a:lnTo>
                  <a:lnTo>
                    <a:pt x="11048" y="48056"/>
                  </a:lnTo>
                  <a:lnTo>
                    <a:pt x="11048" y="775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9"/>
            <p:cNvSpPr/>
            <p:nvPr/>
          </p:nvSpPr>
          <p:spPr>
            <a:xfrm>
              <a:off x="3770380" y="2302498"/>
              <a:ext cx="44450" cy="29845"/>
            </a:xfrm>
            <a:custGeom>
              <a:avLst/>
              <a:gdLst/>
              <a:ahLst/>
              <a:cxnLst/>
              <a:rect l="l" t="t" r="r" b="b"/>
              <a:pathLst>
                <a:path w="44450" h="29844">
                  <a:moveTo>
                    <a:pt x="0" y="0"/>
                  </a:moveTo>
                  <a:lnTo>
                    <a:pt x="44145" y="0"/>
                  </a:lnTo>
                  <a:lnTo>
                    <a:pt x="44145" y="295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0"/>
            <p:cNvSpPr/>
            <p:nvPr/>
          </p:nvSpPr>
          <p:spPr>
            <a:xfrm>
              <a:off x="3902829" y="2280248"/>
              <a:ext cx="132715" cy="52069"/>
            </a:xfrm>
            <a:custGeom>
              <a:avLst/>
              <a:gdLst/>
              <a:ahLst/>
              <a:cxnLst/>
              <a:rect l="l" t="t" r="r" b="b"/>
              <a:pathLst>
                <a:path w="132714" h="52069">
                  <a:moveTo>
                    <a:pt x="0" y="0"/>
                  </a:moveTo>
                  <a:lnTo>
                    <a:pt x="132448" y="0"/>
                  </a:lnTo>
                  <a:lnTo>
                    <a:pt x="132448" y="12039"/>
                  </a:lnTo>
                  <a:lnTo>
                    <a:pt x="44145" y="12039"/>
                  </a:lnTo>
                  <a:lnTo>
                    <a:pt x="44145" y="19215"/>
                  </a:lnTo>
                  <a:lnTo>
                    <a:pt x="0" y="19215"/>
                  </a:lnTo>
                  <a:lnTo>
                    <a:pt x="0" y="517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1"/>
            <p:cNvSpPr/>
            <p:nvPr/>
          </p:nvSpPr>
          <p:spPr>
            <a:xfrm>
              <a:off x="3946974" y="2299463"/>
              <a:ext cx="44450" cy="33020"/>
            </a:xfrm>
            <a:custGeom>
              <a:avLst/>
              <a:gdLst/>
              <a:ahLst/>
              <a:cxnLst/>
              <a:rect l="l" t="t" r="r" b="b"/>
              <a:pathLst>
                <a:path w="44450" h="33019">
                  <a:moveTo>
                    <a:pt x="0" y="0"/>
                  </a:moveTo>
                  <a:lnTo>
                    <a:pt x="44157" y="0"/>
                  </a:lnTo>
                  <a:lnTo>
                    <a:pt x="44157" y="32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2"/>
            <p:cNvSpPr/>
            <p:nvPr/>
          </p:nvSpPr>
          <p:spPr>
            <a:xfrm>
              <a:off x="4035277" y="2292287"/>
              <a:ext cx="88900" cy="40005"/>
            </a:xfrm>
            <a:custGeom>
              <a:avLst/>
              <a:gdLst/>
              <a:ahLst/>
              <a:cxnLst/>
              <a:rect l="l" t="t" r="r" b="b"/>
              <a:pathLst>
                <a:path w="88900" h="40005">
                  <a:moveTo>
                    <a:pt x="0" y="0"/>
                  </a:moveTo>
                  <a:lnTo>
                    <a:pt x="88290" y="0"/>
                  </a:lnTo>
                  <a:lnTo>
                    <a:pt x="88290" y="3505"/>
                  </a:lnTo>
                  <a:lnTo>
                    <a:pt x="44157" y="3505"/>
                  </a:lnTo>
                  <a:lnTo>
                    <a:pt x="44157" y="39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3"/>
            <p:cNvSpPr/>
            <p:nvPr/>
          </p:nvSpPr>
          <p:spPr>
            <a:xfrm>
              <a:off x="4123567" y="2295793"/>
              <a:ext cx="44450" cy="36830"/>
            </a:xfrm>
            <a:custGeom>
              <a:avLst/>
              <a:gdLst/>
              <a:ahLst/>
              <a:cxnLst/>
              <a:rect l="l" t="t" r="r" b="b"/>
              <a:pathLst>
                <a:path w="44450" h="36830">
                  <a:moveTo>
                    <a:pt x="0" y="0"/>
                  </a:moveTo>
                  <a:lnTo>
                    <a:pt x="44157" y="0"/>
                  </a:lnTo>
                  <a:lnTo>
                    <a:pt x="44157" y="36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4"/>
            <p:cNvSpPr/>
            <p:nvPr/>
          </p:nvSpPr>
          <p:spPr>
            <a:xfrm>
              <a:off x="3950771" y="1197966"/>
              <a:ext cx="881380" cy="1134110"/>
            </a:xfrm>
            <a:custGeom>
              <a:avLst/>
              <a:gdLst/>
              <a:ahLst/>
              <a:cxnLst/>
              <a:rect l="l" t="t" r="r" b="b"/>
              <a:pathLst>
                <a:path w="881379" h="1134110">
                  <a:moveTo>
                    <a:pt x="0" y="0"/>
                  </a:moveTo>
                  <a:lnTo>
                    <a:pt x="881265" y="0"/>
                  </a:lnTo>
                  <a:lnTo>
                    <a:pt x="881265" y="862444"/>
                  </a:lnTo>
                  <a:lnTo>
                    <a:pt x="503923" y="862444"/>
                  </a:lnTo>
                  <a:lnTo>
                    <a:pt x="503923" y="1083754"/>
                  </a:lnTo>
                  <a:lnTo>
                    <a:pt x="371475" y="1083754"/>
                  </a:lnTo>
                  <a:lnTo>
                    <a:pt x="371475" y="1096403"/>
                  </a:lnTo>
                  <a:lnTo>
                    <a:pt x="305257" y="1096403"/>
                  </a:lnTo>
                  <a:lnTo>
                    <a:pt x="305257" y="11340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5"/>
            <p:cNvSpPr/>
            <p:nvPr/>
          </p:nvSpPr>
          <p:spPr>
            <a:xfrm>
              <a:off x="4322246" y="229437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0" y="0"/>
                  </a:moveTo>
                  <a:lnTo>
                    <a:pt x="66230" y="0"/>
                  </a:lnTo>
                  <a:lnTo>
                    <a:pt x="66230" y="4838"/>
                  </a:lnTo>
                  <a:lnTo>
                    <a:pt x="22085" y="4838"/>
                  </a:lnTo>
                  <a:lnTo>
                    <a:pt x="22085" y="376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6"/>
            <p:cNvSpPr/>
            <p:nvPr/>
          </p:nvSpPr>
          <p:spPr>
            <a:xfrm>
              <a:off x="4388477" y="2299209"/>
              <a:ext cx="44450" cy="33020"/>
            </a:xfrm>
            <a:custGeom>
              <a:avLst/>
              <a:gdLst/>
              <a:ahLst/>
              <a:cxnLst/>
              <a:rect l="l" t="t" r="r" b="b"/>
              <a:pathLst>
                <a:path w="44450" h="33019">
                  <a:moveTo>
                    <a:pt x="0" y="0"/>
                  </a:moveTo>
                  <a:lnTo>
                    <a:pt x="44145" y="0"/>
                  </a:lnTo>
                  <a:lnTo>
                    <a:pt x="44145" y="328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7"/>
            <p:cNvSpPr/>
            <p:nvPr/>
          </p:nvSpPr>
          <p:spPr>
            <a:xfrm>
              <a:off x="4454694" y="2281721"/>
              <a:ext cx="132715" cy="50800"/>
            </a:xfrm>
            <a:custGeom>
              <a:avLst/>
              <a:gdLst/>
              <a:ahLst/>
              <a:cxnLst/>
              <a:rect l="l" t="t" r="r" b="b"/>
              <a:pathLst>
                <a:path w="132714" h="50800">
                  <a:moveTo>
                    <a:pt x="0" y="0"/>
                  </a:moveTo>
                  <a:lnTo>
                    <a:pt x="132448" y="0"/>
                  </a:lnTo>
                  <a:lnTo>
                    <a:pt x="132448" y="6807"/>
                  </a:lnTo>
                  <a:lnTo>
                    <a:pt x="66230" y="6807"/>
                  </a:lnTo>
                  <a:lnTo>
                    <a:pt x="66230" y="503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8"/>
            <p:cNvSpPr/>
            <p:nvPr/>
          </p:nvSpPr>
          <p:spPr>
            <a:xfrm>
              <a:off x="4587143" y="2288528"/>
              <a:ext cx="66675" cy="43815"/>
            </a:xfrm>
            <a:custGeom>
              <a:avLst/>
              <a:gdLst/>
              <a:ahLst/>
              <a:cxnLst/>
              <a:rect l="l" t="t" r="r" b="b"/>
              <a:pathLst>
                <a:path w="66675" h="43814">
                  <a:moveTo>
                    <a:pt x="0" y="0"/>
                  </a:moveTo>
                  <a:lnTo>
                    <a:pt x="66230" y="0"/>
                  </a:lnTo>
                  <a:lnTo>
                    <a:pt x="66230" y="13131"/>
                  </a:lnTo>
                  <a:lnTo>
                    <a:pt x="22085" y="13131"/>
                  </a:lnTo>
                  <a:lnTo>
                    <a:pt x="22085" y="43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9"/>
            <p:cNvSpPr/>
            <p:nvPr/>
          </p:nvSpPr>
          <p:spPr>
            <a:xfrm>
              <a:off x="4653373" y="2301660"/>
              <a:ext cx="44450" cy="30480"/>
            </a:xfrm>
            <a:custGeom>
              <a:avLst/>
              <a:gdLst/>
              <a:ahLst/>
              <a:cxnLst/>
              <a:rect l="l" t="t" r="r" b="b"/>
              <a:pathLst>
                <a:path w="44450" h="30480">
                  <a:moveTo>
                    <a:pt x="0" y="0"/>
                  </a:moveTo>
                  <a:lnTo>
                    <a:pt x="44157" y="0"/>
                  </a:lnTo>
                  <a:lnTo>
                    <a:pt x="44157" y="303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80"/>
            <p:cNvSpPr/>
            <p:nvPr/>
          </p:nvSpPr>
          <p:spPr>
            <a:xfrm>
              <a:off x="4785834" y="2060411"/>
              <a:ext cx="423545" cy="271780"/>
            </a:xfrm>
            <a:custGeom>
              <a:avLst/>
              <a:gdLst/>
              <a:ahLst/>
              <a:cxnLst/>
              <a:rect l="l" t="t" r="r" b="b"/>
              <a:pathLst>
                <a:path w="423545" h="271780">
                  <a:moveTo>
                    <a:pt x="46202" y="0"/>
                  </a:moveTo>
                  <a:lnTo>
                    <a:pt x="423545" y="0"/>
                  </a:lnTo>
                  <a:lnTo>
                    <a:pt x="423545" y="132448"/>
                  </a:lnTo>
                  <a:lnTo>
                    <a:pt x="148996" y="132448"/>
                  </a:lnTo>
                  <a:lnTo>
                    <a:pt x="148996" y="164109"/>
                  </a:lnTo>
                  <a:lnTo>
                    <a:pt x="44145" y="164109"/>
                  </a:lnTo>
                  <a:lnTo>
                    <a:pt x="44145" y="235534"/>
                  </a:lnTo>
                  <a:lnTo>
                    <a:pt x="0" y="235534"/>
                  </a:lnTo>
                  <a:lnTo>
                    <a:pt x="0" y="2716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81"/>
            <p:cNvSpPr/>
            <p:nvPr/>
          </p:nvSpPr>
          <p:spPr>
            <a:xfrm>
              <a:off x="4829979" y="2295945"/>
              <a:ext cx="44450" cy="36195"/>
            </a:xfrm>
            <a:custGeom>
              <a:avLst/>
              <a:gdLst/>
              <a:ahLst/>
              <a:cxnLst/>
              <a:rect l="l" t="t" r="r" b="b"/>
              <a:pathLst>
                <a:path w="44450" h="36194">
                  <a:moveTo>
                    <a:pt x="0" y="0"/>
                  </a:moveTo>
                  <a:lnTo>
                    <a:pt x="44145" y="0"/>
                  </a:lnTo>
                  <a:lnTo>
                    <a:pt x="44145" y="360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2"/>
            <p:cNvSpPr/>
            <p:nvPr/>
          </p:nvSpPr>
          <p:spPr>
            <a:xfrm>
              <a:off x="4934830" y="2224520"/>
              <a:ext cx="105410" cy="107950"/>
            </a:xfrm>
            <a:custGeom>
              <a:avLst/>
              <a:gdLst/>
              <a:ahLst/>
              <a:cxnLst/>
              <a:rect l="l" t="t" r="r" b="b"/>
              <a:pathLst>
                <a:path w="105410" h="107950">
                  <a:moveTo>
                    <a:pt x="0" y="0"/>
                  </a:moveTo>
                  <a:lnTo>
                    <a:pt x="104851" y="0"/>
                  </a:lnTo>
                  <a:lnTo>
                    <a:pt x="104851" y="45034"/>
                  </a:lnTo>
                  <a:lnTo>
                    <a:pt x="27609" y="45034"/>
                  </a:lnTo>
                  <a:lnTo>
                    <a:pt x="27609" y="1075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3"/>
            <p:cNvSpPr/>
            <p:nvPr/>
          </p:nvSpPr>
          <p:spPr>
            <a:xfrm>
              <a:off x="5039682" y="2269554"/>
              <a:ext cx="77470" cy="62865"/>
            </a:xfrm>
            <a:custGeom>
              <a:avLst/>
              <a:gdLst/>
              <a:ahLst/>
              <a:cxnLst/>
              <a:rect l="l" t="t" r="r" b="b"/>
              <a:pathLst>
                <a:path w="77470" h="62864">
                  <a:moveTo>
                    <a:pt x="0" y="0"/>
                  </a:moveTo>
                  <a:lnTo>
                    <a:pt x="77279" y="0"/>
                  </a:lnTo>
                  <a:lnTo>
                    <a:pt x="77279" y="16954"/>
                  </a:lnTo>
                  <a:lnTo>
                    <a:pt x="11036" y="16954"/>
                  </a:lnTo>
                  <a:lnTo>
                    <a:pt x="11036" y="624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4"/>
            <p:cNvSpPr/>
            <p:nvPr/>
          </p:nvSpPr>
          <p:spPr>
            <a:xfrm>
              <a:off x="5116961" y="2286509"/>
              <a:ext cx="66675" cy="45720"/>
            </a:xfrm>
            <a:custGeom>
              <a:avLst/>
              <a:gdLst/>
              <a:ahLst/>
              <a:cxnLst/>
              <a:rect l="l" t="t" r="r" b="b"/>
              <a:pathLst>
                <a:path w="66675" h="45719">
                  <a:moveTo>
                    <a:pt x="0" y="0"/>
                  </a:moveTo>
                  <a:lnTo>
                    <a:pt x="66205" y="0"/>
                  </a:lnTo>
                  <a:lnTo>
                    <a:pt x="66205" y="10896"/>
                  </a:lnTo>
                  <a:lnTo>
                    <a:pt x="22059" y="10896"/>
                  </a:lnTo>
                  <a:lnTo>
                    <a:pt x="22059" y="455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5"/>
            <p:cNvSpPr/>
            <p:nvPr/>
          </p:nvSpPr>
          <p:spPr>
            <a:xfrm>
              <a:off x="5183166" y="2297405"/>
              <a:ext cx="44450" cy="34925"/>
            </a:xfrm>
            <a:custGeom>
              <a:avLst/>
              <a:gdLst/>
              <a:ahLst/>
              <a:cxnLst/>
              <a:rect l="l" t="t" r="r" b="b"/>
              <a:pathLst>
                <a:path w="44450" h="34925">
                  <a:moveTo>
                    <a:pt x="0" y="0"/>
                  </a:moveTo>
                  <a:lnTo>
                    <a:pt x="44157" y="0"/>
                  </a:lnTo>
                  <a:lnTo>
                    <a:pt x="44157" y="346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6"/>
            <p:cNvSpPr/>
            <p:nvPr/>
          </p:nvSpPr>
          <p:spPr>
            <a:xfrm>
              <a:off x="5209379" y="2192859"/>
              <a:ext cx="274955" cy="139700"/>
            </a:xfrm>
            <a:custGeom>
              <a:avLst/>
              <a:gdLst/>
              <a:ahLst/>
              <a:cxnLst/>
              <a:rect l="l" t="t" r="r" b="b"/>
              <a:pathLst>
                <a:path w="274954" h="139700">
                  <a:moveTo>
                    <a:pt x="0" y="0"/>
                  </a:moveTo>
                  <a:lnTo>
                    <a:pt x="274561" y="0"/>
                  </a:lnTo>
                  <a:lnTo>
                    <a:pt x="274561" y="63817"/>
                  </a:lnTo>
                  <a:lnTo>
                    <a:pt x="150393" y="63817"/>
                  </a:lnTo>
                  <a:lnTo>
                    <a:pt x="150393" y="103847"/>
                  </a:lnTo>
                  <a:lnTo>
                    <a:pt x="106248" y="103847"/>
                  </a:lnTo>
                  <a:lnTo>
                    <a:pt x="106248" y="1391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7"/>
            <p:cNvSpPr/>
            <p:nvPr/>
          </p:nvSpPr>
          <p:spPr>
            <a:xfrm>
              <a:off x="5359773" y="2296707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0" y="0"/>
                  </a:moveTo>
                  <a:lnTo>
                    <a:pt x="44145" y="0"/>
                  </a:lnTo>
                  <a:lnTo>
                    <a:pt x="44145" y="353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8"/>
            <p:cNvSpPr/>
            <p:nvPr/>
          </p:nvSpPr>
          <p:spPr>
            <a:xfrm>
              <a:off x="5483941" y="2256676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60" h="75564">
                  <a:moveTo>
                    <a:pt x="0" y="0"/>
                  </a:moveTo>
                  <a:lnTo>
                    <a:pt x="124167" y="0"/>
                  </a:lnTo>
                  <a:lnTo>
                    <a:pt x="124167" y="16268"/>
                  </a:lnTo>
                  <a:lnTo>
                    <a:pt x="8293" y="16268"/>
                  </a:lnTo>
                  <a:lnTo>
                    <a:pt x="8293" y="753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9"/>
            <p:cNvSpPr/>
            <p:nvPr/>
          </p:nvSpPr>
          <p:spPr>
            <a:xfrm>
              <a:off x="5580537" y="2272945"/>
              <a:ext cx="143510" cy="59690"/>
            </a:xfrm>
            <a:custGeom>
              <a:avLst/>
              <a:gdLst/>
              <a:ahLst/>
              <a:cxnLst/>
              <a:rect l="l" t="t" r="r" b="b"/>
              <a:pathLst>
                <a:path w="143510" h="59689">
                  <a:moveTo>
                    <a:pt x="27571" y="0"/>
                  </a:moveTo>
                  <a:lnTo>
                    <a:pt x="143471" y="0"/>
                  </a:lnTo>
                  <a:lnTo>
                    <a:pt x="143471" y="2603"/>
                  </a:lnTo>
                  <a:lnTo>
                    <a:pt x="44132" y="2603"/>
                  </a:lnTo>
                  <a:lnTo>
                    <a:pt x="44132" y="18097"/>
                  </a:lnTo>
                  <a:lnTo>
                    <a:pt x="0" y="18097"/>
                  </a:lnTo>
                  <a:lnTo>
                    <a:pt x="0" y="590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0"/>
            <p:cNvSpPr/>
            <p:nvPr/>
          </p:nvSpPr>
          <p:spPr>
            <a:xfrm>
              <a:off x="5624669" y="2291043"/>
              <a:ext cx="44450" cy="41275"/>
            </a:xfrm>
            <a:custGeom>
              <a:avLst/>
              <a:gdLst/>
              <a:ahLst/>
              <a:cxnLst/>
              <a:rect l="l" t="t" r="r" b="b"/>
              <a:pathLst>
                <a:path w="44450" h="41275">
                  <a:moveTo>
                    <a:pt x="0" y="0"/>
                  </a:moveTo>
                  <a:lnTo>
                    <a:pt x="44145" y="0"/>
                  </a:lnTo>
                  <a:lnTo>
                    <a:pt x="44145" y="409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1"/>
            <p:cNvSpPr/>
            <p:nvPr/>
          </p:nvSpPr>
          <p:spPr>
            <a:xfrm>
              <a:off x="5724009" y="2275549"/>
              <a:ext cx="99695" cy="56515"/>
            </a:xfrm>
            <a:custGeom>
              <a:avLst/>
              <a:gdLst/>
              <a:ahLst/>
              <a:cxnLst/>
              <a:rect l="l" t="t" r="r" b="b"/>
              <a:pathLst>
                <a:path w="99695" h="56514">
                  <a:moveTo>
                    <a:pt x="0" y="0"/>
                  </a:moveTo>
                  <a:lnTo>
                    <a:pt x="99326" y="0"/>
                  </a:lnTo>
                  <a:lnTo>
                    <a:pt x="99326" y="17157"/>
                  </a:lnTo>
                  <a:lnTo>
                    <a:pt x="33108" y="17157"/>
                  </a:lnTo>
                  <a:lnTo>
                    <a:pt x="33108" y="564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2"/>
            <p:cNvSpPr/>
            <p:nvPr/>
          </p:nvSpPr>
          <p:spPr>
            <a:xfrm>
              <a:off x="5823336" y="2292706"/>
              <a:ext cx="66675" cy="39370"/>
            </a:xfrm>
            <a:custGeom>
              <a:avLst/>
              <a:gdLst/>
              <a:ahLst/>
              <a:cxnLst/>
              <a:rect l="l" t="t" r="r" b="b"/>
              <a:pathLst>
                <a:path w="66675" h="39369">
                  <a:moveTo>
                    <a:pt x="0" y="0"/>
                  </a:moveTo>
                  <a:lnTo>
                    <a:pt x="66230" y="0"/>
                  </a:lnTo>
                  <a:lnTo>
                    <a:pt x="66230" y="9334"/>
                  </a:lnTo>
                  <a:lnTo>
                    <a:pt x="22085" y="9334"/>
                  </a:lnTo>
                  <a:lnTo>
                    <a:pt x="22085" y="393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3"/>
            <p:cNvSpPr/>
            <p:nvPr/>
          </p:nvSpPr>
          <p:spPr>
            <a:xfrm>
              <a:off x="5889566" y="2302041"/>
              <a:ext cx="44450" cy="30480"/>
            </a:xfrm>
            <a:custGeom>
              <a:avLst/>
              <a:gdLst/>
              <a:ahLst/>
              <a:cxnLst/>
              <a:rect l="l" t="t" r="r" b="b"/>
              <a:pathLst>
                <a:path w="44450" h="30480">
                  <a:moveTo>
                    <a:pt x="0" y="0"/>
                  </a:moveTo>
                  <a:lnTo>
                    <a:pt x="44157" y="0"/>
                  </a:lnTo>
                  <a:lnTo>
                    <a:pt x="44157" y="299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70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 smtClean="0"/>
                  <a:t>The following figure shows the results of applying the group average to our sample data.</a:t>
                </a:r>
              </a:p>
              <a:p>
                <a:r>
                  <a:rPr lang="en-US" sz="2600" dirty="0" smtClean="0"/>
                  <a:t>The distance between some of the clusters are calculated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3,6,4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0.22+0.37+0.23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3×1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=0.27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200" i="1">
                              <a:latin typeface="Cambria Math"/>
                            </a:rPr>
                            <m:t>+0.3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</a:rPr>
                            <m:t>×1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=0.2</m:t>
                      </m:r>
                      <m:r>
                        <a:rPr lang="en-US" sz="22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3,6,4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2,5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0.15+</m:t>
                          </m:r>
                          <m:r>
                            <a:rPr lang="en-US" sz="2200" i="1">
                              <a:latin typeface="Cambria Math"/>
                            </a:rPr>
                            <m:t>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8+0.25+0.39</m:t>
                          </m:r>
                          <m:r>
                            <a:rPr lang="en-US" sz="2200" i="1">
                              <a:latin typeface="Cambria Math"/>
                            </a:rPr>
                            <m:t>+0.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20</m:t>
                          </m:r>
                          <m:r>
                            <a:rPr lang="en-US" sz="2200" i="1">
                              <a:latin typeface="Cambria Math"/>
                            </a:rPr>
                            <m:t>+0.2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3×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=0.2</m:t>
                      </m:r>
                      <m:r>
                        <a:rPr lang="en-US" sz="2200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133600"/>
            <a:ext cx="6848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observe that d({3,6,4},{2,5}) is smaller than d({3,6,4},{1}) and d({2,5},{1}).</a:t>
            </a:r>
          </a:p>
          <a:p>
            <a:r>
              <a:rPr lang="en-US" altLang="en-US" smtClean="0"/>
              <a:t>As a result, {3,6,4} and {2,5} are merged at the fourth stage.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now consider Ward’s method for hierarchical clustering.</a:t>
            </a:r>
          </a:p>
          <a:p>
            <a:r>
              <a:rPr lang="en-US" altLang="en-US" smtClean="0"/>
              <a:t>In this case, the proximity between two clusters is defined as the increase in the sum of the squared error that results when they are merged.</a:t>
            </a:r>
          </a:p>
          <a:p>
            <a:r>
              <a:rPr lang="en-US" altLang="en-US" smtClean="0"/>
              <a:t>Thus, this method uses the same objective function as k-means clustering.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 shows the results of applying Ward’s method to our sample data.</a:t>
            </a:r>
          </a:p>
          <a:p>
            <a:r>
              <a:rPr lang="en-US" altLang="en-US" smtClean="0"/>
              <a:t>The clustering that is produced is different from those produced by single link, complete link and group average.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Ward’s method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143125"/>
            <a:ext cx="7153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issues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Hierarchical clustering is effective when the underlying application requires the creation of a multi-level structure.</a:t>
            </a:r>
          </a:p>
          <a:p>
            <a:r>
              <a:rPr lang="en-US" altLang="en-US" smtClean="0"/>
              <a:t>However, they are expensive in terms of their computational and storage requirements.</a:t>
            </a:r>
          </a:p>
          <a:p>
            <a:r>
              <a:rPr lang="en-US" altLang="en-US" smtClean="0"/>
              <a:t>In addition, once a decision is made to merge two clusters, it cannot be undone at a later time.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8" y="912352"/>
            <a:ext cx="7111111" cy="5333333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8" y="912352"/>
            <a:ext cx="7111111" cy="5333333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8" y="912352"/>
            <a:ext cx="7111111" cy="5333333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figures form a hierarchical (nested) clustering with 1, 2, 4 and 6 clusters on each level.</a:t>
            </a:r>
          </a:p>
          <a:p>
            <a:r>
              <a:rPr lang="en-US" altLang="en-US" smtClean="0"/>
              <a:t>A hierarchical clustering can be viewed as a sequence of partitional clusterings.</a:t>
            </a:r>
          </a:p>
          <a:p>
            <a:r>
              <a:rPr lang="en-US" altLang="en-US" smtClean="0"/>
              <a:t>A partitional clustering can be obtained by taking any member of that sequence, i.e. by cutting the hierarchical tree at a certain level.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27" y="1579019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5512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27" y="1579019"/>
            <a:ext cx="6933333" cy="4000000"/>
          </a:xfrm>
        </p:spPr>
      </p:pic>
    </p:spTree>
    <p:extLst>
      <p:ext uri="{BB962C8B-B14F-4D97-AF65-F5344CB8AC3E}">
        <p14:creationId xmlns:p14="http://schemas.microsoft.com/office/powerpoint/2010/main" val="28206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911"/>
            <a:ext cx="6933333" cy="400000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67" y="2878782"/>
            <a:ext cx="69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</a:t>
            </a:r>
            <a:r>
              <a:rPr lang="en-US" altLang="zh-CN" dirty="0" smtClean="0"/>
              <a:t>using </a:t>
            </a:r>
            <a:r>
              <a:rPr lang="en-US" altLang="zh-CN" dirty="0"/>
              <a:t>Gaussian mixture model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</a:t>
                </a:r>
                <a:r>
                  <a:rPr lang="en-US" altLang="zh-CN" dirty="0" smtClean="0"/>
                  <a:t>PDF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of multi-variate Gaussian distribution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Observed: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altLang="zh-CN" dirty="0"/>
                  <a:t> Multinomial </a:t>
                </a:r>
                <a:r>
                  <a:rPr lang="en-US" altLang="zh-CN" dirty="0" smtClean="0"/>
                  <a:t>Distribution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Gaussian mixture model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14600" y="1447800"/>
                <a:ext cx="4663393" cy="922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447800"/>
                <a:ext cx="4663393" cy="922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496808" y="4444087"/>
            <a:ext cx="6747912" cy="1688542"/>
            <a:chOff x="1710387" y="2786385"/>
            <a:chExt cx="6747912" cy="16885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710387" y="3429000"/>
                  <a:ext cx="5725606" cy="1045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nary>
                          <m:naryPr>
                            <m:chr m:val="∑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387" y="3429000"/>
                  <a:ext cx="5725606" cy="10459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圆角矩形 15"/>
            <p:cNvSpPr/>
            <p:nvPr/>
          </p:nvSpPr>
          <p:spPr>
            <a:xfrm>
              <a:off x="3352800" y="3765520"/>
              <a:ext cx="492943" cy="522514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线形标注 2(无边框) 16"/>
            <p:cNvSpPr/>
            <p:nvPr/>
          </p:nvSpPr>
          <p:spPr>
            <a:xfrm>
              <a:off x="5623779" y="2786385"/>
              <a:ext cx="2834520" cy="375557"/>
            </a:xfrm>
            <a:prstGeom prst="callout2">
              <a:avLst>
                <a:gd name="adj1" fmla="val 36142"/>
                <a:gd name="adj2" fmla="val -2591"/>
                <a:gd name="adj3" fmla="val 44625"/>
                <a:gd name="adj4" fmla="val -18427"/>
                <a:gd name="adj5" fmla="val 262667"/>
                <a:gd name="adj6" fmla="val -7035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Mixture coefficient</a:t>
              </a:r>
              <a:endPara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process of generating a sample</a:t>
                </a:r>
              </a:p>
              <a:p>
                <a:pPr lvl="1"/>
                <a:r>
                  <a:rPr lang="en-US" altLang="zh-CN" dirty="0" smtClean="0"/>
                  <a:t>Select the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 smtClean="0"/>
                  <a:t>-th</a:t>
                </a:r>
                <a:r>
                  <a:rPr lang="en-US" altLang="zh-CN" dirty="0" smtClean="0"/>
                  <a:t> mixture component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Sampling using pdf of the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 smtClean="0"/>
                  <a:t>-th</a:t>
                </a:r>
                <a:r>
                  <a:rPr lang="en-US" altLang="zh-CN" dirty="0" smtClean="0"/>
                  <a:t> mixture component</a:t>
                </a:r>
                <a:endParaRPr lang="en-US" altLang="zh-CN" dirty="0"/>
              </a:p>
              <a:p>
                <a:r>
                  <a:rPr lang="en-US" altLang="zh-CN" dirty="0" smtClean="0"/>
                  <a:t>Suppose samples in the training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sampled in the </a:t>
                </a:r>
                <a:r>
                  <a:rPr lang="en-US" altLang="zh-CN" dirty="0" err="1" smtClean="0"/>
                  <a:t>forementioned</a:t>
                </a:r>
                <a:r>
                  <a:rPr lang="en-US" altLang="zh-CN" dirty="0" smtClean="0"/>
                  <a:t> process.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the mixture component generating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Based on Bayes theorem,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50062" y="3810000"/>
                <a:ext cx="5669501" cy="1704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2" y="3810000"/>
                <a:ext cx="5669501" cy="1704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1601631" y="4049486"/>
            <a:ext cx="2151066" cy="52251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线形标注 2(无边框) 10"/>
              <p:cNvSpPr/>
              <p:nvPr/>
            </p:nvSpPr>
            <p:spPr>
              <a:xfrm>
                <a:off x="197028" y="5167086"/>
                <a:ext cx="3416757" cy="388399"/>
              </a:xfrm>
              <a:prstGeom prst="callout2">
                <a:avLst>
                  <a:gd name="adj1" fmla="val -41153"/>
                  <a:gd name="adj2" fmla="val 22047"/>
                  <a:gd name="adj3" fmla="val -181216"/>
                  <a:gd name="adj4" fmla="val 31335"/>
                  <a:gd name="adj5" fmla="val -185994"/>
                  <a:gd name="adj6" fmla="val 4105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posterior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𝒛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generated by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component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线形标注 2(无边框)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8" y="5167086"/>
                <a:ext cx="3416757" cy="388399"/>
              </a:xfrm>
              <a:prstGeom prst="callout2">
                <a:avLst>
                  <a:gd name="adj1" fmla="val -41153"/>
                  <a:gd name="adj2" fmla="val 22047"/>
                  <a:gd name="adj3" fmla="val -181216"/>
                  <a:gd name="adj4" fmla="val 31335"/>
                  <a:gd name="adj5" fmla="val -185994"/>
                  <a:gd name="adj6" fmla="val 41059"/>
                </a:avLst>
              </a:prstGeom>
              <a:blipFill>
                <a:blip r:embed="rId5"/>
                <a:stretch>
                  <a:fillRect l="-119266" r="-240367" b="-13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91945" y="3868116"/>
                <a:ext cx="40620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45" y="3868116"/>
                <a:ext cx="406201" cy="399084"/>
              </a:xfrm>
              <a:prstGeom prst="rect">
                <a:avLst/>
              </a:prstGeom>
              <a:blipFill>
                <a:blip r:embed="rId6"/>
                <a:stretch>
                  <a:fillRect l="-16418" r="-1044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8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047802" y="3541197"/>
            <a:ext cx="3081663" cy="28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Training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 can be divided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clusters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.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can be determined by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are known,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can be easily computed</a:t>
                </a:r>
              </a:p>
              <a:p>
                <a:r>
                  <a:rPr lang="en-US" altLang="zh-CN" dirty="0" smtClean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are </a:t>
                </a:r>
                <a:r>
                  <a:rPr lang="en-US" altLang="zh-CN" dirty="0" smtClean="0"/>
                  <a:t>unknown</a:t>
                </a:r>
              </a:p>
              <a:p>
                <a:r>
                  <a:rPr lang="en-US" altLang="zh-CN" dirty="0" smtClean="0"/>
                  <a:t>Complete data: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 r="-1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9964" y="1857102"/>
                <a:ext cx="5536324" cy="623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∈{1,2, …,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964" y="1857102"/>
                <a:ext cx="5536324" cy="623825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98913" y="5119434"/>
                <a:ext cx="5868488" cy="86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How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to determine parameters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)|1≤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in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GMM?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3" y="5119434"/>
                <a:ext cx="5868488" cy="867930"/>
              </a:xfrm>
              <a:prstGeom prst="rect">
                <a:avLst/>
              </a:prstGeom>
              <a:blipFill>
                <a:blip r:embed="rId5"/>
                <a:stretch>
                  <a:fillRect l="-519" t="-11972" b="-19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 – EM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E-step</a:t>
                </a:r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fill in missing </a:t>
                </a:r>
                <a:r>
                  <a:rPr lang="en-US" altLang="zh-CN" dirty="0" smtClean="0"/>
                  <a:t>data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according </a:t>
                </a:r>
                <a:r>
                  <a:rPr lang="en-US" altLang="zh-CN" dirty="0"/>
                  <a:t>to what is most likely given the current </a:t>
                </a:r>
                <a:r>
                  <a:rPr lang="en-US" altLang="zh-CN" dirty="0" smtClean="0"/>
                  <a:t>model</a:t>
                </a:r>
                <a:endParaRPr lang="en-US" altLang="zh-CN" dirty="0"/>
              </a:p>
              <a:p>
                <a:r>
                  <a:rPr lang="en-US" altLang="zh-CN" b="1" dirty="0"/>
                  <a:t>M-step</a:t>
                </a:r>
                <a:r>
                  <a:rPr lang="en-US" altLang="zh-CN" dirty="0"/>
                  <a:t>: run ML for completed data, which gives new </a:t>
                </a:r>
                <a:r>
                  <a:rPr lang="en-US" altLang="zh-CN" dirty="0" smtClean="0"/>
                  <a:t>model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623901" y="4020554"/>
            <a:ext cx="8020595" cy="2301430"/>
            <a:chOff x="623901" y="4020554"/>
            <a:chExt cx="8020595" cy="2301430"/>
          </a:xfrm>
        </p:grpSpPr>
        <p:sp>
          <p:nvSpPr>
            <p:cNvPr id="8" name="矩形 7"/>
            <p:cNvSpPr/>
            <p:nvPr/>
          </p:nvSpPr>
          <p:spPr>
            <a:xfrm>
              <a:off x="623901" y="4020554"/>
              <a:ext cx="7984522" cy="2301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58850" y="4177871"/>
                  <a:ext cx="7985646" cy="18594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91440" indent="-91440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</a:pPr>
                  <a:r>
                    <a:rPr lang="en-US" altLang="zh-CN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EM Algorithm: </a:t>
                  </a:r>
                  <a:r>
                    <a:rPr lang="en-US" altLang="zh-CN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Iterate</a:t>
                  </a:r>
                </a:p>
                <a:p>
                  <a:pPr marL="91440" indent="-91440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</a:pPr>
                  <a:r>
                    <a:rPr lang="en-US" altLang="zh-CN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1. E-step</a:t>
                  </a:r>
                  <a:r>
                    <a:rPr lang="en-US" altLang="zh-CN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 </a:t>
                  </a:r>
                  <a:r>
                    <a:rPr lang="en-US" altLang="zh-CN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Compute     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marL="91440" indent="-91440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</a:pPr>
                  <a:endPara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marL="91440" indent="-91440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</a:pPr>
                  <a:r>
                    <a:rPr lang="en-US" altLang="zh-CN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2. M-step: </a:t>
                  </a:r>
                  <a:r>
                    <a:rPr lang="en-US" altLang="zh-CN" sz="2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Compute   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a14:m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50" y="4177871"/>
                  <a:ext cx="7985646" cy="1859420"/>
                </a:xfrm>
                <a:prstGeom prst="rect">
                  <a:avLst/>
                </a:prstGeom>
                <a:blipFill>
                  <a:blip r:embed="rId3"/>
                  <a:stretch>
                    <a:fillRect t="-4590" b="-36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E-step: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M-step: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22961" y="1524000"/>
                <a:ext cx="755540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524000"/>
                <a:ext cx="7555402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79562" y="5213493"/>
                <a:ext cx="6837128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62" y="5213493"/>
                <a:ext cx="6837128" cy="108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72891" y="2133600"/>
                <a:ext cx="3449534" cy="2497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891" y="2133600"/>
                <a:ext cx="3449534" cy="2497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6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there are two constraints: 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 smtClean="0"/>
                  <a:t>; 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altLang="zh-CN" dirty="0" smtClean="0"/>
                  <a:t>Construct a Lagrange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323567" y="1828800"/>
                <a:ext cx="437286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67" y="1828800"/>
                <a:ext cx="4372864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43000" y="3398673"/>
                <a:ext cx="3652347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98673"/>
                <a:ext cx="3652347" cy="8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569577" y="4590239"/>
                <a:ext cx="12285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77" y="4590239"/>
                <a:ext cx="122854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571268" y="3602903"/>
                <a:ext cx="2966132" cy="1459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68" y="3602903"/>
                <a:ext cx="2966132" cy="1459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7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)|1≤</m:t>
                    </m:r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𝐿𝐿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Similarly</a:t>
                </a: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421697" y="5105400"/>
                <a:ext cx="5788957" cy="984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97" y="5105400"/>
                <a:ext cx="5788957" cy="98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474422" y="3304657"/>
                <a:ext cx="2405530" cy="876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422" y="3304657"/>
                <a:ext cx="2405530" cy="876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254729" y="1600200"/>
                <a:ext cx="6122895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29" y="1600200"/>
                <a:ext cx="6122895" cy="810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438400" y="2407388"/>
                <a:ext cx="4608056" cy="810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407388"/>
                <a:ext cx="4608056" cy="810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Partitional versus hierarchical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957388"/>
            <a:ext cx="5648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EM </a:t>
                </a:r>
                <a:r>
                  <a:rPr lang="en-US" altLang="zh-CN" dirty="0"/>
                  <a:t>algorithm </a:t>
                </a:r>
                <a:r>
                  <a:rPr lang="en-US" altLang="zh-CN" dirty="0" smtClean="0"/>
                  <a:t>in GMM</a:t>
                </a:r>
              </a:p>
              <a:p>
                <a:r>
                  <a:rPr lang="en-US" altLang="zh-CN" dirty="0" smtClean="0"/>
                  <a:t>E step:</a:t>
                </a:r>
              </a:p>
              <a:p>
                <a:pPr lvl="1"/>
                <a:r>
                  <a:rPr lang="en-US" altLang="zh-CN" dirty="0" smtClean="0"/>
                  <a:t>Compute posterior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using current parameters</a:t>
                </a:r>
                <a:endParaRPr lang="en-US" altLang="zh-CN" dirty="0"/>
              </a:p>
              <a:p>
                <a:r>
                  <a:rPr lang="en-US" altLang="zh-CN" dirty="0" smtClean="0"/>
                  <a:t>M step: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Update parameters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87829" y="825177"/>
              <a:ext cx="8021638" cy="5634609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8021638">
                      <a:extLst>
                        <a:ext uri="{9D8B030D-6E8A-4147-A177-3AD203B41FA5}">
                          <a16:colId xmlns:a16="http://schemas.microsoft.com/office/drawing/2014/main" val="15269852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Input: Dataset</a:t>
                          </a:r>
                          <a:r>
                            <a:rPr lang="en-US" altLang="zh-CN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1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1" i="1" baseline="0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;# </m:t>
                              </m:r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𝑮𝒂𝒖𝒔𝒔𝒊𝒂𝒏</m:t>
                              </m:r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𝒎𝒊𝒙𝒕𝒖𝒓𝒆</m:t>
                              </m:r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baseline="0" smtClean="0">
                                  <a:latin typeface="Cambria Math" panose="02040503050406030204" pitchFamily="18" charset="0"/>
                                </a:rPr>
                                <m:t>𝒄𝒐𝒎𝒑𝒐𝒏𝒆𝒏𝒕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5385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1:   Initialize parameters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5317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2:   </a:t>
                          </a:r>
                          <a:r>
                            <a:rPr lang="en-US" altLang="zh-CN" b="1" dirty="0" smtClean="0"/>
                            <a:t>repeat</a:t>
                          </a:r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625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3:       </a:t>
                          </a:r>
                          <a:r>
                            <a:rPr lang="en-US" altLang="zh-CN" b="1" dirty="0" smtClean="0"/>
                            <a:t>for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=1,2,..,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b="1" dirty="0" smtClean="0"/>
                            <a:t>do</a:t>
                          </a:r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1417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4:           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409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5:       </a:t>
                          </a:r>
                          <a:r>
                            <a:rPr lang="en-US" altLang="zh-CN" b="1" dirty="0" smtClean="0"/>
                            <a:t>for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b="1" dirty="0" smtClean="0"/>
                            <a:t>do</a:t>
                          </a:r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292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6:           compute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665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7:        update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with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2743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8:   </a:t>
                          </a:r>
                          <a:r>
                            <a:rPr lang="en-US" altLang="zh-CN" b="1" dirty="0" smtClean="0"/>
                            <a:t>until</a:t>
                          </a:r>
                          <a:r>
                            <a:rPr lang="en-US" altLang="zh-CN" baseline="0" dirty="0" smtClean="0"/>
                            <a:t> stop criteria is satisfied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660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/>
                            <a:t>9: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=∅(1≤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505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10: </a:t>
                          </a:r>
                          <a:r>
                            <a:rPr lang="en-US" altLang="zh-CN" b="1" dirty="0" smtClean="0"/>
                            <a:t>for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=1,2,..,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b="1" dirty="0" smtClean="0"/>
                            <a:t>do</a:t>
                          </a:r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1073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11:     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218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12: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77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Output: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106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5129536"/>
                  </p:ext>
                </p:extLst>
              </p:nvPr>
            </p:nvGraphicFramePr>
            <p:xfrm>
              <a:off x="587829" y="825177"/>
              <a:ext cx="8021638" cy="5634609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8021638">
                      <a:extLst>
                        <a:ext uri="{9D8B030D-6E8A-4147-A177-3AD203B41FA5}">
                          <a16:colId xmlns:a16="http://schemas.microsoft.com/office/drawing/2014/main" val="15269852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8197" r="-304" b="-1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385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108197" r="-304" b="-13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5317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2:   </a:t>
                          </a:r>
                          <a:r>
                            <a:rPr lang="en-US" altLang="zh-CN" b="1" dirty="0" smtClean="0"/>
                            <a:t>repeat</a:t>
                          </a:r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625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308197" r="-304" b="-11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417237"/>
                      </a:ext>
                    </a:extLst>
                  </a:tr>
                  <a:tr h="407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377273" r="-304" b="-95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409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516393" r="-304" b="-9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2928978"/>
                      </a:ext>
                    </a:extLst>
                  </a:tr>
                  <a:tr h="6917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329825" r="-304" b="-3991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665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803279" r="-304" b="-6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743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8:   </a:t>
                          </a:r>
                          <a:r>
                            <a:rPr lang="en-US" altLang="zh-CN" b="1" dirty="0" smtClean="0"/>
                            <a:t>until</a:t>
                          </a:r>
                          <a:r>
                            <a:rPr lang="en-US" altLang="zh-CN" baseline="0" dirty="0" smtClean="0"/>
                            <a:t> stop criteria is satisfied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660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1020000" r="-304" b="-4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505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1101639" r="-304" b="-3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1073337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1145313" r="-304" b="-2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218384"/>
                      </a:ext>
                    </a:extLst>
                  </a:tr>
                  <a:tr h="439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1106944" r="-304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77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" t="-1424590" r="-3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1063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using Gaussian mixture model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8/20/2016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37B85-474B-431E-80FA-0BE8E692F80F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35958" r="8015" b="27664"/>
          <a:stretch/>
        </p:blipFill>
        <p:spPr>
          <a:xfrm rot="10800000">
            <a:off x="1307573" y="838199"/>
            <a:ext cx="6096000" cy="5304173"/>
          </a:xfrm>
        </p:spPr>
      </p:pic>
    </p:spTree>
    <p:extLst>
      <p:ext uri="{BB962C8B-B14F-4D97-AF65-F5344CB8AC3E}">
        <p14:creationId xmlns:p14="http://schemas.microsoft.com/office/powerpoint/2010/main" val="8771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3969</Words>
  <Application>Microsoft Office PowerPoint</Application>
  <PresentationFormat>全屏显示(4:3)</PresentationFormat>
  <Paragraphs>773</Paragraphs>
  <Slides>92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1" baseType="lpstr">
      <vt:lpstr>Microsoft Yahei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Cluster Analysis</vt:lpstr>
      <vt:lpstr>Cluster analysis</vt:lpstr>
      <vt:lpstr>Cluster analysis</vt:lpstr>
      <vt:lpstr>Cluster analysis</vt:lpstr>
      <vt:lpstr>Different types of clusterings</vt:lpstr>
      <vt:lpstr>Partitional versus hierarchical</vt:lpstr>
      <vt:lpstr>Partitional versus hierarchical</vt:lpstr>
      <vt:lpstr>Partitional versus hierarchical</vt:lpstr>
      <vt:lpstr>Partitional versus hierarchical</vt:lpstr>
      <vt:lpstr>Exclusive versus fuzzy</vt:lpstr>
      <vt:lpstr>Exclusive versus fuzzy</vt:lpstr>
      <vt:lpstr>Complete versus partial</vt:lpstr>
      <vt:lpstr>K-means</vt:lpstr>
      <vt:lpstr>K-means</vt:lpstr>
      <vt:lpstr>K-means</vt:lpstr>
      <vt:lpstr>K-means</vt:lpstr>
      <vt:lpstr>K-means</vt:lpstr>
      <vt:lpstr>K-means</vt:lpstr>
      <vt:lpstr>K-means</vt:lpstr>
      <vt:lpstr>Proximity measure</vt:lpstr>
      <vt:lpstr>Proximity measure</vt:lpstr>
      <vt:lpstr>Proximity measure</vt:lpstr>
      <vt:lpstr>Proximity measure</vt:lpstr>
      <vt:lpstr>Proximity measure</vt:lpstr>
      <vt:lpstr>Proximity measure</vt:lpstr>
      <vt:lpstr>Choosing initial centroids</vt:lpstr>
      <vt:lpstr>Choosing initial centroids</vt:lpstr>
      <vt:lpstr>Choosing initial centroids</vt:lpstr>
      <vt:lpstr>Outliers</vt:lpstr>
      <vt:lpstr>Outliers</vt:lpstr>
      <vt:lpstr>Post-processing</vt:lpstr>
      <vt:lpstr>Post-processing</vt:lpstr>
      <vt:lpstr>Bisecting K-means</vt:lpstr>
      <vt:lpstr>Bisecting K-means</vt:lpstr>
      <vt:lpstr>Bisecting K-means</vt:lpstr>
      <vt:lpstr>Limitations of K-means</vt:lpstr>
      <vt:lpstr>Limitations of K-means</vt:lpstr>
      <vt:lpstr>Limitations of K-means</vt:lpstr>
      <vt:lpstr>Limitations of K-means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Single link</vt:lpstr>
      <vt:lpstr>Single link</vt:lpstr>
      <vt:lpstr>Single link</vt:lpstr>
      <vt:lpstr>Single link</vt:lpstr>
      <vt:lpstr>Complete link</vt:lpstr>
      <vt:lpstr>Complete link</vt:lpstr>
      <vt:lpstr>Complete link</vt:lpstr>
      <vt:lpstr>Complete link</vt:lpstr>
      <vt:lpstr>Group average</vt:lpstr>
      <vt:lpstr>Group average</vt:lpstr>
      <vt:lpstr>Group average</vt:lpstr>
      <vt:lpstr>Group average</vt:lpstr>
      <vt:lpstr>Group average</vt:lpstr>
      <vt:lpstr>Ward’s method</vt:lpstr>
      <vt:lpstr>Ward’s method</vt:lpstr>
      <vt:lpstr>Ward’s method</vt:lpstr>
      <vt:lpstr>Key issues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Recall – EM algorithm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Cluster using Gaussian mixture model </vt:lpstr>
      <vt:lpstr>Cluster using Gaussian mixture model 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Ying Shen</dc:creator>
  <cp:lastModifiedBy>Ying Shen</cp:lastModifiedBy>
  <cp:revision>259</cp:revision>
  <dcterms:created xsi:type="dcterms:W3CDTF">2013-09-25T08:12:29Z</dcterms:created>
  <dcterms:modified xsi:type="dcterms:W3CDTF">2019-12-03T23:36:34Z</dcterms:modified>
</cp:coreProperties>
</file>