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08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311" r:id="rId40"/>
    <p:sldId id="273" r:id="rId41"/>
    <p:sldId id="274" r:id="rId42"/>
    <p:sldId id="275" r:id="rId43"/>
    <p:sldId id="276" r:id="rId44"/>
    <p:sldId id="277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6A84-2B51-4189-A639-CCD088BE161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E744-1EAC-4ABA-9C1F-B8AB04900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格拉姆矩阵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/Gram 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E744-1EAC-4ABA-9C1F-B8AB049001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3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2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DA97D-346D-47CF-8FB6-A49CF63156F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7D9-C741-4BC5-806C-C48A9271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0.png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Dec.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 contains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data points, and each data point is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/>
                  <a:t>-dimensional, that </a:t>
                </a:r>
                <a:r>
                  <a:rPr lang="en-US" altLang="zh-CN" dirty="0" smtClean="0"/>
                  <a:t>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Now</a:t>
                </a:r>
                <a:r>
                  <a:rPr lang="en-US" altLang="zh-CN" dirty="0"/>
                  <a:t>, we want to find such a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2" y="3151405"/>
                <a:ext cx="5454122" cy="583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5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0175" y="1676400"/>
          <a:ext cx="899160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Equation" r:id="rId3" imgW="4140200" imgH="635000" progId="Equation.DSMT4">
                  <p:embed/>
                </p:oleObj>
              </mc:Choice>
              <mc:Fallback>
                <p:oleObj name="Equation" r:id="rId3" imgW="4140200" imgH="635000" progId="Equation.DSMT4">
                  <p:embed/>
                  <p:pic>
                    <p:nvPicPr>
                      <p:cNvPr id="675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676400"/>
                        <a:ext cx="899160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600" dirty="0" smtClean="0">
                    <a:ea typeface="宋体" panose="02010600030101010101" pitchFamily="2" charset="-122"/>
                  </a:rPr>
                  <a:t>(Note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 smtClean="0">
                    <a:ea typeface="宋体" panose="02010600030101010101" pitchFamily="2" charset="-122"/>
                  </a:rPr>
                  <a:t>)</a:t>
                </a:r>
                <a:endParaRPr lang="zh-CN" altLang="en-US" sz="26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781300"/>
                <a:ext cx="5486400" cy="492443"/>
              </a:xfrm>
              <a:prstGeom prst="rect">
                <a:avLst/>
              </a:prstGeom>
              <a:blipFill>
                <a:blip r:embed="rId5"/>
                <a:stretch>
                  <a:fillRect l="-2000" t="-9877" b="-320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125" y="3581400"/>
            <a:ext cx="524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where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600" y="4495800"/>
            <a:ext cx="8677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and                                                          is the </a:t>
            </a:r>
            <a:r>
              <a:rPr lang="en-US" altLang="zh-CN" sz="2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covariance matrix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38250" y="3352800"/>
          <a:ext cx="1670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Equation" r:id="rId6" imgW="723586" imgH="431613" progId="Equation.DSMT4">
                  <p:embed/>
                </p:oleObj>
              </mc:Choice>
              <mc:Fallback>
                <p:oleObj name="Equation" r:id="rId6" imgW="723586" imgH="431613" progId="Equation.DSMT4">
                  <p:embed/>
                  <p:pic>
                    <p:nvPicPr>
                      <p:cNvPr id="6759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352800"/>
                        <a:ext cx="1670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938213" y="4260850"/>
          <a:ext cx="42195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Equation" r:id="rId8" imgW="1828800" imgH="431800" progId="Equation.DSMT4">
                  <p:embed/>
                </p:oleObj>
              </mc:Choice>
              <mc:Fallback>
                <p:oleObj name="Equation" r:id="rId8" imgW="1828800" imgH="431800" progId="Equation.DSMT4">
                  <p:embed/>
                  <p:pic>
                    <p:nvPicPr>
                      <p:cNvPr id="6759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260850"/>
                        <a:ext cx="42195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4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unit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Based on Lagrange multiplier method, we need to</a:t>
                </a:r>
                <a:r>
                  <a:rPr lang="en-US" altLang="zh-CN" dirty="0" smtClean="0"/>
                  <a:t>,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Since</a:t>
                </a:r>
                <a:r>
                  <a:rPr lang="en-US" altLang="zh-CN" dirty="0"/>
                  <a:t>,  </a:t>
                </a:r>
                <a:endParaRPr lang="zh-CN" altLang="en-US" dirty="0"/>
              </a:p>
              <a:p>
                <a:r>
                  <a:rPr lang="en-US" altLang="zh-CN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28587"/>
              </p:ext>
            </p:extLst>
          </p:nvPr>
        </p:nvGraphicFramePr>
        <p:xfrm>
          <a:off x="2157413" y="2289333"/>
          <a:ext cx="4279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4" imgW="1854200" imgH="342900" progId="Equation.DSMT4">
                  <p:embed/>
                </p:oleObj>
              </mc:Choice>
              <mc:Fallback>
                <p:oleObj name="Equation" r:id="rId4" imgW="1854200" imgH="342900" progId="Equation.DSMT4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289333"/>
                        <a:ext cx="42799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06363" y="3214688"/>
          <a:ext cx="59499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6" imgW="2578100" imgH="482600" progId="Equation.DSMT4">
                  <p:embed/>
                </p:oleObj>
              </mc:Choice>
              <mc:Fallback>
                <p:oleObj name="Equation" r:id="rId6" imgW="2578100" imgH="482600" progId="Equation.DSMT4">
                  <p:embed/>
                  <p:pic>
                    <p:nvPicPr>
                      <p:cNvPr id="20910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214688"/>
                        <a:ext cx="594995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030913" y="3657600"/>
            <a:ext cx="2122487" cy="409575"/>
            <a:chOff x="3720" y="2268"/>
            <a:chExt cx="1337" cy="258"/>
          </a:xfrm>
        </p:grpSpPr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720" y="2340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4170" y="2268"/>
            <a:ext cx="88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" name="Equation" r:id="rId8" imgW="609336" imgH="177723" progId="Equation.DSMT4">
                    <p:embed/>
                  </p:oleObj>
                </mc:Choice>
                <mc:Fallback>
                  <p:oleObj name="Equation" r:id="rId8" imgW="609336" imgH="177723" progId="Equation.DSMT4">
                    <p:embed/>
                    <p:pic>
                      <p:nvPicPr>
                        <p:cNvPr id="686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2268"/>
                          <a:ext cx="88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5029201" y="4038600"/>
            <a:ext cx="2979738" cy="1025525"/>
            <a:chOff x="3168" y="2544"/>
            <a:chExt cx="1877" cy="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600" dirty="0">
                      <a:ea typeface="宋体" panose="02010600030101010101" pitchFamily="2" charset="-122"/>
                    </a:rPr>
                    <a:t>is </a:t>
                  </a:r>
                  <a:r>
                    <a:rPr lang="en-US" altLang="zh-CN" sz="26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’s </a:t>
                  </a:r>
                  <a:r>
                    <a:rPr lang="en-US" altLang="zh-CN" sz="2600" dirty="0" err="1">
                      <a:ea typeface="宋体" panose="02010600030101010101" pitchFamily="2" charset="-122"/>
                    </a:rPr>
                    <a:t>eigen</a:t>
                  </a:r>
                  <a:r>
                    <a:rPr lang="en-US" altLang="zh-CN" sz="2600" dirty="0">
                      <a:ea typeface="宋体" panose="02010600030101010101" pitchFamily="2" charset="-122"/>
                    </a:rPr>
                    <a:t>-vector  </a:t>
                  </a:r>
                  <a:endParaRPr lang="zh-CN" altLang="en-US" sz="2600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2880"/>
                  <a:ext cx="1877" cy="310"/>
                </a:xfrm>
                <a:prstGeom prst="rect">
                  <a:avLst/>
                </a:prstGeom>
                <a:blipFill>
                  <a:blip r:embed="rId10"/>
                  <a:stretch>
                    <a:fillRect t="-12346" r="-5317" b="-3086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5400000">
              <a:off x="4296" y="266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00019"/>
              </p:ext>
            </p:extLst>
          </p:nvPr>
        </p:nvGraphicFramePr>
        <p:xfrm>
          <a:off x="650875" y="5296312"/>
          <a:ext cx="82645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Equation" r:id="rId11" imgW="3581400" imgH="304800" progId="Equation.DSMT4">
                  <p:embed/>
                </p:oleObj>
              </mc:Choice>
              <mc:Fallback>
                <p:oleObj name="Equation" r:id="rId11" imgW="3581400" imgH="304800" progId="Equation.DSMT4">
                  <p:embed/>
                  <p:pic>
                    <p:nvPicPr>
                      <p:cNvPr id="2091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296312"/>
                        <a:ext cx="82645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7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ＭＳ Ｐゴシック" panose="020B0600070205080204" pitchFamily="34" charset="-128"/>
                  </a:rPr>
                  <a:t>Identify the orientation with largest variance</a:t>
                </a:r>
              </a:p>
              <a:p>
                <a:r>
                  <a:rPr lang="en-US" altLang="zh-CN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should be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corresponding to the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What is another </a:t>
                </a:r>
                <a:r>
                  <a:rPr lang="en-US" altLang="zh-CN" dirty="0" smtClean="0"/>
                  <a:t>orientation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and along which the data can have the second largest variation</a:t>
                </a:r>
                <a:r>
                  <a:rPr lang="en-US" altLang="zh-CN" dirty="0" smtClean="0"/>
                  <a:t>?</a:t>
                </a:r>
              </a:p>
              <a:p>
                <a:r>
                  <a:rPr lang="en-US" altLang="zh-CN" dirty="0"/>
                  <a:t>Answer: it is the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-vector associated to the second largest </a:t>
                </a:r>
                <a:r>
                  <a:rPr lang="en-US" altLang="zh-CN" dirty="0" err="1"/>
                  <a:t>eigen</a:t>
                </a:r>
                <a:r>
                  <a:rPr lang="en-US" altLang="zh-CN" dirty="0"/>
                  <a:t>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of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and such a variance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i="1" dirty="0" smtClean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Identify the orientation with largest variance</a:t>
            </a:r>
          </a:p>
          <a:p>
            <a:r>
              <a:rPr lang="en-US" altLang="zh-CN" dirty="0" smtClean="0"/>
              <a:t>Results</a:t>
            </a:r>
            <a:r>
              <a:rPr lang="en-US" altLang="zh-CN" dirty="0"/>
              <a:t>: the </a:t>
            </a:r>
            <a:r>
              <a:rPr lang="en-US" altLang="zh-CN" dirty="0" err="1"/>
              <a:t>eigen</a:t>
            </a:r>
            <a:r>
              <a:rPr lang="en-US" altLang="zh-CN" dirty="0"/>
              <a:t>-vectors of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/>
              <a:t> forms a set of orthogonal basis and they are referred as </a:t>
            </a:r>
            <a:r>
              <a:rPr lang="en-US" altLang="zh-CN" b="1" u="sng" dirty="0">
                <a:solidFill>
                  <a:srgbClr val="FF0000"/>
                </a:solidFill>
              </a:rPr>
              <a:t>Principal Components</a:t>
            </a:r>
            <a:r>
              <a:rPr lang="en-US" altLang="zh-CN" dirty="0"/>
              <a:t> of the original data </a:t>
            </a:r>
            <a:r>
              <a:rPr lang="en-US" altLang="zh-CN" b="1" dirty="0">
                <a:latin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You can consider PCs as a set of orthogonal coordinates. Under such a coordinate system, variables are not correlated.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Express data in PCs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PCs derived from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Then,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can be linearly represented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and the representation coefficients </a:t>
                </a:r>
                <a:r>
                  <a:rPr lang="en-US" altLang="zh-CN" dirty="0" smtClean="0"/>
                  <a:t>are</a:t>
                </a: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/>
                  <a:t>Actually,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/>
                  <a:t> is the coordinates of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in the new coordinate system spanned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49876"/>
              </p:ext>
            </p:extLst>
          </p:nvPr>
        </p:nvGraphicFramePr>
        <p:xfrm>
          <a:off x="3200400" y="2755490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169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55490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Summary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data matrix, each column is a data </a:t>
                </a:r>
                <a:r>
                  <a:rPr lang="en-US" altLang="zh-CN" dirty="0" smtClean="0"/>
                  <a:t>sample</a:t>
                </a:r>
              </a:p>
              <a:p>
                <a:r>
                  <a:rPr lang="en-US" altLang="zh-CN" dirty="0"/>
                  <a:t>Suppose each of its feature has </a:t>
                </a:r>
                <a:r>
                  <a:rPr lang="en-US" altLang="zh-CN" dirty="0" smtClean="0"/>
                  <a:t>zero-mean</a:t>
                </a:r>
              </a:p>
              <a:p>
                <a:pPr marL="0" indent="0">
                  <a:buNone/>
                </a:pPr>
                <a:endParaRPr lang="en-US" altLang="zh-CN" i="1" dirty="0" smtClean="0">
                  <a:latin typeface="Times New Roman" panose="02020603050405020304" pitchFamily="18" charset="0"/>
                </a:endParaRPr>
              </a:p>
              <a:p>
                <a:endParaRPr lang="en-US" altLang="zh-CN" i="1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 smtClean="0"/>
                  <a:t>                                       spans </a:t>
                </a:r>
                <a:r>
                  <a:rPr lang="en-US" altLang="zh-CN" dirty="0"/>
                  <a:t>a new </a:t>
                </a:r>
                <a:r>
                  <a:rPr lang="en-US" altLang="zh-CN" dirty="0" smtClean="0"/>
                  <a:t>space</a:t>
                </a:r>
              </a:p>
              <a:p>
                <a:r>
                  <a:rPr lang="en-US" altLang="zh-CN" dirty="0"/>
                  <a:t>Data in new space is represented </a:t>
                </a:r>
                <a:r>
                  <a:rPr lang="en-US" altLang="zh-CN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53064"/>
              </p:ext>
            </p:extLst>
          </p:nvPr>
        </p:nvGraphicFramePr>
        <p:xfrm>
          <a:off x="2259806" y="2342587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4" imgW="1765300" imgH="393700" progId="Equation.DSMT4">
                  <p:embed/>
                </p:oleObj>
              </mc:Choice>
              <mc:Fallback>
                <p:oleObj name="Equation" r:id="rId4" imgW="1765300" imgH="393700" progId="Equation.DSMT4">
                  <p:embed/>
                  <p:pic>
                    <p:nvPicPr>
                      <p:cNvPr id="727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06" y="2342587"/>
                        <a:ext cx="406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3046"/>
              </p:ext>
            </p:extLst>
          </p:nvPr>
        </p:nvGraphicFramePr>
        <p:xfrm>
          <a:off x="634182" y="3304444"/>
          <a:ext cx="26908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6" imgW="1168400" imgH="279400" progId="Equation.DSMT4">
                  <p:embed/>
                </p:oleObj>
              </mc:Choice>
              <mc:Fallback>
                <p:oleObj name="Equation" r:id="rId6" imgW="1168400" imgH="279400" progId="Equation.DSMT4">
                  <p:embed/>
                  <p:pic>
                    <p:nvPicPr>
                      <p:cNvPr id="72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82" y="3304444"/>
                        <a:ext cx="26908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81000" y="5029200"/>
            <a:ext cx="8343900" cy="1235075"/>
            <a:chOff x="381000" y="5029200"/>
            <a:chExt cx="8343900" cy="1235075"/>
          </a:xfrm>
        </p:grpSpPr>
        <p:pic>
          <p:nvPicPr>
            <p:cNvPr id="1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5089525"/>
              <a:ext cx="118110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381000" y="5029200"/>
              <a:ext cx="6781800" cy="1235075"/>
            </a:xfrm>
            <a:prstGeom prst="cloudCallout">
              <a:avLst>
                <a:gd name="adj1" fmla="val 56315"/>
                <a:gd name="adj2" fmla="val -32926"/>
              </a:avLst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260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 new space, dimensions of data are not correlated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52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1524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 </a:t>
            </a:r>
            <a:r>
              <a:rPr lang="en-US" altLang="zh-CN">
                <a:ea typeface="宋体" panose="02010600030101010101" pitchFamily="2" charset="-122"/>
              </a:rPr>
              <a:t>,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0" y="1984375"/>
            <a:ext cx="13239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(2.5, 2.4) (0.5, 0.7)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(2.2, 2.9)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(1.9, 2.2)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(3.1, 3.0)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(2.3, 2.7)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(2.0, 1.6)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(1.0, 1.1)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(1.5, 1.6) </a:t>
            </a:r>
          </a:p>
          <a:p>
            <a:pPr>
              <a:spcBef>
                <a:spcPct val="0"/>
              </a:spcBef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(1.1, 0.9)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35200" y="1600200"/>
          <a:ext cx="5975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" name="Equation" r:id="rId3" imgW="2984500" imgH="457200" progId="Equation.DSMT4">
                  <p:embed/>
                </p:oleObj>
              </mc:Choice>
              <mc:Fallback>
                <p:oleObj name="Equation" r:id="rId3" imgW="2984500" imgH="457200" progId="Equation.DSMT4">
                  <p:embed/>
                  <p:pic>
                    <p:nvPicPr>
                      <p:cNvPr id="737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00200"/>
                        <a:ext cx="59753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286000" y="2667000"/>
          <a:ext cx="30289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" name="Equation" r:id="rId5" imgW="1536700" imgH="457200" progId="Equation.DSMT4">
                  <p:embed/>
                </p:oleObj>
              </mc:Choice>
              <mc:Fallback>
                <p:oleObj name="Equation" r:id="rId5" imgW="1536700" imgH="457200" progId="Equation.DSMT4">
                  <p:embed/>
                  <p:pic>
                    <p:nvPicPr>
                      <p:cNvPr id="737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0289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09800" y="3930650"/>
            <a:ext cx="2590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Eigen-values =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67200" y="4019550"/>
          <a:ext cx="19065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0" name="Equation" r:id="rId7" imgW="990170" imgH="203112" progId="Equation.DSMT4">
                  <p:embed/>
                </p:oleObj>
              </mc:Choice>
              <mc:Fallback>
                <p:oleObj name="Equation" r:id="rId7" imgW="990170" imgH="203112" progId="Equation.DSMT4">
                  <p:embed/>
                  <p:pic>
                    <p:nvPicPr>
                      <p:cNvPr id="737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19550"/>
                        <a:ext cx="19065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28850" y="5073650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Corresponding eigen-vectors: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429375" y="4492625"/>
          <a:ext cx="189388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" name="Equation" r:id="rId9" imgW="1002865" imgH="939392" progId="Equation.DSMT4">
                  <p:embed/>
                </p:oleObj>
              </mc:Choice>
              <mc:Fallback>
                <p:oleObj name="Equation" r:id="rId9" imgW="1002865" imgH="939392" progId="Equation.DSMT4">
                  <p:embed/>
                  <p:pic>
                    <p:nvPicPr>
                      <p:cNvPr id="737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492625"/>
                        <a:ext cx="1893888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9275"/>
            <a:ext cx="42957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3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28600" y="2317750"/>
          <a:ext cx="881221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3" imgW="4902200" imgH="1473200" progId="Equation.DSMT4">
                  <p:embed/>
                </p:oleObj>
              </mc:Choice>
              <mc:Fallback>
                <p:oleObj name="Equation" r:id="rId3" imgW="4902200" imgH="1473200" progId="Equation.DSMT4">
                  <p:embed/>
                  <p:pic>
                    <p:nvPicPr>
                      <p:cNvPr id="7578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17750"/>
                        <a:ext cx="8812213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7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K-Nearest Neighbor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KNN is a supervised learning algorithm</a:t>
                </a:r>
              </a:p>
              <a:p>
                <a:r>
                  <a:rPr lang="en-US" altLang="zh-CN" dirty="0" smtClean="0"/>
                  <a:t>Given a test sample, find its closest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neighbors in the training set. Predict its label by the majority class of its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neighbors</a:t>
                </a:r>
              </a:p>
              <a:p>
                <a:pPr lvl="1"/>
                <a:r>
                  <a:rPr lang="en-US" altLang="zh-CN" dirty="0" smtClean="0"/>
                  <a:t>Voting or average</a:t>
                </a:r>
              </a:p>
              <a:p>
                <a:pPr lvl="1"/>
                <a:r>
                  <a:rPr lang="en-US" altLang="zh-CN" dirty="0" smtClean="0"/>
                  <a:t>Weighted voting or average</a:t>
                </a:r>
                <a:endParaRPr lang="en-US" altLang="zh-CN" dirty="0"/>
              </a:p>
              <a:p>
                <a:r>
                  <a:rPr lang="en-US" altLang="zh-CN" dirty="0" smtClean="0"/>
                  <a:t>Lazy learning vs. eager learning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947679" y="3303068"/>
            <a:ext cx="5334130" cy="2998159"/>
            <a:chOff x="2930047" y="3146919"/>
            <a:chExt cx="5334130" cy="2998159"/>
          </a:xfrm>
        </p:grpSpPr>
        <p:sp>
          <p:nvSpPr>
            <p:cNvPr id="7" name="椭圆 6"/>
            <p:cNvSpPr/>
            <p:nvPr/>
          </p:nvSpPr>
          <p:spPr>
            <a:xfrm>
              <a:off x="3672348" y="4291781"/>
              <a:ext cx="1179871" cy="115037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951826" y="3588857"/>
              <a:ext cx="2620914" cy="2556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79594" y="3903426"/>
              <a:ext cx="1965378" cy="192708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31199" y="4636134"/>
              <a:ext cx="589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?</a:t>
              </a:r>
              <a:endParaRPr lang="zh-CN" altLang="en-US" sz="24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01604" y="4963205"/>
              <a:ext cx="169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test sample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36796" y="4754118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09028" y="5120294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-</a:t>
              </a:r>
              <a:endParaRPr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30047" y="42917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71244" y="5408263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+</a:t>
              </a:r>
              <a:endParaRPr lang="zh-CN" altLang="en-US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16667" y="4342981"/>
              <a:ext cx="230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-</a:t>
              </a:r>
              <a:endParaRPr lang="zh-CN" altLang="en-US" b="1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426167" y="3525627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858" y="3146919"/>
                  <a:ext cx="2390486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/>
            <p:cNvCxnSpPr/>
            <p:nvPr/>
          </p:nvCxnSpPr>
          <p:spPr>
            <a:xfrm flipV="1">
              <a:off x="5259017" y="4036712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-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708" y="3731744"/>
                  <a:ext cx="2390486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/>
            <p:nvPr/>
          </p:nvCxnSpPr>
          <p:spPr>
            <a:xfrm flipV="1">
              <a:off x="5265000" y="4849608"/>
              <a:ext cx="889558" cy="817354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=5→</m:t>
                      </m:r>
                    </m:oMath>
                  </a14:m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? </a:t>
                  </a:r>
                  <a:r>
                    <a:rPr lang="en-US" altLang="zh-CN" sz="2400" dirty="0" smtClean="0">
                      <a:solidFill>
                        <a:schemeClr val="accent1"/>
                      </a:solidFill>
                    </a:rPr>
                    <a:t>is </a:t>
                  </a:r>
                  <a:r>
                    <a:rPr lang="en-US" altLang="zh-CN" sz="2400" b="1" dirty="0" smtClean="0">
                      <a:solidFill>
                        <a:schemeClr val="accent1"/>
                      </a:solidFill>
                    </a:rPr>
                    <a:t>+</a:t>
                  </a:r>
                  <a:endParaRPr lang="zh-CN" alt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691" y="4470900"/>
                  <a:ext cx="2390486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𝐾𝑁𝑁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≤2×(1−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1" y="3609909"/>
                <a:ext cx="4181465" cy="369332"/>
              </a:xfrm>
              <a:prstGeom prst="rect">
                <a:avLst/>
              </a:prstGeom>
              <a:blipFill>
                <a:blip r:embed="rId6"/>
                <a:stretch>
                  <a:fillRect l="-1166" r="-233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system</a:t>
            </a:r>
          </a:p>
          <a:p>
            <a:r>
              <a:rPr lang="en-US" altLang="zh-CN" dirty="0" smtClean="0"/>
              <a:t>Draw </a:t>
            </a:r>
            <a:r>
              <a:rPr lang="en-US" altLang="zh-CN" i="1" dirty="0" err="1">
                <a:latin typeface="Times New Roman" panose="02020603050405020304" pitchFamily="18" charset="0"/>
              </a:rPr>
              <a:t>newC</a:t>
            </a:r>
            <a:r>
              <a:rPr lang="en-US" altLang="zh-CN" dirty="0"/>
              <a:t> on the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In such a new system, two variables are linearly independent!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54" y="2835523"/>
            <a:ext cx="46577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4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PCs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If </a:t>
                </a:r>
                <a:r>
                  <a:rPr lang="en-US" altLang="zh-CN" dirty="0"/>
                  <a:t>all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used,                          is still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dirty="0" smtClean="0"/>
                  <a:t>-dimensional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If </a:t>
                </a:r>
                <a:r>
                  <a:rPr lang="en-US" altLang="zh-CN" dirty="0" smtClean="0"/>
                  <a:t>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used,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will </a:t>
                </a:r>
                <a:r>
                  <a:rPr lang="en-US" altLang="zh-CN" dirty="0"/>
                  <a:t>be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-dimensional </a:t>
                </a:r>
                <a:endParaRPr lang="zh-CN" altLang="en-US" dirty="0"/>
              </a:p>
              <a:p>
                <a:r>
                  <a:rPr lang="en-US" altLang="zh-CN" dirty="0" smtClean="0"/>
                  <a:t>That </a:t>
                </a:r>
                <a:r>
                  <a:rPr lang="en-US" altLang="zh-CN" dirty="0"/>
                  <a:t>is, the dimension of the data is reduced!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809302"/>
              </p:ext>
            </p:extLst>
          </p:nvPr>
        </p:nvGraphicFramePr>
        <p:xfrm>
          <a:off x="3719444" y="1797768"/>
          <a:ext cx="17573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4" imgW="762000" imgH="1016000" progId="Equation.DSMT4">
                  <p:embed/>
                </p:oleObj>
              </mc:Choice>
              <mc:Fallback>
                <p:oleObj name="Equation" r:id="rId4" imgW="762000" imgH="1016000" progId="Equation.DSMT4">
                  <p:embed/>
                  <p:pic>
                    <p:nvPicPr>
                      <p:cNvPr id="778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444" y="1797768"/>
                        <a:ext cx="17573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ea typeface="ＭＳ Ｐゴシック" panose="020B0600070205080204" pitchFamily="34" charset="-128"/>
                  </a:rPr>
                  <a:t>Data dimension reduction with PCA</a:t>
                </a:r>
              </a:p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spans a new </a:t>
                </a:r>
                <a:r>
                  <a:rPr lang="en-US" altLang="zh-CN" dirty="0" smtClean="0"/>
                  <a:t>space</a:t>
                </a:r>
              </a:p>
              <a:p>
                <a:r>
                  <a:rPr lang="en-US" altLang="zh-CN" dirty="0"/>
                  <a:t>For dimension reduction, only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are used,</a:t>
                </a:r>
                <a:endParaRPr lang="zh-CN" altLang="en-US" i="1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Data 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,</a:t>
                </a:r>
                <a:endParaRPr lang="zh-CN" altLang="en-US" i="1" baseline="-25000" dirty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0002"/>
              </p:ext>
            </p:extLst>
          </p:nvPr>
        </p:nvGraphicFramePr>
        <p:xfrm>
          <a:off x="3211104" y="1841090"/>
          <a:ext cx="2338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4" imgW="1016000" imgH="228600" progId="Equation.DSMT4">
                  <p:embed/>
                </p:oleObj>
              </mc:Choice>
              <mc:Fallback>
                <p:oleObj name="Equation" r:id="rId4" imgW="1016000" imgH="228600" progId="Equation.DSMT4">
                  <p:embed/>
                  <p:pic>
                    <p:nvPicPr>
                      <p:cNvPr id="788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104" y="1841090"/>
                        <a:ext cx="2338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Illustration</a:t>
            </a:r>
          </a:p>
          <a:p>
            <a:r>
              <a:rPr lang="en-US" altLang="zh-CN" dirty="0"/>
              <a:t>Coordinates of the data points in the new coordinate </a:t>
            </a:r>
            <a:r>
              <a:rPr lang="en-US" altLang="zh-CN" dirty="0" smtClean="0"/>
              <a:t>system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If only the first PC (corresponds to the largest </a:t>
            </a:r>
            <a:r>
              <a:rPr lang="en-US" altLang="zh-CN" dirty="0" err="1"/>
              <a:t>eigen</a:t>
            </a:r>
            <a:r>
              <a:rPr lang="en-US" altLang="zh-CN" dirty="0"/>
              <a:t>-value) is remained 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6562"/>
              </p:ext>
            </p:extLst>
          </p:nvPr>
        </p:nvGraphicFramePr>
        <p:xfrm>
          <a:off x="2765425" y="1971370"/>
          <a:ext cx="3289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3" imgW="1828800" imgH="457200" progId="Equation.DSMT4">
                  <p:embed/>
                </p:oleObj>
              </mc:Choice>
              <mc:Fallback>
                <p:oleObj name="Equation" r:id="rId3" imgW="1828800" imgH="457200" progId="Equation.DSMT4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971370"/>
                        <a:ext cx="3289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1163" y="4121150"/>
          <a:ext cx="86534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5" imgW="4813300" imgH="508000" progId="Equation.DSMT4">
                  <p:embed/>
                </p:oleObj>
              </mc:Choice>
              <mc:Fallback>
                <p:oleObj name="Equation" r:id="rId5" imgW="4813300" imgH="508000" progId="Equation.DSMT4">
                  <p:embed/>
                  <p:pic>
                    <p:nvPicPr>
                      <p:cNvPr id="809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4121150"/>
                        <a:ext cx="865346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4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Principal Component Analysis (PCA)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Illustration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37845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All PCs are used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10200" y="5410200"/>
            <a:ext cx="289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ea typeface="宋体" panose="02010600030101010101" pitchFamily="2" charset="-122"/>
              </a:rPr>
              <a:t>Only 1 PC is used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10200" y="5835650"/>
            <a:ext cx="3505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Dimension reduction!</a:t>
            </a: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924050"/>
            <a:ext cx="4246562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924050"/>
            <a:ext cx="42894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Low-dimensional 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dimension results in sparse distribution of samples</a:t>
            </a:r>
          </a:p>
          <a:p>
            <a:r>
              <a:rPr lang="en-US" altLang="zh-CN" dirty="0" smtClean="0"/>
              <a:t>Curse of dimensionality and dimension reduction</a:t>
            </a:r>
          </a:p>
          <a:p>
            <a:r>
              <a:rPr lang="en-US" altLang="zh-CN" dirty="0" smtClean="0"/>
              <a:t>Low-dimensional embedding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pic>
        <p:nvPicPr>
          <p:cNvPr id="12290" name="Picture 2" descr="Image result for manifold embed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2945991"/>
            <a:ext cx="76866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Dimensional Scaling (MDS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MDS with classical scaling, the inputs are projected into the subspace that best preserves their pairwise squared distance or, as done in practice, their dot products.</a:t>
                </a:r>
              </a:p>
              <a:p>
                <a:r>
                  <a:rPr lang="en-US" altLang="zh-CN" dirty="0"/>
                  <a:t>Goal of Multidimensional scaling (MDS): Given </a:t>
                </a:r>
                <a:r>
                  <a:rPr lang="en-US" altLang="zh-CN" dirty="0" smtClean="0"/>
                  <a:t>pairwise dissimilarities</a:t>
                </a:r>
                <a:r>
                  <a:rPr lang="en-US" altLang="zh-CN" dirty="0"/>
                  <a:t>, reconstruct a map that preserves distances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/>
                  <a:t>From any dissimilarity (no need to </a:t>
                </a:r>
                <a:r>
                  <a:rPr lang="en-US" altLang="zh-CN" dirty="0" smtClean="0"/>
                  <a:t>be </a:t>
                </a:r>
                <a:r>
                  <a:rPr lang="en-US" altLang="zh-CN" dirty="0"/>
                  <a:t>a metric)</a:t>
                </a:r>
              </a:p>
              <a:p>
                <a:pPr lvl="1"/>
                <a:r>
                  <a:rPr lang="en-US" altLang="zh-CN" dirty="0"/>
                  <a:t>Reconstructed map has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 the natural </a:t>
                </a:r>
                <a:r>
                  <a:rPr lang="en-US" altLang="zh-CN" dirty="0"/>
                  <a:t>distance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r>
                  <a:rPr lang="en-US" altLang="zh-CN" dirty="0" smtClean="0"/>
                  <a:t>MDS </a:t>
                </a:r>
                <a:r>
                  <a:rPr lang="en-US" altLang="zh-CN" dirty="0"/>
                  <a:t>is a family of different algorithms, each designed </a:t>
                </a:r>
                <a:r>
                  <a:rPr lang="en-US" altLang="zh-CN" dirty="0" smtClean="0"/>
                  <a:t>to arrive </a:t>
                </a:r>
                <a:r>
                  <a:rPr lang="en-US" altLang="zh-CN" dirty="0"/>
                  <a:t>at optimal low-dimensional configuration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/>
                  <a:t>MDS methods </a:t>
                </a:r>
                <a:r>
                  <a:rPr lang="en-US" altLang="zh-CN" dirty="0" smtClean="0"/>
                  <a:t>include</a:t>
                </a:r>
              </a:p>
              <a:p>
                <a:pPr lvl="1"/>
                <a:r>
                  <a:rPr lang="en-US" altLang="zh-CN" dirty="0"/>
                  <a:t>Classical </a:t>
                </a:r>
                <a:r>
                  <a:rPr lang="en-US" altLang="zh-CN" dirty="0" smtClean="0"/>
                  <a:t>MDS</a:t>
                </a:r>
              </a:p>
              <a:p>
                <a:pPr lvl="1"/>
                <a:r>
                  <a:rPr lang="en-US" altLang="zh-CN" dirty="0"/>
                  <a:t>Metric </a:t>
                </a:r>
                <a:r>
                  <a:rPr lang="en-US" altLang="zh-CN" dirty="0" smtClean="0"/>
                  <a:t>MDS</a:t>
                </a:r>
              </a:p>
              <a:p>
                <a:pPr lvl="1"/>
                <a:r>
                  <a:rPr lang="en-US" altLang="zh-CN" dirty="0"/>
                  <a:t>Non-metric MDS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964" b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Distance, dissimilarity and 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Distance, dissimilarity and similarity (or proximity) are defined for any </a:t>
                </a:r>
                <a:r>
                  <a:rPr lang="en-US" altLang="zh-CN" dirty="0"/>
                  <a:t>pair of objects in any space. In mathematics, a </a:t>
                </a:r>
                <a:r>
                  <a:rPr lang="en-US" altLang="zh-CN" dirty="0" smtClean="0"/>
                  <a:t>distance function </a:t>
                </a:r>
                <a:r>
                  <a:rPr lang="en-US" altLang="zh-CN" dirty="0"/>
                  <a:t>(that gives a distance between two objects) is also </a:t>
                </a:r>
                <a:r>
                  <a:rPr lang="en-US" altLang="zh-CN" dirty="0" smtClean="0"/>
                  <a:t>called metric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satisfying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if and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en-US" altLang="zh-CN" dirty="0"/>
                  <a:t>Given a set of dissimilarities, one can ask whether these values </a:t>
                </a:r>
                <a:r>
                  <a:rPr lang="en-US" altLang="zh-CN" dirty="0" smtClean="0"/>
                  <a:t>are distances </a:t>
                </a:r>
                <a:r>
                  <a:rPr lang="en-US" altLang="zh-CN" dirty="0"/>
                  <a:t>and, moreover, whether they can even be </a:t>
                </a:r>
                <a:r>
                  <a:rPr lang="en-US" altLang="zh-CN" dirty="0" smtClean="0"/>
                  <a:t>interpreted as Euclidean </a:t>
                </a:r>
                <a:r>
                  <a:rPr lang="en-US" altLang="zh-CN" dirty="0"/>
                  <a:t>distances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Euclidean and non-Euclidean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a dissimilarity (distance) matrix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MDS </a:t>
                </a:r>
                <a:r>
                  <a:rPr lang="en-US" altLang="zh-CN" dirty="0"/>
                  <a:t>seeks </a:t>
                </a:r>
                <a:r>
                  <a:rPr lang="en-US" altLang="zh-CN" dirty="0" smtClean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 smtClean="0"/>
                  <a:t>) so that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as </a:t>
                </a:r>
                <a:r>
                  <a:rPr lang="en-US" altLang="zh-CN" dirty="0"/>
                  <a:t>close as </a:t>
                </a:r>
                <a:r>
                  <a:rPr lang="en-US" altLang="zh-CN" dirty="0" smtClean="0"/>
                  <a:t>possible</a:t>
                </a:r>
              </a:p>
              <a:p>
                <a:pPr algn="just"/>
                <a:r>
                  <a:rPr lang="en-US" altLang="zh-CN" dirty="0"/>
                  <a:t>Oftentimes, for some large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, there exists a </a:t>
                </a:r>
                <a:r>
                  <a:rPr lang="en-US" altLang="zh-CN" dirty="0" smtClean="0"/>
                  <a:t>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with </a:t>
                </a:r>
                <a:r>
                  <a:rPr lang="en-US" altLang="zh-CN" dirty="0"/>
                  <a:t>exact distance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In such a case the distance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involved is called a Euclidean </a:t>
                </a:r>
                <a:r>
                  <a:rPr lang="en-US" altLang="zh-CN" dirty="0" smtClean="0"/>
                  <a:t>distance. There </a:t>
                </a:r>
                <a:r>
                  <a:rPr lang="en-US" altLang="zh-CN" dirty="0"/>
                  <a:t>are, however, cases where the dissimilarity is distance, </a:t>
                </a:r>
                <a:r>
                  <a:rPr lang="en-US" altLang="zh-CN" dirty="0" smtClean="0"/>
                  <a:t>but there </a:t>
                </a:r>
                <a:r>
                  <a:rPr lang="en-US" altLang="zh-CN" dirty="0"/>
                  <a:t>exists no configuration in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perfect </a:t>
                </a:r>
                <a:r>
                  <a:rPr lang="en-US" altLang="zh-CN" dirty="0" smtClean="0"/>
                  <a:t>match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dirty="0"/>
                  <a:t>Such a distance is called non-Euclidean distance. </a:t>
                </a:r>
              </a:p>
              <a:p>
                <a:pPr algn="just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Classical </a:t>
            </a:r>
            <a:r>
              <a:rPr lang="en-US" altLang="zh-CN" dirty="0"/>
              <a:t>Multidimensional </a:t>
            </a:r>
            <a:r>
              <a:rPr lang="en-US" altLang="zh-CN" dirty="0" smtClean="0"/>
              <a:t>Scaling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Suppose for now we have Euclidean distance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The objective of classical Multidimensional Scaling (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) is </a:t>
                </a:r>
                <a:r>
                  <a:rPr lang="en-US" altLang="zh-CN" dirty="0" smtClean="0"/>
                  <a:t>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so </a:t>
                </a:r>
                <a:r>
                  <a:rPr lang="en-US" altLang="zh-CN" dirty="0" smtClean="0"/>
                  <a:t>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Such a solution is not unique, because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the solution, </a:t>
                </a: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also satisfies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 Any location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dirty="0"/>
                  <a:t> can be used, but the assumption of centered configuration, i.e</a:t>
                </a:r>
                <a:r>
                  <a:rPr lang="en-US" altLang="zh-CN" dirty="0" smtClean="0"/>
                  <a:t>.,</a:t>
                </a:r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r>
                  <a:rPr lang="en-US" altLang="zh-CN" dirty="0" smtClean="0"/>
                  <a:t>serves </a:t>
                </a:r>
                <a:r>
                  <a:rPr lang="en-US" altLang="zh-CN" dirty="0"/>
                  <a:t>well for the purpose of dimension reduction.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7" y="3579108"/>
                <a:ext cx="2620910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988991" y="3852387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60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 can be </a:t>
            </a:r>
            <a:r>
              <a:rPr lang="en-US" sz="3200" dirty="0" smtClean="0"/>
              <a:t>complex</a:t>
            </a:r>
            <a:r>
              <a:rPr lang="en-US" sz="3200" dirty="0"/>
              <a:t>, </a:t>
            </a:r>
            <a:r>
              <a:rPr lang="en-US" sz="3200" dirty="0" smtClean="0"/>
              <a:t>high-dimensional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understand a phenomenon we measure various related </a:t>
            </a:r>
            <a:r>
              <a:rPr lang="en-US" dirty="0" smtClean="0"/>
              <a:t>quantities</a:t>
            </a:r>
          </a:p>
          <a:p>
            <a:r>
              <a:rPr lang="en-US" dirty="0"/>
              <a:t>If we knew what to measure or how to represent our measurements we might find simple </a:t>
            </a:r>
            <a:r>
              <a:rPr lang="en-US" dirty="0" smtClean="0"/>
              <a:t>relationships</a:t>
            </a:r>
          </a:p>
          <a:p>
            <a:r>
              <a:rPr lang="en-US" dirty="0"/>
              <a:t>But in practice we often </a:t>
            </a:r>
            <a:r>
              <a:rPr lang="en-US" dirty="0">
                <a:solidFill>
                  <a:srgbClr val="FF0000"/>
                </a:solidFill>
              </a:rPr>
              <a:t>measure redundant signals</a:t>
            </a:r>
            <a:r>
              <a:rPr lang="en-US" dirty="0"/>
              <a:t>, e.g., US and European shoe </a:t>
            </a:r>
            <a:r>
              <a:rPr lang="en-US" dirty="0" smtClean="0"/>
              <a:t>sizes</a:t>
            </a:r>
          </a:p>
          <a:p>
            <a:r>
              <a:rPr lang="en-US" dirty="0"/>
              <a:t>We also represent data via the method by which it was </a:t>
            </a:r>
            <a:r>
              <a:rPr lang="en-US" dirty="0" smtClean="0"/>
              <a:t>gathered, e.g</a:t>
            </a:r>
            <a:r>
              <a:rPr lang="en-US" dirty="0"/>
              <a:t>., pixel representation of brain imaging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short, the </a:t>
                </a:r>
                <a:r>
                  <a:rPr lang="en-US" altLang="zh-CN" dirty="0" err="1"/>
                  <a:t>cMDS</a:t>
                </a:r>
                <a:r>
                  <a:rPr lang="en-US" altLang="zh-CN" dirty="0"/>
                  <a:t> finds the centered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/>
                  <a:t> for some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 so </a:t>
                </a:r>
                <a:r>
                  <a:rPr lang="en-US" altLang="zh-CN" dirty="0"/>
                  <a:t>that their pairwise distances are the same as those corresponding distances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may find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Gram matrix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rather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. The Gram matrix is the inner product matrix since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assumed to be centered. We </a:t>
                </a:r>
                <a:r>
                  <a:rPr lang="en-US" altLang="zh-CN" dirty="0" smtClean="0"/>
                  <a:t>have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988991" y="3173962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(2)</a:t>
            </a:r>
            <a:endParaRPr lang="zh-CN" altLang="en-US" sz="2400" dirty="0"/>
          </a:p>
        </p:txBody>
      </p:sp>
      <p:pic>
        <p:nvPicPr>
          <p:cNvPr id="12290" name="Picture 2" descr="https://img2020.cnblogs.com/blog/1704791/202005/1704791-20200510091258621-10968420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21" y="4681976"/>
            <a:ext cx="52768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126" y="5233549"/>
                <a:ext cx="2059297" cy="516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3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constraints (1) leads to 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With a notation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, we have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18" y="1268363"/>
                <a:ext cx="5846216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3579108"/>
                <a:ext cx="7188571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988991" y="3873290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6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Combining (2) and (3), the solution is unique: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or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A solution X is then given by the </a:t>
                </a:r>
                <a:r>
                  <a:rPr lang="en-US" altLang="zh-CN" dirty="0" err="1" smtClean="0"/>
                  <a:t>eigen</a:t>
                </a:r>
                <a:r>
                  <a:rPr lang="en-US" altLang="zh-CN" dirty="0" smtClean="0"/>
                  <a:t>-decomposition of B. That is,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7988991" y="3976529"/>
            <a:ext cx="6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(4)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9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space which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lies is the </a:t>
                </a:r>
                <a:r>
                  <a:rPr lang="en-US" altLang="zh-CN" dirty="0" err="1"/>
                  <a:t>eigenspace</a:t>
                </a:r>
                <a:r>
                  <a:rPr lang="en-US" altLang="zh-CN" dirty="0"/>
                  <a:t> where the </a:t>
                </a:r>
                <a:r>
                  <a:rPr lang="en-US" altLang="zh-CN" dirty="0" smtClean="0"/>
                  <a:t>first coordinate contains </a:t>
                </a:r>
                <a:r>
                  <a:rPr lang="en-US" altLang="zh-CN" dirty="0"/>
                  <a:t>the largest variation, and is </a:t>
                </a:r>
                <a:r>
                  <a:rPr lang="en-US" altLang="zh-CN" dirty="0" smtClean="0"/>
                  <a:t>identified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If we wish to reduce the dimension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, then the </a:t>
                </a:r>
                <a:r>
                  <a:rPr lang="en-US" altLang="zh-CN" dirty="0" smtClean="0"/>
                  <a:t>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rows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best preserves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among all other </a:t>
                </a:r>
                <a:r>
                  <a:rPr lang="en-US" altLang="zh-CN" dirty="0" smtClean="0"/>
                  <a:t>linear dimension </a:t>
                </a:r>
                <a:r>
                  <a:rPr lang="en-US" altLang="zh-CN" dirty="0"/>
                  <a:t>reduction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(to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). </a:t>
                </a:r>
                <a:r>
                  <a:rPr lang="en-US" altLang="zh-CN" dirty="0" smtClean="0"/>
                  <a:t>Then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dirty="0" smtClean="0"/>
                  <a:t>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sub matrix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is collected </a:t>
                </a:r>
                <a:r>
                  <a:rPr lang="en-US" altLang="zh-CN" dirty="0" smtClean="0"/>
                  <a:t>through the first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columns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00" y="3103657"/>
                <a:ext cx="2049727" cy="576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Multidimensional Scaling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 smtClean="0"/>
                  <a:t>cMDS</a:t>
                </a:r>
                <a:r>
                  <a:rPr lang="en-US" altLang="zh-CN" dirty="0"/>
                  <a:t> gives </a:t>
                </a:r>
                <a:r>
                  <a:rPr lang="en-US" altLang="zh-CN" dirty="0" smtClean="0"/>
                  <a:t>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for any </a:t>
                </a:r>
                <a:r>
                  <a:rPr lang="en-US" altLang="zh-CN" dirty="0" smtClean="0"/>
                  <a:t>dimension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is centered.</a:t>
                </a:r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/>
                  <a:t>coordinates are given by the principal order </a:t>
                </a:r>
                <a:r>
                  <a:rPr lang="en-US" altLang="zh-CN" dirty="0" smtClean="0"/>
                  <a:t>of largest-to-smallest </a:t>
                </a:r>
                <a:r>
                  <a:rPr lang="en-US" altLang="zh-CN" dirty="0"/>
                  <a:t>variances.</a:t>
                </a:r>
              </a:p>
              <a:p>
                <a:r>
                  <a:rPr lang="en-US" altLang="zh-CN" dirty="0" smtClean="0"/>
                  <a:t>Dimension </a:t>
                </a:r>
                <a:r>
                  <a:rPr lang="en-US" altLang="zh-CN" dirty="0"/>
                  <a:t>reduction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) is </a:t>
                </a:r>
                <a:r>
                  <a:rPr lang="en-US" altLang="zh-CN" dirty="0" smtClean="0"/>
                  <a:t>same as </a:t>
                </a:r>
                <a:r>
                  <a:rPr lang="en-US" altLang="zh-CN" dirty="0"/>
                  <a:t>PCA.</a:t>
                </a:r>
              </a:p>
              <a:p>
                <a:r>
                  <a:rPr lang="en-US" altLang="zh-CN" dirty="0" smtClean="0"/>
                  <a:t>Leads </a:t>
                </a:r>
                <a:r>
                  <a:rPr lang="en-US" altLang="zh-CN" dirty="0"/>
                  <a:t>exact solution for Euclidean distances</a:t>
                </a:r>
              </a:p>
              <a:p>
                <a:r>
                  <a:rPr lang="en-US" altLang="zh-CN" dirty="0" smtClean="0"/>
                  <a:t>Can </a:t>
                </a:r>
                <a:r>
                  <a:rPr lang="en-US" altLang="zh-CN" dirty="0"/>
                  <a:t>be used for non-Euclidean distances, in fact, for </a:t>
                </a:r>
                <a:r>
                  <a:rPr lang="en-US" altLang="zh-CN" dirty="0" smtClean="0"/>
                  <a:t>any dissimilarities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2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To study the perceptions of color in human vision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14 colors </a:t>
                </a:r>
                <a:r>
                  <a:rPr lang="en-US" altLang="zh-CN" dirty="0" smtClean="0"/>
                  <a:t>differing </a:t>
                </a:r>
                <a:r>
                  <a:rPr lang="en-US" altLang="zh-CN" dirty="0"/>
                  <a:t>only in their hue (i.e., wavelengths </a:t>
                </a:r>
                <a:r>
                  <a:rPr lang="en-US" altLang="zh-CN" dirty="0" smtClean="0"/>
                  <a:t>from 434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to 674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31 people to rate on a </a:t>
                </a:r>
                <a:r>
                  <a:rPr lang="en-US" altLang="zh-CN" dirty="0" err="1"/>
                  <a:t>ve</a:t>
                </a:r>
                <a:r>
                  <a:rPr lang="en-US" altLang="zh-CN" dirty="0"/>
                  <a:t>-point scale from 0 (no similarity </a:t>
                </a:r>
                <a:r>
                  <a:rPr lang="en-US" altLang="zh-CN" dirty="0" smtClean="0"/>
                  <a:t>at all</a:t>
                </a:r>
                <a:r>
                  <a:rPr lang="en-US" altLang="zh-CN" dirty="0"/>
                  <a:t>) to 4 (identical) for each </a:t>
                </a:r>
                <a:r>
                  <a:rPr lang="en-US" altLang="zh-CN" dirty="0" smtClean="0"/>
                  <a:t>of pairs </a:t>
                </a:r>
                <a:r>
                  <a:rPr lang="en-US" altLang="zh-CN" dirty="0"/>
                  <a:t>of colors.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 Average of 31 ratings for each pair (representing similarity) </a:t>
                </a:r>
                <a:r>
                  <a:rPr lang="en-US" altLang="zh-CN" dirty="0" smtClean="0"/>
                  <a:t>is then </a:t>
                </a:r>
                <a:r>
                  <a:rPr lang="en-US" altLang="zh-CN" dirty="0"/>
                  <a:t>scaled and subtracted from 1 to represent dissimilarities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560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resulting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dissimilarity matrix is symmetric, </a:t>
                </a:r>
                <a:r>
                  <a:rPr lang="en-US" altLang="zh-CN" dirty="0" smtClean="0"/>
                  <a:t>and contains </a:t>
                </a:r>
                <a:r>
                  <a:rPr lang="en-US" altLang="zh-CN" dirty="0"/>
                  <a:t>zeros in the diagonal. MDS seeks a 2D </a:t>
                </a:r>
                <a:r>
                  <a:rPr lang="en-US" altLang="zh-CN" dirty="0" smtClean="0"/>
                  <a:t>configuration to represent </a:t>
                </a:r>
                <a:r>
                  <a:rPr lang="en-US" altLang="zh-CN" dirty="0"/>
                  <a:t>these colors.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5" y="2109019"/>
            <a:ext cx="7706681" cy="3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8" y="1370820"/>
            <a:ext cx="6155298" cy="404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cMDS</a:t>
            </a:r>
            <a:r>
              <a:rPr lang="en-US" altLang="zh-CN" dirty="0"/>
              <a:t>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MDS reproduces the well-known two-dimensional color circle.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5379635"/>
            <a:ext cx="5967430" cy="1010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64" y="1666568"/>
            <a:ext cx="3362632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learning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sample space defines a distance measure on attributes</a:t>
            </a:r>
          </a:p>
          <a:p>
            <a:r>
              <a:rPr lang="en-US" dirty="0" smtClean="0"/>
              <a:t>Our goal is to find a sample space in which samples can be properly grouped under a proper distance measure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We can learn a distance measure</a:t>
            </a:r>
            <a:endParaRPr lang="en-US" dirty="0"/>
          </a:p>
        </p:txBody>
      </p:sp>
      <p:pic>
        <p:nvPicPr>
          <p:cNvPr id="13" name="内容占位符 9"/>
          <p:cNvPicPr>
            <a:picLocks noChangeAspect="1"/>
          </p:cNvPicPr>
          <p:nvPr/>
        </p:nvPicPr>
        <p:blipFill rotWithShape="1">
          <a:blip r:embed="rId2"/>
          <a:srcRect l="7856" t="5395" r="7422" b="6390"/>
          <a:stretch/>
        </p:blipFill>
        <p:spPr>
          <a:xfrm>
            <a:off x="4495800" y="2992686"/>
            <a:ext cx="4648200" cy="3327400"/>
          </a:xfrm>
          <a:prstGeom prst="rect">
            <a:avLst/>
          </a:prstGeom>
        </p:spPr>
      </p:pic>
      <p:pic>
        <p:nvPicPr>
          <p:cNvPr id="14" name="Picture 4" descr="https://cn.mathworks.com/help/examples/stats/GroupDataIntoTwoClustersKMedoidsExample_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6564" r="6222" b="3796"/>
          <a:stretch/>
        </p:blipFill>
        <p:spPr bwMode="auto">
          <a:xfrm>
            <a:off x="195780" y="3132386"/>
            <a:ext cx="4046020" cy="31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 smtClean="0"/>
              <a:t>Measure </a:t>
            </a:r>
            <a:r>
              <a:rPr lang="en-US" dirty="0"/>
              <a:t>redundant signals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data via the method by which it was gathered</a:t>
            </a:r>
          </a:p>
          <a:p>
            <a:r>
              <a:rPr lang="en-US" dirty="0"/>
              <a:t>Goal: Find a </a:t>
            </a:r>
            <a:r>
              <a:rPr lang="en-US" dirty="0" smtClean="0"/>
              <a:t>‘better</a:t>
            </a:r>
            <a:r>
              <a:rPr lang="en-US" dirty="0"/>
              <a:t>’ representation for data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visualize and discover hidden patterns</a:t>
            </a:r>
          </a:p>
          <a:p>
            <a:pPr lvl="1"/>
            <a:r>
              <a:rPr lang="en-US" dirty="0" smtClean="0"/>
              <a:t>Preprocessing </a:t>
            </a:r>
            <a:r>
              <a:rPr lang="en-US" dirty="0"/>
              <a:t>for supervised task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95741" y="3819522"/>
            <a:ext cx="3604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define ‘better’?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Some properties of a distance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Nonnegative: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Identity: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Triangle inequality: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Minkowski</a:t>
                </a:r>
                <a:r>
                  <a:rPr lang="en-US" dirty="0" smtClean="0"/>
                  <a:t> distance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𝑖𝑢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𝑗𝑢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48" y="3579108"/>
                <a:ext cx="6715556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Euclidean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which contain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features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the importance of each feature is different, we introduce  weights for features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diagonal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84" y="2411361"/>
                <a:ext cx="4497000" cy="431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𝑑𝑖𝑠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35" y="4396877"/>
                <a:ext cx="6254597" cy="431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6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lvl="1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is a symmetric semi-positive matrix</a:t>
                </a:r>
              </a:p>
              <a:p>
                <a:r>
                  <a:rPr lang="en-US" dirty="0" smtClean="0"/>
                  <a:t>We can have </a:t>
                </a:r>
                <a:r>
                  <a:rPr lang="en-US" dirty="0" err="1" smtClean="0"/>
                  <a:t>Mahalanobis</a:t>
                </a:r>
                <a:r>
                  <a:rPr lang="en-US" dirty="0" smtClean="0"/>
                  <a:t> distance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𝐌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is called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metric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is a measure of the distance between a point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and a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hope to learn a metric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which corresponds to certain data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 metric using </a:t>
            </a:r>
            <a:r>
              <a:rPr lang="en-US" dirty="0"/>
              <a:t>priori </a:t>
            </a:r>
            <a:r>
              <a:rPr lang="en-US" dirty="0" smtClean="0"/>
              <a:t>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some priori knowledge has been given</a:t>
                </a:r>
              </a:p>
              <a:p>
                <a:pPr lvl="1"/>
                <a:r>
                  <a:rPr lang="en-US" dirty="0" smtClean="0"/>
                  <a:t>Must-link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 smtClean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similar</a:t>
                </a:r>
              </a:p>
              <a:p>
                <a:pPr lvl="1"/>
                <a:r>
                  <a:rPr lang="en-US" dirty="0" smtClean="0"/>
                  <a:t>Cannot-link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dissimilar</a:t>
                </a:r>
              </a:p>
              <a:p>
                <a:r>
                  <a:rPr lang="en-US" dirty="0" smtClean="0"/>
                  <a:t>We can find a metric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by solving the following optimization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433484" y="3209776"/>
            <a:ext cx="3760517" cy="2753979"/>
            <a:chOff x="2433484" y="3209776"/>
            <a:chExt cx="3760517" cy="275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3209776"/>
                  <a:ext cx="3173626" cy="1014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400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nary>
                      </m:oMath>
                    </m:oMathPara>
                  </a14:m>
                  <a:endParaRPr lang="en-US" sz="2400" dirty="0" smtClean="0"/>
                </a:p>
                <a:p>
                  <a:r>
                    <a:rPr lang="en-US" sz="1100" dirty="0" smtClean="0"/>
                    <a:t>        </a:t>
                  </a:r>
                </a:p>
                <a:p>
                  <a:r>
                    <a:rPr lang="en-US" sz="2400" dirty="0"/>
                    <a:t> </a:t>
                  </a:r>
                  <a:r>
                    <a:rPr lang="en-US" sz="2400" dirty="0" smtClean="0"/>
                    <a:t>         </a:t>
                  </a:r>
                  <a14:m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484" y="4302531"/>
                  <a:ext cx="3760517" cy="16612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90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 reduction using a learned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 learned metric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 smtClean="0"/>
                  <a:t> is a low-rank matrix, we can find a set of orthogonal basis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 smtClean="0"/>
                  <a:t> by performing eigenvalue decomposition</a:t>
                </a:r>
              </a:p>
              <a:p>
                <a:r>
                  <a:rPr lang="en-US" dirty="0" smtClean="0"/>
                  <a:t>A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can be used to reduce dimensions of sample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r>
              <a:rPr lang="en-US" dirty="0" smtClean="0"/>
              <a:t>How </a:t>
            </a:r>
            <a:r>
              <a:rPr lang="en-US" dirty="0"/>
              <a:t>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6334666" y="3142940"/>
            <a:ext cx="1856834" cy="179778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902568" y="369462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6932019" y="3731228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6982741" y="376962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032117" y="3817690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7086481" y="386541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7136960" y="391588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7187439" y="3961182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7258501" y="402011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Shoe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noisy measurements </a:t>
            </a:r>
            <a:r>
              <a:rPr lang="en-US" dirty="0" smtClean="0"/>
              <a:t>on European </a:t>
            </a:r>
            <a:r>
              <a:rPr lang="en-US" dirty="0"/>
              <a:t>and American scale</a:t>
            </a:r>
          </a:p>
          <a:p>
            <a:r>
              <a:rPr lang="en-US" dirty="0" smtClean="0"/>
              <a:t>How </a:t>
            </a:r>
            <a:r>
              <a:rPr lang="en-US" dirty="0"/>
              <a:t>can we do ‘better’, i.e., find </a:t>
            </a:r>
            <a:r>
              <a:rPr lang="en-US" dirty="0" smtClean="0"/>
              <a:t>a simpler</a:t>
            </a:r>
            <a:r>
              <a:rPr lang="en-US" dirty="0"/>
              <a:t>, compact representation? </a:t>
            </a:r>
            <a:endParaRPr lang="en-US" dirty="0" smtClean="0"/>
          </a:p>
          <a:p>
            <a:pPr lvl="1"/>
            <a:r>
              <a:rPr lang="en-US" dirty="0"/>
              <a:t>Pick a direction and project onto this direction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椭圆 31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椭圆 32"/>
          <p:cNvSpPr/>
          <p:nvPr/>
        </p:nvSpPr>
        <p:spPr>
          <a:xfrm>
            <a:off x="7214168" y="38176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椭圆 33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椭圆 34"/>
          <p:cNvSpPr/>
          <p:nvPr/>
        </p:nvSpPr>
        <p:spPr>
          <a:xfrm>
            <a:off x="6729283" y="429835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椭圆 35"/>
          <p:cNvSpPr/>
          <p:nvPr/>
        </p:nvSpPr>
        <p:spPr>
          <a:xfrm>
            <a:off x="6555161" y="4481906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椭圆 36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Minimize </a:t>
            </a:r>
            <a:r>
              <a:rPr lang="en-US" dirty="0" smtClean="0"/>
              <a:t>reconstruction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185039" cy="5444238"/>
          </a:xfrm>
        </p:spPr>
        <p:txBody>
          <a:bodyPr/>
          <a:lstStyle/>
          <a:p>
            <a:r>
              <a:rPr lang="en-US" dirty="0" smtClean="0"/>
              <a:t>Minimize </a:t>
            </a:r>
            <a:r>
              <a:rPr lang="en-US" dirty="0"/>
              <a:t>Euclidean distances between original points and their </a:t>
            </a:r>
            <a:r>
              <a:rPr lang="en-US" dirty="0" smtClean="0"/>
              <a:t>projections</a:t>
            </a:r>
          </a:p>
          <a:p>
            <a:r>
              <a:rPr lang="en-US" dirty="0"/>
              <a:t>PCA solution solves this problem!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206485" y="3071813"/>
            <a:ext cx="1875478" cy="186891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7889581" y="3134505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7780399" y="326628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/>
        </p:nvSpPr>
        <p:spPr>
          <a:xfrm>
            <a:off x="7386704" y="3643629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/>
          <p:nvPr/>
        </p:nvSpPr>
        <p:spPr>
          <a:xfrm>
            <a:off x="7243436" y="3778683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/>
        </p:nvSpPr>
        <p:spPr>
          <a:xfrm>
            <a:off x="6940371" y="407930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/>
        </p:nvSpPr>
        <p:spPr>
          <a:xfrm>
            <a:off x="6710790" y="430224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/>
          <p:nvPr/>
        </p:nvSpPr>
        <p:spPr>
          <a:xfrm>
            <a:off x="6549565" y="4476137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椭圆 27"/>
          <p:cNvSpPr/>
          <p:nvPr/>
        </p:nvSpPr>
        <p:spPr>
          <a:xfrm>
            <a:off x="6357232" y="4687064"/>
            <a:ext cx="117002" cy="114914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接连接符 29"/>
          <p:cNvCxnSpPr>
            <a:stCxn id="18" idx="5"/>
            <a:endCxn id="22" idx="1"/>
          </p:cNvCxnSpPr>
          <p:nvPr/>
        </p:nvCxnSpPr>
        <p:spPr>
          <a:xfrm>
            <a:off x="7757535" y="324102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40439" y="3884695"/>
            <a:ext cx="39999" cy="42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1"/>
          </p:cNvCxnSpPr>
          <p:nvPr/>
        </p:nvCxnSpPr>
        <p:spPr>
          <a:xfrm>
            <a:off x="7034383" y="4175008"/>
            <a:ext cx="94850" cy="106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5"/>
            <a:endCxn id="14" idx="1"/>
          </p:cNvCxnSpPr>
          <p:nvPr/>
        </p:nvCxnSpPr>
        <p:spPr>
          <a:xfrm>
            <a:off x="6810657" y="4400332"/>
            <a:ext cx="89182" cy="92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  <a:endCxn id="27" idx="1"/>
          </p:cNvCxnSpPr>
          <p:nvPr/>
        </p:nvCxnSpPr>
        <p:spPr>
          <a:xfrm>
            <a:off x="6547636" y="4474971"/>
            <a:ext cx="19064" cy="1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9468" y="29572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— reconstruct 2D data via 2D data with single degree of freedom. Evaluate reconstructions (represented by blue line) by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Euclidean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distances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goal</a:t>
            </a:r>
            <a:r>
              <a:rPr lang="en-US" dirty="0"/>
              <a:t>: Maximize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2119150">
            <a:off x="6875899" y="3786252"/>
            <a:ext cx="721041" cy="34286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6634163" y="3505200"/>
            <a:ext cx="243593" cy="195121"/>
          </a:xfrm>
          <a:prstGeom prst="straightConnector1">
            <a:avLst/>
          </a:prstGeom>
          <a:ln w="25400"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goal</a:t>
            </a:r>
            <a:r>
              <a:rPr lang="en-US" dirty="0"/>
              <a:t>: Maximize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5016558" cy="5444238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identify patterns we want to study variation across </a:t>
            </a:r>
            <a:r>
              <a:rPr lang="en-US" dirty="0" smtClean="0"/>
              <a:t>observations</a:t>
            </a:r>
          </a:p>
          <a:p>
            <a:r>
              <a:rPr lang="en-US" dirty="0"/>
              <a:t>Can we do ‘better’, i.e., find a compact representation that captures variation</a:t>
            </a:r>
            <a:r>
              <a:rPr lang="en-US" dirty="0" smtClean="0"/>
              <a:t>?</a:t>
            </a:r>
          </a:p>
          <a:p>
            <a:r>
              <a:rPr lang="en-US" dirty="0"/>
              <a:t>PCA solution finds directions of maximal variance!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12/23/2020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63353" y="2761635"/>
            <a:ext cx="2832370" cy="2579200"/>
            <a:chOff x="5414027" y="1961535"/>
            <a:chExt cx="2832370" cy="25792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869858" y="1961535"/>
              <a:ext cx="0" cy="2182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57158" y="4144297"/>
              <a:ext cx="23892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081391" y="4140625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American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6200000">
              <a:off x="4633314" y="2959802"/>
              <a:ext cx="1961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European Size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098443" y="3576786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85340" y="38665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533378" y="3676037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762772" y="3464194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11113" y="3102399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940734" y="2755805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42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548075" y="2342840"/>
              <a:ext cx="117002" cy="114914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椭圆 33"/>
          <p:cNvSpPr/>
          <p:nvPr/>
        </p:nvSpPr>
        <p:spPr>
          <a:xfrm rot="7961271">
            <a:off x="5972689" y="3570162"/>
            <a:ext cx="2395820" cy="766002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696600" y="3144474"/>
            <a:ext cx="284365" cy="274985"/>
          </a:xfrm>
          <a:prstGeom prst="straightConnector1">
            <a:avLst/>
          </a:prstGeom>
          <a:ln w="25400">
            <a:solidFill>
              <a:srgbClr val="C00000">
                <a:alpha val="5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13501</TotalTime>
  <Words>1542</Words>
  <Application>Microsoft Office PowerPoint</Application>
  <PresentationFormat>全屏显示(4:3)</PresentationFormat>
  <Paragraphs>430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ＭＳ Ｐゴシック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回顾</vt:lpstr>
      <vt:lpstr>Equation</vt:lpstr>
      <vt:lpstr>Dimension reduction</vt:lpstr>
      <vt:lpstr>K-Nearest Neighbor</vt:lpstr>
      <vt:lpstr>Raw data can be complex, high-dimensional</vt:lpstr>
      <vt:lpstr>Dimensionality reduction</vt:lpstr>
      <vt:lpstr>E.g., Shoe size</vt:lpstr>
      <vt:lpstr>E.g., Shoe size</vt:lpstr>
      <vt:lpstr>Goal: Minimize reconstruction error</vt:lpstr>
      <vt:lpstr>Another goal: Maximize variance</vt:lpstr>
      <vt:lpstr>Another goal: Maximize variance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Low-dimensional embedding</vt:lpstr>
      <vt:lpstr>Multiple Dimensional Scaling (MDS)</vt:lpstr>
      <vt:lpstr>Distance, dissimilarity and similarity</vt:lpstr>
      <vt:lpstr>Euclidean and non-Euclidean distance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Classical Multidimensional Scaling</vt:lpstr>
      <vt:lpstr>cMDS examples</vt:lpstr>
      <vt:lpstr>cMDS examples</vt:lpstr>
      <vt:lpstr>cMDS examples</vt:lpstr>
      <vt:lpstr>cMDS examples</vt:lpstr>
      <vt:lpstr>Metric learning</vt:lpstr>
      <vt:lpstr>Distance measures</vt:lpstr>
      <vt:lpstr>Extension of Euclidean distance</vt:lpstr>
      <vt:lpstr>Mahalanobis distance</vt:lpstr>
      <vt:lpstr>Learn a metric using priori knowledge</vt:lpstr>
      <vt:lpstr>Dimension reduction using a learned metric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and PCA</dc:title>
  <dc:creator>Ying Shen</dc:creator>
  <cp:lastModifiedBy>Ying</cp:lastModifiedBy>
  <cp:revision>219</cp:revision>
  <dcterms:created xsi:type="dcterms:W3CDTF">2016-08-29T02:36:13Z</dcterms:created>
  <dcterms:modified xsi:type="dcterms:W3CDTF">2020-12-24T09:03:35Z</dcterms:modified>
</cp:coreProperties>
</file>