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7" r:id="rId28"/>
    <p:sldId id="298" r:id="rId29"/>
    <p:sldId id="299" r:id="rId30"/>
    <p:sldId id="300" r:id="rId31"/>
    <p:sldId id="274" r:id="rId32"/>
    <p:sldId id="294" r:id="rId33"/>
    <p:sldId id="309" r:id="rId34"/>
    <p:sldId id="296" r:id="rId35"/>
    <p:sldId id="301" r:id="rId36"/>
    <p:sldId id="310" r:id="rId37"/>
    <p:sldId id="295" r:id="rId38"/>
    <p:sldId id="302" r:id="rId39"/>
    <p:sldId id="303" r:id="rId40"/>
    <p:sldId id="304" r:id="rId41"/>
    <p:sldId id="305" r:id="rId42"/>
    <p:sldId id="306" r:id="rId43"/>
    <p:sldId id="285" r:id="rId44"/>
    <p:sldId id="286" r:id="rId45"/>
    <p:sldId id="287" r:id="rId46"/>
    <p:sldId id="288" r:id="rId47"/>
    <p:sldId id="291" r:id="rId48"/>
    <p:sldId id="289" r:id="rId49"/>
    <p:sldId id="293" r:id="rId50"/>
    <p:sldId id="290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31" autoAdjust="0"/>
  </p:normalViewPr>
  <p:slideViewPr>
    <p:cSldViewPr snapToGrid="0">
      <p:cViewPr varScale="1">
        <p:scale>
          <a:sx n="59" d="100"/>
          <a:sy n="59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B945-9C72-46E5-A228-3A76DD8B598C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3FF2F-CA42-4CFF-B58E-FB317FC6A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14:m>
                  <m:oMath xmlns:m="http://schemas.openxmlformats.org/officeDocument/2006/math"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l-GR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200" b="0" i="1" kern="1200" baseline="-250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1−</m:t>
                            </m:r>
                            <m:r>
                              <a:rPr lang="el-GR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d>
                      <m:dPr>
                        <m:ctrlP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1−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𝑓(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≤𝜆𝑓(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1−𝜆)𝑓(𝑥_2)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3FF2F-CA42-4CFF-B58E-FB317FC6AB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20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5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9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Shen</a:t>
            </a:r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800" dirty="0"/>
              </a:p>
              <a:p>
                <a:pPr marL="90488" indent="5334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is the mean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general case, 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use the least square method to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dirty="0" smtClean="0"/>
                  <a:t>Firstly,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57647" y="5417121"/>
            <a:ext cx="6080958" cy="762006"/>
            <a:chOff x="2064326" y="5749636"/>
            <a:chExt cx="5972618" cy="762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We want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651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圆角矩形 7"/>
            <p:cNvSpPr/>
            <p:nvPr/>
          </p:nvSpPr>
          <p:spPr>
            <a:xfrm>
              <a:off x="2064326" y="5749636"/>
              <a:ext cx="5972618" cy="7620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:r>
                  <a:rPr lang="en-US" dirty="0"/>
                  <a:t>differentiation</a:t>
                </a:r>
                <a:endParaRPr lang="en-US" dirty="0" smtClean="0"/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Function </a:t>
                </a:r>
                <a:r>
                  <a:rPr lang="en-US" dirty="0"/>
                  <a:t>is </a:t>
                </a:r>
                <a:r>
                  <a:rPr lang="en-US" dirty="0" smtClean="0"/>
                  <a:t>a </a:t>
                </a:r>
                <a:r>
                  <a:rPr lang="en-US" dirty="0"/>
                  <a:t>vector and the variable is a </a:t>
                </a:r>
                <a:r>
                  <a:rPr lang="en-US" dirty="0" smtClean="0"/>
                  <a:t>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 smtClean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82550" indent="360363">
                  <a:buNone/>
                </a:pPr>
                <a:r>
                  <a:rPr lang="en-US" dirty="0" smtClean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the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with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attributes</a:t>
                </a:r>
              </a:p>
              <a:p>
                <a:r>
                  <a:rPr lang="en-US" dirty="0" smtClean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90488" indent="352425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Once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will be determined.</a:t>
                </a:r>
              </a:p>
              <a:p>
                <a:r>
                  <a:rPr lang="en-US" dirty="0" smtClean="0"/>
                  <a:t>For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 smtClean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 smtClean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dirty="0"/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not a </a:t>
                </a: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full-rank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matrix</a:t>
                </a:r>
              </a:p>
              <a:p>
                <a:pPr marL="88900" indent="0">
                  <a:buNone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do we perform classification task using linear model?</a:t>
                </a:r>
              </a:p>
              <a:p>
                <a:r>
                  <a:rPr lang="en-US" dirty="0" smtClean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→ {0, 1}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we have to find a “surrogate function”</a:t>
                </a:r>
              </a:p>
              <a:p>
                <a:r>
                  <a:rPr lang="en-US" dirty="0" smtClean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: log odds/logit</a:t>
                </a:r>
              </a:p>
              <a:p>
                <a:r>
                  <a:rPr lang="en-US" dirty="0" smtClean="0"/>
                  <a:t>Advantages of logistic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Task: Determine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Step 1.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Step 2</a:t>
            </a:r>
            <a:r>
              <a:rPr lang="en-US" dirty="0"/>
              <a:t>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Pre-requisite: maximum likelihood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be the set containing all the samples from class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. Suppose these samples </a:t>
                </a:r>
                <a:r>
                  <a:rPr lang="en-US" dirty="0"/>
                  <a:t>are </a:t>
                </a:r>
                <a:r>
                  <a:rPr lang="en-US" dirty="0" smtClean="0"/>
                  <a:t>independent </a:t>
                </a:r>
                <a:r>
                  <a:rPr lang="en-US" dirty="0"/>
                  <a:t>and identically </a:t>
                </a:r>
                <a:r>
                  <a:rPr lang="en-US" dirty="0" smtClean="0"/>
                  <a:t>distributed (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If </a:t>
                </a:r>
                <a:r>
                  <a:rPr lang="en-US" dirty="0" smtClean="0"/>
                  <a:t>the </a:t>
                </a:r>
                <a:r>
                  <a:rPr lang="en-US" dirty="0"/>
                  <a:t>probability density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719246" y="4322434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the task of a linear regression is to learn a linear model which can predict a value </a:t>
                </a:r>
                <a:r>
                  <a:rPr lang="en-US" dirty="0"/>
                  <a:t>for </a:t>
                </a:r>
                <a:r>
                  <a:rPr lang="en-US" dirty="0" smtClean="0"/>
                  <a:t>a new </a:t>
                </a:r>
                <a:r>
                  <a:rPr lang="en-US" dirty="0"/>
                  <a:t>sample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 smtClean="0"/>
                  <a:t>that close to its true value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Step 2.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using maximum likelihood method</a:t>
                </a:r>
              </a:p>
              <a:p>
                <a:r>
                  <a:rPr lang="en-US" dirty="0" smtClean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 the likelihood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concave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Pre-requisite: Newton’s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"Newton's method" is derived from Isaac Newton's description of a special case of the method in </a:t>
            </a:r>
            <a:r>
              <a:rPr lang="en-US" b="1" i="1" dirty="0"/>
              <a:t>De analysi per </a:t>
            </a:r>
            <a:r>
              <a:rPr lang="en-US" b="1" i="1" dirty="0" err="1"/>
              <a:t>aequationes</a:t>
            </a:r>
            <a:r>
              <a:rPr lang="en-US" b="1" i="1" dirty="0"/>
              <a:t> </a:t>
            </a:r>
            <a:r>
              <a:rPr lang="en-US" b="1" i="1" dirty="0" err="1"/>
              <a:t>numero</a:t>
            </a:r>
            <a:r>
              <a:rPr lang="en-US" b="1" i="1" dirty="0"/>
              <a:t> </a:t>
            </a:r>
            <a:r>
              <a:rPr lang="en-US" b="1" i="1" dirty="0" err="1"/>
              <a:t>terminorum</a:t>
            </a:r>
            <a:r>
              <a:rPr lang="en-US" b="1" i="1" dirty="0"/>
              <a:t> </a:t>
            </a:r>
            <a:r>
              <a:rPr lang="en-US" b="1" i="1" dirty="0" err="1"/>
              <a:t>infinitas</a:t>
            </a:r>
            <a:r>
              <a:rPr lang="en-US" dirty="0"/>
              <a:t> (written in 1669, published in 1711 by William Jones) and in </a:t>
            </a:r>
            <a:r>
              <a:rPr lang="en-US" b="1" i="1" dirty="0"/>
              <a:t>De </a:t>
            </a:r>
            <a:r>
              <a:rPr lang="en-US" b="1" i="1" dirty="0" err="1"/>
              <a:t>metodis</a:t>
            </a:r>
            <a:r>
              <a:rPr lang="en-US" b="1" i="1" dirty="0"/>
              <a:t> </a:t>
            </a:r>
            <a:r>
              <a:rPr lang="en-US" b="1" i="1" dirty="0" err="1"/>
              <a:t>fluxionum</a:t>
            </a:r>
            <a:r>
              <a:rPr lang="en-US" b="1" i="1" dirty="0"/>
              <a:t> et </a:t>
            </a:r>
            <a:r>
              <a:rPr lang="en-US" b="1" i="1" dirty="0" err="1"/>
              <a:t>serierum</a:t>
            </a:r>
            <a:r>
              <a:rPr lang="en-US" b="1" i="1" dirty="0"/>
              <a:t> </a:t>
            </a:r>
            <a:r>
              <a:rPr lang="en-US" b="1" i="1" dirty="0" err="1"/>
              <a:t>infinitarum</a:t>
            </a:r>
            <a:r>
              <a:rPr lang="en-US" dirty="0"/>
              <a:t>(written in 1671, translated and published as </a:t>
            </a:r>
            <a:r>
              <a:rPr lang="en-US" b="1" i="1" dirty="0"/>
              <a:t>Method of Fluxions</a:t>
            </a:r>
            <a:r>
              <a:rPr lang="en-US" dirty="0"/>
              <a:t> in 1736 by John Colson).</a:t>
            </a:r>
            <a:endParaRPr lang="en-US" dirty="0" smtClean="0"/>
          </a:p>
          <a:p>
            <a:r>
              <a:rPr lang="en-US" dirty="0" smtClean="0"/>
              <a:t>Newton’s </a:t>
            </a:r>
            <a:r>
              <a:rPr lang="en-US" dirty="0"/>
              <a:t>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one-dimensional problem, Newton's method attempts to find the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 by constructing a sequence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from an initial guess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converges towards </a:t>
                </a:r>
                <a:r>
                  <a:rPr lang="en-US" dirty="0" smtClean="0"/>
                  <a:t>some value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satisfying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This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is a stationary point 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27" y="3754604"/>
            <a:ext cx="1976023" cy="22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62" y="3754604"/>
            <a:ext cx="3201498" cy="2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The second-order Taylor expansion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Instead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The direction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then stop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above iterative scheme can be generalized to several dimensions by replacing the derivative with the gradient, 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 reciprocal of the second derivative with the inverse of the Hessian matrix,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One obtains the iterative </a:t>
                </a:r>
                <a:r>
                  <a:rPr lang="en-US" dirty="0" smtClean="0"/>
                  <a:t>scheme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⋮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r>
                  <a:rPr lang="en-US" dirty="0" smtClean="0"/>
                  <a:t>Using Newton’s method,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/>
                  <a:t> iteration,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and second derivatives of are given in the book</a:t>
            </a:r>
          </a:p>
          <a:p>
            <a:r>
              <a:rPr lang="en-US" dirty="0" smtClean="0"/>
              <a:t>Assignment 1:</a:t>
            </a:r>
          </a:p>
          <a:p>
            <a:r>
              <a:rPr lang="en-US" dirty="0" smtClean="0"/>
              <a:t>Implement the </a:t>
            </a:r>
            <a:r>
              <a:rPr lang="en-US" dirty="0" smtClean="0"/>
              <a:t>logistic regression model using </a:t>
            </a:r>
            <a:r>
              <a:rPr lang="en-US" dirty="0" err="1" smtClean="0"/>
              <a:t>matlab</a:t>
            </a:r>
            <a:r>
              <a:rPr lang="en-US" dirty="0" smtClean="0"/>
              <a:t> (R, Python, or any language you are familiar)</a:t>
            </a:r>
          </a:p>
          <a:p>
            <a:r>
              <a:rPr lang="en-US" dirty="0" smtClean="0"/>
              <a:t>You can use any dataset in UCI repository to validate your model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0847" y="3634197"/>
            <a:ext cx="35162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two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from the dataset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plot a figure like this →</a:t>
            </a:r>
          </a:p>
        </p:txBody>
      </p:sp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r>
              <a:rPr lang="en-US" dirty="0"/>
              <a:t>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Lagrange multiplier is a strategy for finding the local extremum </a:t>
                </a:r>
                <a:r>
                  <a:rPr lang="en-US" dirty="0"/>
                  <a:t>of a function subject to equality constraints</a:t>
                </a:r>
              </a:p>
              <a:p>
                <a:r>
                  <a:rPr lang="en-US" dirty="0" smtClean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constraints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/>
                <a:t> equations!</a:t>
              </a:r>
              <a:endParaRPr lang="en-US" sz="2400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among all the points lying on the </a:t>
                </a:r>
                <a:r>
                  <a:rPr lang="en-US" dirty="0" smtClean="0"/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identify the one having the least distance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under </a:t>
                </a:r>
                <a:r>
                  <a:rPr lang="en-US" dirty="0"/>
                  <a:t>the </a:t>
                </a:r>
                <a:r>
                  <a:rPr lang="en-US" dirty="0" smtClean="0"/>
                  <a:t>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</a:t>
            </a:r>
            <a:r>
              <a:rPr lang="en-US" dirty="0" smtClean="0"/>
              <a:t>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denote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samples, the sample mean vector, and the covariance matrix of class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, respectively.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class is:</a:t>
                </a:r>
              </a:p>
              <a:p>
                <a:endParaRPr lang="en-US" sz="2000" dirty="0" smtClean="0"/>
              </a:p>
              <a:p>
                <a:endParaRPr lang="en-US" altLang="en-US" sz="800" dirty="0" smtClean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dirty="0"/>
                  <a:t>variance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class is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Using Lagrange </a:t>
                </a:r>
                <a:r>
                  <a:rPr lang="en-US" dirty="0"/>
                  <a:t>multiplier </a:t>
                </a:r>
                <a:r>
                  <a:rPr lang="en-US" dirty="0" smtClean="0"/>
                  <a:t>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multiclass classification</a:t>
                </a:r>
              </a:p>
              <a:p>
                <a:pPr lvl="1"/>
                <a:r>
                  <a:rPr lang="en-US" dirty="0" smtClean="0"/>
                  <a:t>One vs. One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One vs. Rest (</a:t>
                </a:r>
                <a:r>
                  <a:rPr lang="en-US" dirty="0" err="1" smtClean="0"/>
                  <a:t>OvR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“+”</a:t>
                </a:r>
                <a:endParaRPr lang="en-US" sz="240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“-”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 smtClean="0"/>
                  <a:t>Many </a:t>
                </a:r>
                <a:r>
                  <a:rPr lang="en-US" dirty="0"/>
                  <a:t>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Error correcting output codes</a:t>
                </a:r>
              </a:p>
              <a:p>
                <a:r>
                  <a:rPr lang="en-US" dirty="0" smtClean="0"/>
                  <a:t>Encode</a:t>
                </a:r>
              </a:p>
              <a:p>
                <a:r>
                  <a:rPr lang="en-US" dirty="0" smtClean="0"/>
                  <a:t>Decode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Hamming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Euclidian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minimize MSE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Class-imbalance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previous problems, </a:t>
                </a:r>
                <a:r>
                  <a:rPr lang="en-US" dirty="0" smtClean="0"/>
                  <a:t>it is assumed </a:t>
                </a:r>
                <a:r>
                  <a:rPr lang="en-US" dirty="0" smtClean="0"/>
                  <a:t>that the numbers of samples from different classes are about the same.</a:t>
                </a:r>
              </a:p>
              <a:p>
                <a:r>
                  <a:rPr lang="en-US" dirty="0" smtClean="0"/>
                  <a:t>However, if the </a:t>
                </a:r>
                <a:r>
                  <a:rPr lang="en-US" dirty="0" smtClean="0"/>
                  <a:t>samples </a:t>
                </a:r>
                <a:r>
                  <a:rPr lang="en-US" dirty="0" smtClean="0"/>
                  <a:t>from different classes </a:t>
                </a:r>
                <a:r>
                  <a:rPr lang="en-US" dirty="0" smtClean="0"/>
                  <a:t>are heavily imbalanced,  </a:t>
                </a:r>
                <a:r>
                  <a:rPr lang="en-US" dirty="0" smtClean="0"/>
                  <a:t>the learning process will be </a:t>
                </a:r>
                <a:r>
                  <a:rPr lang="en-US" dirty="0" smtClean="0"/>
                  <a:t>greatly influenced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E.g. 998 negatives vs. 2 positives</a:t>
                </a:r>
                <a:endParaRPr lang="en-US" dirty="0"/>
              </a:p>
              <a:p>
                <a:r>
                  <a:rPr lang="en-US" dirty="0" smtClean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When # of positives and negatives are </a:t>
                </a:r>
                <a:r>
                  <a:rPr lang="en-US" altLang="zh-CN" dirty="0" smtClean="0"/>
                  <a:t>the same: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negative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be the number of negatives</a:t>
                </a:r>
              </a:p>
              <a:p>
                <a:r>
                  <a:rPr lang="en-US" dirty="0" smtClean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</a:p>
              <a:p>
                <a:r>
                  <a:rPr lang="en-US" dirty="0" smtClean="0"/>
                  <a:t>Rescaling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 smtClean="0"/>
          </a:p>
          <a:p>
            <a:pPr lvl="1"/>
            <a:r>
              <a:rPr lang="en-US" dirty="0" err="1" smtClean="0"/>
              <a:t>EasyEnsemble</a:t>
            </a:r>
            <a:r>
              <a:rPr lang="en-US" dirty="0" smtClean="0"/>
              <a:t> [Liu et al., 2009]</a:t>
            </a:r>
          </a:p>
          <a:p>
            <a:r>
              <a:rPr lang="en-US" dirty="0" smtClean="0"/>
              <a:t>Oversampling</a:t>
            </a:r>
          </a:p>
          <a:p>
            <a:pPr lvl="1"/>
            <a:r>
              <a:rPr lang="en-US" dirty="0" smtClean="0"/>
              <a:t>SMOTE [Chawla et al., 2002]</a:t>
            </a:r>
          </a:p>
          <a:p>
            <a:r>
              <a:rPr lang="en-US" dirty="0" smtClean="0"/>
              <a:t>Threshold-moving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determining the fitting model based on MSE is called the least square method</a:t>
            </a:r>
          </a:p>
          <a:p>
            <a:r>
              <a:rPr lang="en-US" dirty="0" smtClean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677164" y="2598867"/>
            <a:ext cx="4028436" cy="3078033"/>
            <a:chOff x="2677164" y="2598867"/>
            <a:chExt cx="4028436" cy="30780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028436" cy="307803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324225" y="5043098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79019" y="4839236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02843" y="4748213"/>
              <a:ext cx="0" cy="10656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700462" y="4748942"/>
              <a:ext cx="0" cy="1926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079081" y="4405516"/>
              <a:ext cx="1" cy="4980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00525" y="4155383"/>
              <a:ext cx="0" cy="1999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9113" y="4192891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50556" y="3898209"/>
              <a:ext cx="0" cy="2571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700588" y="3973817"/>
              <a:ext cx="0" cy="8145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957763" y="3566624"/>
              <a:ext cx="0" cy="20051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948364" y="3005138"/>
              <a:ext cx="0" cy="2500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stationary point </a:t>
            </a:r>
            <a:r>
              <a:rPr lang="en-US" dirty="0" smtClean="0"/>
              <a:t>of </a:t>
            </a:r>
            <a:r>
              <a:rPr lang="en-US" dirty="0"/>
              <a:t>a differentiable function of one variable is a point of the domain of the function where the derivative is </a:t>
            </a:r>
            <a:r>
              <a:rPr lang="en-US" dirty="0" smtClean="0"/>
              <a:t>zero</a:t>
            </a:r>
          </a:p>
          <a:p>
            <a:r>
              <a:rPr lang="en-US" dirty="0"/>
              <a:t>Single-variable </a:t>
            </a:r>
            <a:r>
              <a:rPr lang="en-US" dirty="0" smtClean="0"/>
              <a:t>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Two-variables function: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</a:t>
            </a:r>
            <a:r>
              <a:rPr lang="en-US" dirty="0" smtClean="0"/>
              <a:t>in its domain. </a:t>
            </a:r>
            <a:r>
              <a:rPr lang="en-US" dirty="0"/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Proposition: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be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differentiable</a:t>
                </a:r>
                <a:r>
                  <a:rPr lang="en-US" dirty="0" smtClean="0"/>
                  <a:t> function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variables defined on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convex</a:t>
                </a:r>
                <a:r>
                  <a:rPr lang="en-US" dirty="0" smtClean="0"/>
                  <a:t>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let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be in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interior</a:t>
                </a:r>
                <a:r>
                  <a:rPr lang="en-US" dirty="0" smtClean="0"/>
                  <a:t>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convex</a:t>
                </a:r>
                <a:r>
                  <a:rPr lang="en-US" dirty="0"/>
                  <a:t> then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is a global minimizer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if and only if it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680" r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2959100" y="5765800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56200" y="5107161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is a convex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extremum can be achieved at the stationary point, i.e.</a:t>
                </a:r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501568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8443</TotalTime>
  <Words>1470</Words>
  <Application>Microsoft Office PowerPoint</Application>
  <PresentationFormat>全屏显示(4:3)</PresentationFormat>
  <Paragraphs>713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等线</vt:lpstr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</cp:lastModifiedBy>
  <cp:revision>349</cp:revision>
  <dcterms:created xsi:type="dcterms:W3CDTF">2016-07-23T03:09:55Z</dcterms:created>
  <dcterms:modified xsi:type="dcterms:W3CDTF">2020-10-08T07:33:19Z</dcterms:modified>
</cp:coreProperties>
</file>