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7" r:id="rId2"/>
    <p:sldId id="271" r:id="rId3"/>
    <p:sldId id="272" r:id="rId4"/>
    <p:sldId id="273" r:id="rId5"/>
    <p:sldId id="277" r:id="rId6"/>
    <p:sldId id="278" r:id="rId7"/>
    <p:sldId id="279" r:id="rId8"/>
    <p:sldId id="281" r:id="rId9"/>
    <p:sldId id="274" r:id="rId10"/>
    <p:sldId id="276" r:id="rId11"/>
    <p:sldId id="275" r:id="rId12"/>
    <p:sldId id="319" r:id="rId13"/>
    <p:sldId id="320" r:id="rId14"/>
    <p:sldId id="321" r:id="rId15"/>
    <p:sldId id="322" r:id="rId16"/>
    <p:sldId id="325" r:id="rId17"/>
    <p:sldId id="314" r:id="rId18"/>
    <p:sldId id="315" r:id="rId19"/>
    <p:sldId id="316" r:id="rId20"/>
    <p:sldId id="317" r:id="rId21"/>
    <p:sldId id="318" r:id="rId22"/>
    <p:sldId id="294" r:id="rId23"/>
    <p:sldId id="295" r:id="rId24"/>
    <p:sldId id="296" r:id="rId25"/>
    <p:sldId id="301" r:id="rId26"/>
    <p:sldId id="302" r:id="rId27"/>
    <p:sldId id="303" r:id="rId28"/>
    <p:sldId id="304" r:id="rId29"/>
    <p:sldId id="305" r:id="rId30"/>
    <p:sldId id="306" r:id="rId31"/>
    <p:sldId id="313" r:id="rId32"/>
    <p:sldId id="326" r:id="rId33"/>
    <p:sldId id="327" r:id="rId34"/>
    <p:sldId id="328" r:id="rId35"/>
    <p:sldId id="361" r:id="rId36"/>
    <p:sldId id="362" r:id="rId37"/>
    <p:sldId id="368" r:id="rId38"/>
    <p:sldId id="363" r:id="rId39"/>
    <p:sldId id="364" r:id="rId40"/>
    <p:sldId id="366" r:id="rId41"/>
    <p:sldId id="367" r:id="rId42"/>
    <p:sldId id="329" r:id="rId43"/>
    <p:sldId id="330" r:id="rId44"/>
    <p:sldId id="331" r:id="rId45"/>
    <p:sldId id="333" r:id="rId46"/>
    <p:sldId id="332" r:id="rId47"/>
    <p:sldId id="339" r:id="rId48"/>
    <p:sldId id="340" r:id="rId49"/>
    <p:sldId id="341" r:id="rId50"/>
    <p:sldId id="342" r:id="rId51"/>
    <p:sldId id="343" r:id="rId52"/>
    <p:sldId id="344" r:id="rId53"/>
    <p:sldId id="347" r:id="rId54"/>
    <p:sldId id="348" r:id="rId55"/>
    <p:sldId id="345" r:id="rId56"/>
    <p:sldId id="346" r:id="rId57"/>
    <p:sldId id="350" r:id="rId58"/>
    <p:sldId id="349" r:id="rId59"/>
    <p:sldId id="351" r:id="rId60"/>
    <p:sldId id="352" r:id="rId61"/>
    <p:sldId id="353" r:id="rId62"/>
    <p:sldId id="307" r:id="rId63"/>
    <p:sldId id="308" r:id="rId64"/>
    <p:sldId id="359" r:id="rId65"/>
    <p:sldId id="334" r:id="rId66"/>
    <p:sldId id="335" r:id="rId67"/>
    <p:sldId id="337" r:id="rId68"/>
    <p:sldId id="336" r:id="rId69"/>
    <p:sldId id="338" r:id="rId70"/>
    <p:sldId id="355" r:id="rId71"/>
    <p:sldId id="356" r:id="rId72"/>
    <p:sldId id="357" r:id="rId73"/>
    <p:sldId id="358" r:id="rId74"/>
    <p:sldId id="312" r:id="rId75"/>
    <p:sldId id="311" r:id="rId76"/>
    <p:sldId id="360"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59" d="100"/>
          <a:sy n="59"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10/29/2019</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interesting to note that </a:t>
            </a:r>
            <a:r>
              <a:rPr lang="en-US" sz="1200" b="0" i="0" u="none" strike="noStrike" kern="1200" dirty="0" smtClean="0">
                <a:solidFill>
                  <a:schemeClr val="tx1"/>
                </a:solidFill>
                <a:effectLst/>
                <a:latin typeface="+mn-lt"/>
                <a:ea typeface="+mn-ea"/>
                <a:cs typeface="+mn-cs"/>
              </a:rPr>
              <a:t>w0</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which means that this value determines the intersection of the line with the vertical axis.</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10</a:t>
            </a:fld>
            <a:endParaRPr lang="en-US"/>
          </a:p>
        </p:txBody>
      </p:sp>
    </p:spTree>
    <p:extLst>
      <p:ext uri="{BB962C8B-B14F-4D97-AF65-F5344CB8AC3E}">
        <p14:creationId xmlns:p14="http://schemas.microsoft.com/office/powerpoint/2010/main" val="22375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time, it makes some mistakes as it wrongly classify three women. Intuitively, we can see that </a:t>
            </a:r>
            <a:r>
              <a:rPr lang="en-US" sz="1200" b="0" i="1" kern="1200" dirty="0" smtClean="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18</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33</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KKT</a:t>
            </a:r>
            <a:r>
              <a:rPr lang="zh-CN" altLang="en-US" sz="1200" b="0" i="0" kern="1200" dirty="0" smtClean="0">
                <a:solidFill>
                  <a:schemeClr val="tx1"/>
                </a:solidFill>
                <a:effectLst/>
                <a:latin typeface="+mn-lt"/>
                <a:ea typeface="+mn-ea"/>
                <a:cs typeface="+mn-cs"/>
              </a:rPr>
              <a:t>条件第一项是说最优点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∗必须满足所有等式及不等式限制条件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也就是说最优点必须是一个可行解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这一点自然是毋庸置疑的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第二项表明在最优点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必须是∇</a:t>
            </a:r>
            <a:r>
              <a:rPr lang="en-US" altLang="zh-CN" sz="1200" b="0" i="1" kern="1200" dirty="0" err="1"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hj</a:t>
            </a:r>
            <a:r>
              <a:rPr lang="zh-CN" altLang="en-US" sz="1200" b="0" i="0" kern="1200" dirty="0" smtClean="0">
                <a:solidFill>
                  <a:schemeClr val="tx1"/>
                </a:solidFill>
                <a:effectLst/>
                <a:latin typeface="+mn-lt"/>
                <a:ea typeface="+mn-ea"/>
                <a:cs typeface="+mn-cs"/>
              </a:rPr>
              <a:t>的线性組合</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都叫作拉格朗日乘子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所不同的是不等式限制条件有方向性</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所以每一个</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都必须大于或等于零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而等式限制条件没有方向性，所以</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没有符号的限制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其符号要视等式限制条件的写法而定</a:t>
            </a:r>
            <a:r>
              <a:rPr lang="en-US" altLang="zh-CN" sz="1200" b="0" i="0" kern="1200" dirty="0" smtClean="0">
                <a:solidFill>
                  <a:schemeClr val="tx1"/>
                </a:solidFill>
                <a:effectLst/>
                <a:latin typeface="+mn-lt"/>
                <a:ea typeface="+mn-ea"/>
                <a:cs typeface="+mn-cs"/>
              </a:rPr>
              <a:t>.</a:t>
            </a:r>
            <a:endParaRPr lang="en-US" dirty="0" smtClean="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34</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smtClean="0">
                <a:solidFill>
                  <a:schemeClr val="tx1"/>
                </a:solidFill>
                <a:effectLst/>
                <a:latin typeface="+mn-lt"/>
                <a:ea typeface="+mn-ea"/>
                <a:cs typeface="+mn-cs"/>
              </a:rPr>
              <a:t>expressiveness</a:t>
            </a:r>
            <a:r>
              <a:rPr lang="en-US" sz="1200" b="0" i="0" kern="1200" dirty="0" smtClean="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51</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55</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smtClean="0"/>
              <a:t>User-defined </a:t>
            </a:r>
            <a:r>
              <a:rPr lang="en-US" dirty="0" err="1" smtClean="0"/>
              <a:t>hyperparameter</a:t>
            </a:r>
            <a:r>
              <a:rPr lang="en-US" dirty="0" smtClean="0"/>
              <a:t> </a:t>
            </a:r>
          </a:p>
          <a:p>
            <a:pPr lvl="1"/>
            <a:r>
              <a:rPr lang="en-US" dirty="0" smtClean="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69</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10/29/2019</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10/29/2019</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10/29/2019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10/29/2019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10/29/2019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1.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4.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Support Vector Machine (SVM)</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Lin </a:t>
            </a:r>
            <a:r>
              <a:rPr lang="en-US" smtClean="0"/>
              <a:t>zhang</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Sep. 2016</a:t>
            </a:r>
            <a:endParaRPr lang="en-US" dirty="0"/>
          </a:p>
        </p:txBody>
      </p:sp>
    </p:spTree>
    <p:extLst>
      <p:ext uri="{BB962C8B-B14F-4D97-AF65-F5344CB8AC3E}">
        <p14:creationId xmlns:p14="http://schemas.microsoft.com/office/powerpoint/2010/main" val="172530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8" y="3579436"/>
                <a:ext cx="4938931" cy="1781000"/>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14:m>
                  <m:oMath xmlns:m="http://schemas.openxmlformats.org/officeDocument/2006/math">
                    <m:sSup>
                      <m:sSupPr>
                        <m:ctrlPr>
                          <a:rPr lang="en-US" sz="2400" b="1" i="1" smtClean="0">
                            <a:solidFill>
                              <a:schemeClr val="tx1">
                                <a:lumMod val="75000"/>
                                <a:lumOff val="25000"/>
                              </a:schemeClr>
                            </a:solidFill>
                            <a:latin typeface="Cambria Math" panose="02040503050406030204" pitchFamily="18" charset="0"/>
                          </a:rPr>
                        </m:ctrlPr>
                      </m:sSupPr>
                      <m:e>
                        <m:r>
                          <a:rPr lang="en-US" sz="2400" b="1" i="1" smtClean="0">
                            <a:solidFill>
                              <a:schemeClr val="tx1">
                                <a:lumMod val="75000"/>
                                <a:lumOff val="25000"/>
                              </a:schemeClr>
                            </a:solidFill>
                            <a:latin typeface="Cambria Math" panose="02040503050406030204" pitchFamily="18" charset="0"/>
                          </a:rPr>
                          <m:t>𝒘</m:t>
                        </m:r>
                      </m:e>
                      <m:sup>
                        <m:r>
                          <a:rPr lang="en-US" sz="2400" b="0" i="1" smtClean="0">
                            <a:solidFill>
                              <a:schemeClr val="tx1">
                                <a:lumMod val="75000"/>
                                <a:lumOff val="25000"/>
                              </a:schemeClr>
                            </a:solidFill>
                            <a:latin typeface="Cambria Math" panose="02040503050406030204" pitchFamily="18" charset="0"/>
                          </a:rPr>
                          <m:t>𝑇</m:t>
                        </m:r>
                      </m:sup>
                    </m:sSup>
                    <m:r>
                      <a:rPr lang="en-US" sz="2400" b="1" i="1" smtClean="0">
                        <a:solidFill>
                          <a:schemeClr val="tx1">
                            <a:lumMod val="75000"/>
                            <a:lumOff val="25000"/>
                          </a:schemeClr>
                        </a:solidFill>
                        <a:latin typeface="Cambria Math" panose="02040503050406030204" pitchFamily="18" charset="0"/>
                      </a:rPr>
                      <m:t>𝒙</m:t>
                    </m:r>
                    <m:r>
                      <a:rPr lang="en-US" sz="2400" b="0" i="0"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r>
                      <a:rPr lang="en-US" sz="2400" b="0" i="1" smtClean="0">
                        <a:solidFill>
                          <a:schemeClr val="tx1">
                            <a:lumMod val="75000"/>
                            <a:lumOff val="25000"/>
                          </a:schemeClr>
                        </a:solidFill>
                        <a:latin typeface="Cambria Math" panose="02040503050406030204" pitchFamily="18" charset="0"/>
                      </a:rPr>
                      <m:t>∗1+</m:t>
                    </m:r>
                    <m:d>
                      <m:dPr>
                        <m:ctrlPr>
                          <a:rPr lang="en-US" sz="2400" b="0" i="1" smtClean="0">
                            <a:solidFill>
                              <a:schemeClr val="tx1">
                                <a:lumMod val="75000"/>
                                <a:lumOff val="25000"/>
                              </a:schemeClr>
                            </a:solidFill>
                            <a:latin typeface="Cambria Math" panose="02040503050406030204" pitchFamily="18" charset="0"/>
                          </a:rPr>
                        </m:ctrlPr>
                      </m:dPr>
                      <m:e>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d>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𝑥</m:t>
                    </m:r>
                    <m:r>
                      <a:rPr lang="en-US" sz="2400" b="0" i="1" smtClean="0">
                        <a:solidFill>
                          <a:schemeClr val="tx1">
                            <a:lumMod val="75000"/>
                            <a:lumOff val="25000"/>
                          </a:schemeClr>
                        </a:solidFill>
                        <a:latin typeface="Cambria Math" panose="02040503050406030204" pitchFamily="18" charset="0"/>
                      </a:rPr>
                      <m:t>+1∗</m:t>
                    </m:r>
                    <m:r>
                      <a:rPr lang="en-US" sz="2400" b="0" i="1" smtClean="0">
                        <a:solidFill>
                          <a:schemeClr val="tx1">
                            <a:lumMod val="75000"/>
                            <a:lumOff val="25000"/>
                          </a:schemeClr>
                        </a:solidFill>
                        <a:latin typeface="Cambria Math" panose="02040503050406030204" pitchFamily="18" charset="0"/>
                      </a:rPr>
                      <m:t>𝑦</m:t>
                    </m:r>
                  </m:oMath>
                </a14:m>
                <a:endParaRPr lang="en-US" sz="2400" b="0" i="1" dirty="0" smtClean="0">
                  <a:solidFill>
                    <a:schemeClr val="tx1">
                      <a:lumMod val="75000"/>
                      <a:lumOff val="25000"/>
                    </a:schemeClr>
                  </a:solidFill>
                  <a:latin typeface="Cambria Math" panose="020405030504060302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b="0" dirty="0" smtClean="0">
                    <a:solidFill>
                      <a:schemeClr val="tx1">
                        <a:lumMod val="75000"/>
                        <a:lumOff val="25000"/>
                      </a:schemeClr>
                    </a:solidFill>
                  </a:rPr>
                  <a:t>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𝑦</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𝑎𝑥</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oMath>
                </a14:m>
                <a:endParaRPr lang="en-US" sz="2400" dirty="0" smtClean="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The two equations are just different ways of expressing the same thing.</a:t>
                </a:r>
              </a:p>
            </p:txBody>
          </p:sp>
        </mc:Choice>
        <mc:Fallback xmlns="">
          <p:sp>
            <p:nvSpPr>
              <p:cNvPr id="15" name="矩形 14"/>
              <p:cNvSpPr>
                <a:spLocks noRot="1" noChangeAspect="1" noMove="1" noResize="1" noEditPoints="1" noAdjustHandles="1" noChangeArrowheads="1" noChangeShapeType="1" noTextEdit="1"/>
              </p:cNvSpPr>
              <p:nvPr/>
            </p:nvSpPr>
            <p:spPr>
              <a:xfrm>
                <a:off x="587828" y="3579436"/>
                <a:ext cx="4938931" cy="1781000"/>
              </a:xfrm>
              <a:prstGeom prst="rect">
                <a:avLst/>
              </a:prstGeom>
              <a:blipFill>
                <a:blip r:embed="rId5"/>
                <a:stretch>
                  <a:fillRect b="-6849"/>
                </a:stretch>
              </a:blipFill>
            </p:spPr>
            <p:txBody>
              <a:bodyPr/>
              <a:lstStyle/>
              <a:p>
                <a:r>
                  <a:rPr lang="en-US">
                    <a:noFill/>
                  </a:rPr>
                  <a:t> </a:t>
                </a:r>
              </a:p>
            </p:txBody>
          </p:sp>
        </mc:Fallback>
      </mc:AlternateContent>
      <p:sp>
        <p:nvSpPr>
          <p:cNvPr id="16" name="圆角矩形 15"/>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Tree>
    <p:extLst>
      <p:ext uri="{BB962C8B-B14F-4D97-AF65-F5344CB8AC3E}">
        <p14:creationId xmlns:p14="http://schemas.microsoft.com/office/powerpoint/2010/main" val="22496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ituwang.com/uploads/allimg/130601/260198-1306010Q322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72" t="12418" r="20714"/>
          <a:stretch/>
        </p:blipFill>
        <p:spPr bwMode="auto">
          <a:xfrm>
            <a:off x="6823338" y="2049992"/>
            <a:ext cx="2188029" cy="27251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a:t>
            </a:r>
            <a:r>
              <a:rPr lang="en-US" dirty="0"/>
              <a:t>he equation of the hyperplane</a:t>
            </a:r>
          </a:p>
        </p:txBody>
      </p:sp>
      <p:sp>
        <p:nvSpPr>
          <p:cNvPr id="3" name="内容占位符 2"/>
          <p:cNvSpPr>
            <a:spLocks noGrp="1"/>
          </p:cNvSpPr>
          <p:nvPr>
            <p:ph idx="1"/>
          </p:nvPr>
        </p:nvSpPr>
        <p:spPr/>
        <p:txBody>
          <a:bodyPr/>
          <a:lstStyle/>
          <a:p>
            <a:endParaRPr lang="en-US" dirty="0" smtClean="0"/>
          </a:p>
          <a:p>
            <a:r>
              <a:rPr lang="en-US" dirty="0" smtClean="0">
                <a:solidFill>
                  <a:srgbClr val="FF0000"/>
                </a:solidFill>
              </a:rPr>
              <a:t>Why </a:t>
            </a:r>
            <a:r>
              <a:rPr lang="en-US" dirty="0">
                <a:solidFill>
                  <a:srgbClr val="FF0000"/>
                </a:solidFill>
              </a:rPr>
              <a:t>do we use the hyperplane equation </a:t>
            </a:r>
            <a:r>
              <a:rPr lang="en-US" b="1" i="1" dirty="0" err="1" smtClean="0">
                <a:solidFill>
                  <a:srgbClr val="FF0000"/>
                </a:solidFill>
                <a:latin typeface="Times New Roman" panose="02020603050405020304" pitchFamily="18" charset="0"/>
                <a:cs typeface="Times New Roman" panose="02020603050405020304" pitchFamily="18" charset="0"/>
              </a:rPr>
              <a:t>w</a:t>
            </a:r>
            <a:r>
              <a:rPr lang="en-US" i="1" baseline="30000" dirty="0" err="1" smtClean="0">
                <a:solidFill>
                  <a:srgbClr val="FF0000"/>
                </a:solidFill>
                <a:latin typeface="Times New Roman" panose="02020603050405020304" pitchFamily="18" charset="0"/>
                <a:cs typeface="Times New Roman" panose="02020603050405020304" pitchFamily="18" charset="0"/>
              </a:rPr>
              <a:t>T</a:t>
            </a:r>
            <a:r>
              <a:rPr lang="en-US" b="1" i="1" dirty="0" err="1"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rPr>
              <a:t> </a:t>
            </a:r>
            <a:r>
              <a:rPr lang="en-US" dirty="0">
                <a:solidFill>
                  <a:srgbClr val="FF0000"/>
                </a:solidFill>
              </a:rPr>
              <a:t>instead of  </a:t>
            </a:r>
            <a:r>
              <a:rPr lang="en-US" i="1" dirty="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ax</a:t>
            </a:r>
            <a:r>
              <a:rPr lang="en-US" dirty="0" err="1" smtClean="0">
                <a:solidFill>
                  <a:srgbClr val="FF0000"/>
                </a:solidFill>
                <a:latin typeface="Times New Roman" panose="02020603050405020304" pitchFamily="18" charset="0"/>
                <a:cs typeface="Times New Roman" panose="02020603050405020304" pitchFamily="18" charset="0"/>
              </a:rPr>
              <a:t>+</a:t>
            </a:r>
            <a:r>
              <a:rPr lang="en-US" i="1" dirty="0" err="1" smtClean="0">
                <a:solidFill>
                  <a:srgbClr val="FF0000"/>
                </a:solidFill>
                <a:latin typeface="Times New Roman" panose="02020603050405020304" pitchFamily="18" charset="0"/>
                <a:cs typeface="Times New Roman" panose="02020603050405020304" pitchFamily="18" charset="0"/>
              </a:rPr>
              <a:t>b</a:t>
            </a:r>
            <a:r>
              <a:rPr lang="en-US" dirty="0" smtClean="0">
                <a:solidFill>
                  <a:srgbClr val="FF0000"/>
                </a:solidFill>
              </a:rPr>
              <a:t>?</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10" name="矩形 9"/>
          <p:cNvSpPr/>
          <p:nvPr/>
        </p:nvSpPr>
        <p:spPr>
          <a:xfrm>
            <a:off x="1045029" y="2994678"/>
            <a:ext cx="5992585" cy="1938992"/>
          </a:xfrm>
          <a:prstGeom prst="rect">
            <a:avLst/>
          </a:prstGeom>
        </p:spPr>
        <p:txBody>
          <a:bodyPr wrap="square">
            <a:spAutoFit/>
          </a:bodyPr>
          <a:lstStyle/>
          <a:p>
            <a:r>
              <a:rPr lang="en-US" sz="2400" dirty="0">
                <a:solidFill>
                  <a:schemeClr val="tx1">
                    <a:lumMod val="75000"/>
                    <a:lumOff val="25000"/>
                  </a:schemeClr>
                </a:solidFill>
              </a:rPr>
              <a:t>For two reasons</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it is easier to work in more than two dimensions with this notation</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the vector </a:t>
            </a:r>
            <a:r>
              <a:rPr lang="en-US" sz="2400" b="1" i="1" dirty="0">
                <a:solidFill>
                  <a:schemeClr val="tx1">
                    <a:lumMod val="75000"/>
                    <a:lumOff val="25000"/>
                  </a:schemeClr>
                </a:solidFill>
                <a:latin typeface="Times New Roman" panose="02020603050405020304" pitchFamily="18" charset="0"/>
                <a:cs typeface="Times New Roman" panose="02020603050405020304" pitchFamily="18" charset="0"/>
              </a:rPr>
              <a:t>w</a:t>
            </a:r>
            <a:r>
              <a:rPr lang="en-US" sz="2400" dirty="0">
                <a:solidFill>
                  <a:schemeClr val="tx1">
                    <a:lumMod val="75000"/>
                    <a:lumOff val="25000"/>
                  </a:schemeClr>
                </a:solidFill>
              </a:rPr>
              <a:t> will always be normal to the hyperplane</a:t>
            </a:r>
          </a:p>
        </p:txBody>
      </p:sp>
    </p:spTree>
    <p:extLst>
      <p:ext uri="{BB962C8B-B14F-4D97-AF65-F5344CB8AC3E}">
        <p14:creationId xmlns:p14="http://schemas.microsoft.com/office/powerpoint/2010/main" val="1364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smtClean="0"/>
              <a:t>We </a:t>
            </a:r>
            <a:r>
              <a:rPr lang="en-US" dirty="0"/>
              <a:t>could trace a line and then all the data points representing </a:t>
            </a:r>
            <a:r>
              <a:rPr lang="en-US" dirty="0" smtClean="0"/>
              <a:t>men </a:t>
            </a:r>
            <a:r>
              <a:rPr lang="en-US" dirty="0"/>
              <a:t>will be above the line, and all the data points representing women will be below the </a:t>
            </a:r>
            <a:r>
              <a:rPr lang="en-US" dirty="0" smtClean="0"/>
              <a:t>line.</a:t>
            </a:r>
          </a:p>
          <a:p>
            <a:r>
              <a:rPr lang="en-US" dirty="0"/>
              <a:t>Such a line is called a </a:t>
            </a:r>
            <a:r>
              <a:rPr lang="en-US" dirty="0">
                <a:solidFill>
                  <a:srgbClr val="FF0000"/>
                </a:solidFill>
              </a:rPr>
              <a:t>separating </a:t>
            </a:r>
            <a:r>
              <a:rPr lang="en-US" dirty="0" smtClean="0">
                <a:solidFill>
                  <a:srgbClr val="FF0000"/>
                </a:solidFill>
              </a:rPr>
              <a:t>hyperplane</a:t>
            </a:r>
            <a:r>
              <a:rPr lang="en-US" dirty="0" smtClean="0">
                <a:solidFill>
                  <a:schemeClr val="tx1"/>
                </a:solidFill>
              </a:rPr>
              <a:t>, or a </a:t>
            </a:r>
            <a:r>
              <a:rPr lang="en-US" dirty="0" smtClean="0">
                <a:solidFill>
                  <a:srgbClr val="FF0000"/>
                </a:solidFill>
              </a:rPr>
              <a:t>decision boundary</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a:t>
            </a:r>
            <a:r>
              <a:rPr lang="en-US" dirty="0" smtClean="0"/>
              <a:t>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a:t>
            </a:r>
            <a:r>
              <a:rPr lang="en-US" sz="2800" dirty="0" smtClean="0"/>
              <a:t>signed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a:t>
                </a:r>
                <a:r>
                  <a:rPr lang="en-US" dirty="0"/>
                  <a:t>have an hyperplane, which separates </a:t>
                </a:r>
                <a:r>
                  <a:rPr lang="en-US"/>
                  <a:t>two </a:t>
                </a:r>
                <a:r>
                  <a:rPr lang="en-US" smtClean="0"/>
                  <a:t>group</a:t>
                </a:r>
                <a:r>
                  <a:rPr lang="en-US" altLang="zh-CN" smtClean="0"/>
                  <a:t>s</a:t>
                </a:r>
                <a:r>
                  <a:rPr lang="en-US" smtClean="0"/>
                  <a:t> </a:t>
                </a:r>
                <a:r>
                  <a:rPr lang="en-US" dirty="0"/>
                  <a:t>of </a:t>
                </a:r>
                <a:r>
                  <a:rPr lang="en-US" dirty="0" smtClean="0"/>
                  <a:t>data</a:t>
                </a:r>
              </a:p>
              <a:p>
                <a:r>
                  <a:rPr lang="en-US" dirty="0" smtClean="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smtClean="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smtClean="0"/>
                  <a:t> is the unit normal vector</a:t>
                </a:r>
                <a:endParaRPr lang="en-US" dirty="0"/>
              </a:p>
              <a:p>
                <a:r>
                  <a:rPr lang="en-US" dirty="0"/>
                  <a:t>We would like to compute the distance between the point </a:t>
                </a:r>
                <a:r>
                  <a:rPr lang="en-US" b="1" i="1" dirty="0" smtClean="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a:t>
            </a:r>
            <a:r>
              <a:rPr lang="en-US" sz="2800" dirty="0" smtClean="0"/>
              <a:t>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smtClean="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smtClean="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a:t>
                </a:r>
                <a:r>
                  <a:rPr lang="en-US" dirty="0" smtClean="0"/>
                  <a:t>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smtClean="0"/>
              </a:p>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a:t>
                </a:r>
                <a:r>
                  <a:rPr lang="en-US" dirty="0" smtClean="0"/>
                  <a:t>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unsigned distance from a point </a:t>
                </a:r>
                <a14:m>
                  <m:oMath xmlns:m="http://schemas.openxmlformats.org/officeDocument/2006/math">
                    <m:r>
                      <a:rPr lang="en-US" b="1" i="1" smtClean="0">
                        <a:latin typeface="Cambria Math" panose="02040503050406030204" pitchFamily="18" charset="0"/>
                      </a:rPr>
                      <m:t>𝒙</m:t>
                    </m:r>
                  </m:oMath>
                </a14:m>
                <a:r>
                  <a:rPr lang="en-US" dirty="0" smtClean="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smtClean="0"/>
                  <a:t> is</a:t>
                </a:r>
              </a:p>
              <a:p>
                <a:endParaRPr lang="en-US" dirty="0"/>
              </a:p>
              <a:p>
                <a:endParaRPr lang="en-US" dirty="0" smtClean="0"/>
              </a:p>
              <a:p>
                <a:r>
                  <a:rPr lang="en-US" dirty="0" smtClean="0"/>
                  <a:t>We </a:t>
                </a:r>
                <a:r>
                  <a:rPr lang="en-US" dirty="0"/>
                  <a:t>can remove the absolute </a:t>
                </a:r>
                <a:r>
                  <a:rPr lang="en-US" dirty="0" smtClean="0"/>
                  <a:t>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smtClean="0"/>
                  <a:t> by </a:t>
                </a:r>
                <a:r>
                  <a:rPr lang="en-US" dirty="0"/>
                  <a:t>exploiting the fact that the decision boundary classifies every point in the training dataset </a:t>
                </a:r>
                <a:r>
                  <a:rPr lang="en-US" dirty="0" smtClean="0"/>
                  <a:t>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smtClean="0"/>
                  <a:t> </a:t>
                </a:r>
                <a:r>
                  <a:rPr lang="en-US" dirty="0"/>
                  <a:t>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smtClean="0"/>
              <a:t>are</a:t>
            </a:r>
            <a:r>
              <a:rPr lang="en-US" dirty="0" smtClean="0"/>
              <a:t> </a:t>
            </a:r>
            <a:r>
              <a:rPr lang="en-US" dirty="0"/>
              <a:t>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dirty="0"/>
              <a:t>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SVM = Support VECTOR Machine</a:t>
                </a:r>
              </a:p>
              <a:p>
                <a:r>
                  <a:rPr lang="en-US" dirty="0"/>
                  <a:t>If we define a point </a:t>
                </a:r>
                <a:r>
                  <a:rPr lang="en-US" dirty="0" smtClean="0"/>
                  <a:t>A(3,4)</a:t>
                </a:r>
                <a:r>
                  <a:rPr lang="en-US" dirty="0"/>
                  <a: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endParaRPr lang="en-US" dirty="0" smtClean="0"/>
              </a:p>
              <a:p>
                <a:r>
                  <a:rPr lang="en-US" dirty="0" smtClean="0"/>
                  <a:t>There </a:t>
                </a:r>
                <a:r>
                  <a:rPr lang="en-US" dirty="0"/>
                  <a:t>exists a vector between the origin and A.</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smtClean="0"/>
              <a:t>When </a:t>
            </a:r>
            <a:r>
              <a:rPr lang="en-US" dirty="0"/>
              <a:t>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smtClean="0"/>
              <a:t>T</a:t>
            </a:r>
            <a:r>
              <a:rPr lang="en-US" dirty="0" smtClean="0"/>
              <a:t>hat's </a:t>
            </a:r>
            <a:r>
              <a:rPr lang="en-US" dirty="0"/>
              <a:t>why the objective of a SVM is to </a:t>
            </a:r>
            <a:r>
              <a:rPr lang="en-US" dirty="0">
                <a:solidFill>
                  <a:srgbClr val="FF0000"/>
                </a:solidFill>
              </a:rPr>
              <a:t>find the optimal separating hyperplane</a:t>
            </a:r>
            <a:r>
              <a:rPr lang="en-US" dirty="0" smtClean="0"/>
              <a:t>:</a:t>
            </a:r>
            <a:endParaRPr lang="en-US" dirty="0"/>
          </a:p>
          <a:p>
            <a:pPr lvl="1"/>
            <a:r>
              <a:rPr lang="en-US" dirty="0"/>
              <a:t>because it correctly classifies the training data</a:t>
            </a:r>
          </a:p>
          <a:p>
            <a:pPr lvl="1"/>
            <a:r>
              <a:rPr lang="en-US" dirty="0"/>
              <a:t>and because it is the one which will generalize better with unseen </a:t>
            </a:r>
            <a:r>
              <a:rPr lang="en-US" dirty="0" smtClean="0"/>
              <a:t>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a:t>
            </a:r>
            <a:r>
              <a:rPr lang="en-US" dirty="0" smtClean="0"/>
              <a:t>margin?</a:t>
            </a:r>
            <a:endParaRPr lang="en-US" dirty="0"/>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smtClean="0">
                <a:solidFill>
                  <a:srgbClr val="FF0000"/>
                </a:solidFill>
              </a:rPr>
              <a:t>There </a:t>
            </a:r>
            <a:r>
              <a:rPr lang="en-US" dirty="0">
                <a:solidFill>
                  <a:srgbClr val="FF0000"/>
                </a:solidFill>
              </a:rPr>
              <a:t>will never be any data point inside the </a:t>
            </a:r>
            <a:r>
              <a:rPr lang="en-US" dirty="0" smtClean="0">
                <a:solidFill>
                  <a:srgbClr val="FF0000"/>
                </a:solidFill>
              </a:rPr>
              <a:t>margin</a:t>
            </a:r>
            <a:endParaRPr lang="en-US" dirty="0" smtClean="0"/>
          </a:p>
          <a:p>
            <a:r>
              <a:rPr lang="en-US" dirty="0" smtClean="0">
                <a:solidFill>
                  <a:srgbClr val="FF0000"/>
                </a:solidFill>
              </a:rPr>
              <a:t>Note</a:t>
            </a:r>
            <a:r>
              <a:rPr lang="en-US" dirty="0">
                <a:solidFill>
                  <a:srgbClr val="FF0000"/>
                </a:solidFill>
              </a:rPr>
              <a:t>: </a:t>
            </a:r>
            <a:r>
              <a:rPr lang="en-US" dirty="0"/>
              <a:t>this can cause some problems when data is noisy, and this is why soft margin classifier will be introduced </a:t>
            </a:r>
            <a:r>
              <a:rPr lang="en-US" dirty="0" smtClean="0"/>
              <a:t>later</a:t>
            </a:r>
          </a:p>
          <a:p>
            <a:r>
              <a:rPr lang="en-US" dirty="0"/>
              <a:t>For another hyperplane, the margin will look like </a:t>
            </a:r>
            <a:r>
              <a:rPr lang="en-US" dirty="0" smtClean="0"/>
              <a:t>this: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hyperplane and the margin</a:t>
            </a:r>
            <a:endParaRPr lang="en-US" dirty="0"/>
          </a:p>
        </p:txBody>
      </p:sp>
      <p:sp>
        <p:nvSpPr>
          <p:cNvPr id="3" name="内容占位符 2"/>
          <p:cNvSpPr>
            <a:spLocks noGrp="1"/>
          </p:cNvSpPr>
          <p:nvPr>
            <p:ph idx="1"/>
          </p:nvPr>
        </p:nvSpPr>
        <p:spPr/>
        <p:txBody>
          <a:bodyPr/>
          <a:lstStyle/>
          <a:p>
            <a:r>
              <a:rPr lang="en-US" dirty="0" smtClean="0"/>
              <a:t>We </a:t>
            </a:r>
            <a:r>
              <a:rPr lang="en-US" dirty="0"/>
              <a:t>can make the following observations:</a:t>
            </a:r>
          </a:p>
          <a:p>
            <a:pPr lvl="1"/>
            <a:r>
              <a:rPr lang="en-US" dirty="0" smtClean="0"/>
              <a:t>If a </a:t>
            </a:r>
            <a:r>
              <a:rPr lang="en-US" dirty="0"/>
              <a:t>hyperplane is very close to a data point, its margin will be small.</a:t>
            </a:r>
          </a:p>
          <a:p>
            <a:pPr lvl="1"/>
            <a:r>
              <a:rPr lang="en-US" dirty="0"/>
              <a:t>The further </a:t>
            </a:r>
            <a:r>
              <a:rPr lang="en-US" dirty="0" smtClean="0"/>
              <a:t>a </a:t>
            </a:r>
            <a:r>
              <a:rPr lang="en-US" dirty="0"/>
              <a:t>hyperplane is from a data point, the larger its margin will be</a:t>
            </a:r>
            <a:r>
              <a:rPr lang="en-US" dirty="0" smtClean="0"/>
              <a:t>.</a:t>
            </a:r>
          </a:p>
          <a:p>
            <a:r>
              <a:rPr lang="en-US" dirty="0"/>
              <a:t>This means that the </a:t>
            </a:r>
            <a:r>
              <a:rPr lang="en-US" dirty="0">
                <a:solidFill>
                  <a:srgbClr val="FF0000"/>
                </a:solidFill>
              </a:rPr>
              <a:t>optimal hyperplane will be the one with the biggest margin</a:t>
            </a:r>
            <a:r>
              <a:rPr lang="en-US" dirty="0" smtClean="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5783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smtClean="0"/>
              <a:t>Margin is the smallest </a:t>
            </a:r>
            <a:r>
              <a:rPr lang="en-US" dirty="0"/>
              <a:t>distance between the hyperplane and all training </a:t>
            </a:r>
            <a:r>
              <a:rPr lang="en-US" dirty="0" smtClean="0"/>
              <a:t>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smtClean="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a:t>
            </a:r>
            <a:r>
              <a:rPr lang="en-US" dirty="0" smtClean="0"/>
              <a:t>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Margin is the smallest distance between the hyperplane and all training points</a:t>
                </a:r>
              </a:p>
              <a:p>
                <a:endParaRPr lang="en-US" dirty="0" smtClean="0"/>
              </a:p>
              <a:p>
                <a:endParaRPr lang="en-US" dirty="0"/>
              </a:p>
              <a:p>
                <a:r>
                  <a:rPr lang="en-US" dirty="0"/>
                  <a:t>Consider three </a:t>
                </a:r>
                <a:r>
                  <a:rPr lang="en-US" dirty="0" smtClean="0"/>
                  <a:t>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smtClean="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smtClean="0"/>
              </a:p>
              <a:p>
                <a:r>
                  <a:rPr lang="en-US" dirty="0"/>
                  <a:t>Which one has the largest margin</a:t>
                </a:r>
                <a:r>
                  <a:rPr lang="en-US" dirty="0" smtClean="0"/>
                  <a:t>?</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smtClean="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smtClean="0"/>
                  <a:t> </a:t>
                </a:r>
                <a:r>
                  <a:rPr lang="en-US" dirty="0"/>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r>
                  <a:rPr lang="en-US" dirty="0" smtClean="0"/>
                  <a:t>!</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equation</a:t>
                </a:r>
                <a:r>
                  <a:rPr lang="en-US" dirty="0"/>
                  <a:t>, and we have</a:t>
                </a:r>
                <a:r>
                  <a:rPr lang="en-US" dirty="0" smtClean="0"/>
                  <a:t>:</a:t>
                </a:r>
              </a:p>
              <a:p>
                <a:endParaRPr lang="en-US" dirty="0"/>
              </a:p>
              <a:p>
                <a:endParaRPr lang="en-US" dirty="0" smtClean="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magnitude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magnitude or length of a vector </a:t>
                </a:r>
                <a:r>
                  <a:rPr lang="en-US" b="1" i="1" dirty="0" smtClean="0">
                    <a:latin typeface="Times New Roman" panose="02020603050405020304" pitchFamily="18" charset="0"/>
                    <a:cs typeface="Times New Roman" panose="02020603050405020304" pitchFamily="18" charset="0"/>
                  </a:rPr>
                  <a:t>x</a:t>
                </a:r>
                <a:r>
                  <a:rPr lang="en-US" dirty="0" smtClean="0"/>
                  <a:t> </a:t>
                </a:r>
                <a:r>
                  <a:rPr lang="en-US" dirty="0"/>
                  <a:t>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and </a:t>
                </a:r>
                <a:r>
                  <a:rPr lang="en-US" dirty="0"/>
                  <a:t>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r>
              <a:rPr lang="en-US" dirty="0" smtClean="0"/>
              <a:t>:</a:t>
            </a:r>
          </a:p>
          <a:p>
            <a:endParaRPr lang="en-US" dirty="0"/>
          </a:p>
          <a:p>
            <a:endParaRPr lang="en-US" dirty="0" smtClean="0"/>
          </a:p>
          <a:p>
            <a:r>
              <a:rPr lang="en-US" dirty="0"/>
              <a:t>This is equivalent </a:t>
            </a:r>
            <a:r>
              <a:rPr lang="en-US" dirty="0" smtClean="0"/>
              <a:t>to</a:t>
            </a:r>
          </a:p>
          <a:p>
            <a:endParaRPr lang="en-US" dirty="0"/>
          </a:p>
          <a:p>
            <a:endParaRPr lang="en-US" dirty="0" smtClean="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This </a:t>
            </a:r>
            <a:r>
              <a:rPr lang="en-US" dirty="0"/>
              <a:t>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Review: Optimization problems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Unconstrained optimization problem</a:t>
                </a:r>
                <a:r>
                  <a:rPr lang="en-US" altLang="zh-CN" dirty="0" smtClean="0"/>
                  <a:t>s</a:t>
                </a:r>
                <a:endParaRPr lang="en-US" dirty="0" smtClean="0"/>
              </a:p>
              <a:p>
                <a:pPr lvl="1"/>
                <a:r>
                  <a:rPr lang="en-US" dirty="0" smtClean="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smtClean="0"/>
              </a:p>
              <a:p>
                <a:r>
                  <a:rPr lang="en-US" dirty="0" smtClean="0"/>
                  <a:t>Optimization problems with </a:t>
                </a:r>
                <a:r>
                  <a:rPr lang="en-US" dirty="0"/>
                  <a:t>only equality </a:t>
                </a:r>
                <a:r>
                  <a:rPr lang="en-US" dirty="0" smtClean="0"/>
                  <a:t>constraints</a:t>
                </a:r>
              </a:p>
              <a:p>
                <a:pPr lvl="1"/>
                <a:r>
                  <a:rPr lang="en-US" dirty="0" smtClean="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a:t>
                </a:r>
                <a:r>
                  <a:rPr lang="en-US" dirty="0" smtClean="0"/>
                  <a:t>with</a:t>
                </a:r>
                <a:r>
                  <a:rPr lang="en-US" dirty="0"/>
                  <a:t> </a:t>
                </a:r>
                <a:r>
                  <a:rPr lang="en-US" dirty="0" smtClean="0"/>
                  <a:t>equality and </a:t>
                </a:r>
                <a:r>
                  <a:rPr lang="en-US" dirty="0"/>
                  <a:t>inequality constraints</a:t>
                </a:r>
              </a:p>
              <a:p>
                <a:pPr lvl="1"/>
                <a:r>
                  <a:rPr lang="en-US" dirty="0"/>
                  <a:t>KKT (</a:t>
                </a:r>
                <a:r>
                  <a:rPr lang="en-US" dirty="0" err="1" smtClean="0"/>
                  <a:t>Karush</a:t>
                </a:r>
                <a:r>
                  <a:rPr lang="en-US" dirty="0" smtClean="0"/>
                  <a:t>-Kuhn-Tucker</a:t>
                </a:r>
                <a:r>
                  <a:rPr lang="en-US" dirty="0"/>
                  <a:t>) conditions (the problem should satisfy some regularity </a:t>
                </a:r>
                <a:r>
                  <a:rPr lang="en-US" dirty="0" smtClean="0"/>
                  <a:t>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smtClean="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Tree>
    <p:extLst>
      <p:ext uri="{BB962C8B-B14F-4D97-AF65-F5344CB8AC3E}">
        <p14:creationId xmlns:p14="http://schemas.microsoft.com/office/powerpoint/2010/main" val="272134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smtClean="0"/>
              <a:t>If </a:t>
            </a:r>
            <a:r>
              <a:rPr lang="en-US" i="1" dirty="0" smtClean="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i="1"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and </a:t>
            </a:r>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are all linear functions (respect to </a:t>
            </a:r>
            <a:r>
              <a:rPr lang="en-US" b="1" i="1" dirty="0">
                <a:latin typeface="Times New Roman" panose="02020603050405020304" pitchFamily="18" charset="0"/>
                <a:cs typeface="Times New Roman" panose="02020603050405020304" pitchFamily="18" charset="0"/>
              </a:rPr>
              <a:t>x</a:t>
            </a:r>
            <a:r>
              <a:rPr lang="en-US" dirty="0" smtClean="0"/>
              <a:t>), the optimization problem is call</a:t>
            </a:r>
            <a:r>
              <a:rPr lang="en-US" altLang="zh-CN" dirty="0" smtClean="0"/>
              <a:t>ed</a:t>
            </a:r>
            <a:r>
              <a:rPr lang="en-US" dirty="0" smtClean="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a </a:t>
            </a:r>
            <a:r>
              <a:rPr lang="en-US" dirty="0"/>
              <a:t>quadratic</a:t>
            </a:r>
            <a:r>
              <a:rPr lang="en-US" dirty="0" smtClean="0"/>
              <a:t>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a:t>
            </a:r>
            <a:r>
              <a:rPr lang="en-US" dirty="0" smtClean="0"/>
              <a:t>called </a:t>
            </a:r>
            <a:r>
              <a:rPr lang="en-US" dirty="0"/>
              <a:t>quadratic</a:t>
            </a:r>
            <a:r>
              <a:rPr lang="en-US" dirty="0" smtClean="0"/>
              <a:t> </a:t>
            </a:r>
            <a:r>
              <a:rPr lang="en-US" dirty="0"/>
              <a:t>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smtClean="0"/>
              <a:t>non</a:t>
            </a:r>
            <a:r>
              <a:rPr lang="en-US" dirty="0" smtClean="0"/>
              <a:t>linear functions, </a:t>
            </a:r>
            <a:r>
              <a:rPr lang="en-US" dirty="0"/>
              <a:t>the optimization problem is </a:t>
            </a:r>
            <a:r>
              <a:rPr lang="en-US" dirty="0" smtClean="0"/>
              <a:t>called nonlinear </a:t>
            </a:r>
            <a:r>
              <a:rPr lang="en-US" dirty="0"/>
              <a:t>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spTree>
    <p:extLst>
      <p:ext uri="{BB962C8B-B14F-4D97-AF65-F5344CB8AC3E}">
        <p14:creationId xmlns:p14="http://schemas.microsoft.com/office/powerpoint/2010/main" val="3851403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KKT conditions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solidFill>
                      <a:srgbClr val="FF0000"/>
                    </a:solidFill>
                  </a:rPr>
                  <a:t>Necessary conditions </a:t>
                </a:r>
                <a:r>
                  <a:rPr lang="en-US" dirty="0" smtClean="0"/>
                  <a:t>Suppose </a:t>
                </a:r>
                <a:r>
                  <a:rPr lang="en-US" dirty="0"/>
                  <a:t>that the objective </a:t>
                </a:r>
                <a:r>
                  <a:rPr lang="en-US" dirty="0" smtClean="0"/>
                  <a:t>function </a:t>
                </a:r>
                <a14:m>
                  <m:oMath xmlns:m="http://schemas.openxmlformats.org/officeDocument/2006/math">
                    <m:r>
                      <a:rPr lang="en-US" b="0" i="1" smtClean="0">
                        <a:latin typeface="Cambria Math" panose="02040503050406030204" pitchFamily="18" charset="0"/>
                      </a:rPr>
                      <m:t>𝑓</m:t>
                    </m:r>
                  </m:oMath>
                </a14:m>
                <a:r>
                  <a:rPr lang="en-US" dirty="0" smtClean="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a:t>
                </a:r>
                <a:r>
                  <a:rPr lang="en-US" dirty="0" smtClean="0"/>
                  <a:t>differentiable </a:t>
                </a:r>
                <a:r>
                  <a:rPr lang="en-US" dirty="0"/>
                  <a:t>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smtClean="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 </a:t>
                </a:r>
                <a:r>
                  <a:rPr lang="en-US" dirty="0"/>
                  <a:t>is a  local optimum and the optimization problem satisfies some regularity </a:t>
                </a:r>
                <a:r>
                  <a:rPr lang="en-US" dirty="0" smtClean="0"/>
                  <a:t>conditions, </a:t>
                </a:r>
                <a:r>
                  <a:rPr lang="en-US" dirty="0"/>
                  <a:t>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smtClean="0"/>
                  <a:t>, </a:t>
                </a:r>
                <a:r>
                  <a:rPr lang="en-US" dirty="0"/>
                  <a:t>called KKT multipliers, such </a:t>
                </a:r>
                <a:r>
                  <a:rPr lang="en-US" dirty="0" smtClean="0"/>
                  <a:t>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smtClean="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smtClean="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a:t>
            </a:r>
            <a:r>
              <a:rPr lang="en-US" dirty="0" smtClean="0"/>
              <a:t>the generalized </a:t>
            </a:r>
            <a:r>
              <a:rPr lang="en-US" dirty="0" err="1" smtClean="0"/>
              <a:t>Lagrangian</a:t>
            </a:r>
            <a:endParaRPr lang="en-US" dirty="0" smtClean="0"/>
          </a:p>
          <a:p>
            <a:endParaRPr lang="en-US" dirty="0"/>
          </a:p>
          <a:p>
            <a:endParaRPr lang="en-US" dirty="0" smtClean="0"/>
          </a:p>
          <a:p>
            <a:endParaRPr lang="en-US" dirty="0"/>
          </a:p>
          <a:p>
            <a:r>
              <a:rPr lang="en-US" dirty="0" smtClean="0"/>
              <a:t>Let</a:t>
            </a:r>
          </a:p>
          <a:p>
            <a:endParaRPr lang="en-US" dirty="0" smtClean="0"/>
          </a:p>
          <a:p>
            <a:endParaRPr lang="en-US" dirty="0" smtClean="0"/>
          </a:p>
          <a:p>
            <a:endParaRPr lang="en-US" dirty="0"/>
          </a:p>
          <a:p>
            <a:r>
              <a:rPr lang="en-US" dirty="0" smtClean="0"/>
              <a:t>The optimization problem becomes</a:t>
            </a:r>
          </a:p>
          <a:p>
            <a:endParaRPr lang="en-US" dirty="0"/>
          </a:p>
          <a:p>
            <a:r>
              <a:rPr lang="en-US" dirty="0" smtClean="0"/>
              <a:t>It’s called the primal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256192" y="1453243"/>
                <a:ext cx="5866671"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e>
                      </m:nary>
                    </m:oMath>
                  </m:oMathPara>
                </a14:m>
                <a:endParaRPr 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256192" y="1453243"/>
                <a:ext cx="5866671" cy="10500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It’s dual problem:</a:t>
                </a:r>
              </a:p>
              <a:p>
                <a:endParaRPr lang="en-US" dirty="0"/>
              </a:p>
              <a:p>
                <a:endParaRPr lang="en-US" dirty="0" smtClean="0"/>
              </a:p>
              <a:p>
                <a:r>
                  <a:rPr lang="en-US" dirty="0" smtClean="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smtClean="0"/>
                  <a:t> satisfy KKT conditions, they are the solution of the primal and its dual problems, and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smtClean="0"/>
              <a:t>The steps of solving the optimization problem </a:t>
            </a:r>
            <a:r>
              <a:rPr lang="en-US" dirty="0"/>
              <a:t>with equality and inequality </a:t>
            </a:r>
            <a:r>
              <a:rPr lang="en-US" dirty="0" smtClean="0"/>
              <a:t>constraints</a:t>
            </a:r>
          </a:p>
          <a:p>
            <a:endParaRPr lang="en-US" dirty="0"/>
          </a:p>
          <a:p>
            <a:endParaRPr lang="en-US" dirty="0" smtClean="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xmlns:a14="http://schemas.microsoft.com/office/drawing/2010/main">
          <mc:Choice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smtClean="0"/>
                </a:p>
                <a:p>
                  <a:pPr marL="457200" indent="-457200">
                    <a:buClr>
                      <a:schemeClr val="accent1"/>
                    </a:buClr>
                    <a:buFont typeface="+mj-lt"/>
                    <a:buAutoNum type="arabicPeriod"/>
                  </a:pPr>
                  <a:r>
                    <a:rPr lang="en-US" sz="2400" dirty="0" smtClean="0"/>
                    <a:t>Construct </a:t>
                  </a:r>
                  <a:r>
                    <a:rPr lang="en-US" sz="2400" dirty="0"/>
                    <a:t>the </a:t>
                  </a:r>
                  <a:r>
                    <a:rPr lang="en-US" sz="2400" dirty="0" err="1"/>
                    <a:t>Lagrangian</a:t>
                  </a:r>
                  <a:r>
                    <a:rPr lang="en-US" sz="2400" dirty="0"/>
                    <a:t> function</a:t>
                  </a:r>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smtClean="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Lagrange multiplier </a:t>
                  </a:r>
                  <a:r>
                    <a:rPr lang="en-US" sz="2400" dirty="0" smtClean="0"/>
                    <a:t>method;</a:t>
                  </a:r>
                </a:p>
                <a:p>
                  <a:pPr marL="457200" indent="-457200">
                    <a:buClr>
                      <a:schemeClr val="accent1"/>
                    </a:buClr>
                    <a:buFont typeface="+mj-lt"/>
                    <a:buAutoNum type="arabicPeriod"/>
                  </a:pPr>
                  <a:r>
                    <a:rPr lang="en-US" sz="2400" dirty="0" smtClean="0"/>
                    <a:t>Substitute </a:t>
                  </a:r>
                  <a14:m>
                    <m:oMath xmlns:m="http://schemas.openxmlformats.org/officeDocument/2006/math">
                      <m:r>
                        <a:rPr lang="en-US" sz="2400" b="1" i="1" smtClean="0">
                          <a:latin typeface="Cambria Math" panose="02040503050406030204" pitchFamily="18" charset="0"/>
                        </a:rPr>
                        <m:t>𝒙</m:t>
                      </m:r>
                    </m:oMath>
                  </a14:m>
                  <a:r>
                    <a:rPr lang="en-US" sz="2400" dirty="0" smtClean="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smtClean="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smtClean="0"/>
                    <a:t>;</a:t>
                  </a:r>
                </a:p>
                <a:p>
                  <a:pPr marL="457200" indent="-457200">
                    <a:buClr>
                      <a:schemeClr val="accent1"/>
                    </a:buClr>
                    <a:buFont typeface="+mj-lt"/>
                    <a:buAutoNum type="arabicPeriod"/>
                  </a:pPr>
                  <a:r>
                    <a:rPr lang="en-US" sz="2400" dirty="0" smtClean="0"/>
                    <a:t>Solve </a:t>
                  </a:r>
                  <a:r>
                    <a:rPr lang="en-US" sz="2400" smtClean="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smtClean="0"/>
                    <a:t> using SMO algorithm.</a:t>
                  </a:r>
                </a:p>
                <a:p>
                  <a:pPr marL="457200" indent="-457200">
                    <a:buFont typeface="+mj-lt"/>
                    <a:buAutoNum type="arabicPeriod"/>
                  </a:pPr>
                  <a:endParaRPr lang="en-US" sz="700" dirty="0"/>
                </a:p>
              </p:txBody>
            </p:sp>
          </mc:Choice>
          <mc:Fallback xmlns="">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5330" y="3443533"/>
                  <a:ext cx="5079019" cy="967444"/>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Example</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r>
                        <a:rPr lang="en-US" sz="2400" b="0" i="1" smtClean="0">
                          <a:latin typeface="Cambria Math" panose="02040503050406030204" pitchFamily="18" charset="0"/>
                        </a:rPr>
                        <m:t>=0      </m:t>
                      </m:r>
                    </m:oMath>
                  </m:oMathPara>
                </a14:m>
                <a:endParaRPr lang="en-US"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334" y="1059655"/>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direction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smtClean="0"/>
                  <a:t>The direction of a vector </a:t>
                </a:r>
                <a:r>
                  <a:rPr lang="nl-NL" b="1" i="1" dirty="0" smtClean="0">
                    <a:latin typeface="Times New Roman" panose="02020603050405020304" pitchFamily="18" charset="0"/>
                    <a:cs typeface="Times New Roman" panose="02020603050405020304" pitchFamily="18" charset="0"/>
                  </a:rPr>
                  <a:t>u</a:t>
                </a:r>
                <a:r>
                  <a:rPr lang="nl-NL" b="1" dirty="0" smtClean="0">
                    <a:latin typeface="Times New Roman" panose="02020603050405020304" pitchFamily="18" charset="0"/>
                    <a:cs typeface="Times New Roman" panose="02020603050405020304" pitchFamily="18" charset="0"/>
                  </a:rPr>
                  <a:t>=</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smtClean="0">
                    <a:latin typeface="Times New Roman" panose="02020603050405020304" pitchFamily="18" charset="0"/>
                    <a:cs typeface="Times New Roman" panose="02020603050405020304" pitchFamily="18" charset="0"/>
                  </a:rPr>
                  <a:t>2</a:t>
                </a:r>
                <a:r>
                  <a:rPr lang="nl-NL" dirty="0" smtClean="0">
                    <a:latin typeface="Times New Roman" panose="02020603050405020304" pitchFamily="18" charset="0"/>
                    <a:cs typeface="Times New Roman" panose="02020603050405020304" pitchFamily="18" charset="0"/>
                  </a:rPr>
                  <a:t>)</a:t>
                </a:r>
                <a:r>
                  <a:rPr lang="nl-NL" dirty="0" smtClean="0"/>
                  <a:t> </a:t>
                </a:r>
                <a:r>
                  <a:rPr lang="nl-NL" dirty="0"/>
                  <a:t>is </a:t>
                </a:r>
                <a:r>
                  <a:rPr lang="nl-NL" dirty="0" smtClean="0"/>
                  <a:t>the vector </a:t>
                </a:r>
                <a:r>
                  <a:rPr lang="nl-NL" b="1" i="1" dirty="0" smtClean="0">
                    <a:latin typeface="Times New Roman" panose="02020603050405020304" pitchFamily="18" charset="0"/>
                    <a:cs typeface="Times New Roman" panose="02020603050405020304" pitchFamily="18" charset="0"/>
                  </a:rPr>
                  <a:t>w=</a:t>
                </a:r>
                <a:r>
                  <a:rPr lang="nl-NL"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smtClean="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smtClean="0"/>
              <a:t>SMO algorithm</a:t>
            </a:r>
            <a:endParaRPr lang="en-US" sz="2400" dirty="0"/>
          </a:p>
        </p:txBody>
      </p:sp>
    </p:spTree>
    <p:extLst>
      <p:ext uri="{BB962C8B-B14F-4D97-AF65-F5344CB8AC3E}">
        <p14:creationId xmlns:p14="http://schemas.microsoft.com/office/powerpoint/2010/main" val="2357307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Solve the problem using KKT conditions</a:t>
                </a:r>
              </a:p>
              <a:p>
                <a:r>
                  <a:rPr lang="en-US" dirty="0" smtClean="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smtClean="0"/>
                  <a:t>:</a:t>
                </a:r>
              </a:p>
              <a:p>
                <a:endParaRPr lang="en-US" dirty="0" smtClean="0"/>
              </a:p>
              <a:p>
                <a:endParaRPr lang="en-US" dirty="0" smtClean="0"/>
              </a:p>
              <a:p>
                <a:r>
                  <a:rPr lang="en-US" dirty="0" smtClean="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smtClean="0"/>
              </a:p>
              <a:p>
                <a:endParaRPr lang="en-US"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endParaRPr lang="en-US" dirty="0" smtClean="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smtClean="0"/>
                  <a:t>SMO algorithm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smtClean="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smtClean="0">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smtClean="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smtClean="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 to determine </a:t>
                </a:r>
                <a:r>
                  <a:rPr lang="en-US" i="1" dirty="0" smtClean="0">
                    <a:latin typeface="Times New Roman" panose="02020603050405020304" pitchFamily="18" charset="0"/>
                    <a:cs typeface="Times New Roman" panose="02020603050405020304" pitchFamily="18" charset="0"/>
                  </a:rPr>
                  <a:t>b</a:t>
                </a:r>
                <a:r>
                  <a:rPr lang="en-US" dirty="0" smtClean="0"/>
                  <a:t>?</a:t>
                </a:r>
              </a:p>
              <a:p>
                <a:r>
                  <a:rPr lang="en-US" dirty="0" smtClean="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smtClean="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smtClean="0"/>
                  <a:t>, i.e. </a:t>
                </a:r>
              </a:p>
              <a:p>
                <a:endParaRPr lang="en-US" dirty="0"/>
              </a:p>
              <a:p>
                <a:endParaRPr lang="en-US" dirty="0" smtClean="0"/>
              </a:p>
              <a:p>
                <a:endParaRPr lang="en-US" dirty="0"/>
              </a:p>
              <a:p>
                <a:r>
                  <a:rPr lang="en-US" dirty="0" smtClean="0"/>
                  <a:t>Any support vector can be chosen to solve the above equation</a:t>
                </a:r>
              </a:p>
              <a:p>
                <a:r>
                  <a:rPr lang="en-US" dirty="0" smtClean="0"/>
                  <a:t>More often we compute </a:t>
                </a:r>
                <a:r>
                  <a:rPr lang="en-US" i="1" dirty="0" smtClean="0">
                    <a:latin typeface="Times New Roman" panose="02020603050405020304" pitchFamily="18" charset="0"/>
                    <a:cs typeface="Times New Roman" panose="02020603050405020304" pitchFamily="18" charset="0"/>
                  </a:rPr>
                  <a:t>b</a:t>
                </a:r>
                <a:r>
                  <a:rPr lang="en-US" dirty="0" smtClean="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function: Motivation</a:t>
            </a:r>
            <a:endParaRPr lang="en-US" dirty="0"/>
          </a:p>
        </p:txBody>
      </p:sp>
      <p:sp>
        <p:nvSpPr>
          <p:cNvPr id="3" name="内容占位符 2"/>
          <p:cNvSpPr>
            <a:spLocks noGrp="1"/>
          </p:cNvSpPr>
          <p:nvPr>
            <p:ph idx="1"/>
          </p:nvPr>
        </p:nvSpPr>
        <p:spPr/>
        <p:txBody>
          <a:bodyPr/>
          <a:lstStyle/>
          <a:p>
            <a:r>
              <a:rPr lang="en-US" dirty="0" smtClean="0"/>
              <a:t>What if training samples </a:t>
            </a:r>
            <a:r>
              <a:rPr lang="en-US" altLang="zh-CN" dirty="0" smtClean="0"/>
              <a:t>can</a:t>
            </a:r>
            <a:r>
              <a:rPr lang="en-US" dirty="0" smtClean="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Imagine </a:t>
                </a:r>
                <a:r>
                  <a:rPr lang="en-US" dirty="0"/>
                  <a:t>that this dataset is merely a 2-D version of the </a:t>
                </a:r>
                <a:r>
                  <a:rPr lang="en-US" dirty="0" smtClean="0"/>
                  <a:t>“true” </a:t>
                </a:r>
                <a:r>
                  <a:rPr lang="en-US" dirty="0"/>
                  <a:t>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smtClean="0"/>
              </a:p>
              <a:p>
                <a:r>
                  <a:rPr lang="en-US" dirty="0" smtClean="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smtClean="0"/>
                  <a:t>, such </a:t>
                </a:r>
                <a:r>
                  <a:rPr lang="en-US" dirty="0"/>
                  <a:t>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smtClean="0"/>
              </a:p>
              <a:p>
                <a:r>
                  <a:rPr lang="en-US" dirty="0" smtClean="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if we have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smtClean="0">
                    <a:latin typeface="Times New Roman" panose="02020603050405020304" pitchFamily="18" charset="0"/>
                    <a:cs typeface="Times New Roman" panose="02020603050405020304" pitchFamily="18" charset="0"/>
                  </a:rPr>
                  <a:t>y</a:t>
                </a:r>
                <a:r>
                  <a:rPr lang="en-US" dirty="0" smtClean="0"/>
                  <a:t> </a:t>
                </a:r>
                <a:r>
                  <a:rPr lang="en-US" dirty="0"/>
                  <a:t>and there is an angle </a:t>
                </a:r>
                <a:r>
                  <a:rPr lang="en-US" i="1" dirty="0" smtClean="0">
                    <a:latin typeface="Times New Roman" panose="02020603050405020304" pitchFamily="18" charset="0"/>
                    <a:cs typeface="Times New Roman" panose="02020603050405020304" pitchFamily="18" charset="0"/>
                  </a:rPr>
                  <a:t>θ</a:t>
                </a:r>
                <a:r>
                  <a:rPr lang="en-US" dirty="0" smtClean="0"/>
                  <a:t>  between </a:t>
                </a:r>
                <a:r>
                  <a:rPr lang="en-US" dirty="0"/>
                  <a:t>them, their dot product is </a:t>
                </a:r>
                <a:r>
                  <a:rPr lang="en-US" dirty="0" smtClean="0"/>
                  <a:t>:</a:t>
                </a:r>
              </a:p>
              <a:p>
                <a:r>
                  <a:rPr lang="en-US" b="1" dirty="0"/>
                  <a:t> </a:t>
                </a:r>
                <a:r>
                  <a:rPr lang="en-US" b="1" dirty="0" smtClean="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smtClean="0"/>
              </a:p>
              <a:p>
                <a:endParaRPr lang="en-US" dirty="0"/>
              </a:p>
              <a:p>
                <a:endParaRPr lang="en-US" dirty="0" smtClean="0"/>
              </a:p>
              <a:p>
                <a:endParaRPr lang="en-US" dirty="0" smtClean="0"/>
              </a:p>
              <a:p>
                <a:endParaRPr lang="en-US" dirty="0"/>
              </a:p>
              <a:p>
                <a:r>
                  <a:rPr lang="en-US" dirty="0" smtClean="0"/>
                  <a:t>Talking </a:t>
                </a:r>
                <a:r>
                  <a:rPr lang="en-US" dirty="0"/>
                  <a:t>about the dot product </a:t>
                </a:r>
                <a:r>
                  <a:rPr lang="en-US" b="1" i="1" dirty="0" err="1" smtClean="0">
                    <a:latin typeface="Times New Roman" panose="02020603050405020304" pitchFamily="18" charset="0"/>
                    <a:cs typeface="Times New Roman" panose="02020603050405020304" pitchFamily="18" charset="0"/>
                  </a:rPr>
                  <a:t>x</a:t>
                </a:r>
                <a:r>
                  <a:rPr lang="en-US" b="1" dirty="0" err="1"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y</a:t>
                </a:r>
                <a:r>
                  <a:rPr lang="en-US" dirty="0"/>
                  <a:t> is the same as talking </a:t>
                </a:r>
                <a:r>
                  <a:rPr lang="en-US" dirty="0" smtClean="0"/>
                  <a:t>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dirty="0" smtClean="0"/>
                  <a:t>(in </a:t>
                </a:r>
                <a:r>
                  <a:rPr lang="en-US" dirty="0"/>
                  <a:t>linear </a:t>
                </a:r>
                <a:r>
                  <a:rPr lang="en-US" dirty="0" smtClean="0"/>
                  <a:t>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Assuming we have such a transformation</a:t>
                </a:r>
                <a:r>
                  <a:rPr lang="en-US" dirty="0"/>
                  <a:t>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endParaRPr lang="en-US" dirty="0" smtClean="0"/>
              </a:p>
              <a:p>
                <a:r>
                  <a:rPr lang="en-US" dirty="0" smtClean="0"/>
                  <a:t>1. Transform </a:t>
                </a:r>
                <a:r>
                  <a:rPr lang="en-US" dirty="0"/>
                  <a:t>the training set </a:t>
                </a:r>
                <a14:m>
                  <m:oMath xmlns:m="http://schemas.openxmlformats.org/officeDocument/2006/math">
                    <m:r>
                      <a:rPr lang="en-US" b="0" i="1" smtClean="0">
                        <a:latin typeface="Cambria Math" panose="02040503050406030204" pitchFamily="18" charset="0"/>
                      </a:rPr>
                      <m:t>𝑋</m:t>
                    </m:r>
                  </m:oMath>
                </a14:m>
                <a:r>
                  <a:rPr lang="en-US" dirty="0"/>
                  <a:t> </a:t>
                </a:r>
                <a:r>
                  <a:rPr lang="en-US" dirty="0" smtClean="0"/>
                  <a:t>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with </a:t>
                </a:r>
                <a14:m>
                  <m:oMath xmlns:m="http://schemas.openxmlformats.org/officeDocument/2006/math">
                    <m:r>
                      <a:rPr lang="en-US" i="1">
                        <a:latin typeface="Cambria Math" panose="02040503050406030204" pitchFamily="18" charset="0"/>
                      </a:rPr>
                      <m:t>𝜙</m:t>
                    </m:r>
                  </m:oMath>
                </a14:m>
                <a:r>
                  <a:rPr lang="en-US" dirty="0" smtClean="0"/>
                  <a:t>. </a:t>
                </a:r>
              </a:p>
              <a:p>
                <a:r>
                  <a:rPr lang="en-US" dirty="0" smtClean="0"/>
                  <a:t>2. Train </a:t>
                </a:r>
                <a:r>
                  <a:rPr lang="en-US" dirty="0"/>
                  <a:t>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smtClean="0"/>
                  <a:t> </a:t>
                </a:r>
                <a:r>
                  <a:rPr lang="en-US" dirty="0"/>
                  <a:t>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smtClean="0"/>
                  <a:t>. </a:t>
                </a:r>
              </a:p>
              <a:p>
                <a:r>
                  <a:rPr lang="en-US" dirty="0" smtClean="0"/>
                  <a:t>3. At </a:t>
                </a:r>
                <a:r>
                  <a:rPr lang="en-US" dirty="0"/>
                  <a:t>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smtClean="0"/>
                  <a:t> </a:t>
                </a:r>
                <a:r>
                  <a:rPr lang="en-US" dirty="0"/>
                  <a:t>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smtClean="0"/>
                  <a:t>. </a:t>
                </a:r>
                <a:r>
                  <a:rPr lang="en-US" dirty="0"/>
                  <a:t>The output class label is then determined </a:t>
                </a:r>
                <a:r>
                  <a:rPr lang="en-US" dirty="0" smtClean="0"/>
                  <a:t>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smtClean="0"/>
              </a:p>
              <a:p>
                <a:r>
                  <a:rPr lang="en-US" dirty="0"/>
                  <a:t>This is exactly the same as the train/test procedure for regular linear SVMs, but with an added data transformation </a:t>
                </a:r>
                <a:r>
                  <a:rPr lang="en-US" dirty="0" smtClean="0"/>
                  <a:t>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95032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 dataset </a:t>
                </a:r>
                <a:r>
                  <a:rPr lang="en-US" i="1" dirty="0" smtClean="0">
                    <a:latin typeface="Times New Roman" panose="02020603050405020304" pitchFamily="18" charset="0"/>
                    <a:cs typeface="Times New Roman" panose="02020603050405020304" pitchFamily="18" charset="0"/>
                  </a:rPr>
                  <a:t>D</a:t>
                </a:r>
                <a:r>
                  <a:rPr lang="en-US" dirty="0" smtClean="0"/>
                  <a:t> </a:t>
                </a:r>
                <a:r>
                  <a:rPr lang="en-US" dirty="0"/>
                  <a:t>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smtClean="0"/>
                  <a:t> (</a:t>
                </a:r>
                <a:r>
                  <a:rPr lang="en-US" dirty="0" smtClean="0">
                    <a:solidFill>
                      <a:srgbClr val="FF0000"/>
                    </a:solidFill>
                  </a:rPr>
                  <a:t>input space</a:t>
                </a:r>
                <a:r>
                  <a:rPr lang="en-US" dirty="0" smtClean="0"/>
                  <a:t>) may </a:t>
                </a:r>
                <a:r>
                  <a:rPr lang="en-US" dirty="0"/>
                  <a:t>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smtClean="0"/>
                  <a:t> (</a:t>
                </a:r>
                <a:r>
                  <a:rPr lang="en-US" dirty="0" smtClean="0">
                    <a:solidFill>
                      <a:srgbClr val="FF0000"/>
                    </a:solidFill>
                  </a:rPr>
                  <a:t>feature space</a:t>
                </a:r>
                <a:r>
                  <a:rPr lang="en-US" dirty="0" smtClean="0"/>
                  <a:t>), where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smtClean="0"/>
                  <a:t>. </a:t>
                </a:r>
              </a:p>
              <a:p>
                <a:r>
                  <a:rPr lang="en-US" dirty="0" smtClean="0"/>
                  <a:t>If </a:t>
                </a:r>
                <a:r>
                  <a:rPr lang="en-US" dirty="0"/>
                  <a:t>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smtClean="0">
                    <a:latin typeface="Times New Roman" panose="02020603050405020304" pitchFamily="18" charset="0"/>
                    <a:cs typeface="Times New Roman" panose="02020603050405020304" pitchFamily="18" charset="0"/>
                  </a:rPr>
                  <a:t>D</a:t>
                </a:r>
                <a:r>
                  <a:rPr lang="en-US" dirty="0" smtClean="0"/>
                  <a:t> to a higher-dimensional</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is </a:t>
                </a:r>
                <a:r>
                  <a:rPr lang="en-US" dirty="0"/>
                  <a:t>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r>
                  <a:rPr lang="en-US" dirty="0"/>
                  <a:t>to find a decision </a:t>
                </a:r>
                <a:r>
                  <a:rPr lang="en-US" dirty="0" smtClean="0"/>
                  <a:t>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p>
              <a:p>
                <a:r>
                  <a:rPr lang="en-US" dirty="0" smtClean="0"/>
                  <a:t>Projecting </a:t>
                </a:r>
                <a:r>
                  <a:rPr lang="en-US" dirty="0"/>
                  <a:t>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a:t>
                </a:r>
                <a:r>
                  <a:rPr lang="en-US" dirty="0" smtClean="0"/>
                  <a:t>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smtClean="0"/>
                  <a:t> will </a:t>
                </a:r>
                <a:r>
                  <a:rPr lang="en-US" dirty="0"/>
                  <a:t>yield a nonlinear decision </a:t>
                </a:r>
                <a:r>
                  <a:rPr lang="en-US" dirty="0" smtClean="0"/>
                  <a:t>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16631374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r>
                  <a:rPr lang="en-US" dirty="0" smtClean="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smtClean="0"/>
              </a:p>
              <a:p>
                <a:endParaRPr lang="en-US" dirty="0"/>
              </a:p>
              <a:p>
                <a:endParaRPr lang="en-US" sz="1600" dirty="0" smtClean="0"/>
              </a:p>
              <a:p>
                <a:r>
                  <a:rPr lang="en-US" dirty="0" smtClean="0"/>
                  <a:t>It’s dual problem is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Such scheme looks attractive</a:t>
                </a:r>
              </a:p>
              <a:p>
                <a:r>
                  <a:rPr lang="en-US" dirty="0" smtClean="0"/>
                  <a:t>However, consider </a:t>
                </a:r>
                <a:r>
                  <a:rPr lang="en-US" dirty="0"/>
                  <a:t>the computational consequences of increasing the </a:t>
                </a:r>
                <a:r>
                  <a:rPr lang="en-US" dirty="0" smtClean="0"/>
                  <a:t>dimensionality</a:t>
                </a:r>
              </a:p>
              <a:p>
                <a:r>
                  <a:rPr lang="en-US" dirty="0" smtClean="0"/>
                  <a:t>If </a:t>
                </a:r>
                <a:r>
                  <a:rPr lang="en-US" i="1" dirty="0" smtClean="0">
                    <a:latin typeface="Times New Roman" panose="02020603050405020304" pitchFamily="18" charset="0"/>
                    <a:cs typeface="Times New Roman" panose="02020603050405020304" pitchFamily="18" charset="0"/>
                  </a:rPr>
                  <a:t>M</a:t>
                </a:r>
                <a:r>
                  <a:rPr lang="en-US" dirty="0" smtClean="0"/>
                  <a:t> grows </a:t>
                </a:r>
                <a:r>
                  <a:rPr lang="en-US" dirty="0"/>
                  <a:t>very quickly with respect to </a:t>
                </a:r>
                <a:r>
                  <a:rPr lang="en-US" i="1" dirty="0">
                    <a:latin typeface="Times New Roman" panose="02020603050405020304" pitchFamily="18" charset="0"/>
                    <a:cs typeface="Times New Roman" panose="02020603050405020304" pitchFamily="18" charset="0"/>
                  </a:rPr>
                  <a:t>N</a:t>
                </a:r>
                <a:r>
                  <a:rPr lang="en-US" dirty="0" smtClean="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smtClean="0"/>
                  <a:t>), </a:t>
                </a:r>
                <a:r>
                  <a:rPr lang="en-US" dirty="0"/>
                  <a:t>then learning SVMs via dataset transformations will incur serious computational and memory problems</a:t>
                </a:r>
                <a:r>
                  <a:rPr lang="en-US" dirty="0" smtClean="0"/>
                  <a:t>!</a:t>
                </a:r>
              </a:p>
              <a:p>
                <a:pPr>
                  <a:spcAft>
                    <a:spcPts val="0"/>
                  </a:spcAft>
                </a:pPr>
                <a:r>
                  <a:rPr lang="en-US" dirty="0" smtClean="0"/>
                  <a:t>For example: a </a:t>
                </a:r>
                <a:r>
                  <a:rPr lang="en-US" dirty="0"/>
                  <a:t>quadratic </a:t>
                </a:r>
                <a:r>
                  <a:rPr lang="en-US" dirty="0" smtClean="0"/>
                  <a:t>kernel </a:t>
                </a:r>
                <a:r>
                  <a:rPr lang="en-US" dirty="0"/>
                  <a:t>(implicitly) performs the </a:t>
                </a:r>
                <a:r>
                  <a:rPr lang="en-US" dirty="0" smtClean="0"/>
                  <a:t>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smtClean="0"/>
              </a:p>
              <a:p>
                <a:pPr>
                  <a:spcAft>
                    <a:spcPts val="0"/>
                  </a:spcAft>
                </a:pPr>
                <a:endParaRPr lang="en-US" dirty="0"/>
              </a:p>
              <a:p>
                <a:pPr>
                  <a:spcAft>
                    <a:spcPts val="0"/>
                  </a:spcAft>
                </a:pPr>
                <a:r>
                  <a:rPr lang="en-US" dirty="0" smtClean="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smtClean="0"/>
                  <a:t>, this </a:t>
                </a:r>
                <a:r>
                  <a:rPr lang="en-US" dirty="0"/>
                  <a:t>transformation adds three additional </a:t>
                </a:r>
                <a:r>
                  <a:rPr lang="en-US" dirty="0" smtClean="0"/>
                  <a:t>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smtClean="0"/>
                  <a:t> </a:t>
                </a:r>
                <a:r>
                  <a:rPr lang="en-US" altLang="zh-CN" dirty="0" smtClean="0"/>
                  <a:t>such that</a:t>
                </a:r>
                <a:endParaRPr lang="en-US" dirty="0" smtClean="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smtClean="0"/>
              </a:p>
              <a:p>
                <a:r>
                  <a:rPr lang="en-US" dirty="0" smtClean="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3"/>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Solve the problem and we have</a:t>
                </a:r>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smtClean="0"/>
                  <a:t> is called a </a:t>
                </a:r>
                <a:r>
                  <a:rPr lang="en-US" dirty="0" smtClean="0">
                    <a:solidFill>
                      <a:srgbClr val="FF0000"/>
                    </a:solidFill>
                  </a:rPr>
                  <a:t>kernel</a:t>
                </a:r>
                <a:r>
                  <a:rPr lang="en-US" dirty="0" smtClean="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smtClean="0"/>
              </a:p>
              <a:p>
                <a:r>
                  <a:rPr lang="en-US" dirty="0" smtClean="0"/>
                  <a:t>What if we don’t explicit</a:t>
                </a:r>
                <a:r>
                  <a:rPr lang="en-US" altLang="zh-CN" dirty="0" smtClean="0"/>
                  <a:t>ly have </a:t>
                </a:r>
                <a:r>
                  <a:rPr lang="en-US" dirty="0" smtClean="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smtClean="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smtClean="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smtClean="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a:t>
                </a:r>
                <a:r>
                  <a:rPr lang="en-US" sz="2400" dirty="0" smtClean="0"/>
                  <a:t>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oMath>
                  </m:oMathPara>
                </a14:m>
                <a:endParaRPr lang="en-US" sz="2400" dirty="0" smtClean="0"/>
              </a:p>
              <a:p>
                <a:r>
                  <a:rPr lang="en-US" sz="2400" dirty="0"/>
                  <a:t>or, equivalently</a:t>
                </a:r>
                <a:r>
                  <a:rPr lang="en-US" sz="2400" dirty="0" smtClean="0"/>
                  <a:t>:</a:t>
                </a:r>
              </a:p>
              <a:p>
                <a:endParaRPr lang="en-US" sz="2400" dirty="0" smtClean="0"/>
              </a:p>
              <a:p>
                <a:endParaRPr lang="en-US" sz="2400" dirty="0"/>
              </a:p>
              <a:p>
                <a:endParaRPr lang="en-US" sz="2400" dirty="0" smtClean="0"/>
              </a:p>
              <a:p>
                <a:endParaRPr lang="en-US" sz="2400" dirty="0" smtClean="0"/>
              </a:p>
              <a:p>
                <a:r>
                  <a:rPr lang="en-US" sz="2400" dirty="0"/>
                  <a:t>is </a:t>
                </a:r>
                <a:r>
                  <a:rPr lang="en-US" sz="2400" dirty="0" smtClean="0"/>
                  <a:t>positive semi-definite </a:t>
                </a:r>
                <a:r>
                  <a:rPr lang="en-US" sz="2400" dirty="0"/>
                  <a:t>for any </a:t>
                </a:r>
                <a:r>
                  <a:rPr lang="en-US" sz="2400" dirty="0" smtClean="0"/>
                  <a:t>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Kernel matrix</a:t>
            </a:r>
            <a:endParaRPr lang="en-US" sz="2000" dirty="0">
              <a:solidFill>
                <a:srgbClr val="FF0000"/>
              </a:solidFill>
            </a:endParaRPr>
          </a:p>
        </p:txBody>
      </p:sp>
    </p:spTree>
    <p:extLst>
      <p:ext uri="{BB962C8B-B14F-4D97-AF65-F5344CB8AC3E}">
        <p14:creationId xmlns:p14="http://schemas.microsoft.com/office/powerpoint/2010/main" val="1765896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 long as a symmetric function’s kernel matrix is </a:t>
                </a:r>
                <a:r>
                  <a:rPr lang="en-US" dirty="0" err="1" smtClean="0"/>
                  <a:t>psd</a:t>
                </a:r>
                <a:r>
                  <a:rPr lang="en-US" dirty="0" smtClean="0"/>
                  <a:t>, it can be used as a kernel function.</a:t>
                </a:r>
              </a:p>
              <a:p>
                <a:r>
                  <a:rPr lang="en-US" dirty="0" smtClean="0"/>
                  <a:t>In fact, for any </a:t>
                </a:r>
                <a:r>
                  <a:rPr lang="en-US" dirty="0" err="1" smtClean="0"/>
                  <a:t>psd</a:t>
                </a:r>
                <a:r>
                  <a:rPr lang="en-US" dirty="0" smtClean="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a:t>
                </a:r>
              </a:p>
              <a:p>
                <a:r>
                  <a:rPr lang="en-US" dirty="0" smtClean="0"/>
                  <a:t>A kernel function </a:t>
                </a:r>
                <a:r>
                  <a:rPr lang="en-US" i="1" dirty="0" smtClean="0">
                    <a:latin typeface="Times New Roman" panose="02020603050405020304" pitchFamily="18" charset="0"/>
                    <a:cs typeface="Times New Roman" panose="02020603050405020304" pitchFamily="18" charset="0"/>
                  </a:rPr>
                  <a:t>K</a:t>
                </a:r>
                <a:r>
                  <a:rPr lang="en-US" dirty="0" smtClean="0"/>
                  <a:t> implicitly defines a feature space called </a:t>
                </a:r>
                <a:r>
                  <a:rPr lang="en-US" dirty="0" smtClean="0">
                    <a:solidFill>
                      <a:srgbClr val="FF0000"/>
                    </a:solidFill>
                  </a:rPr>
                  <a:t>Reproducing Kernel Hilbert Space </a:t>
                </a:r>
                <a:r>
                  <a:rPr lang="en-US" dirty="0" smtClean="0"/>
                  <a:t>(RHKS)</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spTree>
    <p:extLst>
      <p:ext uri="{BB962C8B-B14F-4D97-AF65-F5344CB8AC3E}">
        <p14:creationId xmlns:p14="http://schemas.microsoft.com/office/powerpoint/2010/main" val="28609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smtClean="0"/>
              <a:t> </a:t>
            </a:r>
            <a:r>
              <a:rPr lang="en-US" dirty="0"/>
              <a:t>onto </a:t>
            </a:r>
            <a:r>
              <a:rPr lang="en-US" b="1" i="1" dirty="0">
                <a:latin typeface="Times New Roman" panose="02020603050405020304" pitchFamily="18" charset="0"/>
                <a:cs typeface="Times New Roman" panose="02020603050405020304" pitchFamily="18" charset="0"/>
              </a:rPr>
              <a:t>y</a:t>
            </a:r>
            <a:r>
              <a:rPr lang="en-US" dirty="0" smtClean="0"/>
              <a:t>.</a:t>
            </a:r>
          </a:p>
          <a:p>
            <a:endParaRPr lang="en-US" dirty="0" smtClean="0"/>
          </a:p>
          <a:p>
            <a:endParaRPr lang="en-US" dirty="0" smtClean="0"/>
          </a:p>
          <a:p>
            <a:r>
              <a:rPr lang="en-US" dirty="0" smtClean="0"/>
              <a:t>To </a:t>
            </a:r>
            <a:r>
              <a:rPr lang="en-US" dirty="0"/>
              <a:t>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a:t>
            </a:r>
            <a:r>
              <a:rPr lang="en-US" dirty="0" smtClean="0"/>
              <a:t>vector </a:t>
            </a:r>
            <a:r>
              <a:rPr lang="en-US" b="1" i="1" dirty="0">
                <a:latin typeface="Times New Roman" panose="02020603050405020304" pitchFamily="18" charset="0"/>
                <a:cs typeface="Times New Roman" panose="02020603050405020304" pitchFamily="18" charset="0"/>
              </a:rPr>
              <a:t>z</a:t>
            </a:r>
            <a:r>
              <a:rPr lang="en-US" dirty="0"/>
              <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 is not explicitly known, it’s hard to determine a suitable kernel function</a:t>
                </a:r>
              </a:p>
              <a:p>
                <a:r>
                  <a:rPr lang="en-US" dirty="0" smtClean="0"/>
                  <a:t>How to choose a kernel function?</a:t>
                </a:r>
              </a:p>
              <a:p>
                <a:r>
                  <a:rPr lang="en-US" dirty="0"/>
                  <a:t>Popular </a:t>
                </a:r>
                <a:r>
                  <a:rPr lang="en-US" dirty="0" smtClean="0"/>
                  <a:t>Kernels</a:t>
                </a:r>
              </a:p>
              <a:p>
                <a:pPr lvl="1"/>
                <a:r>
                  <a:rPr lang="en-US" dirty="0" smtClean="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smtClean="0"/>
              </a:p>
              <a:p>
                <a:pPr lvl="1"/>
                <a:r>
                  <a:rPr lang="en-US" dirty="0" smtClean="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smtClean="0"/>
              </a:p>
              <a:p>
                <a:pPr lvl="1"/>
                <a:r>
                  <a:rPr lang="en-US" dirty="0"/>
                  <a:t>Radial Basis Function (RBF)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smtClean="0"/>
              </a:p>
              <a:p>
                <a:pPr lvl="1"/>
                <a:r>
                  <a:rPr lang="en-US" dirty="0"/>
                  <a:t>Sigmoid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smtClean="0"/>
              </a:p>
              <a:p>
                <a:r>
                  <a:rPr lang="en-US" dirty="0" smtClean="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p:spTree>
    <p:extLst>
      <p:ext uri="{BB962C8B-B14F-4D97-AF65-F5344CB8AC3E}">
        <p14:creationId xmlns:p14="http://schemas.microsoft.com/office/powerpoint/2010/main" val="1043430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a:t>
            </a:r>
            <a:r>
              <a:rPr lang="en-US" dirty="0" smtClean="0"/>
              <a:t>“correct” </a:t>
            </a:r>
            <a:r>
              <a:rPr lang="en-US" dirty="0"/>
              <a:t>kernel is a nontrivial task, and may depend on the specific task at hand. </a:t>
            </a:r>
            <a:endParaRPr lang="en-US" dirty="0" smtClean="0"/>
          </a:p>
          <a:p>
            <a:r>
              <a:rPr lang="en-US" dirty="0" smtClean="0"/>
              <a:t>No </a:t>
            </a:r>
            <a:r>
              <a:rPr lang="en-US" dirty="0"/>
              <a:t>matter which kernel you choose, you will need to tune the kernel parameters to get good performance from your classifier. </a:t>
            </a:r>
            <a:endParaRPr lang="en-US" dirty="0" smtClean="0"/>
          </a:p>
          <a:p>
            <a:r>
              <a:rPr lang="en-US" dirty="0" smtClean="0"/>
              <a:t>Popular </a:t>
            </a:r>
            <a:r>
              <a:rPr lang="en-US" dirty="0"/>
              <a:t>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862947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SVM formulation for separable data</a:t>
                </a:r>
              </a:p>
              <a:p>
                <a:endParaRPr lang="en-US" dirty="0"/>
              </a:p>
              <a:p>
                <a:endParaRPr lang="en-US" dirty="0" smtClean="0"/>
              </a:p>
              <a:p>
                <a:endParaRPr lang="en-US" dirty="0"/>
              </a:p>
              <a:p>
                <a:r>
                  <a:rPr lang="en-US" dirty="0">
                    <a:solidFill>
                      <a:srgbClr val="FF0000"/>
                    </a:solidFill>
                  </a:rPr>
                  <a:t>Non-separable </a:t>
                </a:r>
                <a:r>
                  <a:rPr lang="en-US" dirty="0" smtClean="0">
                    <a:solidFill>
                      <a:srgbClr val="FF0000"/>
                    </a:solidFill>
                  </a:rPr>
                  <a:t>setting: </a:t>
                </a:r>
                <a:r>
                  <a:rPr lang="en-US" dirty="0"/>
                  <a:t>In practice our training data will not be separable. What issues arise with the optimization problem above when data is not separable? </a:t>
                </a:r>
                <a:endParaRPr lang="en-US" dirty="0" smtClean="0"/>
              </a:p>
              <a:p>
                <a:r>
                  <a:rPr lang="en-US" dirty="0"/>
                  <a:t>For every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such that</a:t>
                </a:r>
              </a:p>
              <a:p>
                <a:endParaRPr lang="en-US" dirty="0"/>
              </a:p>
              <a:p>
                <a:endParaRPr lang="en-US" sz="300" dirty="0" smtClean="0"/>
              </a:p>
              <a:p>
                <a:r>
                  <a:rPr lang="en-US" dirty="0" smtClean="0"/>
                  <a:t>There </a:t>
                </a:r>
                <a:r>
                  <a:rPr lang="en-US" dirty="0"/>
                  <a:t>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as </a:t>
                </a:r>
                <a:r>
                  <a:rPr lang="en-US" dirty="0"/>
                  <a:t>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Constraints in separable setting </a:t>
                </a:r>
              </a:p>
              <a:p>
                <a:endParaRPr lang="en-US" dirty="0"/>
              </a:p>
              <a:p>
                <a:r>
                  <a:rPr lang="en-US" dirty="0"/>
                  <a:t>Constraints in non-separable </a:t>
                </a:r>
                <a:r>
                  <a:rPr lang="en-US" dirty="0" smtClean="0"/>
                  <a:t>setting</a:t>
                </a:r>
              </a:p>
              <a:p>
                <a:r>
                  <a:rPr lang="en-US" dirty="0"/>
                  <a:t>Idea: modify our constraints to account for non-</a:t>
                </a:r>
                <a:r>
                  <a:rPr lang="en-US" dirty="0" err="1"/>
                  <a:t>separability</a:t>
                </a:r>
                <a:r>
                  <a:rPr lang="en-US" dirty="0"/>
                  <a:t>! </a:t>
                </a:r>
                <a:endParaRPr lang="en-US" dirty="0" smtClean="0"/>
              </a:p>
              <a:p>
                <a:r>
                  <a:rPr lang="en-US" dirty="0" smtClean="0"/>
                  <a:t>Now our target function becomes</a:t>
                </a:r>
              </a:p>
              <a:p>
                <a:endParaRPr lang="en-US" dirty="0" smtClean="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smtClean="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Surrogate loss functions</a:t>
                </a:r>
              </a:p>
              <a:p>
                <a:pPr lvl="1"/>
                <a:r>
                  <a:rPr lang="en-US" dirty="0" smtClean="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smtClean="0"/>
              </a:p>
              <a:p>
                <a:pPr lvl="1"/>
                <a:r>
                  <a:rPr lang="en-US" dirty="0" smtClean="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spTree>
    <p:extLst>
      <p:ext uri="{BB962C8B-B14F-4D97-AF65-F5344CB8AC3E}">
        <p14:creationId xmlns:p14="http://schemas.microsoft.com/office/powerpoint/2010/main" val="2157298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Definition: </a:t>
                </a:r>
                <a:r>
                  <a:rPr lang="en-US" dirty="0"/>
                  <a:t>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smtClean="0"/>
                  <a:t> and </a:t>
                </a:r>
                <a:r>
                  <a:rPr lang="en-US" dirty="0"/>
                  <a:t>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endParaRPr lang="en-US" dirty="0" smtClean="0"/>
              </a:p>
              <a:p>
                <a:endParaRPr lang="en-US" dirty="0"/>
              </a:p>
              <a:p>
                <a:endParaRPr lang="en-US" dirty="0" smtClean="0"/>
              </a:p>
              <a:p>
                <a:endParaRPr lang="en-US" dirty="0" smtClean="0"/>
              </a:p>
              <a:p>
                <a:r>
                  <a:rPr lang="en-US" dirty="0" smtClean="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r>
                  <a:rPr lang="en-US" dirty="0" smtClean="0"/>
                  <a:t>)</a:t>
                </a:r>
              </a:p>
              <a:p>
                <a:pPr lvl="1"/>
                <a:r>
                  <a:rPr lang="en-US" dirty="0"/>
                  <a:t>Otherwise pay a growing penalty, between 0 and 1 if signs match, and greater than one </a:t>
                </a:r>
                <a:r>
                  <a:rPr lang="en-US" dirty="0" smtClean="0"/>
                  <a:t>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9" y="856988"/>
            <a:ext cx="8020594" cy="5602797"/>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Upper-bound </a:t>
            </a:r>
            <a:r>
              <a:rPr lang="en-US" dirty="0"/>
              <a:t>for 0/1 loss function (black line) </a:t>
            </a:r>
            <a:endParaRPr lang="en-US" dirty="0" smtClean="0"/>
          </a:p>
          <a:p>
            <a:r>
              <a:rPr lang="en-US" dirty="0"/>
              <a:t>We use </a:t>
            </a:r>
            <a:r>
              <a:rPr lang="en-US" dirty="0" smtClean="0"/>
              <a:t>hinge </a:t>
            </a:r>
            <a:r>
              <a:rPr lang="en-US" dirty="0"/>
              <a:t>loss is a surrogate to 0/1 loss – Why</a:t>
            </a:r>
            <a:r>
              <a:rPr lang="en-US" dirty="0" smtClean="0"/>
              <a:t>?</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8" y="856988"/>
            <a:ext cx="8556171" cy="5602797"/>
          </a:xfrm>
        </p:spPr>
        <p:txBody>
          <a:bodyPr>
            <a:noAutofit/>
          </a:bodyPr>
          <a:lstStyle/>
          <a:p>
            <a:endParaRPr lang="en-US" dirty="0" smtClean="0"/>
          </a:p>
          <a:p>
            <a:endParaRPr lang="en-US" dirty="0"/>
          </a:p>
          <a:p>
            <a:endParaRPr lang="en-US" dirty="0" smtClean="0"/>
          </a:p>
          <a:p>
            <a:endParaRPr lang="en-US" dirty="0"/>
          </a:p>
          <a:p>
            <a:endParaRPr lang="en-US" sz="1400" dirty="0" smtClean="0"/>
          </a:p>
          <a:p>
            <a:endParaRPr lang="en-US" dirty="0"/>
          </a:p>
          <a:p>
            <a:endParaRPr lang="en-US" sz="1400" dirty="0" smtClean="0"/>
          </a:p>
          <a:p>
            <a:r>
              <a:rPr lang="en-US" dirty="0"/>
              <a:t>Other surrogate losses can be used, e.g., exponential loss for </a:t>
            </a:r>
            <a:r>
              <a:rPr lang="en-US" dirty="0" err="1"/>
              <a:t>Adaboost</a:t>
            </a:r>
            <a:r>
              <a:rPr lang="en-US" dirty="0"/>
              <a:t> (in blue), logistic loss (not shown) for logistic </a:t>
            </a:r>
            <a:r>
              <a:rPr lang="en-US" dirty="0" smtClean="0"/>
              <a:t>regression</a:t>
            </a:r>
          </a:p>
          <a:p>
            <a:r>
              <a:rPr lang="en-US" dirty="0"/>
              <a:t>Hinge loss less sensitive to outliers than exponential (or logistic) </a:t>
            </a:r>
            <a:r>
              <a:rPr lang="en-US" dirty="0" smtClean="0"/>
              <a:t>loss</a:t>
            </a:r>
          </a:p>
          <a:p>
            <a:r>
              <a:rPr lang="en-US" dirty="0"/>
              <a:t>Logistic loss has a natural probabilistic </a:t>
            </a:r>
            <a:r>
              <a:rPr lang="en-US" dirty="0" smtClean="0"/>
              <a:t>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a:t>
            </a:r>
            <a:r>
              <a:rPr lang="en-US" dirty="0" smtClean="0"/>
              <a:t>data</a:t>
            </a:r>
          </a:p>
          <a:p>
            <a:endParaRPr lang="en-US" dirty="0"/>
          </a:p>
          <a:p>
            <a:endParaRPr lang="en-US" dirty="0" smtClean="0"/>
          </a:p>
          <a:p>
            <a:r>
              <a:rPr lang="en-US" dirty="0" smtClean="0"/>
              <a:t>We </a:t>
            </a:r>
            <a:r>
              <a:rPr lang="en-US" dirty="0"/>
              <a:t>balance between two terms (the loss and the </a:t>
            </a:r>
            <a:r>
              <a:rPr lang="en-US" dirty="0" err="1"/>
              <a:t>regularizer</a:t>
            </a:r>
            <a:r>
              <a:rPr lang="en-US" dirty="0" smtClean="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smtClean="0"/>
              </a:p>
              <a:p>
                <a:endParaRPr lang="en-US" dirty="0"/>
              </a:p>
              <a:p>
                <a:endParaRPr lang="en-US" dirty="0" smtClean="0"/>
              </a:p>
              <a:p>
                <a:endParaRPr lang="en-US" dirty="0"/>
              </a:p>
              <a:p>
                <a:r>
                  <a:rPr lang="en-US" dirty="0" smtClean="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r>
                  <a:rPr lang="en-US" dirty="0" smtClean="0"/>
                  <a:t>the optimization becomes</a:t>
                </a:r>
              </a:p>
              <a:p>
                <a:endParaRPr lang="en-US" dirty="0"/>
              </a:p>
              <a:p>
                <a:endParaRPr lang="en-US" dirty="0" smtClean="0"/>
              </a:p>
              <a:p>
                <a:endParaRPr lang="en-US" dirty="0"/>
              </a:p>
              <a:p>
                <a:endParaRPr lang="en-US" dirty="0" smtClean="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smtClean="0"/>
              <a:t>By definition</a:t>
            </a:r>
          </a:p>
          <a:p>
            <a:endParaRPr lang="en-US" dirty="0"/>
          </a:p>
          <a:p>
            <a:r>
              <a:rPr lang="en-US" dirty="0" smtClean="0"/>
              <a:t>We have</a:t>
            </a:r>
          </a:p>
          <a:p>
            <a:r>
              <a:rPr lang="en-US" dirty="0" smtClean="0"/>
              <a:t> </a:t>
            </a:r>
          </a:p>
          <a:p>
            <a:endParaRPr lang="en-US" dirty="0"/>
          </a:p>
          <a:p>
            <a:endParaRPr lang="en-US" dirty="0" smtClean="0"/>
          </a:p>
          <a:p>
            <a:endParaRPr lang="en-US" sz="1050" dirty="0" smtClean="0"/>
          </a:p>
          <a:p>
            <a:r>
              <a:rPr lang="en-US" dirty="0" smtClean="0"/>
              <a:t>If </a:t>
            </a:r>
            <a:r>
              <a:rPr lang="en-US" dirty="0"/>
              <a:t>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smtClean="0">
                <a:latin typeface="Times New Roman" panose="02020603050405020304" pitchFamily="18" charset="0"/>
                <a:cs typeface="Times New Roman" panose="02020603050405020304" pitchFamily="18" charset="0"/>
              </a:rPr>
              <a:t>y</a:t>
            </a:r>
            <a:r>
              <a:rPr lang="en-US" dirty="0"/>
              <a:t> </a:t>
            </a:r>
            <a:r>
              <a:rPr lang="en-US" dirty="0" smtClean="0"/>
              <a:t>then </a:t>
            </a: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This 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Construct a Lagrange </a:t>
                </a:r>
                <a:r>
                  <a:rPr lang="en-US" dirty="0"/>
                  <a:t>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smtClean="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smtClean="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Original problem</a:t>
            </a:r>
          </a:p>
          <a:p>
            <a:endParaRPr lang="en-US" dirty="0"/>
          </a:p>
          <a:p>
            <a:endParaRPr lang="en-US" dirty="0" smtClean="0"/>
          </a:p>
          <a:p>
            <a:endParaRPr lang="en-US" dirty="0"/>
          </a:p>
          <a:p>
            <a:endParaRPr lang="en-US" dirty="0" smtClean="0"/>
          </a:p>
          <a:p>
            <a:r>
              <a:rPr lang="en-US" dirty="0" smtClean="0"/>
              <a:t>Dual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smtClean="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spcAft>
                    <a:spcPts val="600"/>
                  </a:spcAft>
                </a:pPr>
                <a:r>
                  <a:rPr lang="en-US" sz="24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a:t>
            </a:r>
            <a:r>
              <a:rPr lang="en-US" dirty="0" smtClean="0"/>
              <a:t>is </a:t>
            </a:r>
            <a:r>
              <a:rPr lang="en-US" dirty="0"/>
              <a:t>only determined by a subset of the training </a:t>
            </a:r>
            <a:r>
              <a:rPr lang="en-US" dirty="0" smtClean="0"/>
              <a:t>samples</a:t>
            </a:r>
          </a:p>
          <a:p>
            <a:r>
              <a:rPr lang="en-US" dirty="0"/>
              <a:t>These samples are called support </a:t>
            </a:r>
            <a:r>
              <a:rPr lang="en-US" dirty="0" smtClean="0"/>
              <a:t>vectors</a:t>
            </a:r>
          </a:p>
          <a:p>
            <a:r>
              <a:rPr lang="en-US" dirty="0"/>
              <a:t>All other training points do not affect the optimal solution, i.e</a:t>
            </a:r>
            <a:r>
              <a:rPr lang="en-US" dirty="0" smtClean="0"/>
              <a:t>., if </a:t>
            </a:r>
            <a:r>
              <a:rPr lang="en-US" dirty="0"/>
              <a:t>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74</a:t>
            </a:fld>
            <a:endParaRPr lang="en-US"/>
          </a:p>
        </p:txBody>
      </p:sp>
    </p:spTree>
    <p:extLst>
      <p:ext uri="{BB962C8B-B14F-4D97-AF65-F5344CB8AC3E}">
        <p14:creationId xmlns:p14="http://schemas.microsoft.com/office/powerpoint/2010/main" val="28646715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75</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Regularization</a:t>
            </a:r>
            <a:endParaRPr lang="en-US" dirty="0"/>
          </a:p>
        </p:txBody>
      </p:sp>
      <p:sp>
        <p:nvSpPr>
          <p:cNvPr id="3" name="内容占位符 2"/>
          <p:cNvSpPr>
            <a:spLocks noGrp="1"/>
          </p:cNvSpPr>
          <p:nvPr>
            <p:ph idx="1"/>
          </p:nvPr>
        </p:nvSpPr>
        <p:spPr/>
        <p:txBody>
          <a:bodyPr/>
          <a:lstStyle/>
          <a:p>
            <a:r>
              <a:rPr lang="en-US" dirty="0" smtClean="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76</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smtClean="0">
                <a:latin typeface="Times New Roman" panose="02020603050405020304" pitchFamily="18" charset="0"/>
                <a:cs typeface="Times New Roman" panose="02020603050405020304" pitchFamily="18" charset="0"/>
              </a:rPr>
              <a:t>y</a:t>
            </a:r>
            <a:r>
              <a:rPr lang="en-US" dirty="0" smtClean="0"/>
              <a:t>, it </a:t>
            </a:r>
            <a:r>
              <a:rPr lang="en-US" dirty="0"/>
              <a:t>has the direction </a:t>
            </a:r>
            <a:r>
              <a:rPr lang="en-US" b="1" i="1" dirty="0" smtClean="0">
                <a:latin typeface="Times New Roman" panose="02020603050405020304" pitchFamily="18" charset="0"/>
                <a:cs typeface="Times New Roman" panose="02020603050405020304" pitchFamily="18" charset="0"/>
              </a:rPr>
              <a:t>u</a:t>
            </a:r>
            <a:endParaRPr lang="en-US" b="1" i="1" dirty="0">
              <a:latin typeface="Times New Roman" panose="02020603050405020304" pitchFamily="18" charset="0"/>
              <a:cs typeface="Times New Roman" panose="02020603050405020304" pitchFamily="18" charset="0"/>
            </a:endParaRPr>
          </a:p>
          <a:p>
            <a:endParaRPr lang="en-US" dirty="0" smtClean="0"/>
          </a:p>
          <a:p>
            <a:endParaRPr lang="en-US" dirty="0"/>
          </a:p>
          <a:p>
            <a:r>
              <a:rPr lang="en-US" dirty="0" smtClean="0"/>
              <a:t>It </a:t>
            </a:r>
            <a:r>
              <a:rPr lang="en-US" dirty="0"/>
              <a:t>allows us to compute the distance between </a:t>
            </a:r>
            <a:r>
              <a:rPr lang="en-US" b="1" i="1" dirty="0" smtClean="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=0</m:t>
                    </m:r>
                  </m:oMath>
                </a14:m>
                <a:endParaRPr lang="en-US" dirty="0" smtClean="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9" y="3432475"/>
                <a:ext cx="5910942" cy="2959336"/>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smtClean="0">
                    <a:solidFill>
                      <a:schemeClr val="tx1">
                        <a:lumMod val="75000"/>
                        <a:lumOff val="25000"/>
                      </a:schemeClr>
                    </a:solidFill>
                  </a:rPr>
                  <a:t>Note </a:t>
                </a:r>
                <a:r>
                  <a:rPr lang="en-US" sz="2400" dirty="0">
                    <a:solidFill>
                      <a:schemeClr val="tx1">
                        <a:lumMod val="75000"/>
                        <a:lumOff val="25000"/>
                      </a:schemeClr>
                    </a:solidFill>
                  </a:rPr>
                  <a:t>that</a:t>
                </a:r>
              </a:p>
              <a:p>
                <a:pPr algn="ct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is the same thing </a:t>
                </a:r>
                <a:r>
                  <a:rPr lang="en-US" sz="2400" dirty="0" smtClean="0">
                    <a:solidFill>
                      <a:schemeClr val="tx1">
                        <a:lumMod val="75000"/>
                        <a:lumOff val="25000"/>
                      </a:schemeClr>
                    </a:solidFill>
                  </a:rPr>
                  <a:t>as</a:t>
                </a:r>
              </a:p>
              <a:p>
                <a:pPr marL="91440" indent="-91440" algn="ctr"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 0</a:t>
                </a:r>
                <a:endParaRPr lang="en-US" sz="2400" i="1" dirty="0">
                  <a:latin typeface="Times New Roman" panose="02020603050405020304" pitchFamily="18" charset="0"/>
                  <a:cs typeface="Times New Roman" panose="020206030504050203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Given two vectors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𝒘</m:t>
                    </m:r>
                    <m:r>
                      <a:rPr lang="en-US" sz="2400" b="1" i="0" smtClean="0">
                        <a:solidFill>
                          <a:schemeClr val="tx1">
                            <a:lumMod val="75000"/>
                            <a:lumOff val="25000"/>
                          </a:schemeClr>
                        </a:solidFill>
                        <a:latin typeface="Cambria Math" panose="02040503050406030204" pitchFamily="18" charset="0"/>
                      </a:rPr>
                      <m:t>=</m:t>
                    </m:r>
                    <m:d>
                      <m:dPr>
                        <m:ctrlPr>
                          <a:rPr lang="en-US" sz="2400" b="1" i="1" smtClean="0">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smtClean="0">
                                <a:solidFill>
                                  <a:schemeClr val="tx1">
                                    <a:lumMod val="75000"/>
                                    <a:lumOff val="25000"/>
                                  </a:schemeClr>
                                </a:solidFill>
                                <a:latin typeface="Cambria Math" panose="02040503050406030204" pitchFamily="18" charset="0"/>
                              </a:rPr>
                            </m:ctrlPr>
                          </m:mPr>
                          <m:mr>
                            <m:e>
                              <m:r>
                                <m:rPr>
                                  <m:brk m:alnAt="7"/>
                                </m:rP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e>
                          </m:mr>
                          <m:mr>
                            <m:e>
                              <m: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mr>
                          <m:mr>
                            <m:e>
                              <m:r>
                                <a:rPr lang="en-US" sz="2400" b="0" i="1" smtClean="0">
                                  <a:solidFill>
                                    <a:schemeClr val="tx1">
                                      <a:lumMod val="75000"/>
                                      <a:lumOff val="25000"/>
                                    </a:schemeClr>
                                  </a:solidFill>
                                  <a:latin typeface="Cambria Math" panose="02040503050406030204" pitchFamily="18" charset="0"/>
                                </a:rPr>
                                <m:t>1</m:t>
                              </m:r>
                            </m:e>
                          </m:mr>
                        </m:m>
                      </m:e>
                    </m:d>
                  </m:oMath>
                </a14:m>
                <a:r>
                  <a:rPr lang="en-US" sz="2400" dirty="0" smtClean="0">
                    <a:solidFill>
                      <a:schemeClr val="tx1">
                        <a:lumMod val="75000"/>
                        <a:lumOff val="25000"/>
                      </a:schemeClr>
                    </a:solidFill>
                  </a:rPr>
                  <a:t> and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𝒙</m:t>
                    </m:r>
                    <m:r>
                      <a:rPr lang="en-US" sz="2400" b="1" i="0" smtClean="0">
                        <a:solidFill>
                          <a:schemeClr val="tx1">
                            <a:lumMod val="75000"/>
                            <a:lumOff val="25000"/>
                          </a:schemeClr>
                        </a:solidFill>
                        <a:latin typeface="Cambria Math" panose="02040503050406030204" pitchFamily="18" charset="0"/>
                      </a:rPr>
                      <m:t>=</m:t>
                    </m:r>
                    <m:d>
                      <m:dPr>
                        <m:ctrlPr>
                          <a:rPr lang="en-US" sz="2400" b="1" i="1">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a:solidFill>
                                  <a:schemeClr val="tx1">
                                    <a:lumMod val="75000"/>
                                    <a:lumOff val="25000"/>
                                  </a:schemeClr>
                                </a:solidFill>
                                <a:latin typeface="Cambria Math" panose="02040503050406030204" pitchFamily="18" charset="0"/>
                              </a:rPr>
                            </m:ctrlPr>
                          </m:mPr>
                          <m:mr>
                            <m:e>
                              <m:r>
                                <m:rPr>
                                  <m:brk m:alnAt="7"/>
                                </m:rPr>
                                <a:rPr lang="en-US" sz="2400" b="0" i="1" smtClean="0">
                                  <a:solidFill>
                                    <a:schemeClr val="tx1">
                                      <a:lumMod val="75000"/>
                                      <a:lumOff val="25000"/>
                                    </a:schemeClr>
                                  </a:solidFill>
                                  <a:latin typeface="Cambria Math" panose="02040503050406030204" pitchFamily="18" charset="0"/>
                                </a:rPr>
                                <m:t>1</m:t>
                              </m:r>
                            </m:e>
                          </m:mr>
                          <m:mr>
                            <m:e>
                              <m:r>
                                <a:rPr lang="en-US" sz="2400" b="0" i="1" smtClean="0">
                                  <a:solidFill>
                                    <a:schemeClr val="tx1">
                                      <a:lumMod val="75000"/>
                                      <a:lumOff val="25000"/>
                                    </a:schemeClr>
                                  </a:solidFill>
                                  <a:latin typeface="Cambria Math" panose="02040503050406030204" pitchFamily="18" charset="0"/>
                                </a:rPr>
                                <m:t>𝑥</m:t>
                              </m:r>
                            </m:e>
                          </m:mr>
                          <m:mr>
                            <m:e>
                              <m:r>
                                <a:rPr lang="en-US" sz="2400" b="0" i="1" smtClean="0">
                                  <a:solidFill>
                                    <a:schemeClr val="tx1">
                                      <a:lumMod val="75000"/>
                                      <a:lumOff val="25000"/>
                                    </a:schemeClr>
                                  </a:solidFill>
                                  <a:latin typeface="Cambria Math" panose="02040503050406030204" pitchFamily="18" charset="0"/>
                                </a:rPr>
                                <m:t>𝑦</m:t>
                              </m:r>
                            </m:e>
                          </m:mr>
                        </m:m>
                      </m:e>
                    </m:d>
                  </m:oMath>
                </a14:m>
                <a:endParaRPr lang="en-US" sz="2400" dirty="0">
                  <a:solidFill>
                    <a:schemeClr val="tx1">
                      <a:lumMod val="75000"/>
                      <a:lumOff val="2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587829" y="3432475"/>
                <a:ext cx="5910942" cy="2959336"/>
              </a:xfrm>
              <a:prstGeom prst="rect">
                <a:avLst/>
              </a:prstGeom>
              <a:blipFill>
                <a:blip r:embed="rId4"/>
                <a:stretch>
                  <a:fillRect t="-2881"/>
                </a:stretch>
              </a:blipFill>
            </p:spPr>
            <p:txBody>
              <a:bodyPr/>
              <a:lstStyle/>
              <a:p>
                <a:r>
                  <a:rPr lang="en-US">
                    <a:noFill/>
                  </a:rPr>
                  <a:t> </a:t>
                </a:r>
              </a:p>
            </p:txBody>
          </p:sp>
        </mc:Fallback>
      </mc:AlternateContent>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
        <p:nvSpPr>
          <p:cNvPr id="13" name="圆角矩形 12"/>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10010</TotalTime>
  <Words>2541</Words>
  <Application>Microsoft Office PowerPoint</Application>
  <PresentationFormat>全屏显示(4:3)</PresentationFormat>
  <Paragraphs>829</Paragraphs>
  <Slides>76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The equation of the hyperplane</vt:lpstr>
      <vt:lpstr>The equation of the hyperplane</vt:lpstr>
      <vt:lpstr>The equation of the hyperplane</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472</cp:revision>
  <dcterms:created xsi:type="dcterms:W3CDTF">2016-07-23T03:09:55Z</dcterms:created>
  <dcterms:modified xsi:type="dcterms:W3CDTF">2019-10-30T02:19:04Z</dcterms:modified>
</cp:coreProperties>
</file>