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7"/>
  </p:notesMasterIdLst>
  <p:sldIdLst>
    <p:sldId id="256" r:id="rId3"/>
    <p:sldId id="29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308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9" r:id="rId38"/>
    <p:sldId id="310" r:id="rId39"/>
    <p:sldId id="311" r:id="rId40"/>
    <p:sldId id="273" r:id="rId41"/>
    <p:sldId id="274" r:id="rId42"/>
    <p:sldId id="275" r:id="rId43"/>
    <p:sldId id="276" r:id="rId44"/>
    <p:sldId id="277" r:id="rId45"/>
    <p:sldId id="27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2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36A84-2B51-4189-A639-CCD088BE161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5E744-1EAC-4ABA-9C1F-B8AB04900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8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5E744-1EAC-4ABA-9C1F-B8AB049001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51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格拉姆矩阵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/Gram matrix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5E744-1EAC-4ABA-9C1F-B8AB049001F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03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0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1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14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E804-9070-4912-A43A-FA90F5815462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 userDrawn="1"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9731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333375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08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BDD1-7320-4ECF-A9AA-79E8433EB092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218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7F7E-6272-499F-9883-ADBCE8F1C8E9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30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15D9-3646-4477-8914-191D4F5FCA48}" type="datetime1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21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2107-2DCC-4A3F-B702-28FF5BE5EF3C}" type="datetime1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183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D22-B7D2-4543-8CC7-2709FA70EED2}" type="datetime1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Pattern recognition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76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1D5EF2-F232-42FD-8202-359126439DFA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Pattern recognition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2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525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0881-1631-44BF-9266-24387BD5D6B5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232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03DD-4076-4A20-B471-406A4504E128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721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8055-12C9-460D-A1E8-656BCCDB720F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2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8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8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2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2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8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3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7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DA97D-346D-47CF-8FB6-A49CF63156F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7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DFB841-6234-457D-A7AC-A693C06FBEC2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Pattern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18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13" indent="-3317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113" indent="-3333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0.png"/><Relationship Id="rId4" Type="http://schemas.openxmlformats.org/officeDocument/2006/relationships/image" Target="../media/image2.wmf"/><Relationship Id="rId9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3.png"/><Relationship Id="rId7" Type="http://schemas.openxmlformats.org/officeDocument/2006/relationships/image" Target="../media/image6.wmf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7.bin"/><Relationship Id="rId5" Type="http://schemas.openxmlformats.org/officeDocument/2006/relationships/image" Target="../media/image5.wmf"/><Relationship Id="rId10" Type="http://schemas.openxmlformats.org/officeDocument/2006/relationships/image" Target="../media/image14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0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Dimension reduction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495013"/>
          </a:xfrm>
        </p:spPr>
        <p:txBody>
          <a:bodyPr/>
          <a:lstStyle/>
          <a:p>
            <a:r>
              <a:rPr lang="en-US" dirty="0"/>
              <a:t>Lin </a:t>
            </a:r>
            <a:r>
              <a:rPr lang="en-US"/>
              <a:t>zhang</a:t>
            </a:r>
            <a:endParaRPr lang="en-US" dirty="0"/>
          </a:p>
          <a:p>
            <a:r>
              <a:rPr lang="en-US" dirty="0" err="1"/>
              <a:t>Sse</a:t>
            </a:r>
            <a:r>
              <a:rPr lang="en-US" dirty="0"/>
              <a:t>, </a:t>
            </a:r>
            <a:r>
              <a:rPr lang="en-US" dirty="0" err="1"/>
              <a:t>tongji</a:t>
            </a:r>
            <a:r>
              <a:rPr lang="en-US" dirty="0"/>
              <a:t> university</a:t>
            </a:r>
          </a:p>
          <a:p>
            <a:r>
              <a:rPr lang="en-US" dirty="0"/>
              <a:t>Dec. 2016</a:t>
            </a:r>
          </a:p>
        </p:txBody>
      </p:sp>
    </p:spTree>
    <p:extLst>
      <p:ext uri="{BB962C8B-B14F-4D97-AF65-F5344CB8AC3E}">
        <p14:creationId xmlns:p14="http://schemas.microsoft.com/office/powerpoint/2010/main" val="3831440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rgbClr val="0070C0"/>
                    </a:solidFill>
                    <a:ea typeface="ＭＳ Ｐゴシック" panose="020B0600070205080204" pitchFamily="34" charset="-128"/>
                  </a:rPr>
                  <a:t>Identify the orientation with largest variance</a:t>
                </a:r>
              </a:p>
              <a:p>
                <a:r>
                  <a:rPr lang="en-US" altLang="zh-CN" dirty="0"/>
                  <a:t>Suppose 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dirty="0"/>
                  <a:t> contains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n</a:t>
                </a:r>
                <a:r>
                  <a:rPr lang="en-US" altLang="zh-CN" dirty="0"/>
                  <a:t> data points, and each data point is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dirty="0"/>
                  <a:t>-dimensional, that is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Now, we want to find such a unit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971222" y="3151405"/>
                <a:ext cx="5454122" cy="583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×1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222" y="3151405"/>
                <a:ext cx="5454122" cy="5831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538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Identify the orientation with largest variance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130175" y="1676400"/>
          <a:ext cx="8991600" cy="146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4" name="Equation" r:id="rId3" imgW="4140200" imgH="635000" progId="Equation.DSMT4">
                  <p:embed/>
                </p:oleObj>
              </mc:Choice>
              <mc:Fallback>
                <p:oleObj name="Equation" r:id="rId3" imgW="4140200" imgH="635000" progId="Equation.DSMT4">
                  <p:embed/>
                  <p:pic>
                    <p:nvPicPr>
                      <p:cNvPr id="6758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" y="1676400"/>
                        <a:ext cx="8991600" cy="146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3581400" y="2781300"/>
                <a:ext cx="5486400" cy="4924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600" dirty="0">
                    <a:ea typeface="宋体" panose="02010600030101010101" pitchFamily="2" charset="-122"/>
                  </a:rPr>
                  <a:t>(Note that: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𝜇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600" dirty="0">
                    <a:ea typeface="宋体" panose="02010600030101010101" pitchFamily="2" charset="-122"/>
                  </a:rPr>
                  <a:t>)</a:t>
                </a:r>
                <a:endParaRPr lang="zh-CN" altLang="en-US" sz="2600" dirty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0" y="2781300"/>
                <a:ext cx="5486400" cy="492443"/>
              </a:xfrm>
              <a:prstGeom prst="rect">
                <a:avLst/>
              </a:prstGeom>
              <a:blipFill>
                <a:blip r:embed="rId5"/>
                <a:stretch>
                  <a:fillRect l="-2000" t="-9877" b="-3209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38125" y="3581400"/>
            <a:ext cx="5248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 dirty="0">
                <a:ea typeface="宋体" panose="02010600030101010101" pitchFamily="2" charset="-122"/>
              </a:rPr>
              <a:t>where</a:t>
            </a:r>
            <a:endParaRPr lang="zh-CN" altLang="en-US" sz="2600" dirty="0">
              <a:ea typeface="宋体" panose="02010600030101010101" pitchFamily="2" charset="-12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8600" y="4495800"/>
            <a:ext cx="8677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 dirty="0">
                <a:ea typeface="宋体" panose="02010600030101010101" pitchFamily="2" charset="-122"/>
              </a:rPr>
              <a:t>and                                                          is the </a:t>
            </a:r>
            <a:r>
              <a:rPr lang="en-US" altLang="zh-CN" sz="2600" b="1" u="sng" dirty="0">
                <a:solidFill>
                  <a:srgbClr val="FF0000"/>
                </a:solidFill>
                <a:ea typeface="宋体" panose="02010600030101010101" pitchFamily="2" charset="-122"/>
              </a:rPr>
              <a:t>covariance matrix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endParaRPr lang="zh-CN" altLang="en-US" sz="2600" dirty="0">
              <a:ea typeface="宋体" panose="02010600030101010101" pitchFamily="2" charset="-122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238250" y="3352800"/>
          <a:ext cx="16700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5" name="Equation" r:id="rId6" imgW="723586" imgH="431613" progId="Equation.DSMT4">
                  <p:embed/>
                </p:oleObj>
              </mc:Choice>
              <mc:Fallback>
                <p:oleObj name="Equation" r:id="rId6" imgW="723586" imgH="431613" progId="Equation.DSMT4">
                  <p:embed/>
                  <p:pic>
                    <p:nvPicPr>
                      <p:cNvPr id="6759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3352800"/>
                        <a:ext cx="167005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1"/>
          <p:cNvGraphicFramePr>
            <a:graphicFrameLocks noChangeAspect="1"/>
          </p:cNvGraphicFramePr>
          <p:nvPr/>
        </p:nvGraphicFramePr>
        <p:xfrm>
          <a:off x="938213" y="4260850"/>
          <a:ext cx="42195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6" name="Equation" r:id="rId8" imgW="1828800" imgH="431800" progId="Equation.DSMT4">
                  <p:embed/>
                </p:oleObj>
              </mc:Choice>
              <mc:Fallback>
                <p:oleObj name="Equation" r:id="rId8" imgW="1828800" imgH="431800" progId="Equation.DSMT4">
                  <p:embed/>
                  <p:pic>
                    <p:nvPicPr>
                      <p:cNvPr id="6759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4260850"/>
                        <a:ext cx="421957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440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dirty="0">
                    <a:solidFill>
                      <a:srgbClr val="0070C0"/>
                    </a:solidFill>
                    <a:ea typeface="ＭＳ Ｐゴシック" panose="020B0600070205080204" pitchFamily="34" charset="-128"/>
                  </a:rPr>
                  <a:t>Identify the orientation with largest variance</a:t>
                </a:r>
              </a:p>
              <a:p>
                <a:r>
                  <a:rPr lang="en-US" altLang="zh-CN" dirty="0"/>
                  <a:t>Since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 is unit,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Based on Lagrange multiplier method, we need to,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Since,  </a:t>
                </a:r>
                <a:endParaRPr lang="zh-CN" altLang="en-US" dirty="0"/>
              </a:p>
              <a:p>
                <a:r>
                  <a:rPr lang="en-US" altLang="zh-CN" dirty="0"/>
                  <a:t>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328587"/>
              </p:ext>
            </p:extLst>
          </p:nvPr>
        </p:nvGraphicFramePr>
        <p:xfrm>
          <a:off x="2157413" y="2289333"/>
          <a:ext cx="42799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" name="Equation" r:id="rId4" imgW="1854200" imgH="342900" progId="Equation.DSMT4">
                  <p:embed/>
                </p:oleObj>
              </mc:Choice>
              <mc:Fallback>
                <p:oleObj name="Equation" r:id="rId4" imgW="1854200" imgH="342900" progId="Equation.DSMT4">
                  <p:embed/>
                  <p:pic>
                    <p:nvPicPr>
                      <p:cNvPr id="686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13" y="2289333"/>
                        <a:ext cx="42799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/>
        </p:nvGraphicFramePr>
        <p:xfrm>
          <a:off x="106363" y="3214688"/>
          <a:ext cx="594995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" name="Equation" r:id="rId6" imgW="2578100" imgH="482600" progId="Equation.DSMT4">
                  <p:embed/>
                </p:oleObj>
              </mc:Choice>
              <mc:Fallback>
                <p:oleObj name="Equation" r:id="rId6" imgW="2578100" imgH="482600" progId="Equation.DSMT4">
                  <p:embed/>
                  <p:pic>
                    <p:nvPicPr>
                      <p:cNvPr id="20910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3214688"/>
                        <a:ext cx="5949950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6030913" y="3657600"/>
            <a:ext cx="2122487" cy="409575"/>
            <a:chOff x="3720" y="2268"/>
            <a:chExt cx="1337" cy="258"/>
          </a:xfrm>
        </p:grpSpPr>
        <p:sp>
          <p:nvSpPr>
            <p:cNvPr id="11" name="AutoShape 14"/>
            <p:cNvSpPr>
              <a:spLocks noChangeArrowheads="1"/>
            </p:cNvSpPr>
            <p:nvPr/>
          </p:nvSpPr>
          <p:spPr bwMode="auto">
            <a:xfrm>
              <a:off x="3720" y="2340"/>
              <a:ext cx="384" cy="144"/>
            </a:xfrm>
            <a:prstGeom prst="rightArrow">
              <a:avLst>
                <a:gd name="adj1" fmla="val 50000"/>
                <a:gd name="adj2" fmla="val 66667"/>
              </a:avLst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2" name="Object 15"/>
            <p:cNvGraphicFramePr>
              <a:graphicFrameLocks noChangeAspect="1"/>
            </p:cNvGraphicFramePr>
            <p:nvPr/>
          </p:nvGraphicFramePr>
          <p:xfrm>
            <a:off x="4170" y="2268"/>
            <a:ext cx="887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3" name="Equation" r:id="rId8" imgW="609336" imgH="177723" progId="Equation.DSMT4">
                    <p:embed/>
                  </p:oleObj>
                </mc:Choice>
                <mc:Fallback>
                  <p:oleObj name="Equation" r:id="rId8" imgW="609336" imgH="177723" progId="Equation.DSMT4">
                    <p:embed/>
                    <p:pic>
                      <p:nvPicPr>
                        <p:cNvPr id="68627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0" y="2268"/>
                          <a:ext cx="887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23"/>
          <p:cNvGrpSpPr>
            <a:grpSpLocks/>
          </p:cNvGrpSpPr>
          <p:nvPr/>
        </p:nvGrpSpPr>
        <p:grpSpPr bwMode="auto">
          <a:xfrm>
            <a:off x="5029201" y="4038600"/>
            <a:ext cx="2979738" cy="1025525"/>
            <a:chOff x="3168" y="2544"/>
            <a:chExt cx="1877" cy="6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6"/>
                <p:cNvSpPr>
                  <a:spLocks noChangeArrowheads="1"/>
                </p:cNvSpPr>
                <p:nvPr/>
              </p:nvSpPr>
              <p:spPr bwMode="auto">
                <a:xfrm>
                  <a:off x="3168" y="2880"/>
                  <a:ext cx="1877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600" dirty="0">
                      <a:ea typeface="宋体" panose="02010600030101010101" pitchFamily="2" charset="-122"/>
                    </a:rPr>
                    <a:t>is </a:t>
                  </a:r>
                  <a:r>
                    <a:rPr lang="en-US" altLang="zh-CN" sz="2600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</a:t>
                  </a:r>
                  <a:r>
                    <a:rPr lang="en-US" altLang="zh-CN" sz="2600" dirty="0">
                      <a:ea typeface="宋体" panose="02010600030101010101" pitchFamily="2" charset="-122"/>
                    </a:rPr>
                    <a:t>’s </a:t>
                  </a:r>
                  <a:r>
                    <a:rPr lang="en-US" altLang="zh-CN" sz="2600" dirty="0" err="1">
                      <a:ea typeface="宋体" panose="02010600030101010101" pitchFamily="2" charset="-122"/>
                    </a:rPr>
                    <a:t>eigen</a:t>
                  </a:r>
                  <a:r>
                    <a:rPr lang="en-US" altLang="zh-CN" sz="2600" dirty="0">
                      <a:ea typeface="宋体" panose="02010600030101010101" pitchFamily="2" charset="-122"/>
                    </a:rPr>
                    <a:t>-vector  </a:t>
                  </a:r>
                  <a:endParaRPr lang="zh-CN" altLang="en-US" sz="2600" dirty="0"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4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68" y="2880"/>
                  <a:ext cx="1877" cy="310"/>
                </a:xfrm>
                <a:prstGeom prst="rect">
                  <a:avLst/>
                </a:prstGeom>
                <a:blipFill>
                  <a:blip r:embed="rId10"/>
                  <a:stretch>
                    <a:fillRect t="-12346" r="-5317" b="-3086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 rot="5400000">
              <a:off x="4296" y="2664"/>
              <a:ext cx="384" cy="144"/>
            </a:xfrm>
            <a:prstGeom prst="rightArrow">
              <a:avLst>
                <a:gd name="adj1" fmla="val 50000"/>
                <a:gd name="adj2" fmla="val 66667"/>
              </a:avLst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800019"/>
              </p:ext>
            </p:extLst>
          </p:nvPr>
        </p:nvGraphicFramePr>
        <p:xfrm>
          <a:off x="650875" y="5296312"/>
          <a:ext cx="82645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" name="Equation" r:id="rId11" imgW="3581400" imgH="304800" progId="Equation.DSMT4">
                  <p:embed/>
                </p:oleObj>
              </mc:Choice>
              <mc:Fallback>
                <p:oleObj name="Equation" r:id="rId11" imgW="3581400" imgH="304800" progId="Equation.DSMT4">
                  <p:embed/>
                  <p:pic>
                    <p:nvPicPr>
                      <p:cNvPr id="209102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5296312"/>
                        <a:ext cx="826452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678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rgbClr val="0070C0"/>
                    </a:solidFill>
                    <a:ea typeface="ＭＳ Ｐゴシック" panose="020B0600070205080204" pitchFamily="34" charset="-128"/>
                  </a:rPr>
                  <a:t>Identify the orientation with largest variance</a:t>
                </a:r>
              </a:p>
              <a:p>
                <a:r>
                  <a:rPr lang="en-US" altLang="zh-CN" dirty="0"/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should be the </a:t>
                </a:r>
                <a:r>
                  <a:rPr lang="en-US" altLang="zh-CN" dirty="0" err="1"/>
                  <a:t>eigen</a:t>
                </a:r>
                <a:r>
                  <a:rPr lang="en-US" altLang="zh-CN" dirty="0"/>
                  <a:t>-vector of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C</a:t>
                </a:r>
                <a:r>
                  <a:rPr lang="en-US" altLang="zh-CN" dirty="0"/>
                  <a:t> corresponding to the largest </a:t>
                </a:r>
                <a:r>
                  <a:rPr lang="en-US" altLang="zh-CN" dirty="0" err="1"/>
                  <a:t>eigen</a:t>
                </a:r>
                <a:r>
                  <a:rPr lang="en-US" altLang="zh-CN" dirty="0"/>
                  <a:t>-value of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C</a:t>
                </a:r>
                <a:endParaRPr lang="zh-CN" altLang="en-US" i="1" dirty="0">
                  <a:latin typeface="Times New Roman" panose="02020603050405020304" pitchFamily="18" charset="0"/>
                </a:endParaRPr>
              </a:p>
              <a:p>
                <a:r>
                  <a:rPr lang="en-US" altLang="zh-CN" dirty="0"/>
                  <a:t>What is another orientation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orthogonal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and along which the data can have the second largest variation?</a:t>
                </a:r>
              </a:p>
              <a:p>
                <a:r>
                  <a:rPr lang="en-US" altLang="zh-CN" dirty="0"/>
                  <a:t>Answer: it is the </a:t>
                </a:r>
                <a:r>
                  <a:rPr lang="en-US" altLang="zh-CN" dirty="0" err="1"/>
                  <a:t>eigen</a:t>
                </a:r>
                <a:r>
                  <a:rPr lang="en-US" altLang="zh-CN" dirty="0"/>
                  <a:t>-vector associated to the second largest </a:t>
                </a:r>
                <a:r>
                  <a:rPr lang="en-US" altLang="zh-CN" dirty="0" err="1"/>
                  <a:t>eigen</a:t>
                </a:r>
                <a:r>
                  <a:rPr lang="en-US" altLang="zh-CN" dirty="0"/>
                  <a:t>-value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of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C</a:t>
                </a:r>
                <a:r>
                  <a:rPr lang="en-US" altLang="zh-CN" dirty="0"/>
                  <a:t> and such a variance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>
                  <a:latin typeface="Times New Roman" panose="02020603050405020304" pitchFamily="18" charset="0"/>
                </a:endParaRPr>
              </a:p>
              <a:p>
                <a:endParaRPr lang="zh-CN" altLang="en-US" i="1" dirty="0">
                  <a:latin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17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Identify the orientation with largest variance</a:t>
            </a:r>
          </a:p>
          <a:p>
            <a:r>
              <a:rPr lang="en-US" altLang="zh-CN" dirty="0"/>
              <a:t>Results: the </a:t>
            </a:r>
            <a:r>
              <a:rPr lang="en-US" altLang="zh-CN" dirty="0" err="1"/>
              <a:t>eigen</a:t>
            </a:r>
            <a:r>
              <a:rPr lang="en-US" altLang="zh-CN" dirty="0"/>
              <a:t>-vectors of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/>
              <a:t> forms a set of orthogonal basis and they are referred as </a:t>
            </a:r>
            <a:r>
              <a:rPr lang="en-US" altLang="zh-CN" b="1" u="sng" dirty="0">
                <a:solidFill>
                  <a:srgbClr val="FF0000"/>
                </a:solidFill>
              </a:rPr>
              <a:t>Principal Components</a:t>
            </a:r>
            <a:r>
              <a:rPr lang="en-US" altLang="zh-CN" dirty="0"/>
              <a:t> of the original data </a:t>
            </a:r>
            <a:r>
              <a:rPr lang="en-US" altLang="zh-CN" b="1" dirty="0">
                <a:latin typeface="Times New Roman" panose="02020603050405020304" pitchFamily="18" charset="0"/>
              </a:rPr>
              <a:t>X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en-US" altLang="zh-CN" dirty="0"/>
              <a:t>You can consider PCs as a set of orthogonal coordinates. Under such a coordinate system, variables are not correlated.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93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ea typeface="ＭＳ Ｐゴシック" panose="020B0600070205080204" pitchFamily="34" charset="-128"/>
                  </a:rPr>
                  <a:t>Express data in PCs</a:t>
                </a:r>
              </a:p>
              <a:p>
                <a:r>
                  <a:rPr lang="en-US" altLang="zh-CN" dirty="0"/>
                  <a:t>Suppose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are PCs derived from 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altLang="zh-CN" i="1" dirty="0">
                  <a:latin typeface="Times New Roman" panose="02020603050405020304" pitchFamily="18" charset="0"/>
                </a:endParaRPr>
              </a:p>
              <a:p>
                <a:r>
                  <a:rPr lang="en-US" altLang="zh-CN" dirty="0"/>
                  <a:t>Then, a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/>
                  <a:t>can be linearly represented by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, and the representation coefficients are</a:t>
                </a:r>
              </a:p>
              <a:p>
                <a:endParaRPr lang="en-US" altLang="zh-CN" i="1" dirty="0">
                  <a:latin typeface="Times New Roman" panose="02020603050405020304" pitchFamily="18" charset="0"/>
                </a:endParaRPr>
              </a:p>
              <a:p>
                <a:endParaRPr lang="en-US" altLang="zh-CN" i="1" dirty="0">
                  <a:latin typeface="Times New Roman" panose="02020603050405020304" pitchFamily="18" charset="0"/>
                </a:endParaRPr>
              </a:p>
              <a:p>
                <a:endParaRPr lang="en-US" altLang="zh-CN" i="1" dirty="0">
                  <a:latin typeface="Times New Roman" panose="02020603050405020304" pitchFamily="18" charset="0"/>
                </a:endParaRPr>
              </a:p>
              <a:p>
                <a:endParaRPr lang="en-US" altLang="zh-CN" i="1" dirty="0">
                  <a:latin typeface="Times New Roman" panose="02020603050405020304" pitchFamily="18" charset="0"/>
                </a:endParaRPr>
              </a:p>
              <a:p>
                <a:endParaRPr lang="en-US" altLang="zh-CN" i="1" dirty="0">
                  <a:latin typeface="Times New Roman" panose="02020603050405020304" pitchFamily="18" charset="0"/>
                </a:endParaRPr>
              </a:p>
              <a:p>
                <a:r>
                  <a:rPr lang="en-US" altLang="zh-CN" dirty="0"/>
                  <a:t>Actually, 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c</a:t>
                </a:r>
                <a:r>
                  <a:rPr lang="en-US" altLang="zh-CN" i="1" baseline="-25000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dirty="0"/>
                  <a:t> is the coordinates of 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i="1" baseline="-25000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baseline="-25000" dirty="0"/>
                  <a:t> </a:t>
                </a:r>
                <a:r>
                  <a:rPr lang="en-US" altLang="zh-CN" dirty="0"/>
                  <a:t>in the new coordinate system spanned by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i="1" dirty="0">
                  <a:latin typeface="Times New Roman" panose="02020603050405020304" pitchFamily="18" charset="0"/>
                </a:endParaRPr>
              </a:p>
              <a:p>
                <a:endParaRPr lang="zh-CN" altLang="en-US" i="1" dirty="0">
                  <a:latin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0" t="-1568" r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749876"/>
              </p:ext>
            </p:extLst>
          </p:nvPr>
        </p:nvGraphicFramePr>
        <p:xfrm>
          <a:off x="3200400" y="2755490"/>
          <a:ext cx="1757363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" name="Equation" r:id="rId4" imgW="762000" imgH="1016000" progId="Equation.DSMT4">
                  <p:embed/>
                </p:oleObj>
              </mc:Choice>
              <mc:Fallback>
                <p:oleObj name="Equation" r:id="rId4" imgW="762000" imgH="1016000" progId="Equation.DSMT4">
                  <p:embed/>
                  <p:pic>
                    <p:nvPicPr>
                      <p:cNvPr id="7169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755490"/>
                        <a:ext cx="1757363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2016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ea typeface="ＭＳ Ｐゴシック" panose="020B0600070205080204" pitchFamily="34" charset="-128"/>
                  </a:rPr>
                  <a:t>Summary</a:t>
                </a:r>
              </a:p>
              <a:p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a data matrix, each column is a data sample</a:t>
                </a:r>
              </a:p>
              <a:p>
                <a:r>
                  <a:rPr lang="en-US" altLang="zh-CN" dirty="0"/>
                  <a:t>Suppose each of its feature has zero-mean</a:t>
                </a:r>
              </a:p>
              <a:p>
                <a:pPr marL="0" indent="0">
                  <a:buNone/>
                </a:pPr>
                <a:endParaRPr lang="en-US" altLang="zh-CN" i="1" dirty="0">
                  <a:latin typeface="Times New Roman" panose="02020603050405020304" pitchFamily="18" charset="0"/>
                </a:endParaRPr>
              </a:p>
              <a:p>
                <a:endParaRPr lang="en-US" altLang="zh-CN" i="1" dirty="0">
                  <a:latin typeface="Times New Roman" panose="02020603050405020304" pitchFamily="18" charset="0"/>
                </a:endParaRPr>
              </a:p>
              <a:p>
                <a:r>
                  <a:rPr lang="en-US" altLang="zh-CN" dirty="0"/>
                  <a:t>                                       spans a new space</a:t>
                </a:r>
              </a:p>
              <a:p>
                <a:r>
                  <a:rPr lang="en-US" altLang="zh-CN" dirty="0"/>
                  <a:t>Data in new space is represented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 lang="zh-CN" altLang="en-US" b="1" dirty="0">
                  <a:latin typeface="Times New Roman" panose="02020603050405020304" pitchFamily="18" charset="0"/>
                </a:endParaRPr>
              </a:p>
              <a:p>
                <a:endParaRPr lang="zh-CN" altLang="en-US" i="1" dirty="0">
                  <a:latin typeface="Times New Roman" panose="02020603050405020304" pitchFamily="18" charset="0"/>
                </a:endParaRPr>
              </a:p>
              <a:p>
                <a:endParaRPr lang="zh-CN" altLang="en-US" i="1" dirty="0">
                  <a:latin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28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653064"/>
              </p:ext>
            </p:extLst>
          </p:nvPr>
        </p:nvGraphicFramePr>
        <p:xfrm>
          <a:off x="2259806" y="2342587"/>
          <a:ext cx="4064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2" name="Equation" r:id="rId4" imgW="1765300" imgH="393700" progId="Equation.DSMT4">
                  <p:embed/>
                </p:oleObj>
              </mc:Choice>
              <mc:Fallback>
                <p:oleObj name="Equation" r:id="rId4" imgW="1765300" imgH="393700" progId="Equation.DSMT4">
                  <p:embed/>
                  <p:pic>
                    <p:nvPicPr>
                      <p:cNvPr id="7271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806" y="2342587"/>
                        <a:ext cx="4064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93046"/>
              </p:ext>
            </p:extLst>
          </p:nvPr>
        </p:nvGraphicFramePr>
        <p:xfrm>
          <a:off x="634182" y="3304444"/>
          <a:ext cx="2690813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3" name="Equation" r:id="rId6" imgW="1168400" imgH="279400" progId="Equation.DSMT4">
                  <p:embed/>
                </p:oleObj>
              </mc:Choice>
              <mc:Fallback>
                <p:oleObj name="Equation" r:id="rId6" imgW="1168400" imgH="279400" progId="Equation.DSMT4">
                  <p:embed/>
                  <p:pic>
                    <p:nvPicPr>
                      <p:cNvPr id="727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182" y="3304444"/>
                        <a:ext cx="2690813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381000" y="5029200"/>
            <a:ext cx="8343900" cy="1235075"/>
            <a:chOff x="381000" y="5029200"/>
            <a:chExt cx="8343900" cy="1235075"/>
          </a:xfrm>
        </p:grpSpPr>
        <p:pic>
          <p:nvPicPr>
            <p:cNvPr id="10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5089525"/>
              <a:ext cx="1181100" cy="1152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AutoShape 13"/>
            <p:cNvSpPr>
              <a:spLocks noChangeArrowheads="1"/>
            </p:cNvSpPr>
            <p:nvPr/>
          </p:nvSpPr>
          <p:spPr bwMode="auto">
            <a:xfrm>
              <a:off x="381000" y="5029200"/>
              <a:ext cx="6781800" cy="1235075"/>
            </a:xfrm>
            <a:prstGeom prst="cloudCallout">
              <a:avLst>
                <a:gd name="adj1" fmla="val 56315"/>
                <a:gd name="adj2" fmla="val -32926"/>
              </a:avLst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600" i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 new space, dimensions of data are not correlated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52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ＭＳ Ｐゴシック" panose="020B0600070205080204" pitchFamily="34" charset="-128"/>
              </a:rPr>
              <a:t>Illustration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3400" y="15240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  </a:t>
            </a:r>
            <a:r>
              <a:rPr lang="en-US" altLang="zh-CN">
                <a:ea typeface="宋体" panose="02010600030101010101" pitchFamily="2" charset="-122"/>
              </a:rPr>
              <a:t>, 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zh-CN" altLang="en-US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57200" y="1984375"/>
            <a:ext cx="1323975" cy="344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(2.5, 2.4) (0.5, 0.7)</a:t>
            </a:r>
          </a:p>
          <a:p>
            <a:pPr>
              <a:spcBef>
                <a:spcPct val="0"/>
              </a:spcBef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(2.2, 2.9) </a:t>
            </a:r>
          </a:p>
          <a:p>
            <a:pPr>
              <a:spcBef>
                <a:spcPct val="0"/>
              </a:spcBef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(1.9, 2.2) </a:t>
            </a:r>
          </a:p>
          <a:p>
            <a:pPr>
              <a:spcBef>
                <a:spcPct val="0"/>
              </a:spcBef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(3.1, 3.0) </a:t>
            </a:r>
          </a:p>
          <a:p>
            <a:pPr>
              <a:spcBef>
                <a:spcPct val="0"/>
              </a:spcBef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(2.3, 2.7) </a:t>
            </a:r>
          </a:p>
          <a:p>
            <a:pPr>
              <a:spcBef>
                <a:spcPct val="0"/>
              </a:spcBef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(2.0, 1.6) </a:t>
            </a:r>
          </a:p>
          <a:p>
            <a:pPr>
              <a:spcBef>
                <a:spcPct val="0"/>
              </a:spcBef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(1.0, 1.1) </a:t>
            </a:r>
          </a:p>
          <a:p>
            <a:pPr>
              <a:spcBef>
                <a:spcPct val="0"/>
              </a:spcBef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(1.5, 1.6) </a:t>
            </a:r>
          </a:p>
          <a:p>
            <a:pPr>
              <a:spcBef>
                <a:spcPct val="0"/>
              </a:spcBef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(1.1, 0.9)</a:t>
            </a:r>
            <a:endParaRPr lang="zh-CN" altLang="en-US" sz="2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2235200" y="1600200"/>
          <a:ext cx="59753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4" name="Equation" r:id="rId3" imgW="2984500" imgH="457200" progId="Equation.DSMT4">
                  <p:embed/>
                </p:oleObj>
              </mc:Choice>
              <mc:Fallback>
                <p:oleObj name="Equation" r:id="rId3" imgW="2984500" imgH="457200" progId="Equation.DSMT4">
                  <p:embed/>
                  <p:pic>
                    <p:nvPicPr>
                      <p:cNvPr id="737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1600200"/>
                        <a:ext cx="597535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2286000" y="2667000"/>
          <a:ext cx="302895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5" name="Equation" r:id="rId5" imgW="1536700" imgH="457200" progId="Equation.DSMT4">
                  <p:embed/>
                </p:oleObj>
              </mc:Choice>
              <mc:Fallback>
                <p:oleObj name="Equation" r:id="rId5" imgW="1536700" imgH="457200" progId="Equation.DSMT4">
                  <p:embed/>
                  <p:pic>
                    <p:nvPicPr>
                      <p:cNvPr id="737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667000"/>
                        <a:ext cx="302895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209800" y="3930650"/>
            <a:ext cx="2590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ea typeface="宋体" panose="02010600030101010101" pitchFamily="2" charset="-122"/>
              </a:rPr>
              <a:t>Eigen-values =</a:t>
            </a:r>
            <a:endParaRPr lang="zh-CN" altLang="en-US" sz="2600">
              <a:ea typeface="宋体" panose="02010600030101010101" pitchFamily="2" charset="-122"/>
            </a:endParaRPr>
          </a:p>
        </p:txBody>
      </p:sp>
      <p:graphicFrame>
        <p:nvGraphicFramePr>
          <p:cNvPr id="12" name="Object 13"/>
          <p:cNvGraphicFramePr>
            <a:graphicFrameLocks noChangeAspect="1"/>
          </p:cNvGraphicFramePr>
          <p:nvPr/>
        </p:nvGraphicFramePr>
        <p:xfrm>
          <a:off x="4267200" y="4019550"/>
          <a:ext cx="190658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6" name="Equation" r:id="rId7" imgW="990170" imgH="203112" progId="Equation.DSMT4">
                  <p:embed/>
                </p:oleObj>
              </mc:Choice>
              <mc:Fallback>
                <p:oleObj name="Equation" r:id="rId7" imgW="990170" imgH="203112" progId="Equation.DSMT4">
                  <p:embed/>
                  <p:pic>
                    <p:nvPicPr>
                      <p:cNvPr id="7373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019550"/>
                        <a:ext cx="190658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2228850" y="5073650"/>
            <a:ext cx="4248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ea typeface="宋体" panose="02010600030101010101" pitchFamily="2" charset="-122"/>
              </a:rPr>
              <a:t>Corresponding eigen-vectors:</a:t>
            </a:r>
            <a:endParaRPr lang="zh-CN" altLang="en-US" sz="2600">
              <a:ea typeface="宋体" panose="02010600030101010101" pitchFamily="2" charset="-122"/>
            </a:endParaRPr>
          </a:p>
        </p:txBody>
      </p:sp>
      <p:graphicFrame>
        <p:nvGraphicFramePr>
          <p:cNvPr id="14" name="Object 15"/>
          <p:cNvGraphicFramePr>
            <a:graphicFrameLocks noChangeAspect="1"/>
          </p:cNvGraphicFramePr>
          <p:nvPr/>
        </p:nvGraphicFramePr>
        <p:xfrm>
          <a:off x="6429375" y="4492625"/>
          <a:ext cx="1893888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7" name="Equation" r:id="rId9" imgW="1002865" imgH="939392" progId="Equation.DSMT4">
                  <p:embed/>
                </p:oleObj>
              </mc:Choice>
              <mc:Fallback>
                <p:oleObj name="Equation" r:id="rId9" imgW="1002865" imgH="939392" progId="Equation.DSMT4">
                  <p:embed/>
                  <p:pic>
                    <p:nvPicPr>
                      <p:cNvPr id="7373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4492625"/>
                        <a:ext cx="1893888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0143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ＭＳ Ｐゴシック" panose="020B0600070205080204" pitchFamily="34" charset="-128"/>
              </a:rPr>
              <a:t>Illustration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19275"/>
            <a:ext cx="429577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1356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Principal Component Analysis (PCA)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ＭＳ Ｐゴシック" panose="020B0600070205080204" pitchFamily="34" charset="-128"/>
              </a:rPr>
              <a:t>Illustration</a:t>
            </a:r>
          </a:p>
          <a:p>
            <a:r>
              <a:rPr lang="en-US" altLang="zh-CN" dirty="0"/>
              <a:t>Coordinates of the data points in the new coordinate system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Object 13"/>
          <p:cNvGraphicFramePr>
            <a:graphicFrameLocks noChangeAspect="1"/>
          </p:cNvGraphicFramePr>
          <p:nvPr/>
        </p:nvGraphicFramePr>
        <p:xfrm>
          <a:off x="228600" y="2317750"/>
          <a:ext cx="8812213" cy="263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" name="Equation" r:id="rId3" imgW="4902200" imgH="1473200" progId="Equation.DSMT4">
                  <p:embed/>
                </p:oleObj>
              </mc:Choice>
              <mc:Fallback>
                <p:oleObj name="Equation" r:id="rId3" imgW="4902200" imgH="1473200" progId="Equation.DSMT4">
                  <p:embed/>
                  <p:pic>
                    <p:nvPicPr>
                      <p:cNvPr id="7578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317750"/>
                        <a:ext cx="8812213" cy="263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371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K-Nearest Neighbor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KNN is a supervised learning algorithm</a:t>
                </a:r>
              </a:p>
              <a:p>
                <a:r>
                  <a:rPr lang="en-US" altLang="zh-CN" dirty="0"/>
                  <a:t>Given a test sample, find its closest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neighbors in the training set. Predict its label by the majority class of its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neighbors</a:t>
                </a:r>
              </a:p>
              <a:p>
                <a:pPr lvl="1"/>
                <a:r>
                  <a:rPr lang="en-US" altLang="zh-CN" dirty="0"/>
                  <a:t>Voting or average</a:t>
                </a:r>
              </a:p>
              <a:p>
                <a:pPr lvl="1"/>
                <a:r>
                  <a:rPr lang="en-US" altLang="zh-CN" dirty="0"/>
                  <a:t>Weighted voting or average</a:t>
                </a:r>
              </a:p>
              <a:p>
                <a:r>
                  <a:rPr lang="en-US" altLang="zh-CN" dirty="0"/>
                  <a:t>Lazy learning vs. eager learning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</a:t>
            </a:fld>
            <a:endParaRPr 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947679" y="3303068"/>
            <a:ext cx="5334130" cy="2998159"/>
            <a:chOff x="2930047" y="3146919"/>
            <a:chExt cx="5334130" cy="2998159"/>
          </a:xfrm>
        </p:grpSpPr>
        <p:sp>
          <p:nvSpPr>
            <p:cNvPr id="7" name="椭圆 6"/>
            <p:cNvSpPr/>
            <p:nvPr/>
          </p:nvSpPr>
          <p:spPr>
            <a:xfrm>
              <a:off x="3672348" y="4291781"/>
              <a:ext cx="1179871" cy="115037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951826" y="3588857"/>
              <a:ext cx="2620914" cy="25562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279594" y="3903426"/>
              <a:ext cx="1965378" cy="1927082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131199" y="4636134"/>
              <a:ext cx="5899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?</a:t>
              </a:r>
              <a:endParaRPr lang="zh-CN" altLang="en-US" sz="2400" b="1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201604" y="4963205"/>
              <a:ext cx="1698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test sample</a:t>
              </a:r>
              <a:endParaRPr lang="zh-CN" altLang="en-US" sz="20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36796" y="4754118"/>
              <a:ext cx="2305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+</a:t>
              </a:r>
              <a:endParaRPr lang="zh-CN" altLang="en-US" b="1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409028" y="5120294"/>
              <a:ext cx="2305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-</a:t>
              </a:r>
              <a:endParaRPr lang="zh-CN" altLang="en-US" b="1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930047" y="4291781"/>
              <a:ext cx="2305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+</a:t>
              </a:r>
              <a:endParaRPr lang="zh-CN" altLang="en-US" b="1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971244" y="5408263"/>
              <a:ext cx="2305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+</a:t>
              </a:r>
              <a:endParaRPr lang="zh-CN" altLang="en-US" b="1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916667" y="4342981"/>
              <a:ext cx="2305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-</a:t>
              </a:r>
              <a:endParaRPr lang="zh-CN" altLang="en-US" b="1" dirty="0"/>
            </a:p>
          </p:txBody>
        </p:sp>
        <p:cxnSp>
          <p:nvCxnSpPr>
            <p:cNvPr id="17" name="直接连接符 16"/>
            <p:cNvCxnSpPr/>
            <p:nvPr/>
          </p:nvCxnSpPr>
          <p:spPr>
            <a:xfrm flipV="1">
              <a:off x="4426167" y="3525627"/>
              <a:ext cx="889558" cy="817354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5034858" y="3146919"/>
                  <a:ext cx="239048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>
                      <a:solidFill>
                        <a:schemeClr val="accent1"/>
                      </a:solidFill>
                    </a:rPr>
                    <a:t>    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=1→</m:t>
                      </m:r>
                    </m:oMath>
                  </a14:m>
                  <a:r>
                    <a:rPr lang="en-US" altLang="zh-CN" sz="2400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2400" b="1" dirty="0">
                      <a:solidFill>
                        <a:schemeClr val="accent1"/>
                      </a:solidFill>
                    </a:rPr>
                    <a:t>? </a:t>
                  </a:r>
                  <a:r>
                    <a:rPr lang="en-US" altLang="zh-CN" sz="2400" dirty="0">
                      <a:solidFill>
                        <a:schemeClr val="accent1"/>
                      </a:solidFill>
                    </a:rPr>
                    <a:t>is </a:t>
                  </a:r>
                  <a:r>
                    <a:rPr lang="en-US" altLang="zh-CN" sz="2400" b="1" dirty="0">
                      <a:solidFill>
                        <a:schemeClr val="accent1"/>
                      </a:solidFill>
                    </a:rPr>
                    <a:t>+</a:t>
                  </a:r>
                  <a:endParaRPr lang="zh-CN" altLang="en-US" sz="24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4858" y="3146919"/>
                  <a:ext cx="2390486" cy="461665"/>
                </a:xfrm>
                <a:prstGeom prst="rect">
                  <a:avLst/>
                </a:prstGeom>
                <a:blipFill>
                  <a:blip r:embed="rId3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连接符 21"/>
            <p:cNvCxnSpPr/>
            <p:nvPr/>
          </p:nvCxnSpPr>
          <p:spPr>
            <a:xfrm flipV="1">
              <a:off x="5259017" y="4036712"/>
              <a:ext cx="889558" cy="817354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5867708" y="3731744"/>
                  <a:ext cx="239048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>
                      <a:solidFill>
                        <a:schemeClr val="accent1"/>
                      </a:solidFill>
                    </a:rPr>
                    <a:t>    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=3→</m:t>
                      </m:r>
                    </m:oMath>
                  </a14:m>
                  <a:r>
                    <a:rPr lang="en-US" altLang="zh-CN" sz="2400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2400" b="1" dirty="0">
                      <a:solidFill>
                        <a:schemeClr val="accent1"/>
                      </a:solidFill>
                    </a:rPr>
                    <a:t>? </a:t>
                  </a:r>
                  <a:r>
                    <a:rPr lang="en-US" altLang="zh-CN" sz="2400" dirty="0">
                      <a:solidFill>
                        <a:schemeClr val="accent1"/>
                      </a:solidFill>
                    </a:rPr>
                    <a:t>is </a:t>
                  </a:r>
                  <a:r>
                    <a:rPr lang="en-US" altLang="zh-CN" sz="2400" b="1" dirty="0">
                      <a:solidFill>
                        <a:schemeClr val="accent1"/>
                      </a:solidFill>
                    </a:rPr>
                    <a:t>-</a:t>
                  </a:r>
                  <a:endParaRPr lang="zh-CN" altLang="en-US" sz="24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708" y="3731744"/>
                  <a:ext cx="2390486" cy="461665"/>
                </a:xfrm>
                <a:prstGeom prst="rect">
                  <a:avLst/>
                </a:prstGeom>
                <a:blipFill>
                  <a:blip r:embed="rId4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连接符 23"/>
            <p:cNvCxnSpPr/>
            <p:nvPr/>
          </p:nvCxnSpPr>
          <p:spPr>
            <a:xfrm flipV="1">
              <a:off x="5265000" y="4849608"/>
              <a:ext cx="889558" cy="817354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5873691" y="4470900"/>
                  <a:ext cx="239048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>
                      <a:solidFill>
                        <a:schemeClr val="accent1"/>
                      </a:solidFill>
                    </a:rPr>
                    <a:t>    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=5→</m:t>
                      </m:r>
                    </m:oMath>
                  </a14:m>
                  <a:r>
                    <a:rPr lang="en-US" altLang="zh-CN" sz="2400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2400" b="1" dirty="0">
                      <a:solidFill>
                        <a:schemeClr val="accent1"/>
                      </a:solidFill>
                    </a:rPr>
                    <a:t>? </a:t>
                  </a:r>
                  <a:r>
                    <a:rPr lang="en-US" altLang="zh-CN" sz="2400" dirty="0">
                      <a:solidFill>
                        <a:schemeClr val="accent1"/>
                      </a:solidFill>
                    </a:rPr>
                    <a:t>is </a:t>
                  </a:r>
                  <a:r>
                    <a:rPr lang="en-US" altLang="zh-CN" sz="2400" b="1" dirty="0">
                      <a:solidFill>
                        <a:schemeClr val="accent1"/>
                      </a:solidFill>
                    </a:rPr>
                    <a:t>+</a:t>
                  </a:r>
                  <a:endParaRPr lang="zh-CN" altLang="en-US" sz="24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3691" y="4470900"/>
                  <a:ext cx="2390486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16661" y="3609909"/>
                <a:ext cx="41814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𝐾𝑁𝑁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𝑒𝑟𝑟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≤2×(1−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61" y="3609909"/>
                <a:ext cx="4181465" cy="369332"/>
              </a:xfrm>
              <a:prstGeom prst="rect">
                <a:avLst/>
              </a:prstGeom>
              <a:blipFill>
                <a:blip r:embed="rId6"/>
                <a:stretch>
                  <a:fillRect l="-1166" r="-2332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3856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Principal Component Analysis (PCA)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ＭＳ Ｐゴシック" panose="020B0600070205080204" pitchFamily="34" charset="-128"/>
              </a:rPr>
              <a:t>Illustration</a:t>
            </a:r>
          </a:p>
          <a:p>
            <a:r>
              <a:rPr lang="en-US" altLang="zh-CN" dirty="0"/>
              <a:t>Coordinates of the data points in the new coordinate system</a:t>
            </a:r>
          </a:p>
          <a:p>
            <a:r>
              <a:rPr lang="en-US" altLang="zh-CN" dirty="0"/>
              <a:t>Draw </a:t>
            </a:r>
            <a:r>
              <a:rPr lang="en-US" altLang="zh-CN" i="1" dirty="0" err="1">
                <a:latin typeface="Times New Roman" panose="02020603050405020304" pitchFamily="18" charset="0"/>
              </a:rPr>
              <a:t>newC</a:t>
            </a:r>
            <a:r>
              <a:rPr lang="en-US" altLang="zh-CN" dirty="0"/>
              <a:t> on the plot</a:t>
            </a:r>
          </a:p>
          <a:p>
            <a:r>
              <a:rPr lang="en-US" altLang="zh-CN" dirty="0"/>
              <a:t>In such a new system, two variables are linearly independent!</a:t>
            </a:r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20</a:t>
            </a:fld>
            <a:endParaRPr lang="en-US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354" y="2835523"/>
            <a:ext cx="4657725" cy="380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459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Principal Component Analysis (PCA)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ea typeface="ＭＳ Ｐゴシック" panose="020B0600070205080204" pitchFamily="34" charset="-128"/>
                  </a:rPr>
                  <a:t>Data dimension reduction with PCA</a:t>
                </a:r>
              </a:p>
              <a:p>
                <a:r>
                  <a:rPr lang="en-US" altLang="zh-CN" dirty="0"/>
                  <a:t>Suppose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0" dirty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zh-CN" dirty="0"/>
                  <a:t> are the PCs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If all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altLang="zh-CN" dirty="0"/>
                  <a:t> are used,                          is still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dirty="0"/>
                  <a:t>-dimensional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If only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are used,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will be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m</a:t>
                </a:r>
                <a:r>
                  <a:rPr lang="en-US" altLang="zh-CN" dirty="0"/>
                  <a:t>-dimensional </a:t>
                </a:r>
                <a:endParaRPr lang="zh-CN" altLang="en-US" dirty="0"/>
              </a:p>
              <a:p>
                <a:r>
                  <a:rPr lang="en-US" altLang="zh-CN" dirty="0"/>
                  <a:t>That is, the dimension of the data is reduced!</a:t>
                </a:r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809302"/>
              </p:ext>
            </p:extLst>
          </p:nvPr>
        </p:nvGraphicFramePr>
        <p:xfrm>
          <a:off x="3719444" y="1797768"/>
          <a:ext cx="1757363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" name="Equation" r:id="rId4" imgW="762000" imgH="1016000" progId="Equation.DSMT4">
                  <p:embed/>
                </p:oleObj>
              </mc:Choice>
              <mc:Fallback>
                <p:oleObj name="Equation" r:id="rId4" imgW="762000" imgH="1016000" progId="Equation.DSMT4">
                  <p:embed/>
                  <p:pic>
                    <p:nvPicPr>
                      <p:cNvPr id="7783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444" y="1797768"/>
                        <a:ext cx="1757363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1881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Principal Component Analysis (PCA)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ea typeface="ＭＳ Ｐゴシック" panose="020B0600070205080204" pitchFamily="34" charset="-128"/>
                  </a:rPr>
                  <a:t>Data dimension reduction with PCA</a:t>
                </a:r>
              </a:p>
              <a:p>
                <a:r>
                  <a:rPr lang="en-US" altLang="zh-CN" dirty="0"/>
                  <a:t>Suppose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0" dirty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</a:p>
              <a:p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spans a new space</a:t>
                </a:r>
              </a:p>
              <a:p>
                <a:r>
                  <a:rPr lang="en-US" altLang="zh-CN" dirty="0"/>
                  <a:t>For dimension reduction, only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~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/>
                  <a:t> are used,</a:t>
                </a:r>
                <a:endParaRPr lang="zh-CN" altLang="en-US" i="1" dirty="0">
                  <a:latin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Data in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/>
                  <a:t> ,</a:t>
                </a:r>
                <a:endParaRPr lang="zh-CN" altLang="en-US" i="1" baseline="-25000" dirty="0">
                  <a:latin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28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00002"/>
              </p:ext>
            </p:extLst>
          </p:nvPr>
        </p:nvGraphicFramePr>
        <p:xfrm>
          <a:off x="3211104" y="1841090"/>
          <a:ext cx="23383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" name="Equation" r:id="rId4" imgW="1016000" imgH="228600" progId="Equation.DSMT4">
                  <p:embed/>
                </p:oleObj>
              </mc:Choice>
              <mc:Fallback>
                <p:oleObj name="Equation" r:id="rId4" imgW="1016000" imgH="228600" progId="Equation.DSMT4">
                  <p:embed/>
                  <p:pic>
                    <p:nvPicPr>
                      <p:cNvPr id="7885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104" y="1841090"/>
                        <a:ext cx="233838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1573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Principal Component Analysis (PCA)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ＭＳ Ｐゴシック" panose="020B0600070205080204" pitchFamily="34" charset="-128"/>
              </a:rPr>
              <a:t>Illustration</a:t>
            </a:r>
          </a:p>
          <a:p>
            <a:r>
              <a:rPr lang="en-US" altLang="zh-CN" dirty="0"/>
              <a:t>Coordinates of the data points in the new coordinate system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 only the first PC (corresponds to the largest </a:t>
            </a:r>
            <a:r>
              <a:rPr lang="en-US" altLang="zh-CN" dirty="0" err="1"/>
              <a:t>eigen</a:t>
            </a:r>
            <a:r>
              <a:rPr lang="en-US" altLang="zh-CN" dirty="0"/>
              <a:t>-value) is remained 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316562"/>
              </p:ext>
            </p:extLst>
          </p:nvPr>
        </p:nvGraphicFramePr>
        <p:xfrm>
          <a:off x="2765425" y="1971370"/>
          <a:ext cx="32893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4" name="Equation" r:id="rId3" imgW="1828800" imgH="457200" progId="Equation.DSMT4">
                  <p:embed/>
                </p:oleObj>
              </mc:Choice>
              <mc:Fallback>
                <p:oleObj name="Equation" r:id="rId3" imgW="1828800" imgH="457200" progId="Equation.DSMT4">
                  <p:embed/>
                  <p:pic>
                    <p:nvPicPr>
                      <p:cNvPr id="809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425" y="1971370"/>
                        <a:ext cx="32893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411163" y="4121150"/>
          <a:ext cx="865346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5" name="Equation" r:id="rId5" imgW="4813300" imgH="508000" progId="Equation.DSMT4">
                  <p:embed/>
                </p:oleObj>
              </mc:Choice>
              <mc:Fallback>
                <p:oleObj name="Equation" r:id="rId5" imgW="4813300" imgH="508000" progId="Equation.DSMT4">
                  <p:embed/>
                  <p:pic>
                    <p:nvPicPr>
                      <p:cNvPr id="8090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4121150"/>
                        <a:ext cx="8653462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8430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Principal Component Analysis (PCA)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ＭＳ Ｐゴシック" panose="020B0600070205080204" pitchFamily="34" charset="-128"/>
              </a:rPr>
              <a:t>Illustration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66800" y="5378450"/>
            <a:ext cx="2895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ea typeface="宋体" panose="02010600030101010101" pitchFamily="2" charset="-122"/>
              </a:rPr>
              <a:t>All PCs are used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410200" y="5410200"/>
            <a:ext cx="2895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ea typeface="宋体" panose="02010600030101010101" pitchFamily="2" charset="-122"/>
              </a:rPr>
              <a:t>Only 1 PC is used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410200" y="5835650"/>
            <a:ext cx="3505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solidFill>
                  <a:srgbClr val="FF0000"/>
                </a:solidFill>
                <a:ea typeface="宋体" panose="02010600030101010101" pitchFamily="2" charset="-122"/>
              </a:rPr>
              <a:t>Dimension reduction!</a:t>
            </a:r>
          </a:p>
        </p:txBody>
      </p:sp>
      <p:pic>
        <p:nvPicPr>
          <p:cNvPr id="1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463" y="1924050"/>
            <a:ext cx="4246562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1924050"/>
            <a:ext cx="42894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067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Low-dimensional embedding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High dimension results in sparse distribution of samples</a:t>
            </a:r>
          </a:p>
          <a:p>
            <a:r>
              <a:rPr lang="en-US" altLang="zh-CN" dirty="0"/>
              <a:t>Curse of dimensionality and dimension reduction</a:t>
            </a:r>
          </a:p>
          <a:p>
            <a:r>
              <a:rPr lang="en-US" altLang="zh-CN" dirty="0"/>
              <a:t>Low-dimensional embedding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25</a:t>
            </a:fld>
            <a:endParaRPr lang="en-US"/>
          </a:p>
        </p:txBody>
      </p:sp>
      <p:pic>
        <p:nvPicPr>
          <p:cNvPr id="12290" name="Picture 2" descr="Image result for manifold embed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9" y="2945991"/>
            <a:ext cx="76866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996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Multiple Dimensional Scaling (MDS)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 MDS with classical scaling, the inputs are projected into the subspace that best preserves their pairwise squared distance or, as done in practice, their dot products.</a:t>
                </a:r>
              </a:p>
              <a:p>
                <a:r>
                  <a:rPr lang="en-US" altLang="zh-CN" dirty="0"/>
                  <a:t>Goal of Multidimensional scaling (MDS): Given pairwise dissimilarities, reconstruct a map that preserves distances.</a:t>
                </a:r>
              </a:p>
              <a:p>
                <a:pPr lvl="1"/>
                <a:r>
                  <a:rPr lang="en-US" altLang="zh-CN" dirty="0"/>
                  <a:t>From any dissimilarity (no need to be a metric)</a:t>
                </a:r>
              </a:p>
              <a:p>
                <a:pPr lvl="1"/>
                <a:r>
                  <a:rPr lang="en-US" altLang="zh-CN" dirty="0"/>
                  <a:t>Reconstructed map has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and the natural distance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MDS is a family of different algorithms, each designed to arrive at optimal low-dimensional configuration 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3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MDS methods include</a:t>
                </a:r>
              </a:p>
              <a:p>
                <a:pPr lvl="1"/>
                <a:r>
                  <a:rPr lang="en-US" altLang="zh-CN" dirty="0"/>
                  <a:t>Classical MDS</a:t>
                </a:r>
              </a:p>
              <a:p>
                <a:pPr lvl="1"/>
                <a:r>
                  <a:rPr lang="en-US" altLang="zh-CN" dirty="0"/>
                  <a:t>Metric MDS</a:t>
                </a:r>
              </a:p>
              <a:p>
                <a:pPr lvl="1"/>
                <a:r>
                  <a:rPr lang="en-US" altLang="zh-CN" dirty="0"/>
                  <a:t>Non-metric MDS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2964" b="-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51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Distance, dissimilarity and similarity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Distance, dissimilarity and similarity (or proximity) are defined for any pair of objects in any space. In mathematics, a distance function (that gives a distance between two objects) is also called metric, satisfying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altLang="zh-CN" dirty="0"/>
                  <a:t> if and only 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Given a set of dissimilarities, one can ask whether these values are distances and, moreover, whether they can even be interpreted as Euclidean distances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88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Euclidean and non-Euclidean distance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Given a dissimilarity (distance) matrix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MDS seeks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err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/>
                  <a:t> 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/>
                  <a:t>) so that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as close as possible</a:t>
                </a:r>
              </a:p>
              <a:p>
                <a:pPr algn="just"/>
                <a:r>
                  <a:rPr lang="en-US" altLang="zh-CN" dirty="0"/>
                  <a:t>Oftentimes, for some large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, there exists a configuration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err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with exact distance match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. In such a case the distance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involved is called a Euclidean distance. There are, however, cases where the dissimilarity is distance, but there exists no configuration in any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with perfect match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for some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dirty="0"/>
              </a:p>
              <a:p>
                <a:pPr algn="just"/>
                <a:r>
                  <a:rPr lang="en-US" altLang="zh-CN" dirty="0"/>
                  <a:t>Such a distance is called non-Euclidean distance. </a:t>
                </a:r>
              </a:p>
              <a:p>
                <a:pPr algn="just"/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344" r="-23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1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Classical Multidimensional Scaling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Suppose for now we have Euclidean distance matrix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 objective of classical Multidimensional Scaling (</a:t>
                </a:r>
                <a:r>
                  <a:rPr lang="en-US" altLang="zh-CN" dirty="0" err="1"/>
                  <a:t>cMDS</a:t>
                </a:r>
                <a:r>
                  <a:rPr lang="en-US" altLang="zh-CN" dirty="0"/>
                  <a:t>) is to find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so that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/>
                  <a:t>. Such a solution is not unique, because 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is the solution,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also satisfies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/>
                  <a:t>. Any location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dirty="0"/>
                  <a:t> can be used, but the assumption of centered configuration, i.e.,</a:t>
                </a:r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r>
                  <a:rPr lang="en-US" altLang="zh-CN" dirty="0"/>
                  <a:t>serves well for the purpose of dimension reduction.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344" r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233877" y="3579108"/>
                <a:ext cx="2620910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877" y="3579108"/>
                <a:ext cx="2620910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7988991" y="3852387"/>
            <a:ext cx="61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(1)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609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Raw data can be complex, high-dimensional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a phenomenon we measure various related quantities</a:t>
            </a:r>
          </a:p>
          <a:p>
            <a:r>
              <a:rPr lang="en-US" dirty="0"/>
              <a:t>If we knew what to measure or how to represent our measurements we might find simple relationships</a:t>
            </a:r>
          </a:p>
          <a:p>
            <a:r>
              <a:rPr lang="en-US" dirty="0"/>
              <a:t>But in practice we often </a:t>
            </a:r>
            <a:r>
              <a:rPr lang="en-US" dirty="0">
                <a:solidFill>
                  <a:srgbClr val="FF0000"/>
                </a:solidFill>
              </a:rPr>
              <a:t>measure redundant signals</a:t>
            </a:r>
            <a:r>
              <a:rPr lang="en-US" dirty="0"/>
              <a:t>, e.g., US and European shoe sizes</a:t>
            </a:r>
          </a:p>
          <a:p>
            <a:r>
              <a:rPr lang="en-US" dirty="0"/>
              <a:t>We also represent data via the method by which it was gathered, e.g., pixel representation of brain imaging data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79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Classical Multidimensional Scaling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 short, the </a:t>
                </a:r>
                <a:r>
                  <a:rPr lang="en-US" altLang="zh-CN" dirty="0" err="1"/>
                  <a:t>cMDS</a:t>
                </a:r>
                <a:r>
                  <a:rPr lang="en-US" altLang="zh-CN" dirty="0"/>
                  <a:t> finds the centered configuration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err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altLang="zh-CN" dirty="0"/>
                  <a:t> for some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≥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so that their pairwise distances are the same as those corresponding distances 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We may find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Gram matrix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, rather than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. The Gram matrix is the inner product matrix since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is assumed to be centered. We have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0" t="-1568" r="-20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30</a:t>
            </a:fld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7988991" y="3173962"/>
            <a:ext cx="61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(2)</a:t>
            </a:r>
            <a:endParaRPr lang="zh-CN" altLang="en-US" sz="2400" dirty="0"/>
          </a:p>
        </p:txBody>
      </p:sp>
      <p:pic>
        <p:nvPicPr>
          <p:cNvPr id="12290" name="Picture 2" descr="https://img2020.cnblogs.com/blog/1704791/202005/1704791-20200510091258621-109684203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03" y="4367213"/>
            <a:ext cx="6302606" cy="193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549126" y="5233549"/>
                <a:ext cx="2059297" cy="516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126" y="5233549"/>
                <a:ext cx="2059297" cy="5161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349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Classical Multidimensional Scaling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constraints (1) leads to 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With a notation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𝑡𝑟𝑎𝑐𝑒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, we have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675018" y="1268363"/>
                <a:ext cx="5846216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018" y="1268363"/>
                <a:ext cx="5846216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87829" y="3579108"/>
                <a:ext cx="7188571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𝑛𝑇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9" y="3579108"/>
                <a:ext cx="7188571" cy="10500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7988991" y="3873290"/>
            <a:ext cx="61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(3)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3607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Classical Multidimensional Scaling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Combining (2) and (3), the solution is unique: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..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or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 solution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is then given by the </a:t>
                </a:r>
                <a:r>
                  <a:rPr lang="en-US" altLang="zh-CN" dirty="0" err="1"/>
                  <a:t>eigen</a:t>
                </a:r>
                <a:r>
                  <a:rPr lang="en-US" altLang="zh-CN" dirty="0"/>
                  <a:t>-decomposition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. That is,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32</a:t>
            </a:fld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7988991" y="3976529"/>
            <a:ext cx="61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(4)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0982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Classical Multidimensional Scaling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The space which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lies is the </a:t>
                </a:r>
                <a:r>
                  <a:rPr lang="en-US" altLang="zh-CN" dirty="0" err="1"/>
                  <a:t>eigenspace</a:t>
                </a:r>
                <a:r>
                  <a:rPr lang="en-US" altLang="zh-CN" dirty="0"/>
                  <a:t> where the first coordinate contains the largest variation, and is identified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If we wish to reduce the dimension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, then the first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rows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/>
                  <a:t> best preserves the distances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/>
                  <a:t> among all other linear dimension reduction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(to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). Then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/>
                  <a:t> is the first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sub matrix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/>
                  <a:t> is collected through the first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columns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517300" y="3103657"/>
                <a:ext cx="2049727" cy="576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1/2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300" y="3103657"/>
                <a:ext cx="2049727" cy="5763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369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Classical Multidimensional Scaling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dirty="0"/>
                  <a:t>cMDS gives configurations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CN" dirty="0"/>
                  <a:t> for any dimension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1,2,…,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Configuration is centered.</a:t>
                </a:r>
              </a:p>
              <a:p>
                <a:r>
                  <a:rPr lang="en-US" altLang="zh-CN" dirty="0"/>
                  <a:t>The coordinates are given by the principal order of largest-to-smallest variances.</a:t>
                </a:r>
              </a:p>
              <a:p>
                <a:r>
                  <a:rPr lang="en-US" altLang="zh-CN" dirty="0"/>
                  <a:t>Dimension reduction from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) is same as PCA.</a:t>
                </a:r>
              </a:p>
              <a:p>
                <a:r>
                  <a:rPr lang="en-US" altLang="zh-CN" dirty="0"/>
                  <a:t>Leads exact solution for Euclidean distances</a:t>
                </a:r>
              </a:p>
              <a:p>
                <a:r>
                  <a:rPr lang="en-US" altLang="zh-CN" dirty="0"/>
                  <a:t>Can be used for non-Euclidean distances, in fact, for any dissimilarities.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344" r="-20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58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cMDS</a:t>
            </a:r>
            <a:r>
              <a:rPr lang="en-US" altLang="zh-CN" dirty="0"/>
              <a:t> examples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dirty="0"/>
                  <a:t>To study the perceptions of color in human vision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dirty="0"/>
                  <a:t> 14 colors differing only in their hue (i.e., wavelengths from 434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to 674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dirty="0"/>
                  <a:t> 31 people to rate on a </a:t>
                </a:r>
                <a:r>
                  <a:rPr lang="en-US" altLang="zh-CN" dirty="0" err="1"/>
                  <a:t>ve</a:t>
                </a:r>
                <a:r>
                  <a:rPr lang="en-US" altLang="zh-CN" dirty="0"/>
                  <a:t>-point scale from 0 (no similarity at all) to 4 (identical) for each of pairs of colors.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dirty="0"/>
                  <a:t> Average of 31 ratings for each pair (representing similarity) is then scaled and subtracted from 1 to represent dissimilarities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560" r="-28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35</a:t>
            </a:fld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11" y="5379635"/>
            <a:ext cx="5967430" cy="101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90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cMDS</a:t>
            </a:r>
            <a:r>
              <a:rPr lang="en-US" altLang="zh-CN" dirty="0"/>
              <a:t> examples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resulting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14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altLang="zh-CN" dirty="0"/>
                  <a:t> dissimilarity matrix is symmetric, and contains zeros in the diagonal. MDS seeks a 2D configuration to represent these colors.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1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36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85" y="2109019"/>
            <a:ext cx="7706681" cy="37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781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cMDS</a:t>
            </a:r>
            <a:r>
              <a:rPr lang="en-US" altLang="zh-CN" dirty="0"/>
              <a:t> 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MDS reproduces the well-known two-dimensional color circle.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37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8" y="1370820"/>
            <a:ext cx="6155298" cy="40400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11" y="5379635"/>
            <a:ext cx="5967430" cy="101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079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cMDS</a:t>
            </a:r>
            <a:r>
              <a:rPr lang="en-US" altLang="zh-CN" dirty="0"/>
              <a:t> 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MDS reproduces the well-known two-dimensional color circle.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38</a:t>
            </a:fld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11" y="5379635"/>
            <a:ext cx="5967430" cy="101001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164" y="1666568"/>
            <a:ext cx="3362632" cy="336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66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learning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39</a:t>
            </a:fld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 sample space defines a distance measure on attributes</a:t>
            </a:r>
          </a:p>
          <a:p>
            <a:r>
              <a:rPr lang="en-US" dirty="0"/>
              <a:t>Our goal is to find a sample space in which samples can be properly grouped under a proper distance measure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We can learn a distance measure</a:t>
            </a:r>
          </a:p>
        </p:txBody>
      </p:sp>
      <p:pic>
        <p:nvPicPr>
          <p:cNvPr id="13" name="内容占位符 9"/>
          <p:cNvPicPr>
            <a:picLocks noChangeAspect="1"/>
          </p:cNvPicPr>
          <p:nvPr/>
        </p:nvPicPr>
        <p:blipFill rotWithShape="1">
          <a:blip r:embed="rId2"/>
          <a:srcRect l="7856" t="5395" r="7422" b="6390"/>
          <a:stretch/>
        </p:blipFill>
        <p:spPr>
          <a:xfrm>
            <a:off x="4495800" y="2992686"/>
            <a:ext cx="4648200" cy="3327400"/>
          </a:xfrm>
          <a:prstGeom prst="rect">
            <a:avLst/>
          </a:prstGeom>
        </p:spPr>
      </p:pic>
      <p:pic>
        <p:nvPicPr>
          <p:cNvPr id="14" name="Picture 4" descr="https://cn.mathworks.com/help/examples/stats/GroupDataIntoTwoClustersKMedoidsExample_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7" t="6564" r="6222" b="3796"/>
          <a:stretch/>
        </p:blipFill>
        <p:spPr bwMode="auto">
          <a:xfrm>
            <a:off x="195780" y="3132386"/>
            <a:ext cx="4046020" cy="319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00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  <a:p>
            <a:pPr lvl="1"/>
            <a:r>
              <a:rPr lang="en-US" dirty="0"/>
              <a:t>Measure redundant signals</a:t>
            </a:r>
          </a:p>
          <a:p>
            <a:pPr lvl="1"/>
            <a:r>
              <a:rPr lang="en-US" dirty="0"/>
              <a:t>Represent data via the method by which it was gathered</a:t>
            </a:r>
          </a:p>
          <a:p>
            <a:r>
              <a:rPr lang="en-US" dirty="0"/>
              <a:t>Goal: Find a ‘better’ representation for data</a:t>
            </a:r>
          </a:p>
          <a:p>
            <a:pPr lvl="1"/>
            <a:r>
              <a:rPr lang="en-US" dirty="0"/>
              <a:t>To visualize and discover hidden patterns</a:t>
            </a:r>
          </a:p>
          <a:p>
            <a:pPr lvl="1"/>
            <a:r>
              <a:rPr lang="en-US" dirty="0"/>
              <a:t>Preprocessing for supervised task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795741" y="3819522"/>
            <a:ext cx="3604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define ‘better’?</a:t>
            </a:r>
          </a:p>
        </p:txBody>
      </p:sp>
    </p:spTree>
    <p:extLst>
      <p:ext uri="{BB962C8B-B14F-4D97-AF65-F5344CB8AC3E}">
        <p14:creationId xmlns:p14="http://schemas.microsoft.com/office/powerpoint/2010/main" val="36793187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Some properties of a distance measure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(⋅,⋅)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Nonnegative: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Identity: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𝑜𝑛𝑙𝑦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Symmetric: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Triangle inequality: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 err="1"/>
                  <a:t>Minkowski</a:t>
                </a:r>
                <a:r>
                  <a:rPr lang="en-US" dirty="0"/>
                  <a:t> distance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240348" y="3579108"/>
                <a:ext cx="6715556" cy="1211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𝑖𝑢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𝑗𝑢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348" y="3579108"/>
                <a:ext cx="6715556" cy="12119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3504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of Euclidean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Euclidean distance between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which contain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/>
                  <a:t> features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the importance of each feature is different, we introduce  weights for features</a:t>
                </a:r>
              </a:p>
              <a:p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𝑑𝑖𝑠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diagonal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174884" y="2411361"/>
                <a:ext cx="4497000" cy="431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𝑑𝑖𝑠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𝑑𝑖𝑠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884" y="2411361"/>
                <a:ext cx="4497000" cy="4311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794135" y="4396877"/>
                <a:ext cx="6254597" cy="431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𝑑𝑖𝑠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𝑑𝑖𝑠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135" y="4396877"/>
                <a:ext cx="6254597" cy="4311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607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Mahalanobis</a:t>
            </a:r>
            <a:r>
              <a:rPr lang="en-US" dirty="0"/>
              <a:t>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/>
                  <a:t>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</a:p>
              <a:p>
                <a:pPr lvl="1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/>
                  <a:t> is a symmetric semi-positive matrix</a:t>
                </a:r>
              </a:p>
              <a:p>
                <a:r>
                  <a:rPr lang="en-US" dirty="0"/>
                  <a:t>We can have </a:t>
                </a:r>
                <a:r>
                  <a:rPr lang="en-US" dirty="0" err="1"/>
                  <a:t>Mahalanobis</a:t>
                </a:r>
                <a:r>
                  <a:rPr lang="en-US" dirty="0"/>
                  <a:t> distance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𝑑𝑖𝑠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𝑚𝑎h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𝐌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𝐌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/>
                  <a:t> is called a </a:t>
                </a:r>
                <a:r>
                  <a:rPr lang="en-US" b="1" dirty="0">
                    <a:solidFill>
                      <a:srgbClr val="FF0000"/>
                    </a:solidFill>
                  </a:rPr>
                  <a:t>metric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Mahalanobis</a:t>
                </a:r>
                <a:r>
                  <a:rPr lang="en-US" dirty="0"/>
                  <a:t> distance is a measure of the distance between a point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/>
                  <a:t> and a distribution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hope to learn a metric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/>
                  <a:t> which corresponds to certain data distribution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792" r="-2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343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a metric using priori knowledge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some priori knowledge has been given</a:t>
                </a:r>
              </a:p>
              <a:p>
                <a:pPr lvl="1"/>
                <a:r>
                  <a:rPr lang="en-US" dirty="0"/>
                  <a:t>Must-link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dirty="0"/>
                  <a:t>: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dirty="0"/>
                  <a:t>, it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similar</a:t>
                </a:r>
              </a:p>
              <a:p>
                <a:pPr lvl="1"/>
                <a:r>
                  <a:rPr lang="en-US" dirty="0"/>
                  <a:t>Cannot-link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: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it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dissimilar</a:t>
                </a:r>
              </a:p>
              <a:p>
                <a:r>
                  <a:rPr lang="en-US" dirty="0"/>
                  <a:t>We can find a metric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/>
                  <a:t> by solving the following optimization problem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43</a:t>
            </a:fld>
            <a:endParaRPr 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433484" y="3209776"/>
            <a:ext cx="3760517" cy="2753979"/>
            <a:chOff x="2433484" y="3209776"/>
            <a:chExt cx="3760517" cy="2753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433484" y="3209776"/>
                  <a:ext cx="3173626" cy="10148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𝐌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ℳ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sz="2400" b="1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3484" y="3209776"/>
                  <a:ext cx="3173626" cy="10148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2433484" y="4302531"/>
                  <a:ext cx="3760517" cy="16612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sz="2400" b="1">
                                    <a:latin typeface="Cambria Math" panose="02040503050406030204" pitchFamily="18" charset="0"/>
                                  </a:rPr>
                                  <m:t>𝐌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≥1</m:t>
                            </m:r>
                          </m:e>
                        </m:nary>
                      </m:oMath>
                    </m:oMathPara>
                  </a14:m>
                  <a:endParaRPr lang="en-US" sz="2400" dirty="0"/>
                </a:p>
                <a:p>
                  <a:r>
                    <a:rPr lang="en-US" sz="1100" dirty="0"/>
                    <a:t>        </a:t>
                  </a:r>
                </a:p>
                <a:p>
                  <a:r>
                    <a:rPr lang="en-US" sz="2400" dirty="0"/>
                    <a:t>          </a:t>
                  </a:r>
                  <a14:m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𝐌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3484" y="4302531"/>
                  <a:ext cx="3760517" cy="166122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290328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Dimension reduction using a learned 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learned metric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en-US" dirty="0"/>
                  <a:t> is a low-rank matrix, we can find a set of orthogonal basis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en-US" dirty="0"/>
                  <a:t> by performing eigenvalue decomposition</a:t>
                </a:r>
              </a:p>
              <a:p>
                <a:r>
                  <a:rPr lang="en-US" dirty="0"/>
                  <a:t>A matrix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𝑟𝑎𝑛𝑘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can be used to reduce dimensions of sample space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2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4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E.g., Shoe size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take noisy measurements on European and American scale</a:t>
            </a:r>
          </a:p>
          <a:p>
            <a:r>
              <a:rPr lang="en-US" dirty="0"/>
              <a:t>How can we do ‘better’, i.e., find a simpler, compact representation? </a:t>
            </a:r>
          </a:p>
          <a:p>
            <a:pPr lvl="1"/>
            <a:r>
              <a:rPr lang="en-US" dirty="0"/>
              <a:t>Pick a direction and project onto this direction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5</a:t>
            </a:fld>
            <a:endParaRPr 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5763353" y="2761635"/>
            <a:ext cx="2832370" cy="2579200"/>
            <a:chOff x="5414027" y="1961535"/>
            <a:chExt cx="2832370" cy="257920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869858" y="1961535"/>
              <a:ext cx="0" cy="21827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5857158" y="4144297"/>
              <a:ext cx="23892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6081391" y="4140625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American Size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 rot="16200000">
              <a:off x="4633314" y="2959802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European Size</a:t>
              </a:r>
            </a:p>
          </p:txBody>
        </p:sp>
        <p:sp>
          <p:nvSpPr>
            <p:cNvPr id="18" name="椭圆 17"/>
            <p:cNvSpPr/>
            <p:nvPr/>
          </p:nvSpPr>
          <p:spPr>
            <a:xfrm>
              <a:off x="6098443" y="3576786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985340" y="38665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533378" y="36760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6762772" y="3464194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011113" y="3102399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940734" y="2755805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7308342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7548075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6334666" y="3142940"/>
            <a:ext cx="1856834" cy="179778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6902568" y="3694625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椭圆 30"/>
          <p:cNvSpPr/>
          <p:nvPr/>
        </p:nvSpPr>
        <p:spPr>
          <a:xfrm>
            <a:off x="6932019" y="3731228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椭圆 31"/>
          <p:cNvSpPr/>
          <p:nvPr/>
        </p:nvSpPr>
        <p:spPr>
          <a:xfrm>
            <a:off x="6982741" y="3769622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椭圆 32"/>
          <p:cNvSpPr/>
          <p:nvPr/>
        </p:nvSpPr>
        <p:spPr>
          <a:xfrm>
            <a:off x="7032117" y="3817690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椭圆 33"/>
          <p:cNvSpPr/>
          <p:nvPr/>
        </p:nvSpPr>
        <p:spPr>
          <a:xfrm>
            <a:off x="7086481" y="3865419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椭圆 34"/>
          <p:cNvSpPr/>
          <p:nvPr/>
        </p:nvSpPr>
        <p:spPr>
          <a:xfrm>
            <a:off x="7136960" y="3915885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椭圆 35"/>
          <p:cNvSpPr/>
          <p:nvPr/>
        </p:nvSpPr>
        <p:spPr>
          <a:xfrm>
            <a:off x="7187439" y="3961182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椭圆 36"/>
          <p:cNvSpPr/>
          <p:nvPr/>
        </p:nvSpPr>
        <p:spPr>
          <a:xfrm>
            <a:off x="7258501" y="4020113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E.g., Shoe size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take noisy measurements on European and American scale</a:t>
            </a:r>
          </a:p>
          <a:p>
            <a:r>
              <a:rPr lang="en-US" dirty="0"/>
              <a:t>How can we do ‘better’, i.e., find a simpler, compact representation? </a:t>
            </a:r>
          </a:p>
          <a:p>
            <a:pPr lvl="1"/>
            <a:r>
              <a:rPr lang="en-US" dirty="0"/>
              <a:t>Pick a direction and project onto this direction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6</a:t>
            </a:fld>
            <a:endParaRPr 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5763353" y="2761635"/>
            <a:ext cx="2832370" cy="2579200"/>
            <a:chOff x="5414027" y="1961535"/>
            <a:chExt cx="2832370" cy="257920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869858" y="1961535"/>
              <a:ext cx="0" cy="21827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5857158" y="4144297"/>
              <a:ext cx="23892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6081391" y="4140625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American Size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 rot="16200000">
              <a:off x="4633314" y="2959802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European Size</a:t>
              </a:r>
            </a:p>
          </p:txBody>
        </p:sp>
        <p:sp>
          <p:nvSpPr>
            <p:cNvPr id="18" name="椭圆 17"/>
            <p:cNvSpPr/>
            <p:nvPr/>
          </p:nvSpPr>
          <p:spPr>
            <a:xfrm>
              <a:off x="6098443" y="3576786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985340" y="38665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533378" y="36760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6762772" y="3464194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011113" y="3102399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940734" y="2755805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7308342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7548075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直接连接符 28"/>
          <p:cNvCxnSpPr/>
          <p:nvPr/>
        </p:nvCxnSpPr>
        <p:spPr>
          <a:xfrm flipH="1">
            <a:off x="6206485" y="3071813"/>
            <a:ext cx="1875478" cy="186891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7889581" y="3134505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椭圆 30"/>
          <p:cNvSpPr/>
          <p:nvPr/>
        </p:nvSpPr>
        <p:spPr>
          <a:xfrm>
            <a:off x="7780399" y="3266289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椭圆 31"/>
          <p:cNvSpPr/>
          <p:nvPr/>
        </p:nvSpPr>
        <p:spPr>
          <a:xfrm>
            <a:off x="7386704" y="3643629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椭圆 32"/>
          <p:cNvSpPr/>
          <p:nvPr/>
        </p:nvSpPr>
        <p:spPr>
          <a:xfrm>
            <a:off x="7214168" y="3817664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椭圆 33"/>
          <p:cNvSpPr/>
          <p:nvPr/>
        </p:nvSpPr>
        <p:spPr>
          <a:xfrm>
            <a:off x="6940371" y="4079304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椭圆 34"/>
          <p:cNvSpPr/>
          <p:nvPr/>
        </p:nvSpPr>
        <p:spPr>
          <a:xfrm>
            <a:off x="6729283" y="4298356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椭圆 35"/>
          <p:cNvSpPr/>
          <p:nvPr/>
        </p:nvSpPr>
        <p:spPr>
          <a:xfrm>
            <a:off x="6555161" y="4481906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椭圆 36"/>
          <p:cNvSpPr/>
          <p:nvPr/>
        </p:nvSpPr>
        <p:spPr>
          <a:xfrm>
            <a:off x="6357232" y="4687064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Minimize reconstruction error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829" y="856989"/>
            <a:ext cx="5185039" cy="5444238"/>
          </a:xfrm>
        </p:spPr>
        <p:txBody>
          <a:bodyPr/>
          <a:lstStyle/>
          <a:p>
            <a:r>
              <a:rPr lang="en-US" dirty="0"/>
              <a:t>Minimize Euclidean distances between original points and their projections</a:t>
            </a:r>
          </a:p>
          <a:p>
            <a:r>
              <a:rPr lang="en-US" dirty="0"/>
              <a:t>PCA solution solves this problem!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7</a:t>
            </a:fld>
            <a:endParaRPr lang="en-US"/>
          </a:p>
        </p:txBody>
      </p:sp>
      <p:grpSp>
        <p:nvGrpSpPr>
          <p:cNvPr id="7" name="组合 6"/>
          <p:cNvGrpSpPr/>
          <p:nvPr/>
        </p:nvGrpSpPr>
        <p:grpSpPr>
          <a:xfrm>
            <a:off x="5763353" y="2761635"/>
            <a:ext cx="2832370" cy="2579200"/>
            <a:chOff x="5414027" y="1961535"/>
            <a:chExt cx="2832370" cy="257920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869858" y="1961535"/>
              <a:ext cx="0" cy="21827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857158" y="4144297"/>
              <a:ext cx="23892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6081391" y="4140625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American Size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 rot="16200000">
              <a:off x="4633314" y="2959802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European Size</a:t>
              </a:r>
            </a:p>
          </p:txBody>
        </p:sp>
        <p:sp>
          <p:nvSpPr>
            <p:cNvPr id="12" name="椭圆 11"/>
            <p:cNvSpPr/>
            <p:nvPr/>
          </p:nvSpPr>
          <p:spPr>
            <a:xfrm>
              <a:off x="6098443" y="3576786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85340" y="38665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533378" y="36760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762772" y="3464194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7011113" y="3102399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940734" y="2755805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7308342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7548075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6206485" y="3071813"/>
            <a:ext cx="1875478" cy="186891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7889581" y="3134505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椭圆 21"/>
          <p:cNvSpPr/>
          <p:nvPr/>
        </p:nvSpPr>
        <p:spPr>
          <a:xfrm>
            <a:off x="7780399" y="3266289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椭圆 22"/>
          <p:cNvSpPr/>
          <p:nvPr/>
        </p:nvSpPr>
        <p:spPr>
          <a:xfrm>
            <a:off x="7386704" y="3643629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椭圆 23"/>
          <p:cNvSpPr/>
          <p:nvPr/>
        </p:nvSpPr>
        <p:spPr>
          <a:xfrm>
            <a:off x="7243436" y="3778683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椭圆 24"/>
          <p:cNvSpPr/>
          <p:nvPr/>
        </p:nvSpPr>
        <p:spPr>
          <a:xfrm>
            <a:off x="6940371" y="4079304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椭圆 25"/>
          <p:cNvSpPr/>
          <p:nvPr/>
        </p:nvSpPr>
        <p:spPr>
          <a:xfrm>
            <a:off x="6710790" y="4302247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椭圆 26"/>
          <p:cNvSpPr/>
          <p:nvPr/>
        </p:nvSpPr>
        <p:spPr>
          <a:xfrm>
            <a:off x="6549565" y="4476137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椭圆 27"/>
          <p:cNvSpPr/>
          <p:nvPr/>
        </p:nvSpPr>
        <p:spPr>
          <a:xfrm>
            <a:off x="6357232" y="4687064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直接连接符 29"/>
          <p:cNvCxnSpPr>
            <a:stCxn id="18" idx="5"/>
            <a:endCxn id="22" idx="1"/>
          </p:cNvCxnSpPr>
          <p:nvPr/>
        </p:nvCxnSpPr>
        <p:spPr>
          <a:xfrm>
            <a:off x="7757535" y="3241025"/>
            <a:ext cx="39999" cy="42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340439" y="3884695"/>
            <a:ext cx="39999" cy="42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15" idx="1"/>
          </p:cNvCxnSpPr>
          <p:nvPr/>
        </p:nvCxnSpPr>
        <p:spPr>
          <a:xfrm>
            <a:off x="7034383" y="4175008"/>
            <a:ext cx="94850" cy="1061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6" idx="5"/>
            <a:endCxn id="14" idx="1"/>
          </p:cNvCxnSpPr>
          <p:nvPr/>
        </p:nvCxnSpPr>
        <p:spPr>
          <a:xfrm>
            <a:off x="6810657" y="4400332"/>
            <a:ext cx="89182" cy="926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2" idx="5"/>
            <a:endCxn id="27" idx="1"/>
          </p:cNvCxnSpPr>
          <p:nvPr/>
        </p:nvCxnSpPr>
        <p:spPr>
          <a:xfrm>
            <a:off x="6547636" y="4474971"/>
            <a:ext cx="19064" cy="17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989468" y="2957292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PCA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— reconstruct 2D data via 2D data with single degree of freedom. Evaluate reconstructions (represented by blue line) by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Euclidean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distances</a:t>
            </a:r>
          </a:p>
        </p:txBody>
      </p:sp>
    </p:spTree>
    <p:extLst>
      <p:ext uri="{BB962C8B-B14F-4D97-AF65-F5344CB8AC3E}">
        <p14:creationId xmlns:p14="http://schemas.microsoft.com/office/powerpoint/2010/main" val="365468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goal: Maximize variance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829" y="856989"/>
            <a:ext cx="5016558" cy="5444238"/>
          </a:xfrm>
        </p:spPr>
        <p:txBody>
          <a:bodyPr/>
          <a:lstStyle/>
          <a:p>
            <a:r>
              <a:rPr lang="en-US" dirty="0"/>
              <a:t>To identify patterns we want to study variation across observations</a:t>
            </a:r>
          </a:p>
          <a:p>
            <a:r>
              <a:rPr lang="en-US" dirty="0"/>
              <a:t>Can we do ‘better’, i.e., find a compact representation that captures variation?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8</a:t>
            </a:fld>
            <a:endParaRPr lang="en-US"/>
          </a:p>
        </p:txBody>
      </p:sp>
      <p:grpSp>
        <p:nvGrpSpPr>
          <p:cNvPr id="7" name="组合 6"/>
          <p:cNvGrpSpPr/>
          <p:nvPr/>
        </p:nvGrpSpPr>
        <p:grpSpPr>
          <a:xfrm>
            <a:off x="5763353" y="2761635"/>
            <a:ext cx="2832370" cy="2579200"/>
            <a:chOff x="5414027" y="1961535"/>
            <a:chExt cx="2832370" cy="257920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869858" y="1961535"/>
              <a:ext cx="0" cy="21827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857158" y="4144297"/>
              <a:ext cx="23892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6081391" y="4140625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American Size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 rot="16200000">
              <a:off x="4633314" y="2959802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European Size</a:t>
              </a:r>
            </a:p>
          </p:txBody>
        </p:sp>
        <p:sp>
          <p:nvSpPr>
            <p:cNvPr id="12" name="椭圆 11"/>
            <p:cNvSpPr/>
            <p:nvPr/>
          </p:nvSpPr>
          <p:spPr>
            <a:xfrm>
              <a:off x="6098443" y="3576786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85340" y="38665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533378" y="36760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762772" y="3464194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7011113" y="3102399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940734" y="2755805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7308342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7548075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椭圆 33"/>
          <p:cNvSpPr/>
          <p:nvPr/>
        </p:nvSpPr>
        <p:spPr>
          <a:xfrm rot="2119150">
            <a:off x="6875899" y="3786252"/>
            <a:ext cx="721041" cy="342865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接箭头连接符 35"/>
          <p:cNvCxnSpPr/>
          <p:nvPr/>
        </p:nvCxnSpPr>
        <p:spPr>
          <a:xfrm flipH="1" flipV="1">
            <a:off x="6634163" y="3505200"/>
            <a:ext cx="243593" cy="195121"/>
          </a:xfrm>
          <a:prstGeom prst="straightConnector1">
            <a:avLst/>
          </a:prstGeom>
          <a:ln w="25400">
            <a:solidFill>
              <a:srgbClr val="FF0000">
                <a:alpha val="5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20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goal: Maximize variance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829" y="856989"/>
            <a:ext cx="5016558" cy="5444238"/>
          </a:xfrm>
        </p:spPr>
        <p:txBody>
          <a:bodyPr/>
          <a:lstStyle/>
          <a:p>
            <a:r>
              <a:rPr lang="en-US" dirty="0"/>
              <a:t>To identify patterns we want to study variation across observations</a:t>
            </a:r>
          </a:p>
          <a:p>
            <a:r>
              <a:rPr lang="en-US" dirty="0"/>
              <a:t>Can we do ‘better’, i.e., find a compact representation that captures variation?</a:t>
            </a:r>
          </a:p>
          <a:p>
            <a:r>
              <a:rPr lang="en-US" dirty="0"/>
              <a:t>PCA solution finds directions of maximal variance!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9</a:t>
            </a:fld>
            <a:endParaRPr lang="en-US"/>
          </a:p>
        </p:txBody>
      </p:sp>
      <p:grpSp>
        <p:nvGrpSpPr>
          <p:cNvPr id="7" name="组合 6"/>
          <p:cNvGrpSpPr/>
          <p:nvPr/>
        </p:nvGrpSpPr>
        <p:grpSpPr>
          <a:xfrm>
            <a:off x="5763353" y="2761635"/>
            <a:ext cx="2832370" cy="2579200"/>
            <a:chOff x="5414027" y="1961535"/>
            <a:chExt cx="2832370" cy="257920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869858" y="1961535"/>
              <a:ext cx="0" cy="21827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857158" y="4144297"/>
              <a:ext cx="23892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6081391" y="4140625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American Size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 rot="16200000">
              <a:off x="4633314" y="2959802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European Size</a:t>
              </a:r>
            </a:p>
          </p:txBody>
        </p:sp>
        <p:sp>
          <p:nvSpPr>
            <p:cNvPr id="12" name="椭圆 11"/>
            <p:cNvSpPr/>
            <p:nvPr/>
          </p:nvSpPr>
          <p:spPr>
            <a:xfrm>
              <a:off x="6098443" y="3576786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85340" y="38665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533378" y="36760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762772" y="3464194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7011113" y="3102399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940734" y="2755805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7308342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7548075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椭圆 33"/>
          <p:cNvSpPr/>
          <p:nvPr/>
        </p:nvSpPr>
        <p:spPr>
          <a:xfrm rot="7961271">
            <a:off x="5972689" y="3570162"/>
            <a:ext cx="2395820" cy="766002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6696600" y="3144474"/>
            <a:ext cx="284365" cy="274985"/>
          </a:xfrm>
          <a:prstGeom prst="straightConnector1">
            <a:avLst/>
          </a:prstGeom>
          <a:ln w="25400">
            <a:solidFill>
              <a:srgbClr val="C00000">
                <a:alpha val="5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713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15985</TotalTime>
  <Words>2659</Words>
  <Application>Microsoft Office PowerPoint</Application>
  <PresentationFormat>全屏显示(4:3)</PresentationFormat>
  <Paragraphs>430</Paragraphs>
  <Slides>44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7" baseType="lpstr">
      <vt:lpstr>ＭＳ Ｐゴシック</vt:lpstr>
      <vt:lpstr>等线</vt:lpstr>
      <vt:lpstr>等线 Light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回顾</vt:lpstr>
      <vt:lpstr>Equation</vt:lpstr>
      <vt:lpstr>Dimension reduction</vt:lpstr>
      <vt:lpstr>K-Nearest Neighbor</vt:lpstr>
      <vt:lpstr>Raw data can be complex, high-dimensional</vt:lpstr>
      <vt:lpstr>Dimensionality reduction</vt:lpstr>
      <vt:lpstr>E.g., Shoe size</vt:lpstr>
      <vt:lpstr>E.g., Shoe size</vt:lpstr>
      <vt:lpstr>Goal: Minimize reconstruction error</vt:lpstr>
      <vt:lpstr>Another goal: Maximize variance</vt:lpstr>
      <vt:lpstr>Another goal: Maximize variance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Low-dimensional embedding</vt:lpstr>
      <vt:lpstr>Multiple Dimensional Scaling (MDS)</vt:lpstr>
      <vt:lpstr>Distance, dissimilarity and similarity</vt:lpstr>
      <vt:lpstr>Euclidean and non-Euclidean distance</vt:lpstr>
      <vt:lpstr>Classical Multidimensional Scaling</vt:lpstr>
      <vt:lpstr>Classical Multidimensional Scaling</vt:lpstr>
      <vt:lpstr>Classical Multidimensional Scaling</vt:lpstr>
      <vt:lpstr>Classical Multidimensional Scaling</vt:lpstr>
      <vt:lpstr>Classical Multidimensional Scaling</vt:lpstr>
      <vt:lpstr>Classical Multidimensional Scaling</vt:lpstr>
      <vt:lpstr>cMDS examples</vt:lpstr>
      <vt:lpstr>cMDS examples</vt:lpstr>
      <vt:lpstr>cMDS examples</vt:lpstr>
      <vt:lpstr>cMDS examples</vt:lpstr>
      <vt:lpstr>Metric learning</vt:lpstr>
      <vt:lpstr>Distance measures</vt:lpstr>
      <vt:lpstr>Extension of Euclidean distance</vt:lpstr>
      <vt:lpstr>Mahalanobis distance</vt:lpstr>
      <vt:lpstr>Learn a metric using priori knowledge</vt:lpstr>
      <vt:lpstr>Dimension reduction using a learned metric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 reduction and PCA</dc:title>
  <dc:creator>Ying Shen</dc:creator>
  <cp:lastModifiedBy>Ying SHEN</cp:lastModifiedBy>
  <cp:revision>228</cp:revision>
  <dcterms:created xsi:type="dcterms:W3CDTF">2016-08-29T02:36:13Z</dcterms:created>
  <dcterms:modified xsi:type="dcterms:W3CDTF">2021-12-02T02:07:59Z</dcterms:modified>
</cp:coreProperties>
</file>