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59" r:id="rId5"/>
    <p:sldId id="261" r:id="rId6"/>
    <p:sldId id="263" r:id="rId7"/>
    <p:sldId id="264" r:id="rId8"/>
    <p:sldId id="267" r:id="rId9"/>
    <p:sldId id="268" r:id="rId10"/>
    <p:sldId id="269" r:id="rId11"/>
    <p:sldId id="265" r:id="rId12"/>
    <p:sldId id="270" r:id="rId13"/>
    <p:sldId id="266" r:id="rId14"/>
    <p:sldId id="273" r:id="rId15"/>
    <p:sldId id="262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75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E804-9070-4912-A43A-FA90F5815462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1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03DD-4076-4A20-B471-406A4504E128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0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8055-12C9-460D-A1E8-656BCCDB720F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7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BDD1-7320-4ECF-A9AA-79E8433EB092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53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F7E-6272-499F-9883-ADBCE8F1C8E9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15D9-3646-4477-8914-191D4F5FCA48}" type="datetime1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4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2107-2DCC-4A3F-B702-28FF5BE5EF3C}" type="datetime1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5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D22-B7D2-4543-8CC7-2709FA70EED2}" type="datetime1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1D5EF2-F232-42FD-8202-359126439DFA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4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0881-1631-44BF-9266-24387BD5D6B5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5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FB841-6234-457D-A7AC-A693C06FBEC2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Evaluation and Selection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95013"/>
          </a:xfrm>
        </p:spPr>
        <p:txBody>
          <a:bodyPr/>
          <a:lstStyle/>
          <a:p>
            <a:r>
              <a:rPr lang="en-US" dirty="0" smtClean="0"/>
              <a:t>Lin </a:t>
            </a:r>
            <a:r>
              <a:rPr lang="en-US" smtClean="0"/>
              <a:t>zhang</a:t>
            </a:r>
            <a:endParaRPr lang="en-US" dirty="0" smtClean="0"/>
          </a:p>
          <a:p>
            <a:r>
              <a:rPr lang="en-US" dirty="0" err="1" smtClean="0"/>
              <a:t>Sse</a:t>
            </a:r>
            <a:r>
              <a:rPr lang="en-US" dirty="0" smtClean="0"/>
              <a:t>, </a:t>
            </a:r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</a:p>
          <a:p>
            <a:r>
              <a:rPr lang="en-US" dirty="0" smtClean="0"/>
              <a:t>Sep.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Hold-out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Disadvantage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/>
              <a:t> is too big, the learned model will be more close to the model trained using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/>
              <a:t>. But because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/>
              <a:t> is too small, the evaluation results may be not so accurate.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/>
              <a:t> is small, the learned model may not be fully trained. Then the fidelity of evaluation results will be low.</a:t>
            </a:r>
          </a:p>
          <a:p>
            <a:r>
              <a:rPr lang="en-US" dirty="0" smtClean="0"/>
              <a:t>Usually 2/3~4/5 samples are used in the training process, and the left ones are used to test.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cross-validation,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is divided into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/>
                  <a:t> mutually exclusive subset,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 and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smtClean="0"/>
                  <a:t> have the same distribution.</a:t>
                </a:r>
              </a:p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/>
                  <a:t>-fold cross-validation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 r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11</a:t>
            </a:fld>
            <a:endParaRPr lang="en-US"/>
          </a:p>
        </p:txBody>
      </p:sp>
      <p:grpSp>
        <p:nvGrpSpPr>
          <p:cNvPr id="1035" name="组合 1034"/>
          <p:cNvGrpSpPr/>
          <p:nvPr/>
        </p:nvGrpSpPr>
        <p:grpSpPr>
          <a:xfrm>
            <a:off x="587829" y="2759573"/>
            <a:ext cx="7595414" cy="3400045"/>
            <a:chOff x="311936" y="2119493"/>
            <a:chExt cx="7595414" cy="3400045"/>
          </a:xfrm>
        </p:grpSpPr>
        <p:grpSp>
          <p:nvGrpSpPr>
            <p:cNvPr id="87" name="组合 86"/>
            <p:cNvGrpSpPr/>
            <p:nvPr/>
          </p:nvGrpSpPr>
          <p:grpSpPr>
            <a:xfrm>
              <a:off x="311936" y="2119493"/>
              <a:ext cx="4691751" cy="3400045"/>
              <a:chOff x="795265" y="2119493"/>
              <a:chExt cx="4691751" cy="3400045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822961" y="2155371"/>
                <a:ext cx="4091939" cy="3135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654844" y="2119493"/>
                <a:ext cx="37061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sz="2000" dirty="0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822961" y="2782985"/>
                <a:ext cx="4178419" cy="404109"/>
                <a:chOff x="822961" y="2782985"/>
                <a:chExt cx="4178419" cy="404109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822961" y="2830285"/>
                  <a:ext cx="4091939" cy="3135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844400" y="278698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000" baseline="-25000" dirty="0"/>
                </a:p>
              </p:txBody>
            </p:sp>
            <p:cxnSp>
              <p:nvCxnSpPr>
                <p:cNvPr id="12" name="直接连接符 11"/>
                <p:cNvCxnSpPr/>
                <p:nvPr/>
              </p:nvCxnSpPr>
              <p:spPr>
                <a:xfrm>
                  <a:off x="1228529" y="2830285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>
                  <a:off x="1619054" y="2830284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>
                  <a:off x="2028629" y="2830284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>
                  <a:off x="2452491" y="2830283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2847779" y="2830283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>
                  <a:off x="3238303" y="2830283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3643116" y="2830282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4047929" y="2830282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4467029" y="2830281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矩形 25"/>
                <p:cNvSpPr/>
                <p:nvPr/>
              </p:nvSpPr>
              <p:spPr>
                <a:xfrm>
                  <a:off x="1225483" y="2786984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	</a:t>
                  </a:r>
                  <a:endParaRPr lang="en-US" sz="2000" baseline="-25000" dirty="0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620770" y="278698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2025582" y="278698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2454208" y="278698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sz="2000" baseline="-25000" dirty="0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2832072" y="278698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2000" baseline="-25000" dirty="0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3216118" y="2786980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sz="2000" baseline="-25000" dirty="0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3627409" y="2786976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US" sz="2000" baseline="-25000" dirty="0"/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4037464" y="2782985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000" baseline="-25000" dirty="0"/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4460847" y="2782985"/>
                  <a:ext cx="54053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sz="2000" baseline="-25000" dirty="0"/>
                </a:p>
              </p:txBody>
            </p:sp>
          </p:grpSp>
          <p:sp>
            <p:nvSpPr>
              <p:cNvPr id="13" name="下箭头 12"/>
              <p:cNvSpPr/>
              <p:nvPr/>
            </p:nvSpPr>
            <p:spPr>
              <a:xfrm>
                <a:off x="2696414" y="2568648"/>
                <a:ext cx="287474" cy="214337"/>
              </a:xfrm>
              <a:prstGeom prst="downArrow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809158" y="3665145"/>
                <a:ext cx="4434990" cy="411524"/>
                <a:chOff x="809158" y="3665145"/>
                <a:chExt cx="4434990" cy="411524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809158" y="3672560"/>
                  <a:ext cx="3670077" cy="404109"/>
                  <a:chOff x="822961" y="2782985"/>
                  <a:chExt cx="3670077" cy="404109"/>
                </a:xfrm>
              </p:grpSpPr>
              <p:sp>
                <p:nvSpPr>
                  <p:cNvPr id="38" name="矩形 37"/>
                  <p:cNvSpPr/>
                  <p:nvPr/>
                </p:nvSpPr>
                <p:spPr>
                  <a:xfrm>
                    <a:off x="822961" y="2830285"/>
                    <a:ext cx="3651689" cy="3135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844400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1228529" y="2830285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1619054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2028629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/>
                  <p:nvPr/>
                </p:nvCxnSpPr>
                <p:spPr>
                  <a:xfrm>
                    <a:off x="2452491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连接符 43"/>
                  <p:cNvCxnSpPr/>
                  <p:nvPr/>
                </p:nvCxnSpPr>
                <p:spPr>
                  <a:xfrm>
                    <a:off x="2847779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连接符 44"/>
                  <p:cNvCxnSpPr/>
                  <p:nvPr/>
                </p:nvCxnSpPr>
                <p:spPr>
                  <a:xfrm>
                    <a:off x="3238303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/>
                  <p:nvPr/>
                </p:nvCxnSpPr>
                <p:spPr>
                  <a:xfrm>
                    <a:off x="3643116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/>
                  <p:cNvCxnSpPr/>
                  <p:nvPr/>
                </p:nvCxnSpPr>
                <p:spPr>
                  <a:xfrm>
                    <a:off x="4047929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矩形 48"/>
                  <p:cNvSpPr/>
                  <p:nvPr/>
                </p:nvSpPr>
                <p:spPr>
                  <a:xfrm>
                    <a:off x="1225483" y="2786984"/>
                    <a:ext cx="646331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	</a:t>
                    </a:r>
                    <a:endParaRPr lang="en-US" sz="2000" baseline="-25000" dirty="0"/>
                  </a:p>
                </p:txBody>
              </p:sp>
              <p:sp>
                <p:nvSpPr>
                  <p:cNvPr id="50" name="矩形 49"/>
                  <p:cNvSpPr/>
                  <p:nvPr/>
                </p:nvSpPr>
                <p:spPr>
                  <a:xfrm>
                    <a:off x="1620770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  <p:sp>
                <p:nvSpPr>
                  <p:cNvPr id="51" name="矩形 50"/>
                  <p:cNvSpPr/>
                  <p:nvPr/>
                </p:nvSpPr>
                <p:spPr>
                  <a:xfrm>
                    <a:off x="2025582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  <p:sp>
                <p:nvSpPr>
                  <p:cNvPr id="52" name="矩形 51"/>
                  <p:cNvSpPr/>
                  <p:nvPr/>
                </p:nvSpPr>
                <p:spPr>
                  <a:xfrm>
                    <a:off x="2454208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en-US" sz="2000" baseline="-25000" dirty="0"/>
                  </a:p>
                </p:txBody>
              </p:sp>
              <p:sp>
                <p:nvSpPr>
                  <p:cNvPr id="53" name="矩形 52"/>
                  <p:cNvSpPr/>
                  <p:nvPr/>
                </p:nvSpPr>
                <p:spPr>
                  <a:xfrm>
                    <a:off x="2832072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en-US" sz="2000" baseline="-25000" dirty="0"/>
                  </a:p>
                </p:txBody>
              </p:sp>
              <p:sp>
                <p:nvSpPr>
                  <p:cNvPr id="54" name="矩形 53"/>
                  <p:cNvSpPr/>
                  <p:nvPr/>
                </p:nvSpPr>
                <p:spPr>
                  <a:xfrm>
                    <a:off x="3216118" y="2786980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en-US" sz="2000" baseline="-25000" dirty="0"/>
                  </a:p>
                </p:txBody>
              </p:sp>
              <p:sp>
                <p:nvSpPr>
                  <p:cNvPr id="55" name="矩形 54"/>
                  <p:cNvSpPr/>
                  <p:nvPr/>
                </p:nvSpPr>
                <p:spPr>
                  <a:xfrm>
                    <a:off x="3627409" y="2786976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en-US" sz="2000" baseline="-25000" dirty="0"/>
                  </a:p>
                </p:txBody>
              </p:sp>
              <p:sp>
                <p:nvSpPr>
                  <p:cNvPr id="56" name="矩形 55"/>
                  <p:cNvSpPr/>
                  <p:nvPr/>
                </p:nvSpPr>
                <p:spPr>
                  <a:xfrm>
                    <a:off x="4037464" y="2782985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endParaRPr lang="en-US" sz="2000" baseline="-25000" dirty="0"/>
                  </a:p>
                </p:txBody>
              </p:sp>
            </p:grpSp>
            <p:sp>
              <p:nvSpPr>
                <p:cNvPr id="58" name="矩形 57"/>
                <p:cNvSpPr/>
                <p:nvPr/>
              </p:nvSpPr>
              <p:spPr>
                <a:xfrm>
                  <a:off x="4715442" y="3714436"/>
                  <a:ext cx="462812" cy="31350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4703615" y="3665145"/>
                  <a:ext cx="54053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sz="2000" baseline="-25000" dirty="0"/>
                </a:p>
              </p:txBody>
            </p:sp>
          </p:grpSp>
          <p:sp>
            <p:nvSpPr>
              <p:cNvPr id="17" name="文本框 16"/>
              <p:cNvSpPr txBox="1"/>
              <p:nvPr/>
            </p:nvSpPr>
            <p:spPr>
              <a:xfrm>
                <a:off x="1970439" y="3333330"/>
                <a:ext cx="1262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Training set</a:t>
                </a:r>
                <a:endParaRPr lang="en-US" dirty="0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4515744" y="3333330"/>
                <a:ext cx="971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Test set</a:t>
                </a:r>
                <a:endParaRPr lang="en-US" dirty="0"/>
              </a:p>
            </p:txBody>
          </p:sp>
          <p:grpSp>
            <p:nvGrpSpPr>
              <p:cNvPr id="88" name="组合 87"/>
              <p:cNvGrpSpPr/>
              <p:nvPr/>
            </p:nvGrpSpPr>
            <p:grpSpPr>
              <a:xfrm>
                <a:off x="807963" y="4146620"/>
                <a:ext cx="4369096" cy="411524"/>
                <a:chOff x="809158" y="3665145"/>
                <a:chExt cx="4369096" cy="411524"/>
              </a:xfrm>
            </p:grpSpPr>
            <p:grpSp>
              <p:nvGrpSpPr>
                <p:cNvPr id="89" name="组合 88"/>
                <p:cNvGrpSpPr/>
                <p:nvPr/>
              </p:nvGrpSpPr>
              <p:grpSpPr>
                <a:xfrm>
                  <a:off x="809158" y="3672560"/>
                  <a:ext cx="3755036" cy="404109"/>
                  <a:chOff x="822961" y="2782985"/>
                  <a:chExt cx="3755036" cy="404109"/>
                </a:xfrm>
              </p:grpSpPr>
              <p:sp>
                <p:nvSpPr>
                  <p:cNvPr id="92" name="矩形 91"/>
                  <p:cNvSpPr/>
                  <p:nvPr/>
                </p:nvSpPr>
                <p:spPr>
                  <a:xfrm>
                    <a:off x="822961" y="2830285"/>
                    <a:ext cx="3651689" cy="3135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矩形 92"/>
                  <p:cNvSpPr/>
                  <p:nvPr/>
                </p:nvSpPr>
                <p:spPr>
                  <a:xfrm>
                    <a:off x="844400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  <p:cxnSp>
                <p:nvCxnSpPr>
                  <p:cNvPr id="94" name="直接连接符 93"/>
                  <p:cNvCxnSpPr/>
                  <p:nvPr/>
                </p:nvCxnSpPr>
                <p:spPr>
                  <a:xfrm>
                    <a:off x="1228529" y="2830285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619054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2028629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直接连接符 96"/>
                  <p:cNvCxnSpPr/>
                  <p:nvPr/>
                </p:nvCxnSpPr>
                <p:spPr>
                  <a:xfrm>
                    <a:off x="2452491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直接连接符 97"/>
                  <p:cNvCxnSpPr/>
                  <p:nvPr/>
                </p:nvCxnSpPr>
                <p:spPr>
                  <a:xfrm>
                    <a:off x="2847779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连接符 98"/>
                  <p:cNvCxnSpPr/>
                  <p:nvPr/>
                </p:nvCxnSpPr>
                <p:spPr>
                  <a:xfrm>
                    <a:off x="3238303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接连接符 99"/>
                  <p:cNvCxnSpPr/>
                  <p:nvPr/>
                </p:nvCxnSpPr>
                <p:spPr>
                  <a:xfrm>
                    <a:off x="3643116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连接符 100"/>
                  <p:cNvCxnSpPr/>
                  <p:nvPr/>
                </p:nvCxnSpPr>
                <p:spPr>
                  <a:xfrm>
                    <a:off x="4047929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" name="矩形 101"/>
                  <p:cNvSpPr/>
                  <p:nvPr/>
                </p:nvSpPr>
                <p:spPr>
                  <a:xfrm>
                    <a:off x="1225483" y="2786984"/>
                    <a:ext cx="646331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	</a:t>
                    </a:r>
                    <a:endParaRPr lang="en-US" sz="2000" baseline="-25000" dirty="0"/>
                  </a:p>
                </p:txBody>
              </p:sp>
              <p:sp>
                <p:nvSpPr>
                  <p:cNvPr id="103" name="矩形 102"/>
                  <p:cNvSpPr/>
                  <p:nvPr/>
                </p:nvSpPr>
                <p:spPr>
                  <a:xfrm>
                    <a:off x="1620770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  <p:sp>
                <p:nvSpPr>
                  <p:cNvPr id="104" name="矩形 103"/>
                  <p:cNvSpPr/>
                  <p:nvPr/>
                </p:nvSpPr>
                <p:spPr>
                  <a:xfrm>
                    <a:off x="2025582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  <p:sp>
                <p:nvSpPr>
                  <p:cNvPr id="105" name="矩形 104"/>
                  <p:cNvSpPr/>
                  <p:nvPr/>
                </p:nvSpPr>
                <p:spPr>
                  <a:xfrm>
                    <a:off x="2454208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en-US" sz="2000" baseline="-25000" dirty="0"/>
                  </a:p>
                </p:txBody>
              </p:sp>
              <p:sp>
                <p:nvSpPr>
                  <p:cNvPr id="106" name="矩形 105"/>
                  <p:cNvSpPr/>
                  <p:nvPr/>
                </p:nvSpPr>
                <p:spPr>
                  <a:xfrm>
                    <a:off x="2832072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en-US" sz="2000" baseline="-25000" dirty="0"/>
                  </a:p>
                </p:txBody>
              </p:sp>
              <p:sp>
                <p:nvSpPr>
                  <p:cNvPr id="107" name="矩形 106"/>
                  <p:cNvSpPr/>
                  <p:nvPr/>
                </p:nvSpPr>
                <p:spPr>
                  <a:xfrm>
                    <a:off x="3216118" y="2786980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en-US" sz="2000" baseline="-25000" dirty="0"/>
                  </a:p>
                </p:txBody>
              </p:sp>
              <p:sp>
                <p:nvSpPr>
                  <p:cNvPr id="108" name="矩形 107"/>
                  <p:cNvSpPr/>
                  <p:nvPr/>
                </p:nvSpPr>
                <p:spPr>
                  <a:xfrm>
                    <a:off x="3627409" y="2786976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en-US" sz="2000" baseline="-25000" dirty="0"/>
                  </a:p>
                </p:txBody>
              </p:sp>
              <p:sp>
                <p:nvSpPr>
                  <p:cNvPr id="109" name="矩形 108"/>
                  <p:cNvSpPr/>
                  <p:nvPr/>
                </p:nvSpPr>
                <p:spPr>
                  <a:xfrm>
                    <a:off x="4037464" y="2782985"/>
                    <a:ext cx="540533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en-US" sz="2000" baseline="-25000" dirty="0"/>
                  </a:p>
                </p:txBody>
              </p:sp>
            </p:grpSp>
            <p:sp>
              <p:nvSpPr>
                <p:cNvPr id="90" name="矩形 89"/>
                <p:cNvSpPr/>
                <p:nvPr/>
              </p:nvSpPr>
              <p:spPr>
                <a:xfrm>
                  <a:off x="4715442" y="3714436"/>
                  <a:ext cx="462812" cy="31350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4703615" y="3665145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000" baseline="-25000" dirty="0"/>
                </a:p>
              </p:txBody>
            </p:sp>
          </p:grpSp>
          <p:grpSp>
            <p:nvGrpSpPr>
              <p:cNvPr id="110" name="组合 109"/>
              <p:cNvGrpSpPr/>
              <p:nvPr/>
            </p:nvGrpSpPr>
            <p:grpSpPr>
              <a:xfrm>
                <a:off x="795265" y="4907717"/>
                <a:ext cx="4386849" cy="611821"/>
                <a:chOff x="798301" y="3664940"/>
                <a:chExt cx="4386849" cy="611821"/>
              </a:xfrm>
            </p:grpSpPr>
            <p:sp>
              <p:nvSpPr>
                <p:cNvPr id="112" name="矩形 111"/>
                <p:cNvSpPr/>
                <p:nvPr/>
              </p:nvSpPr>
              <p:spPr>
                <a:xfrm>
                  <a:off x="4715442" y="3714436"/>
                  <a:ext cx="462812" cy="31350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1" name="组合 110"/>
                <p:cNvGrpSpPr/>
                <p:nvPr/>
              </p:nvGrpSpPr>
              <p:grpSpPr>
                <a:xfrm>
                  <a:off x="798301" y="3664940"/>
                  <a:ext cx="4386849" cy="611821"/>
                  <a:chOff x="812104" y="2775365"/>
                  <a:chExt cx="4386849" cy="611821"/>
                </a:xfrm>
              </p:grpSpPr>
              <p:sp>
                <p:nvSpPr>
                  <p:cNvPr id="114" name="矩形 113"/>
                  <p:cNvSpPr/>
                  <p:nvPr/>
                </p:nvSpPr>
                <p:spPr>
                  <a:xfrm>
                    <a:off x="822961" y="2830285"/>
                    <a:ext cx="3651689" cy="3135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直接连接符 115"/>
                  <p:cNvCxnSpPr/>
                  <p:nvPr/>
                </p:nvCxnSpPr>
                <p:spPr>
                  <a:xfrm>
                    <a:off x="1228529" y="2830285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16"/>
                  <p:cNvCxnSpPr/>
                  <p:nvPr/>
                </p:nvCxnSpPr>
                <p:spPr>
                  <a:xfrm>
                    <a:off x="1619054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/>
                  <p:cNvCxnSpPr/>
                  <p:nvPr/>
                </p:nvCxnSpPr>
                <p:spPr>
                  <a:xfrm>
                    <a:off x="2028629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18"/>
                  <p:cNvCxnSpPr/>
                  <p:nvPr/>
                </p:nvCxnSpPr>
                <p:spPr>
                  <a:xfrm>
                    <a:off x="2452491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19"/>
                  <p:cNvCxnSpPr/>
                  <p:nvPr/>
                </p:nvCxnSpPr>
                <p:spPr>
                  <a:xfrm>
                    <a:off x="2847779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接连接符 120"/>
                  <p:cNvCxnSpPr/>
                  <p:nvPr/>
                </p:nvCxnSpPr>
                <p:spPr>
                  <a:xfrm>
                    <a:off x="3238303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接连接符 121"/>
                  <p:cNvCxnSpPr/>
                  <p:nvPr/>
                </p:nvCxnSpPr>
                <p:spPr>
                  <a:xfrm>
                    <a:off x="3643116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4047929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矩形 123"/>
                  <p:cNvSpPr/>
                  <p:nvPr/>
                </p:nvSpPr>
                <p:spPr>
                  <a:xfrm>
                    <a:off x="812104" y="2781892"/>
                    <a:ext cx="493763" cy="60529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	</a:t>
                    </a:r>
                    <a:endParaRPr lang="en-US" sz="2000" baseline="-25000" dirty="0"/>
                  </a:p>
                </p:txBody>
              </p:sp>
              <p:sp>
                <p:nvSpPr>
                  <p:cNvPr id="125" name="矩形 124"/>
                  <p:cNvSpPr/>
                  <p:nvPr/>
                </p:nvSpPr>
                <p:spPr>
                  <a:xfrm>
                    <a:off x="1209290" y="277936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  <p:sp>
                <p:nvSpPr>
                  <p:cNvPr id="126" name="矩形 125"/>
                  <p:cNvSpPr/>
                  <p:nvPr/>
                </p:nvSpPr>
                <p:spPr>
                  <a:xfrm>
                    <a:off x="1614102" y="277936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  <p:sp>
                <p:nvSpPr>
                  <p:cNvPr id="127" name="矩形 126"/>
                  <p:cNvSpPr/>
                  <p:nvPr/>
                </p:nvSpPr>
                <p:spPr>
                  <a:xfrm>
                    <a:off x="2042728" y="277936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en-US" sz="2000" baseline="-25000" dirty="0"/>
                  </a:p>
                </p:txBody>
              </p:sp>
              <p:sp>
                <p:nvSpPr>
                  <p:cNvPr id="128" name="矩形 127"/>
                  <p:cNvSpPr/>
                  <p:nvPr/>
                </p:nvSpPr>
                <p:spPr>
                  <a:xfrm>
                    <a:off x="2420592" y="277936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en-US" sz="2000" baseline="-25000" dirty="0"/>
                  </a:p>
                </p:txBody>
              </p:sp>
              <p:sp>
                <p:nvSpPr>
                  <p:cNvPr id="129" name="矩形 128"/>
                  <p:cNvSpPr/>
                  <p:nvPr/>
                </p:nvSpPr>
                <p:spPr>
                  <a:xfrm>
                    <a:off x="2804638" y="2779360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en-US" sz="2000" baseline="-25000" dirty="0"/>
                  </a:p>
                </p:txBody>
              </p:sp>
              <p:sp>
                <p:nvSpPr>
                  <p:cNvPr id="130" name="矩形 129"/>
                  <p:cNvSpPr/>
                  <p:nvPr/>
                </p:nvSpPr>
                <p:spPr>
                  <a:xfrm>
                    <a:off x="3215929" y="2779356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en-US" sz="2000" baseline="-25000" dirty="0"/>
                  </a:p>
                </p:txBody>
              </p:sp>
              <p:sp>
                <p:nvSpPr>
                  <p:cNvPr id="131" name="矩形 130"/>
                  <p:cNvSpPr/>
                  <p:nvPr/>
                </p:nvSpPr>
                <p:spPr>
                  <a:xfrm>
                    <a:off x="3625984" y="2775365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endParaRPr lang="en-US" sz="2000" baseline="-25000" dirty="0"/>
                  </a:p>
                </p:txBody>
              </p:sp>
              <p:sp>
                <p:nvSpPr>
                  <p:cNvPr id="115" name="矩形 114"/>
                  <p:cNvSpPr/>
                  <p:nvPr/>
                </p:nvSpPr>
                <p:spPr>
                  <a:xfrm>
                    <a:off x="4743379" y="2775365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</p:grpSp>
            <p:sp>
              <p:nvSpPr>
                <p:cNvPr id="113" name="矩形 112"/>
                <p:cNvSpPr/>
                <p:nvPr/>
              </p:nvSpPr>
              <p:spPr>
                <a:xfrm>
                  <a:off x="4011949" y="3670825"/>
                  <a:ext cx="54053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sz="2000" baseline="-25000" dirty="0"/>
                </a:p>
              </p:txBody>
            </p:sp>
          </p:grpSp>
          <p:sp>
            <p:nvSpPr>
              <p:cNvPr id="62" name="文本框 61"/>
              <p:cNvSpPr txBox="1"/>
              <p:nvPr/>
            </p:nvSpPr>
            <p:spPr>
              <a:xfrm>
                <a:off x="2468141" y="4621154"/>
                <a:ext cx="492443" cy="34224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sz="2000" b="1" dirty="0" smtClean="0"/>
                  <a:t>...</a:t>
                </a:r>
                <a:endParaRPr lang="en-US" sz="2000" b="1" dirty="0"/>
              </a:p>
            </p:txBody>
          </p:sp>
        </p:grpSp>
        <p:cxnSp>
          <p:nvCxnSpPr>
            <p:cNvPr id="1029" name="直接箭头连接符 1028"/>
            <p:cNvCxnSpPr/>
            <p:nvPr/>
          </p:nvCxnSpPr>
          <p:spPr>
            <a:xfrm>
              <a:off x="4859380" y="3866606"/>
              <a:ext cx="33963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/>
            <p:nvPr/>
          </p:nvCxnSpPr>
          <p:spPr>
            <a:xfrm>
              <a:off x="4859380" y="4346675"/>
              <a:ext cx="33963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>
              <a:off x="4859380" y="5107228"/>
              <a:ext cx="33963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1" name="文本框 1030"/>
            <p:cNvSpPr txBox="1"/>
            <p:nvPr/>
          </p:nvSpPr>
          <p:spPr>
            <a:xfrm>
              <a:off x="5279147" y="3665145"/>
              <a:ext cx="1381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result 1</a:t>
              </a:r>
              <a:endParaRPr lang="en-US" dirty="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5285289" y="4146620"/>
              <a:ext cx="1381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result 2</a:t>
              </a:r>
              <a:endParaRPr lang="en-US" dirty="0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5283432" y="4907717"/>
              <a:ext cx="1502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result 10</a:t>
              </a:r>
              <a:endParaRPr lang="en-US" dirty="0"/>
            </a:p>
          </p:txBody>
        </p:sp>
        <p:sp>
          <p:nvSpPr>
            <p:cNvPr id="1032" name="右大括号 1031"/>
            <p:cNvSpPr/>
            <p:nvPr/>
          </p:nvSpPr>
          <p:spPr>
            <a:xfrm>
              <a:off x="6245428" y="3714436"/>
              <a:ext cx="168702" cy="1513667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文本框 1032"/>
            <p:cNvSpPr txBox="1"/>
            <p:nvPr/>
          </p:nvSpPr>
          <p:spPr>
            <a:xfrm>
              <a:off x="6414130" y="4104517"/>
              <a:ext cx="1493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Average performance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738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ways to divide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/>
              <a:t> into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/>
              <a:t> subsets.</a:t>
            </a:r>
          </a:p>
          <a:p>
            <a:r>
              <a:rPr lang="en-US" dirty="0" smtClean="0"/>
              <a:t>Randomly divide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/>
              <a:t> into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/>
              <a:t> subsets and repeat the process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/>
              <a:t> time.  The final evaluation score is the average score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/>
              <a:t> time</a:t>
            </a:r>
            <a:r>
              <a:rPr lang="en-US" altLang="zh-CN" dirty="0" smtClean="0"/>
              <a:t>s</a:t>
            </a:r>
            <a:r>
              <a:rPr lang="en-US" dirty="0" smtClean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/>
              <a:t>-fold cross-validation.</a:t>
            </a:r>
          </a:p>
          <a:p>
            <a:r>
              <a:rPr lang="en-US" dirty="0" smtClean="0"/>
              <a:t>Special case of cross-validation: </a:t>
            </a:r>
            <a:r>
              <a:rPr lang="en-US" dirty="0" smtClean="0">
                <a:solidFill>
                  <a:srgbClr val="FF0000"/>
                </a:solidFill>
              </a:rPr>
              <a:t>Leave-One-Out</a:t>
            </a:r>
            <a:r>
              <a:rPr lang="en-US" dirty="0" smtClean="0"/>
              <a:t> (LOO)</a:t>
            </a:r>
          </a:p>
          <a:p>
            <a:pPr lvl="1"/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Bootstraping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Training set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-&gt;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dirty="0" smtClean="0"/>
                  <a:t> (</a:t>
                </a:r>
                <a:r>
                  <a:rPr lang="en-US" altLang="zh-CN" dirty="0" smtClean="0"/>
                  <a:t>pick a sample from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 smtClean="0"/>
                  <a:t>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times)</a:t>
                </a:r>
              </a:p>
              <a:p>
                <a:r>
                  <a:rPr lang="en-US" dirty="0" smtClean="0"/>
                  <a:t>The probability of a sample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 smtClean="0"/>
                  <a:t> not picked is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(1-1/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0.368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dirty="0" smtClean="0"/>
                  <a:t>: training set</a:t>
                </a:r>
              </a:p>
              <a:p>
                <a:pPr lvl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dirty="0" smtClean="0"/>
                  <a:t>: validation set</a:t>
                </a:r>
              </a:p>
              <a:p>
                <a:r>
                  <a:rPr lang="en-US" dirty="0" smtClean="0"/>
                  <a:t>Advantages</a:t>
                </a:r>
              </a:p>
              <a:p>
                <a:pPr lvl="1"/>
                <a:r>
                  <a:rPr lang="en-US" dirty="0" smtClean="0"/>
                  <a:t>It’s useful when dataset is small and training set and test are hard to construct</a:t>
                </a:r>
              </a:p>
              <a:p>
                <a:r>
                  <a:rPr lang="en-US" dirty="0" smtClean="0"/>
                  <a:t>Disadvantages</a:t>
                </a:r>
              </a:p>
              <a:p>
                <a:pPr lvl="1"/>
                <a:r>
                  <a:rPr lang="en-US" dirty="0" smtClean="0"/>
                  <a:t>The training 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dirty="0" smtClean="0"/>
                  <a:t> has different distribution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, which may introduce bias in evaluation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tuning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parameters result in different performance of a classifier</a:t>
            </a:r>
          </a:p>
          <a:p>
            <a:r>
              <a:rPr lang="en-US" dirty="0" smtClean="0"/>
              <a:t>In practice, choose a range of variation, e.g. [0, 0.2], and a step size, e.g. 0.05, and determine the value of parameter from (0, 0.05, 0.1, 0.15, 0.2) which corresponds to the best performance</a:t>
            </a:r>
          </a:p>
          <a:p>
            <a:r>
              <a:rPr lang="en-US" dirty="0" smtClean="0"/>
              <a:t>In performance evaluation, we use training set to train the model and use validation set to evaluate it performance</a:t>
            </a:r>
          </a:p>
          <a:p>
            <a:r>
              <a:rPr lang="en-US" dirty="0" smtClean="0"/>
              <a:t>After the model has been learnt and parameters has been fixed, the model should be retrained using the full dataset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4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rate/accuracy</a:t>
            </a:r>
          </a:p>
          <a:p>
            <a:r>
              <a:rPr lang="en-US" dirty="0" smtClean="0"/>
              <a:t>Precision/recall/F1 score</a:t>
            </a:r>
          </a:p>
          <a:p>
            <a:r>
              <a:rPr lang="en-US" dirty="0" smtClean="0"/>
              <a:t>ROC/AUC</a:t>
            </a:r>
          </a:p>
          <a:p>
            <a:r>
              <a:rPr lang="en-US" dirty="0" smtClean="0"/>
              <a:t>Cost-sensitive error rate/cost curve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rate/accuracy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dataset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/>
              <a:t>, the error rate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Accuracy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677164" y="1404257"/>
                <a:ext cx="399622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164" y="1404257"/>
                <a:ext cx="3996222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677164" y="2774913"/>
                <a:ext cx="4253600" cy="1531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𝑎𝑐𝑐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24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164" y="2774913"/>
                <a:ext cx="4253600" cy="1531445"/>
              </a:xfrm>
              <a:prstGeom prst="rect">
                <a:avLst/>
              </a:prstGeom>
              <a:blipFill>
                <a:blip r:embed="rId3"/>
                <a:stretch>
                  <a:fillRect b="-7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2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</a:t>
            </a:r>
            <a:r>
              <a:rPr lang="en-US" dirty="0" smtClean="0"/>
              <a:t>rate/accuracy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distribution </a:t>
            </a:r>
            <a:r>
              <a:rPr lang="en-US" dirty="0">
                <a:latin typeface="Lucida Handwriting" panose="03010101010101010101" pitchFamily="66" charset="0"/>
              </a:rPr>
              <a:t>D</a:t>
            </a:r>
            <a:r>
              <a:rPr lang="en-US" dirty="0"/>
              <a:t> and a probability density function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375039" y="1323117"/>
                <a:ext cx="4894289" cy="2248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Lucida Handwriting" panose="03010101010101010101" pitchFamily="66" charset="0"/>
                              <a:cs typeface="Times New Roman" panose="02020603050405020304" pitchFamily="18" charset="0"/>
                            </a:rPr>
                            <m:t>D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𝒟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𝑎𝑐𝑐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Lucida Handwriting" panose="03010101010101010101" pitchFamily="66" charset="0"/>
                              <a:cs typeface="Times New Roman" panose="02020603050405020304" pitchFamily="18" charset="0"/>
                            </a:rPr>
                            <m:t>D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b="0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039" y="1323117"/>
                <a:ext cx="4894289" cy="2248308"/>
              </a:xfrm>
              <a:prstGeom prst="rect">
                <a:avLst/>
              </a:prstGeom>
              <a:blipFill>
                <a:blip r:embed="rId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4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binary classification problems, samples can be treated as</a:t>
            </a:r>
          </a:p>
          <a:p>
            <a:pPr lvl="1"/>
            <a:r>
              <a:rPr lang="en-US" dirty="0" smtClean="0"/>
              <a:t>True positive (TP)</a:t>
            </a:r>
          </a:p>
          <a:p>
            <a:pPr lvl="1"/>
            <a:r>
              <a:rPr lang="en-US" dirty="0" smtClean="0"/>
              <a:t>False positive (FP)</a:t>
            </a:r>
          </a:p>
          <a:p>
            <a:pPr lvl="1"/>
            <a:r>
              <a:rPr lang="en-US" dirty="0" smtClean="0"/>
              <a:t>True negative (TN)</a:t>
            </a:r>
          </a:p>
          <a:p>
            <a:pPr lvl="1"/>
            <a:r>
              <a:rPr lang="en-US" dirty="0" smtClean="0"/>
              <a:t>False negative (FN)</a:t>
            </a:r>
          </a:p>
          <a:p>
            <a:pPr lvl="1"/>
            <a:r>
              <a:rPr lang="en-US" dirty="0" smtClean="0"/>
              <a:t>TP+FP+TN+FN = # of all samples</a:t>
            </a:r>
          </a:p>
          <a:p>
            <a:r>
              <a:rPr lang="en-US" dirty="0" smtClean="0"/>
              <a:t>Confusion matrix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782853"/>
              </p:ext>
            </p:extLst>
          </p:nvPr>
        </p:nvGraphicFramePr>
        <p:xfrm>
          <a:off x="1905000" y="3873500"/>
          <a:ext cx="4893726" cy="1463040"/>
        </p:xfrm>
        <a:graphic>
          <a:graphicData uri="http://schemas.openxmlformats.org/drawingml/2006/table">
            <a:tbl>
              <a:tblPr/>
              <a:tblGrid>
                <a:gridCol w="861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Predicted Class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Class=1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Class=0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Actual Class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Class=1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 = f</a:t>
                      </a:r>
                      <a:r>
                        <a:rPr lang="en-US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 = f</a:t>
                      </a:r>
                      <a:r>
                        <a:rPr lang="en-US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Class=0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 = f</a:t>
                      </a:r>
                      <a:r>
                        <a:rPr lang="en-US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46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and recall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</a:p>
          <a:p>
            <a:endParaRPr lang="en-US" dirty="0"/>
          </a:p>
          <a:p>
            <a:r>
              <a:rPr lang="en-US" dirty="0" smtClean="0"/>
              <a:t>Recall</a:t>
            </a:r>
          </a:p>
          <a:p>
            <a:endParaRPr lang="en-US" dirty="0"/>
          </a:p>
          <a:p>
            <a:r>
              <a:rPr lang="en-US" dirty="0" smtClean="0"/>
              <a:t>P-R curve and Break-Event Point (</a:t>
            </a:r>
            <a:r>
              <a:rPr lang="en-US" dirty="0"/>
              <a:t>BEP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46400" y="955391"/>
                <a:ext cx="1800236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0" y="955391"/>
                <a:ext cx="1800236" cy="697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946400" y="1967082"/>
                <a:ext cx="1841851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0" y="1967082"/>
                <a:ext cx="1841851" cy="697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" name="组合 130"/>
          <p:cNvGrpSpPr/>
          <p:nvPr/>
        </p:nvGrpSpPr>
        <p:grpSpPr>
          <a:xfrm>
            <a:off x="2509168" y="3240512"/>
            <a:ext cx="3872574" cy="3374779"/>
            <a:chOff x="5309526" y="2986605"/>
            <a:chExt cx="3872574" cy="3374779"/>
          </a:xfrm>
        </p:grpSpPr>
        <p:grpSp>
          <p:nvGrpSpPr>
            <p:cNvPr id="118" name="组合 117"/>
            <p:cNvGrpSpPr/>
            <p:nvPr/>
          </p:nvGrpSpPr>
          <p:grpSpPr>
            <a:xfrm>
              <a:off x="5309526" y="2986605"/>
              <a:ext cx="3872574" cy="3374779"/>
              <a:chOff x="387657" y="3458509"/>
              <a:chExt cx="3872574" cy="3374779"/>
            </a:xfrm>
          </p:grpSpPr>
          <p:sp>
            <p:nvSpPr>
              <p:cNvPr id="112" name="文本框 111"/>
              <p:cNvSpPr txBox="1"/>
              <p:nvPr/>
            </p:nvSpPr>
            <p:spPr>
              <a:xfrm>
                <a:off x="1958731" y="3458509"/>
                <a:ext cx="6069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A</a:t>
                </a:r>
                <a:endParaRPr lang="en-US" sz="2000" dirty="0"/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3653274" y="5172078"/>
                <a:ext cx="6069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B</a:t>
                </a:r>
                <a:endParaRPr lang="en-US" sz="2000" dirty="0"/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920378" y="4030735"/>
                <a:ext cx="6069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C</a:t>
                </a:r>
                <a:endParaRPr lang="en-US" sz="2000" dirty="0"/>
              </a:p>
            </p:txBody>
          </p:sp>
          <p:grpSp>
            <p:nvGrpSpPr>
              <p:cNvPr id="117" name="组合 116"/>
              <p:cNvGrpSpPr/>
              <p:nvPr/>
            </p:nvGrpSpPr>
            <p:grpSpPr>
              <a:xfrm>
                <a:off x="387657" y="3494817"/>
                <a:ext cx="3671198" cy="3338471"/>
                <a:chOff x="387657" y="3494817"/>
                <a:chExt cx="3671198" cy="3338471"/>
              </a:xfrm>
            </p:grpSpPr>
            <p:grpSp>
              <p:nvGrpSpPr>
                <p:cNvPr id="111" name="组合 110"/>
                <p:cNvGrpSpPr/>
                <p:nvPr/>
              </p:nvGrpSpPr>
              <p:grpSpPr>
                <a:xfrm>
                  <a:off x="797807" y="3494817"/>
                  <a:ext cx="3261048" cy="3007907"/>
                  <a:chOff x="797807" y="3494817"/>
                  <a:chExt cx="3261048" cy="3007907"/>
                </a:xfrm>
              </p:grpSpPr>
              <p:grpSp>
                <p:nvGrpSpPr>
                  <p:cNvPr id="99" name="组合 98"/>
                  <p:cNvGrpSpPr/>
                  <p:nvPr/>
                </p:nvGrpSpPr>
                <p:grpSpPr>
                  <a:xfrm>
                    <a:off x="1243013" y="3563689"/>
                    <a:ext cx="2603505" cy="2613274"/>
                    <a:chOff x="1243013" y="3563689"/>
                    <a:chExt cx="2603505" cy="2613274"/>
                  </a:xfrm>
                </p:grpSpPr>
                <p:cxnSp>
                  <p:nvCxnSpPr>
                    <p:cNvPr id="19" name="直接连接符 18"/>
                    <p:cNvCxnSpPr/>
                    <p:nvPr/>
                  </p:nvCxnSpPr>
                  <p:spPr>
                    <a:xfrm>
                      <a:off x="1376537" y="5307105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9" name="组合 58"/>
                    <p:cNvGrpSpPr/>
                    <p:nvPr/>
                  </p:nvGrpSpPr>
                  <p:grpSpPr>
                    <a:xfrm>
                      <a:off x="1243453" y="3563689"/>
                      <a:ext cx="2603065" cy="2608840"/>
                      <a:chOff x="1365068" y="3215640"/>
                      <a:chExt cx="2603065" cy="2608840"/>
                    </a:xfrm>
                  </p:grpSpPr>
                  <p:grpSp>
                    <p:nvGrpSpPr>
                      <p:cNvPr id="51" name="组合 50"/>
                      <p:cNvGrpSpPr/>
                      <p:nvPr/>
                    </p:nvGrpSpPr>
                    <p:grpSpPr>
                      <a:xfrm>
                        <a:off x="1365068" y="3215640"/>
                        <a:ext cx="47012" cy="2597332"/>
                        <a:chOff x="1365068" y="3215640"/>
                        <a:chExt cx="47012" cy="2597332"/>
                      </a:xfrm>
                    </p:grpSpPr>
                    <p:cxnSp>
                      <p:nvCxnSpPr>
                        <p:cNvPr id="11" name="直接箭头连接符 10"/>
                        <p:cNvCxnSpPr/>
                        <p:nvPr/>
                      </p:nvCxnSpPr>
                      <p:spPr>
                        <a:xfrm flipH="1" flipV="1">
                          <a:off x="1365068" y="3215640"/>
                          <a:ext cx="11469" cy="259733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直接连接符 20"/>
                        <p:cNvCxnSpPr/>
                        <p:nvPr/>
                      </p:nvCxnSpPr>
                      <p:spPr>
                        <a:xfrm>
                          <a:off x="1377911" y="5317252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直接连接符 22"/>
                        <p:cNvCxnSpPr/>
                        <p:nvPr/>
                      </p:nvCxnSpPr>
                      <p:spPr>
                        <a:xfrm>
                          <a:off x="1370801" y="4819446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直接连接符 26"/>
                        <p:cNvCxnSpPr/>
                        <p:nvPr/>
                      </p:nvCxnSpPr>
                      <p:spPr>
                        <a:xfrm>
                          <a:off x="1374624" y="4324813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8" name="直接连接符 27"/>
                        <p:cNvCxnSpPr/>
                        <p:nvPr/>
                      </p:nvCxnSpPr>
                      <p:spPr>
                        <a:xfrm>
                          <a:off x="1370801" y="3829544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9" name="直接连接符 28"/>
                        <p:cNvCxnSpPr/>
                        <p:nvPr/>
                      </p:nvCxnSpPr>
                      <p:spPr>
                        <a:xfrm>
                          <a:off x="1370801" y="3335545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2" name="组合 51"/>
                      <p:cNvGrpSpPr/>
                      <p:nvPr/>
                    </p:nvGrpSpPr>
                    <p:grpSpPr>
                      <a:xfrm rot="5400000" flipH="1">
                        <a:off x="2637677" y="4494024"/>
                        <a:ext cx="63580" cy="2597332"/>
                        <a:chOff x="1365068" y="3215640"/>
                        <a:chExt cx="47012" cy="2597332"/>
                      </a:xfrm>
                    </p:grpSpPr>
                    <p:cxnSp>
                      <p:nvCxnSpPr>
                        <p:cNvPr id="53" name="直接箭头连接符 52"/>
                        <p:cNvCxnSpPr/>
                        <p:nvPr/>
                      </p:nvCxnSpPr>
                      <p:spPr>
                        <a:xfrm flipH="1" flipV="1">
                          <a:off x="1365068" y="3215640"/>
                          <a:ext cx="11469" cy="259733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" name="直接连接符 53"/>
                        <p:cNvCxnSpPr/>
                        <p:nvPr/>
                      </p:nvCxnSpPr>
                      <p:spPr>
                        <a:xfrm>
                          <a:off x="1377911" y="5317252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直接连接符 54"/>
                        <p:cNvCxnSpPr/>
                        <p:nvPr/>
                      </p:nvCxnSpPr>
                      <p:spPr>
                        <a:xfrm>
                          <a:off x="1370801" y="4819446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6" name="直接连接符 55"/>
                        <p:cNvCxnSpPr/>
                        <p:nvPr/>
                      </p:nvCxnSpPr>
                      <p:spPr>
                        <a:xfrm>
                          <a:off x="1374624" y="4324813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7" name="直接连接符 56"/>
                        <p:cNvCxnSpPr/>
                        <p:nvPr/>
                      </p:nvCxnSpPr>
                      <p:spPr>
                        <a:xfrm>
                          <a:off x="1370801" y="3829544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8" name="直接连接符 57"/>
                        <p:cNvCxnSpPr/>
                        <p:nvPr/>
                      </p:nvCxnSpPr>
                      <p:spPr>
                        <a:xfrm>
                          <a:off x="1370801" y="3335545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66" name="任意多边形 65"/>
                    <p:cNvSpPr/>
                    <p:nvPr/>
                  </p:nvSpPr>
                  <p:spPr>
                    <a:xfrm>
                      <a:off x="1243453" y="3683594"/>
                      <a:ext cx="2483161" cy="2475905"/>
                    </a:xfrm>
                    <a:custGeom>
                      <a:avLst/>
                      <a:gdLst>
                        <a:gd name="connsiteX0" fmla="*/ 0 w 2489466"/>
                        <a:gd name="connsiteY0" fmla="*/ 6350 h 2482850"/>
                        <a:gd name="connsiteX1" fmla="*/ 31750 w 2489466"/>
                        <a:gd name="connsiteY1" fmla="*/ 0 h 2482850"/>
                        <a:gd name="connsiteX2" fmla="*/ 69850 w 2489466"/>
                        <a:gd name="connsiteY2" fmla="*/ 6350 h 2482850"/>
                        <a:gd name="connsiteX3" fmla="*/ 146050 w 2489466"/>
                        <a:gd name="connsiteY3" fmla="*/ 19050 h 2482850"/>
                        <a:gd name="connsiteX4" fmla="*/ 165100 w 2489466"/>
                        <a:gd name="connsiteY4" fmla="*/ 31750 h 2482850"/>
                        <a:gd name="connsiteX5" fmla="*/ 190500 w 2489466"/>
                        <a:gd name="connsiteY5" fmla="*/ 38100 h 2482850"/>
                        <a:gd name="connsiteX6" fmla="*/ 209550 w 2489466"/>
                        <a:gd name="connsiteY6" fmla="*/ 44450 h 2482850"/>
                        <a:gd name="connsiteX7" fmla="*/ 234950 w 2489466"/>
                        <a:gd name="connsiteY7" fmla="*/ 57150 h 2482850"/>
                        <a:gd name="connsiteX8" fmla="*/ 273050 w 2489466"/>
                        <a:gd name="connsiteY8" fmla="*/ 69850 h 2482850"/>
                        <a:gd name="connsiteX9" fmla="*/ 317500 w 2489466"/>
                        <a:gd name="connsiteY9" fmla="*/ 88900 h 2482850"/>
                        <a:gd name="connsiteX10" fmla="*/ 342900 w 2489466"/>
                        <a:gd name="connsiteY10" fmla="*/ 107950 h 2482850"/>
                        <a:gd name="connsiteX11" fmla="*/ 381000 w 2489466"/>
                        <a:gd name="connsiteY11" fmla="*/ 120650 h 2482850"/>
                        <a:gd name="connsiteX12" fmla="*/ 425450 w 2489466"/>
                        <a:gd name="connsiteY12" fmla="*/ 133350 h 2482850"/>
                        <a:gd name="connsiteX13" fmla="*/ 463550 w 2489466"/>
                        <a:gd name="connsiteY13" fmla="*/ 152400 h 2482850"/>
                        <a:gd name="connsiteX14" fmla="*/ 482600 w 2489466"/>
                        <a:gd name="connsiteY14" fmla="*/ 165100 h 2482850"/>
                        <a:gd name="connsiteX15" fmla="*/ 520700 w 2489466"/>
                        <a:gd name="connsiteY15" fmla="*/ 177800 h 2482850"/>
                        <a:gd name="connsiteX16" fmla="*/ 558800 w 2489466"/>
                        <a:gd name="connsiteY16" fmla="*/ 203200 h 2482850"/>
                        <a:gd name="connsiteX17" fmla="*/ 584200 w 2489466"/>
                        <a:gd name="connsiteY17" fmla="*/ 215900 h 2482850"/>
                        <a:gd name="connsiteX18" fmla="*/ 622300 w 2489466"/>
                        <a:gd name="connsiteY18" fmla="*/ 241300 h 2482850"/>
                        <a:gd name="connsiteX19" fmla="*/ 641350 w 2489466"/>
                        <a:gd name="connsiteY19" fmla="*/ 254000 h 2482850"/>
                        <a:gd name="connsiteX20" fmla="*/ 685800 w 2489466"/>
                        <a:gd name="connsiteY20" fmla="*/ 279400 h 2482850"/>
                        <a:gd name="connsiteX21" fmla="*/ 711200 w 2489466"/>
                        <a:gd name="connsiteY21" fmla="*/ 292100 h 2482850"/>
                        <a:gd name="connsiteX22" fmla="*/ 768350 w 2489466"/>
                        <a:gd name="connsiteY22" fmla="*/ 323850 h 2482850"/>
                        <a:gd name="connsiteX23" fmla="*/ 781050 w 2489466"/>
                        <a:gd name="connsiteY23" fmla="*/ 342900 h 2482850"/>
                        <a:gd name="connsiteX24" fmla="*/ 831850 w 2489466"/>
                        <a:gd name="connsiteY24" fmla="*/ 361950 h 2482850"/>
                        <a:gd name="connsiteX25" fmla="*/ 863600 w 2489466"/>
                        <a:gd name="connsiteY25" fmla="*/ 381000 h 2482850"/>
                        <a:gd name="connsiteX26" fmla="*/ 895350 w 2489466"/>
                        <a:gd name="connsiteY26" fmla="*/ 387350 h 2482850"/>
                        <a:gd name="connsiteX27" fmla="*/ 920750 w 2489466"/>
                        <a:gd name="connsiteY27" fmla="*/ 406400 h 2482850"/>
                        <a:gd name="connsiteX28" fmla="*/ 965200 w 2489466"/>
                        <a:gd name="connsiteY28" fmla="*/ 425450 h 2482850"/>
                        <a:gd name="connsiteX29" fmla="*/ 1003300 w 2489466"/>
                        <a:gd name="connsiteY29" fmla="*/ 444500 h 2482850"/>
                        <a:gd name="connsiteX30" fmla="*/ 1047750 w 2489466"/>
                        <a:gd name="connsiteY30" fmla="*/ 469900 h 2482850"/>
                        <a:gd name="connsiteX31" fmla="*/ 1066800 w 2489466"/>
                        <a:gd name="connsiteY31" fmla="*/ 482600 h 2482850"/>
                        <a:gd name="connsiteX32" fmla="*/ 1104900 w 2489466"/>
                        <a:gd name="connsiteY32" fmla="*/ 501650 h 2482850"/>
                        <a:gd name="connsiteX33" fmla="*/ 1143000 w 2489466"/>
                        <a:gd name="connsiteY33" fmla="*/ 546100 h 2482850"/>
                        <a:gd name="connsiteX34" fmla="*/ 1181100 w 2489466"/>
                        <a:gd name="connsiteY34" fmla="*/ 571500 h 2482850"/>
                        <a:gd name="connsiteX35" fmla="*/ 1200150 w 2489466"/>
                        <a:gd name="connsiteY35" fmla="*/ 584200 h 2482850"/>
                        <a:gd name="connsiteX36" fmla="*/ 1238250 w 2489466"/>
                        <a:gd name="connsiteY36" fmla="*/ 622300 h 2482850"/>
                        <a:gd name="connsiteX37" fmla="*/ 1257300 w 2489466"/>
                        <a:gd name="connsiteY37" fmla="*/ 641350 h 2482850"/>
                        <a:gd name="connsiteX38" fmla="*/ 1289050 w 2489466"/>
                        <a:gd name="connsiteY38" fmla="*/ 692150 h 2482850"/>
                        <a:gd name="connsiteX39" fmla="*/ 1314450 w 2489466"/>
                        <a:gd name="connsiteY39" fmla="*/ 736600 h 2482850"/>
                        <a:gd name="connsiteX40" fmla="*/ 1327150 w 2489466"/>
                        <a:gd name="connsiteY40" fmla="*/ 755650 h 2482850"/>
                        <a:gd name="connsiteX41" fmla="*/ 1352550 w 2489466"/>
                        <a:gd name="connsiteY41" fmla="*/ 781050 h 2482850"/>
                        <a:gd name="connsiteX42" fmla="*/ 1365250 w 2489466"/>
                        <a:gd name="connsiteY42" fmla="*/ 800100 h 2482850"/>
                        <a:gd name="connsiteX43" fmla="*/ 1403350 w 2489466"/>
                        <a:gd name="connsiteY43" fmla="*/ 825500 h 2482850"/>
                        <a:gd name="connsiteX44" fmla="*/ 1460500 w 2489466"/>
                        <a:gd name="connsiteY44" fmla="*/ 876300 h 2482850"/>
                        <a:gd name="connsiteX45" fmla="*/ 1479550 w 2489466"/>
                        <a:gd name="connsiteY45" fmla="*/ 882650 h 2482850"/>
                        <a:gd name="connsiteX46" fmla="*/ 1517650 w 2489466"/>
                        <a:gd name="connsiteY46" fmla="*/ 920750 h 2482850"/>
                        <a:gd name="connsiteX47" fmla="*/ 1549400 w 2489466"/>
                        <a:gd name="connsiteY47" fmla="*/ 958850 h 2482850"/>
                        <a:gd name="connsiteX48" fmla="*/ 1587500 w 2489466"/>
                        <a:gd name="connsiteY48" fmla="*/ 1003300 h 2482850"/>
                        <a:gd name="connsiteX49" fmla="*/ 1593850 w 2489466"/>
                        <a:gd name="connsiteY49" fmla="*/ 1022350 h 2482850"/>
                        <a:gd name="connsiteX50" fmla="*/ 1631950 w 2489466"/>
                        <a:gd name="connsiteY50" fmla="*/ 1073150 h 2482850"/>
                        <a:gd name="connsiteX51" fmla="*/ 1638300 w 2489466"/>
                        <a:gd name="connsiteY51" fmla="*/ 1092200 h 2482850"/>
                        <a:gd name="connsiteX52" fmla="*/ 1663700 w 2489466"/>
                        <a:gd name="connsiteY52" fmla="*/ 1130300 h 2482850"/>
                        <a:gd name="connsiteX53" fmla="*/ 1695450 w 2489466"/>
                        <a:gd name="connsiteY53" fmla="*/ 1174750 h 2482850"/>
                        <a:gd name="connsiteX54" fmla="*/ 1733550 w 2489466"/>
                        <a:gd name="connsiteY54" fmla="*/ 1225550 h 2482850"/>
                        <a:gd name="connsiteX55" fmla="*/ 1784350 w 2489466"/>
                        <a:gd name="connsiteY55" fmla="*/ 1270000 h 2482850"/>
                        <a:gd name="connsiteX56" fmla="*/ 1816100 w 2489466"/>
                        <a:gd name="connsiteY56" fmla="*/ 1308100 h 2482850"/>
                        <a:gd name="connsiteX57" fmla="*/ 1841500 w 2489466"/>
                        <a:gd name="connsiteY57" fmla="*/ 1333500 h 2482850"/>
                        <a:gd name="connsiteX58" fmla="*/ 1854200 w 2489466"/>
                        <a:gd name="connsiteY58" fmla="*/ 1352550 h 2482850"/>
                        <a:gd name="connsiteX59" fmla="*/ 1873250 w 2489466"/>
                        <a:gd name="connsiteY59" fmla="*/ 1371600 h 2482850"/>
                        <a:gd name="connsiteX60" fmla="*/ 1905000 w 2489466"/>
                        <a:gd name="connsiteY60" fmla="*/ 1416050 h 2482850"/>
                        <a:gd name="connsiteX61" fmla="*/ 1911350 w 2489466"/>
                        <a:gd name="connsiteY61" fmla="*/ 1435100 h 2482850"/>
                        <a:gd name="connsiteX62" fmla="*/ 1949450 w 2489466"/>
                        <a:gd name="connsiteY62" fmla="*/ 1479550 h 2482850"/>
                        <a:gd name="connsiteX63" fmla="*/ 1993900 w 2489466"/>
                        <a:gd name="connsiteY63" fmla="*/ 1536700 h 2482850"/>
                        <a:gd name="connsiteX64" fmla="*/ 2012950 w 2489466"/>
                        <a:gd name="connsiteY64" fmla="*/ 1562100 h 2482850"/>
                        <a:gd name="connsiteX65" fmla="*/ 2038350 w 2489466"/>
                        <a:gd name="connsiteY65" fmla="*/ 1587500 h 2482850"/>
                        <a:gd name="connsiteX66" fmla="*/ 2051050 w 2489466"/>
                        <a:gd name="connsiteY66" fmla="*/ 1612900 h 2482850"/>
                        <a:gd name="connsiteX67" fmla="*/ 2082800 w 2489466"/>
                        <a:gd name="connsiteY67" fmla="*/ 1644650 h 2482850"/>
                        <a:gd name="connsiteX68" fmla="*/ 2108200 w 2489466"/>
                        <a:gd name="connsiteY68" fmla="*/ 1689100 h 2482850"/>
                        <a:gd name="connsiteX69" fmla="*/ 2127250 w 2489466"/>
                        <a:gd name="connsiteY69" fmla="*/ 1714500 h 2482850"/>
                        <a:gd name="connsiteX70" fmla="*/ 2152650 w 2489466"/>
                        <a:gd name="connsiteY70" fmla="*/ 1758950 h 2482850"/>
                        <a:gd name="connsiteX71" fmla="*/ 2190750 w 2489466"/>
                        <a:gd name="connsiteY71" fmla="*/ 1809750 h 2482850"/>
                        <a:gd name="connsiteX72" fmla="*/ 2209800 w 2489466"/>
                        <a:gd name="connsiteY72" fmla="*/ 1847850 h 2482850"/>
                        <a:gd name="connsiteX73" fmla="*/ 2222500 w 2489466"/>
                        <a:gd name="connsiteY73" fmla="*/ 1873250 h 2482850"/>
                        <a:gd name="connsiteX74" fmla="*/ 2241550 w 2489466"/>
                        <a:gd name="connsiteY74" fmla="*/ 1898650 h 2482850"/>
                        <a:gd name="connsiteX75" fmla="*/ 2279650 w 2489466"/>
                        <a:gd name="connsiteY75" fmla="*/ 1955800 h 2482850"/>
                        <a:gd name="connsiteX76" fmla="*/ 2305050 w 2489466"/>
                        <a:gd name="connsiteY76" fmla="*/ 2000250 h 2482850"/>
                        <a:gd name="connsiteX77" fmla="*/ 2330450 w 2489466"/>
                        <a:gd name="connsiteY77" fmla="*/ 2044700 h 2482850"/>
                        <a:gd name="connsiteX78" fmla="*/ 2362200 w 2489466"/>
                        <a:gd name="connsiteY78" fmla="*/ 2082800 h 2482850"/>
                        <a:gd name="connsiteX79" fmla="*/ 2368550 w 2489466"/>
                        <a:gd name="connsiteY79" fmla="*/ 2101850 h 2482850"/>
                        <a:gd name="connsiteX80" fmla="*/ 2381250 w 2489466"/>
                        <a:gd name="connsiteY80" fmla="*/ 2120900 h 2482850"/>
                        <a:gd name="connsiteX81" fmla="*/ 2387600 w 2489466"/>
                        <a:gd name="connsiteY81" fmla="*/ 2139950 h 2482850"/>
                        <a:gd name="connsiteX82" fmla="*/ 2400300 w 2489466"/>
                        <a:gd name="connsiteY82" fmla="*/ 2165350 h 2482850"/>
                        <a:gd name="connsiteX83" fmla="*/ 2413000 w 2489466"/>
                        <a:gd name="connsiteY83" fmla="*/ 2216150 h 2482850"/>
                        <a:gd name="connsiteX84" fmla="*/ 2432050 w 2489466"/>
                        <a:gd name="connsiteY84" fmla="*/ 2273300 h 2482850"/>
                        <a:gd name="connsiteX85" fmla="*/ 2438400 w 2489466"/>
                        <a:gd name="connsiteY85" fmla="*/ 2292350 h 2482850"/>
                        <a:gd name="connsiteX86" fmla="*/ 2444750 w 2489466"/>
                        <a:gd name="connsiteY86" fmla="*/ 2317750 h 2482850"/>
                        <a:gd name="connsiteX87" fmla="*/ 2457450 w 2489466"/>
                        <a:gd name="connsiteY87" fmla="*/ 2355850 h 2482850"/>
                        <a:gd name="connsiteX88" fmla="*/ 2463800 w 2489466"/>
                        <a:gd name="connsiteY88" fmla="*/ 2374900 h 2482850"/>
                        <a:gd name="connsiteX89" fmla="*/ 2470150 w 2489466"/>
                        <a:gd name="connsiteY89" fmla="*/ 2400300 h 2482850"/>
                        <a:gd name="connsiteX90" fmla="*/ 2489200 w 2489466"/>
                        <a:gd name="connsiteY90" fmla="*/ 2470150 h 2482850"/>
                        <a:gd name="connsiteX91" fmla="*/ 2489200 w 2489466"/>
                        <a:gd name="connsiteY91" fmla="*/ 2482850 h 24828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</a:cxnLst>
                      <a:rect l="l" t="t" r="r" b="b"/>
                      <a:pathLst>
                        <a:path w="2489466" h="2482850">
                          <a:moveTo>
                            <a:pt x="0" y="6350"/>
                          </a:moveTo>
                          <a:cubicBezTo>
                            <a:pt x="10583" y="4233"/>
                            <a:pt x="20957" y="0"/>
                            <a:pt x="31750" y="0"/>
                          </a:cubicBezTo>
                          <a:cubicBezTo>
                            <a:pt x="44625" y="0"/>
                            <a:pt x="57125" y="4392"/>
                            <a:pt x="69850" y="6350"/>
                          </a:cubicBezTo>
                          <a:cubicBezTo>
                            <a:pt x="138112" y="16852"/>
                            <a:pt x="90157" y="7871"/>
                            <a:pt x="146050" y="19050"/>
                          </a:cubicBezTo>
                          <a:cubicBezTo>
                            <a:pt x="152400" y="23283"/>
                            <a:pt x="158085" y="28744"/>
                            <a:pt x="165100" y="31750"/>
                          </a:cubicBezTo>
                          <a:cubicBezTo>
                            <a:pt x="173122" y="35188"/>
                            <a:pt x="182109" y="35702"/>
                            <a:pt x="190500" y="38100"/>
                          </a:cubicBezTo>
                          <a:cubicBezTo>
                            <a:pt x="196936" y="39939"/>
                            <a:pt x="203398" y="41813"/>
                            <a:pt x="209550" y="44450"/>
                          </a:cubicBezTo>
                          <a:cubicBezTo>
                            <a:pt x="218251" y="48179"/>
                            <a:pt x="226161" y="53634"/>
                            <a:pt x="234950" y="57150"/>
                          </a:cubicBezTo>
                          <a:cubicBezTo>
                            <a:pt x="247379" y="62122"/>
                            <a:pt x="261911" y="62424"/>
                            <a:pt x="273050" y="69850"/>
                          </a:cubicBezTo>
                          <a:cubicBezTo>
                            <a:pt x="299362" y="87391"/>
                            <a:pt x="284696" y="80699"/>
                            <a:pt x="317500" y="88900"/>
                          </a:cubicBezTo>
                          <a:cubicBezTo>
                            <a:pt x="325967" y="95250"/>
                            <a:pt x="333434" y="103217"/>
                            <a:pt x="342900" y="107950"/>
                          </a:cubicBezTo>
                          <a:cubicBezTo>
                            <a:pt x="354874" y="113937"/>
                            <a:pt x="368300" y="116417"/>
                            <a:pt x="381000" y="120650"/>
                          </a:cubicBezTo>
                          <a:cubicBezTo>
                            <a:pt x="408329" y="129760"/>
                            <a:pt x="393556" y="125377"/>
                            <a:pt x="425450" y="133350"/>
                          </a:cubicBezTo>
                          <a:cubicBezTo>
                            <a:pt x="480045" y="169746"/>
                            <a:pt x="410970" y="126110"/>
                            <a:pt x="463550" y="152400"/>
                          </a:cubicBezTo>
                          <a:cubicBezTo>
                            <a:pt x="470376" y="155813"/>
                            <a:pt x="475626" y="162000"/>
                            <a:pt x="482600" y="165100"/>
                          </a:cubicBezTo>
                          <a:cubicBezTo>
                            <a:pt x="494833" y="170537"/>
                            <a:pt x="509561" y="170374"/>
                            <a:pt x="520700" y="177800"/>
                          </a:cubicBezTo>
                          <a:cubicBezTo>
                            <a:pt x="533400" y="186267"/>
                            <a:pt x="545148" y="196374"/>
                            <a:pt x="558800" y="203200"/>
                          </a:cubicBezTo>
                          <a:cubicBezTo>
                            <a:pt x="567267" y="207433"/>
                            <a:pt x="576083" y="211030"/>
                            <a:pt x="584200" y="215900"/>
                          </a:cubicBezTo>
                          <a:cubicBezTo>
                            <a:pt x="597288" y="223753"/>
                            <a:pt x="609600" y="232833"/>
                            <a:pt x="622300" y="241300"/>
                          </a:cubicBezTo>
                          <a:cubicBezTo>
                            <a:pt x="628650" y="245533"/>
                            <a:pt x="634524" y="250587"/>
                            <a:pt x="641350" y="254000"/>
                          </a:cubicBezTo>
                          <a:cubicBezTo>
                            <a:pt x="718107" y="292378"/>
                            <a:pt x="622972" y="243498"/>
                            <a:pt x="685800" y="279400"/>
                          </a:cubicBezTo>
                          <a:cubicBezTo>
                            <a:pt x="694019" y="284096"/>
                            <a:pt x="703083" y="287230"/>
                            <a:pt x="711200" y="292100"/>
                          </a:cubicBezTo>
                          <a:cubicBezTo>
                            <a:pt x="765787" y="324852"/>
                            <a:pt x="730032" y="311077"/>
                            <a:pt x="768350" y="323850"/>
                          </a:cubicBezTo>
                          <a:cubicBezTo>
                            <a:pt x="772583" y="330200"/>
                            <a:pt x="775187" y="338014"/>
                            <a:pt x="781050" y="342900"/>
                          </a:cubicBezTo>
                          <a:cubicBezTo>
                            <a:pt x="795281" y="354759"/>
                            <a:pt x="814761" y="357678"/>
                            <a:pt x="831850" y="361950"/>
                          </a:cubicBezTo>
                          <a:cubicBezTo>
                            <a:pt x="842433" y="368300"/>
                            <a:pt x="852141" y="376416"/>
                            <a:pt x="863600" y="381000"/>
                          </a:cubicBezTo>
                          <a:cubicBezTo>
                            <a:pt x="873621" y="385008"/>
                            <a:pt x="885487" y="382967"/>
                            <a:pt x="895350" y="387350"/>
                          </a:cubicBezTo>
                          <a:cubicBezTo>
                            <a:pt x="905021" y="391648"/>
                            <a:pt x="911775" y="400791"/>
                            <a:pt x="920750" y="406400"/>
                          </a:cubicBezTo>
                          <a:cubicBezTo>
                            <a:pt x="973604" y="439434"/>
                            <a:pt x="921990" y="403845"/>
                            <a:pt x="965200" y="425450"/>
                          </a:cubicBezTo>
                          <a:cubicBezTo>
                            <a:pt x="1014439" y="450069"/>
                            <a:pt x="955417" y="428539"/>
                            <a:pt x="1003300" y="444500"/>
                          </a:cubicBezTo>
                          <a:cubicBezTo>
                            <a:pt x="1039490" y="480690"/>
                            <a:pt x="1002978" y="450712"/>
                            <a:pt x="1047750" y="469900"/>
                          </a:cubicBezTo>
                          <a:cubicBezTo>
                            <a:pt x="1054765" y="472906"/>
                            <a:pt x="1059974" y="479187"/>
                            <a:pt x="1066800" y="482600"/>
                          </a:cubicBezTo>
                          <a:cubicBezTo>
                            <a:pt x="1087458" y="492929"/>
                            <a:pt x="1086702" y="483452"/>
                            <a:pt x="1104900" y="501650"/>
                          </a:cubicBezTo>
                          <a:cubicBezTo>
                            <a:pt x="1134725" y="531475"/>
                            <a:pt x="1111895" y="521907"/>
                            <a:pt x="1143000" y="546100"/>
                          </a:cubicBezTo>
                          <a:cubicBezTo>
                            <a:pt x="1155048" y="555471"/>
                            <a:pt x="1168400" y="563033"/>
                            <a:pt x="1181100" y="571500"/>
                          </a:cubicBezTo>
                          <a:cubicBezTo>
                            <a:pt x="1187450" y="575733"/>
                            <a:pt x="1194754" y="578804"/>
                            <a:pt x="1200150" y="584200"/>
                          </a:cubicBezTo>
                          <a:lnTo>
                            <a:pt x="1238250" y="622300"/>
                          </a:lnTo>
                          <a:cubicBezTo>
                            <a:pt x="1244600" y="628650"/>
                            <a:pt x="1253284" y="633318"/>
                            <a:pt x="1257300" y="641350"/>
                          </a:cubicBezTo>
                          <a:cubicBezTo>
                            <a:pt x="1274733" y="676216"/>
                            <a:pt x="1264320" y="659177"/>
                            <a:pt x="1289050" y="692150"/>
                          </a:cubicBezTo>
                          <a:cubicBezTo>
                            <a:pt x="1299355" y="723064"/>
                            <a:pt x="1290423" y="702962"/>
                            <a:pt x="1314450" y="736600"/>
                          </a:cubicBezTo>
                          <a:cubicBezTo>
                            <a:pt x="1318886" y="742810"/>
                            <a:pt x="1322183" y="749856"/>
                            <a:pt x="1327150" y="755650"/>
                          </a:cubicBezTo>
                          <a:cubicBezTo>
                            <a:pt x="1334942" y="764741"/>
                            <a:pt x="1344758" y="771959"/>
                            <a:pt x="1352550" y="781050"/>
                          </a:cubicBezTo>
                          <a:cubicBezTo>
                            <a:pt x="1357517" y="786844"/>
                            <a:pt x="1359507" y="795074"/>
                            <a:pt x="1365250" y="800100"/>
                          </a:cubicBezTo>
                          <a:cubicBezTo>
                            <a:pt x="1376737" y="810151"/>
                            <a:pt x="1392557" y="814707"/>
                            <a:pt x="1403350" y="825500"/>
                          </a:cubicBezTo>
                          <a:cubicBezTo>
                            <a:pt x="1420179" y="842329"/>
                            <a:pt x="1437837" y="864969"/>
                            <a:pt x="1460500" y="876300"/>
                          </a:cubicBezTo>
                          <a:cubicBezTo>
                            <a:pt x="1466487" y="879293"/>
                            <a:pt x="1473200" y="880533"/>
                            <a:pt x="1479550" y="882650"/>
                          </a:cubicBezTo>
                          <a:cubicBezTo>
                            <a:pt x="1492250" y="895350"/>
                            <a:pt x="1507687" y="905806"/>
                            <a:pt x="1517650" y="920750"/>
                          </a:cubicBezTo>
                          <a:cubicBezTo>
                            <a:pt x="1535331" y="947272"/>
                            <a:pt x="1524954" y="934404"/>
                            <a:pt x="1549400" y="958850"/>
                          </a:cubicBezTo>
                          <a:cubicBezTo>
                            <a:pt x="1563688" y="1001715"/>
                            <a:pt x="1543128" y="951533"/>
                            <a:pt x="1587500" y="1003300"/>
                          </a:cubicBezTo>
                          <a:cubicBezTo>
                            <a:pt x="1591856" y="1008382"/>
                            <a:pt x="1590857" y="1016363"/>
                            <a:pt x="1593850" y="1022350"/>
                          </a:cubicBezTo>
                          <a:cubicBezTo>
                            <a:pt x="1600589" y="1035829"/>
                            <a:pt x="1625719" y="1065362"/>
                            <a:pt x="1631950" y="1073150"/>
                          </a:cubicBezTo>
                          <a:cubicBezTo>
                            <a:pt x="1634067" y="1079500"/>
                            <a:pt x="1635049" y="1086349"/>
                            <a:pt x="1638300" y="1092200"/>
                          </a:cubicBezTo>
                          <a:cubicBezTo>
                            <a:pt x="1645713" y="1105543"/>
                            <a:pt x="1655233" y="1117600"/>
                            <a:pt x="1663700" y="1130300"/>
                          </a:cubicBezTo>
                          <a:cubicBezTo>
                            <a:pt x="1693630" y="1175195"/>
                            <a:pt x="1656068" y="1119616"/>
                            <a:pt x="1695450" y="1174750"/>
                          </a:cubicBezTo>
                          <a:cubicBezTo>
                            <a:pt x="1715299" y="1202538"/>
                            <a:pt x="1704039" y="1192350"/>
                            <a:pt x="1733550" y="1225550"/>
                          </a:cubicBezTo>
                          <a:cubicBezTo>
                            <a:pt x="1812698" y="1314592"/>
                            <a:pt x="1708478" y="1194128"/>
                            <a:pt x="1784350" y="1270000"/>
                          </a:cubicBezTo>
                          <a:cubicBezTo>
                            <a:pt x="1796040" y="1281690"/>
                            <a:pt x="1805041" y="1295812"/>
                            <a:pt x="1816100" y="1308100"/>
                          </a:cubicBezTo>
                          <a:cubicBezTo>
                            <a:pt x="1824110" y="1317000"/>
                            <a:pt x="1833708" y="1324409"/>
                            <a:pt x="1841500" y="1333500"/>
                          </a:cubicBezTo>
                          <a:cubicBezTo>
                            <a:pt x="1846467" y="1339294"/>
                            <a:pt x="1849314" y="1346687"/>
                            <a:pt x="1854200" y="1352550"/>
                          </a:cubicBezTo>
                          <a:cubicBezTo>
                            <a:pt x="1859949" y="1359449"/>
                            <a:pt x="1868030" y="1364292"/>
                            <a:pt x="1873250" y="1371600"/>
                          </a:cubicBezTo>
                          <a:cubicBezTo>
                            <a:pt x="1915040" y="1430106"/>
                            <a:pt x="1855469" y="1366519"/>
                            <a:pt x="1905000" y="1416050"/>
                          </a:cubicBezTo>
                          <a:cubicBezTo>
                            <a:pt x="1907117" y="1422400"/>
                            <a:pt x="1908029" y="1429288"/>
                            <a:pt x="1911350" y="1435100"/>
                          </a:cubicBezTo>
                          <a:cubicBezTo>
                            <a:pt x="1928645" y="1465367"/>
                            <a:pt x="1928977" y="1454983"/>
                            <a:pt x="1949450" y="1479550"/>
                          </a:cubicBezTo>
                          <a:cubicBezTo>
                            <a:pt x="1964900" y="1498090"/>
                            <a:pt x="1979185" y="1517571"/>
                            <a:pt x="1993900" y="1536700"/>
                          </a:cubicBezTo>
                          <a:cubicBezTo>
                            <a:pt x="2000353" y="1545089"/>
                            <a:pt x="2005466" y="1554616"/>
                            <a:pt x="2012950" y="1562100"/>
                          </a:cubicBezTo>
                          <a:cubicBezTo>
                            <a:pt x="2021417" y="1570567"/>
                            <a:pt x="2031166" y="1577921"/>
                            <a:pt x="2038350" y="1587500"/>
                          </a:cubicBezTo>
                          <a:cubicBezTo>
                            <a:pt x="2044030" y="1595073"/>
                            <a:pt x="2045238" y="1605428"/>
                            <a:pt x="2051050" y="1612900"/>
                          </a:cubicBezTo>
                          <a:cubicBezTo>
                            <a:pt x="2060239" y="1624714"/>
                            <a:pt x="2072944" y="1633386"/>
                            <a:pt x="2082800" y="1644650"/>
                          </a:cubicBezTo>
                          <a:cubicBezTo>
                            <a:pt x="2098094" y="1662128"/>
                            <a:pt x="2095383" y="1668592"/>
                            <a:pt x="2108200" y="1689100"/>
                          </a:cubicBezTo>
                          <a:cubicBezTo>
                            <a:pt x="2113809" y="1698075"/>
                            <a:pt x="2120900" y="1706033"/>
                            <a:pt x="2127250" y="1714500"/>
                          </a:cubicBezTo>
                          <a:cubicBezTo>
                            <a:pt x="2139725" y="1751926"/>
                            <a:pt x="2125190" y="1715015"/>
                            <a:pt x="2152650" y="1758950"/>
                          </a:cubicBezTo>
                          <a:cubicBezTo>
                            <a:pt x="2182741" y="1807096"/>
                            <a:pt x="2143431" y="1762431"/>
                            <a:pt x="2190750" y="1809750"/>
                          </a:cubicBezTo>
                          <a:cubicBezTo>
                            <a:pt x="2202392" y="1844677"/>
                            <a:pt x="2190105" y="1813383"/>
                            <a:pt x="2209800" y="1847850"/>
                          </a:cubicBezTo>
                          <a:cubicBezTo>
                            <a:pt x="2214496" y="1856069"/>
                            <a:pt x="2217483" y="1865223"/>
                            <a:pt x="2222500" y="1873250"/>
                          </a:cubicBezTo>
                          <a:cubicBezTo>
                            <a:pt x="2228109" y="1882225"/>
                            <a:pt x="2235679" y="1889844"/>
                            <a:pt x="2241550" y="1898650"/>
                          </a:cubicBezTo>
                          <a:cubicBezTo>
                            <a:pt x="2290540" y="1972135"/>
                            <a:pt x="2232190" y="1892520"/>
                            <a:pt x="2279650" y="1955800"/>
                          </a:cubicBezTo>
                          <a:cubicBezTo>
                            <a:pt x="2292125" y="1993226"/>
                            <a:pt x="2277590" y="1956315"/>
                            <a:pt x="2305050" y="2000250"/>
                          </a:cubicBezTo>
                          <a:cubicBezTo>
                            <a:pt x="2320577" y="2025093"/>
                            <a:pt x="2312972" y="2023726"/>
                            <a:pt x="2330450" y="2044700"/>
                          </a:cubicBezTo>
                          <a:cubicBezTo>
                            <a:pt x="2348005" y="2065766"/>
                            <a:pt x="2350376" y="2059151"/>
                            <a:pt x="2362200" y="2082800"/>
                          </a:cubicBezTo>
                          <a:cubicBezTo>
                            <a:pt x="2365193" y="2088787"/>
                            <a:pt x="2365557" y="2095863"/>
                            <a:pt x="2368550" y="2101850"/>
                          </a:cubicBezTo>
                          <a:cubicBezTo>
                            <a:pt x="2371963" y="2108676"/>
                            <a:pt x="2377837" y="2114074"/>
                            <a:pt x="2381250" y="2120900"/>
                          </a:cubicBezTo>
                          <a:cubicBezTo>
                            <a:pt x="2384243" y="2126887"/>
                            <a:pt x="2384963" y="2133798"/>
                            <a:pt x="2387600" y="2139950"/>
                          </a:cubicBezTo>
                          <a:cubicBezTo>
                            <a:pt x="2391329" y="2148651"/>
                            <a:pt x="2397307" y="2156370"/>
                            <a:pt x="2400300" y="2165350"/>
                          </a:cubicBezTo>
                          <a:cubicBezTo>
                            <a:pt x="2405820" y="2181909"/>
                            <a:pt x="2407480" y="2199591"/>
                            <a:pt x="2413000" y="2216150"/>
                          </a:cubicBezTo>
                          <a:lnTo>
                            <a:pt x="2432050" y="2273300"/>
                          </a:lnTo>
                          <a:cubicBezTo>
                            <a:pt x="2434167" y="2279650"/>
                            <a:pt x="2436777" y="2285856"/>
                            <a:pt x="2438400" y="2292350"/>
                          </a:cubicBezTo>
                          <a:cubicBezTo>
                            <a:pt x="2440517" y="2300817"/>
                            <a:pt x="2442242" y="2309391"/>
                            <a:pt x="2444750" y="2317750"/>
                          </a:cubicBezTo>
                          <a:cubicBezTo>
                            <a:pt x="2448597" y="2330572"/>
                            <a:pt x="2453217" y="2343150"/>
                            <a:pt x="2457450" y="2355850"/>
                          </a:cubicBezTo>
                          <a:cubicBezTo>
                            <a:pt x="2459567" y="2362200"/>
                            <a:pt x="2462177" y="2368406"/>
                            <a:pt x="2463800" y="2374900"/>
                          </a:cubicBezTo>
                          <a:cubicBezTo>
                            <a:pt x="2465917" y="2383367"/>
                            <a:pt x="2467642" y="2391941"/>
                            <a:pt x="2470150" y="2400300"/>
                          </a:cubicBezTo>
                          <a:cubicBezTo>
                            <a:pt x="2481656" y="2438652"/>
                            <a:pt x="2483939" y="2433325"/>
                            <a:pt x="2489200" y="2470150"/>
                          </a:cubicBezTo>
                          <a:cubicBezTo>
                            <a:pt x="2489799" y="2474341"/>
                            <a:pt x="2489200" y="2478617"/>
                            <a:pt x="2489200" y="248285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任意多边形 72"/>
                    <p:cNvSpPr/>
                    <p:nvPr/>
                  </p:nvSpPr>
                  <p:spPr>
                    <a:xfrm>
                      <a:off x="1247775" y="3681395"/>
                      <a:ext cx="2478838" cy="2481280"/>
                    </a:xfrm>
                    <a:custGeom>
                      <a:avLst/>
                      <a:gdLst>
                        <a:gd name="connsiteX0" fmla="*/ 0 w 2500320"/>
                        <a:gd name="connsiteY0" fmla="*/ 4780 h 2481280"/>
                        <a:gd name="connsiteX1" fmla="*/ 23813 w 2500320"/>
                        <a:gd name="connsiteY1" fmla="*/ 18 h 2481280"/>
                        <a:gd name="connsiteX2" fmla="*/ 128588 w 2500320"/>
                        <a:gd name="connsiteY2" fmla="*/ 9543 h 2481280"/>
                        <a:gd name="connsiteX3" fmla="*/ 152400 w 2500320"/>
                        <a:gd name="connsiteY3" fmla="*/ 14305 h 2481280"/>
                        <a:gd name="connsiteX4" fmla="*/ 214313 w 2500320"/>
                        <a:gd name="connsiteY4" fmla="*/ 19068 h 2481280"/>
                        <a:gd name="connsiteX5" fmla="*/ 266700 w 2500320"/>
                        <a:gd name="connsiteY5" fmla="*/ 28593 h 2481280"/>
                        <a:gd name="connsiteX6" fmla="*/ 280988 w 2500320"/>
                        <a:gd name="connsiteY6" fmla="*/ 33355 h 2481280"/>
                        <a:gd name="connsiteX7" fmla="*/ 300038 w 2500320"/>
                        <a:gd name="connsiteY7" fmla="*/ 38118 h 2481280"/>
                        <a:gd name="connsiteX8" fmla="*/ 314325 w 2500320"/>
                        <a:gd name="connsiteY8" fmla="*/ 42880 h 2481280"/>
                        <a:gd name="connsiteX9" fmla="*/ 333375 w 2500320"/>
                        <a:gd name="connsiteY9" fmla="*/ 47643 h 2481280"/>
                        <a:gd name="connsiteX10" fmla="*/ 371475 w 2500320"/>
                        <a:gd name="connsiteY10" fmla="*/ 61930 h 2481280"/>
                        <a:gd name="connsiteX11" fmla="*/ 404813 w 2500320"/>
                        <a:gd name="connsiteY11" fmla="*/ 66693 h 2481280"/>
                        <a:gd name="connsiteX12" fmla="*/ 457200 w 2500320"/>
                        <a:gd name="connsiteY12" fmla="*/ 85743 h 2481280"/>
                        <a:gd name="connsiteX13" fmla="*/ 481013 w 2500320"/>
                        <a:gd name="connsiteY13" fmla="*/ 90505 h 2481280"/>
                        <a:gd name="connsiteX14" fmla="*/ 519113 w 2500320"/>
                        <a:gd name="connsiteY14" fmla="*/ 100030 h 2481280"/>
                        <a:gd name="connsiteX15" fmla="*/ 619125 w 2500320"/>
                        <a:gd name="connsiteY15" fmla="*/ 114318 h 2481280"/>
                        <a:gd name="connsiteX16" fmla="*/ 690563 w 2500320"/>
                        <a:gd name="connsiteY16" fmla="*/ 123843 h 2481280"/>
                        <a:gd name="connsiteX17" fmla="*/ 728663 w 2500320"/>
                        <a:gd name="connsiteY17" fmla="*/ 142893 h 2481280"/>
                        <a:gd name="connsiteX18" fmla="*/ 766763 w 2500320"/>
                        <a:gd name="connsiteY18" fmla="*/ 152418 h 2481280"/>
                        <a:gd name="connsiteX19" fmla="*/ 781050 w 2500320"/>
                        <a:gd name="connsiteY19" fmla="*/ 166705 h 2481280"/>
                        <a:gd name="connsiteX20" fmla="*/ 838200 w 2500320"/>
                        <a:gd name="connsiteY20" fmla="*/ 180993 h 2481280"/>
                        <a:gd name="connsiteX21" fmla="*/ 852488 w 2500320"/>
                        <a:gd name="connsiteY21" fmla="*/ 190518 h 2481280"/>
                        <a:gd name="connsiteX22" fmla="*/ 885825 w 2500320"/>
                        <a:gd name="connsiteY22" fmla="*/ 200043 h 2481280"/>
                        <a:gd name="connsiteX23" fmla="*/ 904875 w 2500320"/>
                        <a:gd name="connsiteY23" fmla="*/ 209568 h 2481280"/>
                        <a:gd name="connsiteX24" fmla="*/ 923925 w 2500320"/>
                        <a:gd name="connsiteY24" fmla="*/ 214330 h 2481280"/>
                        <a:gd name="connsiteX25" fmla="*/ 952500 w 2500320"/>
                        <a:gd name="connsiteY25" fmla="*/ 223855 h 2481280"/>
                        <a:gd name="connsiteX26" fmla="*/ 966788 w 2500320"/>
                        <a:gd name="connsiteY26" fmla="*/ 228618 h 2481280"/>
                        <a:gd name="connsiteX27" fmla="*/ 990600 w 2500320"/>
                        <a:gd name="connsiteY27" fmla="*/ 233380 h 2481280"/>
                        <a:gd name="connsiteX28" fmla="*/ 1019175 w 2500320"/>
                        <a:gd name="connsiteY28" fmla="*/ 242905 h 2481280"/>
                        <a:gd name="connsiteX29" fmla="*/ 1033463 w 2500320"/>
                        <a:gd name="connsiteY29" fmla="*/ 247668 h 2481280"/>
                        <a:gd name="connsiteX30" fmla="*/ 1071563 w 2500320"/>
                        <a:gd name="connsiteY30" fmla="*/ 257193 h 2481280"/>
                        <a:gd name="connsiteX31" fmla="*/ 1095375 w 2500320"/>
                        <a:gd name="connsiteY31" fmla="*/ 266718 h 2481280"/>
                        <a:gd name="connsiteX32" fmla="*/ 1128713 w 2500320"/>
                        <a:gd name="connsiteY32" fmla="*/ 276243 h 2481280"/>
                        <a:gd name="connsiteX33" fmla="*/ 1157288 w 2500320"/>
                        <a:gd name="connsiteY33" fmla="*/ 285768 h 2481280"/>
                        <a:gd name="connsiteX34" fmla="*/ 1195388 w 2500320"/>
                        <a:gd name="connsiteY34" fmla="*/ 295293 h 2481280"/>
                        <a:gd name="connsiteX35" fmla="*/ 1209675 w 2500320"/>
                        <a:gd name="connsiteY35" fmla="*/ 300055 h 2481280"/>
                        <a:gd name="connsiteX36" fmla="*/ 1228725 w 2500320"/>
                        <a:gd name="connsiteY36" fmla="*/ 309580 h 2481280"/>
                        <a:gd name="connsiteX37" fmla="*/ 1247775 w 2500320"/>
                        <a:gd name="connsiteY37" fmla="*/ 314343 h 2481280"/>
                        <a:gd name="connsiteX38" fmla="*/ 1266825 w 2500320"/>
                        <a:gd name="connsiteY38" fmla="*/ 328630 h 2481280"/>
                        <a:gd name="connsiteX39" fmla="*/ 1295400 w 2500320"/>
                        <a:gd name="connsiteY39" fmla="*/ 338155 h 2481280"/>
                        <a:gd name="connsiteX40" fmla="*/ 1309688 w 2500320"/>
                        <a:gd name="connsiteY40" fmla="*/ 342918 h 2481280"/>
                        <a:gd name="connsiteX41" fmla="*/ 1323975 w 2500320"/>
                        <a:gd name="connsiteY41" fmla="*/ 352443 h 2481280"/>
                        <a:gd name="connsiteX42" fmla="*/ 1352550 w 2500320"/>
                        <a:gd name="connsiteY42" fmla="*/ 361968 h 2481280"/>
                        <a:gd name="connsiteX43" fmla="*/ 1381125 w 2500320"/>
                        <a:gd name="connsiteY43" fmla="*/ 376255 h 2481280"/>
                        <a:gd name="connsiteX44" fmla="*/ 1414463 w 2500320"/>
                        <a:gd name="connsiteY44" fmla="*/ 395305 h 2481280"/>
                        <a:gd name="connsiteX45" fmla="*/ 1452563 w 2500320"/>
                        <a:gd name="connsiteY45" fmla="*/ 414355 h 2481280"/>
                        <a:gd name="connsiteX46" fmla="*/ 1481138 w 2500320"/>
                        <a:gd name="connsiteY46" fmla="*/ 438168 h 2481280"/>
                        <a:gd name="connsiteX47" fmla="*/ 1500188 w 2500320"/>
                        <a:gd name="connsiteY47" fmla="*/ 447693 h 2481280"/>
                        <a:gd name="connsiteX48" fmla="*/ 1514475 w 2500320"/>
                        <a:gd name="connsiteY48" fmla="*/ 461980 h 2481280"/>
                        <a:gd name="connsiteX49" fmla="*/ 1538288 w 2500320"/>
                        <a:gd name="connsiteY49" fmla="*/ 471505 h 2481280"/>
                        <a:gd name="connsiteX50" fmla="*/ 1557338 w 2500320"/>
                        <a:gd name="connsiteY50" fmla="*/ 481030 h 2481280"/>
                        <a:gd name="connsiteX51" fmla="*/ 1571625 w 2500320"/>
                        <a:gd name="connsiteY51" fmla="*/ 490555 h 2481280"/>
                        <a:gd name="connsiteX52" fmla="*/ 1585913 w 2500320"/>
                        <a:gd name="connsiteY52" fmla="*/ 495318 h 2481280"/>
                        <a:gd name="connsiteX53" fmla="*/ 1600200 w 2500320"/>
                        <a:gd name="connsiteY53" fmla="*/ 509605 h 2481280"/>
                        <a:gd name="connsiteX54" fmla="*/ 1609725 w 2500320"/>
                        <a:gd name="connsiteY54" fmla="*/ 523893 h 2481280"/>
                        <a:gd name="connsiteX55" fmla="*/ 1628775 w 2500320"/>
                        <a:gd name="connsiteY55" fmla="*/ 538180 h 2481280"/>
                        <a:gd name="connsiteX56" fmla="*/ 1657350 w 2500320"/>
                        <a:gd name="connsiteY56" fmla="*/ 557230 h 2481280"/>
                        <a:gd name="connsiteX57" fmla="*/ 1666875 w 2500320"/>
                        <a:gd name="connsiteY57" fmla="*/ 571518 h 2481280"/>
                        <a:gd name="connsiteX58" fmla="*/ 1681163 w 2500320"/>
                        <a:gd name="connsiteY58" fmla="*/ 576280 h 2481280"/>
                        <a:gd name="connsiteX59" fmla="*/ 1700213 w 2500320"/>
                        <a:gd name="connsiteY59" fmla="*/ 604855 h 2481280"/>
                        <a:gd name="connsiteX60" fmla="*/ 1724025 w 2500320"/>
                        <a:gd name="connsiteY60" fmla="*/ 633430 h 2481280"/>
                        <a:gd name="connsiteX61" fmla="*/ 1738313 w 2500320"/>
                        <a:gd name="connsiteY61" fmla="*/ 647718 h 2481280"/>
                        <a:gd name="connsiteX62" fmla="*/ 1747838 w 2500320"/>
                        <a:gd name="connsiteY62" fmla="*/ 662005 h 2481280"/>
                        <a:gd name="connsiteX63" fmla="*/ 1762125 w 2500320"/>
                        <a:gd name="connsiteY63" fmla="*/ 676293 h 2481280"/>
                        <a:gd name="connsiteX64" fmla="*/ 1781175 w 2500320"/>
                        <a:gd name="connsiteY64" fmla="*/ 714393 h 2481280"/>
                        <a:gd name="connsiteX65" fmla="*/ 1790700 w 2500320"/>
                        <a:gd name="connsiteY65" fmla="*/ 733443 h 2481280"/>
                        <a:gd name="connsiteX66" fmla="*/ 1814513 w 2500320"/>
                        <a:gd name="connsiteY66" fmla="*/ 762018 h 2481280"/>
                        <a:gd name="connsiteX67" fmla="*/ 1862138 w 2500320"/>
                        <a:gd name="connsiteY67" fmla="*/ 819168 h 2481280"/>
                        <a:gd name="connsiteX68" fmla="*/ 1885950 w 2500320"/>
                        <a:gd name="connsiteY68" fmla="*/ 852505 h 2481280"/>
                        <a:gd name="connsiteX69" fmla="*/ 1900238 w 2500320"/>
                        <a:gd name="connsiteY69" fmla="*/ 871555 h 2481280"/>
                        <a:gd name="connsiteX70" fmla="*/ 1919288 w 2500320"/>
                        <a:gd name="connsiteY70" fmla="*/ 900130 h 2481280"/>
                        <a:gd name="connsiteX71" fmla="*/ 1938338 w 2500320"/>
                        <a:gd name="connsiteY71" fmla="*/ 928705 h 2481280"/>
                        <a:gd name="connsiteX72" fmla="*/ 1947863 w 2500320"/>
                        <a:gd name="connsiteY72" fmla="*/ 942993 h 2481280"/>
                        <a:gd name="connsiteX73" fmla="*/ 1962150 w 2500320"/>
                        <a:gd name="connsiteY73" fmla="*/ 971568 h 2481280"/>
                        <a:gd name="connsiteX74" fmla="*/ 1976438 w 2500320"/>
                        <a:gd name="connsiteY74" fmla="*/ 1000143 h 2481280"/>
                        <a:gd name="connsiteX75" fmla="*/ 1995488 w 2500320"/>
                        <a:gd name="connsiteY75" fmla="*/ 1033480 h 2481280"/>
                        <a:gd name="connsiteX76" fmla="*/ 2000250 w 2500320"/>
                        <a:gd name="connsiteY76" fmla="*/ 1047768 h 2481280"/>
                        <a:gd name="connsiteX77" fmla="*/ 2014538 w 2500320"/>
                        <a:gd name="connsiteY77" fmla="*/ 1066818 h 2481280"/>
                        <a:gd name="connsiteX78" fmla="*/ 2024063 w 2500320"/>
                        <a:gd name="connsiteY78" fmla="*/ 1085868 h 2481280"/>
                        <a:gd name="connsiteX79" fmla="*/ 2033588 w 2500320"/>
                        <a:gd name="connsiteY79" fmla="*/ 1119205 h 2481280"/>
                        <a:gd name="connsiteX80" fmla="*/ 2043113 w 2500320"/>
                        <a:gd name="connsiteY80" fmla="*/ 1138255 h 2481280"/>
                        <a:gd name="connsiteX81" fmla="*/ 2052638 w 2500320"/>
                        <a:gd name="connsiteY81" fmla="*/ 1162068 h 2481280"/>
                        <a:gd name="connsiteX82" fmla="*/ 2062163 w 2500320"/>
                        <a:gd name="connsiteY82" fmla="*/ 1181118 h 2481280"/>
                        <a:gd name="connsiteX83" fmla="*/ 2071688 w 2500320"/>
                        <a:gd name="connsiteY83" fmla="*/ 1209693 h 2481280"/>
                        <a:gd name="connsiteX84" fmla="*/ 2076450 w 2500320"/>
                        <a:gd name="connsiteY84" fmla="*/ 1223980 h 2481280"/>
                        <a:gd name="connsiteX85" fmla="*/ 2095500 w 2500320"/>
                        <a:gd name="connsiteY85" fmla="*/ 1257318 h 2481280"/>
                        <a:gd name="connsiteX86" fmla="*/ 2105025 w 2500320"/>
                        <a:gd name="connsiteY86" fmla="*/ 1276368 h 2481280"/>
                        <a:gd name="connsiteX87" fmla="*/ 2114550 w 2500320"/>
                        <a:gd name="connsiteY87" fmla="*/ 1309705 h 2481280"/>
                        <a:gd name="connsiteX88" fmla="*/ 2124075 w 2500320"/>
                        <a:gd name="connsiteY88" fmla="*/ 1323993 h 2481280"/>
                        <a:gd name="connsiteX89" fmla="*/ 2143125 w 2500320"/>
                        <a:gd name="connsiteY89" fmla="*/ 1376380 h 2481280"/>
                        <a:gd name="connsiteX90" fmla="*/ 2157413 w 2500320"/>
                        <a:gd name="connsiteY90" fmla="*/ 1404955 h 2481280"/>
                        <a:gd name="connsiteX91" fmla="*/ 2171700 w 2500320"/>
                        <a:gd name="connsiteY91" fmla="*/ 1447818 h 2481280"/>
                        <a:gd name="connsiteX92" fmla="*/ 2181225 w 2500320"/>
                        <a:gd name="connsiteY92" fmla="*/ 1466868 h 2481280"/>
                        <a:gd name="connsiteX93" fmla="*/ 2200275 w 2500320"/>
                        <a:gd name="connsiteY93" fmla="*/ 1509730 h 2481280"/>
                        <a:gd name="connsiteX94" fmla="*/ 2214563 w 2500320"/>
                        <a:gd name="connsiteY94" fmla="*/ 1543068 h 2481280"/>
                        <a:gd name="connsiteX95" fmla="*/ 2219325 w 2500320"/>
                        <a:gd name="connsiteY95" fmla="*/ 1562118 h 2481280"/>
                        <a:gd name="connsiteX96" fmla="*/ 2233613 w 2500320"/>
                        <a:gd name="connsiteY96" fmla="*/ 1595455 h 2481280"/>
                        <a:gd name="connsiteX97" fmla="*/ 2252663 w 2500320"/>
                        <a:gd name="connsiteY97" fmla="*/ 1638318 h 2481280"/>
                        <a:gd name="connsiteX98" fmla="*/ 2257425 w 2500320"/>
                        <a:gd name="connsiteY98" fmla="*/ 1666893 h 2481280"/>
                        <a:gd name="connsiteX99" fmla="*/ 2276475 w 2500320"/>
                        <a:gd name="connsiteY99" fmla="*/ 1714518 h 2481280"/>
                        <a:gd name="connsiteX100" fmla="*/ 2286000 w 2500320"/>
                        <a:gd name="connsiteY100" fmla="*/ 1728805 h 2481280"/>
                        <a:gd name="connsiteX101" fmla="*/ 2295525 w 2500320"/>
                        <a:gd name="connsiteY101" fmla="*/ 1757380 h 2481280"/>
                        <a:gd name="connsiteX102" fmla="*/ 2300288 w 2500320"/>
                        <a:gd name="connsiteY102" fmla="*/ 1776430 h 2481280"/>
                        <a:gd name="connsiteX103" fmla="*/ 2309813 w 2500320"/>
                        <a:gd name="connsiteY103" fmla="*/ 1790718 h 2481280"/>
                        <a:gd name="connsiteX104" fmla="*/ 2314575 w 2500320"/>
                        <a:gd name="connsiteY104" fmla="*/ 1809768 h 2481280"/>
                        <a:gd name="connsiteX105" fmla="*/ 2324100 w 2500320"/>
                        <a:gd name="connsiteY105" fmla="*/ 1824055 h 2481280"/>
                        <a:gd name="connsiteX106" fmla="*/ 2343150 w 2500320"/>
                        <a:gd name="connsiteY106" fmla="*/ 1862155 h 2481280"/>
                        <a:gd name="connsiteX107" fmla="*/ 2343150 w 2500320"/>
                        <a:gd name="connsiteY107" fmla="*/ 1862155 h 2481280"/>
                        <a:gd name="connsiteX108" fmla="*/ 2357438 w 2500320"/>
                        <a:gd name="connsiteY108" fmla="*/ 1890730 h 2481280"/>
                        <a:gd name="connsiteX109" fmla="*/ 2366963 w 2500320"/>
                        <a:gd name="connsiteY109" fmla="*/ 1924068 h 2481280"/>
                        <a:gd name="connsiteX110" fmla="*/ 2386013 w 2500320"/>
                        <a:gd name="connsiteY110" fmla="*/ 1971693 h 2481280"/>
                        <a:gd name="connsiteX111" fmla="*/ 2400300 w 2500320"/>
                        <a:gd name="connsiteY111" fmla="*/ 2014555 h 2481280"/>
                        <a:gd name="connsiteX112" fmla="*/ 2405063 w 2500320"/>
                        <a:gd name="connsiteY112" fmla="*/ 2028843 h 2481280"/>
                        <a:gd name="connsiteX113" fmla="*/ 2414588 w 2500320"/>
                        <a:gd name="connsiteY113" fmla="*/ 2043130 h 2481280"/>
                        <a:gd name="connsiteX114" fmla="*/ 2424113 w 2500320"/>
                        <a:gd name="connsiteY114" fmla="*/ 2095518 h 2481280"/>
                        <a:gd name="connsiteX115" fmla="*/ 2428875 w 2500320"/>
                        <a:gd name="connsiteY115" fmla="*/ 2109805 h 2481280"/>
                        <a:gd name="connsiteX116" fmla="*/ 2433638 w 2500320"/>
                        <a:gd name="connsiteY116" fmla="*/ 2133618 h 2481280"/>
                        <a:gd name="connsiteX117" fmla="*/ 2447925 w 2500320"/>
                        <a:gd name="connsiteY117" fmla="*/ 2181243 h 2481280"/>
                        <a:gd name="connsiteX118" fmla="*/ 2452688 w 2500320"/>
                        <a:gd name="connsiteY118" fmla="*/ 2224105 h 2481280"/>
                        <a:gd name="connsiteX119" fmla="*/ 2462213 w 2500320"/>
                        <a:gd name="connsiteY119" fmla="*/ 2252680 h 2481280"/>
                        <a:gd name="connsiteX120" fmla="*/ 2471738 w 2500320"/>
                        <a:gd name="connsiteY120" fmla="*/ 2286018 h 2481280"/>
                        <a:gd name="connsiteX121" fmla="*/ 2476500 w 2500320"/>
                        <a:gd name="connsiteY121" fmla="*/ 2300305 h 2481280"/>
                        <a:gd name="connsiteX122" fmla="*/ 2486025 w 2500320"/>
                        <a:gd name="connsiteY122" fmla="*/ 2371743 h 2481280"/>
                        <a:gd name="connsiteX123" fmla="*/ 2495550 w 2500320"/>
                        <a:gd name="connsiteY123" fmla="*/ 2409843 h 2481280"/>
                        <a:gd name="connsiteX124" fmla="*/ 2500313 w 2500320"/>
                        <a:gd name="connsiteY124" fmla="*/ 2481280 h 24812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</a:cxnLst>
                      <a:rect l="l" t="t" r="r" b="b"/>
                      <a:pathLst>
                        <a:path w="2500320" h="2481280">
                          <a:moveTo>
                            <a:pt x="0" y="4780"/>
                          </a:moveTo>
                          <a:cubicBezTo>
                            <a:pt x="7938" y="3193"/>
                            <a:pt x="15724" y="-282"/>
                            <a:pt x="23813" y="18"/>
                          </a:cubicBezTo>
                          <a:cubicBezTo>
                            <a:pt x="58858" y="1316"/>
                            <a:pt x="93733" y="5670"/>
                            <a:pt x="128588" y="9543"/>
                          </a:cubicBezTo>
                          <a:cubicBezTo>
                            <a:pt x="136633" y="10437"/>
                            <a:pt x="144355" y="13411"/>
                            <a:pt x="152400" y="14305"/>
                          </a:cubicBezTo>
                          <a:cubicBezTo>
                            <a:pt x="172972" y="16591"/>
                            <a:pt x="193675" y="17480"/>
                            <a:pt x="214313" y="19068"/>
                          </a:cubicBezTo>
                          <a:cubicBezTo>
                            <a:pt x="227068" y="21194"/>
                            <a:pt x="253373" y="25261"/>
                            <a:pt x="266700" y="28593"/>
                          </a:cubicBezTo>
                          <a:cubicBezTo>
                            <a:pt x="271570" y="29811"/>
                            <a:pt x="276161" y="31976"/>
                            <a:pt x="280988" y="33355"/>
                          </a:cubicBezTo>
                          <a:cubicBezTo>
                            <a:pt x="287282" y="35153"/>
                            <a:pt x="293744" y="36320"/>
                            <a:pt x="300038" y="38118"/>
                          </a:cubicBezTo>
                          <a:cubicBezTo>
                            <a:pt x="304865" y="39497"/>
                            <a:pt x="309498" y="41501"/>
                            <a:pt x="314325" y="42880"/>
                          </a:cubicBezTo>
                          <a:cubicBezTo>
                            <a:pt x="320619" y="44678"/>
                            <a:pt x="327165" y="45573"/>
                            <a:pt x="333375" y="47643"/>
                          </a:cubicBezTo>
                          <a:cubicBezTo>
                            <a:pt x="337947" y="49167"/>
                            <a:pt x="363113" y="60258"/>
                            <a:pt x="371475" y="61930"/>
                          </a:cubicBezTo>
                          <a:cubicBezTo>
                            <a:pt x="382483" y="64132"/>
                            <a:pt x="393700" y="65105"/>
                            <a:pt x="404813" y="66693"/>
                          </a:cubicBezTo>
                          <a:cubicBezTo>
                            <a:pt x="417123" y="71617"/>
                            <a:pt x="444972" y="83298"/>
                            <a:pt x="457200" y="85743"/>
                          </a:cubicBezTo>
                          <a:cubicBezTo>
                            <a:pt x="465138" y="87330"/>
                            <a:pt x="473160" y="88542"/>
                            <a:pt x="481013" y="90505"/>
                          </a:cubicBezTo>
                          <a:cubicBezTo>
                            <a:pt x="513478" y="98621"/>
                            <a:pt x="473448" y="93005"/>
                            <a:pt x="519113" y="100030"/>
                          </a:cubicBezTo>
                          <a:cubicBezTo>
                            <a:pt x="552397" y="105151"/>
                            <a:pt x="585709" y="110141"/>
                            <a:pt x="619125" y="114318"/>
                          </a:cubicBezTo>
                          <a:cubicBezTo>
                            <a:pt x="668364" y="120472"/>
                            <a:pt x="644555" y="117270"/>
                            <a:pt x="690563" y="123843"/>
                          </a:cubicBezTo>
                          <a:cubicBezTo>
                            <a:pt x="703263" y="130193"/>
                            <a:pt x="714888" y="139449"/>
                            <a:pt x="728663" y="142893"/>
                          </a:cubicBezTo>
                          <a:lnTo>
                            <a:pt x="766763" y="152418"/>
                          </a:lnTo>
                          <a:cubicBezTo>
                            <a:pt x="771525" y="157180"/>
                            <a:pt x="775026" y="163693"/>
                            <a:pt x="781050" y="166705"/>
                          </a:cubicBezTo>
                          <a:cubicBezTo>
                            <a:pt x="792796" y="172578"/>
                            <a:pt x="823629" y="178078"/>
                            <a:pt x="838200" y="180993"/>
                          </a:cubicBezTo>
                          <a:cubicBezTo>
                            <a:pt x="842963" y="184168"/>
                            <a:pt x="847368" y="187958"/>
                            <a:pt x="852488" y="190518"/>
                          </a:cubicBezTo>
                          <a:cubicBezTo>
                            <a:pt x="863996" y="196272"/>
                            <a:pt x="873626" y="195468"/>
                            <a:pt x="885825" y="200043"/>
                          </a:cubicBezTo>
                          <a:cubicBezTo>
                            <a:pt x="892472" y="202536"/>
                            <a:pt x="898227" y="207075"/>
                            <a:pt x="904875" y="209568"/>
                          </a:cubicBezTo>
                          <a:cubicBezTo>
                            <a:pt x="911004" y="211866"/>
                            <a:pt x="917656" y="212449"/>
                            <a:pt x="923925" y="214330"/>
                          </a:cubicBezTo>
                          <a:cubicBezTo>
                            <a:pt x="933542" y="217215"/>
                            <a:pt x="942975" y="220680"/>
                            <a:pt x="952500" y="223855"/>
                          </a:cubicBezTo>
                          <a:cubicBezTo>
                            <a:pt x="957263" y="225443"/>
                            <a:pt x="961865" y="227634"/>
                            <a:pt x="966788" y="228618"/>
                          </a:cubicBezTo>
                          <a:cubicBezTo>
                            <a:pt x="974725" y="230205"/>
                            <a:pt x="982791" y="231250"/>
                            <a:pt x="990600" y="233380"/>
                          </a:cubicBezTo>
                          <a:cubicBezTo>
                            <a:pt x="1000286" y="236022"/>
                            <a:pt x="1009650" y="239730"/>
                            <a:pt x="1019175" y="242905"/>
                          </a:cubicBezTo>
                          <a:cubicBezTo>
                            <a:pt x="1023938" y="244493"/>
                            <a:pt x="1028540" y="246684"/>
                            <a:pt x="1033463" y="247668"/>
                          </a:cubicBezTo>
                          <a:cubicBezTo>
                            <a:pt x="1053768" y="251729"/>
                            <a:pt x="1054824" y="250916"/>
                            <a:pt x="1071563" y="257193"/>
                          </a:cubicBezTo>
                          <a:cubicBezTo>
                            <a:pt x="1079567" y="260195"/>
                            <a:pt x="1087265" y="264015"/>
                            <a:pt x="1095375" y="266718"/>
                          </a:cubicBezTo>
                          <a:cubicBezTo>
                            <a:pt x="1106339" y="270373"/>
                            <a:pt x="1117667" y="272844"/>
                            <a:pt x="1128713" y="276243"/>
                          </a:cubicBezTo>
                          <a:cubicBezTo>
                            <a:pt x="1138309" y="279196"/>
                            <a:pt x="1147548" y="283333"/>
                            <a:pt x="1157288" y="285768"/>
                          </a:cubicBezTo>
                          <a:cubicBezTo>
                            <a:pt x="1169988" y="288943"/>
                            <a:pt x="1182969" y="291154"/>
                            <a:pt x="1195388" y="295293"/>
                          </a:cubicBezTo>
                          <a:cubicBezTo>
                            <a:pt x="1200150" y="296880"/>
                            <a:pt x="1205061" y="298078"/>
                            <a:pt x="1209675" y="300055"/>
                          </a:cubicBezTo>
                          <a:cubicBezTo>
                            <a:pt x="1216201" y="302852"/>
                            <a:pt x="1222078" y="307087"/>
                            <a:pt x="1228725" y="309580"/>
                          </a:cubicBezTo>
                          <a:cubicBezTo>
                            <a:pt x="1234854" y="311878"/>
                            <a:pt x="1241425" y="312755"/>
                            <a:pt x="1247775" y="314343"/>
                          </a:cubicBezTo>
                          <a:cubicBezTo>
                            <a:pt x="1254125" y="319105"/>
                            <a:pt x="1259726" y="325080"/>
                            <a:pt x="1266825" y="328630"/>
                          </a:cubicBezTo>
                          <a:cubicBezTo>
                            <a:pt x="1275805" y="333120"/>
                            <a:pt x="1285875" y="334980"/>
                            <a:pt x="1295400" y="338155"/>
                          </a:cubicBezTo>
                          <a:cubicBezTo>
                            <a:pt x="1300163" y="339743"/>
                            <a:pt x="1305511" y="340133"/>
                            <a:pt x="1309688" y="342918"/>
                          </a:cubicBezTo>
                          <a:cubicBezTo>
                            <a:pt x="1314450" y="346093"/>
                            <a:pt x="1318745" y="350118"/>
                            <a:pt x="1323975" y="352443"/>
                          </a:cubicBezTo>
                          <a:cubicBezTo>
                            <a:pt x="1333150" y="356521"/>
                            <a:pt x="1344196" y="356399"/>
                            <a:pt x="1352550" y="361968"/>
                          </a:cubicBezTo>
                          <a:cubicBezTo>
                            <a:pt x="1371015" y="374277"/>
                            <a:pt x="1361408" y="369683"/>
                            <a:pt x="1381125" y="376255"/>
                          </a:cubicBezTo>
                          <a:cubicBezTo>
                            <a:pt x="1411070" y="396218"/>
                            <a:pt x="1378200" y="375158"/>
                            <a:pt x="1414463" y="395305"/>
                          </a:cubicBezTo>
                          <a:cubicBezTo>
                            <a:pt x="1448203" y="414050"/>
                            <a:pt x="1426443" y="405650"/>
                            <a:pt x="1452563" y="414355"/>
                          </a:cubicBezTo>
                          <a:cubicBezTo>
                            <a:pt x="1465698" y="427491"/>
                            <a:pt x="1465665" y="429326"/>
                            <a:pt x="1481138" y="438168"/>
                          </a:cubicBezTo>
                          <a:cubicBezTo>
                            <a:pt x="1487302" y="441690"/>
                            <a:pt x="1494411" y="443567"/>
                            <a:pt x="1500188" y="447693"/>
                          </a:cubicBezTo>
                          <a:cubicBezTo>
                            <a:pt x="1505668" y="451608"/>
                            <a:pt x="1508764" y="458411"/>
                            <a:pt x="1514475" y="461980"/>
                          </a:cubicBezTo>
                          <a:cubicBezTo>
                            <a:pt x="1521725" y="466511"/>
                            <a:pt x="1530476" y="468033"/>
                            <a:pt x="1538288" y="471505"/>
                          </a:cubicBezTo>
                          <a:cubicBezTo>
                            <a:pt x="1544776" y="474388"/>
                            <a:pt x="1551174" y="477508"/>
                            <a:pt x="1557338" y="481030"/>
                          </a:cubicBezTo>
                          <a:cubicBezTo>
                            <a:pt x="1562308" y="483870"/>
                            <a:pt x="1566506" y="487995"/>
                            <a:pt x="1571625" y="490555"/>
                          </a:cubicBezTo>
                          <a:cubicBezTo>
                            <a:pt x="1576115" y="492800"/>
                            <a:pt x="1581150" y="493730"/>
                            <a:pt x="1585913" y="495318"/>
                          </a:cubicBezTo>
                          <a:cubicBezTo>
                            <a:pt x="1590675" y="500080"/>
                            <a:pt x="1595888" y="504431"/>
                            <a:pt x="1600200" y="509605"/>
                          </a:cubicBezTo>
                          <a:cubicBezTo>
                            <a:pt x="1603864" y="514002"/>
                            <a:pt x="1605678" y="519846"/>
                            <a:pt x="1609725" y="523893"/>
                          </a:cubicBezTo>
                          <a:cubicBezTo>
                            <a:pt x="1615338" y="529506"/>
                            <a:pt x="1622748" y="533014"/>
                            <a:pt x="1628775" y="538180"/>
                          </a:cubicBezTo>
                          <a:cubicBezTo>
                            <a:pt x="1651478" y="557639"/>
                            <a:pt x="1633047" y="549130"/>
                            <a:pt x="1657350" y="557230"/>
                          </a:cubicBezTo>
                          <a:cubicBezTo>
                            <a:pt x="1660525" y="561993"/>
                            <a:pt x="1662405" y="567942"/>
                            <a:pt x="1666875" y="571518"/>
                          </a:cubicBezTo>
                          <a:cubicBezTo>
                            <a:pt x="1670795" y="574654"/>
                            <a:pt x="1677613" y="572730"/>
                            <a:pt x="1681163" y="576280"/>
                          </a:cubicBezTo>
                          <a:cubicBezTo>
                            <a:pt x="1689258" y="584375"/>
                            <a:pt x="1692119" y="596760"/>
                            <a:pt x="1700213" y="604855"/>
                          </a:cubicBezTo>
                          <a:cubicBezTo>
                            <a:pt x="1741963" y="646608"/>
                            <a:pt x="1690865" y="593638"/>
                            <a:pt x="1724025" y="633430"/>
                          </a:cubicBezTo>
                          <a:cubicBezTo>
                            <a:pt x="1728337" y="638604"/>
                            <a:pt x="1734001" y="642544"/>
                            <a:pt x="1738313" y="647718"/>
                          </a:cubicBezTo>
                          <a:cubicBezTo>
                            <a:pt x="1741977" y="652115"/>
                            <a:pt x="1744174" y="657608"/>
                            <a:pt x="1747838" y="662005"/>
                          </a:cubicBezTo>
                          <a:cubicBezTo>
                            <a:pt x="1752150" y="667179"/>
                            <a:pt x="1758509" y="670611"/>
                            <a:pt x="1762125" y="676293"/>
                          </a:cubicBezTo>
                          <a:cubicBezTo>
                            <a:pt x="1769748" y="688272"/>
                            <a:pt x="1774825" y="701693"/>
                            <a:pt x="1781175" y="714393"/>
                          </a:cubicBezTo>
                          <a:cubicBezTo>
                            <a:pt x="1784350" y="720743"/>
                            <a:pt x="1786762" y="727536"/>
                            <a:pt x="1790700" y="733443"/>
                          </a:cubicBezTo>
                          <a:cubicBezTo>
                            <a:pt x="1824740" y="784502"/>
                            <a:pt x="1771726" y="707006"/>
                            <a:pt x="1814513" y="762018"/>
                          </a:cubicBezTo>
                          <a:cubicBezTo>
                            <a:pt x="1860927" y="821693"/>
                            <a:pt x="1802061" y="759091"/>
                            <a:pt x="1862138" y="819168"/>
                          </a:cubicBezTo>
                          <a:cubicBezTo>
                            <a:pt x="1889375" y="846405"/>
                            <a:pt x="1865054" y="819072"/>
                            <a:pt x="1885950" y="852505"/>
                          </a:cubicBezTo>
                          <a:cubicBezTo>
                            <a:pt x="1890157" y="859236"/>
                            <a:pt x="1895686" y="865052"/>
                            <a:pt x="1900238" y="871555"/>
                          </a:cubicBezTo>
                          <a:cubicBezTo>
                            <a:pt x="1906803" y="880933"/>
                            <a:pt x="1912938" y="890605"/>
                            <a:pt x="1919288" y="900130"/>
                          </a:cubicBezTo>
                          <a:lnTo>
                            <a:pt x="1938338" y="928705"/>
                          </a:lnTo>
                          <a:lnTo>
                            <a:pt x="1947863" y="942993"/>
                          </a:lnTo>
                          <a:cubicBezTo>
                            <a:pt x="1959830" y="978896"/>
                            <a:pt x="1943689" y="934647"/>
                            <a:pt x="1962150" y="971568"/>
                          </a:cubicBezTo>
                          <a:cubicBezTo>
                            <a:pt x="1981869" y="1011004"/>
                            <a:pt x="1949140" y="959194"/>
                            <a:pt x="1976438" y="1000143"/>
                          </a:cubicBezTo>
                          <a:cubicBezTo>
                            <a:pt x="1987357" y="1032902"/>
                            <a:pt x="1972421" y="993112"/>
                            <a:pt x="1995488" y="1033480"/>
                          </a:cubicBezTo>
                          <a:cubicBezTo>
                            <a:pt x="1997979" y="1037839"/>
                            <a:pt x="1997759" y="1043409"/>
                            <a:pt x="2000250" y="1047768"/>
                          </a:cubicBezTo>
                          <a:cubicBezTo>
                            <a:pt x="2004188" y="1054660"/>
                            <a:pt x="2010331" y="1060087"/>
                            <a:pt x="2014538" y="1066818"/>
                          </a:cubicBezTo>
                          <a:cubicBezTo>
                            <a:pt x="2018301" y="1072838"/>
                            <a:pt x="2020888" y="1079518"/>
                            <a:pt x="2024063" y="1085868"/>
                          </a:cubicBezTo>
                          <a:cubicBezTo>
                            <a:pt x="2026481" y="1095543"/>
                            <a:pt x="2029486" y="1109634"/>
                            <a:pt x="2033588" y="1119205"/>
                          </a:cubicBezTo>
                          <a:cubicBezTo>
                            <a:pt x="2036385" y="1125730"/>
                            <a:pt x="2040230" y="1131767"/>
                            <a:pt x="2043113" y="1138255"/>
                          </a:cubicBezTo>
                          <a:cubicBezTo>
                            <a:pt x="2046585" y="1146067"/>
                            <a:pt x="2049166" y="1154256"/>
                            <a:pt x="2052638" y="1162068"/>
                          </a:cubicBezTo>
                          <a:cubicBezTo>
                            <a:pt x="2055521" y="1168556"/>
                            <a:pt x="2059526" y="1174526"/>
                            <a:pt x="2062163" y="1181118"/>
                          </a:cubicBezTo>
                          <a:cubicBezTo>
                            <a:pt x="2065892" y="1190440"/>
                            <a:pt x="2068513" y="1200168"/>
                            <a:pt x="2071688" y="1209693"/>
                          </a:cubicBezTo>
                          <a:cubicBezTo>
                            <a:pt x="2073275" y="1214455"/>
                            <a:pt x="2074205" y="1219490"/>
                            <a:pt x="2076450" y="1223980"/>
                          </a:cubicBezTo>
                          <a:cubicBezTo>
                            <a:pt x="2105233" y="1281546"/>
                            <a:pt x="2068574" y="1210197"/>
                            <a:pt x="2095500" y="1257318"/>
                          </a:cubicBezTo>
                          <a:cubicBezTo>
                            <a:pt x="2099022" y="1263482"/>
                            <a:pt x="2102532" y="1269721"/>
                            <a:pt x="2105025" y="1276368"/>
                          </a:cubicBezTo>
                          <a:cubicBezTo>
                            <a:pt x="2109600" y="1288567"/>
                            <a:pt x="2108796" y="1298197"/>
                            <a:pt x="2114550" y="1309705"/>
                          </a:cubicBezTo>
                          <a:cubicBezTo>
                            <a:pt x="2117110" y="1314825"/>
                            <a:pt x="2120900" y="1319230"/>
                            <a:pt x="2124075" y="1323993"/>
                          </a:cubicBezTo>
                          <a:cubicBezTo>
                            <a:pt x="2142383" y="1388072"/>
                            <a:pt x="2124234" y="1332302"/>
                            <a:pt x="2143125" y="1376380"/>
                          </a:cubicBezTo>
                          <a:cubicBezTo>
                            <a:pt x="2154955" y="1403983"/>
                            <a:pt x="2139109" y="1377501"/>
                            <a:pt x="2157413" y="1404955"/>
                          </a:cubicBezTo>
                          <a:cubicBezTo>
                            <a:pt x="2162175" y="1419243"/>
                            <a:pt x="2164965" y="1434348"/>
                            <a:pt x="2171700" y="1447818"/>
                          </a:cubicBezTo>
                          <a:cubicBezTo>
                            <a:pt x="2174875" y="1454168"/>
                            <a:pt x="2178588" y="1460276"/>
                            <a:pt x="2181225" y="1466868"/>
                          </a:cubicBezTo>
                          <a:cubicBezTo>
                            <a:pt x="2198227" y="1509373"/>
                            <a:pt x="2181950" y="1482243"/>
                            <a:pt x="2200275" y="1509730"/>
                          </a:cubicBezTo>
                          <a:cubicBezTo>
                            <a:pt x="2213951" y="1564430"/>
                            <a:pt x="2194827" y="1497015"/>
                            <a:pt x="2214563" y="1543068"/>
                          </a:cubicBezTo>
                          <a:cubicBezTo>
                            <a:pt x="2217141" y="1549084"/>
                            <a:pt x="2217527" y="1555824"/>
                            <a:pt x="2219325" y="1562118"/>
                          </a:cubicBezTo>
                          <a:cubicBezTo>
                            <a:pt x="2223995" y="1578464"/>
                            <a:pt x="2225149" y="1578528"/>
                            <a:pt x="2233613" y="1595455"/>
                          </a:cubicBezTo>
                          <a:cubicBezTo>
                            <a:pt x="2249041" y="1672604"/>
                            <a:pt x="2224586" y="1568124"/>
                            <a:pt x="2252663" y="1638318"/>
                          </a:cubicBezTo>
                          <a:cubicBezTo>
                            <a:pt x="2256249" y="1647284"/>
                            <a:pt x="2255083" y="1657525"/>
                            <a:pt x="2257425" y="1666893"/>
                          </a:cubicBezTo>
                          <a:cubicBezTo>
                            <a:pt x="2261761" y="1684239"/>
                            <a:pt x="2267716" y="1699191"/>
                            <a:pt x="2276475" y="1714518"/>
                          </a:cubicBezTo>
                          <a:cubicBezTo>
                            <a:pt x="2279315" y="1719488"/>
                            <a:pt x="2282825" y="1724043"/>
                            <a:pt x="2286000" y="1728805"/>
                          </a:cubicBezTo>
                          <a:cubicBezTo>
                            <a:pt x="2289175" y="1738330"/>
                            <a:pt x="2292640" y="1747763"/>
                            <a:pt x="2295525" y="1757380"/>
                          </a:cubicBezTo>
                          <a:cubicBezTo>
                            <a:pt x="2297406" y="1763649"/>
                            <a:pt x="2297710" y="1770414"/>
                            <a:pt x="2300288" y="1776430"/>
                          </a:cubicBezTo>
                          <a:cubicBezTo>
                            <a:pt x="2302543" y="1781691"/>
                            <a:pt x="2306638" y="1785955"/>
                            <a:pt x="2309813" y="1790718"/>
                          </a:cubicBezTo>
                          <a:cubicBezTo>
                            <a:pt x="2311400" y="1797068"/>
                            <a:pt x="2311997" y="1803752"/>
                            <a:pt x="2314575" y="1809768"/>
                          </a:cubicBezTo>
                          <a:cubicBezTo>
                            <a:pt x="2316830" y="1815029"/>
                            <a:pt x="2321359" y="1819030"/>
                            <a:pt x="2324100" y="1824055"/>
                          </a:cubicBezTo>
                          <a:cubicBezTo>
                            <a:pt x="2330899" y="1836520"/>
                            <a:pt x="2336800" y="1849455"/>
                            <a:pt x="2343150" y="1862155"/>
                          </a:cubicBezTo>
                          <a:lnTo>
                            <a:pt x="2343150" y="1862155"/>
                          </a:lnTo>
                          <a:cubicBezTo>
                            <a:pt x="2349723" y="1881873"/>
                            <a:pt x="2345128" y="1872266"/>
                            <a:pt x="2357438" y="1890730"/>
                          </a:cubicBezTo>
                          <a:cubicBezTo>
                            <a:pt x="2359856" y="1900403"/>
                            <a:pt x="2362862" y="1914499"/>
                            <a:pt x="2366963" y="1924068"/>
                          </a:cubicBezTo>
                          <a:cubicBezTo>
                            <a:pt x="2387983" y="1973113"/>
                            <a:pt x="2364337" y="1906664"/>
                            <a:pt x="2386013" y="1971693"/>
                          </a:cubicBezTo>
                          <a:lnTo>
                            <a:pt x="2400300" y="2014555"/>
                          </a:lnTo>
                          <a:cubicBezTo>
                            <a:pt x="2401888" y="2019318"/>
                            <a:pt x="2402278" y="2024666"/>
                            <a:pt x="2405063" y="2028843"/>
                          </a:cubicBezTo>
                          <a:lnTo>
                            <a:pt x="2414588" y="2043130"/>
                          </a:lnTo>
                          <a:cubicBezTo>
                            <a:pt x="2416713" y="2055882"/>
                            <a:pt x="2420782" y="2082194"/>
                            <a:pt x="2424113" y="2095518"/>
                          </a:cubicBezTo>
                          <a:cubicBezTo>
                            <a:pt x="2425331" y="2100388"/>
                            <a:pt x="2427657" y="2104935"/>
                            <a:pt x="2428875" y="2109805"/>
                          </a:cubicBezTo>
                          <a:cubicBezTo>
                            <a:pt x="2430838" y="2117658"/>
                            <a:pt x="2431675" y="2125765"/>
                            <a:pt x="2433638" y="2133618"/>
                          </a:cubicBezTo>
                          <a:cubicBezTo>
                            <a:pt x="2439088" y="2155417"/>
                            <a:pt x="2441878" y="2163100"/>
                            <a:pt x="2447925" y="2181243"/>
                          </a:cubicBezTo>
                          <a:cubicBezTo>
                            <a:pt x="2449513" y="2195530"/>
                            <a:pt x="2449869" y="2210009"/>
                            <a:pt x="2452688" y="2224105"/>
                          </a:cubicBezTo>
                          <a:cubicBezTo>
                            <a:pt x="2454657" y="2233950"/>
                            <a:pt x="2459038" y="2243155"/>
                            <a:pt x="2462213" y="2252680"/>
                          </a:cubicBezTo>
                          <a:cubicBezTo>
                            <a:pt x="2473626" y="2286921"/>
                            <a:pt x="2459784" y="2244178"/>
                            <a:pt x="2471738" y="2286018"/>
                          </a:cubicBezTo>
                          <a:cubicBezTo>
                            <a:pt x="2473117" y="2290845"/>
                            <a:pt x="2475411" y="2295405"/>
                            <a:pt x="2476500" y="2300305"/>
                          </a:cubicBezTo>
                          <a:cubicBezTo>
                            <a:pt x="2482486" y="2327241"/>
                            <a:pt x="2481895" y="2342832"/>
                            <a:pt x="2486025" y="2371743"/>
                          </a:cubicBezTo>
                          <a:cubicBezTo>
                            <a:pt x="2488898" y="2391851"/>
                            <a:pt x="2490012" y="2393226"/>
                            <a:pt x="2495550" y="2409843"/>
                          </a:cubicBezTo>
                          <a:cubicBezTo>
                            <a:pt x="2500709" y="2471739"/>
                            <a:pt x="2500313" y="2447877"/>
                            <a:pt x="2500313" y="248128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任意多边形 73"/>
                    <p:cNvSpPr/>
                    <p:nvPr/>
                  </p:nvSpPr>
                  <p:spPr>
                    <a:xfrm>
                      <a:off x="1243454" y="3671540"/>
                      <a:ext cx="2483160" cy="2505423"/>
                    </a:xfrm>
                    <a:custGeom>
                      <a:avLst/>
                      <a:gdLst>
                        <a:gd name="connsiteX0" fmla="*/ 0 w 2434302"/>
                        <a:gd name="connsiteY0" fmla="*/ 0 h 2486025"/>
                        <a:gd name="connsiteX1" fmla="*/ 76200 w 2434302"/>
                        <a:gd name="connsiteY1" fmla="*/ 14287 h 2486025"/>
                        <a:gd name="connsiteX2" fmla="*/ 104775 w 2434302"/>
                        <a:gd name="connsiteY2" fmla="*/ 23812 h 2486025"/>
                        <a:gd name="connsiteX3" fmla="*/ 133350 w 2434302"/>
                        <a:gd name="connsiteY3" fmla="*/ 33337 h 2486025"/>
                        <a:gd name="connsiteX4" fmla="*/ 147637 w 2434302"/>
                        <a:gd name="connsiteY4" fmla="*/ 38100 h 2486025"/>
                        <a:gd name="connsiteX5" fmla="*/ 180975 w 2434302"/>
                        <a:gd name="connsiteY5" fmla="*/ 47625 h 2486025"/>
                        <a:gd name="connsiteX6" fmla="*/ 200025 w 2434302"/>
                        <a:gd name="connsiteY6" fmla="*/ 57150 h 2486025"/>
                        <a:gd name="connsiteX7" fmla="*/ 228600 w 2434302"/>
                        <a:gd name="connsiteY7" fmla="*/ 66675 h 2486025"/>
                        <a:gd name="connsiteX8" fmla="*/ 261937 w 2434302"/>
                        <a:gd name="connsiteY8" fmla="*/ 76200 h 2486025"/>
                        <a:gd name="connsiteX9" fmla="*/ 285750 w 2434302"/>
                        <a:gd name="connsiteY9" fmla="*/ 90487 h 2486025"/>
                        <a:gd name="connsiteX10" fmla="*/ 314325 w 2434302"/>
                        <a:gd name="connsiteY10" fmla="*/ 95250 h 2486025"/>
                        <a:gd name="connsiteX11" fmla="*/ 361950 w 2434302"/>
                        <a:gd name="connsiteY11" fmla="*/ 109537 h 2486025"/>
                        <a:gd name="connsiteX12" fmla="*/ 400050 w 2434302"/>
                        <a:gd name="connsiteY12" fmla="*/ 119062 h 2486025"/>
                        <a:gd name="connsiteX13" fmla="*/ 433387 w 2434302"/>
                        <a:gd name="connsiteY13" fmla="*/ 133350 h 2486025"/>
                        <a:gd name="connsiteX14" fmla="*/ 452437 w 2434302"/>
                        <a:gd name="connsiteY14" fmla="*/ 142875 h 2486025"/>
                        <a:gd name="connsiteX15" fmla="*/ 466725 w 2434302"/>
                        <a:gd name="connsiteY15" fmla="*/ 147637 h 2486025"/>
                        <a:gd name="connsiteX16" fmla="*/ 485775 w 2434302"/>
                        <a:gd name="connsiteY16" fmla="*/ 157162 h 2486025"/>
                        <a:gd name="connsiteX17" fmla="*/ 514350 w 2434302"/>
                        <a:gd name="connsiteY17" fmla="*/ 166687 h 2486025"/>
                        <a:gd name="connsiteX18" fmla="*/ 528637 w 2434302"/>
                        <a:gd name="connsiteY18" fmla="*/ 171450 h 2486025"/>
                        <a:gd name="connsiteX19" fmla="*/ 557212 w 2434302"/>
                        <a:gd name="connsiteY19" fmla="*/ 185737 h 2486025"/>
                        <a:gd name="connsiteX20" fmla="*/ 576262 w 2434302"/>
                        <a:gd name="connsiteY20" fmla="*/ 195262 h 2486025"/>
                        <a:gd name="connsiteX21" fmla="*/ 604837 w 2434302"/>
                        <a:gd name="connsiteY21" fmla="*/ 204787 h 2486025"/>
                        <a:gd name="connsiteX22" fmla="*/ 642937 w 2434302"/>
                        <a:gd name="connsiteY22" fmla="*/ 223837 h 2486025"/>
                        <a:gd name="connsiteX23" fmla="*/ 661987 w 2434302"/>
                        <a:gd name="connsiteY23" fmla="*/ 233362 h 2486025"/>
                        <a:gd name="connsiteX24" fmla="*/ 681037 w 2434302"/>
                        <a:gd name="connsiteY24" fmla="*/ 238125 h 2486025"/>
                        <a:gd name="connsiteX25" fmla="*/ 700087 w 2434302"/>
                        <a:gd name="connsiteY25" fmla="*/ 247650 h 2486025"/>
                        <a:gd name="connsiteX26" fmla="*/ 738187 w 2434302"/>
                        <a:gd name="connsiteY26" fmla="*/ 257175 h 2486025"/>
                        <a:gd name="connsiteX27" fmla="*/ 757237 w 2434302"/>
                        <a:gd name="connsiteY27" fmla="*/ 266700 h 2486025"/>
                        <a:gd name="connsiteX28" fmla="*/ 776287 w 2434302"/>
                        <a:gd name="connsiteY28" fmla="*/ 271462 h 2486025"/>
                        <a:gd name="connsiteX29" fmla="*/ 790575 w 2434302"/>
                        <a:gd name="connsiteY29" fmla="*/ 280987 h 2486025"/>
                        <a:gd name="connsiteX30" fmla="*/ 804862 w 2434302"/>
                        <a:gd name="connsiteY30" fmla="*/ 285750 h 2486025"/>
                        <a:gd name="connsiteX31" fmla="*/ 833437 w 2434302"/>
                        <a:gd name="connsiteY31" fmla="*/ 300037 h 2486025"/>
                        <a:gd name="connsiteX32" fmla="*/ 866775 w 2434302"/>
                        <a:gd name="connsiteY32" fmla="*/ 319087 h 2486025"/>
                        <a:gd name="connsiteX33" fmla="*/ 909637 w 2434302"/>
                        <a:gd name="connsiteY33" fmla="*/ 347662 h 2486025"/>
                        <a:gd name="connsiteX34" fmla="*/ 923925 w 2434302"/>
                        <a:gd name="connsiteY34" fmla="*/ 357187 h 2486025"/>
                        <a:gd name="connsiteX35" fmla="*/ 942975 w 2434302"/>
                        <a:gd name="connsiteY35" fmla="*/ 366712 h 2486025"/>
                        <a:gd name="connsiteX36" fmla="*/ 957262 w 2434302"/>
                        <a:gd name="connsiteY36" fmla="*/ 376237 h 2486025"/>
                        <a:gd name="connsiteX37" fmla="*/ 976312 w 2434302"/>
                        <a:gd name="connsiteY37" fmla="*/ 385762 h 2486025"/>
                        <a:gd name="connsiteX38" fmla="*/ 1004887 w 2434302"/>
                        <a:gd name="connsiteY38" fmla="*/ 404812 h 2486025"/>
                        <a:gd name="connsiteX39" fmla="*/ 1023937 w 2434302"/>
                        <a:gd name="connsiteY39" fmla="*/ 409575 h 2486025"/>
                        <a:gd name="connsiteX40" fmla="*/ 1033462 w 2434302"/>
                        <a:gd name="connsiteY40" fmla="*/ 423862 h 2486025"/>
                        <a:gd name="connsiteX41" fmla="*/ 1066800 w 2434302"/>
                        <a:gd name="connsiteY41" fmla="*/ 438150 h 2486025"/>
                        <a:gd name="connsiteX42" fmla="*/ 1081087 w 2434302"/>
                        <a:gd name="connsiteY42" fmla="*/ 447675 h 2486025"/>
                        <a:gd name="connsiteX43" fmla="*/ 1100137 w 2434302"/>
                        <a:gd name="connsiteY43" fmla="*/ 457200 h 2486025"/>
                        <a:gd name="connsiteX44" fmla="*/ 1128712 w 2434302"/>
                        <a:gd name="connsiteY44" fmla="*/ 481012 h 2486025"/>
                        <a:gd name="connsiteX45" fmla="*/ 1185862 w 2434302"/>
                        <a:gd name="connsiteY45" fmla="*/ 514350 h 2486025"/>
                        <a:gd name="connsiteX46" fmla="*/ 1209675 w 2434302"/>
                        <a:gd name="connsiteY46" fmla="*/ 523875 h 2486025"/>
                        <a:gd name="connsiteX47" fmla="*/ 1243012 w 2434302"/>
                        <a:gd name="connsiteY47" fmla="*/ 552450 h 2486025"/>
                        <a:gd name="connsiteX48" fmla="*/ 1271587 w 2434302"/>
                        <a:gd name="connsiteY48" fmla="*/ 571500 h 2486025"/>
                        <a:gd name="connsiteX49" fmla="*/ 1300162 w 2434302"/>
                        <a:gd name="connsiteY49" fmla="*/ 590550 h 2486025"/>
                        <a:gd name="connsiteX50" fmla="*/ 1319212 w 2434302"/>
                        <a:gd name="connsiteY50" fmla="*/ 604837 h 2486025"/>
                        <a:gd name="connsiteX51" fmla="*/ 1347787 w 2434302"/>
                        <a:gd name="connsiteY51" fmla="*/ 623887 h 2486025"/>
                        <a:gd name="connsiteX52" fmla="*/ 1400175 w 2434302"/>
                        <a:gd name="connsiteY52" fmla="*/ 661987 h 2486025"/>
                        <a:gd name="connsiteX53" fmla="*/ 1433512 w 2434302"/>
                        <a:gd name="connsiteY53" fmla="*/ 695325 h 2486025"/>
                        <a:gd name="connsiteX54" fmla="*/ 1447800 w 2434302"/>
                        <a:gd name="connsiteY54" fmla="*/ 709612 h 2486025"/>
                        <a:gd name="connsiteX55" fmla="*/ 1476375 w 2434302"/>
                        <a:gd name="connsiteY55" fmla="*/ 723900 h 2486025"/>
                        <a:gd name="connsiteX56" fmla="*/ 1495425 w 2434302"/>
                        <a:gd name="connsiteY56" fmla="*/ 742950 h 2486025"/>
                        <a:gd name="connsiteX57" fmla="*/ 1557337 w 2434302"/>
                        <a:gd name="connsiteY57" fmla="*/ 771525 h 2486025"/>
                        <a:gd name="connsiteX58" fmla="*/ 1576387 w 2434302"/>
                        <a:gd name="connsiteY58" fmla="*/ 785812 h 2486025"/>
                        <a:gd name="connsiteX59" fmla="*/ 1590675 w 2434302"/>
                        <a:gd name="connsiteY59" fmla="*/ 795337 h 2486025"/>
                        <a:gd name="connsiteX60" fmla="*/ 1604962 w 2434302"/>
                        <a:gd name="connsiteY60" fmla="*/ 809625 h 2486025"/>
                        <a:gd name="connsiteX61" fmla="*/ 1643062 w 2434302"/>
                        <a:gd name="connsiteY61" fmla="*/ 838200 h 2486025"/>
                        <a:gd name="connsiteX62" fmla="*/ 1690687 w 2434302"/>
                        <a:gd name="connsiteY62" fmla="*/ 876300 h 2486025"/>
                        <a:gd name="connsiteX63" fmla="*/ 1714500 w 2434302"/>
                        <a:gd name="connsiteY63" fmla="*/ 900112 h 2486025"/>
                        <a:gd name="connsiteX64" fmla="*/ 1743075 w 2434302"/>
                        <a:gd name="connsiteY64" fmla="*/ 919162 h 2486025"/>
                        <a:gd name="connsiteX65" fmla="*/ 1781175 w 2434302"/>
                        <a:gd name="connsiteY65" fmla="*/ 962025 h 2486025"/>
                        <a:gd name="connsiteX66" fmla="*/ 1795462 w 2434302"/>
                        <a:gd name="connsiteY66" fmla="*/ 966787 h 2486025"/>
                        <a:gd name="connsiteX67" fmla="*/ 1814512 w 2434302"/>
                        <a:gd name="connsiteY67" fmla="*/ 995362 h 2486025"/>
                        <a:gd name="connsiteX68" fmla="*/ 1852612 w 2434302"/>
                        <a:gd name="connsiteY68" fmla="*/ 1038225 h 2486025"/>
                        <a:gd name="connsiteX69" fmla="*/ 1881187 w 2434302"/>
                        <a:gd name="connsiteY69" fmla="*/ 1076325 h 2486025"/>
                        <a:gd name="connsiteX70" fmla="*/ 1895475 w 2434302"/>
                        <a:gd name="connsiteY70" fmla="*/ 1095375 h 2486025"/>
                        <a:gd name="connsiteX71" fmla="*/ 1900237 w 2434302"/>
                        <a:gd name="connsiteY71" fmla="*/ 1109662 h 2486025"/>
                        <a:gd name="connsiteX72" fmla="*/ 1928812 w 2434302"/>
                        <a:gd name="connsiteY72" fmla="*/ 1138237 h 2486025"/>
                        <a:gd name="connsiteX73" fmla="*/ 1938337 w 2434302"/>
                        <a:gd name="connsiteY73" fmla="*/ 1157287 h 2486025"/>
                        <a:gd name="connsiteX74" fmla="*/ 1952625 w 2434302"/>
                        <a:gd name="connsiteY74" fmla="*/ 1195387 h 2486025"/>
                        <a:gd name="connsiteX75" fmla="*/ 1971675 w 2434302"/>
                        <a:gd name="connsiteY75" fmla="*/ 1214437 h 2486025"/>
                        <a:gd name="connsiteX76" fmla="*/ 1981200 w 2434302"/>
                        <a:gd name="connsiteY76" fmla="*/ 1228725 h 2486025"/>
                        <a:gd name="connsiteX77" fmla="*/ 2009775 w 2434302"/>
                        <a:gd name="connsiteY77" fmla="*/ 1247775 h 2486025"/>
                        <a:gd name="connsiteX78" fmla="*/ 2019300 w 2434302"/>
                        <a:gd name="connsiteY78" fmla="*/ 1262062 h 2486025"/>
                        <a:gd name="connsiteX79" fmla="*/ 2033587 w 2434302"/>
                        <a:gd name="connsiteY79" fmla="*/ 1271587 h 2486025"/>
                        <a:gd name="connsiteX80" fmla="*/ 2038350 w 2434302"/>
                        <a:gd name="connsiteY80" fmla="*/ 1285875 h 2486025"/>
                        <a:gd name="connsiteX81" fmla="*/ 2047875 w 2434302"/>
                        <a:gd name="connsiteY81" fmla="*/ 1300162 h 2486025"/>
                        <a:gd name="connsiteX82" fmla="*/ 2062162 w 2434302"/>
                        <a:gd name="connsiteY82" fmla="*/ 1319212 h 2486025"/>
                        <a:gd name="connsiteX83" fmla="*/ 2076450 w 2434302"/>
                        <a:gd name="connsiteY83" fmla="*/ 1333500 h 2486025"/>
                        <a:gd name="connsiteX84" fmla="*/ 2095500 w 2434302"/>
                        <a:gd name="connsiteY84" fmla="*/ 1362075 h 2486025"/>
                        <a:gd name="connsiteX85" fmla="*/ 2124075 w 2434302"/>
                        <a:gd name="connsiteY85" fmla="*/ 1390650 h 2486025"/>
                        <a:gd name="connsiteX86" fmla="*/ 2143125 w 2434302"/>
                        <a:gd name="connsiteY86" fmla="*/ 1423987 h 2486025"/>
                        <a:gd name="connsiteX87" fmla="*/ 2162175 w 2434302"/>
                        <a:gd name="connsiteY87" fmla="*/ 1452562 h 2486025"/>
                        <a:gd name="connsiteX88" fmla="*/ 2176462 w 2434302"/>
                        <a:gd name="connsiteY88" fmla="*/ 1471612 h 2486025"/>
                        <a:gd name="connsiteX89" fmla="*/ 2185987 w 2434302"/>
                        <a:gd name="connsiteY89" fmla="*/ 1485900 h 2486025"/>
                        <a:gd name="connsiteX90" fmla="*/ 2209800 w 2434302"/>
                        <a:gd name="connsiteY90" fmla="*/ 1514475 h 2486025"/>
                        <a:gd name="connsiteX91" fmla="*/ 2228850 w 2434302"/>
                        <a:gd name="connsiteY91" fmla="*/ 1543050 h 2486025"/>
                        <a:gd name="connsiteX92" fmla="*/ 2233612 w 2434302"/>
                        <a:gd name="connsiteY92" fmla="*/ 1557337 h 2486025"/>
                        <a:gd name="connsiteX93" fmla="*/ 2252662 w 2434302"/>
                        <a:gd name="connsiteY93" fmla="*/ 1585912 h 2486025"/>
                        <a:gd name="connsiteX94" fmla="*/ 2262187 w 2434302"/>
                        <a:gd name="connsiteY94" fmla="*/ 1600200 h 2486025"/>
                        <a:gd name="connsiteX95" fmla="*/ 2276475 w 2434302"/>
                        <a:gd name="connsiteY95" fmla="*/ 1614487 h 2486025"/>
                        <a:gd name="connsiteX96" fmla="*/ 2290762 w 2434302"/>
                        <a:gd name="connsiteY96" fmla="*/ 1647825 h 2486025"/>
                        <a:gd name="connsiteX97" fmla="*/ 2305050 w 2434302"/>
                        <a:gd name="connsiteY97" fmla="*/ 1681162 h 2486025"/>
                        <a:gd name="connsiteX98" fmla="*/ 2328862 w 2434302"/>
                        <a:gd name="connsiteY98" fmla="*/ 1724025 h 2486025"/>
                        <a:gd name="connsiteX99" fmla="*/ 2338387 w 2434302"/>
                        <a:gd name="connsiteY99" fmla="*/ 1738312 h 2486025"/>
                        <a:gd name="connsiteX100" fmla="*/ 2347912 w 2434302"/>
                        <a:gd name="connsiteY100" fmla="*/ 1776412 h 2486025"/>
                        <a:gd name="connsiteX101" fmla="*/ 2357437 w 2434302"/>
                        <a:gd name="connsiteY101" fmla="*/ 1809750 h 2486025"/>
                        <a:gd name="connsiteX102" fmla="*/ 2366962 w 2434302"/>
                        <a:gd name="connsiteY102" fmla="*/ 1843087 h 2486025"/>
                        <a:gd name="connsiteX103" fmla="*/ 2371725 w 2434302"/>
                        <a:gd name="connsiteY103" fmla="*/ 1866900 h 2486025"/>
                        <a:gd name="connsiteX104" fmla="*/ 2381250 w 2434302"/>
                        <a:gd name="connsiteY104" fmla="*/ 1914525 h 2486025"/>
                        <a:gd name="connsiteX105" fmla="*/ 2390775 w 2434302"/>
                        <a:gd name="connsiteY105" fmla="*/ 1928812 h 2486025"/>
                        <a:gd name="connsiteX106" fmla="*/ 2395537 w 2434302"/>
                        <a:gd name="connsiteY106" fmla="*/ 1957387 h 2486025"/>
                        <a:gd name="connsiteX107" fmla="*/ 2405062 w 2434302"/>
                        <a:gd name="connsiteY107" fmla="*/ 1985962 h 2486025"/>
                        <a:gd name="connsiteX108" fmla="*/ 2414587 w 2434302"/>
                        <a:gd name="connsiteY108" fmla="*/ 2028825 h 2486025"/>
                        <a:gd name="connsiteX109" fmla="*/ 2424112 w 2434302"/>
                        <a:gd name="connsiteY109" fmla="*/ 2109787 h 2486025"/>
                        <a:gd name="connsiteX110" fmla="*/ 2428875 w 2434302"/>
                        <a:gd name="connsiteY110" fmla="*/ 2147887 h 2486025"/>
                        <a:gd name="connsiteX111" fmla="*/ 2433637 w 2434302"/>
                        <a:gd name="connsiteY111" fmla="*/ 2166937 h 2486025"/>
                        <a:gd name="connsiteX112" fmla="*/ 2433637 w 2434302"/>
                        <a:gd name="connsiteY112" fmla="*/ 2486025 h 24860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</a:cxnLst>
                      <a:rect l="l" t="t" r="r" b="b"/>
                      <a:pathLst>
                        <a:path w="2434302" h="2486025">
                          <a:moveTo>
                            <a:pt x="0" y="0"/>
                          </a:moveTo>
                          <a:cubicBezTo>
                            <a:pt x="21780" y="3630"/>
                            <a:pt x="52589" y="7204"/>
                            <a:pt x="76200" y="14287"/>
                          </a:cubicBezTo>
                          <a:cubicBezTo>
                            <a:pt x="85817" y="17172"/>
                            <a:pt x="95250" y="20637"/>
                            <a:pt x="104775" y="23812"/>
                          </a:cubicBezTo>
                          <a:lnTo>
                            <a:pt x="133350" y="33337"/>
                          </a:lnTo>
                          <a:cubicBezTo>
                            <a:pt x="138112" y="34924"/>
                            <a:pt x="142767" y="36883"/>
                            <a:pt x="147637" y="38100"/>
                          </a:cubicBezTo>
                          <a:cubicBezTo>
                            <a:pt x="157310" y="40518"/>
                            <a:pt x="171406" y="43524"/>
                            <a:pt x="180975" y="47625"/>
                          </a:cubicBezTo>
                          <a:cubicBezTo>
                            <a:pt x="187500" y="50422"/>
                            <a:pt x="193433" y="54513"/>
                            <a:pt x="200025" y="57150"/>
                          </a:cubicBezTo>
                          <a:cubicBezTo>
                            <a:pt x="209347" y="60879"/>
                            <a:pt x="218859" y="64240"/>
                            <a:pt x="228600" y="66675"/>
                          </a:cubicBezTo>
                          <a:cubicBezTo>
                            <a:pt x="234711" y="68203"/>
                            <a:pt x="255100" y="72781"/>
                            <a:pt x="261937" y="76200"/>
                          </a:cubicBezTo>
                          <a:cubicBezTo>
                            <a:pt x="270216" y="80340"/>
                            <a:pt x="277051" y="87324"/>
                            <a:pt x="285750" y="90487"/>
                          </a:cubicBezTo>
                          <a:cubicBezTo>
                            <a:pt x="294825" y="93787"/>
                            <a:pt x="304856" y="93356"/>
                            <a:pt x="314325" y="95250"/>
                          </a:cubicBezTo>
                          <a:cubicBezTo>
                            <a:pt x="352134" y="102812"/>
                            <a:pt x="313331" y="97382"/>
                            <a:pt x="361950" y="109537"/>
                          </a:cubicBezTo>
                          <a:lnTo>
                            <a:pt x="400050" y="119062"/>
                          </a:lnTo>
                          <a:cubicBezTo>
                            <a:pt x="429002" y="138364"/>
                            <a:pt x="398242" y="120170"/>
                            <a:pt x="433387" y="133350"/>
                          </a:cubicBezTo>
                          <a:cubicBezTo>
                            <a:pt x="440034" y="135843"/>
                            <a:pt x="445911" y="140078"/>
                            <a:pt x="452437" y="142875"/>
                          </a:cubicBezTo>
                          <a:cubicBezTo>
                            <a:pt x="457051" y="144852"/>
                            <a:pt x="462111" y="145660"/>
                            <a:pt x="466725" y="147637"/>
                          </a:cubicBezTo>
                          <a:cubicBezTo>
                            <a:pt x="473251" y="150434"/>
                            <a:pt x="479183" y="154525"/>
                            <a:pt x="485775" y="157162"/>
                          </a:cubicBezTo>
                          <a:cubicBezTo>
                            <a:pt x="495097" y="160891"/>
                            <a:pt x="504825" y="163512"/>
                            <a:pt x="514350" y="166687"/>
                          </a:cubicBezTo>
                          <a:cubicBezTo>
                            <a:pt x="519112" y="168275"/>
                            <a:pt x="524460" y="168665"/>
                            <a:pt x="528637" y="171450"/>
                          </a:cubicBezTo>
                          <a:cubicBezTo>
                            <a:pt x="556097" y="189756"/>
                            <a:pt x="529606" y="173906"/>
                            <a:pt x="557212" y="185737"/>
                          </a:cubicBezTo>
                          <a:cubicBezTo>
                            <a:pt x="563738" y="188534"/>
                            <a:pt x="569670" y="192625"/>
                            <a:pt x="576262" y="195262"/>
                          </a:cubicBezTo>
                          <a:cubicBezTo>
                            <a:pt x="585584" y="198991"/>
                            <a:pt x="595857" y="200297"/>
                            <a:pt x="604837" y="204787"/>
                          </a:cubicBezTo>
                          <a:lnTo>
                            <a:pt x="642937" y="223837"/>
                          </a:lnTo>
                          <a:cubicBezTo>
                            <a:pt x="649287" y="227012"/>
                            <a:pt x="655100" y="231640"/>
                            <a:pt x="661987" y="233362"/>
                          </a:cubicBezTo>
                          <a:cubicBezTo>
                            <a:pt x="668337" y="234950"/>
                            <a:pt x="674908" y="235827"/>
                            <a:pt x="681037" y="238125"/>
                          </a:cubicBezTo>
                          <a:cubicBezTo>
                            <a:pt x="687684" y="240618"/>
                            <a:pt x="693561" y="244853"/>
                            <a:pt x="700087" y="247650"/>
                          </a:cubicBezTo>
                          <a:cubicBezTo>
                            <a:pt x="712897" y="253140"/>
                            <a:pt x="724217" y="254381"/>
                            <a:pt x="738187" y="257175"/>
                          </a:cubicBezTo>
                          <a:cubicBezTo>
                            <a:pt x="744537" y="260350"/>
                            <a:pt x="750589" y="264207"/>
                            <a:pt x="757237" y="266700"/>
                          </a:cubicBezTo>
                          <a:cubicBezTo>
                            <a:pt x="763366" y="268998"/>
                            <a:pt x="770271" y="268884"/>
                            <a:pt x="776287" y="271462"/>
                          </a:cubicBezTo>
                          <a:cubicBezTo>
                            <a:pt x="781548" y="273717"/>
                            <a:pt x="785455" y="278427"/>
                            <a:pt x="790575" y="280987"/>
                          </a:cubicBezTo>
                          <a:cubicBezTo>
                            <a:pt x="795065" y="283232"/>
                            <a:pt x="800372" y="283505"/>
                            <a:pt x="804862" y="285750"/>
                          </a:cubicBezTo>
                          <a:cubicBezTo>
                            <a:pt x="841783" y="304211"/>
                            <a:pt x="797534" y="288070"/>
                            <a:pt x="833437" y="300037"/>
                          </a:cubicBezTo>
                          <a:cubicBezTo>
                            <a:pt x="895925" y="346905"/>
                            <a:pt x="820024" y="293115"/>
                            <a:pt x="866775" y="319087"/>
                          </a:cubicBezTo>
                          <a:cubicBezTo>
                            <a:pt x="866785" y="319093"/>
                            <a:pt x="902488" y="342896"/>
                            <a:pt x="909637" y="347662"/>
                          </a:cubicBezTo>
                          <a:cubicBezTo>
                            <a:pt x="914400" y="350837"/>
                            <a:pt x="918805" y="354627"/>
                            <a:pt x="923925" y="357187"/>
                          </a:cubicBezTo>
                          <a:cubicBezTo>
                            <a:pt x="930275" y="360362"/>
                            <a:pt x="936811" y="363190"/>
                            <a:pt x="942975" y="366712"/>
                          </a:cubicBezTo>
                          <a:cubicBezTo>
                            <a:pt x="947945" y="369552"/>
                            <a:pt x="952292" y="373397"/>
                            <a:pt x="957262" y="376237"/>
                          </a:cubicBezTo>
                          <a:cubicBezTo>
                            <a:pt x="963426" y="379759"/>
                            <a:pt x="970224" y="382109"/>
                            <a:pt x="976312" y="385762"/>
                          </a:cubicBezTo>
                          <a:cubicBezTo>
                            <a:pt x="986128" y="391652"/>
                            <a:pt x="993781" y="402035"/>
                            <a:pt x="1004887" y="404812"/>
                          </a:cubicBezTo>
                          <a:lnTo>
                            <a:pt x="1023937" y="409575"/>
                          </a:lnTo>
                          <a:cubicBezTo>
                            <a:pt x="1027112" y="414337"/>
                            <a:pt x="1029065" y="420198"/>
                            <a:pt x="1033462" y="423862"/>
                          </a:cubicBezTo>
                          <a:cubicBezTo>
                            <a:pt x="1048327" y="436249"/>
                            <a:pt x="1051912" y="430706"/>
                            <a:pt x="1066800" y="438150"/>
                          </a:cubicBezTo>
                          <a:cubicBezTo>
                            <a:pt x="1071919" y="440710"/>
                            <a:pt x="1076117" y="444835"/>
                            <a:pt x="1081087" y="447675"/>
                          </a:cubicBezTo>
                          <a:cubicBezTo>
                            <a:pt x="1087251" y="451197"/>
                            <a:pt x="1093787" y="454025"/>
                            <a:pt x="1100137" y="457200"/>
                          </a:cubicBezTo>
                          <a:cubicBezTo>
                            <a:pt x="1114899" y="479343"/>
                            <a:pt x="1102931" y="466510"/>
                            <a:pt x="1128712" y="481012"/>
                          </a:cubicBezTo>
                          <a:cubicBezTo>
                            <a:pt x="1147934" y="491824"/>
                            <a:pt x="1166812" y="503237"/>
                            <a:pt x="1185862" y="514350"/>
                          </a:cubicBezTo>
                          <a:cubicBezTo>
                            <a:pt x="1193247" y="518658"/>
                            <a:pt x="1202028" y="520052"/>
                            <a:pt x="1209675" y="523875"/>
                          </a:cubicBezTo>
                          <a:cubicBezTo>
                            <a:pt x="1229158" y="533617"/>
                            <a:pt x="1223485" y="536829"/>
                            <a:pt x="1243012" y="552450"/>
                          </a:cubicBezTo>
                          <a:cubicBezTo>
                            <a:pt x="1251951" y="559601"/>
                            <a:pt x="1262062" y="565150"/>
                            <a:pt x="1271587" y="571500"/>
                          </a:cubicBezTo>
                          <a:cubicBezTo>
                            <a:pt x="1271598" y="571507"/>
                            <a:pt x="1300151" y="590542"/>
                            <a:pt x="1300162" y="590550"/>
                          </a:cubicBezTo>
                          <a:cubicBezTo>
                            <a:pt x="1306512" y="595312"/>
                            <a:pt x="1312709" y="600285"/>
                            <a:pt x="1319212" y="604837"/>
                          </a:cubicBezTo>
                          <a:cubicBezTo>
                            <a:pt x="1328590" y="611402"/>
                            <a:pt x="1338629" y="617018"/>
                            <a:pt x="1347787" y="623887"/>
                          </a:cubicBezTo>
                          <a:cubicBezTo>
                            <a:pt x="1390466" y="655896"/>
                            <a:pt x="1372678" y="643656"/>
                            <a:pt x="1400175" y="661987"/>
                          </a:cubicBezTo>
                          <a:cubicBezTo>
                            <a:pt x="1424936" y="695003"/>
                            <a:pt x="1402400" y="668658"/>
                            <a:pt x="1433512" y="695325"/>
                          </a:cubicBezTo>
                          <a:cubicBezTo>
                            <a:pt x="1438626" y="699708"/>
                            <a:pt x="1442196" y="705876"/>
                            <a:pt x="1447800" y="709612"/>
                          </a:cubicBezTo>
                          <a:cubicBezTo>
                            <a:pt x="1485824" y="734961"/>
                            <a:pt x="1437037" y="690182"/>
                            <a:pt x="1476375" y="723900"/>
                          </a:cubicBezTo>
                          <a:cubicBezTo>
                            <a:pt x="1483193" y="729744"/>
                            <a:pt x="1487953" y="737969"/>
                            <a:pt x="1495425" y="742950"/>
                          </a:cubicBezTo>
                          <a:cubicBezTo>
                            <a:pt x="1558570" y="785046"/>
                            <a:pt x="1509867" y="745153"/>
                            <a:pt x="1557337" y="771525"/>
                          </a:cubicBezTo>
                          <a:cubicBezTo>
                            <a:pt x="1564276" y="775380"/>
                            <a:pt x="1569928" y="781199"/>
                            <a:pt x="1576387" y="785812"/>
                          </a:cubicBezTo>
                          <a:cubicBezTo>
                            <a:pt x="1581045" y="789139"/>
                            <a:pt x="1586278" y="791673"/>
                            <a:pt x="1590675" y="795337"/>
                          </a:cubicBezTo>
                          <a:cubicBezTo>
                            <a:pt x="1595849" y="799649"/>
                            <a:pt x="1599749" y="805360"/>
                            <a:pt x="1604962" y="809625"/>
                          </a:cubicBezTo>
                          <a:cubicBezTo>
                            <a:pt x="1617248" y="819678"/>
                            <a:pt x="1631837" y="826975"/>
                            <a:pt x="1643062" y="838200"/>
                          </a:cubicBezTo>
                          <a:cubicBezTo>
                            <a:pt x="1679950" y="875087"/>
                            <a:pt x="1661491" y="866567"/>
                            <a:pt x="1690687" y="876300"/>
                          </a:cubicBezTo>
                          <a:cubicBezTo>
                            <a:pt x="1708151" y="902495"/>
                            <a:pt x="1690685" y="880266"/>
                            <a:pt x="1714500" y="900112"/>
                          </a:cubicBezTo>
                          <a:cubicBezTo>
                            <a:pt x="1738283" y="919932"/>
                            <a:pt x="1717965" y="910793"/>
                            <a:pt x="1743075" y="919162"/>
                          </a:cubicBezTo>
                          <a:cubicBezTo>
                            <a:pt x="1752151" y="932776"/>
                            <a:pt x="1767193" y="957365"/>
                            <a:pt x="1781175" y="962025"/>
                          </a:cubicBezTo>
                          <a:lnTo>
                            <a:pt x="1795462" y="966787"/>
                          </a:lnTo>
                          <a:cubicBezTo>
                            <a:pt x="1801812" y="976312"/>
                            <a:pt x="1806417" y="987267"/>
                            <a:pt x="1814512" y="995362"/>
                          </a:cubicBezTo>
                          <a:cubicBezTo>
                            <a:pt x="1860471" y="1041321"/>
                            <a:pt x="1829948" y="1007062"/>
                            <a:pt x="1852612" y="1038225"/>
                          </a:cubicBezTo>
                          <a:cubicBezTo>
                            <a:pt x="1861949" y="1051064"/>
                            <a:pt x="1871662" y="1063625"/>
                            <a:pt x="1881187" y="1076325"/>
                          </a:cubicBezTo>
                          <a:lnTo>
                            <a:pt x="1895475" y="1095375"/>
                          </a:lnTo>
                          <a:cubicBezTo>
                            <a:pt x="1897062" y="1100137"/>
                            <a:pt x="1897155" y="1105700"/>
                            <a:pt x="1900237" y="1109662"/>
                          </a:cubicBezTo>
                          <a:cubicBezTo>
                            <a:pt x="1908507" y="1120295"/>
                            <a:pt x="1922788" y="1126189"/>
                            <a:pt x="1928812" y="1138237"/>
                          </a:cubicBezTo>
                          <a:cubicBezTo>
                            <a:pt x="1931987" y="1144587"/>
                            <a:pt x="1935540" y="1150762"/>
                            <a:pt x="1938337" y="1157287"/>
                          </a:cubicBezTo>
                          <a:cubicBezTo>
                            <a:pt x="1943749" y="1169915"/>
                            <a:pt x="1944734" y="1183550"/>
                            <a:pt x="1952625" y="1195387"/>
                          </a:cubicBezTo>
                          <a:cubicBezTo>
                            <a:pt x="1957606" y="1202859"/>
                            <a:pt x="1965831" y="1207619"/>
                            <a:pt x="1971675" y="1214437"/>
                          </a:cubicBezTo>
                          <a:cubicBezTo>
                            <a:pt x="1975400" y="1218783"/>
                            <a:pt x="1976892" y="1224956"/>
                            <a:pt x="1981200" y="1228725"/>
                          </a:cubicBezTo>
                          <a:cubicBezTo>
                            <a:pt x="1989815" y="1236263"/>
                            <a:pt x="2009775" y="1247775"/>
                            <a:pt x="2009775" y="1247775"/>
                          </a:cubicBezTo>
                          <a:cubicBezTo>
                            <a:pt x="2012950" y="1252537"/>
                            <a:pt x="2015253" y="1258015"/>
                            <a:pt x="2019300" y="1262062"/>
                          </a:cubicBezTo>
                          <a:cubicBezTo>
                            <a:pt x="2023347" y="1266109"/>
                            <a:pt x="2030011" y="1267118"/>
                            <a:pt x="2033587" y="1271587"/>
                          </a:cubicBezTo>
                          <a:cubicBezTo>
                            <a:pt x="2036723" y="1275507"/>
                            <a:pt x="2036105" y="1281385"/>
                            <a:pt x="2038350" y="1285875"/>
                          </a:cubicBezTo>
                          <a:cubicBezTo>
                            <a:pt x="2040910" y="1290994"/>
                            <a:pt x="2044548" y="1295504"/>
                            <a:pt x="2047875" y="1300162"/>
                          </a:cubicBezTo>
                          <a:cubicBezTo>
                            <a:pt x="2052489" y="1306621"/>
                            <a:pt x="2056996" y="1313185"/>
                            <a:pt x="2062162" y="1319212"/>
                          </a:cubicBezTo>
                          <a:cubicBezTo>
                            <a:pt x="2066545" y="1324326"/>
                            <a:pt x="2072315" y="1328183"/>
                            <a:pt x="2076450" y="1333500"/>
                          </a:cubicBezTo>
                          <a:cubicBezTo>
                            <a:pt x="2083478" y="1342536"/>
                            <a:pt x="2087405" y="1353980"/>
                            <a:pt x="2095500" y="1362075"/>
                          </a:cubicBezTo>
                          <a:lnTo>
                            <a:pt x="2124075" y="1390650"/>
                          </a:lnTo>
                          <a:cubicBezTo>
                            <a:pt x="2132010" y="1414457"/>
                            <a:pt x="2124776" y="1397775"/>
                            <a:pt x="2143125" y="1423987"/>
                          </a:cubicBezTo>
                          <a:cubicBezTo>
                            <a:pt x="2149690" y="1433365"/>
                            <a:pt x="2155825" y="1443037"/>
                            <a:pt x="2162175" y="1452562"/>
                          </a:cubicBezTo>
                          <a:cubicBezTo>
                            <a:pt x="2166578" y="1459166"/>
                            <a:pt x="2171849" y="1465153"/>
                            <a:pt x="2176462" y="1471612"/>
                          </a:cubicBezTo>
                          <a:cubicBezTo>
                            <a:pt x="2179789" y="1476270"/>
                            <a:pt x="2182323" y="1481503"/>
                            <a:pt x="2185987" y="1485900"/>
                          </a:cubicBezTo>
                          <a:cubicBezTo>
                            <a:pt x="2216546" y="1522570"/>
                            <a:pt x="2186151" y="1479000"/>
                            <a:pt x="2209800" y="1514475"/>
                          </a:cubicBezTo>
                          <a:cubicBezTo>
                            <a:pt x="2221123" y="1548445"/>
                            <a:pt x="2205067" y="1507376"/>
                            <a:pt x="2228850" y="1543050"/>
                          </a:cubicBezTo>
                          <a:cubicBezTo>
                            <a:pt x="2231635" y="1547227"/>
                            <a:pt x="2231174" y="1552949"/>
                            <a:pt x="2233612" y="1557337"/>
                          </a:cubicBezTo>
                          <a:cubicBezTo>
                            <a:pt x="2239171" y="1567344"/>
                            <a:pt x="2246312" y="1576387"/>
                            <a:pt x="2252662" y="1585912"/>
                          </a:cubicBezTo>
                          <a:cubicBezTo>
                            <a:pt x="2255837" y="1590675"/>
                            <a:pt x="2258139" y="1596153"/>
                            <a:pt x="2262187" y="1600200"/>
                          </a:cubicBezTo>
                          <a:lnTo>
                            <a:pt x="2276475" y="1614487"/>
                          </a:lnTo>
                          <a:cubicBezTo>
                            <a:pt x="2290144" y="1669168"/>
                            <a:pt x="2271031" y="1601787"/>
                            <a:pt x="2290762" y="1647825"/>
                          </a:cubicBezTo>
                          <a:cubicBezTo>
                            <a:pt x="2309213" y="1690877"/>
                            <a:pt x="2281139" y="1645296"/>
                            <a:pt x="2305050" y="1681162"/>
                          </a:cubicBezTo>
                          <a:cubicBezTo>
                            <a:pt x="2313431" y="1706310"/>
                            <a:pt x="2307028" y="1691274"/>
                            <a:pt x="2328862" y="1724025"/>
                          </a:cubicBezTo>
                          <a:lnTo>
                            <a:pt x="2338387" y="1738312"/>
                          </a:lnTo>
                          <a:cubicBezTo>
                            <a:pt x="2341562" y="1751012"/>
                            <a:pt x="2343772" y="1763993"/>
                            <a:pt x="2347912" y="1776412"/>
                          </a:cubicBezTo>
                          <a:cubicBezTo>
                            <a:pt x="2357039" y="1803792"/>
                            <a:pt x="2348466" y="1776856"/>
                            <a:pt x="2357437" y="1809750"/>
                          </a:cubicBezTo>
                          <a:cubicBezTo>
                            <a:pt x="2360478" y="1820900"/>
                            <a:pt x="2364159" y="1831875"/>
                            <a:pt x="2366962" y="1843087"/>
                          </a:cubicBezTo>
                          <a:cubicBezTo>
                            <a:pt x="2368925" y="1850940"/>
                            <a:pt x="2370394" y="1858915"/>
                            <a:pt x="2371725" y="1866900"/>
                          </a:cubicBezTo>
                          <a:cubicBezTo>
                            <a:pt x="2373920" y="1880068"/>
                            <a:pt x="2374403" y="1900831"/>
                            <a:pt x="2381250" y="1914525"/>
                          </a:cubicBezTo>
                          <a:cubicBezTo>
                            <a:pt x="2383810" y="1919644"/>
                            <a:pt x="2387600" y="1924050"/>
                            <a:pt x="2390775" y="1928812"/>
                          </a:cubicBezTo>
                          <a:cubicBezTo>
                            <a:pt x="2392362" y="1938337"/>
                            <a:pt x="2393195" y="1948019"/>
                            <a:pt x="2395537" y="1957387"/>
                          </a:cubicBezTo>
                          <a:cubicBezTo>
                            <a:pt x="2397972" y="1967127"/>
                            <a:pt x="2403093" y="1976117"/>
                            <a:pt x="2405062" y="1985962"/>
                          </a:cubicBezTo>
                          <a:cubicBezTo>
                            <a:pt x="2411109" y="2016193"/>
                            <a:pt x="2407862" y="2001922"/>
                            <a:pt x="2414587" y="2028825"/>
                          </a:cubicBezTo>
                          <a:cubicBezTo>
                            <a:pt x="2425503" y="2159806"/>
                            <a:pt x="2413280" y="2039383"/>
                            <a:pt x="2424112" y="2109787"/>
                          </a:cubicBezTo>
                          <a:cubicBezTo>
                            <a:pt x="2426058" y="2122437"/>
                            <a:pt x="2426771" y="2135262"/>
                            <a:pt x="2428875" y="2147887"/>
                          </a:cubicBezTo>
                          <a:cubicBezTo>
                            <a:pt x="2429951" y="2154343"/>
                            <a:pt x="2433545" y="2160392"/>
                            <a:pt x="2433637" y="2166937"/>
                          </a:cubicBezTo>
                          <a:cubicBezTo>
                            <a:pt x="2435135" y="2273289"/>
                            <a:pt x="2433637" y="2379662"/>
                            <a:pt x="2433637" y="248602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6" name="直接连接符 75"/>
                    <p:cNvCxnSpPr/>
                    <p:nvPr/>
                  </p:nvCxnSpPr>
                  <p:spPr>
                    <a:xfrm flipV="1">
                      <a:off x="1253009" y="3687892"/>
                      <a:ext cx="2473604" cy="2474784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1" name="椭圆 80"/>
                    <p:cNvSpPr>
                      <a:spLocks noChangeAspect="1"/>
                    </p:cNvSpPr>
                    <p:nvPr/>
                  </p:nvSpPr>
                  <p:spPr>
                    <a:xfrm>
                      <a:off x="2759877" y="4611161"/>
                      <a:ext cx="52061" cy="52177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椭圆 81"/>
                    <p:cNvSpPr>
                      <a:spLocks noChangeAspect="1"/>
                    </p:cNvSpPr>
                    <p:nvPr/>
                  </p:nvSpPr>
                  <p:spPr>
                    <a:xfrm>
                      <a:off x="2883699" y="4482565"/>
                      <a:ext cx="52061" cy="52177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椭圆 82"/>
                    <p:cNvSpPr>
                      <a:spLocks noChangeAspect="1"/>
                    </p:cNvSpPr>
                    <p:nvPr/>
                  </p:nvSpPr>
                  <p:spPr>
                    <a:xfrm>
                      <a:off x="2988484" y="4377788"/>
                      <a:ext cx="52061" cy="52177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4" name="直接连接符 83"/>
                    <p:cNvCxnSpPr>
                      <a:endCxn id="81" idx="2"/>
                    </p:cNvCxnSpPr>
                    <p:nvPr/>
                  </p:nvCxnSpPr>
                  <p:spPr>
                    <a:xfrm flipV="1">
                      <a:off x="1243013" y="4637250"/>
                      <a:ext cx="1516864" cy="142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直接连接符 87"/>
                    <p:cNvCxnSpPr/>
                    <p:nvPr/>
                  </p:nvCxnSpPr>
                  <p:spPr>
                    <a:xfrm flipV="1">
                      <a:off x="2776537" y="4663338"/>
                      <a:ext cx="4608" cy="149457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直接连接符 90"/>
                    <p:cNvCxnSpPr/>
                    <p:nvPr/>
                  </p:nvCxnSpPr>
                  <p:spPr>
                    <a:xfrm flipH="1" flipV="1">
                      <a:off x="2914337" y="4477289"/>
                      <a:ext cx="4905" cy="168221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接连接符 92"/>
                    <p:cNvCxnSpPr/>
                    <p:nvPr/>
                  </p:nvCxnSpPr>
                  <p:spPr>
                    <a:xfrm flipV="1">
                      <a:off x="1247774" y="4504067"/>
                      <a:ext cx="1644414" cy="712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接连接符 94"/>
                    <p:cNvCxnSpPr/>
                    <p:nvPr/>
                  </p:nvCxnSpPr>
                  <p:spPr>
                    <a:xfrm>
                      <a:off x="1247774" y="4390680"/>
                      <a:ext cx="1742821" cy="331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直接连接符 96"/>
                    <p:cNvCxnSpPr/>
                    <p:nvPr/>
                  </p:nvCxnSpPr>
                  <p:spPr>
                    <a:xfrm flipH="1" flipV="1">
                      <a:off x="3018288" y="4399994"/>
                      <a:ext cx="11498" cy="1774394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0" name="文本框 99"/>
                  <p:cNvSpPr txBox="1"/>
                  <p:nvPr/>
                </p:nvSpPr>
                <p:spPr>
                  <a:xfrm>
                    <a:off x="797807" y="3494817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1.0</a:t>
                    </a:r>
                    <a:endParaRPr lang="en-US" dirty="0"/>
                  </a:p>
                </p:txBody>
              </p:sp>
              <p:sp>
                <p:nvSpPr>
                  <p:cNvPr id="101" name="文本框 100"/>
                  <p:cNvSpPr txBox="1"/>
                  <p:nvPr/>
                </p:nvSpPr>
                <p:spPr>
                  <a:xfrm>
                    <a:off x="810507" y="3977417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0.8</a:t>
                    </a:r>
                    <a:endParaRPr lang="en-US" dirty="0"/>
                  </a:p>
                </p:txBody>
              </p:sp>
              <p:sp>
                <p:nvSpPr>
                  <p:cNvPr id="102" name="文本框 101"/>
                  <p:cNvSpPr txBox="1"/>
                  <p:nvPr/>
                </p:nvSpPr>
                <p:spPr>
                  <a:xfrm>
                    <a:off x="797807" y="4470807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0.6</a:t>
                    </a:r>
                    <a:endParaRPr lang="en-US" dirty="0"/>
                  </a:p>
                </p:txBody>
              </p:sp>
              <p:sp>
                <p:nvSpPr>
                  <p:cNvPr id="103" name="文本框 102"/>
                  <p:cNvSpPr txBox="1"/>
                  <p:nvPr/>
                </p:nvSpPr>
                <p:spPr>
                  <a:xfrm>
                    <a:off x="810507" y="4954553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0.4</a:t>
                    </a:r>
                    <a:endParaRPr lang="en-US" dirty="0"/>
                  </a:p>
                </p:txBody>
              </p:sp>
              <p:sp>
                <p:nvSpPr>
                  <p:cNvPr id="104" name="文本框 103"/>
                  <p:cNvSpPr txBox="1"/>
                  <p:nvPr/>
                </p:nvSpPr>
                <p:spPr>
                  <a:xfrm>
                    <a:off x="797807" y="5449712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0.2</a:t>
                    </a:r>
                    <a:endParaRPr lang="en-US" dirty="0"/>
                  </a:p>
                </p:txBody>
              </p:sp>
              <p:sp>
                <p:nvSpPr>
                  <p:cNvPr id="105" name="文本框 104"/>
                  <p:cNvSpPr txBox="1"/>
                  <p:nvPr/>
                </p:nvSpPr>
                <p:spPr>
                  <a:xfrm>
                    <a:off x="1521898" y="6120692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0.2</a:t>
                    </a:r>
                    <a:endParaRPr lang="en-US" dirty="0"/>
                  </a:p>
                </p:txBody>
              </p:sp>
              <p:sp>
                <p:nvSpPr>
                  <p:cNvPr id="106" name="文本框 105"/>
                  <p:cNvSpPr txBox="1"/>
                  <p:nvPr/>
                </p:nvSpPr>
                <p:spPr>
                  <a:xfrm>
                    <a:off x="1979084" y="6133392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0.4</a:t>
                    </a:r>
                    <a:endParaRPr lang="en-US" dirty="0"/>
                  </a:p>
                </p:txBody>
              </p:sp>
              <p:sp>
                <p:nvSpPr>
                  <p:cNvPr id="107" name="文本框 106"/>
                  <p:cNvSpPr txBox="1"/>
                  <p:nvPr/>
                </p:nvSpPr>
                <p:spPr>
                  <a:xfrm>
                    <a:off x="2524626" y="6123598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0.6</a:t>
                    </a:r>
                    <a:endParaRPr lang="en-US" dirty="0"/>
                  </a:p>
                </p:txBody>
              </p:sp>
              <p:sp>
                <p:nvSpPr>
                  <p:cNvPr id="108" name="文本框 107"/>
                  <p:cNvSpPr txBox="1"/>
                  <p:nvPr/>
                </p:nvSpPr>
                <p:spPr>
                  <a:xfrm>
                    <a:off x="3046317" y="6112202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0.8</a:t>
                    </a:r>
                    <a:endParaRPr lang="en-US" dirty="0"/>
                  </a:p>
                </p:txBody>
              </p:sp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3451898" y="6123598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1.0</a:t>
                    </a:r>
                    <a:endParaRPr lang="en-US" dirty="0"/>
                  </a:p>
                </p:txBody>
              </p:sp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923655" y="5920894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</a:t>
                    </a:r>
                    <a:endParaRPr lang="en-US" dirty="0"/>
                  </a:p>
                </p:txBody>
              </p:sp>
            </p:grpSp>
            <p:sp>
              <p:nvSpPr>
                <p:cNvPr id="115" name="文本框 114"/>
                <p:cNvSpPr txBox="1"/>
                <p:nvPr/>
              </p:nvSpPr>
              <p:spPr>
                <a:xfrm rot="10800000">
                  <a:off x="387657" y="4075662"/>
                  <a:ext cx="461665" cy="1194400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dirty="0" smtClean="0"/>
                    <a:t>Precision</a:t>
                  </a:r>
                  <a:endParaRPr lang="en-US" dirty="0"/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 rot="16200000">
                  <a:off x="2244903" y="6005256"/>
                  <a:ext cx="461665" cy="1194400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dirty="0" smtClean="0"/>
                    <a:t>Recall</a:t>
                  </a:r>
                  <a:endParaRPr lang="en-US" dirty="0"/>
                </a:p>
              </p:txBody>
            </p:sp>
          </p:grpSp>
        </p:grpSp>
        <p:sp>
          <p:nvSpPr>
            <p:cNvPr id="119" name="矩形 118"/>
            <p:cNvSpPr/>
            <p:nvPr/>
          </p:nvSpPr>
          <p:spPr>
            <a:xfrm>
              <a:off x="7560887" y="3207579"/>
              <a:ext cx="5405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BEP</a:t>
              </a:r>
            </a:p>
          </p:txBody>
        </p:sp>
        <p:cxnSp>
          <p:nvCxnSpPr>
            <p:cNvPr id="121" name="直接箭头连接符 120"/>
            <p:cNvCxnSpPr>
              <a:endCxn id="81" idx="2"/>
            </p:cNvCxnSpPr>
            <p:nvPr/>
          </p:nvCxnSpPr>
          <p:spPr>
            <a:xfrm flipH="1">
              <a:off x="7681746" y="3558831"/>
              <a:ext cx="34216" cy="6065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>
              <a:stCxn id="119" idx="2"/>
            </p:cNvCxnSpPr>
            <p:nvPr/>
          </p:nvCxnSpPr>
          <p:spPr>
            <a:xfrm>
              <a:off x="7831154" y="3576911"/>
              <a:ext cx="3719" cy="4468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endCxn id="83" idx="0"/>
            </p:cNvCxnSpPr>
            <p:nvPr/>
          </p:nvCxnSpPr>
          <p:spPr>
            <a:xfrm>
              <a:off x="7886700" y="3557588"/>
              <a:ext cx="49684" cy="3482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10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Error rate: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𝑚𝑖𝑠𝑐𝑙𝑎𝑠𝑠𝑖𝑓𝑖𝑒𝑑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Accuracy:</a:t>
                </a:r>
                <a:endParaRPr lang="en-US" i="1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𝑎𝑐𝑐</m:t>
                    </m:r>
                    <m:r>
                      <a:rPr lang="en-US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Error is the difference between the output of a learner and the ground-truth of samples</a:t>
                </a:r>
              </a:p>
              <a:p>
                <a:r>
                  <a:rPr lang="en-US" dirty="0" smtClean="0"/>
                  <a:t>Training error, or empirical error, is the error of a learner on a training set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6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F1-score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F1-score, or F-score: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General form of F-score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en-US" dirty="0" smtClean="0"/>
              <a:t>: F1-score</a:t>
            </a:r>
          </a:p>
          <a:p>
            <a:pPr lvl="1"/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/>
              <a:t>: </a:t>
            </a:r>
            <a:r>
              <a:rPr lang="en-US" altLang="zh-CN" dirty="0" smtClean="0"/>
              <a:t>Recall is more important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&lt; </a:t>
            </a:r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1</a:t>
            </a:r>
            <a:r>
              <a:rPr lang="en-US" dirty="0" smtClean="0"/>
              <a:t>: Precision is more important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981200" y="1336391"/>
                <a:ext cx="5676169" cy="758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336391"/>
                <a:ext cx="5676169" cy="7586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764639" y="2772477"/>
                <a:ext cx="2886111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639" y="2772477"/>
                <a:ext cx="2886111" cy="80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53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Receiver Operating Characteristic (ROC) curve</a:t>
            </a:r>
          </a:p>
          <a:p>
            <a:r>
              <a:rPr lang="en-US" dirty="0" smtClean="0"/>
              <a:t>True positive rate (TPR)</a:t>
            </a:r>
          </a:p>
          <a:p>
            <a:r>
              <a:rPr lang="en-US" dirty="0" smtClean="0"/>
              <a:t>False positive rate (FPR)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932426" y="2304410"/>
                <a:ext cx="2215350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426" y="2304410"/>
                <a:ext cx="2215350" cy="697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432493" y="2301240"/>
                <a:ext cx="2255425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493" y="2301240"/>
                <a:ext cx="2255425" cy="697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组合 80"/>
          <p:cNvGrpSpPr/>
          <p:nvPr/>
        </p:nvGrpSpPr>
        <p:grpSpPr>
          <a:xfrm>
            <a:off x="2509168" y="3276820"/>
            <a:ext cx="3671037" cy="3338471"/>
            <a:chOff x="2509168" y="3276820"/>
            <a:chExt cx="3671037" cy="3338471"/>
          </a:xfrm>
        </p:grpSpPr>
        <p:sp>
          <p:nvSpPr>
            <p:cNvPr id="79" name="直角三角形 78"/>
            <p:cNvSpPr/>
            <p:nvPr/>
          </p:nvSpPr>
          <p:spPr>
            <a:xfrm rot="16200000">
              <a:off x="3374844" y="3475849"/>
              <a:ext cx="2475043" cy="2465843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3382895" y="3475741"/>
              <a:ext cx="2462389" cy="2455941"/>
            </a:xfrm>
            <a:custGeom>
              <a:avLst/>
              <a:gdLst>
                <a:gd name="connsiteX0" fmla="*/ 0 w 2451100"/>
                <a:gd name="connsiteY0" fmla="*/ 2438400 h 2438400"/>
                <a:gd name="connsiteX1" fmla="*/ 774700 w 2451100"/>
                <a:gd name="connsiteY1" fmla="*/ 901700 h 2438400"/>
                <a:gd name="connsiteX2" fmla="*/ 1435100 w 2451100"/>
                <a:gd name="connsiteY2" fmla="*/ 266700 h 2438400"/>
                <a:gd name="connsiteX3" fmla="*/ 2451100 w 2451100"/>
                <a:gd name="connsiteY3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1100" h="2438400">
                  <a:moveTo>
                    <a:pt x="0" y="2438400"/>
                  </a:moveTo>
                  <a:cubicBezTo>
                    <a:pt x="267758" y="1851025"/>
                    <a:pt x="535517" y="1263650"/>
                    <a:pt x="774700" y="901700"/>
                  </a:cubicBezTo>
                  <a:cubicBezTo>
                    <a:pt x="1013883" y="539750"/>
                    <a:pt x="1155700" y="416983"/>
                    <a:pt x="1435100" y="266700"/>
                  </a:cubicBezTo>
                  <a:cubicBezTo>
                    <a:pt x="1714500" y="116417"/>
                    <a:pt x="2082800" y="58208"/>
                    <a:pt x="2451100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509168" y="3276820"/>
              <a:ext cx="3671037" cy="3338471"/>
              <a:chOff x="387657" y="3494817"/>
              <a:chExt cx="3671037" cy="3338471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797807" y="3494817"/>
                <a:ext cx="3260887" cy="3007907"/>
                <a:chOff x="797807" y="3494817"/>
                <a:chExt cx="3260887" cy="3007907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1240382" y="3676180"/>
                  <a:ext cx="2486232" cy="2489014"/>
                  <a:chOff x="1240382" y="3676180"/>
                  <a:chExt cx="2486232" cy="2489014"/>
                </a:xfrm>
              </p:grpSpPr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1376537" y="5307105"/>
                    <a:ext cx="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1240382" y="3676180"/>
                    <a:ext cx="2486232" cy="2488582"/>
                    <a:chOff x="1361997" y="3328131"/>
                    <a:chExt cx="2486232" cy="2488582"/>
                  </a:xfrm>
                </p:grpSpPr>
                <p:grpSp>
                  <p:nvGrpSpPr>
                    <p:cNvPr id="49" name="组合 48"/>
                    <p:cNvGrpSpPr/>
                    <p:nvPr/>
                  </p:nvGrpSpPr>
                  <p:grpSpPr>
                    <a:xfrm>
                      <a:off x="1361997" y="3328131"/>
                      <a:ext cx="50083" cy="2484843"/>
                      <a:chOff x="1361997" y="3328131"/>
                      <a:chExt cx="50083" cy="2484843"/>
                    </a:xfrm>
                  </p:grpSpPr>
                  <p:cxnSp>
                    <p:nvCxnSpPr>
                      <p:cNvPr id="57" name="直接箭头连接符 56"/>
                      <p:cNvCxnSpPr/>
                      <p:nvPr/>
                    </p:nvCxnSpPr>
                    <p:spPr>
                      <a:xfrm flipH="1" flipV="1">
                        <a:off x="1361997" y="3328131"/>
                        <a:ext cx="14544" cy="2484843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直接连接符 57"/>
                      <p:cNvCxnSpPr/>
                      <p:nvPr/>
                    </p:nvCxnSpPr>
                    <p:spPr>
                      <a:xfrm>
                        <a:off x="1377911" y="5317252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直接连接符 58"/>
                      <p:cNvCxnSpPr/>
                      <p:nvPr/>
                    </p:nvCxnSpPr>
                    <p:spPr>
                      <a:xfrm>
                        <a:off x="1370801" y="4819446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直接连接符 59"/>
                      <p:cNvCxnSpPr/>
                      <p:nvPr/>
                    </p:nvCxnSpPr>
                    <p:spPr>
                      <a:xfrm>
                        <a:off x="1374624" y="4324813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直接连接符 60"/>
                      <p:cNvCxnSpPr/>
                      <p:nvPr/>
                    </p:nvCxnSpPr>
                    <p:spPr>
                      <a:xfrm>
                        <a:off x="1370801" y="3829544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直接连接符 61"/>
                      <p:cNvCxnSpPr/>
                      <p:nvPr/>
                    </p:nvCxnSpPr>
                    <p:spPr>
                      <a:xfrm>
                        <a:off x="1370801" y="3335545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组合 49"/>
                    <p:cNvGrpSpPr/>
                    <p:nvPr/>
                  </p:nvGrpSpPr>
                  <p:grpSpPr>
                    <a:xfrm rot="5400000" flipH="1">
                      <a:off x="2581603" y="4550087"/>
                      <a:ext cx="55827" cy="2477425"/>
                      <a:chOff x="1370801" y="3335545"/>
                      <a:chExt cx="41279" cy="2477425"/>
                    </a:xfrm>
                  </p:grpSpPr>
                  <p:cxnSp>
                    <p:nvCxnSpPr>
                      <p:cNvPr id="51" name="直接箭头连接符 50"/>
                      <p:cNvCxnSpPr/>
                      <p:nvPr/>
                    </p:nvCxnSpPr>
                    <p:spPr>
                      <a:xfrm rot="5400000" flipH="1">
                        <a:off x="137824" y="4574258"/>
                        <a:ext cx="2477425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直接连接符 51"/>
                      <p:cNvCxnSpPr/>
                      <p:nvPr/>
                    </p:nvCxnSpPr>
                    <p:spPr>
                      <a:xfrm>
                        <a:off x="1377911" y="5317252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直接连接符 52"/>
                      <p:cNvCxnSpPr/>
                      <p:nvPr/>
                    </p:nvCxnSpPr>
                    <p:spPr>
                      <a:xfrm>
                        <a:off x="1370801" y="4819446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直接连接符 53"/>
                      <p:cNvCxnSpPr/>
                      <p:nvPr/>
                    </p:nvCxnSpPr>
                    <p:spPr>
                      <a:xfrm>
                        <a:off x="1374624" y="4324813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直接连接符 54"/>
                      <p:cNvCxnSpPr/>
                      <p:nvPr/>
                    </p:nvCxnSpPr>
                    <p:spPr>
                      <a:xfrm>
                        <a:off x="1370801" y="3829544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直接连接符 55"/>
                      <p:cNvCxnSpPr/>
                      <p:nvPr/>
                    </p:nvCxnSpPr>
                    <p:spPr>
                      <a:xfrm>
                        <a:off x="1370801" y="3335545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9" name="直接连接符 38"/>
                  <p:cNvCxnSpPr/>
                  <p:nvPr/>
                </p:nvCxnSpPr>
                <p:spPr>
                  <a:xfrm flipV="1">
                    <a:off x="1251475" y="3690410"/>
                    <a:ext cx="2473604" cy="2474784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文本框 22"/>
                <p:cNvSpPr txBox="1"/>
                <p:nvPr/>
              </p:nvSpPr>
              <p:spPr>
                <a:xfrm>
                  <a:off x="797807" y="3494817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1.0</a:t>
                  </a:r>
                  <a:endParaRPr lang="en-US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810507" y="3977417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0.8</a:t>
                  </a:r>
                  <a:endParaRPr lang="en-US" dirty="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797807" y="4470807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0.6</a:t>
                  </a:r>
                  <a:endParaRPr lang="en-US" dirty="0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810507" y="4954553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0.4</a:t>
                  </a:r>
                  <a:endParaRPr lang="en-US" dirty="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797807" y="5449712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0.2</a:t>
                  </a:r>
                  <a:endParaRPr lang="en-US" dirty="0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1521898" y="6120692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0.2</a:t>
                  </a:r>
                  <a:endParaRPr lang="en-US" dirty="0"/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979084" y="6133392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0.4</a:t>
                  </a:r>
                  <a:endParaRPr lang="en-US" dirty="0"/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2524626" y="6123598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0.6</a:t>
                  </a:r>
                  <a:endParaRPr lang="en-US" dirty="0"/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3046317" y="6112202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0.8</a:t>
                  </a:r>
                  <a:endParaRPr lang="en-US" dirty="0"/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3451737" y="6108935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1.0</a:t>
                  </a:r>
                  <a:endParaRPr lang="en-US" dirty="0"/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908572" y="5920407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</a:t>
                  </a:r>
                  <a:endParaRPr lang="en-US" dirty="0"/>
                </a:p>
              </p:txBody>
            </p:sp>
          </p:grpSp>
          <p:sp>
            <p:nvSpPr>
              <p:cNvPr id="20" name="文本框 19"/>
              <p:cNvSpPr txBox="1"/>
              <p:nvPr/>
            </p:nvSpPr>
            <p:spPr>
              <a:xfrm rot="10800000">
                <a:off x="387657" y="4075662"/>
                <a:ext cx="461665" cy="11944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dirty="0" smtClean="0"/>
                  <a:t>TPR</a:t>
                </a:r>
                <a:endParaRPr lang="en-US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 rot="16200000">
                <a:off x="2244903" y="6005256"/>
                <a:ext cx="461665" cy="11944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dirty="0" smtClean="0"/>
                  <a:t>FPR</a:t>
                </a:r>
                <a:endParaRPr lang="en-US" dirty="0"/>
              </a:p>
            </p:txBody>
          </p:sp>
        </p:grpSp>
        <p:cxnSp>
          <p:nvCxnSpPr>
            <p:cNvPr id="69" name="直接箭头连接符 68"/>
            <p:cNvCxnSpPr/>
            <p:nvPr/>
          </p:nvCxnSpPr>
          <p:spPr>
            <a:xfrm>
              <a:off x="3369165" y="3465597"/>
              <a:ext cx="2477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H="1">
              <a:off x="5846704" y="3457639"/>
              <a:ext cx="1" cy="24858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3524711" y="3560853"/>
              <a:ext cx="11553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ROC curve</a:t>
              </a:r>
            </a:p>
          </p:txBody>
        </p:sp>
        <p:sp>
          <p:nvSpPr>
            <p:cNvPr id="80" name="矩形 79"/>
            <p:cNvSpPr/>
            <p:nvPr/>
          </p:nvSpPr>
          <p:spPr>
            <a:xfrm>
              <a:off x="4432493" y="4862383"/>
              <a:ext cx="5850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AUC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95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Under Curve </a:t>
            </a:r>
            <a:r>
              <a:rPr lang="en-US" altLang="zh-CN" dirty="0" smtClean="0"/>
              <a:t>(AUC)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two ROC curves intersect, AUC is used to evaluate the performances of two classifiers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149058" y="2202872"/>
                <a:ext cx="4898136" cy="1037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𝐴𝑈𝐶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058" y="2202872"/>
                <a:ext cx="4898136" cy="10375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72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Cost-sensitive error </a:t>
            </a:r>
            <a:r>
              <a:rPr lang="en-US" dirty="0" smtClean="0"/>
              <a:t>rate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types of errors</a:t>
            </a:r>
          </a:p>
          <a:p>
            <a:r>
              <a:rPr lang="en-US" dirty="0" smtClean="0"/>
              <a:t>Assign different types of errors </a:t>
            </a:r>
            <a:r>
              <a:rPr lang="en-US" i="1" dirty="0" smtClean="0">
                <a:solidFill>
                  <a:srgbClr val="FF0000"/>
                </a:solidFill>
              </a:rPr>
              <a:t>unequal costs</a:t>
            </a:r>
          </a:p>
          <a:p>
            <a:r>
              <a:rPr lang="en-US" dirty="0" smtClean="0"/>
              <a:t>Cost matrix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Cost-sensitive error rate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5761375"/>
              </p:ext>
            </p:extLst>
          </p:nvPr>
        </p:nvGraphicFramePr>
        <p:xfrm>
          <a:off x="2015836" y="2529610"/>
          <a:ext cx="4893726" cy="1463040"/>
        </p:xfrm>
        <a:graphic>
          <a:graphicData uri="http://schemas.openxmlformats.org/drawingml/2006/table">
            <a:tbl>
              <a:tblPr/>
              <a:tblGrid>
                <a:gridCol w="861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Predicted Class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Class=0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Class=1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Actual Class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Class=0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r>
                        <a:rPr lang="en-US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Class=1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r>
                        <a:rPr lang="en-US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87829" y="5012850"/>
                <a:ext cx="8228984" cy="795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9" y="5012850"/>
                <a:ext cx="8228984" cy="7954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9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curve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686559" y="1066799"/>
                <a:ext cx="5823133" cy="729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59" y="1066799"/>
                <a:ext cx="5823133" cy="729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58832" y="2031778"/>
                <a:ext cx="7478586" cy="779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𝐹𝑁𝑅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𝐹𝑃𝑅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32" y="2031778"/>
                <a:ext cx="7478586" cy="7795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47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Generalization error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model’s generalization ability?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Generalization error is the error of a learner tested on a new dataset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</a:t>
            </a:fld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2677164" y="1307717"/>
            <a:ext cx="6400800" cy="3609976"/>
            <a:chOff x="1516856" y="1269617"/>
            <a:chExt cx="6400800" cy="3609976"/>
          </a:xfrm>
        </p:grpSpPr>
        <p:pic>
          <p:nvPicPr>
            <p:cNvPr id="3076" name="Picture 4" descr="http://images.cnitblog.com/blog/503929/201303/20155122-d12542b62c6a49669bd35edb8b56fd89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6856" y="1269617"/>
              <a:ext cx="6400800" cy="3609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椭圆 6"/>
            <p:cNvSpPr/>
            <p:nvPr/>
          </p:nvSpPr>
          <p:spPr>
            <a:xfrm>
              <a:off x="4619487" y="3260545"/>
              <a:ext cx="157299" cy="163690"/>
            </a:xfrm>
            <a:prstGeom prst="ellipse">
              <a:avLst/>
            </a:prstGeom>
            <a:noFill/>
            <a:ln w="222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674346" y="3317082"/>
              <a:ext cx="52435" cy="54768"/>
            </a:xfrm>
            <a:prstGeom prst="ellipse">
              <a:avLst/>
            </a:prstGeom>
            <a:solidFill>
              <a:srgbClr val="00B0F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367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kind of learners are good?</a:t>
            </a:r>
          </a:p>
          <a:p>
            <a:pPr lvl="1"/>
            <a:r>
              <a:rPr lang="en-US" dirty="0" smtClean="0"/>
              <a:t>With small training errors?</a:t>
            </a:r>
          </a:p>
          <a:p>
            <a:pPr lvl="1"/>
            <a:r>
              <a:rPr lang="en-US" dirty="0" smtClean="0"/>
              <a:t>With small generalization errors? </a:t>
            </a:r>
            <a:endParaRPr lang="en-US" dirty="0"/>
          </a:p>
          <a:p>
            <a:r>
              <a:rPr lang="en-US" dirty="0" smtClean="0"/>
              <a:t>Overfitting</a:t>
            </a:r>
          </a:p>
          <a:p>
            <a:r>
              <a:rPr lang="en-US" dirty="0" err="1" smtClean="0"/>
              <a:t>Underfitting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</a:t>
            </a:fld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573190" y="1476103"/>
            <a:ext cx="64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√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i.stack.imgur.com/t0z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29" y="3720497"/>
            <a:ext cx="6610570" cy="248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4809101" y="146361"/>
            <a:ext cx="4334899" cy="3363040"/>
            <a:chOff x="4809101" y="146361"/>
            <a:chExt cx="4334899" cy="3363040"/>
          </a:xfrm>
        </p:grpSpPr>
        <p:pic>
          <p:nvPicPr>
            <p:cNvPr id="1028" name="Picture 4" descr="http://img2.imgtn.bdimg.com/it/u=658454585,1876232019&amp;fm=206&amp;gp=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273" b="99091" l="2589" r="9773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53272">
              <a:off x="5659118" y="488693"/>
              <a:ext cx="1225230" cy="87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img4.imgtn.bdimg.com/it/u=2084960834,4130126646&amp;fm=206&amp;gp=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64" b="96364" l="6149" r="951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42029">
              <a:off x="4997864" y="1755209"/>
              <a:ext cx="1359383" cy="96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img3.imgtn.bdimg.com/it/u=106235665,742027010&amp;fm=206&amp;gp=0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273" b="96818" l="5178" r="8996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67450">
              <a:off x="4809101" y="462951"/>
              <a:ext cx="1313817" cy="93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img5.imgtn.bdimg.com/it/u=3902812384,1846334831&amp;fm=206&amp;gp=0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273" b="95455" l="2703" r="9459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365" y="317920"/>
              <a:ext cx="751022" cy="1116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圆角矩形 8"/>
            <p:cNvSpPr/>
            <p:nvPr/>
          </p:nvSpPr>
          <p:spPr>
            <a:xfrm>
              <a:off x="5059372" y="146361"/>
              <a:ext cx="1611446" cy="33331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429879" y="2833209"/>
              <a:ext cx="1070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Training samples</a:t>
              </a:r>
              <a:endParaRPr 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994227" y="176221"/>
              <a:ext cx="1611446" cy="33331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360323" y="2787133"/>
              <a:ext cx="1070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 samples</a:t>
              </a:r>
              <a:endParaRPr 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915014" y="616452"/>
              <a:ext cx="756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If</a:t>
              </a:r>
              <a:r>
                <a:rPr lang="en-US" altLang="zh-CN" sz="2800" dirty="0" smtClean="0">
                  <a:solidFill>
                    <a:srgbClr val="FF0000"/>
                  </a:solidFill>
                </a:rPr>
                <a:t> </a:t>
              </a:r>
              <a:r>
                <a:rPr lang="en-US" sz="2800" dirty="0" smtClean="0">
                  <a:solidFill>
                    <a:srgbClr val="FF0000"/>
                  </a:solidFill>
                </a:rPr>
                <a:t>X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780556" y="1025227"/>
              <a:ext cx="1257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overfitting</a:t>
              </a:r>
              <a:endParaRPr lang="en-US" dirty="0"/>
            </a:p>
          </p:txBody>
        </p:sp>
        <p:pic>
          <p:nvPicPr>
            <p:cNvPr id="1036" name="Picture 12" descr="http://www.taopic.com/uploads/allimg/110505/2239-110505023R334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118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168"/>
            <a:stretch/>
          </p:blipFill>
          <p:spPr bwMode="auto">
            <a:xfrm>
              <a:off x="7069904" y="1380628"/>
              <a:ext cx="1004735" cy="1406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文本框 20"/>
            <p:cNvSpPr txBox="1"/>
            <p:nvPr/>
          </p:nvSpPr>
          <p:spPr>
            <a:xfrm>
              <a:off x="8019696" y="2036550"/>
              <a:ext cx="661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00"/>
                  </a:solidFill>
                </a:rPr>
                <a:t>If </a:t>
              </a:r>
              <a:r>
                <a:rPr lang="en-US" sz="2800" dirty="0" smtClean="0">
                  <a:solidFill>
                    <a:srgbClr val="FF0000"/>
                  </a:solidFill>
                </a:rPr>
                <a:t>√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811928" y="2443908"/>
              <a:ext cx="1332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underfitting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790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methods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Question</a:t>
            </a:r>
            <a:r>
              <a:rPr lang="en-US" dirty="0" smtClean="0"/>
              <a:t>: Since we hope to choose a model with smallest generalization error, how can we achieve our goal if we only have training samples?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http://img3.redocn.com/20120415/Redocn_201204150408287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" b="6720"/>
          <a:stretch/>
        </p:blipFill>
        <p:spPr bwMode="auto">
          <a:xfrm>
            <a:off x="5884513" y="2015229"/>
            <a:ext cx="3081663" cy="284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587829" y="2015229"/>
            <a:ext cx="5296684" cy="17338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Answer</a:t>
            </a:r>
            <a:r>
              <a:rPr lang="en-US" dirty="0" smtClean="0"/>
              <a:t>: We can construct a testing set from the given dataset and use the testing error as the approximation of a model’s generalization error.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08953" y="5618058"/>
            <a:ext cx="5475560" cy="8883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Make sure that samples in the testing set do not appear in the training set!</a:t>
            </a:r>
            <a:endParaRPr lang="en-US" i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378821" y="3435650"/>
            <a:ext cx="6675664" cy="2051315"/>
            <a:chOff x="587829" y="3435650"/>
            <a:chExt cx="6675664" cy="2051315"/>
          </a:xfrm>
        </p:grpSpPr>
        <p:grpSp>
          <p:nvGrpSpPr>
            <p:cNvPr id="10" name="组合 9"/>
            <p:cNvGrpSpPr/>
            <p:nvPr/>
          </p:nvGrpSpPr>
          <p:grpSpPr>
            <a:xfrm>
              <a:off x="981509" y="374904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1" name="矩形 10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1334678" y="374904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1740566" y="374904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25" name="矩形 24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/>
            <p:nvPr/>
          </p:nvGrpSpPr>
          <p:grpSpPr>
            <a:xfrm>
              <a:off x="2177430" y="374904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32" name="矩形 31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587829" y="374904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39" name="矩形 38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文本框 44"/>
            <p:cNvSpPr txBox="1"/>
            <p:nvPr/>
          </p:nvSpPr>
          <p:spPr>
            <a:xfrm>
              <a:off x="651358" y="4845336"/>
              <a:ext cx="1792659" cy="38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Original dataset</a:t>
              </a:r>
              <a:endParaRPr lang="en-US" dirty="0"/>
            </a:p>
          </p:txBody>
        </p:sp>
        <p:sp>
          <p:nvSpPr>
            <p:cNvPr id="46" name="右箭头 45"/>
            <p:cNvSpPr/>
            <p:nvPr/>
          </p:nvSpPr>
          <p:spPr>
            <a:xfrm>
              <a:off x="2900548" y="4159481"/>
              <a:ext cx="492369" cy="2954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444017" y="4107631"/>
              <a:ext cx="58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4085238" y="343565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85" name="矩形 84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组合 90"/>
            <p:cNvGrpSpPr/>
            <p:nvPr/>
          </p:nvGrpSpPr>
          <p:grpSpPr>
            <a:xfrm>
              <a:off x="4438407" y="343565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92" name="矩形 91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93" name="直接连接符 92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组合 97"/>
            <p:cNvGrpSpPr/>
            <p:nvPr/>
          </p:nvGrpSpPr>
          <p:grpSpPr>
            <a:xfrm>
              <a:off x="4844295" y="343565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99" name="矩形 98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00" name="直接连接符 99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组合 104"/>
            <p:cNvGrpSpPr/>
            <p:nvPr/>
          </p:nvGrpSpPr>
          <p:grpSpPr>
            <a:xfrm>
              <a:off x="5229018" y="343565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06" name="矩形 105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07" name="直接连接符 106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组合 111"/>
            <p:cNvGrpSpPr/>
            <p:nvPr/>
          </p:nvGrpSpPr>
          <p:grpSpPr>
            <a:xfrm>
              <a:off x="3691558" y="343565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13" name="矩形 112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14" name="直接连接符 113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9" name="文本框 118"/>
            <p:cNvSpPr txBox="1"/>
            <p:nvPr/>
          </p:nvSpPr>
          <p:spPr>
            <a:xfrm>
              <a:off x="5460042" y="3753393"/>
              <a:ext cx="1792659" cy="38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Training set</a:t>
              </a:r>
              <a:endParaRPr lang="en-US" dirty="0"/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38090" y="4543068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21" name="矩形 120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22" name="直接连接符 121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组合 126"/>
            <p:cNvGrpSpPr/>
            <p:nvPr/>
          </p:nvGrpSpPr>
          <p:grpSpPr>
            <a:xfrm>
              <a:off x="4791259" y="4543068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28" name="矩形 127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29" name="直接连接符 128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组合 147"/>
            <p:cNvGrpSpPr/>
            <p:nvPr/>
          </p:nvGrpSpPr>
          <p:grpSpPr>
            <a:xfrm>
              <a:off x="4044410" y="4543068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49" name="矩形 148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50" name="直接连接符 149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5" name="文本框 154"/>
            <p:cNvSpPr txBox="1"/>
            <p:nvPr/>
          </p:nvSpPr>
          <p:spPr>
            <a:xfrm>
              <a:off x="5470834" y="4861050"/>
              <a:ext cx="1792659" cy="38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Testing set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344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methods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to construct training set and testing set from the original dataset</a:t>
            </a:r>
          </a:p>
          <a:p>
            <a:pPr lvl="1"/>
            <a:r>
              <a:rPr lang="en-US" dirty="0" smtClean="0"/>
              <a:t>Hold-out</a:t>
            </a:r>
          </a:p>
          <a:p>
            <a:pPr lvl="1"/>
            <a:r>
              <a:rPr lang="en-US" dirty="0" smtClean="0"/>
              <a:t>Cross-validation</a:t>
            </a:r>
          </a:p>
          <a:p>
            <a:pPr lvl="1"/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Hold-out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 dataset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),…,(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)}</a:t>
                </a:r>
              </a:p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is divided into two mutually exclusive sets: a training 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/>
                  <a:t>, and a testing set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 smtClean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Suppose there are 90 samples are misclassified. </a:t>
                </a:r>
              </a:p>
              <a:p>
                <a:r>
                  <a:rPr lang="en-US" dirty="0" smtClean="0"/>
                  <a:t>The error rate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∗100%=30%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The accuracy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1 - 30% = 70%.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</a:t>
            </a:fld>
            <a:endParaRPr 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622731" y="2259874"/>
            <a:ext cx="5261390" cy="1136468"/>
            <a:chOff x="29062" y="2390503"/>
            <a:chExt cx="5261390" cy="1136468"/>
          </a:xfrm>
        </p:grpSpPr>
        <p:sp>
          <p:nvSpPr>
            <p:cNvPr id="7" name="矩形 6"/>
            <p:cNvSpPr/>
            <p:nvPr/>
          </p:nvSpPr>
          <p:spPr>
            <a:xfrm>
              <a:off x="1828800" y="2403566"/>
              <a:ext cx="2965269" cy="1123405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010297" y="2390503"/>
              <a:ext cx="0" cy="1136468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29062" y="2543237"/>
              <a:ext cx="185199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(1000 samples)</a:t>
              </a:r>
              <a:endParaRPr lang="en-US" sz="20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945455" y="2543238"/>
              <a:ext cx="16337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(700 samples)</a:t>
              </a:r>
              <a:endParaRPr lang="en-US" sz="20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621801" y="2556301"/>
              <a:ext cx="166865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(300 samples)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53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Hold-out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Noted that samples in the training set and testing set should obey the same distribution as samples distributed in the original dataset</a:t>
            </a:r>
          </a:p>
          <a:p>
            <a:r>
              <a:rPr lang="en-US" dirty="0" smtClean="0"/>
              <a:t>When constructing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,</a:t>
            </a:r>
            <a:r>
              <a:rPr lang="en-US" dirty="0" smtClean="0"/>
              <a:t> proportions of samples of difference classes in the training set, testing set, and the original dataset should be the same. </a:t>
            </a:r>
            <a:r>
              <a:rPr lang="en-US" dirty="0" smtClean="0">
                <a:solidFill>
                  <a:srgbClr val="FF0000"/>
                </a:solidFill>
              </a:rPr>
              <a:t>(minimum requirement)</a:t>
            </a:r>
          </a:p>
          <a:p>
            <a:r>
              <a:rPr lang="en-US" dirty="0" smtClean="0"/>
              <a:t>Such kind of sampling method called stratified sampling.</a:t>
            </a:r>
          </a:p>
          <a:p>
            <a:r>
              <a:rPr lang="en-US" dirty="0" smtClean="0"/>
              <a:t>For example: If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/>
              <a:t> has 500 positive samples and 500 negative samples,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/>
              <a:t> should contain 350 </a:t>
            </a:r>
            <a:r>
              <a:rPr lang="en-US" dirty="0" err="1" smtClean="0"/>
              <a:t>pos</a:t>
            </a:r>
            <a:r>
              <a:rPr lang="en-US" dirty="0" smtClean="0"/>
              <a:t> samples and 350 </a:t>
            </a:r>
            <a:r>
              <a:rPr lang="en-US" dirty="0" err="1" smtClean="0"/>
              <a:t>neg</a:t>
            </a:r>
            <a:r>
              <a:rPr lang="en-US" dirty="0" smtClean="0"/>
              <a:t> samples,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/>
              <a:t> should contain 150 </a:t>
            </a:r>
            <a:r>
              <a:rPr lang="en-US" dirty="0" err="1" smtClean="0"/>
              <a:t>pos</a:t>
            </a:r>
            <a:r>
              <a:rPr lang="en-US" dirty="0" smtClean="0"/>
              <a:t> samples and 150 </a:t>
            </a:r>
            <a:r>
              <a:rPr lang="en-US" dirty="0" err="1" smtClean="0"/>
              <a:t>neg</a:t>
            </a:r>
            <a:r>
              <a:rPr lang="en-US" dirty="0" smtClean="0"/>
              <a:t> samples 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0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Hold-out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far from enough to fix the proportions of different classes in different sets.</a:t>
            </a:r>
          </a:p>
          <a:p>
            <a:r>
              <a:rPr lang="en-US" altLang="zh-CN" dirty="0" smtClean="0"/>
              <a:t>Different cut of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/>
              <a:t> produces different training set and testing set.</a:t>
            </a:r>
          </a:p>
          <a:p>
            <a:r>
              <a:rPr lang="en-US" dirty="0" smtClean="0"/>
              <a:t>To evaluate the performance of a learner, we should randomly cut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/>
              <a:t> for example 100 time and test the learner on 100 different testing sets (the size of 100 testing sets should be the same).</a:t>
            </a:r>
          </a:p>
          <a:p>
            <a:r>
              <a:rPr lang="en-US" dirty="0" smtClean="0"/>
              <a:t>The performance of </a:t>
            </a:r>
            <a:r>
              <a:rPr lang="en-US" smtClean="0"/>
              <a:t>a learner is </a:t>
            </a:r>
            <a:r>
              <a:rPr lang="en-US" dirty="0" smtClean="0"/>
              <a:t>the average performance on 100 testing set.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0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3114</TotalTime>
  <Words>1162</Words>
  <Application>Microsoft Office PowerPoint</Application>
  <PresentationFormat>全屏显示(4:3)</PresentationFormat>
  <Paragraphs>347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宋体</vt:lpstr>
      <vt:lpstr>Arial</vt:lpstr>
      <vt:lpstr>Calibri</vt:lpstr>
      <vt:lpstr>Calibri Light</vt:lpstr>
      <vt:lpstr>Cambria Math</vt:lpstr>
      <vt:lpstr>Lucida Handwriting</vt:lpstr>
      <vt:lpstr>Tahoma</vt:lpstr>
      <vt:lpstr>Times New Roman</vt:lpstr>
      <vt:lpstr>回顾</vt:lpstr>
      <vt:lpstr>Model Evaluation and Selection</vt:lpstr>
      <vt:lpstr>Training error</vt:lpstr>
      <vt:lpstr>Generalization error</vt:lpstr>
      <vt:lpstr>Overfitting</vt:lpstr>
      <vt:lpstr>Model evaluation methods</vt:lpstr>
      <vt:lpstr>Model evaluation methods</vt:lpstr>
      <vt:lpstr>Hold-out</vt:lpstr>
      <vt:lpstr>Hold-out</vt:lpstr>
      <vt:lpstr>Hold-out</vt:lpstr>
      <vt:lpstr>Hold-out</vt:lpstr>
      <vt:lpstr>Cross-validation</vt:lpstr>
      <vt:lpstr>Cross-validation</vt:lpstr>
      <vt:lpstr>Bootstraping</vt:lpstr>
      <vt:lpstr>Parameter tuning</vt:lpstr>
      <vt:lpstr>Performance measure</vt:lpstr>
      <vt:lpstr>Error rate/accuracy</vt:lpstr>
      <vt:lpstr>Error rate/accuracy</vt:lpstr>
      <vt:lpstr>Confusion matrix</vt:lpstr>
      <vt:lpstr>Precision and recall</vt:lpstr>
      <vt:lpstr>F1-score</vt:lpstr>
      <vt:lpstr>ROC curve</vt:lpstr>
      <vt:lpstr>Area Under Curve (AUC)</vt:lpstr>
      <vt:lpstr>Cost-sensitive error rate</vt:lpstr>
      <vt:lpstr>Cost curve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pattern recognition</dc:title>
  <dc:creator>Ying Shen</dc:creator>
  <cp:lastModifiedBy>Ying Shen</cp:lastModifiedBy>
  <cp:revision>357</cp:revision>
  <dcterms:created xsi:type="dcterms:W3CDTF">2016-07-22T12:36:19Z</dcterms:created>
  <dcterms:modified xsi:type="dcterms:W3CDTF">2019-04-03T11:48:50Z</dcterms:modified>
</cp:coreProperties>
</file>