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7" r:id="rId2"/>
    <p:sldId id="271" r:id="rId3"/>
    <p:sldId id="272" r:id="rId4"/>
    <p:sldId id="273" r:id="rId5"/>
    <p:sldId id="277" r:id="rId6"/>
    <p:sldId id="278" r:id="rId7"/>
    <p:sldId id="279" r:id="rId8"/>
    <p:sldId id="281" r:id="rId9"/>
    <p:sldId id="319" r:id="rId10"/>
    <p:sldId id="320" r:id="rId11"/>
    <p:sldId id="321" r:id="rId12"/>
    <p:sldId id="322" r:id="rId13"/>
    <p:sldId id="325" r:id="rId14"/>
    <p:sldId id="314" r:id="rId15"/>
    <p:sldId id="315" r:id="rId16"/>
    <p:sldId id="316" r:id="rId17"/>
    <p:sldId id="317" r:id="rId18"/>
    <p:sldId id="318" r:id="rId19"/>
    <p:sldId id="294" r:id="rId20"/>
    <p:sldId id="295" r:id="rId21"/>
    <p:sldId id="296" r:id="rId22"/>
    <p:sldId id="301" r:id="rId23"/>
    <p:sldId id="302" r:id="rId24"/>
    <p:sldId id="303" r:id="rId25"/>
    <p:sldId id="304" r:id="rId26"/>
    <p:sldId id="305" r:id="rId27"/>
    <p:sldId id="306" r:id="rId28"/>
    <p:sldId id="313" r:id="rId29"/>
    <p:sldId id="326" r:id="rId30"/>
    <p:sldId id="327" r:id="rId31"/>
    <p:sldId id="328" r:id="rId32"/>
    <p:sldId id="361" r:id="rId33"/>
    <p:sldId id="362" r:id="rId34"/>
    <p:sldId id="368" r:id="rId35"/>
    <p:sldId id="363" r:id="rId36"/>
    <p:sldId id="364" r:id="rId37"/>
    <p:sldId id="366" r:id="rId38"/>
    <p:sldId id="367" r:id="rId39"/>
    <p:sldId id="329" r:id="rId40"/>
    <p:sldId id="330" r:id="rId41"/>
    <p:sldId id="331" r:id="rId42"/>
    <p:sldId id="333" r:id="rId43"/>
    <p:sldId id="332" r:id="rId44"/>
    <p:sldId id="339" r:id="rId45"/>
    <p:sldId id="340" r:id="rId46"/>
    <p:sldId id="341" r:id="rId47"/>
    <p:sldId id="342" r:id="rId48"/>
    <p:sldId id="343" r:id="rId49"/>
    <p:sldId id="344" r:id="rId50"/>
    <p:sldId id="347" r:id="rId51"/>
    <p:sldId id="348" r:id="rId52"/>
    <p:sldId id="345" r:id="rId53"/>
    <p:sldId id="346" r:id="rId54"/>
    <p:sldId id="350" r:id="rId55"/>
    <p:sldId id="349" r:id="rId56"/>
    <p:sldId id="351" r:id="rId57"/>
    <p:sldId id="352" r:id="rId58"/>
    <p:sldId id="353" r:id="rId59"/>
    <p:sldId id="307" r:id="rId60"/>
    <p:sldId id="308" r:id="rId61"/>
    <p:sldId id="359" r:id="rId62"/>
    <p:sldId id="334" r:id="rId63"/>
    <p:sldId id="335" r:id="rId64"/>
    <p:sldId id="337" r:id="rId65"/>
    <p:sldId id="336" r:id="rId66"/>
    <p:sldId id="338" r:id="rId67"/>
    <p:sldId id="355" r:id="rId68"/>
    <p:sldId id="356" r:id="rId69"/>
    <p:sldId id="357" r:id="rId70"/>
    <p:sldId id="358" r:id="rId71"/>
    <p:sldId id="312" r:id="rId72"/>
    <p:sldId id="311" r:id="rId73"/>
    <p:sldId id="360"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69" d="100"/>
          <a:sy n="69" d="100"/>
        </p:scale>
        <p:origin x="12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10/27/2021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This time, it makes some mistakes as it wrongly classify three women. Intuitively, we can see that </a:t>
            </a:r>
            <a:r>
              <a:rPr lang="en-US" sz="1200" b="0" i="1" kern="1200" dirty="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15</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30</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KKT</a:t>
            </a:r>
            <a:r>
              <a:rPr lang="zh-CN" altLang="en-US" sz="1200" b="0" i="0" kern="1200" dirty="0">
                <a:solidFill>
                  <a:schemeClr val="tx1"/>
                </a:solidFill>
                <a:effectLst/>
                <a:latin typeface="+mn-lt"/>
                <a:ea typeface="+mn-ea"/>
                <a:cs typeface="+mn-cs"/>
              </a:rPr>
              <a:t>条件第一项是说最优点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∗必须满足所有等式及不等式限制条件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也就是说最优点必须是一个可行解</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这一点自然是毋庸置疑的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第二项表明在最优点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必须是∇</a:t>
            </a:r>
            <a:r>
              <a:rPr lang="en-US" altLang="zh-CN" sz="1200" b="0" i="1" kern="1200" dirty="0" err="1">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hj</a:t>
            </a:r>
            <a:r>
              <a:rPr lang="zh-CN" altLang="en-US" sz="1200" b="0" i="0" kern="1200" dirty="0">
                <a:solidFill>
                  <a:schemeClr val="tx1"/>
                </a:solidFill>
                <a:effectLst/>
                <a:latin typeface="+mn-lt"/>
                <a:ea typeface="+mn-ea"/>
                <a:cs typeface="+mn-cs"/>
              </a:rPr>
              <a:t>的线性組合</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都叫作拉格朗日乘子</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所不同的是不等式限制条件有方向性</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所以每一个</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都必须大于或等于零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而等式限制条件没有方向性，所以</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没有符号的限制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其符号要视等式限制条件的写法而定</a:t>
            </a:r>
            <a:r>
              <a:rPr lang="en-US" altLang="zh-CN" sz="1200" b="0" i="0" kern="1200" dirty="0">
                <a:solidFill>
                  <a:schemeClr val="tx1"/>
                </a:solidFill>
                <a:effectLst/>
                <a:latin typeface="+mn-lt"/>
                <a:ea typeface="+mn-ea"/>
                <a:cs typeface="+mn-cs"/>
              </a:rPr>
              <a:t>.</a:t>
            </a:r>
            <a:endParaRPr lang="en-US" dirty="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31</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a:solidFill>
                  <a:schemeClr val="tx1"/>
                </a:solidFill>
                <a:effectLst/>
                <a:latin typeface="+mn-lt"/>
                <a:ea typeface="+mn-ea"/>
                <a:cs typeface="+mn-cs"/>
              </a:rPr>
              <a:t>expressiveness</a:t>
            </a:r>
            <a:r>
              <a:rPr lang="en-US" sz="1200" b="0" i="0" kern="1200" dirty="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48</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52</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53</a:t>
            </a:fld>
            <a:endParaRPr lang="en-US"/>
          </a:p>
        </p:txBody>
      </p:sp>
    </p:spTree>
    <p:extLst>
      <p:ext uri="{BB962C8B-B14F-4D97-AF65-F5344CB8AC3E}">
        <p14:creationId xmlns:p14="http://schemas.microsoft.com/office/powerpoint/2010/main" val="214755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https://blog.csdn.net/haolexiao/article/details/72171523</a:t>
            </a:r>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56</a:t>
            </a:fld>
            <a:endParaRPr lang="en-US"/>
          </a:p>
        </p:txBody>
      </p:sp>
    </p:spTree>
    <p:extLst>
      <p:ext uri="{BB962C8B-B14F-4D97-AF65-F5344CB8AC3E}">
        <p14:creationId xmlns:p14="http://schemas.microsoft.com/office/powerpoint/2010/main" val="31779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a:t>User-defined </a:t>
            </a:r>
            <a:r>
              <a:rPr lang="en-US" dirty="0" err="1"/>
              <a:t>hyperparameter</a:t>
            </a:r>
            <a:r>
              <a:rPr lang="en-US" dirty="0"/>
              <a:t> </a:t>
            </a:r>
          </a:p>
          <a:p>
            <a:pPr lvl="1"/>
            <a:r>
              <a:rPr lang="en-US" dirty="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66</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10/27/2021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10/27/2021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10/27/2021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10/27/2021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10/27/2021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10/27/2021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10/27/2021</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10/27/2021</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10/27/2021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10/27/2021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10/27/2021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10/27/2021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1.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1.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7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6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6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Support Vector Machine (SVM)</a:t>
            </a:r>
          </a:p>
        </p:txBody>
      </p:sp>
      <p:sp>
        <p:nvSpPr>
          <p:cNvPr id="3" name="副标题 2"/>
          <p:cNvSpPr>
            <a:spLocks noGrp="1"/>
          </p:cNvSpPr>
          <p:nvPr>
            <p:ph type="subTitle" idx="1"/>
          </p:nvPr>
        </p:nvSpPr>
        <p:spPr>
          <a:xfrm>
            <a:off x="825038" y="4455620"/>
            <a:ext cx="7543800" cy="1495013"/>
          </a:xfrm>
        </p:spPr>
        <p:txBody>
          <a:bodyPr/>
          <a:lstStyle/>
          <a:p>
            <a:r>
              <a:rPr lang="en-US" dirty="0"/>
              <a:t>Lin </a:t>
            </a:r>
            <a:r>
              <a:rPr lang="en-US"/>
              <a:t>zhang</a:t>
            </a:r>
            <a:endParaRPr lang="en-US" dirty="0"/>
          </a:p>
          <a:p>
            <a:r>
              <a:rPr lang="en-US" dirty="0" err="1"/>
              <a:t>Sse</a:t>
            </a:r>
            <a:r>
              <a:rPr lang="en-US" dirty="0"/>
              <a:t>, </a:t>
            </a:r>
            <a:r>
              <a:rPr lang="en-US" dirty="0" err="1"/>
              <a:t>tongji</a:t>
            </a:r>
            <a:r>
              <a:rPr lang="en-US" dirty="0"/>
              <a:t> university</a:t>
            </a:r>
          </a:p>
          <a:p>
            <a:r>
              <a:rPr lang="en-US" dirty="0"/>
              <a:t>Sep. 2016</a:t>
            </a:r>
          </a:p>
        </p:txBody>
      </p:sp>
    </p:spTree>
    <p:extLst>
      <p:ext uri="{BB962C8B-B14F-4D97-AF65-F5344CB8AC3E}">
        <p14:creationId xmlns:p14="http://schemas.microsoft.com/office/powerpoint/2010/main" val="172530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have an hyperplane, which separates </a:t>
                </a:r>
                <a:r>
                  <a:rPr lang="en-US"/>
                  <a:t>two group</a:t>
                </a:r>
                <a:r>
                  <a:rPr lang="en-US" altLang="zh-CN"/>
                  <a:t>s</a:t>
                </a:r>
                <a:r>
                  <a:rPr lang="en-US"/>
                  <a:t> </a:t>
                </a:r>
                <a:r>
                  <a:rPr lang="en-US" dirty="0"/>
                  <a:t>of data</a:t>
                </a:r>
              </a:p>
              <a:p>
                <a:r>
                  <a:rPr lang="en-US" dirty="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a:t> is the unit normal vector</a:t>
                </a:r>
              </a:p>
              <a:p>
                <a:r>
                  <a:rPr lang="en-US" dirty="0"/>
                  <a:t>We would like to compute the distance between the point </a:t>
                </a:r>
                <a:r>
                  <a:rPr lang="en-US" b="1" i="1" dirty="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unsigned distance from a point </a:t>
                </a:r>
                <a14:m>
                  <m:oMath xmlns:m="http://schemas.openxmlformats.org/officeDocument/2006/math">
                    <m:r>
                      <a:rPr lang="en-US" b="1" i="1" smtClean="0">
                        <a:latin typeface="Cambria Math" panose="02040503050406030204" pitchFamily="18" charset="0"/>
                      </a:rPr>
                      <m:t>𝒙</m:t>
                    </m:r>
                  </m:oMath>
                </a14:m>
                <a:r>
                  <a:rPr lang="en-US" dirty="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a:t> is</a:t>
                </a:r>
              </a:p>
              <a:p>
                <a:endParaRPr lang="en-US" dirty="0"/>
              </a:p>
              <a:p>
                <a:endParaRPr lang="en-US" dirty="0"/>
              </a:p>
              <a:p>
                <a:r>
                  <a:rPr lang="en-US" dirty="0"/>
                  <a:t>We can remove the absolute 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by exploiting the fact that the decision boundary classifies every point in the training dataset 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a:t> 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a:t>are</a:t>
            </a:r>
            <a:r>
              <a:rPr lang="en-US" dirty="0"/>
              <a:t> 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When 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a:t>T</a:t>
            </a:r>
            <a:r>
              <a:rPr lang="en-US" dirty="0"/>
              <a:t>hat's why the objective of a SVM is to </a:t>
            </a:r>
            <a:r>
              <a:rPr lang="en-US" dirty="0">
                <a:solidFill>
                  <a:srgbClr val="FF0000"/>
                </a:solidFill>
              </a:rPr>
              <a:t>find the optimal separating hyperplane</a:t>
            </a:r>
            <a:r>
              <a:rPr lang="en-US" dirty="0"/>
              <a:t>:</a:t>
            </a:r>
          </a:p>
          <a:p>
            <a:pPr lvl="1"/>
            <a:r>
              <a:rPr lang="en-US" dirty="0"/>
              <a:t>because it correctly classifies the training data</a:t>
            </a:r>
          </a:p>
          <a:p>
            <a:pPr lvl="1"/>
            <a:r>
              <a:rPr lang="en-US" dirty="0"/>
              <a:t>and because it is the one which will generalize better with unseen 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SVM = Support VECTOR Machine</a:t>
                </a:r>
              </a:p>
              <a:p>
                <a:r>
                  <a:rPr lang="en-US" dirty="0"/>
                  <a:t>If we define a point A(3,4)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p>
              <a:p>
                <a:r>
                  <a:rPr lang="en-US" dirty="0"/>
                  <a:t>There exists a vector between the origin and A.</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solidFill>
                  <a:srgbClr val="FF0000"/>
                </a:solidFill>
              </a:rPr>
              <a:t>There will never be any data point inside the margin</a:t>
            </a:r>
            <a:endParaRPr lang="en-US" dirty="0"/>
          </a:p>
          <a:p>
            <a:r>
              <a:rPr lang="en-US" dirty="0">
                <a:solidFill>
                  <a:srgbClr val="FF0000"/>
                </a:solidFill>
              </a:rPr>
              <a:t>Note: </a:t>
            </a:r>
            <a:r>
              <a:rPr lang="en-US" dirty="0"/>
              <a:t>this can cause some problems when data is noisy, and this is why soft margin classifier will be introduced later</a:t>
            </a:r>
          </a:p>
          <a:p>
            <a:r>
              <a:rPr lang="en-US" dirty="0"/>
              <a:t>For another hyperplane, the margin will look like this:</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hyperplane and the margin</a:t>
            </a:r>
          </a:p>
        </p:txBody>
      </p:sp>
      <p:sp>
        <p:nvSpPr>
          <p:cNvPr id="3" name="内容占位符 2"/>
          <p:cNvSpPr>
            <a:spLocks noGrp="1"/>
          </p:cNvSpPr>
          <p:nvPr>
            <p:ph idx="1"/>
          </p:nvPr>
        </p:nvSpPr>
        <p:spPr/>
        <p:txBody>
          <a:bodyPr/>
          <a:lstStyle/>
          <a:p>
            <a:r>
              <a:rPr lang="en-US" dirty="0"/>
              <a:t>We can make the following observations:</a:t>
            </a:r>
          </a:p>
          <a:p>
            <a:pPr lvl="1"/>
            <a:r>
              <a:rPr lang="en-US" dirty="0"/>
              <a:t>If a hyperplane is very close to a data point, its margin will be small.</a:t>
            </a:r>
          </a:p>
          <a:p>
            <a:pPr lvl="1"/>
            <a:r>
              <a:rPr lang="en-US" dirty="0"/>
              <a:t>The further a hyperplane is from a data point, the larger its margin will be.</a:t>
            </a:r>
          </a:p>
          <a:p>
            <a:r>
              <a:rPr lang="en-US" dirty="0"/>
              <a:t>This means that the </a:t>
            </a:r>
            <a:r>
              <a:rPr lang="en-US" dirty="0">
                <a:solidFill>
                  <a:srgbClr val="FF0000"/>
                </a:solidFill>
              </a:rPr>
              <a:t>optimal hyperplane will be the one with the biggest margin</a:t>
            </a:r>
            <a:r>
              <a:rPr lang="en-US" dirty="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spTree>
    <p:extLst>
      <p:ext uri="{BB962C8B-B14F-4D97-AF65-F5344CB8AC3E}">
        <p14:creationId xmlns:p14="http://schemas.microsoft.com/office/powerpoint/2010/main" val="15783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r>
                  <a:rPr lang="en-US" dirty="0"/>
                  <a:t>Consider three 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a:p>
              <a:p>
                <a:r>
                  <a:rPr lang="en-US" dirty="0"/>
                  <a:t>Which one has the largest margin?</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equation, and we have:</a:t>
                </a:r>
              </a:p>
              <a:p>
                <a:endParaRPr lang="en-US" dirty="0"/>
              </a:p>
              <a:p>
                <a:endParaRPr lang="en-US" dirty="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p>
          <a:p>
            <a:endParaRPr lang="en-US" dirty="0"/>
          </a:p>
          <a:p>
            <a:endParaRPr lang="en-US" dirty="0"/>
          </a:p>
          <a:p>
            <a:r>
              <a:rPr lang="en-US" dirty="0"/>
              <a:t>This is equivalent to</a:t>
            </a:r>
          </a:p>
          <a:p>
            <a:endParaRPr lang="en-US" dirty="0"/>
          </a:p>
          <a:p>
            <a:endParaRPr lang="en-US" dirty="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Unconstrained optimization problem</a:t>
                </a:r>
                <a:r>
                  <a:rPr lang="en-US" altLang="zh-CN" dirty="0"/>
                  <a:t>s</a:t>
                </a:r>
                <a:endParaRPr lang="en-US" dirty="0"/>
              </a:p>
              <a:p>
                <a:pPr lvl="1"/>
                <a:r>
                  <a:rPr lang="en-US" dirty="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a:p>
              <a:p>
                <a:r>
                  <a:rPr lang="en-US" dirty="0"/>
                  <a:t>Optimization problems with only equality constraints</a:t>
                </a:r>
              </a:p>
              <a:p>
                <a:pPr lvl="1"/>
                <a:r>
                  <a:rPr lang="en-US" dirty="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with equality and inequality constraints</a:t>
                </a:r>
              </a:p>
              <a:p>
                <a:pPr lvl="1"/>
                <a:r>
                  <a:rPr lang="en-US" dirty="0"/>
                  <a:t>KKT (</a:t>
                </a:r>
                <a:r>
                  <a:rPr lang="en-US" dirty="0" err="1"/>
                  <a:t>Karush</a:t>
                </a:r>
                <a:r>
                  <a:rPr lang="en-US" dirty="0"/>
                  <a:t>-Kuhn-Tucker) conditions (the problem should satisfy some regularity 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spTree>
    <p:extLst>
      <p:ext uri="{BB962C8B-B14F-4D97-AF65-F5344CB8AC3E}">
        <p14:creationId xmlns:p14="http://schemas.microsoft.com/office/powerpoint/2010/main" val="272134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magnitude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magnitude or length of a vector </a:t>
                </a:r>
                <a:r>
                  <a:rPr lang="en-US" b="1" i="1" dirty="0">
                    <a:latin typeface="Times New Roman" panose="02020603050405020304" pitchFamily="18" charset="0"/>
                    <a:cs typeface="Times New Roman" panose="02020603050405020304" pitchFamily="18" charset="0"/>
                  </a:rPr>
                  <a:t>x</a:t>
                </a:r>
                <a:r>
                  <a:rPr lang="en-US" dirty="0"/>
                  <a:t> 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and 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(respect to </a:t>
            </a:r>
            <a:r>
              <a:rPr lang="en-US" b="1" i="1" dirty="0">
                <a:latin typeface="Times New Roman" panose="02020603050405020304" pitchFamily="18" charset="0"/>
                <a:cs typeface="Times New Roman" panose="02020603050405020304" pitchFamily="18" charset="0"/>
              </a:rPr>
              <a:t>x</a:t>
            </a:r>
            <a:r>
              <a:rPr lang="en-US" dirty="0"/>
              <a:t>), the optimization problem is call</a:t>
            </a:r>
            <a:r>
              <a:rPr lang="en-US" altLang="zh-CN" dirty="0"/>
              <a:t>ed</a:t>
            </a:r>
            <a:r>
              <a:rPr lang="en-US" dirty="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is a quadratic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called quadratic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a:t>non</a:t>
            </a:r>
            <a:r>
              <a:rPr lang="en-US" dirty="0"/>
              <a:t>linear functions, the optimization problem is called nonlinear 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851403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solidFill>
                      <a:srgbClr val="FF0000"/>
                    </a:solidFill>
                  </a:rPr>
                  <a:t>Necessary conditions </a:t>
                </a:r>
                <a:r>
                  <a:rPr lang="en-US" dirty="0"/>
                  <a:t>Suppose that the objective function </a:t>
                </a:r>
                <a14:m>
                  <m:oMath xmlns:m="http://schemas.openxmlformats.org/officeDocument/2006/math">
                    <m:r>
                      <a:rPr lang="en-US" b="0" i="1" smtClean="0">
                        <a:latin typeface="Cambria Math" panose="02040503050406030204" pitchFamily="18" charset="0"/>
                      </a:rPr>
                      <m:t>𝑓</m:t>
                    </m:r>
                  </m:oMath>
                </a14:m>
                <a:r>
                  <a:rPr lang="en-US" dirty="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differentiable 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 is a  local optimum and the optimization problem satisfies some regularity conditions, 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called KKT multipliers, such 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the generalized </a:t>
            </a:r>
            <a:r>
              <a:rPr lang="en-US" dirty="0" err="1"/>
              <a:t>Lagrangian</a:t>
            </a:r>
            <a:endParaRPr lang="en-US" dirty="0"/>
          </a:p>
          <a:p>
            <a:endParaRPr lang="en-US" dirty="0"/>
          </a:p>
          <a:p>
            <a:endParaRPr lang="en-US" dirty="0"/>
          </a:p>
          <a:p>
            <a:endParaRPr lang="en-US" dirty="0"/>
          </a:p>
          <a:p>
            <a:r>
              <a:rPr lang="en-US" dirty="0"/>
              <a:t>Let</a:t>
            </a:r>
          </a:p>
          <a:p>
            <a:endParaRPr lang="en-US" dirty="0"/>
          </a:p>
          <a:p>
            <a:endParaRPr lang="en-US" dirty="0"/>
          </a:p>
          <a:p>
            <a:endParaRPr lang="en-US" dirty="0"/>
          </a:p>
          <a:p>
            <a:r>
              <a:rPr lang="en-US" dirty="0"/>
              <a:t>The optimization problem becomes</a:t>
            </a:r>
          </a:p>
          <a:p>
            <a:endParaRPr lang="en-US" dirty="0"/>
          </a:p>
          <a:p>
            <a:r>
              <a:rPr lang="en-US" dirty="0"/>
              <a:t>It’s called the primal problem</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56192" y="1453243"/>
                <a:ext cx="5866671"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e>
                      </m:nary>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56192" y="1453243"/>
                <a:ext cx="5866671" cy="10500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It’s dual problem:</a:t>
                </a:r>
              </a:p>
              <a:p>
                <a:endParaRPr lang="en-US" dirty="0"/>
              </a:p>
              <a:p>
                <a:endParaRPr lang="en-US" dirty="0"/>
              </a:p>
              <a:p>
                <a:r>
                  <a:rPr lang="en-US" dirty="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a:t> satisfy KKT conditions, they are the solution of the primal and its dual problems, and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a:t>The steps of solving the optimization problem </a:t>
            </a:r>
            <a:r>
              <a:rPr lang="en-US" dirty="0"/>
              <a:t>with equality and inequality constraints</a:t>
            </a:r>
          </a:p>
          <a:p>
            <a:endParaRPr lang="en-US" dirty="0"/>
          </a:p>
          <a:p>
            <a:endParaRPr lang="en-US" dirty="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xmlns:a14="http://schemas.microsoft.com/office/drawing/2010/main">
          <mc:Choice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a:p>
                <a:p>
                  <a:pPr marL="457200" indent="-457200">
                    <a:buClr>
                      <a:schemeClr val="accent1"/>
                    </a:buClr>
                    <a:buFont typeface="+mj-lt"/>
                    <a:buAutoNum type="arabicPeriod"/>
                  </a:pPr>
                  <a:r>
                    <a:rPr lang="en-US" sz="2400" dirty="0"/>
                    <a:t>Construct the </a:t>
                  </a:r>
                  <a:r>
                    <a:rPr lang="en-US" sz="2400" dirty="0" err="1"/>
                    <a:t>Lagrangian</a:t>
                  </a:r>
                  <a:r>
                    <a:rPr lang="en-US" sz="2400" dirty="0"/>
                    <a:t> function</a:t>
                  </a:r>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Lagrange multiplier method;</a:t>
                  </a:r>
                </a:p>
                <a:p>
                  <a:pPr marL="457200" indent="-457200">
                    <a:buClr>
                      <a:schemeClr val="accent1"/>
                    </a:buClr>
                    <a:buFont typeface="+mj-lt"/>
                    <a:buAutoNum type="arabicPeriod"/>
                  </a:pPr>
                  <a:r>
                    <a:rPr lang="en-US" sz="2400" dirty="0"/>
                    <a:t>Substitute </a:t>
                  </a:r>
                  <a14:m>
                    <m:oMath xmlns:m="http://schemas.openxmlformats.org/officeDocument/2006/math">
                      <m:r>
                        <a:rPr lang="en-US" sz="2400" b="1" i="1" smtClean="0">
                          <a:latin typeface="Cambria Math" panose="02040503050406030204" pitchFamily="18" charset="0"/>
                        </a:rPr>
                        <m:t>𝒙</m:t>
                      </m:r>
                    </m:oMath>
                  </a14:m>
                  <a:r>
                    <a:rPr lang="en-US" sz="2400" dirty="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a:t>;</a:t>
                  </a:r>
                </a:p>
                <a:p>
                  <a:pPr marL="457200" indent="-457200">
                    <a:buClr>
                      <a:schemeClr val="accent1"/>
                    </a:buClr>
                    <a:buFont typeface="+mj-lt"/>
                    <a:buAutoNum type="arabicPeriod"/>
                  </a:pPr>
                  <a:r>
                    <a:rPr lang="en-US" sz="2400" dirty="0"/>
                    <a:t>Solve </a:t>
                  </a:r>
                  <a:r>
                    <a:rPr lang="en-US" sz="240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SMO algorithm.</a:t>
                  </a:r>
                </a:p>
                <a:p>
                  <a:pPr marL="457200" indent="-457200">
                    <a:buFont typeface="+mj-lt"/>
                    <a:buAutoNum type="arabicPeriod"/>
                  </a:pPr>
                  <a:endParaRPr lang="en-US" sz="700" dirty="0"/>
                </a:p>
              </p:txBody>
            </p:sp>
          </mc:Choice>
          <mc:Fallback xmlns="">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5330" y="3443533"/>
                  <a:ext cx="5079019" cy="967444"/>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Example</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−2=0      </m:t>
                      </m:r>
                    </m:oMath>
                  </m:oMathPara>
                </a14:m>
                <a:endParaRPr lang="en-US"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334" y="1059655"/>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a:t>SMO algorithm</a:t>
            </a:r>
          </a:p>
        </p:txBody>
      </p:sp>
    </p:spTree>
    <p:extLst>
      <p:ext uri="{BB962C8B-B14F-4D97-AF65-F5344CB8AC3E}">
        <p14:creationId xmlns:p14="http://schemas.microsoft.com/office/powerpoint/2010/main" val="2357307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r>
                  <a:rPr lang="en-US" dirty="0"/>
                  <a:t>Solve the problem using KKT conditions</a:t>
                </a:r>
              </a:p>
              <a:p>
                <a:r>
                  <a:rPr lang="en-US" dirty="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a:t>:</a:t>
                </a:r>
              </a:p>
              <a:p>
                <a:endParaRPr lang="en-US" dirty="0"/>
              </a:p>
              <a:p>
                <a:endParaRPr lang="en-US" dirty="0"/>
              </a:p>
              <a:p>
                <a:r>
                  <a:rPr lang="en-US" dirty="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a:p>
              <a:p>
                <a:endParaRPr 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direction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a:t>The direction of a vector </a:t>
                </a:r>
                <a:r>
                  <a:rPr lang="nl-NL" b="1" i="1" dirty="0">
                    <a:latin typeface="Times New Roman" panose="02020603050405020304" pitchFamily="18" charset="0"/>
                    <a:cs typeface="Times New Roman" panose="02020603050405020304" pitchFamily="18" charset="0"/>
                  </a:rPr>
                  <a:t>u</a:t>
                </a:r>
                <a:r>
                  <a:rPr lang="nl-NL" b="1" dirty="0">
                    <a:latin typeface="Times New Roman" panose="02020603050405020304" pitchFamily="18" charset="0"/>
                    <a:cs typeface="Times New Roman" panose="02020603050405020304" pitchFamily="18" charset="0"/>
                  </a:rPr>
                  <a:t>=</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2</a:t>
                </a:r>
                <a:r>
                  <a:rPr lang="nl-NL" dirty="0">
                    <a:latin typeface="Times New Roman" panose="02020603050405020304" pitchFamily="18" charset="0"/>
                    <a:cs typeface="Times New Roman" panose="02020603050405020304" pitchFamily="18" charset="0"/>
                  </a:rPr>
                  <a:t>)</a:t>
                </a:r>
                <a:r>
                  <a:rPr lang="nl-NL" dirty="0"/>
                  <a:t> is the vector </a:t>
                </a:r>
                <a:r>
                  <a:rPr lang="nl-NL" b="1" i="1" dirty="0">
                    <a:latin typeface="Times New Roman" panose="02020603050405020304" pitchFamily="18" charset="0"/>
                    <a:cs typeface="Times New Roman" panose="02020603050405020304" pitchFamily="18" charset="0"/>
                  </a:rPr>
                  <a:t>w=</a:t>
                </a:r>
                <a:r>
                  <a:rPr lang="nl-NL" dirty="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a:t>SMO algorithm</a:t>
                </a:r>
              </a:p>
              <a:p>
                <a:endParaRPr lang="en-US" dirty="0"/>
              </a:p>
              <a:p>
                <a:endParaRPr lang="en-US" dirty="0"/>
              </a:p>
              <a:p>
                <a:endParaRPr lang="en-US" dirty="0"/>
              </a:p>
              <a:p>
                <a:endParaRPr lang="en-US" dirty="0"/>
              </a:p>
              <a:p>
                <a:endParaRPr lang="en-US" dirty="0"/>
              </a:p>
              <a:p>
                <a:endParaRPr lang="en-US" dirty="0"/>
              </a:p>
              <a:p>
                <a:endParaRPr lang="en-US" dirty="0"/>
              </a:p>
              <a:p>
                <a:r>
                  <a:rPr lang="en-US" dirty="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 to determine </a:t>
                </a:r>
                <a:r>
                  <a:rPr lang="en-US" i="1" dirty="0">
                    <a:latin typeface="Times New Roman" panose="02020603050405020304" pitchFamily="18" charset="0"/>
                    <a:cs typeface="Times New Roman" panose="02020603050405020304" pitchFamily="18" charset="0"/>
                  </a:rPr>
                  <a:t>b</a:t>
                </a:r>
                <a:r>
                  <a:rPr lang="en-US" dirty="0"/>
                  <a:t>?</a:t>
                </a:r>
              </a:p>
              <a:p>
                <a:r>
                  <a:rPr lang="en-US" dirty="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a:t>, i.e. </a:t>
                </a:r>
              </a:p>
              <a:p>
                <a:endParaRPr lang="en-US" dirty="0"/>
              </a:p>
              <a:p>
                <a:endParaRPr lang="en-US" dirty="0"/>
              </a:p>
              <a:p>
                <a:endParaRPr lang="en-US" dirty="0"/>
              </a:p>
              <a:p>
                <a:r>
                  <a:rPr lang="en-US" dirty="0"/>
                  <a:t>Any support vector can be chosen to solve the above equation</a:t>
                </a:r>
              </a:p>
              <a:p>
                <a:r>
                  <a:rPr lang="en-US" dirty="0"/>
                  <a:t>More often we compute </a:t>
                </a:r>
                <a:r>
                  <a:rPr lang="en-US" i="1" dirty="0">
                    <a:latin typeface="Times New Roman" panose="02020603050405020304" pitchFamily="18" charset="0"/>
                    <a:cs typeface="Times New Roman" panose="02020603050405020304" pitchFamily="18" charset="0"/>
                  </a:rPr>
                  <a:t>b</a:t>
                </a:r>
                <a:r>
                  <a:rPr lang="en-US" dirty="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p:sp>
        <p:nvSpPr>
          <p:cNvPr id="3" name="内容占位符 2"/>
          <p:cNvSpPr>
            <a:spLocks noGrp="1"/>
          </p:cNvSpPr>
          <p:nvPr>
            <p:ph idx="1"/>
          </p:nvPr>
        </p:nvSpPr>
        <p:spPr/>
        <p:txBody>
          <a:bodyPr/>
          <a:lstStyle/>
          <a:p>
            <a:r>
              <a:rPr lang="en-US" dirty="0"/>
              <a:t>What if training samples </a:t>
            </a:r>
            <a:r>
              <a:rPr lang="en-US" altLang="zh-CN" dirty="0"/>
              <a:t>can</a:t>
            </a:r>
            <a:r>
              <a:rPr lang="en-US" dirty="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Imagine that this dataset is merely a 2-D version of the “true” 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a:p>
              <a:p>
                <a:r>
                  <a:rPr lang="en-US" dirty="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a:t>, such 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a:p>
              <a:p>
                <a:r>
                  <a:rPr lang="en-US" dirty="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Assuming we have such a transformation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p>
              <a:p>
                <a:r>
                  <a:rPr lang="en-US" dirty="0"/>
                  <a:t>1. Transform the training set </a:t>
                </a:r>
                <a14:m>
                  <m:oMath xmlns:m="http://schemas.openxmlformats.org/officeDocument/2006/math">
                    <m:r>
                      <a:rPr lang="en-US" b="0" i="1" smtClean="0">
                        <a:latin typeface="Cambria Math" panose="02040503050406030204" pitchFamily="18" charset="0"/>
                      </a:rPr>
                      <m:t>𝑋</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with </a:t>
                </a:r>
                <a14:m>
                  <m:oMath xmlns:m="http://schemas.openxmlformats.org/officeDocument/2006/math">
                    <m:r>
                      <a:rPr lang="en-US" i="1">
                        <a:latin typeface="Cambria Math" panose="02040503050406030204" pitchFamily="18" charset="0"/>
                      </a:rPr>
                      <m:t>𝜙</m:t>
                    </m:r>
                  </m:oMath>
                </a14:m>
                <a:r>
                  <a:rPr lang="en-US" dirty="0"/>
                  <a:t>. </a:t>
                </a:r>
              </a:p>
              <a:p>
                <a:r>
                  <a:rPr lang="en-US" dirty="0"/>
                  <a:t>2.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a:t> 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a:t>. </a:t>
                </a:r>
              </a:p>
              <a:p>
                <a:r>
                  <a:rPr lang="en-US" dirty="0"/>
                  <a:t>3. At 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a:t> 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a:t>. The output class label is then determined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a:p>
              <a:p>
                <a:r>
                  <a:rPr lang="en-US" dirty="0"/>
                  <a:t>This is exactly the same as the train/test procedure for regular linear SVMs, but with an added data transformation 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spTree>
    <p:extLst>
      <p:ext uri="{BB962C8B-B14F-4D97-AF65-F5344CB8AC3E}">
        <p14:creationId xmlns:p14="http://schemas.microsoft.com/office/powerpoint/2010/main" val="950329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 dataset </a:t>
                </a:r>
                <a:r>
                  <a:rPr lang="en-US" i="1" dirty="0">
                    <a:latin typeface="Times New Roman" panose="02020603050405020304" pitchFamily="18" charset="0"/>
                    <a:cs typeface="Times New Roman" panose="02020603050405020304" pitchFamily="18" charset="0"/>
                  </a:rPr>
                  <a:t>D</a:t>
                </a:r>
                <a:r>
                  <a:rPr lang="en-US" dirty="0"/>
                  <a:t> 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a:t> (</a:t>
                </a:r>
                <a:r>
                  <a:rPr lang="en-US" dirty="0">
                    <a:solidFill>
                      <a:srgbClr val="FF0000"/>
                    </a:solidFill>
                  </a:rPr>
                  <a:t>input space</a:t>
                </a:r>
                <a:r>
                  <a:rPr lang="en-US" dirty="0"/>
                  <a:t>) may 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a:t> (</a:t>
                </a:r>
                <a:r>
                  <a:rPr lang="en-US" dirty="0">
                    <a:solidFill>
                      <a:srgbClr val="FF0000"/>
                    </a:solidFill>
                  </a:rPr>
                  <a:t>feature space</a:t>
                </a:r>
                <a:r>
                  <a:rPr lang="en-US" dirty="0"/>
                  <a:t>), where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a:t>. </a:t>
                </a:r>
              </a:p>
              <a:p>
                <a:r>
                  <a:rPr lang="en-US" dirty="0"/>
                  <a:t>If 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a:latin typeface="Times New Roman" panose="02020603050405020304" pitchFamily="18" charset="0"/>
                    <a:cs typeface="Times New Roman" panose="02020603050405020304" pitchFamily="18" charset="0"/>
                  </a:rPr>
                  <a:t>D</a:t>
                </a:r>
                <a:r>
                  <a:rPr lang="en-US" dirty="0"/>
                  <a:t> to a higher-dimensional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a:t>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is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to find a decision 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a:t>
                </a:r>
              </a:p>
              <a:p>
                <a:r>
                  <a:rPr lang="en-US" dirty="0"/>
                  <a:t>Projecting 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a:t> will yield a nonlinear decision 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166313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a:t>if we have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and there is an angle </a:t>
                </a:r>
                <a:r>
                  <a:rPr lang="en-US" i="1" dirty="0">
                    <a:latin typeface="Times New Roman" panose="02020603050405020304" pitchFamily="18" charset="0"/>
                    <a:cs typeface="Times New Roman" panose="02020603050405020304" pitchFamily="18" charset="0"/>
                  </a:rPr>
                  <a:t>θ</a:t>
                </a:r>
                <a:r>
                  <a:rPr lang="en-US" dirty="0"/>
                  <a:t>  between them, their dot product is :</a:t>
                </a:r>
              </a:p>
              <a:p>
                <a:r>
                  <a:rPr lang="en-US" b="1" dirty="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a:p>
              <a:p>
                <a:endParaRPr lang="en-US" dirty="0"/>
              </a:p>
              <a:p>
                <a:endParaRPr lang="en-US" dirty="0"/>
              </a:p>
              <a:p>
                <a:endParaRPr lang="en-US" dirty="0"/>
              </a:p>
              <a:p>
                <a:endParaRPr lang="en-US" dirty="0"/>
              </a:p>
              <a:p>
                <a:r>
                  <a:rPr lang="en-US" dirty="0"/>
                  <a:t>Talking about the dot product </a:t>
                </a:r>
                <a:r>
                  <a:rPr lang="en-US" b="1" i="1" dirty="0" err="1">
                    <a:latin typeface="Times New Roman" panose="02020603050405020304" pitchFamily="18" charset="0"/>
                    <a:cs typeface="Times New Roman" panose="02020603050405020304" pitchFamily="18" charset="0"/>
                  </a:rPr>
                  <a:t>x</a:t>
                </a:r>
                <a:r>
                  <a:rPr lang="en-US" b="1"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t> is the same as talking 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dirty="0"/>
                  <a:t>(in linear 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a:p>
              <a:p>
                <a:endParaRPr lang="en-US" dirty="0"/>
              </a:p>
              <a:p>
                <a:endParaRPr lang="en-US" sz="1600" dirty="0"/>
              </a:p>
              <a:p>
                <a:r>
                  <a:rPr lang="en-US" dirty="0"/>
                  <a:t>It’s dual problem is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Such scheme looks attractive</a:t>
                </a:r>
              </a:p>
              <a:p>
                <a:r>
                  <a:rPr lang="en-US" dirty="0"/>
                  <a:t>However, consider the computational consequences of increasing the dimensionality</a:t>
                </a:r>
              </a:p>
              <a:p>
                <a:r>
                  <a:rPr lang="en-US" dirty="0"/>
                  <a:t>If </a:t>
                </a:r>
                <a:r>
                  <a:rPr lang="en-US" i="1" dirty="0">
                    <a:latin typeface="Times New Roman" panose="02020603050405020304" pitchFamily="18" charset="0"/>
                    <a:cs typeface="Times New Roman" panose="02020603050405020304" pitchFamily="18" charset="0"/>
                  </a:rPr>
                  <a:t>M</a:t>
                </a:r>
                <a:r>
                  <a:rPr lang="en-US" dirty="0"/>
                  <a:t> grows very quickly with respect to </a:t>
                </a:r>
                <a:r>
                  <a:rPr lang="en-US" i="1" dirty="0">
                    <a:latin typeface="Times New Roman" panose="02020603050405020304" pitchFamily="18" charset="0"/>
                    <a:cs typeface="Times New Roman" panose="02020603050405020304" pitchFamily="18" charset="0"/>
                  </a:rPr>
                  <a:t>N</a:t>
                </a:r>
                <a:r>
                  <a:rPr lang="en-US" dirty="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a:t>), then learning SVMs via dataset transformations will incur serious computational and memory problems!</a:t>
                </a:r>
              </a:p>
              <a:p>
                <a:pPr>
                  <a:spcAft>
                    <a:spcPts val="0"/>
                  </a:spcAft>
                </a:pPr>
                <a:r>
                  <a:rPr lang="en-US" dirty="0"/>
                  <a:t>For example: a quadratic kernel (implicitly) performs the 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a:p>
              <a:p>
                <a:pPr>
                  <a:spcAft>
                    <a:spcPts val="0"/>
                  </a:spcAft>
                </a:pPr>
                <a:endParaRPr lang="en-US" dirty="0"/>
              </a:p>
              <a:p>
                <a:pPr>
                  <a:spcAft>
                    <a:spcPts val="0"/>
                  </a:spcAft>
                </a:pPr>
                <a:r>
                  <a:rPr lang="en-US" dirty="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a:t>, this transformation adds three additional 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a:t> </a:t>
                </a:r>
                <a:r>
                  <a:rPr lang="en-US" altLang="zh-CN" dirty="0"/>
                  <a:t>such that</a:t>
                </a:r>
                <a:endParaRPr lang="en-US" dirty="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4"/>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Solve the problem and we have</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a:t> is called a </a:t>
                </a:r>
                <a:r>
                  <a:rPr lang="en-US" dirty="0">
                    <a:solidFill>
                      <a:srgbClr val="FF0000"/>
                    </a:solidFill>
                  </a:rPr>
                  <a:t>kernel</a:t>
                </a:r>
                <a:r>
                  <a:rPr lang="en-US" dirty="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What if we don’t explicit</a:t>
                </a:r>
                <a:r>
                  <a:rPr lang="en-US" altLang="zh-CN" dirty="0"/>
                  <a:t>ly have </a:t>
                </a:r>
                <a:r>
                  <a:rPr lang="en-US" dirty="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𝑔</m:t>
                      </m:r>
                    </m:oMath>
                  </m:oMathPara>
                </a14:m>
                <a:endParaRPr lang="en-US" sz="2400" dirty="0"/>
              </a:p>
              <a:p>
                <a:r>
                  <a:rPr lang="en-US" sz="2400" dirty="0"/>
                  <a:t>or, equivalently:</a:t>
                </a:r>
              </a:p>
              <a:p>
                <a:endParaRPr lang="en-US" sz="2400" dirty="0"/>
              </a:p>
              <a:p>
                <a:endParaRPr lang="en-US" sz="2400" dirty="0"/>
              </a:p>
              <a:p>
                <a:endParaRPr lang="en-US" sz="2400" dirty="0"/>
              </a:p>
              <a:p>
                <a:endParaRPr lang="en-US" sz="2400" dirty="0"/>
              </a:p>
              <a:p>
                <a:r>
                  <a:rPr lang="en-US" sz="2400" dirty="0"/>
                  <a:t>is positive semi-definite for any 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Kernel matrix</a:t>
            </a:r>
          </a:p>
        </p:txBody>
      </p:sp>
    </p:spTree>
    <p:extLst>
      <p:ext uri="{BB962C8B-B14F-4D97-AF65-F5344CB8AC3E}">
        <p14:creationId xmlns:p14="http://schemas.microsoft.com/office/powerpoint/2010/main" val="1765896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a:t>As long as a symmetric function’s kernel matrix is </a:t>
                </a:r>
                <a:r>
                  <a:rPr lang="en-US" dirty="0" err="1"/>
                  <a:t>psd</a:t>
                </a:r>
                <a:r>
                  <a:rPr lang="en-US" dirty="0"/>
                  <a:t>, it can be used as a kernel function.</a:t>
                </a:r>
              </a:p>
              <a:p>
                <a:r>
                  <a:rPr lang="en-US" dirty="0"/>
                  <a:t>In fact, for any </a:t>
                </a:r>
                <a:r>
                  <a:rPr lang="en-US" dirty="0" err="1"/>
                  <a:t>psd</a:t>
                </a:r>
                <a:r>
                  <a:rPr lang="en-US" dirty="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a:t>
                </a:r>
              </a:p>
              <a:p>
                <a:r>
                  <a:rPr lang="en-US" dirty="0"/>
                  <a:t>A kernel function </a:t>
                </a:r>
                <a:r>
                  <a:rPr lang="en-US" i="1" dirty="0">
                    <a:latin typeface="Times New Roman" panose="02020603050405020304" pitchFamily="18" charset="0"/>
                    <a:cs typeface="Times New Roman" panose="02020603050405020304" pitchFamily="18" charset="0"/>
                  </a:rPr>
                  <a:t>K</a:t>
                </a:r>
                <a:r>
                  <a:rPr lang="en-US" dirty="0"/>
                  <a:t> implicitly defines a feature space called </a:t>
                </a:r>
                <a:r>
                  <a:rPr lang="en-US" dirty="0">
                    <a:solidFill>
                      <a:srgbClr val="FF0000"/>
                    </a:solidFill>
                  </a:rPr>
                  <a:t>Reproducing Kernel Hilbert Space </a:t>
                </a:r>
                <a:r>
                  <a:rPr lang="en-US" dirty="0"/>
                  <a:t>(</a:t>
                </a:r>
                <a:r>
                  <a:rPr lang="en-US"/>
                  <a:t>RHKS)</a:t>
                </a:r>
                <a:endParaRPr lang="en-US" dirty="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6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p:spTree>
    <p:extLst>
      <p:ext uri="{BB962C8B-B14F-4D97-AF65-F5344CB8AC3E}">
        <p14:creationId xmlns:p14="http://schemas.microsoft.com/office/powerpoint/2010/main" val="286096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is not explicitly known, it’s hard to determine a suitable kernel function</a:t>
                </a:r>
              </a:p>
              <a:p>
                <a:r>
                  <a:rPr lang="en-US" dirty="0"/>
                  <a:t>How to choose a kernel function?</a:t>
                </a:r>
              </a:p>
              <a:p>
                <a:r>
                  <a:rPr lang="en-US" dirty="0"/>
                  <a:t>Popular Kernels</a:t>
                </a:r>
              </a:p>
              <a:p>
                <a:pPr lvl="1"/>
                <a:r>
                  <a:rPr lang="en-US" dirty="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a:p>
              <a:p>
                <a:pPr lvl="1"/>
                <a:r>
                  <a:rPr lang="en-US" dirty="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a:p>
              <a:p>
                <a:pPr lvl="1"/>
                <a:r>
                  <a:rPr lang="en-US" dirty="0"/>
                  <a:t>Radial Basis Function (RBF)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pPr lvl="1"/>
                <a:r>
                  <a:rPr lang="en-US" dirty="0"/>
                  <a:t>Sigmoid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a:p>
              <a:p>
                <a:r>
                  <a:rPr lang="en-US" dirty="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p:spTree>
    <p:extLst>
      <p:ext uri="{BB962C8B-B14F-4D97-AF65-F5344CB8AC3E}">
        <p14:creationId xmlns:p14="http://schemas.microsoft.com/office/powerpoint/2010/main" val="1043430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“correct” kernel is a nontrivial task, and may depend on the specific task at hand. </a:t>
            </a:r>
          </a:p>
          <a:p>
            <a:r>
              <a:rPr lang="en-US" dirty="0"/>
              <a:t>No matter which kernel you choose, you will need to tune the kernel parameters to get good performance from your classifier. </a:t>
            </a:r>
          </a:p>
          <a:p>
            <a:r>
              <a:rPr lang="en-US" dirty="0"/>
              <a:t>Popular 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p:spTree>
    <p:extLst>
      <p:ext uri="{BB962C8B-B14F-4D97-AF65-F5344CB8AC3E}">
        <p14:creationId xmlns:p14="http://schemas.microsoft.com/office/powerpoint/2010/main" val="862947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SVM formulation for separable data</a:t>
                </a:r>
              </a:p>
              <a:p>
                <a:endParaRPr lang="en-US" dirty="0"/>
              </a:p>
              <a:p>
                <a:endParaRPr lang="en-US" dirty="0"/>
              </a:p>
              <a:p>
                <a:endParaRPr lang="en-US" dirty="0"/>
              </a:p>
              <a:p>
                <a:r>
                  <a:rPr lang="en-US" dirty="0">
                    <a:solidFill>
                      <a:srgbClr val="FF0000"/>
                    </a:solidFill>
                  </a:rPr>
                  <a:t>Non-separable setting: </a:t>
                </a:r>
                <a:r>
                  <a:rPr lang="en-US" dirty="0"/>
                  <a:t>In practice our training data will not be separable. What issues arise with the optimization problem above when data is not separable? </a:t>
                </a:r>
              </a:p>
              <a:p>
                <a:r>
                  <a:rPr lang="en-US" dirty="0"/>
                  <a:t>For every </a:t>
                </a:r>
                <a:r>
                  <a:rPr lang="en-US" b="1" i="1" dirty="0">
                    <a:latin typeface="Times New Roman" panose="02020603050405020304" pitchFamily="18" charset="0"/>
                    <a:cs typeface="Times New Roman" panose="02020603050405020304" pitchFamily="18" charset="0"/>
                  </a:rPr>
                  <a:t>w</a:t>
                </a:r>
                <a:r>
                  <a:rPr lang="en-US" dirty="0"/>
                  <a:t> 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such that</a:t>
                </a:r>
              </a:p>
              <a:p>
                <a:endParaRPr lang="en-US" dirty="0"/>
              </a:p>
              <a:p>
                <a:endParaRPr lang="en-US" sz="300" dirty="0"/>
              </a:p>
              <a:p>
                <a:r>
                  <a:rPr lang="en-US" dirty="0"/>
                  <a:t>There 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as 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r>
              <a:rPr lang="en-US" dirty="0"/>
              <a:t>.</a:t>
            </a:r>
          </a:p>
          <a:p>
            <a:endParaRPr lang="en-US" dirty="0"/>
          </a:p>
          <a:p>
            <a:endParaRPr lang="en-US" dirty="0"/>
          </a:p>
          <a:p>
            <a:r>
              <a:rPr lang="en-US" dirty="0"/>
              <a:t>To 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vector </a:t>
            </a:r>
            <a:r>
              <a:rPr lang="en-US" b="1" i="1" dirty="0">
                <a:latin typeface="Times New Roman" panose="02020603050405020304" pitchFamily="18" charset="0"/>
                <a:cs typeface="Times New Roman" panose="02020603050405020304" pitchFamily="18" charset="0"/>
              </a:rPr>
              <a:t>z</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Constraints in separable setting </a:t>
                </a:r>
              </a:p>
              <a:p>
                <a:endParaRPr lang="en-US" dirty="0"/>
              </a:p>
              <a:p>
                <a:r>
                  <a:rPr lang="en-US" dirty="0"/>
                  <a:t>Constraints in non-separable setting</a:t>
                </a:r>
              </a:p>
              <a:p>
                <a:r>
                  <a:rPr lang="en-US" dirty="0"/>
                  <a:t>Idea: modify our constraints to account for non-</a:t>
                </a:r>
                <a:r>
                  <a:rPr lang="en-US" dirty="0" err="1"/>
                  <a:t>separability</a:t>
                </a:r>
                <a:r>
                  <a:rPr lang="en-US" dirty="0"/>
                  <a:t>! </a:t>
                </a:r>
              </a:p>
              <a:p>
                <a:r>
                  <a:rPr lang="en-US" dirty="0"/>
                  <a:t>Now our target function becomes</a:t>
                </a:r>
              </a:p>
              <a:p>
                <a:endParaRPr lang="en-US" dirty="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Surrogate loss functions</a:t>
                </a:r>
              </a:p>
              <a:p>
                <a:pPr lvl="1"/>
                <a:r>
                  <a:rPr lang="en-US" dirty="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pPr lvl="1"/>
                <a:r>
                  <a:rPr lang="en-US" dirty="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215729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Definition: 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a:t> and 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endParaRPr lang="en-US" dirty="0"/>
              </a:p>
              <a:p>
                <a:endParaRPr lang="en-US" dirty="0"/>
              </a:p>
              <a:p>
                <a:endParaRPr lang="en-US" dirty="0"/>
              </a:p>
              <a:p>
                <a:r>
                  <a:rPr lang="en-US" dirty="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p>
              <a:p>
                <a:pPr lvl="1"/>
                <a:r>
                  <a:rPr lang="en-US" dirty="0"/>
                  <a:t>Otherwise pay a growing penalty, between 0 and 1 if signs match, and greater than one 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9" y="856988"/>
            <a:ext cx="8020594" cy="5602797"/>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Upper-bound for 0/1 loss function (black line) </a:t>
            </a:r>
          </a:p>
          <a:p>
            <a:r>
              <a:rPr lang="en-US" dirty="0"/>
              <a:t>We use hinge loss is a surrogate to 0/1 loss – Why?</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8" y="856988"/>
            <a:ext cx="8556171" cy="5602797"/>
          </a:xfrm>
        </p:spPr>
        <p:txBody>
          <a:bodyPr>
            <a:noAutofit/>
          </a:bodyPr>
          <a:lstStyle/>
          <a:p>
            <a:endParaRPr lang="en-US" dirty="0"/>
          </a:p>
          <a:p>
            <a:endParaRPr lang="en-US" dirty="0"/>
          </a:p>
          <a:p>
            <a:endParaRPr lang="en-US" dirty="0"/>
          </a:p>
          <a:p>
            <a:endParaRPr lang="en-US" dirty="0"/>
          </a:p>
          <a:p>
            <a:endParaRPr lang="en-US" sz="1400" dirty="0"/>
          </a:p>
          <a:p>
            <a:endParaRPr lang="en-US" dirty="0"/>
          </a:p>
          <a:p>
            <a:endParaRPr lang="en-US" sz="1400" dirty="0"/>
          </a:p>
          <a:p>
            <a:r>
              <a:rPr lang="en-US" dirty="0"/>
              <a:t>Other surrogate losses can be used, e.g., exponential loss for </a:t>
            </a:r>
            <a:r>
              <a:rPr lang="en-US" dirty="0" err="1"/>
              <a:t>Adaboost</a:t>
            </a:r>
            <a:r>
              <a:rPr lang="en-US" dirty="0"/>
              <a:t> (in blue), logistic loss (not shown) for logistic regression</a:t>
            </a:r>
          </a:p>
          <a:p>
            <a:r>
              <a:rPr lang="en-US" dirty="0"/>
              <a:t>Hinge loss less sensitive to outliers than exponential (or logistic) loss</a:t>
            </a:r>
          </a:p>
          <a:p>
            <a:r>
              <a:rPr lang="en-US" dirty="0"/>
              <a:t>Logistic loss has a natural probabilistic 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data</a:t>
            </a:r>
          </a:p>
          <a:p>
            <a:endParaRPr lang="en-US" dirty="0"/>
          </a:p>
          <a:p>
            <a:endParaRPr lang="en-US" dirty="0"/>
          </a:p>
          <a:p>
            <a:r>
              <a:rPr lang="en-US" dirty="0"/>
              <a:t>We balance between two terms (the loss and the </a:t>
            </a:r>
            <a:r>
              <a:rPr lang="en-US" dirty="0" err="1"/>
              <a:t>regularizer</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a:p>
              <a:p>
                <a:endParaRPr lang="en-US" dirty="0"/>
              </a:p>
              <a:p>
                <a:endParaRPr lang="en-US" dirty="0"/>
              </a:p>
              <a:p>
                <a:endParaRPr lang="en-US" dirty="0"/>
              </a:p>
              <a:p>
                <a:r>
                  <a:rPr lang="en-US" dirty="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the optimization becomes</a:t>
                </a:r>
              </a:p>
              <a:p>
                <a:endParaRPr lang="en-US" dirty="0"/>
              </a:p>
              <a:p>
                <a:endParaRPr lang="en-US" dirty="0"/>
              </a:p>
              <a:p>
                <a:endParaRPr lang="en-US" dirty="0"/>
              </a:p>
              <a:p>
                <a:endParaRPr lang="en-US" dirty="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r>
                  <a:rPr lang="en-US" dirty="0"/>
                  <a:t> 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Construct a Lagrange 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Original problem</a:t>
            </a:r>
          </a:p>
          <a:p>
            <a:endParaRPr lang="en-US" dirty="0"/>
          </a:p>
          <a:p>
            <a:endParaRPr lang="en-US" dirty="0"/>
          </a:p>
          <a:p>
            <a:endParaRPr lang="en-US" dirty="0"/>
          </a:p>
          <a:p>
            <a:endParaRPr lang="en-US" dirty="0"/>
          </a:p>
          <a:p>
            <a:r>
              <a:rPr lang="en-US" dirty="0"/>
              <a:t>Dual problem</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spcAft>
                    <a:spcPts val="600"/>
                  </a:spcAft>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By definition</a:t>
            </a:r>
          </a:p>
          <a:p>
            <a:endParaRPr lang="en-US" dirty="0"/>
          </a:p>
          <a:p>
            <a:r>
              <a:rPr lang="en-US" dirty="0"/>
              <a:t>We have</a:t>
            </a:r>
          </a:p>
          <a:p>
            <a:r>
              <a:rPr lang="en-US" dirty="0"/>
              <a:t> </a:t>
            </a:r>
          </a:p>
          <a:p>
            <a:endParaRPr lang="en-US" dirty="0"/>
          </a:p>
          <a:p>
            <a:endParaRPr lang="en-US" dirty="0"/>
          </a:p>
          <a:p>
            <a:endParaRPr lang="en-US" sz="1050" dirty="0"/>
          </a:p>
          <a:p>
            <a:r>
              <a:rPr lang="en-US" dirty="0"/>
              <a:t>If 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a:latin typeface="Times New Roman" panose="02020603050405020304" pitchFamily="18" charset="0"/>
                <a:cs typeface="Times New Roman" panose="02020603050405020304" pitchFamily="18" charset="0"/>
              </a:rPr>
              <a:t>y</a:t>
            </a:r>
            <a:r>
              <a:rPr lang="en-US" dirty="0"/>
              <a:t> then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is only determined by a subset of the training samples</a:t>
            </a:r>
          </a:p>
          <a:p>
            <a:r>
              <a:rPr lang="en-US" dirty="0"/>
              <a:t>These samples are called support vectors</a:t>
            </a:r>
          </a:p>
          <a:p>
            <a:r>
              <a:rPr lang="en-US" dirty="0"/>
              <a:t>All other training points do not affect the optimal solution, i.e., if 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p:spTree>
    <p:extLst>
      <p:ext uri="{BB962C8B-B14F-4D97-AF65-F5344CB8AC3E}">
        <p14:creationId xmlns:p14="http://schemas.microsoft.com/office/powerpoint/2010/main" val="2864671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Regularization</a:t>
            </a:r>
          </a:p>
        </p:txBody>
      </p:sp>
      <p:sp>
        <p:nvSpPr>
          <p:cNvPr id="3" name="内容占位符 2"/>
          <p:cNvSpPr>
            <a:spLocks noGrp="1"/>
          </p:cNvSpPr>
          <p:nvPr>
            <p:ph idx="1"/>
          </p:nvPr>
        </p:nvSpPr>
        <p:spPr/>
        <p:txBody>
          <a:bodyPr/>
          <a:lstStyle/>
          <a:p>
            <a:r>
              <a:rPr lang="en-US" dirty="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a:latin typeface="Times New Roman" panose="02020603050405020304" pitchFamily="18" charset="0"/>
                <a:cs typeface="Times New Roman" panose="02020603050405020304" pitchFamily="18" charset="0"/>
              </a:rPr>
              <a:t>y</a:t>
            </a:r>
            <a:r>
              <a:rPr lang="en-US" dirty="0"/>
              <a:t>, it has the direction </a:t>
            </a:r>
            <a:r>
              <a:rPr lang="en-US" b="1" i="1" dirty="0">
                <a:latin typeface="Times New Roman" panose="02020603050405020304" pitchFamily="18" charset="0"/>
                <a:cs typeface="Times New Roman" panose="02020603050405020304" pitchFamily="18" charset="0"/>
              </a:rPr>
              <a:t>u</a:t>
            </a:r>
          </a:p>
          <a:p>
            <a:endParaRPr lang="en-US" dirty="0"/>
          </a:p>
          <a:p>
            <a:endParaRPr lang="en-US" dirty="0"/>
          </a:p>
          <a:p>
            <a:r>
              <a:rPr lang="en-US" dirty="0"/>
              <a:t>It allows us to compute the distance between </a:t>
            </a:r>
            <a:r>
              <a:rPr lang="en-US" b="1" i="1" dirty="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We could trace a line and then all the data points representing men will be above the line, and all the data points representing women will be below the line.</a:t>
            </a:r>
          </a:p>
          <a:p>
            <a:r>
              <a:rPr lang="en-US" dirty="0"/>
              <a:t>Such a line is called a </a:t>
            </a:r>
            <a:r>
              <a:rPr lang="en-US" dirty="0">
                <a:solidFill>
                  <a:srgbClr val="FF0000"/>
                </a:solidFill>
              </a:rPr>
              <a:t>separating hyperplane</a:t>
            </a:r>
            <a:r>
              <a:rPr lang="en-US" dirty="0">
                <a:solidFill>
                  <a:schemeClr val="tx1"/>
                </a:solidFill>
              </a:rPr>
              <a:t>, or a </a:t>
            </a:r>
            <a:r>
              <a:rPr lang="en-US" dirty="0">
                <a:solidFill>
                  <a:srgbClr val="FF0000"/>
                </a:solidFill>
              </a:rPr>
              <a:t>decision boundary</a:t>
            </a:r>
          </a:p>
        </p:txBody>
      </p:sp>
      <p:sp>
        <p:nvSpPr>
          <p:cNvPr id="4" name="日期占位符 3"/>
          <p:cNvSpPr>
            <a:spLocks noGrp="1"/>
          </p:cNvSpPr>
          <p:nvPr>
            <p:ph type="dt" sz="half" idx="10"/>
          </p:nvPr>
        </p:nvSpPr>
        <p:spPr/>
        <p:txBody>
          <a:bodyPr/>
          <a:lstStyle/>
          <a:p>
            <a:fld id="{568E3CEA-F198-483E-B136-E6DE4D19DBBA}" type="datetime1">
              <a:rPr lang="en-US" smtClean="0"/>
              <a:t>10/27/2021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14237</TotalTime>
  <Words>4551</Words>
  <Application>Microsoft Office PowerPoint</Application>
  <PresentationFormat>全屏显示(4:3)</PresentationFormat>
  <Paragraphs>793</Paragraphs>
  <Slides>73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73</vt:i4>
      </vt:variant>
    </vt:vector>
  </HeadingPairs>
  <TitlesOfParts>
    <vt:vector size="81"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476</cp:revision>
  <dcterms:created xsi:type="dcterms:W3CDTF">2016-07-23T03:09:55Z</dcterms:created>
  <dcterms:modified xsi:type="dcterms:W3CDTF">2021-10-27T08:24:29Z</dcterms:modified>
</cp:coreProperties>
</file>