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7" r:id="rId2"/>
    <p:sldId id="258" r:id="rId3"/>
    <p:sldId id="259" r:id="rId4"/>
    <p:sldId id="260" r:id="rId5"/>
    <p:sldId id="261" r:id="rId6"/>
    <p:sldId id="262" r:id="rId7"/>
    <p:sldId id="274" r:id="rId8"/>
    <p:sldId id="275" r:id="rId9"/>
    <p:sldId id="263" r:id="rId10"/>
    <p:sldId id="264" r:id="rId11"/>
    <p:sldId id="265" r:id="rId12"/>
    <p:sldId id="266" r:id="rId13"/>
    <p:sldId id="267" r:id="rId14"/>
    <p:sldId id="269" r:id="rId15"/>
    <p:sldId id="286" r:id="rId16"/>
    <p:sldId id="270" r:id="rId17"/>
    <p:sldId id="271" r:id="rId18"/>
    <p:sldId id="272" r:id="rId19"/>
    <p:sldId id="273" r:id="rId20"/>
    <p:sldId id="276" r:id="rId21"/>
    <p:sldId id="277" r:id="rId22"/>
    <p:sldId id="329" r:id="rId23"/>
    <p:sldId id="330" r:id="rId24"/>
    <p:sldId id="294" r:id="rId25"/>
    <p:sldId id="295" r:id="rId26"/>
    <p:sldId id="287" r:id="rId27"/>
    <p:sldId id="303" r:id="rId28"/>
    <p:sldId id="304" r:id="rId29"/>
    <p:sldId id="305" r:id="rId30"/>
    <p:sldId id="296" r:id="rId31"/>
    <p:sldId id="310" r:id="rId32"/>
    <p:sldId id="302" r:id="rId33"/>
    <p:sldId id="311" r:id="rId34"/>
    <p:sldId id="279" r:id="rId35"/>
    <p:sldId id="280" r:id="rId36"/>
    <p:sldId id="283" r:id="rId37"/>
    <p:sldId id="281" r:id="rId38"/>
    <p:sldId id="314" r:id="rId39"/>
    <p:sldId id="313" r:id="rId40"/>
    <p:sldId id="300" r:id="rId41"/>
    <p:sldId id="301" r:id="rId42"/>
    <p:sldId id="306" r:id="rId43"/>
    <p:sldId id="331" r:id="rId44"/>
    <p:sldId id="282" r:id="rId45"/>
    <p:sldId id="332" r:id="rId46"/>
    <p:sldId id="333" r:id="rId47"/>
    <p:sldId id="334" r:id="rId48"/>
    <p:sldId id="335" r:id="rId49"/>
    <p:sldId id="307" r:id="rId50"/>
    <p:sldId id="317" r:id="rId51"/>
    <p:sldId id="318" r:id="rId52"/>
    <p:sldId id="325" r:id="rId53"/>
    <p:sldId id="326" r:id="rId54"/>
    <p:sldId id="327" r:id="rId55"/>
    <p:sldId id="32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84" autoAdjust="0"/>
  </p:normalViewPr>
  <p:slideViewPr>
    <p:cSldViewPr snapToGrid="0">
      <p:cViewPr varScale="1">
        <p:scale>
          <a:sx n="66" d="100"/>
          <a:sy n="66" d="100"/>
        </p:scale>
        <p:origin x="1226" y="3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7.wmf"/><Relationship Id="rId1" Type="http://schemas.openxmlformats.org/officeDocument/2006/relationships/image" Target="../media/image13.wmf"/><Relationship Id="rId5" Type="http://schemas.openxmlformats.org/officeDocument/2006/relationships/image" Target="../media/image15.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5AC72-C8F2-4368-BC83-5B57FF0DC9E6}" type="datetimeFigureOut">
              <a:rPr lang="zh-CN" altLang="en-US" smtClean="0"/>
              <a:t>2021/12/22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32FC4-6AAD-464F-B91D-0C885F58E774}" type="slidenum">
              <a:rPr lang="zh-CN" altLang="en-US" smtClean="0"/>
              <a:t>‹#›</a:t>
            </a:fld>
            <a:endParaRPr lang="zh-CN" altLang="en-US"/>
          </a:p>
        </p:txBody>
      </p:sp>
    </p:spTree>
    <p:extLst>
      <p:ext uri="{BB962C8B-B14F-4D97-AF65-F5344CB8AC3E}">
        <p14:creationId xmlns:p14="http://schemas.microsoft.com/office/powerpoint/2010/main" val="3150760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unrise_proble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Shannon_(unit)" TargetMode="External"/><Relationship Id="rId3" Type="http://schemas.openxmlformats.org/officeDocument/2006/relationships/hyperlink" Target="https://en.wikipedia.org/wiki/Probability_theory" TargetMode="External"/><Relationship Id="rId7" Type="http://schemas.openxmlformats.org/officeDocument/2006/relationships/hyperlink" Target="https://en.wikipedia.org/wiki/Unit_of_measurement"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n.wikipedia.org/wiki/Statistical_dependence" TargetMode="External"/><Relationship Id="rId5" Type="http://schemas.openxmlformats.org/officeDocument/2006/relationships/hyperlink" Target="https://en.wikipedia.org/wiki/Random_variable" TargetMode="External"/><Relationship Id="rId4" Type="http://schemas.openxmlformats.org/officeDocument/2006/relationships/hyperlink" Target="https://en.wikipedia.org/wiki/Information_theory"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P(A)=1/6 P(B)=1/6 P(C)=1/6*1/6*5=5/36</a:t>
            </a:r>
            <a:r>
              <a:rPr lang="en-US" altLang="zh-CN" baseline="0" dirty="0"/>
              <a:t> P(A|B)=1/6 P(C|A)=1/6 P(A,B)=1/6*1/6=1/36 P(A,C)=1/6*1/6=1/36</a:t>
            </a:r>
          </a:p>
          <a:p>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4</a:t>
            </a:fld>
            <a:endParaRPr lang="zh-CN" altLang="en-US"/>
          </a:p>
        </p:txBody>
      </p:sp>
    </p:spTree>
    <p:extLst>
      <p:ext uri="{BB962C8B-B14F-4D97-AF65-F5344CB8AC3E}">
        <p14:creationId xmlns:p14="http://schemas.microsoft.com/office/powerpoint/2010/main" val="28405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对分类任务来说，在所有相关概率都已知的立项情形下，贝叶斯决策论考虑如何基于这些概率和误判损失来选择最优的类别标记</a:t>
            </a:r>
          </a:p>
        </p:txBody>
      </p:sp>
      <p:sp>
        <p:nvSpPr>
          <p:cNvPr id="4" name="灯片编号占位符 3"/>
          <p:cNvSpPr>
            <a:spLocks noGrp="1"/>
          </p:cNvSpPr>
          <p:nvPr>
            <p:ph type="sldNum" sz="quarter" idx="10"/>
          </p:nvPr>
        </p:nvSpPr>
        <p:spPr/>
        <p:txBody>
          <a:bodyPr/>
          <a:lstStyle/>
          <a:p>
            <a:fld id="{D6A32FC4-6AAD-464F-B91D-0C885F58E774}" type="slidenum">
              <a:rPr lang="zh-CN" altLang="en-US" smtClean="0"/>
              <a:t>7</a:t>
            </a:fld>
            <a:endParaRPr lang="zh-CN" altLang="en-US"/>
          </a:p>
        </p:txBody>
      </p:sp>
    </p:spTree>
    <p:extLst>
      <p:ext uri="{BB962C8B-B14F-4D97-AF65-F5344CB8AC3E}">
        <p14:creationId xmlns:p14="http://schemas.microsoft.com/office/powerpoint/2010/main" val="126888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Laplace came up with this smoothing technique when he tried to estimate the chance that the sun will rise tomorrow. </a:t>
            </a:r>
            <a:r>
              <a:rPr lang="en-US" altLang="zh-CN" sz="1200" b="0" i="0" kern="1200">
                <a:solidFill>
                  <a:schemeClr val="tx1"/>
                </a:solidFill>
                <a:effectLst/>
                <a:latin typeface="+mn-lt"/>
                <a:ea typeface="+mn-ea"/>
                <a:cs typeface="+mn-cs"/>
              </a:rPr>
              <a:t>His rationale was that even given a large sample of days with the rising sun, we still can not be completely sure that the sun will still rise tomorrow (known as the </a:t>
            </a:r>
            <a:r>
              <a:rPr lang="en-US" altLang="zh-CN" sz="1200" b="0" i="0" u="none" strike="noStrike" kern="1200">
                <a:solidFill>
                  <a:schemeClr val="tx1"/>
                </a:solidFill>
                <a:effectLst/>
                <a:latin typeface="+mn-lt"/>
                <a:ea typeface="+mn-ea"/>
                <a:cs typeface="+mn-cs"/>
                <a:hlinkClick r:id="rId3" tooltip="Sunrise problem"/>
              </a:rPr>
              <a:t>sunrise problem</a:t>
            </a:r>
            <a:r>
              <a:rPr lang="en-US" altLang="zh-CN" sz="1200" b="0" i="0" kern="120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D6A32FC4-6AAD-464F-B91D-0C885F58E774}" type="slidenum">
              <a:rPr lang="zh-CN" altLang="en-US" smtClean="0"/>
              <a:t>18</a:t>
            </a:fld>
            <a:endParaRPr lang="zh-CN" altLang="en-US"/>
          </a:p>
        </p:txBody>
      </p:sp>
    </p:spTree>
    <p:extLst>
      <p:ext uri="{BB962C8B-B14F-4D97-AF65-F5344CB8AC3E}">
        <p14:creationId xmlns:p14="http://schemas.microsoft.com/office/powerpoint/2010/main" val="1667930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21</a:t>
            </a:fld>
            <a:endParaRPr lang="zh-CN" altLang="en-US"/>
          </a:p>
        </p:txBody>
      </p:sp>
    </p:spTree>
    <p:extLst>
      <p:ext uri="{BB962C8B-B14F-4D97-AF65-F5344CB8AC3E}">
        <p14:creationId xmlns:p14="http://schemas.microsoft.com/office/powerpoint/2010/main" val="1831702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t>
            </a:r>
            <a:r>
              <a:rPr lang="en-US" altLang="zh-CN" sz="1200" b="0" i="0" u="sng" kern="1200" dirty="0">
                <a:solidFill>
                  <a:schemeClr val="tx1"/>
                </a:solidFill>
                <a:effectLst/>
                <a:latin typeface="+mn-lt"/>
                <a:ea typeface="+mn-ea"/>
                <a:cs typeface="+mn-cs"/>
                <a:hlinkClick r:id="rId3"/>
              </a:rPr>
              <a:t>probability theory</a:t>
            </a:r>
            <a:r>
              <a:rPr lang="en-US" altLang="zh-CN" sz="1200" b="0" i="0" kern="1200" dirty="0">
                <a:solidFill>
                  <a:schemeClr val="tx1"/>
                </a:solidFill>
                <a:effectLst/>
                <a:latin typeface="+mn-lt"/>
                <a:ea typeface="+mn-ea"/>
                <a:cs typeface="+mn-cs"/>
              </a:rPr>
              <a:t> and </a:t>
            </a:r>
            <a:r>
              <a:rPr lang="en-US" altLang="zh-CN" sz="1200" b="0" i="0" u="none" strike="noStrike" kern="1200" dirty="0">
                <a:solidFill>
                  <a:schemeClr val="tx1"/>
                </a:solidFill>
                <a:effectLst/>
                <a:latin typeface="+mn-lt"/>
                <a:ea typeface="+mn-ea"/>
                <a:cs typeface="+mn-cs"/>
                <a:hlinkClick r:id="rId4" tooltip="Information theory"/>
              </a:rPr>
              <a:t>information theory</a:t>
            </a:r>
            <a:r>
              <a:rPr lang="en-US" altLang="zh-CN" sz="1200" b="0" i="0" kern="1200" dirty="0">
                <a:solidFill>
                  <a:schemeClr val="tx1"/>
                </a:solidFill>
                <a:effectLst/>
                <a:latin typeface="+mn-lt"/>
                <a:ea typeface="+mn-ea"/>
                <a:cs typeface="+mn-cs"/>
              </a:rPr>
              <a:t>, the </a:t>
            </a:r>
            <a:r>
              <a:rPr lang="en-US" altLang="zh-CN" sz="1200" b="1" i="0" kern="1200" dirty="0">
                <a:solidFill>
                  <a:schemeClr val="tx1"/>
                </a:solidFill>
                <a:effectLst/>
                <a:latin typeface="+mn-lt"/>
                <a:ea typeface="+mn-ea"/>
                <a:cs typeface="+mn-cs"/>
              </a:rPr>
              <a:t>mutual information</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MI</a:t>
            </a:r>
            <a:r>
              <a:rPr lang="en-US" altLang="zh-CN" sz="1200" b="0" i="0" kern="1200" dirty="0">
                <a:solidFill>
                  <a:schemeClr val="tx1"/>
                </a:solidFill>
                <a:effectLst/>
                <a:latin typeface="+mn-lt"/>
                <a:ea typeface="+mn-ea"/>
                <a:cs typeface="+mn-cs"/>
              </a:rPr>
              <a:t>) of two </a:t>
            </a:r>
            <a:r>
              <a:rPr lang="en-US" altLang="zh-CN" sz="1200" b="0" i="0" u="none" strike="noStrike" kern="1200" dirty="0">
                <a:solidFill>
                  <a:schemeClr val="tx1"/>
                </a:solidFill>
                <a:effectLst/>
                <a:latin typeface="+mn-lt"/>
                <a:ea typeface="+mn-ea"/>
                <a:cs typeface="+mn-cs"/>
                <a:hlinkClick r:id="rId5" tooltip="Random variable"/>
              </a:rPr>
              <a:t>random variables</a:t>
            </a:r>
            <a:r>
              <a:rPr lang="en-US" altLang="zh-CN" sz="1200" b="0" i="0" kern="1200" dirty="0">
                <a:solidFill>
                  <a:schemeClr val="tx1"/>
                </a:solidFill>
                <a:effectLst/>
                <a:latin typeface="+mn-lt"/>
                <a:ea typeface="+mn-ea"/>
                <a:cs typeface="+mn-cs"/>
              </a:rPr>
              <a:t> is a measure of the mutual </a:t>
            </a:r>
            <a:r>
              <a:rPr lang="en-US" altLang="zh-CN" sz="1200" b="0" i="0" u="none" strike="noStrike" kern="1200" dirty="0">
                <a:solidFill>
                  <a:schemeClr val="tx1"/>
                </a:solidFill>
                <a:effectLst/>
                <a:latin typeface="+mn-lt"/>
                <a:ea typeface="+mn-ea"/>
                <a:cs typeface="+mn-cs"/>
                <a:hlinkClick r:id="rId6" tooltip="Statistical dependence"/>
              </a:rPr>
              <a:t>dependence</a:t>
            </a:r>
            <a:r>
              <a:rPr lang="en-US" altLang="zh-CN" sz="1200" b="0" i="0" kern="1200" dirty="0">
                <a:solidFill>
                  <a:schemeClr val="tx1"/>
                </a:solidFill>
                <a:effectLst/>
                <a:latin typeface="+mn-lt"/>
                <a:ea typeface="+mn-ea"/>
                <a:cs typeface="+mn-cs"/>
              </a:rPr>
              <a:t> between the two variables. More specifically, it quantifies the "amount of information" (in </a:t>
            </a:r>
            <a:r>
              <a:rPr lang="en-US" altLang="zh-CN" sz="1200" b="0" i="0" u="none" strike="noStrike" kern="1200" dirty="0">
                <a:solidFill>
                  <a:schemeClr val="tx1"/>
                </a:solidFill>
                <a:effectLst/>
                <a:latin typeface="+mn-lt"/>
                <a:ea typeface="+mn-ea"/>
                <a:cs typeface="+mn-cs"/>
                <a:hlinkClick r:id="rId7" tooltip="Unit of measurement"/>
              </a:rPr>
              <a:t>units</a:t>
            </a:r>
            <a:r>
              <a:rPr lang="en-US" altLang="zh-CN" sz="1200" b="0" i="0" kern="1200" dirty="0">
                <a:solidFill>
                  <a:schemeClr val="tx1"/>
                </a:solidFill>
                <a:effectLst/>
                <a:latin typeface="+mn-lt"/>
                <a:ea typeface="+mn-ea"/>
                <a:cs typeface="+mn-cs"/>
              </a:rPr>
              <a:t> such as </a:t>
            </a:r>
            <a:r>
              <a:rPr lang="en-US" altLang="zh-CN" sz="1200" b="0" i="0" u="none" strike="noStrike" kern="1200" dirty="0" err="1">
                <a:solidFill>
                  <a:schemeClr val="tx1"/>
                </a:solidFill>
                <a:effectLst/>
                <a:latin typeface="+mn-lt"/>
                <a:ea typeface="+mn-ea"/>
                <a:cs typeface="+mn-cs"/>
                <a:hlinkClick r:id="rId8" tooltip="Shannon (unit)"/>
              </a:rPr>
              <a:t>shannons</a:t>
            </a:r>
            <a:r>
              <a:rPr lang="en-US" altLang="zh-CN" sz="1200" b="0" i="0" kern="1200" dirty="0">
                <a:solidFill>
                  <a:schemeClr val="tx1"/>
                </a:solidFill>
                <a:effectLst/>
                <a:latin typeface="+mn-lt"/>
                <a:ea typeface="+mn-ea"/>
                <a:cs typeface="+mn-cs"/>
              </a:rPr>
              <a:t>, commonly called bits) obtained about one random variable through observing the other random variable. </a:t>
            </a:r>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30</a:t>
            </a:fld>
            <a:endParaRPr lang="zh-CN" altLang="en-US"/>
          </a:p>
        </p:txBody>
      </p:sp>
    </p:spTree>
    <p:extLst>
      <p:ext uri="{BB962C8B-B14F-4D97-AF65-F5344CB8AC3E}">
        <p14:creationId xmlns:p14="http://schemas.microsoft.com/office/powerpoint/2010/main" val="4033099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Slides are from: http://www.ee.columbia.edu/~vittorio/Lecture12.pdf</a:t>
            </a:r>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33</a:t>
            </a:fld>
            <a:endParaRPr lang="zh-CN" altLang="en-US"/>
          </a:p>
        </p:txBody>
      </p:sp>
    </p:spTree>
    <p:extLst>
      <p:ext uri="{BB962C8B-B14F-4D97-AF65-F5344CB8AC3E}">
        <p14:creationId xmlns:p14="http://schemas.microsoft.com/office/powerpoint/2010/main" val="241914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sz="1200" b="0" i="1" smtClean="0">
                        <a:latin typeface="Cambria Math" panose="02040503050406030204" pitchFamily="18" charset="0"/>
                      </a:rPr>
                      <m:t>𝑠</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𝐵</m:t>
                        </m:r>
                      </m:e>
                      <m:e>
                        <m:r>
                          <a:rPr lang="en-US" altLang="zh-CN" sz="1200" b="0" i="1" smtClean="0">
                            <a:latin typeface="Cambria Math" panose="02040503050406030204" pitchFamily="18" charset="0"/>
                          </a:rPr>
                          <m:t>𝐷</m:t>
                        </m:r>
                      </m:e>
                    </m:d>
                  </m:oMath>
                </a14:m>
                <a:r>
                  <a:rPr lang="zh-CN" altLang="en-US" dirty="0"/>
                  <a:t>第一项是计算编码贝叶斯网</a:t>
                </a:r>
                <a:r>
                  <a:rPr lang="en-US" altLang="zh-CN" dirty="0"/>
                  <a:t>B</a:t>
                </a:r>
                <a:r>
                  <a:rPr lang="zh-CN" altLang="en-US" dirty="0"/>
                  <a:t>所需的字节数；第二项是计算</a:t>
                </a:r>
                <a:r>
                  <a:rPr lang="en-US" altLang="zh-CN" dirty="0"/>
                  <a:t>B</a:t>
                </a:r>
                <a:r>
                  <a:rPr lang="zh-CN" altLang="en-US" dirty="0"/>
                  <a:t>所对应的概率分布</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𝐵</m:t>
                        </m:r>
                      </m:sub>
                    </m:sSub>
                  </m:oMath>
                </a14:m>
                <a:r>
                  <a:rPr lang="zh-CN" altLang="en-US" dirty="0"/>
                  <a:t>需要多少字节来描述</a:t>
                </a:r>
                <a:r>
                  <a:rPr lang="en-US" altLang="zh-CN" dirty="0"/>
                  <a:t>D</a:t>
                </a:r>
                <a:endParaRPr lang="zh-CN" altLang="en-US" dirty="0"/>
              </a:p>
            </p:txBody>
          </p:sp>
        </mc:Choice>
        <mc:Fallback xmlns="">
          <p:sp>
            <p:nvSpPr>
              <p:cNvPr id="3" name="备注占位符 2"/>
              <p:cNvSpPr>
                <a:spLocks noGrp="1"/>
              </p:cNvSpPr>
              <p:nvPr>
                <p:ph type="body" idx="1"/>
              </p:nvPr>
            </p:nvSpPr>
            <p:spPr/>
            <p:txBody>
              <a:bodyPr/>
              <a:lstStyle/>
              <a:p>
                <a:pPr/>
                <a:r>
                  <a:rPr lang="en-US" altLang="zh-CN" sz="1200" b="0" i="0" smtClean="0">
                    <a:latin typeface="Cambria Math" panose="02040503050406030204" pitchFamily="18" charset="0"/>
                  </a:rPr>
                  <a:t>𝑠</a:t>
                </a:r>
                <a:r>
                  <a:rPr lang="en-US" altLang="zh-CN" sz="1200" b="0" i="0" smtClean="0">
                    <a:latin typeface="Cambria Math" panose="02040503050406030204" pitchFamily="18" charset="0"/>
                  </a:rPr>
                  <a:t>(𝐵│𝐷)</a:t>
                </a:r>
                <a:r>
                  <a:rPr lang="zh-CN" altLang="en-US" dirty="0" smtClean="0"/>
                  <a:t>第一项是计算编码贝叶斯网</a:t>
                </a:r>
                <a:r>
                  <a:rPr lang="en-US" altLang="zh-CN" dirty="0" smtClean="0"/>
                  <a:t>B</a:t>
                </a:r>
                <a:r>
                  <a:rPr lang="zh-CN" altLang="en-US" dirty="0" smtClean="0"/>
                  <a:t>所需的字节数；第二项是计算</a:t>
                </a:r>
                <a:r>
                  <a:rPr lang="en-US" altLang="zh-CN" dirty="0" smtClean="0"/>
                  <a:t>B</a:t>
                </a:r>
                <a:r>
                  <a:rPr lang="zh-CN" altLang="en-US" dirty="0" smtClean="0"/>
                  <a:t>所对应的概率分布</a:t>
                </a:r>
                <a:r>
                  <a:rPr lang="en-US" altLang="zh-CN" b="0" i="0" smtClean="0">
                    <a:latin typeface="Cambria Math" panose="02040503050406030204" pitchFamily="18" charset="0"/>
                  </a:rPr>
                  <a:t>𝑃_𝐵</a:t>
                </a:r>
                <a:r>
                  <a:rPr lang="zh-CN" altLang="en-US" dirty="0" smtClean="0"/>
                  <a:t>需要多少字节来描述</a:t>
                </a:r>
                <a:r>
                  <a:rPr lang="en-US" altLang="zh-CN" dirty="0" smtClean="0"/>
                  <a:t>D</a:t>
                </a:r>
                <a:endParaRPr lang="zh-CN" altLang="en-US" dirty="0"/>
              </a:p>
            </p:txBody>
          </p:sp>
        </mc:Fallback>
      </mc:AlternateContent>
      <p:sp>
        <p:nvSpPr>
          <p:cNvPr id="4" name="灯片编号占位符 3"/>
          <p:cNvSpPr>
            <a:spLocks noGrp="1"/>
          </p:cNvSpPr>
          <p:nvPr>
            <p:ph type="sldNum" sz="quarter" idx="10"/>
          </p:nvPr>
        </p:nvSpPr>
        <p:spPr/>
        <p:txBody>
          <a:bodyPr/>
          <a:lstStyle/>
          <a:p>
            <a:fld id="{D6A32FC4-6AAD-464F-B91D-0C885F58E774}" type="slidenum">
              <a:rPr lang="zh-CN" altLang="en-US" smtClean="0"/>
              <a:t>40</a:t>
            </a:fld>
            <a:endParaRPr lang="zh-CN" altLang="en-US"/>
          </a:p>
        </p:txBody>
      </p:sp>
    </p:spTree>
    <p:extLst>
      <p:ext uri="{BB962C8B-B14F-4D97-AF65-F5344CB8AC3E}">
        <p14:creationId xmlns:p14="http://schemas.microsoft.com/office/powerpoint/2010/main" val="1736056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http://vision.psych.umn.edu/users/schrater/schrater_lab/courses/AI2/gibbs.pdf</a:t>
            </a:r>
          </a:p>
          <a:p>
            <a:r>
              <a:rPr lang="en-US" altLang="zh-CN" dirty="0"/>
              <a:t>Gibbs sampling is applicable when the joint distribution is not known explicitly, but the conditional distribution of each variable is known. The Gibbs sampling algorithm is used to generate an instance from the distribution of each variable in turn, conditional on the current values of the other variables. It can be shown that the sequence of samples comprises a Markov chain, and the stationary distribution of that Markov chain is just the sought-after joint distribution. Gibbs sampling is particularly well-adapted to sampling the posterior distribution of a Bayesian network, since Bayesian networks are typically specified as a collection of conditional distributions</a:t>
            </a:r>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49</a:t>
            </a:fld>
            <a:endParaRPr lang="zh-CN" altLang="en-US"/>
          </a:p>
        </p:txBody>
      </p:sp>
    </p:spTree>
    <p:extLst>
      <p:ext uri="{BB962C8B-B14F-4D97-AF65-F5344CB8AC3E}">
        <p14:creationId xmlns:p14="http://schemas.microsoft.com/office/powerpoint/2010/main" val="2050301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12/22/2021</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092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12/22/2021</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4294100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12/22/2021</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51187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2pPr marL="384048" indent="-182880">
              <a:buFont typeface="Arial" panose="020B0604020202020204" pitchFamily="34" charset="0"/>
              <a:buChar char="•"/>
              <a:defRPr/>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12/22/2021</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1798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12/22/2021</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12/22/2021</a:t>
            </a:fld>
            <a:endParaRPr lang="en-US"/>
          </a:p>
        </p:txBody>
      </p:sp>
      <p:sp>
        <p:nvSpPr>
          <p:cNvPr id="6" name="Footer Placeholder 5"/>
          <p:cNvSpPr>
            <a:spLocks noGrp="1"/>
          </p:cNvSpPr>
          <p:nvPr>
            <p:ph type="ftr" sz="quarter" idx="11"/>
          </p:nvPr>
        </p:nvSpPr>
        <p:spPr/>
        <p:txBody>
          <a:bodyPr/>
          <a:lstStyle/>
          <a:p>
            <a:r>
              <a:rPr lang="en-US"/>
              <a:t>Pattern recognition</a:t>
            </a:r>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00770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12/22/2021</a:t>
            </a:fld>
            <a:endParaRPr lang="en-US"/>
          </a:p>
        </p:txBody>
      </p:sp>
      <p:sp>
        <p:nvSpPr>
          <p:cNvPr id="8" name="Footer Placeholder 7"/>
          <p:cNvSpPr>
            <a:spLocks noGrp="1"/>
          </p:cNvSpPr>
          <p:nvPr>
            <p:ph type="ftr" sz="quarter" idx="11"/>
          </p:nvPr>
        </p:nvSpPr>
        <p:spPr/>
        <p:txBody>
          <a:bodyPr/>
          <a:lstStyle/>
          <a:p>
            <a:r>
              <a:rPr lang="en-US"/>
              <a:t>Pattern recognition</a:t>
            </a:r>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35469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12/22/2021</a:t>
            </a:fld>
            <a:endParaRPr lang="en-US"/>
          </a:p>
        </p:txBody>
      </p:sp>
      <p:sp>
        <p:nvSpPr>
          <p:cNvPr id="4" name="Footer Placeholder 3"/>
          <p:cNvSpPr>
            <a:spLocks noGrp="1"/>
          </p:cNvSpPr>
          <p:nvPr>
            <p:ph type="ftr" sz="quarter" idx="11"/>
          </p:nvPr>
        </p:nvSpPr>
        <p:spPr/>
        <p:txBody>
          <a:bodyPr/>
          <a:lstStyle/>
          <a:p>
            <a:r>
              <a:rPr lang="en-US"/>
              <a:t>Pattern recognition</a:t>
            </a:r>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44468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12/22/2021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Pattern recognition</a:t>
            </a:r>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491186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12/22/2021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Pattern recognition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114353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12/22/2021</a:t>
            </a:fld>
            <a:endParaRPr lang="en-US"/>
          </a:p>
        </p:txBody>
      </p:sp>
      <p:sp>
        <p:nvSpPr>
          <p:cNvPr id="6" name="Footer Placeholder 5"/>
          <p:cNvSpPr>
            <a:spLocks noGrp="1"/>
          </p:cNvSpPr>
          <p:nvPr>
            <p:ph type="ftr" sz="quarter" idx="11"/>
          </p:nvPr>
        </p:nvSpPr>
        <p:spPr/>
        <p:txBody>
          <a:bodyPr/>
          <a:lstStyle/>
          <a:p>
            <a:r>
              <a:rPr lang="en-US"/>
              <a:t>Pattern recognition</a:t>
            </a:r>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07195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12/22/2021</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274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19.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1.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5.jpe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71.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1.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7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gif"/><Relationship Id="rId2" Type="http://schemas.openxmlformats.org/officeDocument/2006/relationships/image" Target="../media/image59.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image" Target="../media/image440.png"/><Relationship Id="rId7" Type="http://schemas.openxmlformats.org/officeDocument/2006/relationships/image" Target="../media/image480.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470.png"/><Relationship Id="rId5" Type="http://schemas.openxmlformats.org/officeDocument/2006/relationships/image" Target="../media/image460.png"/><Relationship Id="rId4" Type="http://schemas.openxmlformats.org/officeDocument/2006/relationships/image" Target="../media/image450.png"/></Relationships>
</file>

<file path=ppt/slides/_rels/slide35.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69.png"/><Relationship Id="rId7" Type="http://schemas.openxmlformats.org/officeDocument/2006/relationships/image" Target="../media/image470.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 Id="rId9" Type="http://schemas.openxmlformats.org/officeDocument/2006/relationships/image" Target="../media/image620.png"/></Relationships>
</file>

<file path=ppt/slides/_rels/slide36.xml.rels><?xml version="1.0" encoding="UTF-8" standalone="yes"?>
<Relationships xmlns="http://schemas.openxmlformats.org/package/2006/relationships"><Relationship Id="rId8" Type="http://schemas.openxmlformats.org/officeDocument/2006/relationships/image" Target="../media/image580.png"/><Relationship Id="rId13" Type="http://schemas.openxmlformats.org/officeDocument/2006/relationships/image" Target="../media/image70.png"/><Relationship Id="rId3" Type="http://schemas.openxmlformats.org/officeDocument/2006/relationships/image" Target="../media/image530.png"/><Relationship Id="rId7" Type="http://schemas.openxmlformats.org/officeDocument/2006/relationships/image" Target="../media/image570.png"/><Relationship Id="rId12" Type="http://schemas.openxmlformats.org/officeDocument/2006/relationships/image" Target="../media/image691.png"/><Relationship Id="rId2" Type="http://schemas.openxmlformats.org/officeDocument/2006/relationships/image" Target="../media/image520.png"/><Relationship Id="rId1" Type="http://schemas.openxmlformats.org/officeDocument/2006/relationships/slideLayout" Target="../slideLayouts/slideLayout2.xml"/><Relationship Id="rId6" Type="http://schemas.openxmlformats.org/officeDocument/2006/relationships/image" Target="../media/image560.png"/><Relationship Id="rId11" Type="http://schemas.openxmlformats.org/officeDocument/2006/relationships/image" Target="../media/image63.png"/><Relationship Id="rId5" Type="http://schemas.openxmlformats.org/officeDocument/2006/relationships/image" Target="../media/image550.png"/><Relationship Id="rId10" Type="http://schemas.openxmlformats.org/officeDocument/2006/relationships/image" Target="../media/image600.png"/><Relationship Id="rId4" Type="http://schemas.openxmlformats.org/officeDocument/2006/relationships/image" Target="../media/image540.png"/><Relationship Id="rId9" Type="http://schemas.openxmlformats.org/officeDocument/2006/relationships/image" Target="../media/image590.png"/><Relationship Id="rId14" Type="http://schemas.openxmlformats.org/officeDocument/2006/relationships/image" Target="../media/image71.png"/></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4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9.png"/><Relationship Id="rId4" Type="http://schemas.openxmlformats.org/officeDocument/2006/relationships/image" Target="../media/image711.png"/></Relationships>
</file>

<file path=ppt/slides/_rels/slide4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83.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microsoft.com/office/2007/relationships/hdphoto" Target="../media/hdphoto3.wdp"/></Relationships>
</file>

<file path=ppt/slides/_rels/slide4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0.wmf"/><Relationship Id="rId18" Type="http://schemas.openxmlformats.org/officeDocument/2006/relationships/oleObject" Target="../embeddings/oleObject7.bin"/><Relationship Id="rId3" Type="http://schemas.openxmlformats.org/officeDocument/2006/relationships/image" Target="../media/image13.png"/><Relationship Id="rId7" Type="http://schemas.openxmlformats.org/officeDocument/2006/relationships/image" Target="../media/image7.wmf"/><Relationship Id="rId12" Type="http://schemas.openxmlformats.org/officeDocument/2006/relationships/oleObject" Target="../embeddings/oleObject4.bin"/><Relationship Id="rId17"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oleObject" Target="../embeddings/oleObject6.bin"/><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9.wmf"/><Relationship Id="rId5" Type="http://schemas.openxmlformats.org/officeDocument/2006/relationships/image" Target="../media/image15.png"/><Relationship Id="rId15" Type="http://schemas.openxmlformats.org/officeDocument/2006/relationships/image" Target="../media/image11.wmf"/><Relationship Id="rId10" Type="http://schemas.openxmlformats.org/officeDocument/2006/relationships/oleObject" Target="../embeddings/oleObject3.bin"/><Relationship Id="rId19"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8.wmf"/><Relationship Id="rId14" Type="http://schemas.openxmlformats.org/officeDocument/2006/relationships/oleObject" Target="../embeddings/oleObject5.bin"/></Relationships>
</file>

<file path=ppt/slides/_rels/slide50.xml.rels><?xml version="1.0" encoding="UTF-8" standalone="yes"?>
<Relationships xmlns="http://schemas.openxmlformats.org/package/2006/relationships"><Relationship Id="rId3" Type="http://schemas.openxmlformats.org/officeDocument/2006/relationships/image" Target="../media/image890.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3.bin"/><Relationship Id="rId26"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7.wmf"/><Relationship Id="rId12" Type="http://schemas.openxmlformats.org/officeDocument/2006/relationships/oleObject" Target="../embeddings/oleObject12.bin"/><Relationship Id="rId17" Type="http://schemas.openxmlformats.org/officeDocument/2006/relationships/oleObject" Target="../embeddings/oleObject16.bin"/><Relationship Id="rId25" Type="http://schemas.openxmlformats.org/officeDocument/2006/relationships/image" Target="../media/image21.png"/><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2.vml"/><Relationship Id="rId6" Type="http://schemas.openxmlformats.org/officeDocument/2006/relationships/oleObject" Target="../embeddings/oleObject9.bin"/><Relationship Id="rId11" Type="http://schemas.openxmlformats.org/officeDocument/2006/relationships/image" Target="../media/image12.wmf"/><Relationship Id="rId24" Type="http://schemas.openxmlformats.org/officeDocument/2006/relationships/image" Target="../media/image20.png"/><Relationship Id="rId5" Type="http://schemas.openxmlformats.org/officeDocument/2006/relationships/image" Target="../media/image13.wmf"/><Relationship Id="rId15" Type="http://schemas.openxmlformats.org/officeDocument/2006/relationships/oleObject" Target="../embeddings/oleObject14.bin"/><Relationship Id="rId23" Type="http://schemas.openxmlformats.org/officeDocument/2006/relationships/image" Target="../media/image150.png"/><Relationship Id="rId28" Type="http://schemas.openxmlformats.org/officeDocument/2006/relationships/image" Target="../media/image24.png"/><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4.wmf"/><Relationship Id="rId14" Type="http://schemas.openxmlformats.org/officeDocument/2006/relationships/image" Target="../media/image15.wmf"/><Relationship Id="rId27"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01.png"/></Relationships>
</file>

<file path=ppt/slides/_rels/slide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a:t>Naïve Bayes Classifier</a:t>
            </a:r>
            <a:endParaRPr lang="en-US" dirty="0"/>
          </a:p>
        </p:txBody>
      </p:sp>
      <p:sp>
        <p:nvSpPr>
          <p:cNvPr id="8" name="副标题 7"/>
          <p:cNvSpPr>
            <a:spLocks noGrp="1"/>
          </p:cNvSpPr>
          <p:nvPr>
            <p:ph type="subTitle" idx="1"/>
          </p:nvPr>
        </p:nvSpPr>
        <p:spPr>
          <a:xfrm>
            <a:off x="825038" y="4455621"/>
            <a:ext cx="7543800" cy="1620714"/>
          </a:xfrm>
        </p:spPr>
        <p:txBody>
          <a:bodyPr>
            <a:normAutofit/>
          </a:bodyPr>
          <a:lstStyle/>
          <a:p>
            <a:r>
              <a:rPr lang="en-US" dirty="0"/>
              <a:t>Lin </a:t>
            </a:r>
            <a:r>
              <a:rPr lang="en-US"/>
              <a:t>zhang</a:t>
            </a:r>
            <a:endParaRPr lang="en-US" dirty="0"/>
          </a:p>
          <a:p>
            <a:r>
              <a:rPr lang="en-US" dirty="0" err="1"/>
              <a:t>Sse</a:t>
            </a:r>
            <a:r>
              <a:rPr lang="en-US" dirty="0"/>
              <a:t>, </a:t>
            </a:r>
            <a:r>
              <a:rPr lang="en-US" dirty="0" err="1"/>
              <a:t>tongji</a:t>
            </a:r>
            <a:r>
              <a:rPr lang="en-US" dirty="0"/>
              <a:t> university</a:t>
            </a:r>
          </a:p>
          <a:p>
            <a:r>
              <a:rPr lang="en-US" dirty="0"/>
              <a:t>Sep. 2016</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a:t>
            </a:fld>
            <a:endParaRPr lang="en-US"/>
          </a:p>
        </p:txBody>
      </p:sp>
    </p:spTree>
    <p:extLst>
      <p:ext uri="{BB962C8B-B14F-4D97-AF65-F5344CB8AC3E}">
        <p14:creationId xmlns:p14="http://schemas.microsoft.com/office/powerpoint/2010/main" val="1756956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Naïve Bayes classifier	</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484817"/>
              </a:xfrm>
            </p:spPr>
            <p:txBody>
              <a:bodyPr>
                <a:noAutofit/>
              </a:bodyPr>
              <a:lstStyle/>
              <a:p>
                <a:r>
                  <a:rPr lang="en-US" dirty="0"/>
                  <a:t>Bayes classification</a:t>
                </a:r>
              </a:p>
              <a:p>
                <a:pPr algn="ct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e>
                        <m:r>
                          <a:rPr lang="en-US" b="1" i="1" smtClean="0">
                            <a:latin typeface="Cambria Math" panose="02040503050406030204" pitchFamily="18" charset="0"/>
                          </a:rPr>
                          <m:t>𝒙</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𝑛</m:t>
                            </m:r>
                          </m:sub>
                        </m:sSub>
                      </m:e>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𝐿</m:t>
                    </m:r>
                  </m:oMath>
                </a14:m>
                <a:endParaRPr lang="en-US" dirty="0"/>
              </a:p>
              <a:p>
                <a:pPr lvl="1"/>
                <a:endParaRPr lang="en-US" sz="400" dirty="0"/>
              </a:p>
              <a:p>
                <a:pPr lvl="1"/>
                <a:r>
                  <a:rPr lang="en-US" dirty="0"/>
                  <a:t>Difficulty: learning the joint probability </a:t>
                </a:r>
                <a14:m>
                  <m:oMath xmlns:m="http://schemas.openxmlformats.org/officeDocument/2006/math">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𝑛</m:t>
                            </m:r>
                          </m:sub>
                        </m:sSub>
                      </m:e>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𝑖</m:t>
                            </m:r>
                          </m:sub>
                        </m:sSub>
                      </m:e>
                    </m:d>
                  </m:oMath>
                </a14:m>
                <a:r>
                  <a:rPr lang="en-US" dirty="0"/>
                  <a:t> is infeasible!              </a:t>
                </a:r>
              </a:p>
              <a:p>
                <a:r>
                  <a:rPr lang="en-US" dirty="0"/>
                  <a:t>Naïve Bayes classification</a:t>
                </a:r>
              </a:p>
              <a:p>
                <a:pPr lvl="1"/>
                <a:r>
                  <a:rPr lang="en-US" dirty="0"/>
                  <a:t>Assume all input features are class conditionally independent!</a:t>
                </a:r>
              </a:p>
              <a:p>
                <a:endParaRPr lang="en-US" dirty="0"/>
              </a:p>
              <a:p>
                <a:endParaRPr lang="en-US" dirty="0"/>
              </a:p>
              <a:p>
                <a:pPr lvl="1"/>
                <a:r>
                  <a:rPr lang="en-US" dirty="0"/>
                  <a:t>Apply the MAP classification rule: assign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𝑑</m:t>
                        </m:r>
                      </m:sub>
                    </m:sSub>
                    <m:r>
                      <a:rPr lang="en-US" b="0" i="1" smtClean="0">
                        <a:latin typeface="Cambria Math" panose="02040503050406030204" pitchFamily="18" charset="0"/>
                      </a:rPr>
                      <m:t>)</m:t>
                    </m:r>
                  </m:oMath>
                </a14:m>
                <a:r>
                  <a:rPr lang="en-US" dirty="0"/>
                  <a:t> to </a:t>
                </a:r>
                <a14:m>
                  <m:oMath xmlns:m="http://schemas.openxmlformats.org/officeDocument/2006/math">
                    <m:sSup>
                      <m:sSupPr>
                        <m:ctrlPr>
                          <a:rPr lang="en-US" altLang="en-US" i="1">
                            <a:latin typeface="Cambria Math" panose="02040503050406030204" pitchFamily="18" charset="0"/>
                          </a:rPr>
                        </m:ctrlPr>
                      </m:sSupPr>
                      <m:e>
                        <m:r>
                          <a:rPr lang="en-US" altLang="en-US" i="1">
                            <a:latin typeface="Cambria Math" panose="02040503050406030204" pitchFamily="18" charset="0"/>
                          </a:rPr>
                          <m:t>𝑐</m:t>
                        </m:r>
                      </m:e>
                      <m:sup>
                        <m:r>
                          <a:rPr lang="en-US" altLang="en-US" i="1">
                            <a:latin typeface="Cambria Math" panose="02040503050406030204" pitchFamily="18" charset="0"/>
                          </a:rPr>
                          <m:t>∗</m:t>
                        </m:r>
                      </m:sup>
                    </m:sSup>
                  </m:oMath>
                </a14:m>
                <a:r>
                  <a:rPr lang="en-US" dirty="0"/>
                  <a:t> if</a:t>
                </a:r>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484817"/>
              </a:xfrm>
              <a:blipFill>
                <a:blip r:embed="rId2"/>
                <a:stretch>
                  <a:fillRect l="-1140" t="-1557" r="-379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mc:AlternateContent xmlns:mc="http://schemas.openxmlformats.org/markup-compatibility/2006" xmlns:a14="http://schemas.microsoft.com/office/drawing/2010/main">
        <mc:Choice Requires="a14">
          <p:sp>
            <p:nvSpPr>
              <p:cNvPr id="11" name="矩形 10"/>
              <p:cNvSpPr/>
              <p:nvPr/>
            </p:nvSpPr>
            <p:spPr>
              <a:xfrm>
                <a:off x="1154458" y="3137731"/>
                <a:ext cx="6436762" cy="46166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𝑛</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d>
                        <m:dPr>
                          <m:ctrlPr>
                            <a:rPr lang="en-US" altLang="zh-CN" sz="2400" i="1">
                              <a:latin typeface="Cambria Math" panose="02040503050406030204" pitchFamily="18" charset="0"/>
                              <a:ea typeface="Cambria Math" panose="02040503050406030204" pitchFamily="18" charset="0"/>
                            </a:rPr>
                          </m:ctrlPr>
                        </m:dP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1</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e>
                      </m:d>
                      <m:r>
                        <a:rPr lang="en-US" altLang="zh-CN" sz="2400" i="1">
                          <a:latin typeface="Cambria Math" panose="02040503050406030204" pitchFamily="18" charset="0"/>
                          <a:ea typeface="Cambria Math" panose="02040503050406030204" pitchFamily="18" charset="0"/>
                        </a:rPr>
                        <m:t>𝑃</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𝑑</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oMath>
                  </m:oMathPara>
                </a14:m>
                <a:endParaRPr lang="en-US" altLang="zh-CN" sz="2400" dirty="0"/>
              </a:p>
            </p:txBody>
          </p:sp>
        </mc:Choice>
        <mc:Fallback xmlns="">
          <p:sp>
            <p:nvSpPr>
              <p:cNvPr id="11" name="矩形 10"/>
              <p:cNvSpPr>
                <a:spLocks noRot="1" noChangeAspect="1" noMove="1" noResize="1" noEditPoints="1" noAdjustHandles="1" noChangeArrowheads="1" noChangeShapeType="1" noTextEdit="1"/>
              </p:cNvSpPr>
              <p:nvPr/>
            </p:nvSpPr>
            <p:spPr>
              <a:xfrm>
                <a:off x="1154458" y="3137731"/>
                <a:ext cx="6436762" cy="461665"/>
              </a:xfrm>
              <a:prstGeom prst="rect">
                <a:avLst/>
              </a:prstGeom>
              <a:blipFill>
                <a:blip r:embed="rId3"/>
                <a:stretch>
                  <a:fillRect l="-189"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911283" y="4595546"/>
                <a:ext cx="7457105"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𝑑</m:t>
                                  </m:r>
                                </m:sub>
                              </m:sSub>
                            </m:e>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𝑐</m:t>
                                  </m:r>
                                </m:e>
                                <m:sup>
                                  <m:r>
                                    <a:rPr lang="en-US" sz="2400" b="0" i="1" smtClean="0">
                                      <a:latin typeface="Cambria Math" panose="02040503050406030204" pitchFamily="18" charset="0"/>
                                      <a:ea typeface="Cambria Math" panose="02040503050406030204" pitchFamily="18" charset="0"/>
                                    </a:rPr>
                                    <m:t>∗</m:t>
                                  </m:r>
                                </m:sup>
                              </m:sSup>
                            </m:e>
                          </m:d>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&gt;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e>
                            <m:e>
                              <m:r>
                                <a:rPr lang="en-US" sz="2400" b="0" i="1" smtClean="0">
                                  <a:latin typeface="Cambria Math" panose="02040503050406030204" pitchFamily="18" charset="0"/>
                                </a:rPr>
                                <m:t>𝑐</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𝑑</m:t>
                                  </m:r>
                                </m:sub>
                              </m:sSub>
                            </m:e>
                            <m:e>
                              <m:r>
                                <a:rPr lang="en-US" sz="2400" b="0" i="1" smtClean="0">
                                  <a:latin typeface="Cambria Math" panose="02040503050406030204" pitchFamily="18" charset="0"/>
                                  <a:ea typeface="Cambria Math" panose="02040503050406030204" pitchFamily="18" charset="0"/>
                                </a:rPr>
                                <m:t>𝑐</m:t>
                              </m:r>
                            </m:e>
                          </m:d>
                        </m:e>
                      </m:d>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rPr>
                            <m:t>𝑐</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𝑐</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𝐿</m:t>
                          </m:r>
                        </m:sub>
                      </m:sSub>
                    </m:oMath>
                  </m:oMathPara>
                </a14:m>
                <a:endParaRPr 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911283" y="4595546"/>
                <a:ext cx="7457105" cy="738664"/>
              </a:xfrm>
              <a:prstGeom prst="rect">
                <a:avLst/>
              </a:prstGeom>
              <a:blipFill>
                <a:blip r:embed="rId4"/>
                <a:stretch>
                  <a:fillRect b="-66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664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Naïve Bayes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t>Naïve Bayes Algorithm (for discrete input attributes) has two phases</a:t>
                </a:r>
              </a:p>
              <a:p>
                <a:pPr lvl="1"/>
                <a:r>
                  <a:rPr lang="en-US" dirty="0"/>
                  <a:t>1. Learning Phase: Given a training set </a:t>
                </a:r>
                <a14:m>
                  <m:oMath xmlns:m="http://schemas.openxmlformats.org/officeDocument/2006/math">
                    <m:r>
                      <m:rPr>
                        <m:sty m:val="p"/>
                      </m:rPr>
                      <a:rPr lang="en-US" b="0" i="1">
                        <a:latin typeface="Cambria Math" panose="02040503050406030204" pitchFamily="18" charset="0"/>
                        <a:ea typeface="Cambria Math" panose="02040503050406030204" pitchFamily="18" charset="0"/>
                      </a:rPr>
                      <m:t>S</m:t>
                    </m:r>
                  </m:oMath>
                </a14:m>
                <a:r>
                  <a:rPr lang="en-US" dirty="0"/>
                  <a:t>, </a:t>
                </a:r>
              </a:p>
              <a:p>
                <a:endParaRPr lang="en-US" dirty="0"/>
              </a:p>
              <a:p>
                <a:endParaRPr lang="en-US" dirty="0"/>
              </a:p>
              <a:p>
                <a:endParaRPr lang="en-US" dirty="0"/>
              </a:p>
              <a:p>
                <a:endParaRPr lang="en-US" dirty="0"/>
              </a:p>
              <a:p>
                <a:pPr marL="0" indent="0">
                  <a:buNone/>
                </a:pPr>
                <a:endParaRPr lang="en-US" sz="100" dirty="0"/>
              </a:p>
              <a:p>
                <a:pPr>
                  <a:spcBef>
                    <a:spcPts val="200"/>
                  </a:spcBef>
                </a:pPr>
                <a:r>
                  <a:rPr lang="en-US" sz="2000" dirty="0"/>
                  <a:t>Output: conditional probability tables; for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oMath>
                </a14:m>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b="0" i="1" smtClean="0">
                        <a:latin typeface="Cambria Math" panose="02040503050406030204" pitchFamily="18" charset="0"/>
                      </a:rPr>
                      <m:t>𝐿</m:t>
                    </m:r>
                  </m:oMath>
                </a14:m>
                <a:r>
                  <a:rPr lang="en-US" sz="2000" dirty="0"/>
                  <a:t> elements</a:t>
                </a:r>
              </a:p>
              <a:p>
                <a:endParaRPr lang="en-US" sz="700" dirty="0"/>
              </a:p>
              <a:p>
                <a:pPr lvl="1"/>
                <a:r>
                  <a:rPr lang="en-US" dirty="0"/>
                  <a:t>2. Test Phase: Given an unknown instance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2</m:t>
                        </m:r>
                      </m:sub>
                      <m:sup>
                        <m:r>
                          <a:rPr lang="en-US"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𝑑</m:t>
                        </m:r>
                      </m:sub>
                      <m:sup>
                        <m:r>
                          <a:rPr lang="en-US" i="1">
                            <a:latin typeface="Cambria Math" panose="02040503050406030204" pitchFamily="18" charset="0"/>
                          </a:rPr>
                          <m:t>′</m:t>
                        </m:r>
                      </m:sup>
                    </m:sSubSup>
                    <m:r>
                      <a:rPr lang="en-US" b="0" i="1" smtClean="0">
                        <a:latin typeface="Cambria Math" panose="02040503050406030204" pitchFamily="18" charset="0"/>
                      </a:rPr>
                      <m:t>]</m:t>
                    </m:r>
                  </m:oMath>
                </a14:m>
                <a:r>
                  <a:rPr lang="en-US" dirty="0"/>
                  <a:t>, </a:t>
                </a:r>
              </a:p>
              <a:p>
                <a:pPr>
                  <a:spcBef>
                    <a:spcPts val="200"/>
                  </a:spcBef>
                </a:pPr>
                <a:r>
                  <a:rPr lang="en-US" sz="2000" dirty="0"/>
                  <a:t>      Look up tables to assign the label </a:t>
                </a:r>
                <a14:m>
                  <m:oMath xmlns:m="http://schemas.openxmlformats.org/officeDocument/2006/math">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𝑐</m:t>
                        </m:r>
                      </m:e>
                      <m:sup>
                        <m:r>
                          <a:rPr lang="en-US" altLang="en-US" sz="2000" i="1">
                            <a:latin typeface="Cambria Math" panose="02040503050406030204" pitchFamily="18" charset="0"/>
                          </a:rPr>
                          <m:t>∗</m:t>
                        </m:r>
                      </m:sup>
                    </m:sSup>
                  </m:oMath>
                </a14:m>
                <a:r>
                  <a:rPr lang="en-US" sz="2000" dirty="0"/>
                  <a:t> to </a:t>
                </a:r>
                <a14:m>
                  <m:oMath xmlns:m="http://schemas.openxmlformats.org/officeDocument/2006/math">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r>
                          <a:rPr lang="en-US" sz="2000" i="1">
                            <a:latin typeface="Cambria Math" panose="02040503050406030204" pitchFamily="18" charset="0"/>
                          </a:rPr>
                          <m:t>′</m:t>
                        </m:r>
                      </m:sup>
                    </m:sSup>
                  </m:oMath>
                </a14:m>
                <a:r>
                  <a:rPr lang="en-US" sz="2000" dirty="0"/>
                  <a:t> if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p:sp>
        <p:nvSpPr>
          <p:cNvPr id="7" name="Rectangle 1"/>
          <p:cNvSpPr/>
          <p:nvPr/>
        </p:nvSpPr>
        <p:spPr>
          <a:xfrm>
            <a:off x="587830" y="1560206"/>
            <a:ext cx="8020594"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9"/>
          <p:cNvSpPr/>
          <p:nvPr/>
        </p:nvSpPr>
        <p:spPr>
          <a:xfrm>
            <a:off x="587828" y="4595038"/>
            <a:ext cx="8020595" cy="17663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mc:AlternateContent xmlns:mc="http://schemas.openxmlformats.org/markup-compatibility/2006" xmlns:a14="http://schemas.microsoft.com/office/drawing/2010/main">
        <mc:Choice Requires="a14">
          <p:sp>
            <p:nvSpPr>
              <p:cNvPr id="13" name="矩形 12"/>
              <p:cNvSpPr/>
              <p:nvPr/>
            </p:nvSpPr>
            <p:spPr>
              <a:xfrm>
                <a:off x="927040" y="5435731"/>
                <a:ext cx="7228818" cy="813043"/>
              </a:xfrm>
              <a:prstGeom prst="rect">
                <a:avLst/>
              </a:prstGeom>
              <a:solidFill>
                <a:schemeClr val="bg2"/>
              </a:solidFill>
            </p:spPr>
            <p:txBody>
              <a:bodyPr wrap="square">
                <a:spAutoFit/>
              </a:bodyPr>
              <a:lstStyle/>
              <a:p>
                <a:r>
                  <a:rPr lang="en-US" sz="2200" dirty="0"/>
                  <a:t> </a:t>
                </a:r>
                <a14:m>
                  <m:oMath xmlns:m="http://schemas.openxmlformats.org/officeDocument/2006/math">
                    <m:d>
                      <m:dPr>
                        <m:begChr m:val="["/>
                        <m:endChr m:val="]"/>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1</m:t>
                                </m:r>
                              </m:sub>
                              <m:sup>
                                <m:r>
                                  <a:rPr lang="en-US" sz="2200" i="1">
                                    <a:latin typeface="Cambria Math" panose="02040503050406030204" pitchFamily="18" charset="0"/>
                                  </a:rPr>
                                  <m:t>′</m:t>
                                </m:r>
                              </m:sup>
                            </m:sSubSup>
                          </m:e>
                          <m:e>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e>
                        </m:d>
                        <m:r>
                          <a:rPr lang="en-US" sz="2200" i="1">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b="0" i="1" smtClean="0">
                                    <a:latin typeface="Cambria Math" panose="02040503050406030204" pitchFamily="18" charset="0"/>
                                  </a:rPr>
                                  <m:t>𝑑</m:t>
                                </m:r>
                              </m:sub>
                              <m:sup>
                                <m:r>
                                  <a:rPr lang="en-US" sz="2200" i="1">
                                    <a:latin typeface="Cambria Math" panose="02040503050406030204" pitchFamily="18" charset="0"/>
                                  </a:rPr>
                                  <m:t>′</m:t>
                                </m:r>
                              </m:sup>
                            </m:sSubSup>
                          </m:e>
                          <m:e>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e>
                        </m:d>
                      </m:e>
                    </m:d>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e>
                    </m:d>
                    <m:r>
                      <a:rPr lang="en-US" sz="2200" i="1">
                        <a:latin typeface="Cambria Math" panose="02040503050406030204" pitchFamily="18" charset="0"/>
                      </a:rPr>
                      <m:t>&gt;</m:t>
                    </m:r>
                    <m:d>
                      <m:dPr>
                        <m:begChr m:val="["/>
                        <m:endChr m:val="]"/>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1</m:t>
                                </m:r>
                              </m:sub>
                              <m:sup>
                                <m:r>
                                  <a:rPr lang="en-US" sz="2200" i="1">
                                    <a:latin typeface="Cambria Math" panose="02040503050406030204" pitchFamily="18" charset="0"/>
                                  </a:rPr>
                                  <m:t>′</m:t>
                                </m:r>
                              </m:sup>
                            </m:sSubSup>
                          </m:e>
                          <m:e>
                            <m:r>
                              <a:rPr lang="en-US" sz="2200" i="1">
                                <a:latin typeface="Cambria Math" panose="02040503050406030204" pitchFamily="18" charset="0"/>
                              </a:rPr>
                              <m:t>𝑐</m:t>
                            </m:r>
                          </m:e>
                        </m:d>
                        <m:r>
                          <a:rPr lang="en-US" sz="2200" i="1">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b="0" i="1" smtClean="0">
                                    <a:latin typeface="Cambria Math" panose="02040503050406030204" pitchFamily="18" charset="0"/>
                                  </a:rPr>
                                  <m:t>𝑑</m:t>
                                </m:r>
                              </m:sub>
                              <m:sup>
                                <m:r>
                                  <a:rPr lang="en-US" sz="2200" i="1">
                                    <a:latin typeface="Cambria Math" panose="02040503050406030204" pitchFamily="18" charset="0"/>
                                  </a:rPr>
                                  <m:t>′</m:t>
                                </m:r>
                              </m:sup>
                            </m:sSubSup>
                          </m:e>
                          <m:e>
                            <m:r>
                              <a:rPr lang="en-US" sz="2200" i="1">
                                <a:latin typeface="Cambria Math" panose="02040503050406030204" pitchFamily="18" charset="0"/>
                              </a:rPr>
                              <m:t>𝑐</m:t>
                            </m:r>
                          </m:e>
                        </m:d>
                      </m:e>
                    </m:d>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r>
                          <a:rPr lang="en-US" sz="2200" i="1">
                            <a:latin typeface="Cambria Math" panose="02040503050406030204" pitchFamily="18" charset="0"/>
                          </a:rPr>
                          <m:t>𝑐</m:t>
                        </m:r>
                      </m:e>
                    </m:d>
                    <m:r>
                      <a:rPr lang="en-US" sz="2200" i="1">
                        <a:latin typeface="Cambria Math" panose="02040503050406030204" pitchFamily="18" charset="0"/>
                      </a:rPr>
                      <m:t>, </m:t>
                    </m:r>
                  </m:oMath>
                </a14:m>
                <a:endParaRPr lang="en-US" sz="22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𝑐</m:t>
                      </m:r>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r>
                        <a:rPr lang="en-US" sz="2200" i="1">
                          <a:latin typeface="Cambria Math" panose="02040503050406030204" pitchFamily="18" charset="0"/>
                        </a:rPr>
                        <m:t>, </m:t>
                      </m:r>
                      <m:r>
                        <a:rPr lang="en-US" sz="2200" i="1">
                          <a:latin typeface="Cambria Math" panose="02040503050406030204" pitchFamily="18" charset="0"/>
                        </a:rPr>
                        <m:t>𝑐</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𝐿</m:t>
                          </m:r>
                        </m:sub>
                      </m:sSub>
                    </m:oMath>
                  </m:oMathPara>
                </a14:m>
                <a:endParaRPr lang="en-US" sz="2200" dirty="0"/>
              </a:p>
            </p:txBody>
          </p:sp>
        </mc:Choice>
        <mc:Fallback xmlns="">
          <p:sp>
            <p:nvSpPr>
              <p:cNvPr id="13" name="矩形 12"/>
              <p:cNvSpPr>
                <a:spLocks noRot="1" noChangeAspect="1" noMove="1" noResize="1" noEditPoints="1" noAdjustHandles="1" noChangeArrowheads="1" noChangeShapeType="1" noTextEdit="1"/>
              </p:cNvSpPr>
              <p:nvPr/>
            </p:nvSpPr>
            <p:spPr>
              <a:xfrm>
                <a:off x="927040" y="5435731"/>
                <a:ext cx="7228818" cy="813043"/>
              </a:xfrm>
              <a:prstGeom prst="rect">
                <a:avLst/>
              </a:prstGeom>
              <a:blipFill>
                <a:blip r:embed="rId3"/>
                <a:stretch>
                  <a:fillRect t="-2256"/>
                </a:stretch>
              </a:blipFill>
            </p:spPr>
            <p:txBody>
              <a:bodyPr/>
              <a:lstStyle/>
              <a:p>
                <a:r>
                  <a:rPr lang="zh-CN" altLang="en-US">
                    <a:noFill/>
                  </a:rPr>
                  <a:t> </a:t>
                </a:r>
              </a:p>
            </p:txBody>
          </p:sp>
        </mc:Fallback>
      </mc:AlternateContent>
      <p:sp>
        <p:nvSpPr>
          <p:cNvPr id="12" name="TextBox 2"/>
          <p:cNvSpPr txBox="1">
            <a:spLocks noChangeArrowheads="1"/>
          </p:cNvSpPr>
          <p:nvPr/>
        </p:nvSpPr>
        <p:spPr bwMode="auto">
          <a:xfrm>
            <a:off x="3886200" y="6067528"/>
            <a:ext cx="5257800" cy="400050"/>
          </a:xfrm>
          <a:prstGeom prst="rect">
            <a:avLst/>
          </a:prstGeom>
          <a:solidFill>
            <a:schemeClr val="accent1">
              <a:lumMod val="40000"/>
              <a:lumOff val="60000"/>
            </a:schemeClr>
          </a:solidFill>
          <a:ln>
            <a:noFill/>
          </a:ln>
          <a:extLst/>
        </p:spPr>
        <p:txBody>
          <a:bodyPr>
            <a:spAutoFit/>
          </a:bodyPr>
          <a:lstStyle>
            <a:lvl1pPr eaLnBrk="0" hangingPunct="0">
              <a:defRPr sz="5000">
                <a:solidFill>
                  <a:schemeClr val="tx1"/>
                </a:solidFill>
                <a:latin typeface="Times New Roman" panose="02020603050405020304" pitchFamily="18" charset="0"/>
              </a:defRPr>
            </a:lvl1pPr>
            <a:lvl2pPr marL="742950" indent="-285750" eaLnBrk="0" hangingPunct="0">
              <a:defRPr sz="5000">
                <a:solidFill>
                  <a:schemeClr val="tx1"/>
                </a:solidFill>
                <a:latin typeface="Times New Roman" panose="02020603050405020304" pitchFamily="18" charset="0"/>
              </a:defRPr>
            </a:lvl2pPr>
            <a:lvl3pPr marL="1143000" indent="-228600" eaLnBrk="0" hangingPunct="0">
              <a:defRPr sz="5000">
                <a:solidFill>
                  <a:schemeClr val="tx1"/>
                </a:solidFill>
                <a:latin typeface="Times New Roman" panose="02020603050405020304" pitchFamily="18" charset="0"/>
              </a:defRPr>
            </a:lvl3pPr>
            <a:lvl4pPr marL="1600200" indent="-228600" eaLnBrk="0" hangingPunct="0">
              <a:defRPr sz="5000">
                <a:solidFill>
                  <a:schemeClr val="tx1"/>
                </a:solidFill>
                <a:latin typeface="Times New Roman" panose="02020603050405020304" pitchFamily="18" charset="0"/>
              </a:defRPr>
            </a:lvl4pPr>
            <a:lvl5pPr marL="2057400" indent="-228600" eaLnBrk="0" hangingPunct="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pPr eaLnBrk="1" hangingPunct="1"/>
            <a:r>
              <a:rPr lang="en-US" altLang="en-US" sz="2000" dirty="0"/>
              <a:t>Classification is easy, just multiply probabilities</a:t>
            </a:r>
          </a:p>
        </p:txBody>
      </p:sp>
      <mc:AlternateContent xmlns:mc="http://schemas.openxmlformats.org/markup-compatibility/2006" xmlns:a14="http://schemas.microsoft.com/office/drawing/2010/main">
        <mc:Choice Requires="a14">
          <p:sp>
            <p:nvSpPr>
              <p:cNvPr id="15" name="文本框 14"/>
              <p:cNvSpPr txBox="1"/>
              <p:nvPr/>
            </p:nvSpPr>
            <p:spPr>
              <a:xfrm>
                <a:off x="927041" y="1945117"/>
                <a:ext cx="7228818" cy="2197653"/>
              </a:xfrm>
              <a:prstGeom prst="rect">
                <a:avLst/>
              </a:prstGeom>
              <a:solidFill>
                <a:schemeClr val="bg2"/>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𝐹𝑜𝑟</m:t>
                      </m:r>
                      <m:r>
                        <a:rPr lang="en-US" sz="2200" b="0" i="1" smtClean="0">
                          <a:latin typeface="Cambria Math" panose="02040503050406030204" pitchFamily="18" charset="0"/>
                        </a:rPr>
                        <m:t> </m:t>
                      </m:r>
                      <m:r>
                        <a:rPr lang="en-US" sz="2200" b="0" i="1" smtClean="0">
                          <a:latin typeface="Cambria Math" panose="02040503050406030204" pitchFamily="18" charset="0"/>
                        </a:rPr>
                        <m:t>𝑒𝑎𝑐h</m:t>
                      </m:r>
                      <m:r>
                        <a:rPr lang="en-US" sz="2200" b="0" i="1" smtClean="0">
                          <a:latin typeface="Cambria Math" panose="02040503050406030204" pitchFamily="18" charset="0"/>
                        </a:rPr>
                        <m:t> </m:t>
                      </m:r>
                      <m:r>
                        <a:rPr lang="en-US" sz="2200" b="0" i="1" smtClean="0">
                          <a:latin typeface="Cambria Math" panose="02040503050406030204" pitchFamily="18" charset="0"/>
                        </a:rPr>
                        <m:t>𝑐𝑙𝑎𝑠𝑠</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 </m:t>
                      </m:r>
                      <m:r>
                        <a:rPr lang="en-US" sz="2200" b="0" i="1" smtClean="0">
                          <a:latin typeface="Cambria Math" panose="02040503050406030204" pitchFamily="18" charset="0"/>
                        </a:rPr>
                        <m:t>𝑖</m:t>
                      </m:r>
                      <m:r>
                        <a:rPr lang="en-US" sz="2200" b="0" i="1" smtClean="0">
                          <a:latin typeface="Cambria Math" panose="02040503050406030204" pitchFamily="18" charset="0"/>
                        </a:rPr>
                        <m:t>=1,…</m:t>
                      </m:r>
                      <m:r>
                        <a:rPr lang="en-US" sz="2200" b="0" i="1" smtClean="0">
                          <a:latin typeface="Cambria Math" panose="02040503050406030204" pitchFamily="18" charset="0"/>
                        </a:rPr>
                        <m:t>𝐿</m:t>
                      </m:r>
                    </m:oMath>
                  </m:oMathPara>
                </a14:m>
                <a:endParaRPr lang="en-US" sz="2200" b="0" dirty="0"/>
              </a:p>
              <a:p>
                <a:r>
                  <a:rPr lang="en-US" sz="2200" dirty="0"/>
                  <a:t>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r>
                          <a:rPr lang="en-US" sz="2200" b="0" i="1" smtClean="0">
                            <a:latin typeface="Cambria Math" panose="02040503050406030204" pitchFamily="18" charset="0"/>
                          </a:rPr>
                          <m:t>𝐶</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𝑖</m:t>
                            </m:r>
                          </m:sub>
                        </m:sSub>
                      </m:e>
                    </m:d>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𝑒𝑠𝑡𝑖𝑚𝑎𝑡𝑒</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𝑃</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𝐶</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𝑐</m:t>
                            </m:r>
                          </m:e>
                          <m:sub>
                            <m:r>
                              <a:rPr lang="en-US" sz="2200" b="0" i="1" smtClean="0">
                                <a:latin typeface="Cambria Math" panose="02040503050406030204" pitchFamily="18" charset="0"/>
                                <a:ea typeface="Cambria Math" panose="02040503050406030204" pitchFamily="18" charset="0"/>
                              </a:rPr>
                              <m:t>𝑖</m:t>
                            </m:r>
                          </m:sub>
                        </m:sSub>
                      </m:e>
                    </m:d>
                    <m:r>
                      <a:rPr lang="en-US" sz="2200" b="0" i="1" smtClean="0">
                        <a:latin typeface="Cambria Math" panose="02040503050406030204" pitchFamily="18" charset="0"/>
                        <a:ea typeface="Cambria Math" panose="02040503050406030204" pitchFamily="18" charset="0"/>
                      </a:rPr>
                      <m:t>𝑤𝑖𝑡h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𝑒𝑥𝑎𝑚𝑝𝑙𝑒𝑠</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𝑖𝑛</m:t>
                    </m:r>
                    <m:r>
                      <a:rPr lang="en-US" sz="2200" b="0" i="1" smtClean="0">
                        <a:latin typeface="Cambria Math" panose="02040503050406030204" pitchFamily="18" charset="0"/>
                        <a:ea typeface="Cambria Math" panose="02040503050406030204" pitchFamily="18" charset="0"/>
                      </a:rPr>
                      <m:t> </m:t>
                    </m:r>
                    <m:r>
                      <m:rPr>
                        <m:sty m:val="p"/>
                      </m:rPr>
                      <a:rPr lang="en-US" sz="2200" b="0" i="0" smtClean="0">
                        <a:latin typeface="Cambria Math" panose="02040503050406030204" pitchFamily="18" charset="0"/>
                        <a:ea typeface="Cambria Math" panose="02040503050406030204" pitchFamily="18" charset="0"/>
                      </a:rPr>
                      <m:t>S</m:t>
                    </m:r>
                    <m:r>
                      <a:rPr lang="en-US" sz="2200" b="1" i="0"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 </m:t>
                    </m:r>
                  </m:oMath>
                </a14:m>
                <a:endParaRPr lang="en-US" sz="2200" i="1" dirty="0">
                  <a:latin typeface="Cambria Math" panose="02040503050406030204" pitchFamily="18" charset="0"/>
                </a:endParaRPr>
              </a:p>
              <a:p>
                <a:r>
                  <a:rPr lang="en-US" sz="2200" i="1" dirty="0">
                    <a:latin typeface="Cambria Math" panose="02040503050406030204" pitchFamily="18" charset="0"/>
                  </a:rPr>
                  <a:t>     </a:t>
                </a:r>
                <a14:m>
                  <m:oMath xmlns:m="http://schemas.openxmlformats.org/officeDocument/2006/math">
                    <m:r>
                      <a:rPr lang="en-US" sz="2200" b="0" i="1" smtClean="0">
                        <a:latin typeface="Cambria Math" panose="02040503050406030204" pitchFamily="18" charset="0"/>
                      </a:rPr>
                      <m:t>𝐹𝑜𝑟</m:t>
                    </m:r>
                    <m:r>
                      <a:rPr lang="en-US" sz="2200" b="0" i="1" smtClean="0">
                        <a:latin typeface="Cambria Math" panose="02040503050406030204" pitchFamily="18" charset="0"/>
                      </a:rPr>
                      <m:t> </m:t>
                    </m:r>
                    <m:r>
                      <a:rPr lang="en-US" sz="2200" b="0" i="1" smtClean="0">
                        <a:latin typeface="Cambria Math" panose="02040503050406030204" pitchFamily="18" charset="0"/>
                      </a:rPr>
                      <m:t>𝑒𝑣𝑒𝑟𝑦</m:t>
                    </m:r>
                    <m:r>
                      <a:rPr lang="en-US" sz="2200" b="0" i="1" smtClean="0">
                        <a:latin typeface="Cambria Math" panose="02040503050406030204" pitchFamily="18" charset="0"/>
                      </a:rPr>
                      <m:t> </m:t>
                    </m:r>
                    <m:r>
                      <a:rPr lang="en-US" sz="2200" b="0" i="1" smtClean="0">
                        <a:latin typeface="Cambria Math" panose="02040503050406030204" pitchFamily="18" charset="0"/>
                      </a:rPr>
                      <m:t>𝑎𝑡𝑡𝑟𝑖𝑏𝑢𝑡𝑒</m:t>
                    </m:r>
                    <m:r>
                      <a:rPr lang="en-US" sz="2200" b="0" i="1" smtClean="0">
                        <a:latin typeface="Cambria Math" panose="02040503050406030204" pitchFamily="18" charset="0"/>
                      </a:rPr>
                      <m:t> </m:t>
                    </m:r>
                    <m:r>
                      <a:rPr lang="en-US" sz="2200" b="0" i="1" smtClean="0">
                        <a:latin typeface="Cambria Math" panose="02040503050406030204" pitchFamily="18" charset="0"/>
                      </a:rPr>
                      <m:t>𝑣𝑎𝑙𝑢𝑒</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𝑗𝑘</m:t>
                        </m:r>
                      </m:sub>
                    </m:sSub>
                    <m:r>
                      <a:rPr lang="en-US" sz="2200" b="0" i="1" smtClean="0">
                        <a:latin typeface="Cambria Math" panose="02040503050406030204" pitchFamily="18" charset="0"/>
                      </a:rPr>
                      <m:t> </m:t>
                    </m:r>
                    <m:r>
                      <a:rPr lang="en-US" sz="2200" b="0" i="1" smtClean="0">
                        <a:latin typeface="Cambria Math" panose="02040503050406030204" pitchFamily="18" charset="0"/>
                      </a:rPr>
                      <m:t>𝑜𝑓</m:t>
                    </m:r>
                    <m:r>
                      <a:rPr lang="en-US" sz="2200" b="0" i="1" smtClean="0">
                        <a:latin typeface="Cambria Math" panose="02040503050406030204" pitchFamily="18" charset="0"/>
                      </a:rPr>
                      <m:t> </m:t>
                    </m:r>
                    <m:r>
                      <a:rPr lang="en-US" sz="2200" b="0" i="1" smtClean="0">
                        <a:latin typeface="Cambria Math" panose="02040503050406030204" pitchFamily="18" charset="0"/>
                      </a:rPr>
                      <m:t>𝑒𝑎𝑐h</m:t>
                    </m:r>
                    <m:r>
                      <a:rPr lang="en-US" sz="2200" b="0" i="1" smtClean="0">
                        <a:latin typeface="Cambria Math" panose="02040503050406030204" pitchFamily="18" charset="0"/>
                      </a:rPr>
                      <m:t> </m:t>
                    </m:r>
                    <m:r>
                      <a:rPr lang="en-US" sz="2200" b="0" i="1" smtClean="0">
                        <a:latin typeface="Cambria Math" panose="02040503050406030204" pitchFamily="18" charset="0"/>
                      </a:rPr>
                      <m:t>𝑎𝑡𝑡𝑟𝑖𝑏𝑢𝑡𝑒</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m:t>
                        </m:r>
                      </m:sub>
                    </m:sSub>
                    <m:r>
                      <a:rPr lang="en-US" sz="2200" b="0" i="1" smtClean="0">
                        <a:latin typeface="Cambria Math" panose="02040503050406030204" pitchFamily="18" charset="0"/>
                      </a:rPr>
                      <m:t>, </m:t>
                    </m:r>
                    <m:r>
                      <a:rPr lang="en-US" sz="2200" b="0" i="1" smtClean="0">
                        <a:latin typeface="Cambria Math" panose="02040503050406030204" pitchFamily="18" charset="0"/>
                      </a:rPr>
                      <m:t>𝑗</m:t>
                    </m:r>
                    <m:r>
                      <a:rPr lang="en-US" sz="2200" b="0" i="1" smtClean="0">
                        <a:latin typeface="Cambria Math" panose="02040503050406030204" pitchFamily="18" charset="0"/>
                      </a:rPr>
                      <m:t>=1,…</m:t>
                    </m:r>
                    <m:r>
                      <a:rPr lang="en-US" sz="2200" b="0" i="1" smtClean="0">
                        <a:latin typeface="Cambria Math" panose="02040503050406030204" pitchFamily="18" charset="0"/>
                      </a:rPr>
                      <m:t>𝑑</m:t>
                    </m:r>
                    <m:r>
                      <a:rPr lang="en-US" sz="2200" b="0" i="1" smtClean="0">
                        <a:latin typeface="Cambria Math" panose="02040503050406030204" pitchFamily="18" charset="0"/>
                      </a:rPr>
                      <m:t>;</m:t>
                    </m:r>
                    <m:r>
                      <a:rPr lang="en-US" sz="2200" b="0" i="1" smtClean="0">
                        <a:latin typeface="Cambria Math" panose="02040503050406030204" pitchFamily="18" charset="0"/>
                      </a:rPr>
                      <m:t>𝑘</m:t>
                    </m:r>
                    <m:r>
                      <a:rPr lang="en-US" sz="2200" b="0" i="1" smtClean="0">
                        <a:latin typeface="Cambria Math" panose="02040503050406030204" pitchFamily="18" charset="0"/>
                      </a:rPr>
                      <m:t>=1,…,</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𝑁</m:t>
                        </m:r>
                      </m:e>
                      <m:sub>
                        <m:r>
                          <a:rPr lang="en-US" sz="2200" b="0" i="1" smtClean="0">
                            <a:latin typeface="Cambria Math" panose="02040503050406030204" pitchFamily="18" charset="0"/>
                          </a:rPr>
                          <m:t>𝑗</m:t>
                        </m:r>
                      </m:sub>
                    </m:sSub>
                  </m:oMath>
                </a14:m>
                <a:endParaRPr lang="en-US" sz="2200" b="0" i="1" dirty="0">
                  <a:latin typeface="Cambria Math" panose="02040503050406030204" pitchFamily="18" charset="0"/>
                </a:endParaRPr>
              </a:p>
              <a:p>
                <a:r>
                  <a:rPr lang="en-US" sz="2200" i="1" dirty="0">
                    <a:latin typeface="Cambria Math" panose="02040503050406030204" pitchFamily="18" charset="0"/>
                  </a:rPr>
                  <a:t>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𝑗𝑘</m:t>
                            </m:r>
                          </m:sub>
                        </m:sSub>
                        <m:r>
                          <a:rPr lang="en-US" sz="2200" b="0" i="1" smtClean="0">
                            <a:latin typeface="Cambria Math" panose="02040503050406030204" pitchFamily="18" charset="0"/>
                          </a:rPr>
                          <m:t>|</m:t>
                        </m:r>
                        <m:r>
                          <a:rPr lang="en-US" sz="2200" i="1">
                            <a:latin typeface="Cambria Math" panose="02040503050406030204" pitchFamily="18" charset="0"/>
                          </a:rPr>
                          <m:t>𝐶</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𝑖</m:t>
                            </m:r>
                          </m:sub>
                        </m:sSub>
                      </m:e>
                    </m:d>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𝑒𝑠𝑡𝑖𝑚𝑎𝑡𝑒</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𝑃</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𝑎</m:t>
                            </m:r>
                          </m:e>
                          <m:sub>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𝑎</m:t>
                            </m:r>
                          </m:e>
                          <m:sub>
                            <m:r>
                              <a:rPr lang="en-US" sz="2200" i="1">
                                <a:latin typeface="Cambria Math" panose="02040503050406030204" pitchFamily="18" charset="0"/>
                              </a:rPr>
                              <m:t>𝑗𝑘</m:t>
                            </m:r>
                          </m:sub>
                        </m:sSub>
                      </m:e>
                      <m:e>
                        <m:r>
                          <a:rPr lang="en-US" sz="2200" i="1">
                            <a:latin typeface="Cambria Math" panose="02040503050406030204" pitchFamily="18" charset="0"/>
                          </a:rPr>
                          <m:t>𝐶</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𝑖</m:t>
                            </m:r>
                          </m:sub>
                        </m:sSub>
                      </m:e>
                    </m:d>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𝑤𝑖𝑡h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𝑒𝑥𝑎𝑚𝑝𝑙𝑒𝑠</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𝑖𝑛</m:t>
                    </m:r>
                    <m:r>
                      <a:rPr lang="en-US" sz="2200" b="0" i="1" smtClean="0">
                        <a:latin typeface="Cambria Math" panose="02040503050406030204" pitchFamily="18" charset="0"/>
                        <a:ea typeface="Cambria Math" panose="02040503050406030204" pitchFamily="18" charset="0"/>
                      </a:rPr>
                      <m:t> </m:t>
                    </m:r>
                    <m:r>
                      <m:rPr>
                        <m:sty m:val="p"/>
                      </m:rPr>
                      <a:rPr lang="en-US" sz="2200" b="0" i="0" smtClean="0">
                        <a:latin typeface="Cambria Math" panose="02040503050406030204" pitchFamily="18" charset="0"/>
                        <a:ea typeface="Cambria Math" panose="02040503050406030204" pitchFamily="18" charset="0"/>
                      </a:rPr>
                      <m:t>S</m:t>
                    </m:r>
                    <m:r>
                      <a:rPr lang="en-US" sz="2200" b="0" i="1" smtClean="0">
                        <a:latin typeface="Cambria Math" panose="02040503050406030204" pitchFamily="18" charset="0"/>
                        <a:ea typeface="Cambria Math" panose="02040503050406030204" pitchFamily="18" charset="0"/>
                      </a:rPr>
                      <m:t>;</m:t>
                    </m:r>
                  </m:oMath>
                </a14:m>
                <a:endParaRPr lang="en-US" sz="2200" i="1" dirty="0">
                  <a:latin typeface="Cambria Math" panose="020405030504060302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927041" y="1945117"/>
                <a:ext cx="7228818" cy="2197653"/>
              </a:xfrm>
              <a:prstGeom prst="rect">
                <a:avLst/>
              </a:prstGeom>
              <a:blipFill>
                <a:blip r:embed="rId4"/>
                <a:stretch>
                  <a:fillRect l="-1349" b="-3324"/>
                </a:stretch>
              </a:blipFill>
            </p:spPr>
            <p:txBody>
              <a:bodyPr/>
              <a:lstStyle/>
              <a:p>
                <a:r>
                  <a:rPr lang="zh-CN" altLang="en-US">
                    <a:noFill/>
                  </a:rPr>
                  <a:t> </a:t>
                </a:r>
              </a:p>
            </p:txBody>
          </p:sp>
        </mc:Fallback>
      </mc:AlternateContent>
      <p:sp>
        <p:nvSpPr>
          <p:cNvPr id="9" name="TextBox 11"/>
          <p:cNvSpPr txBox="1">
            <a:spLocks noChangeArrowheads="1"/>
          </p:cNvSpPr>
          <p:nvPr/>
        </p:nvSpPr>
        <p:spPr bwMode="auto">
          <a:xfrm>
            <a:off x="6197600" y="1202014"/>
            <a:ext cx="2946400" cy="707886"/>
          </a:xfrm>
          <a:prstGeom prst="rect">
            <a:avLst/>
          </a:prstGeom>
          <a:solidFill>
            <a:schemeClr val="accent1">
              <a:lumMod val="40000"/>
              <a:lumOff val="60000"/>
            </a:schemeClr>
          </a:solidFill>
          <a:ln>
            <a:noFill/>
          </a:ln>
          <a:extLst/>
        </p:spPr>
        <p:txBody>
          <a:bodyPr wrap="square">
            <a:spAutoFit/>
          </a:bodyPr>
          <a:lstStyle>
            <a:lvl1pPr eaLnBrk="0" hangingPunct="0">
              <a:defRPr sz="5000">
                <a:solidFill>
                  <a:schemeClr val="tx1"/>
                </a:solidFill>
                <a:latin typeface="Times New Roman" panose="02020603050405020304" pitchFamily="18" charset="0"/>
              </a:defRPr>
            </a:lvl1pPr>
            <a:lvl2pPr marL="742950" indent="-285750" eaLnBrk="0" hangingPunct="0">
              <a:defRPr sz="5000">
                <a:solidFill>
                  <a:schemeClr val="tx1"/>
                </a:solidFill>
                <a:latin typeface="Times New Roman" panose="02020603050405020304" pitchFamily="18" charset="0"/>
              </a:defRPr>
            </a:lvl2pPr>
            <a:lvl3pPr marL="1143000" indent="-228600" eaLnBrk="0" hangingPunct="0">
              <a:defRPr sz="5000">
                <a:solidFill>
                  <a:schemeClr val="tx1"/>
                </a:solidFill>
                <a:latin typeface="Times New Roman" panose="02020603050405020304" pitchFamily="18" charset="0"/>
              </a:defRPr>
            </a:lvl3pPr>
            <a:lvl4pPr marL="1600200" indent="-228600" eaLnBrk="0" hangingPunct="0">
              <a:defRPr sz="5000">
                <a:solidFill>
                  <a:schemeClr val="tx1"/>
                </a:solidFill>
                <a:latin typeface="Times New Roman" panose="02020603050405020304" pitchFamily="18" charset="0"/>
              </a:defRPr>
            </a:lvl4pPr>
            <a:lvl5pPr marL="2057400" indent="-228600" eaLnBrk="0" hangingPunct="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pPr eaLnBrk="1" hangingPunct="1"/>
            <a:r>
              <a:rPr lang="en-US" altLang="en-US" sz="2000" dirty="0"/>
              <a:t>Learning is easy, just create probability tables.</a:t>
            </a:r>
          </a:p>
        </p:txBody>
      </p:sp>
    </p:spTree>
    <p:extLst>
      <p:ext uri="{BB962C8B-B14F-4D97-AF65-F5344CB8AC3E}">
        <p14:creationId xmlns:p14="http://schemas.microsoft.com/office/powerpoint/2010/main" val="3919067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Tennis example</a:t>
            </a:r>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953" y="1057364"/>
            <a:ext cx="6629400" cy="504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116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Tennis example</a:t>
            </a:r>
          </a:p>
        </p:txBody>
      </p:sp>
      <p:sp>
        <p:nvSpPr>
          <p:cNvPr id="3" name="内容占位符 2"/>
          <p:cNvSpPr>
            <a:spLocks noGrp="1"/>
          </p:cNvSpPr>
          <p:nvPr>
            <p:ph idx="1"/>
          </p:nvPr>
        </p:nvSpPr>
        <p:spPr/>
        <p:txBody>
          <a:bodyPr/>
          <a:lstStyle/>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0"/>
            <a:ext cx="4056063"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a:xfrm>
            <a:off x="4427384" y="104391"/>
            <a:ext cx="4181039" cy="567374"/>
          </a:xfrm>
          <a:prstGeom prst="rect">
            <a:avLst/>
          </a:prstGeom>
          <a:solidFill>
            <a:schemeClr val="accent1">
              <a:lumMod val="40000"/>
              <a:lumOff val="60000"/>
            </a:schemeClr>
          </a:solidFill>
        </p:spPr>
        <p:txBody>
          <a:bodyPr vert="horz" lIns="91440" tIns="45720" rIns="91440" bIns="45720" rtlCol="0" anchor="b">
            <a:normAutofit/>
          </a:bodyPr>
          <a:lst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a:lstStyle>
          <a:p>
            <a:pPr algn="r">
              <a:defRPr/>
            </a:pPr>
            <a:r>
              <a:rPr lang="en-US" sz="3200" dirty="0">
                <a:solidFill>
                  <a:srgbClr val="FF0000"/>
                </a:solidFill>
                <a:latin typeface="Times New Roman" panose="02020603050405020304" pitchFamily="18" charset="0"/>
                <a:cs typeface="Times New Roman" panose="02020603050405020304" pitchFamily="18" charset="0"/>
              </a:rPr>
              <a:t>The learning phase 	</a:t>
            </a:r>
          </a:p>
        </p:txBody>
      </p:sp>
      <p:graphicFrame>
        <p:nvGraphicFramePr>
          <p:cNvPr id="10" name="Group 128"/>
          <p:cNvGraphicFramePr>
            <a:graphicFrameLocks noGrp="1"/>
          </p:cNvGraphicFramePr>
          <p:nvPr>
            <p:extLst>
              <p:ext uri="{D42A27DB-BD31-4B8C-83A1-F6EECF244321}">
                <p14:modId xmlns:p14="http://schemas.microsoft.com/office/powerpoint/2010/main" val="338391068"/>
              </p:ext>
            </p:extLst>
          </p:nvPr>
        </p:nvGraphicFramePr>
        <p:xfrm>
          <a:off x="238918" y="3388111"/>
          <a:ext cx="3641725" cy="1767264"/>
        </p:xfrm>
        <a:graphic>
          <a:graphicData uri="http://schemas.openxmlformats.org/drawingml/2006/table">
            <a:tbl>
              <a:tblPr/>
              <a:tblGrid>
                <a:gridCol w="1213379">
                  <a:extLst>
                    <a:ext uri="{9D8B030D-6E8A-4147-A177-3AD203B41FA5}">
                      <a16:colId xmlns:a16="http://schemas.microsoft.com/office/drawing/2014/main" val="20000"/>
                    </a:ext>
                  </a:extLst>
                </a:gridCol>
                <a:gridCol w="1214967">
                  <a:extLst>
                    <a:ext uri="{9D8B030D-6E8A-4147-A177-3AD203B41FA5}">
                      <a16:colId xmlns:a16="http://schemas.microsoft.com/office/drawing/2014/main" val="20001"/>
                    </a:ext>
                  </a:extLst>
                </a:gridCol>
                <a:gridCol w="1213379">
                  <a:extLst>
                    <a:ext uri="{9D8B030D-6E8A-4147-A177-3AD203B41FA5}">
                      <a16:colId xmlns:a16="http://schemas.microsoft.com/office/drawing/2014/main" val="20002"/>
                    </a:ext>
                  </a:extLst>
                </a:gridCol>
              </a:tblGrid>
              <a:tr h="39601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accent2"/>
                          </a:solidFill>
                          <a:effectLst/>
                          <a:latin typeface="Palatino Linotype" pitchFamily="18" charset="0"/>
                        </a:rPr>
                        <a:t>Outlook</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Palatino Linotype" pitchFamily="18" charset="0"/>
                        </a:rPr>
                        <a:t>Play=</a:t>
                      </a:r>
                      <a:r>
                        <a:rPr kumimoji="0" lang="en-GB" sz="2000" b="0" i="1" u="none" strike="noStrike" cap="none" normalizeH="0" baseline="0" dirty="0">
                          <a:ln>
                            <a:noFill/>
                          </a:ln>
                          <a:solidFill>
                            <a:schemeClr val="tx1"/>
                          </a:solidFill>
                          <a:effectLst/>
                          <a:latin typeface="Palatino Linotype" pitchFamily="18" charset="0"/>
                        </a:rPr>
                        <a:t>Yes</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Palatino Linotype" pitchFamily="18" charset="0"/>
                        </a:rPr>
                        <a:t>Play=</a:t>
                      </a:r>
                      <a:r>
                        <a:rPr kumimoji="0" lang="en-GB" sz="2000" b="0" i="1" u="none" strike="noStrike" cap="none" normalizeH="0" baseline="0">
                          <a:ln>
                            <a:noFill/>
                          </a:ln>
                          <a:solidFill>
                            <a:schemeClr val="tx1"/>
                          </a:solidFill>
                          <a:effectLst/>
                          <a:latin typeface="Palatino Linotype" pitchFamily="18" charset="0"/>
                        </a:rPr>
                        <a:t>No</a:t>
                      </a: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95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Sunny</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2/9</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3/5</a:t>
                      </a: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695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Overcast</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4/9</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0/5</a:t>
                      </a: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695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Rain</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3/9</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Palatino Linotype" pitchFamily="18" charset="0"/>
                        </a:rPr>
                        <a:t>2/5</a:t>
                      </a:r>
                      <a:endParaRPr kumimoji="0" lang="en-GB" sz="2000" b="0" i="0" u="none" strike="noStrike" cap="none" normalizeH="0" baseline="0" dirty="0">
                        <a:ln>
                          <a:noFill/>
                        </a:ln>
                        <a:solidFill>
                          <a:schemeClr val="tx1"/>
                        </a:solidFill>
                        <a:effectLst/>
                        <a:latin typeface="Palatino Linotype" pitchFamily="18" charset="0"/>
                      </a:endParaRP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1" name="Group 74"/>
          <p:cNvGraphicFramePr>
            <a:graphicFrameLocks noGrp="1"/>
          </p:cNvGraphicFramePr>
          <p:nvPr>
            <p:extLst>
              <p:ext uri="{D42A27DB-BD31-4B8C-83A1-F6EECF244321}">
                <p14:modId xmlns:p14="http://schemas.microsoft.com/office/powerpoint/2010/main" val="3861179683"/>
              </p:ext>
            </p:extLst>
          </p:nvPr>
        </p:nvGraphicFramePr>
        <p:xfrm>
          <a:off x="4504531" y="3386901"/>
          <a:ext cx="4572000" cy="1768474"/>
        </p:xfrm>
        <a:graphic>
          <a:graphicData uri="http://schemas.openxmlformats.org/drawingml/2006/table">
            <a:tbl>
              <a:tblPr/>
              <a:tblGrid>
                <a:gridCol w="16764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9638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accent2"/>
                          </a:solidFill>
                          <a:effectLst/>
                          <a:latin typeface="Palatino Linotype" pitchFamily="18" charset="0"/>
                        </a:rPr>
                        <a:t>Temperature</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Palatino Linotype" pitchFamily="18" charset="0"/>
                        </a:rPr>
                        <a:t>Play=</a:t>
                      </a:r>
                      <a:r>
                        <a:rPr kumimoji="0" lang="en-GB" sz="2000" b="0" i="1" u="none" strike="noStrike" cap="none" normalizeH="0" baseline="0" dirty="0">
                          <a:ln>
                            <a:noFill/>
                          </a:ln>
                          <a:solidFill>
                            <a:schemeClr val="tx1"/>
                          </a:solidFill>
                          <a:effectLst/>
                          <a:latin typeface="Palatino Linotype" pitchFamily="18" charset="0"/>
                        </a:rPr>
                        <a:t>Yes</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Palatino Linotype" pitchFamily="18" charset="0"/>
                        </a:rPr>
                        <a:t>Play=</a:t>
                      </a:r>
                      <a:r>
                        <a:rPr kumimoji="0" lang="en-GB" sz="2000" b="0" i="1" u="none" strike="noStrike" cap="none" normalizeH="0" baseline="0" dirty="0">
                          <a:ln>
                            <a:noFill/>
                          </a:ln>
                          <a:solidFill>
                            <a:schemeClr val="tx1"/>
                          </a:solidFill>
                          <a:effectLst/>
                          <a:latin typeface="Palatino Linotype" pitchFamily="18" charset="0"/>
                        </a:rPr>
                        <a:t>No</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Hot</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2/9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2/5</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Mild</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4/9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2/5</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Cool</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Palatino Linotype" pitchFamily="18" charset="0"/>
                        </a:rPr>
                        <a:t>3/9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Palatino Linotype" pitchFamily="18" charset="0"/>
                        </a:rPr>
                        <a:t>1/5</a:t>
                      </a:r>
                      <a:endParaRPr kumimoji="0" lang="en-GB" sz="2000" b="0" i="0" u="none" strike="noStrike" cap="none" normalizeH="0" baseline="0" dirty="0">
                        <a:ln>
                          <a:noFill/>
                        </a:ln>
                        <a:solidFill>
                          <a:schemeClr val="tx1"/>
                        </a:solidFill>
                        <a:effectLst/>
                        <a:latin typeface="Palatino Linotype" pitchFamily="18" charset="0"/>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2" name="Group 132"/>
          <p:cNvGraphicFramePr>
            <a:graphicFrameLocks noGrp="1"/>
          </p:cNvGraphicFramePr>
          <p:nvPr>
            <p:extLst>
              <p:ext uri="{D42A27DB-BD31-4B8C-83A1-F6EECF244321}">
                <p14:modId xmlns:p14="http://schemas.microsoft.com/office/powerpoint/2010/main" val="2472175084"/>
              </p:ext>
            </p:extLst>
          </p:nvPr>
        </p:nvGraphicFramePr>
        <p:xfrm>
          <a:off x="31750" y="5259803"/>
          <a:ext cx="3886200" cy="1374775"/>
        </p:xfrm>
        <a:graphic>
          <a:graphicData uri="http://schemas.openxmlformats.org/drawingml/2006/table">
            <a:tbl>
              <a:tblPr/>
              <a:tblGrid>
                <a:gridCol w="1554163">
                  <a:extLst>
                    <a:ext uri="{9D8B030D-6E8A-4147-A177-3AD203B41FA5}">
                      <a16:colId xmlns:a16="http://schemas.microsoft.com/office/drawing/2014/main" val="20000"/>
                    </a:ext>
                  </a:extLst>
                </a:gridCol>
                <a:gridCol w="1184275">
                  <a:extLst>
                    <a:ext uri="{9D8B030D-6E8A-4147-A177-3AD203B41FA5}">
                      <a16:colId xmlns:a16="http://schemas.microsoft.com/office/drawing/2014/main" val="20001"/>
                    </a:ext>
                  </a:extLst>
                </a:gridCol>
                <a:gridCol w="1147762">
                  <a:extLst>
                    <a:ext uri="{9D8B030D-6E8A-4147-A177-3AD203B41FA5}">
                      <a16:colId xmlns:a16="http://schemas.microsoft.com/office/drawing/2014/main" val="20002"/>
                    </a:ext>
                  </a:extLst>
                </a:gridCol>
              </a:tblGrid>
              <a:tr h="460375">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accent2"/>
                          </a:solidFill>
                          <a:effectLst/>
                          <a:latin typeface="Palatino Linotype" pitchFamily="18" charset="0"/>
                        </a:rPr>
                        <a:t>Humidity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Palatino Linotype" pitchFamily="18" charset="0"/>
                        </a:rPr>
                        <a:t>Play=</a:t>
                      </a:r>
                      <a:r>
                        <a:rPr kumimoji="0" lang="en-GB" sz="2000" b="0" i="1" u="none" strike="noStrike" cap="none" normalizeH="0" baseline="0" dirty="0">
                          <a:ln>
                            <a:noFill/>
                          </a:ln>
                          <a:solidFill>
                            <a:schemeClr val="tx1"/>
                          </a:solidFill>
                          <a:effectLst/>
                          <a:latin typeface="Palatino Linotype" pitchFamily="18" charset="0"/>
                        </a:rPr>
                        <a:t>Yes</a:t>
                      </a:r>
                      <a:endParaRPr kumimoji="0" lang="en-GB" sz="2400" b="0" i="0" u="none" strike="noStrike" cap="none" normalizeH="0" baseline="0" dirty="0">
                        <a:ln>
                          <a:noFill/>
                        </a:ln>
                        <a:solidFill>
                          <a:schemeClr val="tx1"/>
                        </a:solidFill>
                        <a:effectLst/>
                        <a:latin typeface="Palatino Linotyp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Palatino Linotype" pitchFamily="18" charset="0"/>
                        </a:rPr>
                        <a:t>Play=N</a:t>
                      </a:r>
                      <a:r>
                        <a:rPr kumimoji="0" lang="en-GB" sz="2000" b="0" i="1" u="none" strike="noStrike" cap="none" normalizeH="0" baseline="0">
                          <a:ln>
                            <a:noFill/>
                          </a:ln>
                          <a:solidFill>
                            <a:schemeClr val="tx1"/>
                          </a:solidFill>
                          <a:effectLst/>
                          <a:latin typeface="Palatino Linotype" pitchFamily="18" charset="0"/>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Normal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Palatino Linotype" pitchFamily="18"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 name="Group 137"/>
          <p:cNvGraphicFramePr>
            <a:graphicFrameLocks noGrp="1"/>
          </p:cNvGraphicFramePr>
          <p:nvPr>
            <p:extLst>
              <p:ext uri="{D42A27DB-BD31-4B8C-83A1-F6EECF244321}">
                <p14:modId xmlns:p14="http://schemas.microsoft.com/office/powerpoint/2010/main" val="298563760"/>
              </p:ext>
            </p:extLst>
          </p:nvPr>
        </p:nvGraphicFramePr>
        <p:xfrm>
          <a:off x="4491099" y="5259803"/>
          <a:ext cx="3886200" cy="1311276"/>
        </p:xfrm>
        <a:graphic>
          <a:graphicData uri="http://schemas.openxmlformats.org/drawingml/2006/table">
            <a:tbl>
              <a:tblPr/>
              <a:tblGrid>
                <a:gridCol w="1357313">
                  <a:extLst>
                    <a:ext uri="{9D8B030D-6E8A-4147-A177-3AD203B41FA5}">
                      <a16:colId xmlns:a16="http://schemas.microsoft.com/office/drawing/2014/main" val="20000"/>
                    </a:ext>
                  </a:extLst>
                </a:gridCol>
                <a:gridCol w="1233487">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9643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accent2"/>
                          </a:solidFill>
                          <a:effectLst/>
                          <a:latin typeface="Palatino Linotype" pitchFamily="18" charset="0"/>
                        </a:rPr>
                        <a:t>Wind</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Palatino Linotype" pitchFamily="18" charset="0"/>
                        </a:rPr>
                        <a:t>Play=</a:t>
                      </a:r>
                      <a:r>
                        <a:rPr kumimoji="0" lang="en-GB" sz="2000" b="0" i="1" u="none" strike="noStrike" cap="none" normalizeH="0" baseline="0">
                          <a:ln>
                            <a:noFill/>
                          </a:ln>
                          <a:solidFill>
                            <a:schemeClr val="tx1"/>
                          </a:solidFill>
                          <a:effectLst/>
                          <a:latin typeface="Palatino Linotype" pitchFamily="18" charset="0"/>
                        </a:rPr>
                        <a:t>Yes</a:t>
                      </a:r>
                      <a:endParaRPr kumimoji="0" lang="en-GB" sz="2400" b="0" i="0" u="none" strike="noStrike" cap="none" normalizeH="0" baseline="0">
                        <a:ln>
                          <a:noFill/>
                        </a:ln>
                        <a:solidFill>
                          <a:schemeClr val="tx1"/>
                        </a:solidFill>
                        <a:effectLst/>
                        <a:latin typeface="Palatino Linotype" pitchFamily="18"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Palatino Linotype" pitchFamily="18" charset="0"/>
                        </a:rPr>
                        <a:t>Play=</a:t>
                      </a:r>
                      <a:r>
                        <a:rPr kumimoji="0" lang="en-GB" sz="2000" b="0" i="1" u="none" strike="noStrike" cap="none" normalizeH="0" baseline="0">
                          <a:ln>
                            <a:noFill/>
                          </a:ln>
                          <a:solidFill>
                            <a:schemeClr val="tx1"/>
                          </a:solidFill>
                          <a:effectLst/>
                          <a:latin typeface="Palatino Linotype" pitchFamily="18" charset="0"/>
                        </a:rPr>
                        <a:t>No</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42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Strong</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3/9</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3/5</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42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Weak</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6/9</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Palatino Linotype" pitchFamily="18" charset="0"/>
                        </a:rPr>
                        <a:t>2/5</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Text Box 119"/>
          <p:cNvSpPr txBox="1">
            <a:spLocks noChangeArrowheads="1"/>
          </p:cNvSpPr>
          <p:nvPr/>
        </p:nvSpPr>
        <p:spPr bwMode="auto">
          <a:xfrm>
            <a:off x="4802794" y="1021643"/>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GB" altLang="en-US" sz="2400" i="1" dirty="0">
                <a:latin typeface="Palatino Linotype" panose="02040502050505030304" pitchFamily="18" charset="0"/>
              </a:rPr>
              <a:t>P</a:t>
            </a:r>
            <a:r>
              <a:rPr lang="en-GB" altLang="en-US" sz="2400" dirty="0">
                <a:latin typeface="Palatino Linotype" panose="02040502050505030304" pitchFamily="18" charset="0"/>
              </a:rPr>
              <a:t>(Play</a:t>
            </a:r>
            <a:r>
              <a:rPr lang="en-GB" altLang="en-US" sz="2400" i="1" dirty="0">
                <a:latin typeface="Palatino Linotype" panose="02040502050505030304" pitchFamily="18" charset="0"/>
              </a:rPr>
              <a:t>=Yes) = </a:t>
            </a:r>
            <a:r>
              <a:rPr lang="en-GB" altLang="en-US" sz="2400" dirty="0">
                <a:latin typeface="Palatino Linotype" panose="02040502050505030304" pitchFamily="18" charset="0"/>
              </a:rPr>
              <a:t>9/14</a:t>
            </a:r>
          </a:p>
        </p:txBody>
      </p:sp>
      <p:sp>
        <p:nvSpPr>
          <p:cNvPr id="15" name="Text Box 120"/>
          <p:cNvSpPr txBox="1">
            <a:spLocks noChangeArrowheads="1"/>
          </p:cNvSpPr>
          <p:nvPr/>
        </p:nvSpPr>
        <p:spPr bwMode="auto">
          <a:xfrm>
            <a:off x="4802794" y="1613346"/>
            <a:ext cx="255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GB" altLang="en-US" sz="2400" i="1" dirty="0">
                <a:latin typeface="Palatino Linotype" panose="02040502050505030304" pitchFamily="18" charset="0"/>
              </a:rPr>
              <a:t>P</a:t>
            </a:r>
            <a:r>
              <a:rPr lang="en-GB" altLang="en-US" sz="2400" dirty="0">
                <a:latin typeface="Palatino Linotype" panose="02040502050505030304" pitchFamily="18" charset="0"/>
              </a:rPr>
              <a:t>(Play</a:t>
            </a:r>
            <a:r>
              <a:rPr lang="en-GB" altLang="en-US" sz="2400" i="1" dirty="0">
                <a:latin typeface="Palatino Linotype" panose="02040502050505030304" pitchFamily="18" charset="0"/>
              </a:rPr>
              <a:t>=No) = </a:t>
            </a:r>
            <a:r>
              <a:rPr lang="en-GB" altLang="en-US" sz="2400" dirty="0">
                <a:latin typeface="Palatino Linotype" panose="02040502050505030304" pitchFamily="18" charset="0"/>
              </a:rPr>
              <a:t>5/14</a:t>
            </a:r>
          </a:p>
        </p:txBody>
      </p:sp>
      <p:cxnSp>
        <p:nvCxnSpPr>
          <p:cNvPr id="16" name="Straight Arrow Connector 2"/>
          <p:cNvCxnSpPr/>
          <p:nvPr/>
        </p:nvCxnSpPr>
        <p:spPr>
          <a:xfrm>
            <a:off x="3836988" y="3149600"/>
            <a:ext cx="736202" cy="329163"/>
          </a:xfrm>
          <a:prstGeom prst="straightConnector1">
            <a:avLst/>
          </a:prstGeom>
          <a:ln w="762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4"/>
          <p:cNvCxnSpPr>
            <a:stCxn id="14" idx="1"/>
          </p:cNvCxnSpPr>
          <p:nvPr/>
        </p:nvCxnSpPr>
        <p:spPr>
          <a:xfrm flipH="1">
            <a:off x="3836988" y="1250243"/>
            <a:ext cx="965806" cy="7137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6"/>
          <p:cNvCxnSpPr>
            <a:stCxn id="15" idx="1"/>
          </p:cNvCxnSpPr>
          <p:nvPr/>
        </p:nvCxnSpPr>
        <p:spPr>
          <a:xfrm flipH="1">
            <a:off x="3836988" y="1841946"/>
            <a:ext cx="965806" cy="1107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0"/>
          <p:cNvSpPr txBox="1">
            <a:spLocks noChangeArrowheads="1"/>
          </p:cNvSpPr>
          <p:nvPr/>
        </p:nvSpPr>
        <p:spPr bwMode="auto">
          <a:xfrm>
            <a:off x="4257422" y="2205049"/>
            <a:ext cx="4886578" cy="70788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Times New Roman" panose="02020603050405020304" pitchFamily="18" charset="0"/>
              </a:rPr>
              <a:t>We have four variables, we calculate for each we calculate the conditional probability table</a:t>
            </a:r>
          </a:p>
        </p:txBody>
      </p:sp>
    </p:spTree>
    <p:extLst>
      <p:ext uri="{BB962C8B-B14F-4D97-AF65-F5344CB8AC3E}">
        <p14:creationId xmlns:p14="http://schemas.microsoft.com/office/powerpoint/2010/main" val="2952401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test phase for the tennis example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Given a new instance of variable values, </a:t>
                </a:r>
              </a:p>
              <a:p>
                <a:pPr lvl="1"/>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sup>
                    </m:sSup>
                  </m:oMath>
                </a14:m>
                <a:r>
                  <a:rPr lang="en-US" dirty="0"/>
                  <a:t>=(Outlook=Sunny, Temperature=Cool, Humidity=High, Wind=Strong)</a:t>
                </a:r>
              </a:p>
              <a:p>
                <a:r>
                  <a:rPr lang="en-US" dirty="0"/>
                  <a:t>Compute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𝑌𝑒𝑠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and </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b="0" i="1" smtClean="0">
                        <a:latin typeface="Cambria Math" panose="02040503050406030204" pitchFamily="18" charset="0"/>
                      </a:rPr>
                      <m:t>𝑁𝑜</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oMath>
                </a14:m>
                <a:r>
                  <a:rPr lang="en-US" altLang="zh-CN" dirty="0"/>
                  <a:t> </a:t>
                </a:r>
                <a:endParaRPr lang="en-US" dirty="0"/>
              </a:p>
              <a:p>
                <a:r>
                  <a:rPr lang="en-US" dirty="0"/>
                  <a:t>Given calculated Look up tables</a:t>
                </a:r>
              </a:p>
              <a:p>
                <a:endParaRPr lang="en-US" dirty="0"/>
              </a:p>
              <a:p>
                <a:endParaRPr lang="en-US" dirty="0"/>
              </a:p>
              <a:p>
                <a:endParaRPr lang="en-US" dirty="0"/>
              </a:p>
              <a:p>
                <a:endParaRPr lang="en-US" dirty="0"/>
              </a:p>
              <a:p>
                <a:endParaRPr lang="en-US" sz="100" dirty="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mc:AlternateContent xmlns:mc="http://schemas.openxmlformats.org/markup-compatibility/2006" xmlns:a14="http://schemas.microsoft.com/office/drawing/2010/main">
        <mc:Choice Requires="a14">
          <p:sp>
            <p:nvSpPr>
              <p:cNvPr id="7" name="Text Box 91"/>
              <p:cNvSpPr txBox="1">
                <a:spLocks noChangeArrowheads="1"/>
              </p:cNvSpPr>
              <p:nvPr/>
            </p:nvSpPr>
            <p:spPr bwMode="auto">
              <a:xfrm>
                <a:off x="4786158" y="2689999"/>
                <a:ext cx="4276388" cy="3656386"/>
              </a:xfrm>
              <a:prstGeom prst="rect">
                <a:avLst/>
              </a:prstGeom>
              <a:solidFill>
                <a:schemeClr val="bg2"/>
              </a:solidFill>
              <a:ln>
                <a:noFill/>
              </a:ln>
            </p:spPr>
            <p:txBody>
              <a:bodyPr wrap="squar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𝑂𝑢𝑡𝑙𝑜𝑜𝑘</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𝑆𝑢𝑛𝑛𝑦</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b="0" i="1" dirty="0" smtClean="0">
                          <a:solidFill>
                            <a:schemeClr val="tx1"/>
                          </a:solidFill>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3/5</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𝑇𝑒𝑚𝑝𝑒𝑟𝑎𝑡𝑢𝑟𝑒</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𝐶𝑜𝑜𝑙</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1/5</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𝐻𝑢𝑚𝑖𝑛𝑖𝑡𝑦</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𝐻𝑖𝑔h</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4/5</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𝑊𝑖𝑛𝑑</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𝑆𝑡𝑟𝑜𝑛𝑔</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3/5</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5/14</m:t>
                      </m:r>
                    </m:oMath>
                  </m:oMathPara>
                </a14:m>
                <a:endParaRPr lang="en-GB" sz="2000" dirty="0">
                  <a:latin typeface="Times New Roman" panose="02020603050405020304" pitchFamily="18" charset="0"/>
                  <a:cs typeface="Times New Roman" panose="02020603050405020304" pitchFamily="18" charset="0"/>
                </a:endParaRPr>
              </a:p>
            </p:txBody>
          </p:sp>
        </mc:Choice>
        <mc:Fallback xmlns="">
          <p:sp>
            <p:nvSpPr>
              <p:cNvPr id="7" name="Text Box 91"/>
              <p:cNvSpPr txBox="1">
                <a:spLocks noRot="1" noChangeAspect="1" noMove="1" noResize="1" noEditPoints="1" noAdjustHandles="1" noChangeArrowheads="1" noChangeShapeType="1" noTextEdit="1"/>
              </p:cNvSpPr>
              <p:nvPr/>
            </p:nvSpPr>
            <p:spPr bwMode="auto">
              <a:xfrm>
                <a:off x="4786158" y="2689999"/>
                <a:ext cx="4276388" cy="3656386"/>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 Box 93"/>
              <p:cNvSpPr txBox="1">
                <a:spLocks noChangeArrowheads="1"/>
              </p:cNvSpPr>
              <p:nvPr/>
            </p:nvSpPr>
            <p:spPr bwMode="auto">
              <a:xfrm>
                <a:off x="72247" y="2686722"/>
                <a:ext cx="4458931" cy="3656386"/>
              </a:xfrm>
              <a:prstGeom prst="rect">
                <a:avLst/>
              </a:prstGeom>
              <a:solidFill>
                <a:schemeClr val="bg2"/>
              </a:solidFill>
              <a:ln>
                <a:noFill/>
              </a:ln>
            </p:spPr>
            <p:txBody>
              <a:bodyPr wrap="squar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a:latin typeface="Cambria Math" panose="02040503050406030204" pitchFamily="18" charset="0"/>
                          <a:cs typeface="Times New Roman" panose="02020603050405020304" pitchFamily="18" charset="0"/>
                        </a:rPr>
                        <m:t>𝑃</m:t>
                      </m:r>
                      <m:r>
                        <a:rPr lang="en-GB" sz="2000" i="1" dirty="0">
                          <a:latin typeface="Cambria Math" panose="02040503050406030204" pitchFamily="18" charset="0"/>
                          <a:cs typeface="Times New Roman" panose="02020603050405020304" pitchFamily="18" charset="0"/>
                        </a:rPr>
                        <m:t>(</m:t>
                      </m:r>
                      <m:r>
                        <a:rPr lang="en-GB" sz="2000" i="1" dirty="0">
                          <a:latin typeface="Cambria Math" panose="02040503050406030204" pitchFamily="18" charset="0"/>
                          <a:cs typeface="Times New Roman" panose="02020603050405020304" pitchFamily="18" charset="0"/>
                        </a:rPr>
                        <m:t>𝑂𝑢𝑡𝑙𝑜𝑜𝑘</m:t>
                      </m:r>
                      <m:r>
                        <a:rPr lang="en-GB" sz="2000" i="1" dirty="0">
                          <a:latin typeface="Cambria Math" panose="02040503050406030204" pitchFamily="18" charset="0"/>
                          <a:cs typeface="Times New Roman" panose="02020603050405020304" pitchFamily="18" charset="0"/>
                        </a:rPr>
                        <m:t>=</m:t>
                      </m:r>
                      <m:r>
                        <a:rPr lang="en-GB" sz="2000" i="1" dirty="0" err="1">
                          <a:latin typeface="Cambria Math" panose="02040503050406030204" pitchFamily="18" charset="0"/>
                          <a:cs typeface="Times New Roman" panose="02020603050405020304" pitchFamily="18" charset="0"/>
                        </a:rPr>
                        <m:t>𝑆𝑢𝑛𝑛𝑦</m:t>
                      </m:r>
                      <m:r>
                        <a:rPr lang="en-GB" sz="2000" i="1" dirty="0" err="1">
                          <a:latin typeface="Cambria Math" panose="02040503050406030204" pitchFamily="18" charset="0"/>
                          <a:cs typeface="Times New Roman" panose="02020603050405020304" pitchFamily="18" charset="0"/>
                        </a:rPr>
                        <m:t>|</m:t>
                      </m:r>
                      <m:r>
                        <a:rPr lang="en-GB" sz="2000" i="1" dirty="0" err="1">
                          <a:latin typeface="Cambria Math" panose="02040503050406030204" pitchFamily="18" charset="0"/>
                          <a:cs typeface="Times New Roman" panose="02020603050405020304" pitchFamily="18" charset="0"/>
                        </a:rPr>
                        <m:t>𝑃𝑙𝑎𝑦</m:t>
                      </m:r>
                      <m:r>
                        <a:rPr lang="en-GB" sz="2000" i="1" dirty="0">
                          <a:latin typeface="Cambria Math" panose="02040503050406030204" pitchFamily="18" charset="0"/>
                          <a:cs typeface="Times New Roman" panose="02020603050405020304" pitchFamily="18" charset="0"/>
                        </a:rPr>
                        <m:t>=</m:t>
                      </m:r>
                      <m:r>
                        <a:rPr lang="en-GB" sz="2000" b="0" i="1" dirty="0">
                          <a:latin typeface="Cambria Math" panose="02040503050406030204" pitchFamily="18" charset="0"/>
                          <a:cs typeface="Times New Roman" panose="02020603050405020304" pitchFamily="18" charset="0"/>
                        </a:rPr>
                        <m:t>𝑌</m:t>
                      </m:r>
                      <m:r>
                        <a:rPr lang="en-US" sz="2000" b="0" i="1" dirty="0">
                          <a:latin typeface="Cambria Math" panose="02040503050406030204" pitchFamily="18" charset="0"/>
                          <a:cs typeface="Times New Roman" panose="02020603050405020304" pitchFamily="18" charset="0"/>
                        </a:rPr>
                        <m:t>𝑒𝑠</m:t>
                      </m:r>
                      <m:r>
                        <a:rPr lang="en-GB" sz="2000" i="1" dirty="0">
                          <a:latin typeface="Cambria Math" panose="02040503050406030204" pitchFamily="18" charset="0"/>
                          <a:cs typeface="Times New Roman" panose="02020603050405020304" pitchFamily="18" charset="0"/>
                        </a:rPr>
                        <m:t>) = 2/9</m:t>
                      </m:r>
                    </m:oMath>
                  </m:oMathPara>
                </a14:m>
                <a:endParaRPr lang="en-GB" sz="2000" i="1" dirty="0">
                  <a:latin typeface="Cambria Math" panose="020405030504060302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𝑇𝑒𝑚𝑝𝑒𝑟𝑎𝑡𝑢𝑟𝑒</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𝐶𝑜𝑜𝑙</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3/9</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𝐻𝑢𝑚𝑖𝑛𝑖𝑡𝑦</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𝐻𝑖𝑔h</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3/9</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𝑊𝑖𝑛𝑑</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𝑆𝑡𝑟𝑜𝑛𝑔</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3/9</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9/14</m:t>
                      </m:r>
                    </m:oMath>
                  </m:oMathPara>
                </a14:m>
                <a:endParaRPr lang="en-GB" sz="2000" dirty="0">
                  <a:latin typeface="Times New Roman" panose="02020603050405020304" pitchFamily="18" charset="0"/>
                  <a:cs typeface="Times New Roman" panose="02020603050405020304" pitchFamily="18" charset="0"/>
                </a:endParaRPr>
              </a:p>
            </p:txBody>
          </p:sp>
        </mc:Choice>
        <mc:Fallback xmlns="">
          <p:sp>
            <p:nvSpPr>
              <p:cNvPr id="8" name="Text Box 93"/>
              <p:cNvSpPr txBox="1">
                <a:spLocks noRot="1" noChangeAspect="1" noMove="1" noResize="1" noEditPoints="1" noAdjustHandles="1" noChangeArrowheads="1" noChangeShapeType="1" noTextEdit="1"/>
              </p:cNvSpPr>
              <p:nvPr/>
            </p:nvSpPr>
            <p:spPr bwMode="auto">
              <a:xfrm>
                <a:off x="72247" y="2686722"/>
                <a:ext cx="4458931" cy="3656386"/>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064843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test phase for the tennis example</a:t>
            </a:r>
            <a:endParaRPr lang="zh-CN" altLang="en-US" dirty="0"/>
          </a:p>
        </p:txBody>
      </p:sp>
      <p:sp>
        <p:nvSpPr>
          <p:cNvPr id="3" name="内容占位符 2"/>
          <p:cNvSpPr>
            <a:spLocks noGrp="1"/>
          </p:cNvSpPr>
          <p:nvPr>
            <p:ph idx="1"/>
          </p:nvPr>
        </p:nvSpPr>
        <p:spPr/>
        <p:txBody>
          <a:bodyPr/>
          <a:lstStyle/>
          <a:p>
            <a:r>
              <a:rPr lang="en-US" altLang="zh-CN" dirty="0"/>
              <a:t>Use the MAP rule to calculate Yes or No</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mc:AlternateContent xmlns:mc="http://schemas.openxmlformats.org/markup-compatibility/2006" xmlns:a14="http://schemas.microsoft.com/office/drawing/2010/main">
        <mc:Choice Requires="a14">
          <p:sp>
            <p:nvSpPr>
              <p:cNvPr id="7" name="Text Box 94"/>
              <p:cNvSpPr txBox="1">
                <a:spLocks noChangeArrowheads="1"/>
              </p:cNvSpPr>
              <p:nvPr/>
            </p:nvSpPr>
            <p:spPr bwMode="auto">
              <a:xfrm>
                <a:off x="0" y="1540595"/>
                <a:ext cx="9144000" cy="3378810"/>
              </a:xfrm>
              <a:prstGeom prst="rect">
                <a:avLst/>
              </a:prstGeom>
              <a:solidFill>
                <a:schemeClr val="accent1">
                  <a:lumMod val="20000"/>
                  <a:lumOff val="80000"/>
                </a:schemeClr>
              </a:solidFill>
              <a:ln>
                <a:noFill/>
              </a:ln>
            </p:spPr>
            <p:txBody>
              <a:bodyPr wrap="squar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solidFill>
                            <a:schemeClr val="accent2"/>
                          </a:solidFill>
                          <a:latin typeface="Cambria Math" panose="02040503050406030204" pitchFamily="18" charset="0"/>
                          <a:cs typeface="Times New Roman" panose="02020603050405020304" pitchFamily="18" charset="0"/>
                        </a:rPr>
                        <m:t>𝑃</m:t>
                      </m:r>
                      <m:d>
                        <m:dPr>
                          <m:ctrlPr>
                            <a:rPr lang="en-GB" sz="2000" i="1" dirty="0" smtClean="0">
                              <a:solidFill>
                                <a:schemeClr val="accent2"/>
                              </a:solidFill>
                              <a:latin typeface="Cambria Math" panose="02040503050406030204" pitchFamily="18" charset="0"/>
                              <a:cs typeface="Times New Roman" panose="02020603050405020304" pitchFamily="18" charset="0"/>
                            </a:rPr>
                          </m:ctrlPr>
                        </m:dPr>
                        <m:e>
                          <m:r>
                            <a:rPr lang="en-GB" sz="2000" i="1" dirty="0" err="1" smtClean="0">
                              <a:solidFill>
                                <a:schemeClr val="accent2"/>
                              </a:solidFill>
                              <a:latin typeface="Cambria Math" panose="02040503050406030204" pitchFamily="18" charset="0"/>
                              <a:cs typeface="Times New Roman" panose="02020603050405020304" pitchFamily="18" charset="0"/>
                            </a:rPr>
                            <m:t>𝑌𝑒𝑠</m:t>
                          </m:r>
                        </m:e>
                        <m:e>
                          <m:r>
                            <a:rPr lang="en-GB" sz="2000" b="1" i="1" dirty="0" err="1" smtClean="0">
                              <a:solidFill>
                                <a:schemeClr val="accent2"/>
                              </a:solidFill>
                              <a:latin typeface="Cambria Math" panose="02040503050406030204" pitchFamily="18" charset="0"/>
                              <a:cs typeface="Times New Roman" panose="02020603050405020304" pitchFamily="18" charset="0"/>
                            </a:rPr>
                            <m:t>𝒙</m:t>
                          </m:r>
                          <m:r>
                            <a:rPr lang="en-GB" sz="2000" i="1" dirty="0" smtClean="0">
                              <a:solidFill>
                                <a:schemeClr val="accent2"/>
                              </a:solidFill>
                              <a:latin typeface="Cambria Math" panose="02040503050406030204" pitchFamily="18" charset="0"/>
                              <a:cs typeface="Times New Roman" panose="02020603050405020304" pitchFamily="18" charset="0"/>
                            </a:rPr>
                            <m:t>’</m:t>
                          </m:r>
                        </m:e>
                      </m:d>
                      <m:r>
                        <a:rPr lang="en-GB" sz="2000" i="1" dirty="0" smtClean="0">
                          <a:solidFill>
                            <a:schemeClr val="accent2"/>
                          </a:solidFill>
                          <a:latin typeface="Cambria Math" panose="02040503050406030204" pitchFamily="18" charset="0"/>
                          <a:cs typeface="Times New Roman" panose="02020603050405020304" pitchFamily="18" charset="0"/>
                        </a:rPr>
                        <m:t>:</m:t>
                      </m:r>
                    </m:oMath>
                  </m:oMathPara>
                </a14:m>
                <a:endParaRPr lang="en-US" sz="2000" i="1" dirty="0">
                  <a:solidFill>
                    <a:schemeClr val="accent2"/>
                  </a:solidFill>
                  <a:latin typeface="Cambria Math" panose="020405030504060302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 </m:t>
                      </m:r>
                      <m:d>
                        <m:dPr>
                          <m:begChr m:val="["/>
                          <m:endChr m:val="]"/>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𝑆𝑢𝑛𝑛𝑦</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𝐶𝑜𝑜𝑙</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𝐻𝑖𝑔h</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𝑆𝑡𝑟𝑜𝑛𝑔</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e>
                      </m:d>
                      <m:r>
                        <a:rPr lang="en-GB" sz="200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2</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9</m:t>
                          </m:r>
                        </m:num>
                        <m:den>
                          <m:r>
                            <a:rPr lang="en-US" sz="2000" b="0" i="1" dirty="0" smtClean="0">
                              <a:latin typeface="Cambria Math" panose="02040503050406030204" pitchFamily="18" charset="0"/>
                              <a:cs typeface="Times New Roman" panose="02020603050405020304" pitchFamily="18" charset="0"/>
                            </a:rPr>
                            <m:t>14</m:t>
                          </m:r>
                        </m:den>
                      </m:f>
                      <m:r>
                        <a:rPr lang="en-US" sz="2000" b="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0.0053</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endParaRPr lang="en-GB" sz="1800" dirty="0">
                  <a:latin typeface="Times New Roman" panose="02020603050405020304" pitchFamily="18" charset="0"/>
                  <a:cs typeface="Times New Roman" panose="02020603050405020304" pitchFamily="18" charset="0"/>
                </a:endParaRPr>
              </a:p>
              <a:p>
                <a:pPr eaLnBrk="1" hangingPunct="1">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 </m:t>
                      </m:r>
                      <m:r>
                        <a:rPr lang="en-GB" sz="2000" i="1" dirty="0" smtClean="0">
                          <a:solidFill>
                            <a:schemeClr val="accent2"/>
                          </a:solidFill>
                          <a:latin typeface="Cambria Math" panose="02040503050406030204" pitchFamily="18" charset="0"/>
                          <a:cs typeface="Times New Roman" panose="02020603050405020304" pitchFamily="18" charset="0"/>
                        </a:rPr>
                        <m:t>𝑃</m:t>
                      </m:r>
                      <m:d>
                        <m:dPr>
                          <m:ctrlPr>
                            <a:rPr lang="en-GB" sz="2000" i="1" dirty="0" smtClean="0">
                              <a:solidFill>
                                <a:schemeClr val="accent2"/>
                              </a:solidFill>
                              <a:latin typeface="Cambria Math" panose="02040503050406030204" pitchFamily="18" charset="0"/>
                              <a:cs typeface="Times New Roman" panose="02020603050405020304" pitchFamily="18" charset="0"/>
                            </a:rPr>
                          </m:ctrlPr>
                        </m:dPr>
                        <m:e>
                          <m:r>
                            <a:rPr lang="en-GB" sz="2000" i="1" dirty="0" err="1" smtClean="0">
                              <a:solidFill>
                                <a:schemeClr val="accent2"/>
                              </a:solidFill>
                              <a:latin typeface="Cambria Math" panose="02040503050406030204" pitchFamily="18" charset="0"/>
                              <a:cs typeface="Times New Roman" panose="02020603050405020304" pitchFamily="18" charset="0"/>
                            </a:rPr>
                            <m:t>𝑁𝑜</m:t>
                          </m:r>
                        </m:e>
                        <m:e>
                          <m:r>
                            <a:rPr lang="en-GB" sz="2000" b="1" i="1" dirty="0" err="1" smtClean="0">
                              <a:solidFill>
                                <a:schemeClr val="accent2"/>
                              </a:solidFill>
                              <a:latin typeface="Cambria Math" panose="02040503050406030204" pitchFamily="18" charset="0"/>
                              <a:cs typeface="Times New Roman" panose="02020603050405020304" pitchFamily="18" charset="0"/>
                            </a:rPr>
                            <m:t>𝒙</m:t>
                          </m:r>
                          <m:r>
                            <a:rPr lang="en-GB" sz="2000" i="1" dirty="0" smtClean="0">
                              <a:solidFill>
                                <a:schemeClr val="accent2"/>
                              </a:solidFill>
                              <a:latin typeface="Cambria Math" panose="02040503050406030204" pitchFamily="18" charset="0"/>
                              <a:cs typeface="Times New Roman" panose="02020603050405020304" pitchFamily="18" charset="0"/>
                            </a:rPr>
                            <m:t>’</m:t>
                          </m:r>
                        </m:e>
                      </m:d>
                      <m:r>
                        <a:rPr lang="en-GB" sz="2000" i="1" dirty="0" smtClean="0">
                          <a:solidFill>
                            <a:schemeClr val="accent2"/>
                          </a:solidFill>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 </m:t>
                      </m:r>
                    </m:oMath>
                  </m:oMathPara>
                </a14:m>
                <a:endParaRPr lang="en-US" sz="2000" i="1" dirty="0">
                  <a:latin typeface="Cambria Math" panose="02040503050406030204" pitchFamily="18" charset="0"/>
                  <a:cs typeface="Times New Roman" panose="02020603050405020304" pitchFamily="18" charset="0"/>
                </a:endParaRPr>
              </a:p>
              <a:p>
                <a:pPr eaLnBrk="1" hangingPunct="1">
                  <a:defRPr/>
                </a:pPr>
                <a14:m>
                  <m:oMathPara xmlns:m="http://schemas.openxmlformats.org/officeDocument/2006/math">
                    <m:oMathParaPr>
                      <m:jc m:val="left"/>
                    </m:oMathParaPr>
                    <m:oMath xmlns:m="http://schemas.openxmlformats.org/officeDocument/2006/math">
                      <m:d>
                        <m:dPr>
                          <m:begChr m:val="["/>
                          <m:endChr m:val="]"/>
                          <m:ctrlPr>
                            <a:rPr lang="en-GB" sz="2000" i="1" dirty="0" smtClean="0">
                              <a:latin typeface="Cambria Math" panose="02040503050406030204" pitchFamily="18" charset="0"/>
                              <a:cs typeface="Times New Roman" panose="02020603050405020304" pitchFamily="18" charset="0"/>
                            </a:rPr>
                          </m:ctrlPr>
                        </m:dPr>
                        <m:e>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𝑆𝑢𝑛𝑛𝑦</m:t>
                              </m:r>
                            </m:e>
                            <m:e>
                              <m:r>
                                <a:rPr lang="en-GB" sz="2000" i="1" dirty="0" err="1" smtClean="0">
                                  <a:latin typeface="Cambria Math" panose="02040503050406030204" pitchFamily="18" charset="0"/>
                                  <a:cs typeface="Times New Roman" panose="02020603050405020304" pitchFamily="18" charset="0"/>
                                </a:rPr>
                                <m:t>𝑁𝑜</m:t>
                              </m:r>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𝐶𝑜𝑜𝑙</m:t>
                              </m:r>
                            </m:e>
                            <m:e>
                              <m:r>
                                <a:rPr lang="en-GB" sz="2000" i="1" dirty="0" err="1" smtClean="0">
                                  <a:latin typeface="Cambria Math" panose="02040503050406030204" pitchFamily="18" charset="0"/>
                                  <a:cs typeface="Times New Roman" panose="02020603050405020304" pitchFamily="18" charset="0"/>
                                </a:rPr>
                                <m:t>𝑁𝑜</m:t>
                              </m:r>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𝐻𝑖𝑔h</m:t>
                              </m:r>
                            </m:e>
                            <m:e>
                              <m:r>
                                <a:rPr lang="en-GB" sz="2000" i="1" dirty="0" err="1" smtClean="0">
                                  <a:latin typeface="Cambria Math" panose="02040503050406030204" pitchFamily="18" charset="0"/>
                                  <a:cs typeface="Times New Roman" panose="02020603050405020304" pitchFamily="18" charset="0"/>
                                </a:rPr>
                                <m:t>𝑁𝑜</m:t>
                              </m:r>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𝑆𝑡𝑟𝑜𝑛𝑔</m:t>
                              </m:r>
                            </m:e>
                            <m:e>
                              <m:r>
                                <a:rPr lang="en-GB" sz="2000" i="1" dirty="0" err="1" smtClean="0">
                                  <a:latin typeface="Cambria Math" panose="02040503050406030204" pitchFamily="18" charset="0"/>
                                  <a:cs typeface="Times New Roman" panose="02020603050405020304" pitchFamily="18" charset="0"/>
                                </a:rPr>
                                <m:t>𝑁𝑜</m:t>
                              </m:r>
                            </m:e>
                          </m:d>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e>
                      </m:d>
                    </m:oMath>
                  </m:oMathPara>
                </a14:m>
                <a:endParaRPr lang="en-US" sz="2000" i="1" dirty="0">
                  <a:latin typeface="Cambria Math" panose="02040503050406030204" pitchFamily="18" charset="0"/>
                  <a:cs typeface="Times New Roman" panose="02020603050405020304" pitchFamily="18" charset="0"/>
                </a:endParaRPr>
              </a:p>
              <a:p>
                <a:pPr eaLnBrk="1" hangingPunct="1">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1</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4</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5</m:t>
                          </m:r>
                        </m:num>
                        <m:den>
                          <m:r>
                            <a:rPr lang="en-US" sz="2000" b="0" i="1" dirty="0" smtClean="0">
                              <a:latin typeface="Cambria Math" panose="02040503050406030204" pitchFamily="18" charset="0"/>
                              <a:cs typeface="Times New Roman" panose="02020603050405020304" pitchFamily="18" charset="0"/>
                            </a:rPr>
                            <m:t>14</m:t>
                          </m:r>
                        </m:den>
                      </m:f>
                      <m:r>
                        <a:rPr lang="en-US" sz="2000" b="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 0.0206</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50000"/>
                  </a:lnSpc>
                  <a:defRPr/>
                </a:pPr>
                <a:endParaRPr lang="en-GB" sz="2000" dirty="0">
                  <a:latin typeface="Palatino Linotype" pitchFamily="18" charset="0"/>
                </a:endParaRPr>
              </a:p>
            </p:txBody>
          </p:sp>
        </mc:Choice>
        <mc:Fallback xmlns="">
          <p:sp>
            <p:nvSpPr>
              <p:cNvPr id="7" name="Text Box 94"/>
              <p:cNvSpPr txBox="1">
                <a:spLocks noRot="1" noChangeAspect="1" noMove="1" noResize="1" noEditPoints="1" noAdjustHandles="1" noChangeArrowheads="1" noChangeShapeType="1" noTextEdit="1"/>
              </p:cNvSpPr>
              <p:nvPr/>
            </p:nvSpPr>
            <p:spPr bwMode="auto">
              <a:xfrm>
                <a:off x="0" y="1540595"/>
                <a:ext cx="9144000" cy="3378810"/>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21212" y="5432335"/>
                <a:ext cx="8255000" cy="461665"/>
              </a:xfrm>
              <a:prstGeom prst="rect">
                <a:avLst/>
              </a:prstGeom>
            </p:spPr>
            <p:txBody>
              <a:bodyPr wrap="square">
                <a:spAutoFit/>
              </a:bodyPr>
              <a:lstStyle/>
              <a:p>
                <a:r>
                  <a:rPr lang="en-GB" altLang="zh-CN" sz="2400" dirty="0">
                    <a:solidFill>
                      <a:schemeClr val="tx1"/>
                    </a:solidFill>
                    <a:latin typeface="Times New Roman" panose="02020603050405020304" pitchFamily="18" charset="0"/>
                    <a:cs typeface="Times New Roman" panose="02020603050405020304" pitchFamily="18" charset="0"/>
                  </a:rPr>
                  <a:t>Given the fact </a:t>
                </a:r>
                <a14:m>
                  <m:oMath xmlns:m="http://schemas.openxmlformats.org/officeDocument/2006/math">
                    <m:r>
                      <a:rPr lang="en-GB" altLang="zh-CN" sz="2400" b="0" i="1" dirty="0">
                        <a:solidFill>
                          <a:schemeClr val="tx1"/>
                        </a:solidFill>
                        <a:latin typeface="Cambria Math" panose="02040503050406030204" pitchFamily="18" charset="0"/>
                        <a:cs typeface="Times New Roman" panose="02020603050405020304" pitchFamily="18" charset="0"/>
                      </a:rPr>
                      <m:t>𝑃</m:t>
                    </m:r>
                    <m:r>
                      <a:rPr lang="en-GB" altLang="zh-CN" sz="2400" b="0" i="1" dirty="0">
                        <a:solidFill>
                          <a:schemeClr val="tx1"/>
                        </a:solidFill>
                        <a:latin typeface="Cambria Math" panose="02040503050406030204" pitchFamily="18" charset="0"/>
                        <a:cs typeface="Times New Roman" panose="02020603050405020304" pitchFamily="18" charset="0"/>
                      </a:rPr>
                      <m:t>(</m:t>
                    </m:r>
                    <m:r>
                      <a:rPr lang="en-GB" altLang="zh-CN" sz="2400" b="0" i="1" dirty="0" err="1">
                        <a:solidFill>
                          <a:schemeClr val="tx1"/>
                        </a:solidFill>
                        <a:latin typeface="Cambria Math" panose="02040503050406030204" pitchFamily="18" charset="0"/>
                        <a:cs typeface="Times New Roman" panose="02020603050405020304" pitchFamily="18" charset="0"/>
                      </a:rPr>
                      <m:t>𝑌𝑒𝑠</m:t>
                    </m:r>
                    <m:r>
                      <a:rPr lang="en-GB" altLang="zh-CN" sz="2400" b="0" i="1" dirty="0" err="1">
                        <a:solidFill>
                          <a:schemeClr val="tx1"/>
                        </a:solidFill>
                        <a:latin typeface="Cambria Math" panose="02040503050406030204" pitchFamily="18" charset="0"/>
                        <a:cs typeface="Times New Roman" panose="02020603050405020304" pitchFamily="18" charset="0"/>
                      </a:rPr>
                      <m:t>|</m:t>
                    </m:r>
                    <m:sSup>
                      <m:sSupPr>
                        <m:ctrlPr>
                          <a:rPr lang="en-US" altLang="zh-CN" sz="2400" b="0" i="1" dirty="0" smtClean="0">
                            <a:solidFill>
                              <a:schemeClr val="tx1"/>
                            </a:solidFill>
                            <a:latin typeface="Cambria Math" panose="02040503050406030204" pitchFamily="18" charset="0"/>
                            <a:cs typeface="Times New Roman" panose="02020603050405020304" pitchFamily="18" charset="0"/>
                          </a:rPr>
                        </m:ctrlPr>
                      </m:sSupPr>
                      <m:e>
                        <m:r>
                          <a:rPr lang="en-GB" altLang="zh-CN" sz="2400" b="1" i="1" dirty="0" err="1">
                            <a:solidFill>
                              <a:schemeClr val="tx1"/>
                            </a:solidFill>
                            <a:latin typeface="Cambria Math" panose="02040503050406030204" pitchFamily="18" charset="0"/>
                            <a:cs typeface="Times New Roman" panose="02020603050405020304" pitchFamily="18" charset="0"/>
                          </a:rPr>
                          <m:t>𝒙</m:t>
                        </m:r>
                      </m:e>
                      <m:sup>
                        <m:r>
                          <a:rPr lang="en-US" altLang="zh-CN" sz="2400" b="0" i="1" dirty="0" smtClean="0">
                            <a:solidFill>
                              <a:schemeClr val="tx1"/>
                            </a:solidFill>
                            <a:latin typeface="Cambria Math" panose="02040503050406030204" pitchFamily="18" charset="0"/>
                            <a:cs typeface="Times New Roman" panose="02020603050405020304" pitchFamily="18" charset="0"/>
                          </a:rPr>
                          <m:t>′</m:t>
                        </m:r>
                      </m:sup>
                    </m:sSup>
                    <m:r>
                      <a:rPr lang="en-GB" altLang="zh-CN" sz="2400" b="0" i="1" dirty="0">
                        <a:solidFill>
                          <a:schemeClr val="tx1"/>
                        </a:solidFill>
                        <a:latin typeface="Cambria Math" panose="02040503050406030204" pitchFamily="18" charset="0"/>
                        <a:cs typeface="Times New Roman" panose="02020603050405020304" pitchFamily="18" charset="0"/>
                      </a:rPr>
                      <m:t>) &lt; </m:t>
                    </m:r>
                    <m:r>
                      <a:rPr lang="en-GB" altLang="zh-CN" sz="2400" b="0" i="1" dirty="0">
                        <a:solidFill>
                          <a:schemeClr val="tx1"/>
                        </a:solidFill>
                        <a:latin typeface="Cambria Math" panose="02040503050406030204" pitchFamily="18" charset="0"/>
                        <a:cs typeface="Times New Roman" panose="02020603050405020304" pitchFamily="18" charset="0"/>
                      </a:rPr>
                      <m:t>𝑃</m:t>
                    </m:r>
                    <m:r>
                      <a:rPr lang="en-GB" altLang="zh-CN" sz="2400" b="0" i="1" dirty="0">
                        <a:solidFill>
                          <a:schemeClr val="tx1"/>
                        </a:solidFill>
                        <a:latin typeface="Cambria Math" panose="02040503050406030204" pitchFamily="18" charset="0"/>
                        <a:cs typeface="Times New Roman" panose="02020603050405020304" pitchFamily="18" charset="0"/>
                      </a:rPr>
                      <m:t>(</m:t>
                    </m:r>
                    <m:r>
                      <a:rPr lang="en-GB" altLang="zh-CN" sz="2400" b="0" i="1" dirty="0" err="1">
                        <a:solidFill>
                          <a:schemeClr val="tx1"/>
                        </a:solidFill>
                        <a:latin typeface="Cambria Math" panose="02040503050406030204" pitchFamily="18" charset="0"/>
                        <a:cs typeface="Times New Roman" panose="02020603050405020304" pitchFamily="18" charset="0"/>
                      </a:rPr>
                      <m:t>𝑁𝑜</m:t>
                    </m:r>
                    <m:r>
                      <a:rPr lang="en-GB" altLang="zh-CN" sz="2400" b="0" i="1" dirty="0" err="1">
                        <a:solidFill>
                          <a:schemeClr val="tx1"/>
                        </a:solidFill>
                        <a:latin typeface="Cambria Math" panose="02040503050406030204" pitchFamily="18" charset="0"/>
                        <a:cs typeface="Times New Roman" panose="02020603050405020304" pitchFamily="18" charset="0"/>
                      </a:rPr>
                      <m:t>|</m:t>
                    </m:r>
                    <m:sSup>
                      <m:sSupPr>
                        <m:ctrlPr>
                          <a:rPr lang="en-US" altLang="zh-CN" sz="2400" b="0" i="1" dirty="0" smtClean="0">
                            <a:solidFill>
                              <a:schemeClr val="tx1"/>
                            </a:solidFill>
                            <a:latin typeface="Cambria Math" panose="02040503050406030204" pitchFamily="18" charset="0"/>
                            <a:cs typeface="Times New Roman" panose="02020603050405020304" pitchFamily="18" charset="0"/>
                          </a:rPr>
                        </m:ctrlPr>
                      </m:sSupPr>
                      <m:e>
                        <m:r>
                          <a:rPr lang="en-GB" altLang="zh-CN" sz="2400" b="1" i="1" dirty="0" err="1">
                            <a:solidFill>
                              <a:schemeClr val="tx1"/>
                            </a:solidFill>
                            <a:latin typeface="Cambria Math" panose="02040503050406030204" pitchFamily="18" charset="0"/>
                            <a:cs typeface="Times New Roman" panose="02020603050405020304" pitchFamily="18" charset="0"/>
                          </a:rPr>
                          <m:t>𝒙</m:t>
                        </m:r>
                      </m:e>
                      <m:sup>
                        <m:r>
                          <a:rPr lang="en-US" altLang="zh-CN" sz="2400" b="0" i="1" dirty="0" smtClean="0">
                            <a:solidFill>
                              <a:schemeClr val="tx1"/>
                            </a:solidFill>
                            <a:latin typeface="Cambria Math" panose="02040503050406030204" pitchFamily="18" charset="0"/>
                            <a:cs typeface="Times New Roman" panose="02020603050405020304" pitchFamily="18" charset="0"/>
                          </a:rPr>
                          <m:t>′</m:t>
                        </m:r>
                      </m:sup>
                    </m:sSup>
                    <m:r>
                      <a:rPr lang="en-GB" altLang="zh-CN" sz="2400" b="0" i="1" dirty="0">
                        <a:solidFill>
                          <a:schemeClr val="tx1"/>
                        </a:solidFill>
                        <a:latin typeface="Cambria Math" panose="02040503050406030204" pitchFamily="18" charset="0"/>
                        <a:cs typeface="Times New Roman" panose="02020603050405020304" pitchFamily="18" charset="0"/>
                      </a:rPr>
                      <m:t>)</m:t>
                    </m:r>
                  </m:oMath>
                </a14:m>
                <a:r>
                  <a:rPr lang="en-GB" altLang="zh-CN" sz="2400" dirty="0">
                    <a:solidFill>
                      <a:schemeClr val="tx1"/>
                    </a:solidFill>
                    <a:latin typeface="Times New Roman" panose="02020603050405020304" pitchFamily="18" charset="0"/>
                    <a:cs typeface="Times New Roman" panose="02020603050405020304" pitchFamily="18" charset="0"/>
                  </a:rPr>
                  <a:t>, we label </a:t>
                </a:r>
                <a14:m>
                  <m:oMath xmlns:m="http://schemas.openxmlformats.org/officeDocument/2006/math">
                    <m:sSup>
                      <m:sSupPr>
                        <m:ctrlPr>
                          <a:rPr lang="en-US" altLang="zh-CN" sz="2400" i="1" dirty="0">
                            <a:solidFill>
                              <a:schemeClr val="tx1"/>
                            </a:solidFill>
                            <a:latin typeface="Cambria Math" panose="02040503050406030204" pitchFamily="18" charset="0"/>
                            <a:cs typeface="Times New Roman" panose="02020603050405020304" pitchFamily="18" charset="0"/>
                          </a:rPr>
                        </m:ctrlPr>
                      </m:sSupPr>
                      <m:e>
                        <m:r>
                          <a:rPr lang="en-GB" altLang="zh-CN" sz="2400" b="0" i="1" dirty="0">
                            <a:solidFill>
                              <a:schemeClr val="tx1"/>
                            </a:solidFill>
                            <a:latin typeface="Cambria Math" panose="02040503050406030204" pitchFamily="18" charset="0"/>
                            <a:cs typeface="Times New Roman" panose="02020603050405020304" pitchFamily="18" charset="0"/>
                          </a:rPr>
                          <m:t>𝑥</m:t>
                        </m:r>
                      </m:e>
                      <m:sup>
                        <m:r>
                          <a:rPr lang="en-US" altLang="zh-CN" sz="2400" b="0" i="1" dirty="0">
                            <a:solidFill>
                              <a:schemeClr val="tx1"/>
                            </a:solidFill>
                            <a:latin typeface="Cambria Math" panose="02040503050406030204" pitchFamily="18" charset="0"/>
                            <a:cs typeface="Times New Roman" panose="02020603050405020304" pitchFamily="18" charset="0"/>
                          </a:rPr>
                          <m:t>′</m:t>
                        </m:r>
                      </m:sup>
                    </m:sSup>
                  </m:oMath>
                </a14:m>
                <a:r>
                  <a:rPr lang="en-GB" altLang="zh-CN" sz="2400" dirty="0">
                    <a:solidFill>
                      <a:schemeClr val="tx1"/>
                    </a:solidFill>
                    <a:latin typeface="Times New Roman" panose="02020603050405020304" pitchFamily="18" charset="0"/>
                    <a:cs typeface="Times New Roman" panose="02020603050405020304" pitchFamily="18" charset="0"/>
                  </a:rPr>
                  <a:t> to be </a:t>
                </a:r>
                <a14:m>
                  <m:oMath xmlns:m="http://schemas.openxmlformats.org/officeDocument/2006/math">
                    <m:r>
                      <a:rPr lang="en-GB" altLang="zh-CN" sz="2400" b="0" i="1" dirty="0">
                        <a:solidFill>
                          <a:schemeClr val="tx1"/>
                        </a:solidFill>
                        <a:latin typeface="Cambria Math" panose="02040503050406030204" pitchFamily="18" charset="0"/>
                        <a:cs typeface="Times New Roman" panose="02020603050405020304" pitchFamily="18" charset="0"/>
                      </a:rPr>
                      <m:t>“</m:t>
                    </m:r>
                    <m:r>
                      <a:rPr lang="en-GB" altLang="zh-CN" sz="2400" b="0" i="1" dirty="0">
                        <a:solidFill>
                          <a:schemeClr val="tx1"/>
                        </a:solidFill>
                        <a:latin typeface="Cambria Math" panose="02040503050406030204" pitchFamily="18" charset="0"/>
                        <a:cs typeface="Times New Roman" panose="02020603050405020304" pitchFamily="18" charset="0"/>
                      </a:rPr>
                      <m:t>𝑁𝑜</m:t>
                    </m:r>
                    <m:r>
                      <a:rPr lang="en-GB" altLang="zh-CN" sz="2400" b="0" i="1" dirty="0">
                        <a:solidFill>
                          <a:schemeClr val="tx1"/>
                        </a:solidFill>
                        <a:latin typeface="Cambria Math" panose="02040503050406030204" pitchFamily="18" charset="0"/>
                        <a:cs typeface="Times New Roman" panose="02020603050405020304" pitchFamily="18" charset="0"/>
                      </a:rPr>
                      <m:t>”</m:t>
                    </m:r>
                  </m:oMath>
                </a14:m>
                <a:r>
                  <a:rPr lang="en-GB" altLang="zh-CN" sz="2400" dirty="0">
                    <a:solidFill>
                      <a:schemeClr val="tx1"/>
                    </a:solidFill>
                    <a:latin typeface="Times New Roman" panose="02020603050405020304" pitchFamily="18" charset="0"/>
                    <a:cs typeface="Times New Roman" panose="02020603050405020304" pitchFamily="18" charset="0"/>
                  </a:rPr>
                  <a:t>. </a:t>
                </a:r>
                <a:endParaRPr lang="zh-CN" altLang="en-US" sz="2400" dirty="0">
                  <a:solidFill>
                    <a:schemeClr val="tx1"/>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621212" y="5432335"/>
                <a:ext cx="8255000" cy="461665"/>
              </a:xfrm>
              <a:prstGeom prst="rect">
                <a:avLst/>
              </a:prstGeom>
              <a:blipFill>
                <a:blip r:embed="rId3"/>
                <a:stretch>
                  <a:fillRect l="-1182" t="-11842" b="-27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7361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Issues Relevant to Naïve Bayes	</a:t>
            </a:r>
          </a:p>
        </p:txBody>
      </p:sp>
      <p:sp>
        <p:nvSpPr>
          <p:cNvPr id="3" name="内容占位符 2"/>
          <p:cNvSpPr>
            <a:spLocks noGrp="1"/>
          </p:cNvSpPr>
          <p:nvPr>
            <p:ph idx="1"/>
          </p:nvPr>
        </p:nvSpPr>
        <p:spPr/>
        <p:txBody>
          <a:bodyPr/>
          <a:lstStyle/>
          <a:p>
            <a:r>
              <a:rPr lang="en-US" dirty="0"/>
              <a:t>1. Violation of Independence Assumption</a:t>
            </a:r>
          </a:p>
          <a:p>
            <a:endParaRPr lang="en-US" dirty="0"/>
          </a:p>
          <a:p>
            <a:r>
              <a:rPr lang="en-US" dirty="0"/>
              <a:t>2. Zero conditional probability Problem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p:spTree>
    <p:extLst>
      <p:ext uri="{BB962C8B-B14F-4D97-AF65-F5344CB8AC3E}">
        <p14:creationId xmlns:p14="http://schemas.microsoft.com/office/powerpoint/2010/main" val="35941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Issues Relevant to Naïve Bayes	</a:t>
            </a:r>
          </a:p>
        </p:txBody>
      </p:sp>
      <p:sp>
        <p:nvSpPr>
          <p:cNvPr id="3" name="内容占位符 2"/>
          <p:cNvSpPr>
            <a:spLocks noGrp="1"/>
          </p:cNvSpPr>
          <p:nvPr>
            <p:ph idx="1"/>
          </p:nvPr>
        </p:nvSpPr>
        <p:spPr/>
        <p:txBody>
          <a:bodyPr/>
          <a:lstStyle/>
          <a:p>
            <a:r>
              <a:rPr lang="en-US" dirty="0"/>
              <a:t>1. Violation of Independence Assumption</a:t>
            </a:r>
          </a:p>
          <a:p>
            <a:pPr lvl="1"/>
            <a:r>
              <a:rPr lang="en-US" dirty="0"/>
              <a:t>For many real world tasks, </a:t>
            </a:r>
          </a:p>
          <a:p>
            <a:pPr lvl="1"/>
            <a:endParaRPr lang="en-US" dirty="0"/>
          </a:p>
          <a:p>
            <a:pPr lvl="1"/>
            <a:r>
              <a:rPr lang="en-US" dirty="0"/>
              <a:t>Nevertheless, naïve Bayes works surprisingly well anyway!</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mc:AlternateContent xmlns:mc="http://schemas.openxmlformats.org/markup-compatibility/2006" xmlns:a14="http://schemas.microsoft.com/office/drawing/2010/main">
        <mc:Choice Requires="a14">
          <p:sp>
            <p:nvSpPr>
              <p:cNvPr id="7" name="矩形 6"/>
              <p:cNvSpPr/>
              <p:nvPr/>
            </p:nvSpPr>
            <p:spPr>
              <a:xfrm>
                <a:off x="2083607" y="1559654"/>
                <a:ext cx="442845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𝑑</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d>
                        <m:dPr>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𝑑</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2083607" y="1559654"/>
                <a:ext cx="4428456" cy="400110"/>
              </a:xfrm>
              <a:prstGeom prst="rect">
                <a:avLst/>
              </a:prstGeom>
              <a:blipFill>
                <a:blip r:embed="rId2"/>
                <a:stretch>
                  <a:fillRect b="-15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139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Issues Relevant to Naïve Bayes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a:t>2. Zero conditional probability Problem</a:t>
                </a:r>
              </a:p>
              <a:p>
                <a:pPr lvl="1"/>
                <a:r>
                  <a:rPr lang="en-US" dirty="0"/>
                  <a:t>Such problem exists when no example contains the attribute value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𝑗𝑘</m:t>
                        </m:r>
                      </m:sub>
                    </m:sSub>
                  </m:oMath>
                </a14:m>
                <a:endParaRPr lang="en-US" dirty="0"/>
              </a:p>
              <a:p>
                <a:endParaRPr lang="en-US" dirty="0"/>
              </a:p>
              <a:p>
                <a:pPr lvl="1"/>
                <a:r>
                  <a:rPr lang="en-US" dirty="0"/>
                  <a:t>In this circumstance, </a:t>
                </a:r>
                <a14:m>
                  <m:oMath xmlns:m="http://schemas.openxmlformats.org/officeDocument/2006/math">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d>
                      <m:dPr>
                        <m:ctrlPr>
                          <a:rPr lang="en-US" altLang="zh-CN"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𝑗𝑘</m:t>
                            </m:r>
                          </m:sub>
                        </m:sSub>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d>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0" i="1" smtClean="0">
                                <a:latin typeface="Cambria Math" panose="02040503050406030204" pitchFamily="18" charset="0"/>
                              </a:rPr>
                              <m:t>𝑛</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=0</m:t>
                    </m:r>
                  </m:oMath>
                </a14:m>
                <a:r>
                  <a:rPr lang="en-US" dirty="0"/>
                  <a:t> during test </a:t>
                </a:r>
              </a:p>
              <a:p>
                <a:pPr lvl="1"/>
                <a:r>
                  <a:rPr lang="en-US" dirty="0"/>
                  <a:t>For a remedy, conditional probabilities are estimated with </a:t>
                </a:r>
                <a:r>
                  <a:rPr lang="en-US" altLang="en-US" b="1" dirty="0"/>
                  <a:t>Laplace smoothing</a:t>
                </a:r>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mc:AlternateContent xmlns:mc="http://schemas.openxmlformats.org/markup-compatibility/2006" xmlns:a14="http://schemas.microsoft.com/office/drawing/2010/main">
        <mc:Choice Requires="a14">
          <p:sp>
            <p:nvSpPr>
              <p:cNvPr id="8" name="矩形 7"/>
              <p:cNvSpPr/>
              <p:nvPr/>
            </p:nvSpPr>
            <p:spPr>
              <a:xfrm>
                <a:off x="2286903" y="1559654"/>
                <a:ext cx="4155625" cy="4469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𝑗𝑘</m:t>
                          </m:r>
                        </m:sub>
                      </m:sSub>
                      <m:r>
                        <a:rPr lang="en-US" sz="2000" b="0" i="1" smtClean="0">
                          <a:latin typeface="Cambria Math" panose="02040503050406030204" pitchFamily="18" charset="0"/>
                          <a:ea typeface="Cambria Math" panose="02040503050406030204" pitchFamily="18" charset="0"/>
                        </a:rPr>
                        <m:t>→ </m:t>
                      </m:r>
                      <m:acc>
                        <m:accPr>
                          <m:chr m:val="̂"/>
                          <m:ctrlPr>
                            <a:rPr lang="en-US" sz="2000" b="0" i="1" smtClean="0">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𝑃</m:t>
                          </m:r>
                        </m:e>
                      </m:acc>
                      <m:d>
                        <m:dPr>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𝑗𝑘</m:t>
                              </m:r>
                            </m:sub>
                          </m:sSub>
                        </m:e>
                        <m:e>
                          <m:sSub>
                            <m:sSubPr>
                              <m:ctrlPr>
                                <a:rPr lang="en-US" sz="2000" i="1">
                                  <a:latin typeface="Cambria Math" panose="02040503050406030204" pitchFamily="18" charset="0"/>
                                </a:rPr>
                              </m:ctrlPr>
                            </m:sSubPr>
                            <m:e>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b="0" i="1" smtClean="0">
                          <a:latin typeface="Cambria Math" panose="02040503050406030204" pitchFamily="18" charset="0"/>
                        </a:rPr>
                        <m:t>=0</m:t>
                      </m:r>
                    </m:oMath>
                  </m:oMathPara>
                </a14:m>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2286903" y="1559654"/>
                <a:ext cx="4155625" cy="446917"/>
              </a:xfrm>
              <a:prstGeom prst="rect">
                <a:avLst/>
              </a:prstGeom>
              <a:blipFill>
                <a:blip r:embed="rId4"/>
                <a:stretch>
                  <a:fillRect t="-5479" b="-8219"/>
                </a:stretch>
              </a:blipFill>
            </p:spPr>
            <p:txBody>
              <a:bodyPr/>
              <a:lstStyle/>
              <a:p>
                <a:r>
                  <a:rPr lang="zh-CN" altLang="en-US">
                    <a:noFill/>
                  </a:rPr>
                  <a:t> </a:t>
                </a:r>
              </a:p>
            </p:txBody>
          </p:sp>
        </mc:Fallback>
      </mc:AlternateContent>
      <p:grpSp>
        <p:nvGrpSpPr>
          <p:cNvPr id="14" name="组合 13"/>
          <p:cNvGrpSpPr/>
          <p:nvPr/>
        </p:nvGrpSpPr>
        <p:grpSpPr>
          <a:xfrm>
            <a:off x="429179" y="3292765"/>
            <a:ext cx="8229600" cy="2880054"/>
            <a:chOff x="50800" y="3042292"/>
            <a:chExt cx="8229600" cy="2365272"/>
          </a:xfrm>
        </p:grpSpPr>
        <p:sp>
          <p:nvSpPr>
            <p:cNvPr id="10" name="矩形 9"/>
            <p:cNvSpPr/>
            <p:nvPr/>
          </p:nvSpPr>
          <p:spPr>
            <a:xfrm>
              <a:off x="50800" y="3042292"/>
              <a:ext cx="8229600" cy="2365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878285" y="3136432"/>
                  <a:ext cx="3521990" cy="5924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𝑗𝑘</m:t>
                                </m:r>
                              </m:sub>
                            </m:sSub>
                          </m:e>
                          <m:e>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𝑗𝑘</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𝑖</m:t>
                                    </m:r>
                                  </m:sub>
                                </m:sSub>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𝜆</m:t>
                            </m:r>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𝜆</m:t>
                            </m:r>
                          </m:den>
                        </m:f>
                      </m:oMath>
                    </m:oMathPara>
                  </a14:m>
                  <a:endParaRPr lang="zh-CN" altLang="en-US" sz="16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878285" y="3136432"/>
                  <a:ext cx="3521990" cy="592470"/>
                </a:xfrm>
                <a:prstGeom prst="rect">
                  <a:avLst/>
                </a:prstGeom>
                <a:blipFill>
                  <a:blip r:embed="rId5"/>
                  <a:stretch>
                    <a:fillRect b="-8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610082" y="3898405"/>
                  <a:ext cx="7226938" cy="1454608"/>
                </a:xfrm>
                <a:prstGeom prst="rect">
                  <a:avLst/>
                </a:prstGeom>
                <a:noFill/>
              </p:spPr>
              <p:txBody>
                <a:bodyPr wrap="squar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𝑛</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𝑗𝑘</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𝑖</m:t>
                              </m:r>
                            </m:sub>
                          </m:sSub>
                        </m:sub>
                      </m:sSub>
                    </m:oMath>
                  </a14:m>
                  <a:r>
                    <a:rPr lang="en-US" altLang="zh-CN" sz="2000" dirty="0"/>
                    <a:t>: number of training examples for which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𝑗𝑘</m:t>
                          </m:r>
                        </m:sub>
                      </m:sSub>
                    </m:oMath>
                  </a14:m>
                  <a:r>
                    <a:rPr lang="en-US" altLang="zh-CN" sz="2000" dirty="0"/>
                    <a:t> and </a:t>
                  </a:r>
                  <a14:m>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oMath>
                  </a14:m>
                  <a:endParaRPr lang="en-US" altLang="zh-CN" sz="2000" dirty="0"/>
                </a:p>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sub>
                      </m:sSub>
                    </m:oMath>
                  </a14:m>
                  <a:r>
                    <a:rPr lang="en-US" altLang="zh-CN" sz="2000" dirty="0"/>
                    <a:t>:      number of training examples for which </a:t>
                  </a:r>
                  <a14:m>
                    <m:oMath xmlns:m="http://schemas.openxmlformats.org/officeDocument/2006/math">
                      <m:r>
                        <a:rPr lang="en-US" altLang="zh-CN" sz="2000" i="1">
                          <a:latin typeface="Cambria Math" panose="02040503050406030204" pitchFamily="18" charset="0"/>
                        </a:rPr>
                        <m:t>𝐶</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𝑖</m:t>
                          </m:r>
                        </m:sub>
                      </m:sSub>
                    </m:oMath>
                  </a14:m>
                  <a:endParaRPr lang="en-US" altLang="zh-CN" sz="2000" dirty="0"/>
                </a:p>
                <a:p>
                  <a14:m>
                    <m:oMath xmlns:m="http://schemas.openxmlformats.org/officeDocument/2006/math">
                      <m:r>
                        <a:rPr lang="en-US" altLang="zh-CN" sz="2000" b="0" i="1" dirty="0" smtClean="0">
                          <a:latin typeface="Cambria Math" panose="02040503050406030204" pitchFamily="18" charset="0"/>
                        </a:rPr>
                        <m:t>𝜆</m:t>
                      </m:r>
                      <m:r>
                        <a:rPr lang="en-US" altLang="zh-CN" sz="2000" i="1" dirty="0" smtClean="0">
                          <a:latin typeface="Cambria Math" panose="02040503050406030204" pitchFamily="18" charset="0"/>
                        </a:rPr>
                        <m:t> </m:t>
                      </m:r>
                    </m:oMath>
                  </a14:m>
                  <a:r>
                    <a:rPr lang="en-US" altLang="zh-CN" sz="2000" dirty="0"/>
                    <a:t>  :      number of “virtual” examples</a:t>
                  </a:r>
                </a:p>
                <a:p>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𝑠</m:t>
                          </m:r>
                        </m:e>
                        <m:sub>
                          <m:r>
                            <a:rPr lang="en-US" altLang="zh-CN" sz="2000" b="0" i="1" dirty="0" smtClean="0">
                              <a:latin typeface="Cambria Math" panose="02040503050406030204" pitchFamily="18" charset="0"/>
                            </a:rPr>
                            <m:t>𝑗</m:t>
                          </m:r>
                        </m:sub>
                      </m:sSub>
                    </m:oMath>
                  </a14:m>
                  <a:r>
                    <a:rPr lang="en-US" altLang="zh-CN" sz="2000" dirty="0"/>
                    <a:t> :       number of distinct values of attribute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sub>
                      </m:sSub>
                    </m:oMath>
                  </a14:m>
                  <a:r>
                    <a:rPr lang="en-US" altLang="zh-CN" sz="200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≥1</m:t>
                      </m:r>
                    </m:oMath>
                  </a14:m>
                  <a:endParaRPr lang="en-US" altLang="zh-CN" sz="2000" dirty="0"/>
                </a:p>
                <a:p>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𝑛</m:t>
                          </m:r>
                        </m:e>
                        <m:sub>
                          <m:r>
                            <a:rPr lang="en-US" altLang="zh-CN" sz="2000" b="0" i="1" dirty="0" smtClean="0">
                              <a:latin typeface="Cambria Math" panose="02040503050406030204" pitchFamily="18" charset="0"/>
                            </a:rPr>
                            <m:t>𝑐</m:t>
                          </m:r>
                        </m:sub>
                      </m:sSub>
                    </m:oMath>
                  </a14:m>
                  <a:r>
                    <a:rPr lang="en-US" altLang="zh-CN" sz="2000" dirty="0"/>
                    <a:t> :      number of classes in the training set,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𝑐</m:t>
                          </m:r>
                        </m:sub>
                      </m:sSub>
                      <m:r>
                        <a:rPr lang="en-US" altLang="zh-CN" sz="2000" i="1">
                          <a:latin typeface="Cambria Math" panose="02040503050406030204" pitchFamily="18" charset="0"/>
                        </a:rPr>
                        <m:t>≥1</m:t>
                      </m:r>
                    </m:oMath>
                  </a14:m>
                  <a:r>
                    <a:rPr lang="en-US" altLang="zh-CN" sz="2000" dirty="0"/>
                    <a:t>)</a:t>
                  </a:r>
                </a:p>
              </p:txBody>
            </p:sp>
          </mc:Choice>
          <mc:Fallback xmlns="">
            <p:sp>
              <p:nvSpPr>
                <p:cNvPr id="13" name="文本框 12"/>
                <p:cNvSpPr txBox="1">
                  <a:spLocks noRot="1" noChangeAspect="1" noMove="1" noResize="1" noEditPoints="1" noAdjustHandles="1" noChangeArrowheads="1" noChangeShapeType="1" noTextEdit="1"/>
                </p:cNvSpPr>
                <p:nvPr/>
              </p:nvSpPr>
              <p:spPr>
                <a:xfrm>
                  <a:off x="610082" y="3898405"/>
                  <a:ext cx="7226938" cy="1454608"/>
                </a:xfrm>
                <a:prstGeom prst="rect">
                  <a:avLst/>
                </a:prstGeom>
                <a:blipFill>
                  <a:blip r:embed="rId6"/>
                  <a:stretch>
                    <a:fillRect t="-1375" b="-378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518E881-D907-46D9-A88A-46C83CB106DD}"/>
                  </a:ext>
                </a:extLst>
              </p:cNvPr>
              <p:cNvSpPr txBox="1"/>
              <p:nvPr/>
            </p:nvSpPr>
            <p:spPr>
              <a:xfrm>
                <a:off x="5262052" y="3437773"/>
                <a:ext cx="2358915" cy="6504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sub>
                          </m:sSub>
                          <m:r>
                            <a:rPr lang="en-US" altLang="zh-CN" sz="2000" b="0" i="1" smtClean="0">
                              <a:latin typeface="Cambria Math" panose="02040503050406030204" pitchFamily="18" charset="0"/>
                            </a:rPr>
                            <m:t>+</m:t>
                          </m:r>
                          <m:r>
                            <a:rPr lang="en-US" altLang="zh-CN" sz="2000" i="1">
                              <a:latin typeface="Cambria Math" panose="02040503050406030204" pitchFamily="18" charset="0"/>
                            </a:rPr>
                            <m:t>𝜆</m:t>
                          </m:r>
                        </m:num>
                        <m:den>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𝑐</m:t>
                              </m:r>
                            </m:sub>
                          </m:sSub>
                          <m:r>
                            <a:rPr lang="en-US" altLang="zh-CN" sz="2000" b="0" i="1" smtClean="0">
                              <a:latin typeface="Cambria Math" panose="02040503050406030204" pitchFamily="18" charset="0"/>
                            </a:rPr>
                            <m:t>𝜆</m:t>
                          </m:r>
                        </m:den>
                      </m:f>
                    </m:oMath>
                  </m:oMathPara>
                </a14:m>
                <a:endParaRPr lang="zh-CN" altLang="en-US" sz="1600" dirty="0"/>
              </a:p>
            </p:txBody>
          </p:sp>
        </mc:Choice>
        <mc:Fallback xmlns="">
          <p:sp>
            <p:nvSpPr>
              <p:cNvPr id="15" name="文本框 14">
                <a:extLst>
                  <a:ext uri="{FF2B5EF4-FFF2-40B4-BE49-F238E27FC236}">
                    <a16:creationId xmlns:a16="http://schemas.microsoft.com/office/drawing/2014/main" id="{6518E881-D907-46D9-A88A-46C83CB106DD}"/>
                  </a:ext>
                </a:extLst>
              </p:cNvPr>
              <p:cNvSpPr txBox="1">
                <a:spLocks noRot="1" noChangeAspect="1" noMove="1" noResize="1" noEditPoints="1" noAdjustHandles="1" noChangeArrowheads="1" noChangeShapeType="1" noTextEdit="1"/>
              </p:cNvSpPr>
              <p:nvPr/>
            </p:nvSpPr>
            <p:spPr>
              <a:xfrm>
                <a:off x="5262052" y="3437773"/>
                <a:ext cx="2358915" cy="650434"/>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4525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en-US" dirty="0"/>
          </a:p>
        </p:txBody>
      </p:sp>
      <p:sp>
        <p:nvSpPr>
          <p:cNvPr id="3" name="内容占位符 2"/>
          <p:cNvSpPr>
            <a:spLocks noGrp="1"/>
          </p:cNvSpPr>
          <p:nvPr>
            <p:ph idx="1"/>
          </p:nvPr>
        </p:nvSpPr>
        <p:spPr/>
        <p:txBody>
          <a:bodyPr>
            <a:noAutofit/>
          </a:bodyPr>
          <a:lstStyle/>
          <a:p>
            <a:r>
              <a:rPr lang="en-US" dirty="0"/>
              <a:t>Naïve Bayes is based on the independence assumption</a:t>
            </a:r>
          </a:p>
          <a:p>
            <a:pPr lvl="1"/>
            <a:r>
              <a:rPr lang="en-US" dirty="0"/>
              <a:t>Training is very easy and fast; just requiring considering each  attribute in each class separately</a:t>
            </a:r>
          </a:p>
          <a:p>
            <a:pPr lvl="1"/>
            <a:r>
              <a:rPr lang="en-US" dirty="0"/>
              <a:t>Test is straightforward; just looking up tables or calculating conditional probabilities with normal distributions </a:t>
            </a:r>
          </a:p>
          <a:p>
            <a:r>
              <a:rPr lang="en-US" dirty="0"/>
              <a:t>Naïve Bayes is  a popular generative classifier model</a:t>
            </a:r>
          </a:p>
          <a:p>
            <a:pPr lvl="1"/>
            <a:r>
              <a:rPr lang="en-US" dirty="0"/>
              <a:t>Performance of naïve Bayes is competitive to most of state-of-the-art classifiers even if in presence of violating the independence assumption</a:t>
            </a:r>
          </a:p>
          <a:p>
            <a:pPr lvl="1"/>
            <a:r>
              <a:rPr lang="en-US" dirty="0"/>
              <a:t>It has many successful applications, e.g., spam mail filtering</a:t>
            </a:r>
          </a:p>
          <a:p>
            <a:pPr lvl="1"/>
            <a:r>
              <a:rPr lang="en-US" dirty="0"/>
              <a:t>A good candidate of a base learner in ensemble learning</a:t>
            </a:r>
          </a:p>
          <a:p>
            <a:pPr lvl="1"/>
            <a:r>
              <a:rPr lang="en-US" dirty="0"/>
              <a:t>Apart from classification, naïve Bayes can do more… </a:t>
            </a:r>
          </a:p>
          <a:p>
            <a:r>
              <a:rPr lang="en-US" dirty="0"/>
              <a:t> </a:t>
            </a:r>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p:spTree>
    <p:extLst>
      <p:ext uri="{BB962C8B-B14F-4D97-AF65-F5344CB8AC3E}">
        <p14:creationId xmlns:p14="http://schemas.microsoft.com/office/powerpoint/2010/main" val="3183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Background</a:t>
            </a:r>
            <a:endParaRPr lang="en-US" dirty="0"/>
          </a:p>
        </p:txBody>
      </p:sp>
      <p:sp>
        <p:nvSpPr>
          <p:cNvPr id="3" name="内容占位符 2"/>
          <p:cNvSpPr>
            <a:spLocks noGrp="1"/>
          </p:cNvSpPr>
          <p:nvPr>
            <p:ph idx="1"/>
          </p:nvPr>
        </p:nvSpPr>
        <p:spPr/>
        <p:txBody>
          <a:bodyPr/>
          <a:lstStyle/>
          <a:p>
            <a:r>
              <a:rPr lang="en-US" dirty="0"/>
              <a:t>There are two methods to establish a classifier</a:t>
            </a:r>
          </a:p>
          <a:p>
            <a:pPr lvl="1"/>
            <a:r>
              <a:rPr lang="en-US" dirty="0"/>
              <a:t>a) Model a classification rule directly</a:t>
            </a:r>
          </a:p>
          <a:p>
            <a:pPr marL="200025" lvl="1" indent="184150">
              <a:buNone/>
            </a:pPr>
            <a:r>
              <a:rPr lang="en-US" dirty="0"/>
              <a:t>Examples: k-NN, decision trees, BP </a:t>
            </a:r>
            <a:r>
              <a:rPr lang="en-US" altLang="zh-CN" dirty="0"/>
              <a:t>neural network</a:t>
            </a:r>
            <a:r>
              <a:rPr lang="en-US" dirty="0"/>
              <a:t>, SVM </a:t>
            </a:r>
          </a:p>
          <a:p>
            <a:pPr lvl="1"/>
            <a:r>
              <a:rPr lang="en-US" dirty="0"/>
              <a:t>b) Make a probabilistic model of data within each class</a:t>
            </a:r>
          </a:p>
          <a:p>
            <a:pPr marL="200025" lvl="1" indent="184150">
              <a:buNone/>
            </a:pPr>
            <a:r>
              <a:rPr lang="en-US" dirty="0"/>
              <a:t>Examples: naive Bayes, model based classifiers</a:t>
            </a:r>
          </a:p>
          <a:p>
            <a:r>
              <a:rPr lang="en-US" dirty="0"/>
              <a:t>a) are examples of discriminative classification</a:t>
            </a:r>
          </a:p>
          <a:p>
            <a:r>
              <a:rPr lang="en-US" dirty="0"/>
              <a:t>b) is an example of generative classification</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pic>
        <p:nvPicPr>
          <p:cNvPr id="7" name="图片 6"/>
          <p:cNvPicPr>
            <a:picLocks noChangeAspect="1"/>
          </p:cNvPicPr>
          <p:nvPr/>
        </p:nvPicPr>
        <p:blipFill>
          <a:blip r:embed="rId2"/>
          <a:stretch>
            <a:fillRect/>
          </a:stretch>
        </p:blipFill>
        <p:spPr>
          <a:xfrm>
            <a:off x="6381742" y="3657571"/>
            <a:ext cx="2475620" cy="2643656"/>
          </a:xfrm>
          <a:prstGeom prst="rect">
            <a:avLst/>
          </a:prstGeom>
          <a:ln>
            <a:noFill/>
          </a:ln>
          <a:effectLst>
            <a:softEdge rad="112500"/>
          </a:effectLst>
        </p:spPr>
      </p:pic>
    </p:spTree>
    <p:extLst>
      <p:ext uri="{BB962C8B-B14F-4D97-AF65-F5344CB8AC3E}">
        <p14:creationId xmlns:p14="http://schemas.microsoft.com/office/powerpoint/2010/main" val="1854098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srcRect t="1472" b="17220"/>
          <a:stretch/>
        </p:blipFill>
        <p:spPr>
          <a:xfrm>
            <a:off x="6426290" y="819150"/>
            <a:ext cx="2685714" cy="1479007"/>
          </a:xfrm>
          <a:prstGeom prst="rect">
            <a:avLst/>
          </a:prstGeom>
        </p:spPr>
      </p:pic>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9"/>
                <a:ext cx="5838461" cy="5444238"/>
              </a:xfrm>
            </p:spPr>
            <p:txBody>
              <a:bodyPr/>
              <a:lstStyle/>
              <a:p>
                <a:r>
                  <a:rPr lang="en-US" altLang="zh-CN" dirty="0"/>
                  <a:t>Naïve Bayes classifier: All attributes are conditionally independent</a:t>
                </a:r>
              </a:p>
              <a:p>
                <a:r>
                  <a:rPr lang="en-US" altLang="zh-CN" dirty="0"/>
                  <a:t>Semi-naïve Bayes classifier: Some attributes have dependency relationship</a:t>
                </a:r>
              </a:p>
              <a:p>
                <a:r>
                  <a:rPr lang="en-US" altLang="zh-CN" dirty="0"/>
                  <a:t>One-dependent estimator (ODE)</a:t>
                </a:r>
              </a:p>
              <a:p>
                <a:endParaRPr lang="en-US" altLang="zh-CN" dirty="0"/>
              </a:p>
              <a:p>
                <a:endParaRPr lang="en-US" altLang="zh-CN" dirty="0"/>
              </a:p>
              <a:p>
                <a:endParaRPr lang="en-US" altLang="zh-CN" dirty="0"/>
              </a:p>
              <a:p>
                <a:pPr lvl="1"/>
                <a14:m>
                  <m:oMath xmlns:m="http://schemas.openxmlformats.org/officeDocument/2006/math">
                    <m:r>
                      <a:rPr lang="en-US" altLang="zh-CN" i="1">
                        <a:latin typeface="Cambria Math" panose="02040503050406030204" pitchFamily="18" charset="0"/>
                        <a:ea typeface="Cambria Math" panose="02040503050406030204" pitchFamily="18" charset="0"/>
                      </a:rPr>
                      <m:t>𝑝</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𝑖</m:t>
                        </m:r>
                      </m:sub>
                    </m:sSub>
                  </m:oMath>
                </a14:m>
                <a:r>
                  <a:rPr lang="en-US" altLang="zh-CN" dirty="0"/>
                  <a:t> is the parent attribute of attribute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b="0"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9"/>
                <a:ext cx="5838461" cy="5444238"/>
              </a:xfrm>
              <a:blipFill>
                <a:blip r:embed="rId3"/>
                <a:stretch>
                  <a:fillRect l="-1566"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93402" y="3079221"/>
                <a:ext cx="8957196" cy="1045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1" i="1">
                                  <a:latin typeface="Cambria Math" panose="02040503050406030204" pitchFamily="18" charset="0"/>
                                </a:rPr>
                                <m:t>𝒙</m:t>
                              </m:r>
                            </m:e>
                            <m:e>
                              <m:r>
                                <a:rPr lang="en-US" altLang="zh-CN" sz="2400" b="0" i="1" smtClean="0">
                                  <a:latin typeface="Cambria Math" panose="02040503050406030204" pitchFamily="18" charset="0"/>
                                </a:rPr>
                                <m:t>𝑐</m:t>
                              </m:r>
                            </m:e>
                          </m:d>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𝑐</m:t>
                              </m:r>
                            </m:e>
                          </m:d>
                        </m:num>
                        <m:den>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1" i="1">
                                  <a:latin typeface="Cambria Math" panose="02040503050406030204" pitchFamily="18" charset="0"/>
                                </a:rPr>
                                <m:t>𝒙</m:t>
                              </m:r>
                            </m:e>
                          </m:d>
                        </m:den>
                      </m:f>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d>
                        <m:dPr>
                          <m:ctrlPr>
                            <a:rPr lang="en-US" altLang="zh-CN" sz="2400" i="1">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𝑎</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𝑎</m:t>
                          </m:r>
                        </m:e>
                        <m:sub>
                          <m:r>
                            <a:rPr lang="en-US" altLang="zh-CN" sz="2400" b="0" i="1" smtClean="0">
                              <a:latin typeface="Cambria Math" panose="02040503050406030204" pitchFamily="18" charset="0"/>
                              <a:ea typeface="Cambria Math" panose="02040503050406030204" pitchFamily="18" charset="0"/>
                            </a:rPr>
                            <m:t>𝑑</m:t>
                          </m:r>
                        </m:sub>
                      </m:sSub>
                      <m:r>
                        <a:rPr lang="en-US" altLang="zh-CN" sz="2400" b="0" i="1" smtClean="0">
                          <a:latin typeface="Cambria Math" panose="02040503050406030204" pitchFamily="18" charset="0"/>
                          <a:ea typeface="Cambria Math" panose="02040503050406030204" pitchFamily="18" charset="0"/>
                        </a:rPr>
                        <m:t>)</m:t>
                      </m:r>
                      <m:nary>
                        <m:naryPr>
                          <m:chr m:val="∏"/>
                          <m:ctrlPr>
                            <a:rPr lang="en-US" altLang="zh-CN" sz="2400" b="0" i="1" smtClean="0">
                              <a:latin typeface="Cambria Math" panose="02040503050406030204" pitchFamily="18" charset="0"/>
                              <a:ea typeface="Cambria Math" panose="02040503050406030204" pitchFamily="18" charset="0"/>
                            </a:rPr>
                          </m:ctrlPr>
                        </m:naryPr>
                        <m:sub>
                          <m:r>
                            <m:rPr>
                              <m:brk m:alnAt="23"/>
                            </m:rP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𝑑</m:t>
                          </m:r>
                        </m:sup>
                        <m:e>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𝑎</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e>
                      </m:nary>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93402" y="3079221"/>
                <a:ext cx="8957196" cy="1045927"/>
              </a:xfrm>
              <a:prstGeom prst="rect">
                <a:avLst/>
              </a:prstGeom>
              <a:blipFill>
                <a:blip r:embed="rId4"/>
                <a:stretch>
                  <a:fillRect/>
                </a:stretch>
              </a:blipFill>
            </p:spPr>
            <p:txBody>
              <a:bodyPr/>
              <a:lstStyle/>
              <a:p>
                <a:r>
                  <a:rPr lang="zh-CN" altLang="en-US">
                    <a:noFill/>
                  </a:rPr>
                  <a:t> </a:t>
                </a:r>
              </a:p>
            </p:txBody>
          </p:sp>
        </mc:Fallback>
      </mc:AlternateContent>
      <p:pic>
        <p:nvPicPr>
          <p:cNvPr id="9" name="Picture 6" descr="http://img3.redocn.com/20120415/Redocn_2012041504082874.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00" b="6720"/>
          <a:stretch/>
        </p:blipFill>
        <p:spPr bwMode="auto">
          <a:xfrm>
            <a:off x="6815771" y="4341708"/>
            <a:ext cx="2203163" cy="203158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矩形 9"/>
              <p:cNvSpPr/>
              <p:nvPr/>
            </p:nvSpPr>
            <p:spPr>
              <a:xfrm>
                <a:off x="587829" y="5253670"/>
                <a:ext cx="6123363" cy="830997"/>
              </a:xfrm>
              <a:prstGeom prst="rect">
                <a:avLst/>
              </a:prstGeom>
            </p:spPr>
            <p:txBody>
              <a:bodyPr wrap="square">
                <a:spAutoFit/>
              </a:bodyPr>
              <a:lstStyle/>
              <a:p>
                <a:r>
                  <a:rPr lang="en-US" altLang="zh-CN" sz="2400" dirty="0">
                    <a:solidFill>
                      <a:srgbClr val="FF0000"/>
                    </a:solidFill>
                  </a:rPr>
                  <a:t>How to determine the parent attribute</a:t>
                </a:r>
                <a:r>
                  <a:rPr lang="en-US" altLang="zh-CN" sz="2400" dirty="0">
                    <a:solidFill>
                      <a:srgbClr val="FF0000"/>
                    </a:solidFill>
                    <a:ea typeface="Cambria Math" panose="02040503050406030204" pitchFamily="18" charset="0"/>
                  </a:rPr>
                  <a:t> </a:t>
                </a:r>
                <a14:m>
                  <m:oMath xmlns:m="http://schemas.openxmlformats.org/officeDocument/2006/math">
                    <m:r>
                      <a:rPr lang="en-US" altLang="zh-CN" sz="2400" i="1">
                        <a:solidFill>
                          <a:srgbClr val="FF0000"/>
                        </a:solidFill>
                        <a:latin typeface="Cambria Math" panose="02040503050406030204" pitchFamily="18" charset="0"/>
                        <a:ea typeface="Cambria Math" panose="02040503050406030204" pitchFamily="18" charset="0"/>
                      </a:rPr>
                      <m:t>𝑝</m:t>
                    </m:r>
                    <m:sSub>
                      <m:sSubPr>
                        <m:ctrlPr>
                          <a:rPr lang="en-US" altLang="zh-CN" sz="2400" i="1">
                            <a:solidFill>
                              <a:srgbClr val="FF0000"/>
                            </a:solidFill>
                            <a:latin typeface="Cambria Math" panose="02040503050406030204" pitchFamily="18" charset="0"/>
                            <a:ea typeface="Cambria Math" panose="020405030504060302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rPr>
                          <m:t>𝑖</m:t>
                        </m:r>
                      </m:sub>
                    </m:sSub>
                  </m:oMath>
                </a14:m>
                <a:r>
                  <a:rPr lang="en-US" altLang="zh-CN" sz="2400" dirty="0">
                    <a:solidFill>
                      <a:srgbClr val="FF0000"/>
                    </a:solidFill>
                  </a:rPr>
                  <a:t> for each attribute </a:t>
                </a:r>
                <a14:m>
                  <m:oMath xmlns:m="http://schemas.openxmlformats.org/officeDocument/2006/math">
                    <m:sSub>
                      <m:sSubPr>
                        <m:ctrlPr>
                          <a:rPr lang="en-US" altLang="zh-CN" sz="2400" i="1">
                            <a:solidFill>
                              <a:srgbClr val="FF0000"/>
                            </a:solidFill>
                            <a:latin typeface="Cambria Math" panose="02040503050406030204" pitchFamily="18" charset="0"/>
                            <a:ea typeface="Cambria Math" panose="02040503050406030204" pitchFamily="18" charset="0"/>
                          </a:rPr>
                        </m:ctrlPr>
                      </m:sSubPr>
                      <m:e>
                        <m:r>
                          <a:rPr lang="en-US" altLang="zh-CN" sz="2400" b="0" i="1">
                            <a:solidFill>
                              <a:srgbClr val="FF0000"/>
                            </a:solidFill>
                            <a:latin typeface="Cambria Math" panose="02040503050406030204" pitchFamily="18" charset="0"/>
                            <a:ea typeface="Cambria Math" panose="02040503050406030204" pitchFamily="18" charset="0"/>
                          </a:rPr>
                          <m:t>𝑥</m:t>
                        </m:r>
                      </m:e>
                      <m:sub>
                        <m:r>
                          <a:rPr lang="en-US" altLang="zh-CN" sz="2400" i="1">
                            <a:solidFill>
                              <a:srgbClr val="FF0000"/>
                            </a:solidFill>
                            <a:latin typeface="Cambria Math" panose="02040503050406030204" pitchFamily="18" charset="0"/>
                            <a:ea typeface="Cambria Math" panose="02040503050406030204" pitchFamily="18" charset="0"/>
                          </a:rPr>
                          <m:t>𝑖</m:t>
                        </m:r>
                      </m:sub>
                    </m:sSub>
                  </m:oMath>
                </a14:m>
                <a:r>
                  <a:rPr lang="en-US" altLang="zh-CN" sz="2400" dirty="0">
                    <a:solidFill>
                      <a:srgbClr val="FF0000"/>
                    </a:solidFill>
                  </a:rPr>
                  <a:t>?</a:t>
                </a:r>
              </a:p>
            </p:txBody>
          </p:sp>
        </mc:Choice>
        <mc:Fallback xmlns="">
          <p:sp>
            <p:nvSpPr>
              <p:cNvPr id="10" name="矩形 9"/>
              <p:cNvSpPr>
                <a:spLocks noRot="1" noChangeAspect="1" noMove="1" noResize="1" noEditPoints="1" noAdjustHandles="1" noChangeArrowheads="1" noChangeShapeType="1" noTextEdit="1"/>
              </p:cNvSpPr>
              <p:nvPr/>
            </p:nvSpPr>
            <p:spPr>
              <a:xfrm>
                <a:off x="587829" y="5253670"/>
                <a:ext cx="6123363" cy="830997"/>
              </a:xfrm>
              <a:prstGeom prst="rect">
                <a:avLst/>
              </a:prstGeom>
              <a:blipFill>
                <a:blip r:embed="rId6"/>
                <a:stretch>
                  <a:fillRect l="-1493" t="-5882" b="-16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7584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extLst>
              <a:ext uri="{BEBA8EAE-BF5A-486C-A8C5-ECC9F3942E4B}">
                <a14:imgProps xmlns:a14="http://schemas.microsoft.com/office/drawing/2010/main">
                  <a14:imgLayer r:embed="rId4">
                    <a14:imgEffect>
                      <a14:backgroundRemoval t="0" b="98171" l="1325" r="86755">
                        <a14:foregroundMark x1="17881" y1="22561" x2="68212" y2="34146"/>
                        <a14:foregroundMark x1="38411" y1="11585" x2="55298" y2="12195"/>
                        <a14:backgroundMark x1="29139" y1="4268" x2="32781" y2="0"/>
                        <a14:backgroundMark x1="32781" y1="1220" x2="32781" y2="1220"/>
                        <a14:backgroundMark x1="33775" y1="610" x2="33775" y2="610"/>
                        <a14:backgroundMark x1="33444" y1="610" x2="33444" y2="610"/>
                        <a14:backgroundMark x1="32781" y1="610" x2="32781" y2="610"/>
                        <a14:backgroundMark x1="33113" y1="0" x2="33113" y2="0"/>
                        <a14:backgroundMark x1="32781" y1="0" x2="32781" y2="0"/>
                      </a14:backgroundRemoval>
                    </a14:imgEffect>
                  </a14:imgLayer>
                </a14:imgProps>
              </a:ext>
            </a:extLst>
          </a:blip>
          <a:srcRect l="4499" r="11636"/>
          <a:stretch/>
        </p:blipFill>
        <p:spPr>
          <a:xfrm>
            <a:off x="5950857" y="4191265"/>
            <a:ext cx="3193143" cy="2067633"/>
          </a:xfrm>
          <a:prstGeom prst="rect">
            <a:avLst/>
          </a:prstGeom>
        </p:spPr>
      </p:pic>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dirty="0"/>
                  <a:t>A SPODE requires all attributes to depend on the same attribute, namely the </a:t>
                </a:r>
                <a:r>
                  <a:rPr lang="en-US" altLang="zh-CN" dirty="0" err="1"/>
                  <a:t>superparent</a:t>
                </a:r>
                <a:r>
                  <a:rPr lang="en-US" altLang="zh-CN" dirty="0"/>
                  <a:t>, in addition to the class</a:t>
                </a:r>
              </a:p>
              <a:p>
                <a:r>
                  <a:rPr lang="en-US" altLang="zh-CN" dirty="0"/>
                  <a:t>A SPODE with </a:t>
                </a:r>
                <a:r>
                  <a:rPr lang="en-US" altLang="zh-CN" dirty="0" err="1"/>
                  <a:t>superparent</a:t>
                </a:r>
                <a:r>
                  <a:rPr lang="en-US" altLang="zh-CN" dirty="0"/>
                  <a:t> </a:t>
                </a:r>
                <a14:m>
                  <m:oMath xmlns:m="http://schemas.openxmlformats.org/officeDocument/2006/math">
                    <m:r>
                      <a:rPr lang="en-US" altLang="zh-CN" b="0" i="1" dirty="0" smtClean="0">
                        <a:latin typeface="Cambria Math" panose="02040503050406030204" pitchFamily="18" charset="0"/>
                      </a:rPr>
                      <m:t>𝑝𝑎</m:t>
                    </m:r>
                  </m:oMath>
                </a14:m>
                <a:r>
                  <a:rPr lang="en-US" altLang="zh-CN" dirty="0"/>
                  <a:t> will estimate the probability of each class label </a:t>
                </a:r>
                <a14:m>
                  <m:oMath xmlns:m="http://schemas.openxmlformats.org/officeDocument/2006/math">
                    <m:r>
                      <a:rPr lang="en-US" altLang="zh-CN" i="1" dirty="0" smtClean="0">
                        <a:latin typeface="Cambria Math" panose="02040503050406030204" pitchFamily="18" charset="0"/>
                      </a:rPr>
                      <m:t>𝑐</m:t>
                    </m:r>
                  </m:oMath>
                </a14:m>
                <a:r>
                  <a:rPr lang="en-US" altLang="zh-CN" dirty="0"/>
                  <a:t> given an instance </a:t>
                </a:r>
                <a14:m>
                  <m:oMath xmlns:m="http://schemas.openxmlformats.org/officeDocument/2006/math">
                    <m:r>
                      <a:rPr lang="en-US" altLang="zh-CN" b="1" i="1" dirty="0" smtClean="0">
                        <a:latin typeface="Cambria Math" panose="02040503050406030204" pitchFamily="18" charset="0"/>
                      </a:rPr>
                      <m:t>𝒙</m:t>
                    </m:r>
                  </m:oMath>
                </a14:m>
                <a:r>
                  <a:rPr lang="en-US" altLang="zh-CN" dirty="0"/>
                  <a:t> as follows. Denote the value of </a:t>
                </a:r>
                <a14:m>
                  <m:oMath xmlns:m="http://schemas.openxmlformats.org/officeDocument/2006/math">
                    <m:r>
                      <a:rPr lang="en-US" altLang="zh-CN" i="1" dirty="0">
                        <a:latin typeface="Cambria Math" panose="02040503050406030204" pitchFamily="18" charset="0"/>
                      </a:rPr>
                      <m:t>𝑝𝑎</m:t>
                    </m:r>
                  </m:oMath>
                </a14:m>
                <a:r>
                  <a:rPr lang="en-US" altLang="zh-CN" dirty="0"/>
                  <a:t> in </a:t>
                </a:r>
                <a14:m>
                  <m:oMath xmlns:m="http://schemas.openxmlformats.org/officeDocument/2006/math">
                    <m:r>
                      <a:rPr lang="en-US" altLang="zh-CN" b="1" i="1" dirty="0" smtClean="0">
                        <a:latin typeface="Cambria Math" panose="02040503050406030204" pitchFamily="18" charset="0"/>
                      </a:rPr>
                      <m:t>𝒙</m:t>
                    </m:r>
                  </m:oMath>
                </a14:m>
                <a:r>
                  <a:rPr lang="en-US" altLang="zh-CN" dirty="0"/>
                  <a:t> by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𝑝</m:t>
                        </m:r>
                        <m:r>
                          <a:rPr lang="en-US" altLang="zh-CN" b="0" i="1" dirty="0" smtClean="0">
                            <a:latin typeface="Cambria Math" panose="02040503050406030204" pitchFamily="18" charset="0"/>
                          </a:rPr>
                          <m:t>𝑎</m:t>
                        </m:r>
                      </m:sub>
                    </m:sSub>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5"/>
                <a:stretch>
                  <a:fillRect l="-988" t="-1456" r="-121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mc:AlternateContent xmlns:mc="http://schemas.openxmlformats.org/markup-compatibility/2006" xmlns:a14="http://schemas.microsoft.com/office/drawing/2010/main">
        <mc:Choice Requires="a14">
          <p:sp>
            <p:nvSpPr>
              <p:cNvPr id="10" name="文本框 9"/>
              <p:cNvSpPr txBox="1"/>
              <p:nvPr/>
            </p:nvSpPr>
            <p:spPr>
              <a:xfrm>
                <a:off x="256743" y="2987566"/>
                <a:ext cx="7398051" cy="16700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𝑝𝑎</m:t>
                              </m:r>
                            </m:sub>
                          </m:sSub>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r>
                                    <a:rPr lang="en-US" altLang="zh-CN" sz="2400" b="0" i="1" smtClean="0">
                                      <a:latin typeface="Cambria Math" panose="02040503050406030204" pitchFamily="18" charset="0"/>
                                    </a:rPr>
                                    <m:t>𝑎</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𝑝𝑎</m:t>
                              </m:r>
                            </m:sub>
                          </m:sSub>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oMath>
                  </m:oMathPara>
                </a14:m>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𝑝𝑎</m:t>
                                  </m:r>
                                </m:sub>
                              </m:sSub>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𝑑</m:t>
                              </m:r>
                            </m:sup>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𝑝𝑎</m:t>
                                      </m:r>
                                    </m:sub>
                                  </m:sSub>
                                </m:e>
                              </m:d>
                            </m:e>
                          </m:nary>
                        </m:num>
                        <m:den>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oMath>
                  </m:oMathPara>
                </a14:m>
                <a:endParaRPr lang="zh-CN" altLang="en-US" sz="24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256743" y="2987566"/>
                <a:ext cx="7398051" cy="1670073"/>
              </a:xfrm>
              <a:prstGeom prst="rect">
                <a:avLst/>
              </a:prstGeom>
              <a:blipFill>
                <a:blip r:embed="rId6"/>
                <a:stretch>
                  <a:fillRect/>
                </a:stretch>
              </a:blipFill>
            </p:spPr>
            <p:txBody>
              <a:bodyPr/>
              <a:lstStyle/>
              <a:p>
                <a:r>
                  <a:rPr lang="zh-CN" altLang="en-US">
                    <a:noFill/>
                  </a:rPr>
                  <a:t> </a:t>
                </a:r>
              </a:p>
            </p:txBody>
          </p:sp>
        </mc:Fallback>
      </mc:AlternateContent>
      <p:sp>
        <p:nvSpPr>
          <p:cNvPr id="11" name="矩形 10"/>
          <p:cNvSpPr/>
          <p:nvPr/>
        </p:nvSpPr>
        <p:spPr>
          <a:xfrm>
            <a:off x="587829" y="5058569"/>
            <a:ext cx="4572000" cy="1200329"/>
          </a:xfrm>
          <a:prstGeom prst="rect">
            <a:avLst/>
          </a:prstGeom>
        </p:spPr>
        <p:txBody>
          <a:bodyPr>
            <a:spAutoFit/>
          </a:bodyPr>
          <a:lstStyle/>
          <a:p>
            <a:r>
              <a:rPr lang="en-US" altLang="zh-CN" dirty="0"/>
              <a:t>For a SPODE, the class is the root and has no parents. The </a:t>
            </a:r>
            <a:r>
              <a:rPr lang="en-US" altLang="zh-CN" dirty="0" err="1"/>
              <a:t>superparent</a:t>
            </a:r>
            <a:r>
              <a:rPr lang="en-US" altLang="zh-CN" dirty="0"/>
              <a:t> has a single parent: the class. Other attributes have two parents: the class and the </a:t>
            </a:r>
            <a:r>
              <a:rPr lang="en-US" altLang="zh-CN" dirty="0" err="1"/>
              <a:t>superparent</a:t>
            </a:r>
            <a:r>
              <a:rPr lang="en-US" altLang="zh-CN" dirty="0"/>
              <a:t>.</a:t>
            </a:r>
            <a:endParaRPr lang="zh-CN" altLang="en-US" dirty="0"/>
          </a:p>
        </p:txBody>
      </p:sp>
    </p:spTree>
    <p:extLst>
      <p:ext uri="{BB962C8B-B14F-4D97-AF65-F5344CB8AC3E}">
        <p14:creationId xmlns:p14="http://schemas.microsoft.com/office/powerpoint/2010/main" val="1518399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p:graphicFrame>
        <p:nvGraphicFramePr>
          <p:cNvPr id="10" name="内容占位符 6"/>
          <p:cNvGraphicFramePr>
            <a:graphicFrameLocks/>
          </p:cNvGraphicFramePr>
          <p:nvPr>
            <p:extLst>
              <p:ext uri="{D42A27DB-BD31-4B8C-83A1-F6EECF244321}">
                <p14:modId xmlns:p14="http://schemas.microsoft.com/office/powerpoint/2010/main" val="1419246876"/>
              </p:ext>
            </p:extLst>
          </p:nvPr>
        </p:nvGraphicFramePr>
        <p:xfrm>
          <a:off x="2565752" y="856989"/>
          <a:ext cx="6336000" cy="5516880"/>
        </p:xfrm>
        <a:graphic>
          <a:graphicData uri="http://schemas.openxmlformats.org/drawingml/2006/table">
            <a:tbl>
              <a:tblPr firstRow="1" bandRow="1">
                <a:tableStyleId>{5C22544A-7EE6-4342-B048-85BDC9FD1C3A}</a:tableStyleId>
              </a:tblPr>
              <a:tblGrid>
                <a:gridCol w="792000">
                  <a:extLst>
                    <a:ext uri="{9D8B030D-6E8A-4147-A177-3AD203B41FA5}">
                      <a16:colId xmlns:a16="http://schemas.microsoft.com/office/drawing/2014/main" val="857049822"/>
                    </a:ext>
                  </a:extLst>
                </a:gridCol>
                <a:gridCol w="792000">
                  <a:extLst>
                    <a:ext uri="{9D8B030D-6E8A-4147-A177-3AD203B41FA5}">
                      <a16:colId xmlns:a16="http://schemas.microsoft.com/office/drawing/2014/main" val="2299056237"/>
                    </a:ext>
                  </a:extLst>
                </a:gridCol>
                <a:gridCol w="792000">
                  <a:extLst>
                    <a:ext uri="{9D8B030D-6E8A-4147-A177-3AD203B41FA5}">
                      <a16:colId xmlns:a16="http://schemas.microsoft.com/office/drawing/2014/main" val="1447130565"/>
                    </a:ext>
                  </a:extLst>
                </a:gridCol>
                <a:gridCol w="792000">
                  <a:extLst>
                    <a:ext uri="{9D8B030D-6E8A-4147-A177-3AD203B41FA5}">
                      <a16:colId xmlns:a16="http://schemas.microsoft.com/office/drawing/2014/main" val="1690768652"/>
                    </a:ext>
                  </a:extLst>
                </a:gridCol>
                <a:gridCol w="792000">
                  <a:extLst>
                    <a:ext uri="{9D8B030D-6E8A-4147-A177-3AD203B41FA5}">
                      <a16:colId xmlns:a16="http://schemas.microsoft.com/office/drawing/2014/main" val="671348761"/>
                    </a:ext>
                  </a:extLst>
                </a:gridCol>
                <a:gridCol w="792000">
                  <a:extLst>
                    <a:ext uri="{9D8B030D-6E8A-4147-A177-3AD203B41FA5}">
                      <a16:colId xmlns:a16="http://schemas.microsoft.com/office/drawing/2014/main" val="191283304"/>
                    </a:ext>
                  </a:extLst>
                </a:gridCol>
                <a:gridCol w="792000">
                  <a:extLst>
                    <a:ext uri="{9D8B030D-6E8A-4147-A177-3AD203B41FA5}">
                      <a16:colId xmlns:a16="http://schemas.microsoft.com/office/drawing/2014/main" val="4010855759"/>
                    </a:ext>
                  </a:extLst>
                </a:gridCol>
                <a:gridCol w="792000">
                  <a:extLst>
                    <a:ext uri="{9D8B030D-6E8A-4147-A177-3AD203B41FA5}">
                      <a16:colId xmlns:a16="http://schemas.microsoft.com/office/drawing/2014/main" val="4036529471"/>
                    </a:ext>
                  </a:extLst>
                </a:gridCol>
              </a:tblGrid>
              <a:tr h="0">
                <a:tc>
                  <a:txBody>
                    <a:bodyPr/>
                    <a:lstStyle/>
                    <a:p>
                      <a:pPr algn="ctr"/>
                      <a:r>
                        <a:rPr lang="zh-CN" altLang="en-US" sz="1600" dirty="0"/>
                        <a:t>编号</a:t>
                      </a:r>
                    </a:p>
                  </a:txBody>
                  <a:tcPr anchor="ctr"/>
                </a:tc>
                <a:tc>
                  <a:txBody>
                    <a:bodyPr/>
                    <a:lstStyle/>
                    <a:p>
                      <a:pPr algn="ctr"/>
                      <a:r>
                        <a:rPr lang="zh-CN" altLang="en-US" sz="1600" dirty="0"/>
                        <a:t>色泽</a:t>
                      </a:r>
                    </a:p>
                  </a:txBody>
                  <a:tcPr anchor="ctr"/>
                </a:tc>
                <a:tc>
                  <a:txBody>
                    <a:bodyPr/>
                    <a:lstStyle/>
                    <a:p>
                      <a:pPr algn="ctr"/>
                      <a:r>
                        <a:rPr lang="zh-CN" altLang="en-US" sz="1600" dirty="0"/>
                        <a:t>根蒂</a:t>
                      </a:r>
                    </a:p>
                  </a:txBody>
                  <a:tcPr anchor="ctr"/>
                </a:tc>
                <a:tc>
                  <a:txBody>
                    <a:bodyPr/>
                    <a:lstStyle/>
                    <a:p>
                      <a:pPr algn="ctr"/>
                      <a:r>
                        <a:rPr lang="zh-CN" altLang="en-US" sz="1600" dirty="0"/>
                        <a:t>敲声</a:t>
                      </a:r>
                    </a:p>
                  </a:txBody>
                  <a:tcPr anchor="ctr"/>
                </a:tc>
                <a:tc>
                  <a:txBody>
                    <a:bodyPr/>
                    <a:lstStyle/>
                    <a:p>
                      <a:pPr algn="ctr"/>
                      <a:r>
                        <a:rPr lang="zh-CN" altLang="en-US" sz="1600" dirty="0"/>
                        <a:t>纹理</a:t>
                      </a:r>
                    </a:p>
                  </a:txBody>
                  <a:tcPr anchor="ctr"/>
                </a:tc>
                <a:tc>
                  <a:txBody>
                    <a:bodyPr/>
                    <a:lstStyle/>
                    <a:p>
                      <a:pPr algn="ctr"/>
                      <a:r>
                        <a:rPr lang="zh-CN" altLang="en-US" sz="1600" dirty="0"/>
                        <a:t>脐部</a:t>
                      </a:r>
                    </a:p>
                  </a:txBody>
                  <a:tcPr anchor="ctr"/>
                </a:tc>
                <a:tc>
                  <a:txBody>
                    <a:bodyPr/>
                    <a:lstStyle/>
                    <a:p>
                      <a:pPr algn="ctr"/>
                      <a:r>
                        <a:rPr lang="zh-CN" altLang="en-US" sz="1600" dirty="0"/>
                        <a:t>触感</a:t>
                      </a:r>
                    </a:p>
                  </a:txBody>
                  <a:tcPr anchor="ctr"/>
                </a:tc>
                <a:tc>
                  <a:txBody>
                    <a:bodyPr/>
                    <a:lstStyle/>
                    <a:p>
                      <a:pPr algn="ctr"/>
                      <a:r>
                        <a:rPr lang="zh-CN" altLang="en-US" sz="1600" dirty="0"/>
                        <a:t>好瓜</a:t>
                      </a:r>
                    </a:p>
                  </a:txBody>
                  <a:tcPr anchor="ctr"/>
                </a:tc>
                <a:extLst>
                  <a:ext uri="{0D108BD9-81ED-4DB2-BD59-A6C34878D82A}">
                    <a16:rowId xmlns:a16="http://schemas.microsoft.com/office/drawing/2014/main" val="3967150278"/>
                  </a:ext>
                </a:extLst>
              </a:tr>
              <a:tr h="288000">
                <a:tc>
                  <a:txBody>
                    <a:bodyPr/>
                    <a:lstStyle/>
                    <a:p>
                      <a:pPr algn="ctr"/>
                      <a:r>
                        <a:rPr lang="en-US" altLang="zh-CN" sz="1400" dirty="0">
                          <a:solidFill>
                            <a:schemeClr val="tx1">
                              <a:lumMod val="85000"/>
                              <a:lumOff val="15000"/>
                            </a:schemeClr>
                          </a:solidFill>
                        </a:rPr>
                        <a:t>1</a:t>
                      </a:r>
                      <a:endParaRPr lang="zh-CN" altLang="en-US" sz="140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青绿</a:t>
                      </a:r>
                    </a:p>
                  </a:txBody>
                  <a:tcPr anchor="ctr"/>
                </a:tc>
                <a:tc>
                  <a:txBody>
                    <a:bodyPr/>
                    <a:lstStyle/>
                    <a:p>
                      <a:pPr algn="ctr"/>
                      <a:r>
                        <a:rPr lang="zh-CN" altLang="en-US" sz="1400" dirty="0">
                          <a:solidFill>
                            <a:schemeClr val="tx1">
                              <a:lumMod val="85000"/>
                              <a:lumOff val="15000"/>
                            </a:schemeClr>
                          </a:solidFill>
                        </a:rPr>
                        <a:t>蜷缩</a:t>
                      </a:r>
                    </a:p>
                  </a:txBody>
                  <a:tcPr anchor="ctr"/>
                </a:tc>
                <a:tc>
                  <a:txBody>
                    <a:bodyPr/>
                    <a:lstStyle/>
                    <a:p>
                      <a:pPr algn="ctr"/>
                      <a:r>
                        <a:rPr lang="zh-CN" altLang="en-US" sz="1400" dirty="0">
                          <a:solidFill>
                            <a:schemeClr val="tx1">
                              <a:lumMod val="85000"/>
                              <a:lumOff val="15000"/>
                            </a:schemeClr>
                          </a:solidFill>
                        </a:rPr>
                        <a:t>浊响</a:t>
                      </a:r>
                    </a:p>
                  </a:txBody>
                  <a:tcPr anchor="ctr"/>
                </a:tc>
                <a:tc>
                  <a:txBody>
                    <a:bodyPr/>
                    <a:lstStyle/>
                    <a:p>
                      <a:pPr algn="ctr"/>
                      <a:r>
                        <a:rPr lang="zh-CN" altLang="en-US" sz="1400" dirty="0">
                          <a:solidFill>
                            <a:schemeClr val="tx1">
                              <a:lumMod val="85000"/>
                              <a:lumOff val="15000"/>
                            </a:schemeClr>
                          </a:solidFill>
                        </a:rPr>
                        <a:t>清晰</a:t>
                      </a:r>
                    </a:p>
                  </a:txBody>
                  <a:tcPr anchor="ctr"/>
                </a:tc>
                <a:tc>
                  <a:txBody>
                    <a:bodyPr/>
                    <a:lstStyle/>
                    <a:p>
                      <a:pPr algn="ctr"/>
                      <a:r>
                        <a:rPr lang="zh-CN" altLang="en-US" sz="1400" dirty="0">
                          <a:solidFill>
                            <a:schemeClr val="tx1">
                              <a:lumMod val="85000"/>
                              <a:lumOff val="15000"/>
                            </a:schemeClr>
                          </a:solidFill>
                        </a:rPr>
                        <a:t>凹陷</a:t>
                      </a: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dirty="0">
                          <a:solidFill>
                            <a:schemeClr val="tx1">
                              <a:lumMod val="85000"/>
                              <a:lumOff val="15000"/>
                            </a:schemeClr>
                          </a:solidFill>
                        </a:rPr>
                        <a:t>是</a:t>
                      </a:r>
                    </a:p>
                  </a:txBody>
                  <a:tcPr anchor="ctr"/>
                </a:tc>
                <a:extLst>
                  <a:ext uri="{0D108BD9-81ED-4DB2-BD59-A6C34878D82A}">
                    <a16:rowId xmlns:a16="http://schemas.microsoft.com/office/drawing/2014/main" val="2292826428"/>
                  </a:ext>
                </a:extLst>
              </a:tr>
              <a:tr h="288000">
                <a:tc>
                  <a:txBody>
                    <a:bodyPr/>
                    <a:lstStyle/>
                    <a:p>
                      <a:pPr algn="ctr"/>
                      <a:r>
                        <a:rPr lang="en-US" altLang="zh-CN" sz="1400" dirty="0">
                          <a:solidFill>
                            <a:schemeClr val="tx1">
                              <a:lumMod val="85000"/>
                              <a:lumOff val="15000"/>
                            </a:schemeClr>
                          </a:solidFill>
                          <a:latin typeface="Times New Roman" panose="02020603050405020304" pitchFamily="18" charset="0"/>
                          <a:cs typeface="Times New Roman" panose="02020603050405020304" pitchFamily="18" charset="0"/>
                        </a:rPr>
                        <a:t>2</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乌黑</a:t>
                      </a:r>
                    </a:p>
                  </a:txBody>
                  <a:tcPr anchor="ctr"/>
                </a:tc>
                <a:tc>
                  <a:txBody>
                    <a:bodyPr/>
                    <a:lstStyle/>
                    <a:p>
                      <a:pPr algn="ctr"/>
                      <a:r>
                        <a:rPr lang="zh-CN" altLang="en-US" sz="1400" dirty="0">
                          <a:solidFill>
                            <a:schemeClr val="tx1">
                              <a:lumMod val="85000"/>
                              <a:lumOff val="15000"/>
                            </a:schemeClr>
                          </a:solidFill>
                        </a:rPr>
                        <a:t>蜷缩</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沉闷</a:t>
                      </a:r>
                    </a:p>
                  </a:txBody>
                  <a:tcPr anchor="ctr"/>
                </a:tc>
                <a:tc>
                  <a:txBody>
                    <a:bodyPr/>
                    <a:lstStyle/>
                    <a:p>
                      <a:pPr algn="ctr"/>
                      <a:r>
                        <a:rPr lang="zh-CN" altLang="en-US" sz="1400" dirty="0">
                          <a:solidFill>
                            <a:schemeClr val="tx1">
                              <a:lumMod val="85000"/>
                              <a:lumOff val="15000"/>
                            </a:schemeClr>
                          </a:solidFill>
                        </a:rPr>
                        <a:t>清晰</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rPr>
                        <a:t>凹陷</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rPr>
                        <a:t>硬滑</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是</a:t>
                      </a:r>
                    </a:p>
                  </a:txBody>
                  <a:tcPr anchor="ctr"/>
                </a:tc>
                <a:extLst>
                  <a:ext uri="{0D108BD9-81ED-4DB2-BD59-A6C34878D82A}">
                    <a16:rowId xmlns:a16="http://schemas.microsoft.com/office/drawing/2014/main" val="2569074232"/>
                  </a:ext>
                </a:extLst>
              </a:tr>
              <a:tr h="288000">
                <a:tc>
                  <a:txBody>
                    <a:bodyPr/>
                    <a:lstStyle/>
                    <a:p>
                      <a:pPr algn="ctr"/>
                      <a:r>
                        <a:rPr lang="en-US" altLang="zh-CN" sz="1400" b="0" dirty="0">
                          <a:solidFill>
                            <a:schemeClr val="tx1">
                              <a:lumMod val="85000"/>
                              <a:lumOff val="15000"/>
                            </a:schemeClr>
                          </a:solidFill>
                        </a:rPr>
                        <a:t>3</a:t>
                      </a:r>
                      <a:endParaRPr lang="zh-CN" altLang="en-US" sz="1400" b="0" dirty="0">
                        <a:solidFill>
                          <a:schemeClr val="tx1">
                            <a:lumMod val="85000"/>
                            <a:lumOff val="15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乌黑</a:t>
                      </a:r>
                    </a:p>
                  </a:txBody>
                  <a:tcPr anchor="ctr"/>
                </a:tc>
                <a:tc>
                  <a:txBody>
                    <a:bodyPr/>
                    <a:lstStyle/>
                    <a:p>
                      <a:pPr algn="ctr"/>
                      <a:r>
                        <a:rPr lang="zh-CN" altLang="en-US" sz="1400" dirty="0">
                          <a:solidFill>
                            <a:schemeClr val="tx1">
                              <a:lumMod val="85000"/>
                              <a:lumOff val="15000"/>
                            </a:schemeClr>
                          </a:solidFill>
                        </a:rPr>
                        <a:t>蜷缩</a:t>
                      </a:r>
                    </a:p>
                  </a:txBody>
                  <a:tcPr anchor="ctr"/>
                </a:tc>
                <a:tc>
                  <a:txBody>
                    <a:bodyPr/>
                    <a:lstStyle/>
                    <a:p>
                      <a:pPr algn="ctr"/>
                      <a:r>
                        <a:rPr lang="zh-CN" altLang="en-US" sz="1400" dirty="0">
                          <a:solidFill>
                            <a:schemeClr val="tx1">
                              <a:lumMod val="85000"/>
                              <a:lumOff val="15000"/>
                            </a:schemeClr>
                          </a:solidFill>
                        </a:rPr>
                        <a:t>浊响</a:t>
                      </a:r>
                    </a:p>
                  </a:txBody>
                  <a:tcPr anchor="ctr"/>
                </a:tc>
                <a:tc>
                  <a:txBody>
                    <a:bodyPr/>
                    <a:lstStyle/>
                    <a:p>
                      <a:pPr algn="ctr"/>
                      <a:r>
                        <a:rPr lang="zh-CN" altLang="en-US" sz="1400" dirty="0">
                          <a:solidFill>
                            <a:schemeClr val="tx1">
                              <a:lumMod val="85000"/>
                              <a:lumOff val="15000"/>
                            </a:schemeClr>
                          </a:solidFill>
                        </a:rPr>
                        <a:t>清晰</a:t>
                      </a:r>
                    </a:p>
                  </a:txBody>
                  <a:tcPr anchor="ctr"/>
                </a:tc>
                <a:tc>
                  <a:txBody>
                    <a:bodyPr/>
                    <a:lstStyle/>
                    <a:p>
                      <a:pPr algn="ctr"/>
                      <a:r>
                        <a:rPr lang="zh-CN" altLang="en-US" sz="1400" dirty="0">
                          <a:solidFill>
                            <a:schemeClr val="tx1">
                              <a:lumMod val="85000"/>
                              <a:lumOff val="15000"/>
                            </a:schemeClr>
                          </a:solidFill>
                        </a:rPr>
                        <a:t>凹陷</a:t>
                      </a: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dirty="0">
                          <a:solidFill>
                            <a:schemeClr val="tx1">
                              <a:lumMod val="85000"/>
                              <a:lumOff val="15000"/>
                            </a:schemeClr>
                          </a:solidFill>
                        </a:rPr>
                        <a:t>是</a:t>
                      </a:r>
                    </a:p>
                  </a:txBody>
                  <a:tcPr anchor="ctr"/>
                </a:tc>
                <a:extLst>
                  <a:ext uri="{0D108BD9-81ED-4DB2-BD59-A6C34878D82A}">
                    <a16:rowId xmlns:a16="http://schemas.microsoft.com/office/drawing/2014/main" val="698807388"/>
                  </a:ext>
                </a:extLst>
              </a:tr>
              <a:tr h="288000">
                <a:tc>
                  <a:txBody>
                    <a:bodyPr/>
                    <a:lstStyle/>
                    <a:p>
                      <a:pPr algn="ctr"/>
                      <a:r>
                        <a:rPr lang="en-US" altLang="zh-CN" sz="1400" dirty="0">
                          <a:solidFill>
                            <a:schemeClr val="tx1">
                              <a:lumMod val="85000"/>
                              <a:lumOff val="15000"/>
                            </a:schemeClr>
                          </a:solidFill>
                        </a:rPr>
                        <a:t>4</a:t>
                      </a:r>
                      <a:endParaRPr lang="zh-CN" altLang="en-US" sz="140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青绿</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蜷缩</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沉闷</a:t>
                      </a:r>
                    </a:p>
                  </a:txBody>
                  <a:tcPr anchor="ctr"/>
                </a:tc>
                <a:tc>
                  <a:txBody>
                    <a:bodyPr/>
                    <a:lstStyle/>
                    <a:p>
                      <a:pPr algn="ctr"/>
                      <a:r>
                        <a:rPr lang="zh-CN" altLang="en-US" sz="1400" dirty="0">
                          <a:solidFill>
                            <a:schemeClr val="tx1">
                              <a:lumMod val="85000"/>
                              <a:lumOff val="15000"/>
                            </a:schemeClr>
                          </a:solidFill>
                        </a:rPr>
                        <a:t>清晰</a:t>
                      </a:r>
                    </a:p>
                  </a:txBody>
                  <a:tcPr anchor="ctr"/>
                </a:tc>
                <a:tc>
                  <a:txBody>
                    <a:bodyPr/>
                    <a:lstStyle/>
                    <a:p>
                      <a:pPr algn="ctr"/>
                      <a:r>
                        <a:rPr lang="zh-CN" altLang="en-US" sz="1400" dirty="0">
                          <a:solidFill>
                            <a:schemeClr val="tx1">
                              <a:lumMod val="85000"/>
                              <a:lumOff val="15000"/>
                            </a:schemeClr>
                          </a:solidFill>
                        </a:rPr>
                        <a:t>凹陷</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dirty="0">
                          <a:solidFill>
                            <a:schemeClr val="tx1">
                              <a:lumMod val="85000"/>
                              <a:lumOff val="15000"/>
                            </a:schemeClr>
                          </a:solidFill>
                        </a:rPr>
                        <a:t>是</a:t>
                      </a:r>
                    </a:p>
                  </a:txBody>
                  <a:tcPr anchor="ctr"/>
                </a:tc>
                <a:extLst>
                  <a:ext uri="{0D108BD9-81ED-4DB2-BD59-A6C34878D82A}">
                    <a16:rowId xmlns:a16="http://schemas.microsoft.com/office/drawing/2014/main" val="587381805"/>
                  </a:ext>
                </a:extLst>
              </a:tr>
              <a:tr h="288000">
                <a:tc>
                  <a:txBody>
                    <a:bodyPr/>
                    <a:lstStyle/>
                    <a:p>
                      <a:pPr algn="ctr"/>
                      <a:r>
                        <a:rPr lang="en-US" altLang="zh-CN" sz="1400" dirty="0">
                          <a:solidFill>
                            <a:schemeClr val="tx1">
                              <a:lumMod val="85000"/>
                              <a:lumOff val="15000"/>
                            </a:schemeClr>
                          </a:solidFill>
                          <a:latin typeface="Times New Roman" panose="02020603050405020304" pitchFamily="18" charset="0"/>
                          <a:cs typeface="Times New Roman" panose="02020603050405020304" pitchFamily="18" charset="0"/>
                        </a:rPr>
                        <a:t>5</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rPr>
                        <a:t>浅白</a:t>
                      </a:r>
                    </a:p>
                  </a:txBody>
                  <a:tcPr anchor="ctr"/>
                </a:tc>
                <a:tc>
                  <a:txBody>
                    <a:bodyPr/>
                    <a:lstStyle/>
                    <a:p>
                      <a:pPr algn="ctr"/>
                      <a:r>
                        <a:rPr lang="zh-CN" altLang="en-US" sz="1400" dirty="0">
                          <a:solidFill>
                            <a:schemeClr val="tx1">
                              <a:lumMod val="85000"/>
                              <a:lumOff val="15000"/>
                            </a:schemeClr>
                          </a:solidFill>
                        </a:rPr>
                        <a:t>蜷缩</a:t>
                      </a:r>
                    </a:p>
                  </a:txBody>
                  <a:tcPr anchor="ctr"/>
                </a:tc>
                <a:tc>
                  <a:txBody>
                    <a:bodyPr/>
                    <a:lstStyle/>
                    <a:p>
                      <a:pPr algn="ctr"/>
                      <a:r>
                        <a:rPr lang="zh-CN" altLang="en-US" sz="1400" dirty="0">
                          <a:solidFill>
                            <a:schemeClr val="tx1">
                              <a:lumMod val="85000"/>
                              <a:lumOff val="15000"/>
                            </a:schemeClr>
                          </a:solidFill>
                        </a:rPr>
                        <a:t>浊响</a:t>
                      </a:r>
                    </a:p>
                  </a:txBody>
                  <a:tcPr anchor="ctr"/>
                </a:tc>
                <a:tc>
                  <a:txBody>
                    <a:bodyPr/>
                    <a:lstStyle/>
                    <a:p>
                      <a:pPr algn="ctr"/>
                      <a:r>
                        <a:rPr lang="zh-CN" altLang="en-US" sz="1400" dirty="0">
                          <a:solidFill>
                            <a:schemeClr val="tx1">
                              <a:lumMod val="85000"/>
                              <a:lumOff val="15000"/>
                            </a:schemeClr>
                          </a:solidFill>
                        </a:rPr>
                        <a:t>清晰</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rPr>
                        <a:t>凹陷</a:t>
                      </a:r>
                    </a:p>
                  </a:txBody>
                  <a:tcPr anchor="ctr"/>
                </a:tc>
                <a:tc>
                  <a:txBody>
                    <a:bodyPr/>
                    <a:lstStyle/>
                    <a:p>
                      <a:pPr algn="ctr"/>
                      <a:r>
                        <a:rPr lang="zh-CN" altLang="en-US" sz="1400" dirty="0">
                          <a:solidFill>
                            <a:schemeClr val="tx1">
                              <a:lumMod val="85000"/>
                              <a:lumOff val="15000"/>
                            </a:schemeClr>
                          </a:solidFill>
                        </a:rPr>
                        <a:t>硬滑</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是</a:t>
                      </a:r>
                    </a:p>
                  </a:txBody>
                  <a:tcPr anchor="ctr"/>
                </a:tc>
                <a:extLst>
                  <a:ext uri="{0D108BD9-81ED-4DB2-BD59-A6C34878D82A}">
                    <a16:rowId xmlns:a16="http://schemas.microsoft.com/office/drawing/2014/main" val="1310478777"/>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6</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85000"/>
                              <a:lumOff val="15000"/>
                            </a:schemeClr>
                          </a:solidFill>
                        </a:rPr>
                        <a:t>青绿</a:t>
                      </a:r>
                    </a:p>
                  </a:txBody>
                  <a:tcPr anchor="ctr"/>
                </a:tc>
                <a:tc>
                  <a:txBody>
                    <a:bodyPr/>
                    <a:lstStyle/>
                    <a:p>
                      <a:pPr algn="ctr"/>
                      <a:r>
                        <a:rPr lang="zh-CN" altLang="en-US" sz="1400" dirty="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清晰</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稍凹</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软粘</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是</a:t>
                      </a:r>
                    </a:p>
                  </a:txBody>
                  <a:tcPr anchor="ctr"/>
                </a:tc>
                <a:extLst>
                  <a:ext uri="{0D108BD9-81ED-4DB2-BD59-A6C34878D82A}">
                    <a16:rowId xmlns:a16="http://schemas.microsoft.com/office/drawing/2014/main" val="1264739540"/>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7</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乌黑</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稍糊</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稍凹</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软粘</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是</a:t>
                      </a:r>
                    </a:p>
                  </a:txBody>
                  <a:tcPr anchor="ctr"/>
                </a:tc>
                <a:extLst>
                  <a:ext uri="{0D108BD9-81ED-4DB2-BD59-A6C34878D82A}">
                    <a16:rowId xmlns:a16="http://schemas.microsoft.com/office/drawing/2014/main" val="4162127193"/>
                  </a:ext>
                </a:extLst>
              </a:tr>
              <a:tr h="288000">
                <a:tc>
                  <a:txBody>
                    <a:bodyPr/>
                    <a:lstStyle/>
                    <a:p>
                      <a:pPr algn="ctr"/>
                      <a:r>
                        <a:rPr lang="en-US" altLang="zh-CN" sz="1400" b="0" dirty="0">
                          <a:solidFill>
                            <a:schemeClr val="tx1">
                              <a:lumMod val="85000"/>
                              <a:lumOff val="15000"/>
                            </a:schemeClr>
                          </a:solidFill>
                        </a:rPr>
                        <a:t>8</a:t>
                      </a:r>
                      <a:endParaRPr lang="zh-CN" altLang="en-US" sz="1400" b="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乌黑</a:t>
                      </a:r>
                    </a:p>
                  </a:txBody>
                  <a:tcPr anchor="ctr"/>
                </a:tc>
                <a:tc>
                  <a:txBody>
                    <a:bodyPr/>
                    <a:lstStyle/>
                    <a:p>
                      <a:pPr algn="ctr"/>
                      <a:r>
                        <a:rPr lang="zh-CN" altLang="en-US" sz="1400" dirty="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清晰</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稍凹</a:t>
                      </a: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dirty="0">
                          <a:solidFill>
                            <a:schemeClr val="tx1">
                              <a:lumMod val="85000"/>
                              <a:lumOff val="15000"/>
                            </a:schemeClr>
                          </a:solidFill>
                        </a:rPr>
                        <a:t>是</a:t>
                      </a:r>
                    </a:p>
                  </a:txBody>
                  <a:tcPr anchor="ctr"/>
                </a:tc>
                <a:extLst>
                  <a:ext uri="{0D108BD9-81ED-4DB2-BD59-A6C34878D82A}">
                    <a16:rowId xmlns:a16="http://schemas.microsoft.com/office/drawing/2014/main" val="3879449480"/>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9</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85000"/>
                              <a:lumOff val="15000"/>
                            </a:schemeClr>
                          </a:solidFill>
                        </a:rPr>
                        <a:t>乌黑</a:t>
                      </a:r>
                    </a:p>
                  </a:txBody>
                  <a:tcPr anchor="ctr"/>
                </a:tc>
                <a:tc>
                  <a:txBody>
                    <a:bodyPr/>
                    <a:lstStyle/>
                    <a:p>
                      <a:pPr algn="ctr"/>
                      <a:r>
                        <a:rPr lang="zh-CN" altLang="en-US" sz="1400" dirty="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沉闷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85000"/>
                              <a:lumOff val="15000"/>
                            </a:schemeClr>
                          </a:solidFill>
                        </a:rPr>
                        <a:t>稍糊</a:t>
                      </a:r>
                      <a:endParaRPr lang="zh-CN" altLang="en-US" sz="1400" dirty="0">
                        <a:solidFill>
                          <a:schemeClr val="tx1">
                            <a:lumMod val="75000"/>
                            <a:lumOff val="25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tx1">
                              <a:lumMod val="85000"/>
                              <a:lumOff val="15000"/>
                            </a:schemeClr>
                          </a:solidFill>
                          <a:latin typeface="Consolas" panose="020B0609020204030204" pitchFamily="49" charset="0"/>
                          <a:ea typeface="+mn-ea"/>
                          <a:cs typeface="+mn-cs"/>
                        </a:rPr>
                        <a:t>稍凹</a:t>
                      </a:r>
                    </a:p>
                  </a:txBody>
                  <a:tcPr anchor="ctr"/>
                </a:tc>
                <a:tc>
                  <a:txBody>
                    <a:bodyPr/>
                    <a:lstStyle/>
                    <a:p>
                      <a:pPr algn="ctr"/>
                      <a:r>
                        <a:rPr lang="zh-CN" altLang="en-US" sz="1400" dirty="0">
                          <a:solidFill>
                            <a:schemeClr val="tx1">
                              <a:lumMod val="85000"/>
                              <a:lumOff val="15000"/>
                            </a:schemeClr>
                          </a:solidFill>
                        </a:rPr>
                        <a:t>硬滑</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否</a:t>
                      </a:r>
                    </a:p>
                  </a:txBody>
                  <a:tcPr anchor="ctr"/>
                </a:tc>
                <a:extLst>
                  <a:ext uri="{0D108BD9-81ED-4DB2-BD59-A6C34878D82A}">
                    <a16:rowId xmlns:a16="http://schemas.microsoft.com/office/drawing/2014/main" val="1325565135"/>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10</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青绿</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硬挺</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清脆</a:t>
                      </a:r>
                    </a:p>
                  </a:txBody>
                  <a:tcPr anchor="ctr"/>
                </a:tc>
                <a:tc>
                  <a:txBody>
                    <a:bodyPr/>
                    <a:lstStyle/>
                    <a:p>
                      <a:pPr algn="ctr"/>
                      <a:r>
                        <a:rPr lang="zh-CN" altLang="en-US" sz="1400" dirty="0">
                          <a:solidFill>
                            <a:schemeClr val="tx1">
                              <a:lumMod val="85000"/>
                              <a:lumOff val="15000"/>
                            </a:schemeClr>
                          </a:solidFill>
                        </a:rPr>
                        <a:t>清晰</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平坦</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软粘</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否</a:t>
                      </a:r>
                    </a:p>
                  </a:txBody>
                  <a:tcPr anchor="ctr"/>
                </a:tc>
                <a:extLst>
                  <a:ext uri="{0D108BD9-81ED-4DB2-BD59-A6C34878D82A}">
                    <a16:rowId xmlns:a16="http://schemas.microsoft.com/office/drawing/2014/main" val="1945427607"/>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11</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浅白</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硬挺</a:t>
                      </a: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清脆</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tx1">
                              <a:lumMod val="85000"/>
                              <a:lumOff val="15000"/>
                            </a:schemeClr>
                          </a:solidFill>
                          <a:latin typeface="+mn-lt"/>
                          <a:ea typeface="+mn-ea"/>
                          <a:cs typeface="+mn-cs"/>
                        </a:rPr>
                        <a:t>模糊</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平坦</a:t>
                      </a: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否</a:t>
                      </a:r>
                    </a:p>
                  </a:txBody>
                  <a:tcPr anchor="ctr"/>
                </a:tc>
                <a:extLst>
                  <a:ext uri="{0D108BD9-81ED-4DB2-BD59-A6C34878D82A}">
                    <a16:rowId xmlns:a16="http://schemas.microsoft.com/office/drawing/2014/main" val="1410112147"/>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12</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浅白</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蜷缩</a:t>
                      </a:r>
                    </a:p>
                  </a:txBody>
                  <a:tcPr anchor="ctr"/>
                </a:tc>
                <a:tc>
                  <a:txBody>
                    <a:bodyPr/>
                    <a:lstStyle/>
                    <a:p>
                      <a:pPr algn="ctr"/>
                      <a:r>
                        <a:rPr lang="zh-CN" altLang="en-US" sz="1400" dirty="0">
                          <a:solidFill>
                            <a:schemeClr val="tx1">
                              <a:lumMod val="85000"/>
                              <a:lumOff val="15000"/>
                            </a:schemeClr>
                          </a:solidFill>
                        </a:rPr>
                        <a:t>浊响</a:t>
                      </a:r>
                    </a:p>
                  </a:txBody>
                  <a:tcPr anchor="ctr"/>
                </a:tc>
                <a:tc>
                  <a:txBody>
                    <a:bodyPr/>
                    <a:lstStyle/>
                    <a:p>
                      <a:pPr algn="ctr"/>
                      <a:r>
                        <a:rPr lang="zh-CN" altLang="en-US" sz="1400" b="0" kern="1200" dirty="0">
                          <a:solidFill>
                            <a:schemeClr val="tx1">
                              <a:lumMod val="85000"/>
                              <a:lumOff val="15000"/>
                            </a:schemeClr>
                          </a:solidFill>
                          <a:latin typeface="+mn-lt"/>
                          <a:ea typeface="+mn-ea"/>
                          <a:cs typeface="+mn-cs"/>
                        </a:rPr>
                        <a:t>模糊</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平坦</a:t>
                      </a:r>
                    </a:p>
                  </a:txBody>
                  <a:tcPr anchor="ctr"/>
                </a:tc>
                <a:tc>
                  <a:txBody>
                    <a:bodyPr/>
                    <a:lstStyle/>
                    <a:p>
                      <a:pPr algn="ctr"/>
                      <a:r>
                        <a:rPr lang="zh-CN" altLang="en-US" sz="1400" dirty="0">
                          <a:solidFill>
                            <a:schemeClr val="tx1">
                              <a:lumMod val="85000"/>
                              <a:lumOff val="15000"/>
                            </a:schemeClr>
                          </a:solidFill>
                        </a:rPr>
                        <a:t>软粘</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否</a:t>
                      </a:r>
                    </a:p>
                  </a:txBody>
                  <a:tcPr anchor="ctr"/>
                </a:tc>
                <a:extLst>
                  <a:ext uri="{0D108BD9-81ED-4DB2-BD59-A6C34878D82A}">
                    <a16:rowId xmlns:a16="http://schemas.microsoft.com/office/drawing/2014/main" val="3439298794"/>
                  </a:ext>
                </a:extLst>
              </a:tr>
              <a:tr h="288000">
                <a:tc>
                  <a:txBody>
                    <a:bodyPr/>
                    <a:lstStyle/>
                    <a:p>
                      <a:pPr algn="ctr"/>
                      <a:r>
                        <a:rPr lang="en-US" altLang="zh-CN" sz="1400" b="0" dirty="0">
                          <a:solidFill>
                            <a:schemeClr val="tx1">
                              <a:lumMod val="85000"/>
                              <a:lumOff val="15000"/>
                            </a:schemeClr>
                          </a:solidFill>
                        </a:rPr>
                        <a:t>13</a:t>
                      </a:r>
                      <a:endParaRPr lang="zh-CN" altLang="en-US" sz="1400" b="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青绿</a:t>
                      </a:r>
                    </a:p>
                  </a:txBody>
                  <a:tcPr anchor="ctr"/>
                </a:tc>
                <a:tc>
                  <a:txBody>
                    <a:bodyPr/>
                    <a:lstStyle/>
                    <a:p>
                      <a:pPr algn="ctr"/>
                      <a:r>
                        <a:rPr lang="zh-CN" altLang="en-US" sz="1400" dirty="0">
                          <a:solidFill>
                            <a:schemeClr val="tx1">
                              <a:lumMod val="85000"/>
                              <a:lumOff val="15000"/>
                            </a:schemeClr>
                          </a:solidFill>
                        </a:rPr>
                        <a:t>稍蜷</a:t>
                      </a:r>
                    </a:p>
                  </a:txBody>
                  <a:tcPr anchor="ctr"/>
                </a:tc>
                <a:tc>
                  <a:txBody>
                    <a:bodyPr/>
                    <a:lstStyle/>
                    <a:p>
                      <a:pPr algn="ctr"/>
                      <a:r>
                        <a:rPr lang="zh-CN" altLang="en-US" sz="1400" dirty="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稍糊</a:t>
                      </a:r>
                      <a:endParaRPr lang="zh-CN" altLang="en-US" sz="1400" dirty="0">
                        <a:solidFill>
                          <a:schemeClr val="tx1">
                            <a:lumMod val="75000"/>
                            <a:lumOff val="25000"/>
                          </a:schemeClr>
                        </a:solidFill>
                      </a:endParaRPr>
                    </a:p>
                  </a:txBody>
                  <a:tcPr anchor="ctr"/>
                </a:tc>
                <a:tc>
                  <a:txBody>
                    <a:bodyPr/>
                    <a:lstStyle/>
                    <a:p>
                      <a:pPr algn="ctr"/>
                      <a:r>
                        <a:rPr lang="zh-CN" altLang="en-US" sz="1400" dirty="0">
                          <a:solidFill>
                            <a:schemeClr val="tx1">
                              <a:lumMod val="85000"/>
                              <a:lumOff val="15000"/>
                            </a:schemeClr>
                          </a:solidFill>
                        </a:rPr>
                        <a:t>凹陷</a:t>
                      </a:r>
                    </a:p>
                  </a:txBody>
                  <a:tcPr anchor="ctr"/>
                </a:tc>
                <a:tc>
                  <a:txBody>
                    <a:bodyPr/>
                    <a:lstStyle/>
                    <a:p>
                      <a:pPr algn="ctr"/>
                      <a:r>
                        <a:rPr lang="zh-CN" altLang="en-US" sz="1400" dirty="0">
                          <a:solidFill>
                            <a:schemeClr val="tx1">
                              <a:lumMod val="85000"/>
                              <a:lumOff val="15000"/>
                            </a:schemeClr>
                          </a:solidFill>
                        </a:rPr>
                        <a:t>硬滑</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否</a:t>
                      </a:r>
                    </a:p>
                  </a:txBody>
                  <a:tcPr anchor="ctr"/>
                </a:tc>
                <a:extLst>
                  <a:ext uri="{0D108BD9-81ED-4DB2-BD59-A6C34878D82A}">
                    <a16:rowId xmlns:a16="http://schemas.microsoft.com/office/drawing/2014/main" val="905503723"/>
                  </a:ext>
                </a:extLst>
              </a:tr>
              <a:tr h="288000">
                <a:tc>
                  <a:txBody>
                    <a:bodyPr/>
                    <a:lstStyle/>
                    <a:p>
                      <a:pPr algn="ctr"/>
                      <a:r>
                        <a:rPr lang="en-US" altLang="zh-CN" sz="1400" b="0" dirty="0">
                          <a:solidFill>
                            <a:schemeClr val="tx1">
                              <a:lumMod val="85000"/>
                              <a:lumOff val="15000"/>
                            </a:schemeClr>
                          </a:solidFill>
                        </a:rPr>
                        <a:t>14</a:t>
                      </a:r>
                      <a:endParaRPr lang="zh-CN" altLang="en-US" sz="1400" b="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浅白</a:t>
                      </a:r>
                    </a:p>
                  </a:txBody>
                  <a:tcPr anchor="ctr"/>
                </a:tc>
                <a:tc>
                  <a:txBody>
                    <a:bodyPr/>
                    <a:lstStyle/>
                    <a:p>
                      <a:pPr algn="ctr"/>
                      <a:r>
                        <a:rPr lang="zh-CN" altLang="en-US" sz="1400" dirty="0">
                          <a:solidFill>
                            <a:schemeClr val="tx1">
                              <a:lumMod val="85000"/>
                              <a:lumOff val="15000"/>
                            </a:schemeClr>
                          </a:solidFill>
                        </a:rPr>
                        <a:t>稍蜷</a:t>
                      </a:r>
                    </a:p>
                  </a:txBody>
                  <a:tcPr anchor="ctr"/>
                </a:tc>
                <a:tc>
                  <a:txBody>
                    <a:bodyPr/>
                    <a:lstStyle/>
                    <a:p>
                      <a:pPr algn="ctr"/>
                      <a:r>
                        <a:rPr lang="zh-CN" altLang="en-US" sz="1400" dirty="0">
                          <a:solidFill>
                            <a:schemeClr val="tx1">
                              <a:lumMod val="85000"/>
                              <a:lumOff val="15000"/>
                            </a:schemeClr>
                          </a:solidFill>
                        </a:rPr>
                        <a:t>沉闷</a:t>
                      </a:r>
                    </a:p>
                  </a:txBody>
                  <a:tcPr anchor="ctr"/>
                </a:tc>
                <a:tc>
                  <a:txBody>
                    <a:bodyPr/>
                    <a:lstStyle/>
                    <a:p>
                      <a:pPr algn="ctr"/>
                      <a:r>
                        <a:rPr lang="zh-CN" altLang="en-US" sz="1400" dirty="0">
                          <a:solidFill>
                            <a:schemeClr val="tx1">
                              <a:lumMod val="85000"/>
                              <a:lumOff val="15000"/>
                            </a:schemeClr>
                          </a:solidFill>
                        </a:rPr>
                        <a:t>稍糊</a:t>
                      </a:r>
                    </a:p>
                  </a:txBody>
                  <a:tcPr anchor="ctr"/>
                </a:tc>
                <a:tc>
                  <a:txBody>
                    <a:bodyPr/>
                    <a:lstStyle/>
                    <a:p>
                      <a:pPr algn="ctr"/>
                      <a:r>
                        <a:rPr lang="zh-CN" altLang="en-US" sz="1400" dirty="0">
                          <a:solidFill>
                            <a:schemeClr val="tx1">
                              <a:lumMod val="85000"/>
                              <a:lumOff val="15000"/>
                            </a:schemeClr>
                          </a:solidFill>
                        </a:rPr>
                        <a:t>凹陷</a:t>
                      </a: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dirty="0">
                          <a:solidFill>
                            <a:schemeClr val="tx1">
                              <a:lumMod val="85000"/>
                              <a:lumOff val="15000"/>
                            </a:schemeClr>
                          </a:solidFill>
                        </a:rPr>
                        <a:t>否</a:t>
                      </a:r>
                    </a:p>
                  </a:txBody>
                  <a:tcPr anchor="ctr"/>
                </a:tc>
                <a:extLst>
                  <a:ext uri="{0D108BD9-81ED-4DB2-BD59-A6C34878D82A}">
                    <a16:rowId xmlns:a16="http://schemas.microsoft.com/office/drawing/2014/main" val="71188032"/>
                  </a:ext>
                </a:extLst>
              </a:tr>
              <a:tr h="288000">
                <a:tc>
                  <a:txBody>
                    <a:bodyPr/>
                    <a:lstStyle/>
                    <a:p>
                      <a:pPr algn="ctr"/>
                      <a:r>
                        <a:rPr lang="en-US" altLang="zh-CN" sz="1400" b="0" dirty="0">
                          <a:solidFill>
                            <a:schemeClr val="tx1">
                              <a:lumMod val="85000"/>
                              <a:lumOff val="15000"/>
                            </a:schemeClr>
                          </a:solidFill>
                        </a:rPr>
                        <a:t>15</a:t>
                      </a:r>
                      <a:endParaRPr lang="zh-CN" altLang="en-US" sz="1400" b="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乌黑</a:t>
                      </a:r>
                    </a:p>
                  </a:txBody>
                  <a:tcPr anchor="ctr"/>
                </a:tc>
                <a:tc>
                  <a:txBody>
                    <a:bodyPr/>
                    <a:lstStyle/>
                    <a:p>
                      <a:pPr algn="ctr"/>
                      <a:r>
                        <a:rPr lang="zh-CN" altLang="en-US" sz="1400" dirty="0">
                          <a:solidFill>
                            <a:schemeClr val="tx1">
                              <a:lumMod val="85000"/>
                              <a:lumOff val="15000"/>
                            </a:schemeClr>
                          </a:solidFill>
                        </a:rPr>
                        <a:t>稍蜷</a:t>
                      </a:r>
                    </a:p>
                  </a:txBody>
                  <a:tcPr anchor="ctr"/>
                </a:tc>
                <a:tc>
                  <a:txBody>
                    <a:bodyPr/>
                    <a:lstStyle/>
                    <a:p>
                      <a:pPr algn="ctr"/>
                      <a:r>
                        <a:rPr lang="zh-CN" altLang="en-US" sz="1400" dirty="0">
                          <a:solidFill>
                            <a:schemeClr val="tx1">
                              <a:lumMod val="85000"/>
                              <a:lumOff val="15000"/>
                            </a:schemeClr>
                          </a:solidFill>
                        </a:rPr>
                        <a:t>浊响</a:t>
                      </a:r>
                    </a:p>
                  </a:txBody>
                  <a:tcPr anchor="ctr"/>
                </a:tc>
                <a:tc>
                  <a:txBody>
                    <a:bodyPr/>
                    <a:lstStyle/>
                    <a:p>
                      <a:pPr algn="ctr"/>
                      <a:r>
                        <a:rPr lang="zh-CN" altLang="en-US" sz="1400" dirty="0">
                          <a:solidFill>
                            <a:schemeClr val="tx1">
                              <a:lumMod val="85000"/>
                              <a:lumOff val="15000"/>
                            </a:schemeClr>
                          </a:solidFill>
                        </a:rPr>
                        <a:t>清晰</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稍凹</a:t>
                      </a:r>
                      <a:endParaRPr lang="zh-CN" altLang="en-US" sz="140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软粘</a:t>
                      </a:r>
                    </a:p>
                  </a:txBody>
                  <a:tcPr anchor="ctr"/>
                </a:tc>
                <a:tc>
                  <a:txBody>
                    <a:bodyPr/>
                    <a:lstStyle/>
                    <a:p>
                      <a:pPr algn="ctr"/>
                      <a:r>
                        <a:rPr lang="zh-CN" altLang="en-US" sz="1400" dirty="0">
                          <a:solidFill>
                            <a:schemeClr val="tx1">
                              <a:lumMod val="85000"/>
                              <a:lumOff val="15000"/>
                            </a:schemeClr>
                          </a:solidFill>
                        </a:rPr>
                        <a:t>否</a:t>
                      </a:r>
                    </a:p>
                  </a:txBody>
                  <a:tcPr anchor="ctr"/>
                </a:tc>
                <a:extLst>
                  <a:ext uri="{0D108BD9-81ED-4DB2-BD59-A6C34878D82A}">
                    <a16:rowId xmlns:a16="http://schemas.microsoft.com/office/drawing/2014/main" val="4091896805"/>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16</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浅白</a:t>
                      </a:r>
                    </a:p>
                  </a:txBody>
                  <a:tcPr anchor="ctr"/>
                </a:tc>
                <a:tc>
                  <a:txBody>
                    <a:bodyPr/>
                    <a:lstStyle/>
                    <a:p>
                      <a:pPr algn="ctr"/>
                      <a:r>
                        <a:rPr lang="zh-CN" altLang="en-US" sz="1400" dirty="0">
                          <a:solidFill>
                            <a:schemeClr val="tx1">
                              <a:lumMod val="85000"/>
                              <a:lumOff val="15000"/>
                            </a:schemeClr>
                          </a:solidFill>
                        </a:rPr>
                        <a:t>蜷缩</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浊响</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mn-lt"/>
                          <a:ea typeface="+mn-ea"/>
                          <a:cs typeface="+mn-cs"/>
                        </a:rPr>
                        <a:t>模糊</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平坦</a:t>
                      </a:r>
                    </a:p>
                  </a:txBody>
                  <a:tcPr anchor="ctr"/>
                </a:tc>
                <a:tc>
                  <a:txBody>
                    <a:bodyPr/>
                    <a:lstStyle/>
                    <a:p>
                      <a:pPr algn="ctr"/>
                      <a:r>
                        <a:rPr lang="zh-CN" altLang="en-US" sz="1400" dirty="0">
                          <a:solidFill>
                            <a:schemeClr val="tx1">
                              <a:lumMod val="85000"/>
                              <a:lumOff val="15000"/>
                            </a:schemeClr>
                          </a:solidFill>
                        </a:rPr>
                        <a:t>硬滑</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否</a:t>
                      </a:r>
                    </a:p>
                  </a:txBody>
                  <a:tcPr anchor="ctr"/>
                </a:tc>
                <a:extLst>
                  <a:ext uri="{0D108BD9-81ED-4DB2-BD59-A6C34878D82A}">
                    <a16:rowId xmlns:a16="http://schemas.microsoft.com/office/drawing/2014/main" val="2795255387"/>
                  </a:ext>
                </a:extLst>
              </a:tr>
              <a:tr h="288000">
                <a:tc>
                  <a:txBody>
                    <a:bodyPr/>
                    <a:lstStyle/>
                    <a:p>
                      <a:pPr algn="ctr"/>
                      <a:r>
                        <a:rPr lang="en-US" altLang="zh-CN" sz="1400" b="0" dirty="0">
                          <a:solidFill>
                            <a:schemeClr val="tx1">
                              <a:lumMod val="75000"/>
                              <a:lumOff val="25000"/>
                            </a:schemeClr>
                          </a:solidFill>
                        </a:rPr>
                        <a:t>17</a:t>
                      </a:r>
                      <a:endParaRPr lang="zh-CN" altLang="en-US" sz="1400" b="0" dirty="0">
                        <a:solidFill>
                          <a:schemeClr val="tx1">
                            <a:lumMod val="75000"/>
                            <a:lumOff val="25000"/>
                          </a:schemeClr>
                        </a:solidFill>
                      </a:endParaRPr>
                    </a:p>
                  </a:txBody>
                  <a:tcPr anchor="ctr"/>
                </a:tc>
                <a:tc>
                  <a:txBody>
                    <a:bodyPr/>
                    <a:lstStyle/>
                    <a:p>
                      <a:pPr algn="ctr"/>
                      <a:r>
                        <a:rPr lang="zh-CN" altLang="en-US" sz="1400" dirty="0">
                          <a:solidFill>
                            <a:schemeClr val="tx1">
                              <a:lumMod val="85000"/>
                              <a:lumOff val="15000"/>
                            </a:schemeClr>
                          </a:solidFill>
                        </a:rPr>
                        <a:t>青绿</a:t>
                      </a:r>
                      <a:endParaRPr lang="zh-CN" altLang="en-US" sz="1400" dirty="0">
                        <a:solidFill>
                          <a:schemeClr val="tx1">
                            <a:lumMod val="75000"/>
                            <a:lumOff val="25000"/>
                          </a:schemeClr>
                        </a:solidFill>
                      </a:endParaRPr>
                    </a:p>
                  </a:txBody>
                  <a:tcPr anchor="ctr"/>
                </a:tc>
                <a:tc>
                  <a:txBody>
                    <a:bodyPr/>
                    <a:lstStyle/>
                    <a:p>
                      <a:pPr algn="ctr"/>
                      <a:r>
                        <a:rPr lang="zh-CN" altLang="en-US" sz="1400" dirty="0">
                          <a:solidFill>
                            <a:schemeClr val="tx1">
                              <a:lumMod val="85000"/>
                              <a:lumOff val="15000"/>
                            </a:schemeClr>
                          </a:solidFill>
                        </a:rPr>
                        <a:t>蜷缩</a:t>
                      </a:r>
                      <a:endParaRPr lang="zh-CN" altLang="en-US" sz="1400" dirty="0">
                        <a:solidFill>
                          <a:schemeClr val="tx1">
                            <a:lumMod val="75000"/>
                            <a:lumOff val="25000"/>
                          </a:schemeClr>
                        </a:solidFill>
                      </a:endParaRPr>
                    </a:p>
                  </a:txBody>
                  <a:tcPr anchor="ctr"/>
                </a:tc>
                <a:tc>
                  <a:txBody>
                    <a:bodyPr/>
                    <a:lstStyle/>
                    <a:p>
                      <a:pPr algn="ctr"/>
                      <a:r>
                        <a:rPr lang="zh-CN" altLang="en-US" sz="1400" dirty="0">
                          <a:solidFill>
                            <a:schemeClr val="tx1">
                              <a:lumMod val="75000"/>
                              <a:lumOff val="25000"/>
                            </a:schemeClr>
                          </a:solidFill>
                        </a:rPr>
                        <a:t>沉闷</a:t>
                      </a:r>
                    </a:p>
                  </a:txBody>
                  <a:tcPr anchor="ctr"/>
                </a:tc>
                <a:tc>
                  <a:txBody>
                    <a:bodyPr/>
                    <a:lstStyle/>
                    <a:p>
                      <a:pPr algn="ctr"/>
                      <a:r>
                        <a:rPr lang="zh-CN" altLang="en-US" sz="1400" dirty="0">
                          <a:solidFill>
                            <a:schemeClr val="tx1">
                              <a:lumMod val="85000"/>
                              <a:lumOff val="15000"/>
                            </a:schemeClr>
                          </a:solidFill>
                        </a:rPr>
                        <a:t>稍糊</a:t>
                      </a:r>
                      <a:endParaRPr lang="zh-CN" altLang="en-US" sz="1400" dirty="0">
                        <a:solidFill>
                          <a:schemeClr val="tx1">
                            <a:lumMod val="75000"/>
                            <a:lumOff val="25000"/>
                          </a:schemeClr>
                        </a:solidFill>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稍凹</a:t>
                      </a:r>
                      <a:endParaRPr lang="zh-CN" altLang="en-US" sz="1400" dirty="0">
                        <a:solidFill>
                          <a:schemeClr val="tx1">
                            <a:lumMod val="75000"/>
                            <a:lumOff val="25000"/>
                          </a:schemeClr>
                        </a:solidFill>
                      </a:endParaRPr>
                    </a:p>
                  </a:txBody>
                  <a:tcPr anchor="ctr"/>
                </a:tc>
                <a:tc>
                  <a:txBody>
                    <a:bodyPr/>
                    <a:lstStyle/>
                    <a:p>
                      <a:pPr algn="ctr"/>
                      <a:r>
                        <a:rPr lang="zh-CN" altLang="en-US" sz="1400" dirty="0">
                          <a:solidFill>
                            <a:schemeClr val="tx1">
                              <a:lumMod val="85000"/>
                              <a:lumOff val="15000"/>
                            </a:schemeClr>
                          </a:solidFill>
                        </a:rPr>
                        <a:t>硬滑</a:t>
                      </a:r>
                      <a:endParaRPr lang="zh-CN" altLang="en-US" sz="1400" dirty="0">
                        <a:solidFill>
                          <a:schemeClr val="tx1">
                            <a:lumMod val="75000"/>
                            <a:lumOff val="25000"/>
                          </a:schemeClr>
                        </a:solidFill>
                      </a:endParaRPr>
                    </a:p>
                  </a:txBody>
                  <a:tcPr anchor="ctr"/>
                </a:tc>
                <a:tc>
                  <a:txBody>
                    <a:bodyPr/>
                    <a:lstStyle/>
                    <a:p>
                      <a:pPr algn="ctr"/>
                      <a:r>
                        <a:rPr lang="zh-CN" altLang="en-US" sz="1400" dirty="0">
                          <a:solidFill>
                            <a:schemeClr val="tx1">
                              <a:lumMod val="75000"/>
                              <a:lumOff val="25000"/>
                            </a:schemeClr>
                          </a:solidFill>
                        </a:rPr>
                        <a:t>否</a:t>
                      </a:r>
                    </a:p>
                  </a:txBody>
                  <a:tcPr anchor="ctr"/>
                </a:tc>
                <a:extLst>
                  <a:ext uri="{0D108BD9-81ED-4DB2-BD59-A6C34878D82A}">
                    <a16:rowId xmlns:a16="http://schemas.microsoft.com/office/drawing/2014/main" val="2566412728"/>
                  </a:ext>
                </a:extLst>
              </a:tr>
            </a:tbl>
          </a:graphicData>
        </a:graphic>
      </p:graphicFrame>
      <p:sp>
        <p:nvSpPr>
          <p:cNvPr id="7" name="文本框 6"/>
          <p:cNvSpPr txBox="1"/>
          <p:nvPr/>
        </p:nvSpPr>
        <p:spPr>
          <a:xfrm>
            <a:off x="863992" y="3111910"/>
            <a:ext cx="1425597" cy="646331"/>
          </a:xfrm>
          <a:prstGeom prst="rect">
            <a:avLst/>
          </a:prstGeom>
          <a:noFill/>
        </p:spPr>
        <p:txBody>
          <a:bodyPr wrap="square" rtlCol="0">
            <a:spAutoFit/>
          </a:bodyPr>
          <a:lstStyle/>
          <a:p>
            <a:r>
              <a:rPr lang="zh-CN" altLang="en-US" dirty="0"/>
              <a:t>西瓜数据集</a:t>
            </a:r>
            <a:r>
              <a:rPr lang="en-US" altLang="zh-CN" dirty="0"/>
              <a:t>3.0</a:t>
            </a:r>
            <a:endParaRPr lang="zh-CN" altLang="en-US" dirty="0"/>
          </a:p>
        </p:txBody>
      </p:sp>
    </p:spTree>
    <p:extLst>
      <p:ext uri="{BB962C8B-B14F-4D97-AF65-F5344CB8AC3E}">
        <p14:creationId xmlns:p14="http://schemas.microsoft.com/office/powerpoint/2010/main" val="145946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733089" y="856989"/>
                <a:ext cx="4063100" cy="21478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zh-CN" altLang="en-US" sz="2400" i="1" smtClean="0">
                              <a:latin typeface="Cambria Math" panose="02040503050406030204" pitchFamily="18" charset="0"/>
                            </a:rPr>
                          </m:ctrlPr>
                        </m:accPr>
                        <m:e>
                          <m:r>
                            <a:rPr lang="en-US" altLang="zh-CN" sz="2400" b="0" i="1" smtClean="0">
                              <a:latin typeface="Cambria Math" panose="02040503050406030204" pitchFamily="18" charset="0"/>
                            </a:rPr>
                            <m:t>𝑃</m:t>
                          </m:r>
                        </m:e>
                      </m:acc>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sub>
                              </m:sSub>
                            </m:e>
                          </m:d>
                          <m:r>
                            <a:rPr lang="en-US" altLang="zh-CN" sz="2400" b="0" i="1" smtClean="0">
                              <a:latin typeface="Cambria Math" panose="02040503050406030204" pitchFamily="18" charset="0"/>
                            </a:rPr>
                            <m:t>+1</m:t>
                          </m:r>
                        </m:num>
                        <m:den>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b="0" i="1" smtClean="0">
                                  <a:latin typeface="Cambria Math" panose="02040503050406030204" pitchFamily="18" charset="0"/>
                                </a:rPr>
                                <m:t>𝑖</m:t>
                              </m:r>
                            </m:sub>
                          </m:sSub>
                        </m:den>
                      </m:f>
                    </m:oMath>
                  </m:oMathPara>
                </a14:m>
                <a:endParaRPr lang="en-US" altLang="zh-CN" sz="2400" b="0" dirty="0"/>
              </a:p>
              <a:p>
                <a:pPr/>
                <a14:m>
                  <m:oMathPara xmlns:m="http://schemas.openxmlformats.org/officeDocument/2006/math">
                    <m:oMathParaPr>
                      <m:jc m:val="left"/>
                    </m:oMathParaPr>
                    <m:oMath xmlns:m="http://schemas.openxmlformats.org/officeDocument/2006/math">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𝑃</m:t>
                          </m:r>
                        </m:e>
                      </m:acc>
                      <m:d>
                        <m:dPr>
                          <m:ctrlPr>
                            <a:rPr lang="en-US" altLang="zh-CN" sz="2400" i="1">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sub>
                          </m:sSub>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𝑝</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 </m:t>
                                  </m:r>
                                </m:sub>
                              </m:sSub>
                            </m:e>
                          </m:d>
                          <m:r>
                            <a:rPr lang="en-US" altLang="zh-CN" sz="2400" i="1">
                              <a:latin typeface="Cambria Math" panose="02040503050406030204" pitchFamily="18" charset="0"/>
                            </a:rPr>
                            <m:t>+1</m:t>
                          </m:r>
                        </m:num>
                        <m:den>
                          <m:d>
                            <m:dPr>
                              <m:begChr m:val="|"/>
                              <m:endChr m:val="|"/>
                              <m:ctrlPr>
                                <a:rPr lang="en-US" altLang="zh-CN" sz="2400" i="1">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𝑝𝑎</m:t>
                                          </m:r>
                                        </m:sub>
                                      </m:sSub>
                                    </m:e>
                                    <m:sub>
                                      <m:r>
                                        <a:rPr lang="en-US" altLang="zh-CN" sz="2400" b="0" i="1" smtClean="0">
                                          <a:latin typeface="Cambria Math" panose="02040503050406030204" pitchFamily="18" charset="0"/>
                                        </a:rPr>
                                        <m:t>𝑖</m:t>
                                      </m:r>
                                    </m:sub>
                                  </m:sSub>
                                </m:sub>
                              </m:sSub>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a:rPr lang="en-US" altLang="zh-CN" sz="2400" b="0" i="1" smtClean="0">
                                  <a:latin typeface="Cambria Math" panose="02040503050406030204" pitchFamily="18" charset="0"/>
                                </a:rPr>
                                <m:t>𝑗</m:t>
                              </m:r>
                            </m:sub>
                          </m:sSub>
                        </m:den>
                      </m:f>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733089" y="856989"/>
                <a:ext cx="4063100" cy="2147832"/>
              </a:xfrm>
              <a:prstGeom prst="rect">
                <a:avLst/>
              </a:prstGeom>
              <a:blipFill>
                <a:blip r:embed="rId2"/>
                <a:stretch>
                  <a:fillRect/>
                </a:stretch>
              </a:blipFill>
            </p:spPr>
            <p:txBody>
              <a:bodyPr/>
              <a:lstStyle/>
              <a:p>
                <a:r>
                  <a:rPr lang="zh-CN" altLang="en-US">
                    <a:noFill/>
                  </a:rPr>
                  <a:t> </a:t>
                </a:r>
              </a:p>
            </p:txBody>
          </p:sp>
        </mc:Fallback>
      </mc:AlternateContent>
      <p:sp>
        <p:nvSpPr>
          <p:cNvPr id="8" name="矩形 7"/>
          <p:cNvSpPr/>
          <p:nvPr/>
        </p:nvSpPr>
        <p:spPr>
          <a:xfrm>
            <a:off x="587829" y="3270787"/>
            <a:ext cx="8020594" cy="29030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p:cNvSpPr txBox="1"/>
              <p:nvPr/>
            </p:nvSpPr>
            <p:spPr>
              <a:xfrm>
                <a:off x="658026" y="3393060"/>
                <a:ext cx="4525064" cy="28600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acc>
                            <m:accPr>
                              <m:chr m:val="̂"/>
                              <m:ctrlPr>
                                <a:rPr lang="zh-CN" altLang="en-US" i="1" smtClean="0">
                                  <a:latin typeface="Cambria Math" panose="02040503050406030204" pitchFamily="18" charset="0"/>
                                </a:rPr>
                              </m:ctrlPr>
                            </m:accPr>
                            <m:e>
                              <m:r>
                                <a:rPr lang="en-US" altLang="zh-CN" i="1">
                                  <a:latin typeface="Cambria Math" panose="02040503050406030204" pitchFamily="18" charset="0"/>
                                </a:rPr>
                                <m:t>𝑃</m:t>
                              </m:r>
                            </m:e>
                          </m:acc>
                        </m:e>
                        <m:sub>
                          <m:r>
                            <a:rPr lang="zh-CN" altLang="en-US" b="0" i="1" smtClean="0">
                              <a:latin typeface="Cambria Math" panose="02040503050406030204" pitchFamily="18" charset="0"/>
                            </a:rPr>
                            <m:t>是</m:t>
                          </m:r>
                          <m:r>
                            <a:rPr lang="en-US" altLang="zh-CN" b="0" i="1" smtClean="0">
                              <a:latin typeface="Cambria Math" panose="02040503050406030204" pitchFamily="18" charset="0"/>
                            </a:rPr>
                            <m:t>,</m:t>
                          </m:r>
                          <m:r>
                            <a:rPr lang="zh-CN" altLang="en-US" i="1">
                              <a:latin typeface="Cambria Math" panose="02040503050406030204" pitchFamily="18" charset="0"/>
                            </a:rPr>
                            <m:t>浊响</m:t>
                          </m:r>
                        </m:sub>
                      </m:sSub>
                      <m:r>
                        <a:rPr lang="en-US" altLang="zh-CN" b="0" i="1" smtClean="0">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d>
                        <m:dPr>
                          <m:ctrlPr>
                            <a:rPr lang="en-US" altLang="zh-CN" b="0" i="1" smtClean="0">
                              <a:latin typeface="Cambria Math" panose="02040503050406030204" pitchFamily="18" charset="0"/>
                            </a:rPr>
                          </m:ctrlPr>
                        </m:dPr>
                        <m:e>
                          <m:r>
                            <a:rPr lang="zh-CN" altLang="en-US" i="1" dirty="0" smtClean="0">
                              <a:latin typeface="Cambria Math" panose="02040503050406030204" pitchFamily="18" charset="0"/>
                            </a:rPr>
                            <m:t>好瓜</m:t>
                          </m:r>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是</m:t>
                          </m:r>
                          <m:r>
                            <a:rPr lang="en-US" altLang="zh-CN" b="0" i="1" dirty="0" smtClean="0">
                              <a:latin typeface="Cambria Math" panose="02040503050406030204" pitchFamily="18" charset="0"/>
                            </a:rPr>
                            <m:t>,</m:t>
                          </m:r>
                          <m:r>
                            <a:rPr lang="zh-CN" altLang="en-US" i="1" dirty="0">
                              <a:latin typeface="Cambria Math" panose="02040503050406030204" pitchFamily="18" charset="0"/>
                            </a:rPr>
                            <m:t>敲声</m:t>
                          </m:r>
                          <m:r>
                            <a:rPr lang="en-US" altLang="zh-CN" b="0" i="1" dirty="0" smtClean="0">
                              <a:latin typeface="Cambria Math" panose="02040503050406030204" pitchFamily="18" charset="0"/>
                            </a:rPr>
                            <m:t>=</m:t>
                          </m:r>
                          <m:r>
                            <a:rPr lang="zh-CN" altLang="en-US" i="1" dirty="0">
                              <a:latin typeface="Cambria Math" panose="02040503050406030204" pitchFamily="18" charset="0"/>
                            </a:rPr>
                            <m:t>浊响</m:t>
                          </m:r>
                        </m:e>
                      </m:d>
                    </m:oMath>
                  </m:oMathPara>
                </a14:m>
                <a:endParaRPr lang="en-US" altLang="zh-CN" sz="2000" b="0" dirty="0"/>
              </a:p>
              <a:p>
                <a:pPr/>
                <a14:m>
                  <m:oMathPara xmlns:m="http://schemas.openxmlformats.org/officeDocument/2006/math">
                    <m:oMathParaPr>
                      <m:jc m:val="left"/>
                    </m:oMathParaPr>
                    <m:oMath xmlns:m="http://schemas.openxmlformats.org/officeDocument/2006/math">
                      <m:r>
                        <a:rPr lang="en-US" altLang="zh-CN" sz="2000" b="0" i="0" dirty="0" smtClean="0">
                          <a:latin typeface="Cambria Math" panose="02040503050406030204" pitchFamily="18" charset="0"/>
                        </a:rPr>
                        <m:t>                   </m:t>
                      </m:r>
                      <m:r>
                        <a:rPr lang="en-US" altLang="zh-CN" sz="2000" dirty="0">
                          <a:latin typeface="Cambria Math" panose="02040503050406030204" pitchFamily="18" charset="0"/>
                        </a:rPr>
                        <m:t>=</m:t>
                      </m:r>
                      <m:f>
                        <m:fPr>
                          <m:ctrlPr>
                            <a:rPr lang="en-US" altLang="zh-CN" sz="2000" b="0" i="1" dirty="0" smtClean="0">
                              <a:latin typeface="Cambria Math" panose="02040503050406030204" pitchFamily="18" charset="0"/>
                            </a:rPr>
                          </m:ctrlPr>
                        </m:fPr>
                        <m:num>
                          <m:r>
                            <a:rPr lang="en-US" altLang="zh-CN" sz="2000" b="0" i="1" dirty="0" smtClean="0">
                              <a:latin typeface="Cambria Math" panose="02040503050406030204" pitchFamily="18" charset="0"/>
                            </a:rPr>
                            <m:t>6+1</m:t>
                          </m:r>
                        </m:num>
                        <m:den>
                          <m:r>
                            <a:rPr lang="en-US" altLang="zh-CN" sz="2000" b="0" i="1" dirty="0" smtClean="0">
                              <a:latin typeface="Cambria Math" panose="02040503050406030204" pitchFamily="18" charset="0"/>
                            </a:rPr>
                            <m:t>17+3</m:t>
                          </m:r>
                        </m:den>
                      </m:f>
                      <m:r>
                        <a:rPr lang="en-US" altLang="zh-CN" sz="2000" b="0" i="1" dirty="0" smtClean="0">
                          <a:latin typeface="Cambria Math" panose="02040503050406030204" pitchFamily="18" charset="0"/>
                        </a:rPr>
                        <m:t>=0.350</m:t>
                      </m:r>
                    </m:oMath>
                  </m:oMathPara>
                </a14:m>
                <a:endParaRPr lang="en-US" altLang="zh-CN" sz="2000" b="0" dirty="0"/>
              </a:p>
              <a:p>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e>
                        <m:sub>
                          <m:r>
                            <a:rPr lang="zh-CN" altLang="en-US" i="1">
                              <a:latin typeface="Cambria Math" panose="02040503050406030204" pitchFamily="18" charset="0"/>
                            </a:rPr>
                            <m:t>凹陷</m:t>
                          </m:r>
                          <m:r>
                            <a:rPr lang="en-US" altLang="zh-CN" b="0" i="1" smtClean="0">
                              <a:latin typeface="Cambria Math" panose="02040503050406030204" pitchFamily="18" charset="0"/>
                            </a:rPr>
                            <m:t>|</m:t>
                          </m:r>
                          <m:r>
                            <a:rPr lang="zh-CN" altLang="en-US" i="1">
                              <a:latin typeface="Cambria Math" panose="02040503050406030204" pitchFamily="18" charset="0"/>
                            </a:rPr>
                            <m:t>是</m:t>
                          </m:r>
                          <m:r>
                            <a:rPr lang="en-US" altLang="zh-CN" i="1">
                              <a:latin typeface="Cambria Math" panose="02040503050406030204" pitchFamily="18" charset="0"/>
                            </a:rPr>
                            <m:t>,</m:t>
                          </m:r>
                          <m:r>
                            <a:rPr lang="zh-CN" altLang="en-US" i="1">
                              <a:latin typeface="Cambria Math" panose="02040503050406030204" pitchFamily="18" charset="0"/>
                            </a:rPr>
                            <m:t>浊响</m:t>
                          </m:r>
                        </m:sub>
                      </m:sSub>
                      <m:r>
                        <a:rPr lang="en-US" altLang="zh-CN" i="1">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d>
                        <m:dPr>
                          <m:ctrlPr>
                            <a:rPr lang="en-US" altLang="zh-CN" i="1">
                              <a:latin typeface="Cambria Math" panose="02040503050406030204" pitchFamily="18" charset="0"/>
                            </a:rPr>
                          </m:ctrlPr>
                        </m:dPr>
                        <m:e>
                          <m:r>
                            <a:rPr lang="zh-CN" altLang="en-US" i="1" smtClean="0">
                              <a:latin typeface="Cambria Math" panose="02040503050406030204" pitchFamily="18" charset="0"/>
                            </a:rPr>
                            <m:t>脐部</m:t>
                          </m:r>
                          <m:r>
                            <a:rPr lang="en-US" altLang="zh-CN" b="0" i="1" smtClean="0">
                              <a:latin typeface="Cambria Math" panose="02040503050406030204" pitchFamily="18" charset="0"/>
                            </a:rPr>
                            <m:t>=</m:t>
                          </m:r>
                          <m:r>
                            <a:rPr lang="zh-CN" altLang="en-US" i="1">
                              <a:latin typeface="Cambria Math" panose="02040503050406030204" pitchFamily="18" charset="0"/>
                            </a:rPr>
                            <m:t>凹陷</m:t>
                          </m:r>
                          <m:r>
                            <a:rPr lang="en-US" altLang="zh-CN" b="0" i="1" smtClean="0">
                              <a:latin typeface="Cambria Math" panose="02040503050406030204" pitchFamily="18" charset="0"/>
                            </a:rPr>
                            <m:t>|</m:t>
                          </m:r>
                          <m:r>
                            <a:rPr lang="zh-CN" altLang="en-US" i="1" dirty="0">
                              <a:latin typeface="Cambria Math" panose="02040503050406030204" pitchFamily="18" charset="0"/>
                            </a:rPr>
                            <m:t>好瓜</m:t>
                          </m:r>
                          <m:r>
                            <a:rPr lang="en-US" altLang="zh-CN" i="1" dirty="0">
                              <a:latin typeface="Cambria Math" panose="02040503050406030204" pitchFamily="18" charset="0"/>
                            </a:rPr>
                            <m:t>=</m:t>
                          </m:r>
                          <m:r>
                            <a:rPr lang="zh-CN" altLang="en-US" i="1" dirty="0">
                              <a:latin typeface="Cambria Math" panose="02040503050406030204" pitchFamily="18" charset="0"/>
                            </a:rPr>
                            <m:t>是</m:t>
                          </m:r>
                          <m:r>
                            <a:rPr lang="en-US" altLang="zh-CN" i="1" dirty="0">
                              <a:latin typeface="Cambria Math" panose="02040503050406030204" pitchFamily="18" charset="0"/>
                            </a:rPr>
                            <m:t>,</m:t>
                          </m:r>
                          <m:r>
                            <a:rPr lang="zh-CN" altLang="en-US" i="1" dirty="0">
                              <a:latin typeface="Cambria Math" panose="02040503050406030204" pitchFamily="18" charset="0"/>
                            </a:rPr>
                            <m:t>敲声</m:t>
                          </m:r>
                          <m:r>
                            <a:rPr lang="en-US" altLang="zh-CN" i="1" dirty="0">
                              <a:latin typeface="Cambria Math" panose="02040503050406030204" pitchFamily="18" charset="0"/>
                            </a:rPr>
                            <m:t>=</m:t>
                          </m:r>
                          <m:r>
                            <a:rPr lang="zh-CN" altLang="en-US" i="1" dirty="0">
                              <a:latin typeface="Cambria Math" panose="02040503050406030204" pitchFamily="18" charset="0"/>
                            </a:rPr>
                            <m:t>浊响</m:t>
                          </m:r>
                        </m:e>
                      </m:d>
                    </m:oMath>
                  </m:oMathPara>
                </a14:m>
                <a:endParaRPr lang="en-US" altLang="zh-CN" sz="2000" dirty="0"/>
              </a:p>
              <a:p>
                <a:pPr/>
                <a14:m>
                  <m:oMathPara xmlns:m="http://schemas.openxmlformats.org/officeDocument/2006/math">
                    <m:oMathParaPr>
                      <m:jc m:val="left"/>
                    </m:oMathParaPr>
                    <m:oMath xmlns:m="http://schemas.openxmlformats.org/officeDocument/2006/math">
                      <m:r>
                        <a:rPr lang="en-US" altLang="zh-CN" sz="2000" dirty="0">
                          <a:latin typeface="Cambria Math" panose="02040503050406030204" pitchFamily="18" charset="0"/>
                        </a:rPr>
                        <m:t>                   =</m:t>
                      </m:r>
                      <m:f>
                        <m:fPr>
                          <m:ctrlPr>
                            <a:rPr lang="en-US" altLang="zh-CN" sz="2000" i="1" dirty="0">
                              <a:latin typeface="Cambria Math" panose="02040503050406030204" pitchFamily="18" charset="0"/>
                            </a:rPr>
                          </m:ctrlPr>
                        </m:fPr>
                        <m:num>
                          <m:r>
                            <a:rPr lang="en-US" altLang="zh-CN" sz="2000" b="0" i="1" dirty="0" smtClean="0">
                              <a:latin typeface="Cambria Math" panose="02040503050406030204" pitchFamily="18" charset="0"/>
                            </a:rPr>
                            <m:t>3</m:t>
                          </m:r>
                          <m:r>
                            <a:rPr lang="en-US" altLang="zh-CN" sz="2000" i="1" dirty="0">
                              <a:latin typeface="Cambria Math" panose="02040503050406030204" pitchFamily="18" charset="0"/>
                            </a:rPr>
                            <m:t>+1</m:t>
                          </m:r>
                        </m:num>
                        <m:den>
                          <m:r>
                            <a:rPr lang="en-US" altLang="zh-CN" sz="2000" b="0" i="1" dirty="0" smtClean="0">
                              <a:latin typeface="Cambria Math" panose="02040503050406030204" pitchFamily="18" charset="0"/>
                            </a:rPr>
                            <m:t>6</m:t>
                          </m:r>
                          <m:r>
                            <a:rPr lang="en-US" altLang="zh-CN" sz="2000" i="1" dirty="0">
                              <a:latin typeface="Cambria Math" panose="02040503050406030204" pitchFamily="18" charset="0"/>
                            </a:rPr>
                            <m:t>+3</m:t>
                          </m:r>
                        </m:den>
                      </m:f>
                      <m:r>
                        <a:rPr lang="en-US" altLang="zh-CN" sz="2000" i="1" dirty="0">
                          <a:latin typeface="Cambria Math" panose="02040503050406030204" pitchFamily="18" charset="0"/>
                        </a:rPr>
                        <m:t>=0.</m:t>
                      </m:r>
                      <m:r>
                        <a:rPr lang="en-US" altLang="zh-CN" sz="2000" b="0" i="1" dirty="0" smtClean="0">
                          <a:latin typeface="Cambria Math" panose="02040503050406030204" pitchFamily="18" charset="0"/>
                        </a:rPr>
                        <m:t>444</m:t>
                      </m:r>
                    </m:oMath>
                  </m:oMathPara>
                </a14:m>
                <a:endParaRPr lang="en-US" altLang="zh-CN" sz="2000" dirty="0"/>
              </a:p>
              <a:p>
                <a:endParaRPr lang="zh-CN" altLang="en-US"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658026" y="3393060"/>
                <a:ext cx="4525064" cy="286001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17F62E7-4514-4B80-A277-C8819DD626BE}"/>
                  </a:ext>
                </a:extLst>
              </p:cNvPr>
              <p:cNvSpPr/>
              <p:nvPr/>
            </p:nvSpPr>
            <p:spPr>
              <a:xfrm>
                <a:off x="4914415" y="4590791"/>
                <a:ext cx="2130648" cy="4654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e>
                        <m:sub>
                          <m:r>
                            <a:rPr lang="zh-CN" altLang="en-US" i="1">
                              <a:latin typeface="Cambria Math" panose="02040503050406030204" pitchFamily="18" charset="0"/>
                            </a:rPr>
                            <m:t>青绿</m:t>
                          </m:r>
                          <m:r>
                            <a:rPr lang="en-US" altLang="zh-CN" i="1">
                              <a:latin typeface="Cambria Math" panose="02040503050406030204" pitchFamily="18" charset="0"/>
                            </a:rPr>
                            <m:t>|</m:t>
                          </m:r>
                          <m:r>
                            <a:rPr lang="zh-CN" altLang="en-US" i="1">
                              <a:latin typeface="Cambria Math" panose="02040503050406030204" pitchFamily="18" charset="0"/>
                            </a:rPr>
                            <m:t>是</m:t>
                          </m:r>
                          <m:r>
                            <a:rPr lang="en-US" altLang="zh-CN" i="1">
                              <a:latin typeface="Cambria Math" panose="02040503050406030204" pitchFamily="18" charset="0"/>
                            </a:rPr>
                            <m:t>,</m:t>
                          </m:r>
                          <m:r>
                            <a:rPr lang="zh-CN" altLang="en-US" i="1">
                              <a:latin typeface="Cambria Math" panose="02040503050406030204" pitchFamily="18" charset="0"/>
                            </a:rPr>
                            <m:t>浊响</m:t>
                          </m:r>
                        </m:sub>
                      </m:sSub>
                      <m:r>
                        <a:rPr lang="en-US" altLang="zh-CN" b="0" i="1" smtClean="0">
                          <a:latin typeface="Cambria Math" panose="02040503050406030204" pitchFamily="18" charset="0"/>
                        </a:rPr>
                        <m:t>=…</m:t>
                      </m:r>
                    </m:oMath>
                  </m:oMathPara>
                </a14:m>
                <a:endParaRPr lang="zh-CN" altLang="en-US" dirty="0"/>
              </a:p>
            </p:txBody>
          </p:sp>
        </mc:Choice>
        <mc:Fallback xmlns="">
          <p:sp>
            <p:nvSpPr>
              <p:cNvPr id="10" name="矩形 9">
                <a:extLst>
                  <a:ext uri="{FF2B5EF4-FFF2-40B4-BE49-F238E27FC236}">
                    <a16:creationId xmlns:a16="http://schemas.microsoft.com/office/drawing/2014/main" id="{F17F62E7-4514-4B80-A277-C8819DD626BE}"/>
                  </a:ext>
                </a:extLst>
              </p:cNvPr>
              <p:cNvSpPr>
                <a:spLocks noRot="1" noChangeAspect="1" noMove="1" noResize="1" noEditPoints="1" noAdjustHandles="1" noChangeArrowheads="1" noChangeShapeType="1" noTextEdit="1"/>
              </p:cNvSpPr>
              <p:nvPr/>
            </p:nvSpPr>
            <p:spPr>
              <a:xfrm>
                <a:off x="4914415" y="4590791"/>
                <a:ext cx="2130648" cy="465448"/>
              </a:xfrm>
              <a:prstGeom prst="rect">
                <a:avLst/>
              </a:prstGeom>
              <a:blipFill>
                <a:blip r:embed="rId4"/>
                <a:stretch>
                  <a:fillRect b="-118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FF102DEE-DAAF-4747-85B0-D678D4E8661D}"/>
                  </a:ext>
                </a:extLst>
              </p:cNvPr>
              <p:cNvSpPr/>
              <p:nvPr/>
            </p:nvSpPr>
            <p:spPr>
              <a:xfrm>
                <a:off x="4914415" y="5114085"/>
                <a:ext cx="2130648" cy="4654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e>
                        <m:sub>
                          <m:r>
                            <a:rPr lang="zh-CN" altLang="en-US" i="1">
                              <a:latin typeface="Cambria Math" panose="02040503050406030204" pitchFamily="18" charset="0"/>
                            </a:rPr>
                            <m:t>蜷缩</m:t>
                          </m:r>
                          <m:r>
                            <a:rPr lang="en-US" altLang="zh-CN" i="1">
                              <a:latin typeface="Cambria Math" panose="02040503050406030204" pitchFamily="18" charset="0"/>
                            </a:rPr>
                            <m:t>|</m:t>
                          </m:r>
                          <m:r>
                            <a:rPr lang="zh-CN" altLang="en-US" i="1">
                              <a:latin typeface="Cambria Math" panose="02040503050406030204" pitchFamily="18" charset="0"/>
                            </a:rPr>
                            <m:t>是</m:t>
                          </m:r>
                          <m:r>
                            <a:rPr lang="en-US" altLang="zh-CN" i="1">
                              <a:latin typeface="Cambria Math" panose="02040503050406030204" pitchFamily="18" charset="0"/>
                            </a:rPr>
                            <m:t>,</m:t>
                          </m:r>
                          <m:r>
                            <a:rPr lang="zh-CN" altLang="en-US" i="1">
                              <a:latin typeface="Cambria Math" panose="02040503050406030204" pitchFamily="18" charset="0"/>
                            </a:rPr>
                            <m:t>浊响</m:t>
                          </m:r>
                        </m:sub>
                      </m:sSub>
                      <m:r>
                        <a:rPr lang="en-US" altLang="zh-CN" b="0" i="1" smtClean="0">
                          <a:latin typeface="Cambria Math" panose="02040503050406030204" pitchFamily="18" charset="0"/>
                        </a:rPr>
                        <m:t>=…</m:t>
                      </m:r>
                    </m:oMath>
                  </m:oMathPara>
                </a14:m>
                <a:endParaRPr lang="zh-CN" altLang="en-US" dirty="0"/>
              </a:p>
            </p:txBody>
          </p:sp>
        </mc:Choice>
        <mc:Fallback xmlns="">
          <p:sp>
            <p:nvSpPr>
              <p:cNvPr id="11" name="矩形 10">
                <a:extLst>
                  <a:ext uri="{FF2B5EF4-FFF2-40B4-BE49-F238E27FC236}">
                    <a16:creationId xmlns:a16="http://schemas.microsoft.com/office/drawing/2014/main" id="{FF102DEE-DAAF-4747-85B0-D678D4E8661D}"/>
                  </a:ext>
                </a:extLst>
              </p:cNvPr>
              <p:cNvSpPr>
                <a:spLocks noRot="1" noChangeAspect="1" noMove="1" noResize="1" noEditPoints="1" noAdjustHandles="1" noChangeArrowheads="1" noChangeShapeType="1" noTextEdit="1"/>
              </p:cNvSpPr>
              <p:nvPr/>
            </p:nvSpPr>
            <p:spPr>
              <a:xfrm>
                <a:off x="4914415" y="5114085"/>
                <a:ext cx="2130648" cy="465448"/>
              </a:xfrm>
              <a:prstGeom prst="rect">
                <a:avLst/>
              </a:prstGeom>
              <a:blipFill>
                <a:blip r:embed="rId5"/>
                <a:stretch>
                  <a:fillRect b="-10526"/>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84F32AC2-A86C-4A5A-8311-28E361606025}"/>
              </a:ext>
            </a:extLst>
          </p:cNvPr>
          <p:cNvSpPr txBox="1"/>
          <p:nvPr/>
        </p:nvSpPr>
        <p:spPr>
          <a:xfrm>
            <a:off x="4914415" y="1278467"/>
            <a:ext cx="3694008" cy="707886"/>
          </a:xfrm>
          <a:prstGeom prst="rect">
            <a:avLst/>
          </a:prstGeom>
          <a:noFill/>
        </p:spPr>
        <p:txBody>
          <a:bodyPr wrap="square" rtlCol="0">
            <a:spAutoFit/>
          </a:bodyPr>
          <a:lstStyle/>
          <a:p>
            <a:r>
              <a:rPr lang="en-US" altLang="zh-CN" sz="2000" dirty="0"/>
              <a:t>Test</a:t>
            </a:r>
            <a:r>
              <a:rPr lang="zh-CN" altLang="en-US" sz="2000" dirty="0"/>
              <a:t> </a:t>
            </a:r>
            <a:r>
              <a:rPr lang="en-US" altLang="zh-CN" sz="2000" dirty="0"/>
              <a:t>sample:</a:t>
            </a:r>
          </a:p>
          <a:p>
            <a:r>
              <a:rPr lang="en-US" altLang="zh-CN" sz="2000" dirty="0">
                <a:solidFill>
                  <a:srgbClr val="FF0000"/>
                </a:solidFill>
              </a:rPr>
              <a:t>(</a:t>
            </a:r>
            <a:r>
              <a:rPr lang="zh-CN" altLang="en-US" sz="2000" dirty="0">
                <a:solidFill>
                  <a:srgbClr val="FF0000"/>
                </a:solidFill>
              </a:rPr>
              <a:t>青绿</a:t>
            </a:r>
            <a:r>
              <a:rPr lang="en-US" altLang="zh-CN" sz="2000" dirty="0">
                <a:solidFill>
                  <a:srgbClr val="FF0000"/>
                </a:solidFill>
              </a:rPr>
              <a:t>,</a:t>
            </a:r>
            <a:r>
              <a:rPr lang="zh-CN" altLang="en-US" sz="2000" dirty="0">
                <a:solidFill>
                  <a:srgbClr val="FF0000"/>
                </a:solidFill>
              </a:rPr>
              <a:t>蜷缩</a:t>
            </a:r>
            <a:r>
              <a:rPr lang="en-US" altLang="zh-CN" sz="2000" dirty="0">
                <a:solidFill>
                  <a:srgbClr val="FF0000"/>
                </a:solidFill>
              </a:rPr>
              <a:t>,</a:t>
            </a:r>
            <a:r>
              <a:rPr lang="zh-CN" altLang="en-US" sz="2000" dirty="0">
                <a:solidFill>
                  <a:srgbClr val="FF0000"/>
                </a:solidFill>
              </a:rPr>
              <a:t>浊响</a:t>
            </a:r>
            <a:r>
              <a:rPr lang="en-US" altLang="zh-CN" sz="2000" dirty="0">
                <a:solidFill>
                  <a:srgbClr val="FF0000"/>
                </a:solidFill>
              </a:rPr>
              <a:t>,</a:t>
            </a:r>
            <a:r>
              <a:rPr lang="zh-CN" altLang="en-US" sz="2000" dirty="0">
                <a:solidFill>
                  <a:srgbClr val="FF0000"/>
                </a:solidFill>
              </a:rPr>
              <a:t>清晰</a:t>
            </a:r>
            <a:r>
              <a:rPr lang="en-US" altLang="zh-CN" sz="2000" dirty="0">
                <a:solidFill>
                  <a:srgbClr val="FF0000"/>
                </a:solidFill>
              </a:rPr>
              <a:t>,</a:t>
            </a:r>
            <a:r>
              <a:rPr lang="zh-CN" altLang="en-US" sz="2000" dirty="0">
                <a:solidFill>
                  <a:srgbClr val="FF0000"/>
                </a:solidFill>
              </a:rPr>
              <a:t>凹陷</a:t>
            </a:r>
            <a:r>
              <a:rPr lang="en-US" altLang="zh-CN" sz="2000" dirty="0">
                <a:solidFill>
                  <a:srgbClr val="FF0000"/>
                </a:solidFill>
              </a:rPr>
              <a:t>,</a:t>
            </a:r>
            <a:r>
              <a:rPr lang="zh-CN" altLang="en-US" sz="2000" dirty="0">
                <a:solidFill>
                  <a:srgbClr val="FF0000"/>
                </a:solidFill>
              </a:rPr>
              <a:t>硬滑</a:t>
            </a:r>
            <a:r>
              <a:rPr lang="en-US" altLang="zh-CN" sz="2000" dirty="0">
                <a:solidFill>
                  <a:srgbClr val="FF0000"/>
                </a:solidFill>
              </a:rPr>
              <a:t>)</a:t>
            </a:r>
            <a:endParaRPr lang="zh-CN" altLang="en-US" sz="2000" dirty="0">
              <a:solidFill>
                <a:srgbClr val="FF0000"/>
              </a:solidFill>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8D68134-26E9-4CC2-9D55-96E5AFF18D91}"/>
                  </a:ext>
                </a:extLst>
              </p:cNvPr>
              <p:cNvSpPr/>
              <p:nvPr/>
            </p:nvSpPr>
            <p:spPr>
              <a:xfrm>
                <a:off x="4914415" y="5642695"/>
                <a:ext cx="2130648" cy="4654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e>
                        <m:sub>
                          <m:r>
                            <a:rPr lang="zh-CN" altLang="en-US" i="1">
                              <a:latin typeface="Cambria Math" panose="02040503050406030204" pitchFamily="18" charset="0"/>
                            </a:rPr>
                            <m:t>清晰</m:t>
                          </m:r>
                          <m:r>
                            <a:rPr lang="en-US" altLang="zh-CN" i="1">
                              <a:latin typeface="Cambria Math" panose="02040503050406030204" pitchFamily="18" charset="0"/>
                            </a:rPr>
                            <m:t>|</m:t>
                          </m:r>
                          <m:r>
                            <a:rPr lang="zh-CN" altLang="en-US" i="1">
                              <a:latin typeface="Cambria Math" panose="02040503050406030204" pitchFamily="18" charset="0"/>
                            </a:rPr>
                            <m:t>是</m:t>
                          </m:r>
                          <m:r>
                            <a:rPr lang="en-US" altLang="zh-CN" i="1">
                              <a:latin typeface="Cambria Math" panose="02040503050406030204" pitchFamily="18" charset="0"/>
                            </a:rPr>
                            <m:t>,</m:t>
                          </m:r>
                          <m:r>
                            <a:rPr lang="zh-CN" altLang="en-US" i="1">
                              <a:latin typeface="Cambria Math" panose="02040503050406030204" pitchFamily="18" charset="0"/>
                            </a:rPr>
                            <m:t>浊响</m:t>
                          </m:r>
                        </m:sub>
                      </m:sSub>
                      <m:r>
                        <a:rPr lang="en-US" altLang="zh-CN" b="0" i="1" smtClean="0">
                          <a:latin typeface="Cambria Math" panose="02040503050406030204" pitchFamily="18" charset="0"/>
                        </a:rPr>
                        <m:t>=…</m:t>
                      </m:r>
                    </m:oMath>
                  </m:oMathPara>
                </a14:m>
                <a:endParaRPr lang="zh-CN" altLang="en-US" dirty="0"/>
              </a:p>
            </p:txBody>
          </p:sp>
        </mc:Choice>
        <mc:Fallback xmlns="">
          <p:sp>
            <p:nvSpPr>
              <p:cNvPr id="13" name="矩形 12">
                <a:extLst>
                  <a:ext uri="{FF2B5EF4-FFF2-40B4-BE49-F238E27FC236}">
                    <a16:creationId xmlns:a16="http://schemas.microsoft.com/office/drawing/2014/main" id="{78D68134-26E9-4CC2-9D55-96E5AFF18D91}"/>
                  </a:ext>
                </a:extLst>
              </p:cNvPr>
              <p:cNvSpPr>
                <a:spLocks noRot="1" noChangeAspect="1" noMove="1" noResize="1" noEditPoints="1" noAdjustHandles="1" noChangeArrowheads="1" noChangeShapeType="1" noTextEdit="1"/>
              </p:cNvSpPr>
              <p:nvPr/>
            </p:nvSpPr>
            <p:spPr>
              <a:xfrm>
                <a:off x="4914415" y="5642695"/>
                <a:ext cx="2130648" cy="465448"/>
              </a:xfrm>
              <a:prstGeom prst="rect">
                <a:avLst/>
              </a:prstGeom>
              <a:blipFill>
                <a:blip r:embed="rId6"/>
                <a:stretch>
                  <a:fillRect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A9EF9D31-0454-42B2-81BF-EBB2E542D8A2}"/>
                  </a:ext>
                </a:extLst>
              </p:cNvPr>
              <p:cNvSpPr/>
              <p:nvPr/>
            </p:nvSpPr>
            <p:spPr>
              <a:xfrm>
                <a:off x="4914415" y="4046960"/>
                <a:ext cx="2130648" cy="4645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e>
                        <m:sub>
                          <m:r>
                            <a:rPr lang="zh-CN" altLang="en-US" i="1">
                              <a:latin typeface="Cambria Math" panose="02040503050406030204" pitchFamily="18" charset="0"/>
                            </a:rPr>
                            <m:t>硬滑</m:t>
                          </m:r>
                          <m:r>
                            <a:rPr lang="en-US" altLang="zh-CN" i="1">
                              <a:latin typeface="Cambria Math" panose="02040503050406030204" pitchFamily="18" charset="0"/>
                            </a:rPr>
                            <m:t>|</m:t>
                          </m:r>
                          <m:r>
                            <a:rPr lang="zh-CN" altLang="en-US" i="1">
                              <a:latin typeface="Cambria Math" panose="02040503050406030204" pitchFamily="18" charset="0"/>
                            </a:rPr>
                            <m:t>是</m:t>
                          </m:r>
                          <m:r>
                            <a:rPr lang="en-US" altLang="zh-CN" i="1">
                              <a:latin typeface="Cambria Math" panose="02040503050406030204" pitchFamily="18" charset="0"/>
                            </a:rPr>
                            <m:t>,</m:t>
                          </m:r>
                          <m:r>
                            <a:rPr lang="zh-CN" altLang="en-US" i="1">
                              <a:latin typeface="Cambria Math" panose="02040503050406030204" pitchFamily="18" charset="0"/>
                            </a:rPr>
                            <m:t>浊响</m:t>
                          </m:r>
                        </m:sub>
                      </m:sSub>
                      <m:r>
                        <a:rPr lang="en-US" altLang="zh-CN" b="0" i="1" smtClean="0">
                          <a:latin typeface="Cambria Math" panose="02040503050406030204" pitchFamily="18" charset="0"/>
                        </a:rPr>
                        <m:t>=…</m:t>
                      </m:r>
                    </m:oMath>
                  </m:oMathPara>
                </a14:m>
                <a:endParaRPr lang="zh-CN" altLang="en-US" dirty="0"/>
              </a:p>
            </p:txBody>
          </p:sp>
        </mc:Choice>
        <mc:Fallback xmlns="">
          <p:sp>
            <p:nvSpPr>
              <p:cNvPr id="14" name="矩形 13">
                <a:extLst>
                  <a:ext uri="{FF2B5EF4-FFF2-40B4-BE49-F238E27FC236}">
                    <a16:creationId xmlns:a16="http://schemas.microsoft.com/office/drawing/2014/main" id="{A9EF9D31-0454-42B2-81BF-EBB2E542D8A2}"/>
                  </a:ext>
                </a:extLst>
              </p:cNvPr>
              <p:cNvSpPr>
                <a:spLocks noRot="1" noChangeAspect="1" noMove="1" noResize="1" noEditPoints="1" noAdjustHandles="1" noChangeArrowheads="1" noChangeShapeType="1" noTextEdit="1"/>
              </p:cNvSpPr>
              <p:nvPr/>
            </p:nvSpPr>
            <p:spPr>
              <a:xfrm>
                <a:off x="4914415" y="4046960"/>
                <a:ext cx="2130648" cy="464551"/>
              </a:xfrm>
              <a:prstGeom prst="rect">
                <a:avLst/>
              </a:prstGeom>
              <a:blipFill>
                <a:blip r:embed="rId7"/>
                <a:stretch>
                  <a:fillRect b="-10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6468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Do cross-validation to determine the </a:t>
                </a:r>
                <a:r>
                  <a:rPr lang="en-US" altLang="zh-CN" dirty="0" err="1"/>
                  <a:t>superparent</a:t>
                </a:r>
                <a:r>
                  <a:rPr lang="en-US" altLang="zh-CN" dirty="0"/>
                  <a:t> attribute</a:t>
                </a:r>
              </a:p>
              <a:p>
                <a:r>
                  <a:rPr lang="en-US" altLang="zh-CN" dirty="0"/>
                  <a:t>Cross Validation</a:t>
                </a:r>
              </a:p>
              <a:p>
                <a:r>
                  <a:rPr lang="en-US" altLang="zh-CN" dirty="0"/>
                  <a:t>1. Split data into “training” set and “validation” set</a:t>
                </a:r>
              </a:p>
              <a:p>
                <a:r>
                  <a:rPr lang="en-US" altLang="zh-CN" dirty="0"/>
                  <a:t>2. For a range of priors,</a:t>
                </a:r>
              </a:p>
              <a:p>
                <a:pPr lvl="1"/>
                <a:r>
                  <a:rPr lang="en-US" altLang="zh-CN" dirty="0"/>
                  <a:t>Train: compute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𝑝𝑎</m:t>
                        </m:r>
                      </m:e>
                      <m:sub>
                        <m:r>
                          <a:rPr lang="en-US" altLang="zh-CN" i="1">
                            <a:latin typeface="Cambria Math" panose="02040503050406030204" pitchFamily="18" charset="0"/>
                          </a:rPr>
                          <m:t>𝑀𝐴𝑃</m:t>
                        </m:r>
                      </m:sub>
                    </m:sSub>
                  </m:oMath>
                </a14:m>
                <a:r>
                  <a:rPr lang="en-US" altLang="zh-CN" dirty="0"/>
                  <a:t> on training set</a:t>
                </a:r>
              </a:p>
              <a:p>
                <a:pPr lvl="1"/>
                <a:r>
                  <a:rPr lang="en-US" altLang="zh-CN" dirty="0"/>
                  <a:t>Cross-validate: evaluate performance on validation set by evaluating the likelihood of the validation data under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𝑝𝑎</m:t>
                        </m:r>
                      </m:e>
                      <m:sub>
                        <m:r>
                          <a:rPr lang="en-US" altLang="zh-CN" i="1">
                            <a:latin typeface="Cambria Math" panose="02040503050406030204" pitchFamily="18" charset="0"/>
                          </a:rPr>
                          <m:t>𝑀𝐴𝑃</m:t>
                        </m:r>
                      </m:sub>
                    </m:sSub>
                  </m:oMath>
                </a14:m>
                <a:r>
                  <a:rPr lang="en-US" altLang="zh-CN" dirty="0"/>
                  <a:t> just found</a:t>
                </a:r>
              </a:p>
              <a:p>
                <a:r>
                  <a:rPr lang="en-US" altLang="zh-CN" dirty="0"/>
                  <a:t>3. Choose prior with highest validation score</a:t>
                </a:r>
              </a:p>
              <a:p>
                <a:pPr lvl="1"/>
                <a:r>
                  <a:rPr lang="en-US" altLang="zh-CN" dirty="0"/>
                  <a:t>For this prior, compute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𝑝𝑎</m:t>
                        </m:r>
                      </m:e>
                      <m:sub>
                        <m:r>
                          <a:rPr lang="en-US" altLang="zh-CN" i="1">
                            <a:latin typeface="Cambria Math" panose="02040503050406030204" pitchFamily="18" charset="0"/>
                          </a:rPr>
                          <m:t>𝑀𝐴𝑃</m:t>
                        </m:r>
                      </m:sub>
                    </m:sSub>
                  </m:oMath>
                </a14:m>
                <a:r>
                  <a:rPr lang="en-US" altLang="zh-CN" dirty="0"/>
                  <a:t> on (</a:t>
                </a:r>
                <a:r>
                  <a:rPr lang="en-US" altLang="zh-CN" dirty="0" err="1"/>
                  <a:t>training+validation</a:t>
                </a:r>
                <a:r>
                  <a:rPr lang="en-US" altLang="zh-CN" dirty="0"/>
                  <a:t>) set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2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p:spTree>
    <p:extLst>
      <p:ext uri="{BB962C8B-B14F-4D97-AF65-F5344CB8AC3E}">
        <p14:creationId xmlns:p14="http://schemas.microsoft.com/office/powerpoint/2010/main" val="1706137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An ensemble of </a:t>
                </a:r>
                <a14:m>
                  <m:oMath xmlns:m="http://schemas.openxmlformats.org/officeDocument/2006/math">
                    <m:r>
                      <a:rPr lang="en-US" altLang="zh-CN" i="1" dirty="0" smtClean="0">
                        <a:latin typeface="Cambria Math" panose="02040503050406030204" pitchFamily="18" charset="0"/>
                      </a:rPr>
                      <m:t>𝑘</m:t>
                    </m:r>
                  </m:oMath>
                </a14:m>
                <a:r>
                  <a:rPr lang="en-US" altLang="zh-CN" dirty="0"/>
                  <a:t> SPODEs corresponding to the </a:t>
                </a:r>
                <a:r>
                  <a:rPr lang="en-US" altLang="zh-CN" dirty="0" err="1"/>
                  <a:t>superparents</a:t>
                </a:r>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𝑝</m:t>
                            </m:r>
                            <m:r>
                              <a:rPr lang="en-US" altLang="zh-CN" b="0" i="1" dirty="0" smtClean="0">
                                <a:latin typeface="Cambria Math" panose="02040503050406030204" pitchFamily="18" charset="0"/>
                              </a:rPr>
                              <m:t>𝑎</m:t>
                            </m:r>
                          </m:e>
                          <m:sub>
                            <m:r>
                              <a:rPr lang="en-US" altLang="zh-CN" i="1" dirty="0" smtClean="0">
                                <a:latin typeface="Cambria Math" panose="02040503050406030204" pitchFamily="18" charset="0"/>
                              </a:rPr>
                              <m:t>1</m:t>
                            </m:r>
                          </m:sub>
                        </m:sSub>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𝑘</m:t>
                            </m:r>
                          </m:sub>
                        </m:sSub>
                      </m:sub>
                    </m:sSub>
                  </m:oMath>
                </a14:m>
                <a:r>
                  <a:rPr lang="en-US" altLang="zh-CN" dirty="0"/>
                  <a:t> estimate the class probability by averaging their results as follows. </a:t>
                </a:r>
              </a:p>
              <a:p>
                <a:endParaRPr lang="en-US" altLang="zh-CN" dirty="0"/>
              </a:p>
              <a:p>
                <a:endParaRPr lang="en-US" altLang="zh-CN" dirty="0"/>
              </a:p>
              <a:p>
                <a:endParaRPr lang="en-US" altLang="zh-CN" dirty="0"/>
              </a:p>
              <a:p>
                <a:r>
                  <a:rPr lang="en-US" altLang="zh-CN" dirty="0"/>
                  <a:t>Average One-Dependent Estimator (AODE) performs classification by aggregating the predictions of multiple ODE.</a:t>
                </a:r>
              </a:p>
              <a:p>
                <a:r>
                  <a:rPr lang="en-US" altLang="zh-CN" dirty="0"/>
                  <a:t>AODE uses an ensemble of all SPODEs except for those who have less than 30 training instances.</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344574" y="2168332"/>
                <a:ext cx="6050887" cy="8515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𝑘</m:t>
                              </m:r>
                            </m:sup>
                            <m:e>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𝑝</m:t>
                                              </m:r>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a:rPr lang="en-US" altLang="zh-CN" sz="2400" b="0" i="1" smtClean="0">
                                          <a:latin typeface="Cambria Math" panose="02040503050406030204" pitchFamily="18" charset="0"/>
                                        </a:rPr>
                                        <m:t>𝑗</m:t>
                                      </m:r>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𝑑</m:t>
                                      </m:r>
                                    </m:sup>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𝑗</m:t>
                                              </m:r>
                                            </m:sub>
                                          </m:sSub>
                                        </m:e>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r>
                                                <a:rPr lang="en-US" altLang="zh-CN" sz="2400" b="0" i="1" smtClean="0">
                                                  <a:latin typeface="Cambria Math" panose="02040503050406030204" pitchFamily="18" charset="0"/>
                                                </a:rPr>
                                                <m:t>𝑎</m:t>
                                              </m:r>
                                            </m:sub>
                                          </m:sSub>
                                        </m:e>
                                      </m:d>
                                    </m:e>
                                  </m:nary>
                                </m:e>
                              </m:d>
                            </m:e>
                          </m:nary>
                        </m:num>
                        <m:den>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344574" y="2168332"/>
                <a:ext cx="6050887" cy="85151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0140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a:t>Tree augmented naïve Bayes (TAN) relaxes the naive Bayes attribute independence assumption by employing a tree structure, in which each attribute only depends on the class and one other attribute. A maximum weighted spanning tree that maximizes the likelihood of the training data is used to perform classification.</a:t>
            </a:r>
            <a:endParaRPr lang="zh-CN" altLang="en-US" dirty="0"/>
          </a:p>
          <a:p>
            <a:r>
              <a:rPr lang="en-US" altLang="zh-CN" dirty="0"/>
              <a:t>In addition to the Naïve Bayes arcs (class to feature), we are permitted a directed tree among the features</a:t>
            </a:r>
          </a:p>
          <a:p>
            <a:r>
              <a:rPr lang="en-US" altLang="zh-CN" dirty="0"/>
              <a:t>Given this restriction, there exists a polynomial-time algorithm to find the maximum likelihood structure</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pic>
        <p:nvPicPr>
          <p:cNvPr id="13" name="Picture 2" descr="https://img-blog.csdnimg.cn/2019072915545034.PNG?x-oss-process=image/watermark,type_ZmFuZ3poZW5naGVpdGk,shadow_10,text_aHR0cHM6Ly9ibG9nLmNzZG4ubmV0L2xpdWVyaW4=,size_16,color_FFFFFF,t_70"/>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63854" t="10475" r="3940" b="29370"/>
          <a:stretch/>
        </p:blipFill>
        <p:spPr bwMode="auto">
          <a:xfrm>
            <a:off x="6072235" y="4419359"/>
            <a:ext cx="2706218" cy="194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209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a:t>A spanning tree of a graph is a subgraph that contains all the vertices and is generally represented as a tree.</a:t>
            </a:r>
          </a:p>
          <a:p>
            <a:r>
              <a:rPr lang="en-US" altLang="zh-CN" dirty="0"/>
              <a:t>A graph may have many spanning trees.</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27</a:t>
            </a:fld>
            <a:endParaRPr lang="en-US"/>
          </a:p>
        </p:txBody>
      </p:sp>
      <p:pic>
        <p:nvPicPr>
          <p:cNvPr id="7" name="图片 6"/>
          <p:cNvPicPr>
            <a:picLocks noChangeAspect="1"/>
          </p:cNvPicPr>
          <p:nvPr/>
        </p:nvPicPr>
        <p:blipFill>
          <a:blip r:embed="rId2"/>
          <a:stretch>
            <a:fillRect/>
          </a:stretch>
        </p:blipFill>
        <p:spPr>
          <a:xfrm>
            <a:off x="1392400" y="2030602"/>
            <a:ext cx="5859584" cy="4362314"/>
          </a:xfrm>
          <a:prstGeom prst="rect">
            <a:avLst/>
          </a:prstGeom>
        </p:spPr>
      </p:pic>
    </p:spTree>
    <p:extLst>
      <p:ext uri="{BB962C8B-B14F-4D97-AF65-F5344CB8AC3E}">
        <p14:creationId xmlns:p14="http://schemas.microsoft.com/office/powerpoint/2010/main" val="947929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The maximum cost of the spanning tree is the highest cost obtained among the costs computed for all spanning trees obtained from the graph. </a:t>
                </a:r>
              </a:p>
              <a:p>
                <a:r>
                  <a:rPr lang="en-US" altLang="zh-CN" dirty="0"/>
                  <a:t>If </a:t>
                </a:r>
                <a14:m>
                  <m:oMath xmlns:m="http://schemas.openxmlformats.org/officeDocument/2006/math">
                    <m:r>
                      <a:rPr lang="en-US" altLang="zh-CN" i="1" dirty="0"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b="0" i="1" dirty="0" smtClean="0">
                            <a:latin typeface="Cambria Math" panose="02040503050406030204" pitchFamily="18" charset="0"/>
                          </a:rPr>
                          <m:t>2</m:t>
                        </m:r>
                      </m:sub>
                    </m:sSub>
                    <m:r>
                      <a:rPr lang="en-US" altLang="zh-CN" i="1" dirty="0">
                        <a:latin typeface="Cambria Math" panose="02040503050406030204" pitchFamily="18" charset="0"/>
                      </a:rPr>
                      <m:t>,…</m:t>
                    </m:r>
                    <m:r>
                      <a:rPr lang="en-US" altLang="zh-CN" i="1" dirty="0" err="1"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𝑡</m:t>
                        </m:r>
                      </m:e>
                      <m:sub>
                        <m:r>
                          <a:rPr lang="en-US" altLang="zh-CN" i="1" dirty="0" err="1" smtClean="0">
                            <a:latin typeface="Cambria Math" panose="02040503050406030204" pitchFamily="18" charset="0"/>
                          </a:rPr>
                          <m:t>𝑘</m:t>
                        </m:r>
                      </m:sub>
                    </m:sSub>
                  </m:oMath>
                </a14:m>
                <a:r>
                  <a:rPr lang="en-US" altLang="zh-CN" dirty="0"/>
                  <a:t> are the spanning trees associated with a given graph </a:t>
                </a:r>
                <a14:m>
                  <m:oMath xmlns:m="http://schemas.openxmlformats.org/officeDocument/2006/math">
                    <m:r>
                      <a:rPr lang="en-US" altLang="zh-CN" i="1" dirty="0" smtClean="0">
                        <a:latin typeface="Cambria Math" panose="02040503050406030204" pitchFamily="18" charset="0"/>
                      </a:rPr>
                      <m:t>𝐺</m:t>
                    </m:r>
                  </m:oMath>
                </a14:m>
                <a:r>
                  <a:rPr lang="en-US" altLang="zh-CN" dirty="0"/>
                  <a:t> 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𝑐</m:t>
                        </m:r>
                      </m:e>
                      <m:sub>
                        <m:r>
                          <a:rPr lang="en-US" altLang="zh-CN" i="1" dirty="0" err="1">
                            <a:latin typeface="Cambria Math" panose="02040503050406030204" pitchFamily="18" charset="0"/>
                          </a:rPr>
                          <m:t>𝑘</m:t>
                        </m:r>
                      </m:sub>
                    </m:sSub>
                  </m:oMath>
                </a14:m>
                <a:r>
                  <a:rPr lang="en-US" altLang="zh-CN" dirty="0"/>
                  <a:t> are the costs associated with the spanning tree’s, then maximum spanning tree </a:t>
                </a:r>
                <a14:m>
                  <m:oMath xmlns:m="http://schemas.openxmlformats.org/officeDocument/2006/math">
                    <m:r>
                      <a:rPr lang="en-US" altLang="zh-CN" i="1" dirty="0"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b="0" i="1" dirty="0" smtClean="0">
                            <a:latin typeface="Cambria Math" panose="02040503050406030204" pitchFamily="18" charset="0"/>
                          </a:rPr>
                          <m:t>𝑚𝑎𝑥</m:t>
                        </m:r>
                      </m:sub>
                    </m:sSub>
                  </m:oMath>
                </a14:m>
                <a:r>
                  <a:rPr lang="en-US" altLang="zh-CN" dirty="0"/>
                  <a:t>  is the spanning tree corresponding to </a:t>
                </a:r>
                <a14:m>
                  <m:oMath xmlns:m="http://schemas.openxmlformats.org/officeDocument/2006/math">
                    <m:func>
                      <m:funcPr>
                        <m:ctrlPr>
                          <a:rPr lang="en-US" altLang="zh-CN" i="1" dirty="0" smtClean="0">
                            <a:latin typeface="Cambria Math" panose="02040503050406030204" pitchFamily="18" charset="0"/>
                          </a:rPr>
                        </m:ctrlPr>
                      </m:funcPr>
                      <m:fName>
                        <m:r>
                          <m:rPr>
                            <m:sty m:val="p"/>
                          </m:rPr>
                          <a:rPr lang="en-US" altLang="zh-CN" i="0" dirty="0" smtClean="0">
                            <a:latin typeface="Cambria Math" panose="02040503050406030204" pitchFamily="18" charset="0"/>
                          </a:rPr>
                          <m:t>max</m:t>
                        </m:r>
                      </m:fName>
                      <m:e>
                        <m:nary>
                          <m:naryPr>
                            <m:chr m:val="∑"/>
                            <m:ctrlPr>
                              <a:rPr lang="en-US" altLang="zh-CN" b="0" i="1" dirty="0" smtClean="0">
                                <a:latin typeface="Cambria Math" panose="02040503050406030204" pitchFamily="18" charset="0"/>
                              </a:rPr>
                            </m:ctrlPr>
                          </m:naryPr>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𝑘</m:t>
                            </m:r>
                          </m:sup>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𝑘</m:t>
                                </m:r>
                              </m:sub>
                            </m:sSub>
                          </m:e>
                        </m:nary>
                      </m:e>
                    </m:func>
                  </m:oMath>
                </a14:m>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60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28</a:t>
            </a:fld>
            <a:endParaRPr lang="en-US"/>
          </a:p>
        </p:txBody>
      </p:sp>
    </p:spTree>
    <p:extLst>
      <p:ext uri="{BB962C8B-B14F-4D97-AF65-F5344CB8AC3E}">
        <p14:creationId xmlns:p14="http://schemas.microsoft.com/office/powerpoint/2010/main" val="967453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err="1"/>
              <a:t>Kruskal’s</a:t>
            </a:r>
            <a:r>
              <a:rPr lang="en-US" altLang="zh-CN" dirty="0"/>
              <a:t> algorithm is a greedy algorithm which is used to design minimum/maximum spanning tree in a connected graph. </a:t>
            </a:r>
          </a:p>
          <a:p>
            <a:r>
              <a:rPr lang="en-US" altLang="zh-CN" dirty="0"/>
              <a:t>Other algorithms: Prim’s algorithm, </a:t>
            </a:r>
            <a:r>
              <a:rPr lang="en-US" altLang="zh-CN" dirty="0" err="1"/>
              <a:t>Boravka’s</a:t>
            </a:r>
            <a:r>
              <a:rPr lang="en-US" altLang="zh-CN" dirty="0"/>
              <a:t> algorithm, </a:t>
            </a:r>
            <a:r>
              <a:rPr lang="en-US" altLang="zh-CN" dirty="0" err="1"/>
              <a:t>Dijkstra’s</a:t>
            </a:r>
            <a:r>
              <a:rPr lang="en-US" altLang="zh-CN" dirty="0"/>
              <a:t> algorithm</a:t>
            </a:r>
            <a:endParaRPr lang="zh-CN" altLang="en-US" dirty="0"/>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29</a:t>
            </a:fld>
            <a:endParaRPr lang="en-US"/>
          </a:p>
        </p:txBody>
      </p:sp>
      <p:pic>
        <p:nvPicPr>
          <p:cNvPr id="7" name="图片 6"/>
          <p:cNvPicPr>
            <a:picLocks noChangeAspect="1"/>
          </p:cNvPicPr>
          <p:nvPr/>
        </p:nvPicPr>
        <p:blipFill>
          <a:blip r:embed="rId2"/>
          <a:stretch>
            <a:fillRect/>
          </a:stretch>
        </p:blipFill>
        <p:spPr>
          <a:xfrm>
            <a:off x="3729361" y="2396465"/>
            <a:ext cx="5304762" cy="3904762"/>
          </a:xfrm>
          <a:prstGeom prst="rect">
            <a:avLst/>
          </a:prstGeom>
        </p:spPr>
      </p:pic>
    </p:spTree>
    <p:extLst>
      <p:ext uri="{BB962C8B-B14F-4D97-AF65-F5344CB8AC3E}">
        <p14:creationId xmlns:p14="http://schemas.microsoft.com/office/powerpoint/2010/main" val="200608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Probability Basics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8" y="856989"/>
                <a:ext cx="8556171" cy="5444238"/>
              </a:xfrm>
            </p:spPr>
            <p:txBody>
              <a:bodyPr/>
              <a:lstStyle/>
              <a:p>
                <a:pPr>
                  <a:lnSpc>
                    <a:spcPct val="110000"/>
                  </a:lnSpc>
                </a:pPr>
                <a:r>
                  <a:rPr lang="en-US" altLang="en-US" dirty="0"/>
                  <a:t>Prior, conditional and joint probability for random variables</a:t>
                </a:r>
              </a:p>
              <a:p>
                <a:pPr lvl="1">
                  <a:lnSpc>
                    <a:spcPct val="120000"/>
                  </a:lnSpc>
                </a:pPr>
                <a:r>
                  <a:rPr lang="en-US" altLang="en-US" dirty="0"/>
                  <a:t>Prior probability: </a:t>
                </a:r>
                <a14:m>
                  <m:oMath xmlns:m="http://schemas.openxmlformats.org/officeDocument/2006/math">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𝑥</m:t>
                    </m:r>
                    <m:r>
                      <a:rPr lang="en-US" altLang="en-US" b="0" i="1" smtClean="0">
                        <a:latin typeface="Cambria Math" panose="02040503050406030204" pitchFamily="18" charset="0"/>
                      </a:rPr>
                      <m:t>)</m:t>
                    </m:r>
                  </m:oMath>
                </a14:m>
                <a:endParaRPr lang="en-US" altLang="en-US" dirty="0"/>
              </a:p>
              <a:p>
                <a:pPr lvl="1">
                  <a:lnSpc>
                    <a:spcPct val="120000"/>
                  </a:lnSpc>
                </a:pPr>
                <a:r>
                  <a:rPr lang="en-US" altLang="en-US" dirty="0"/>
                  <a:t>Conditional probability: </a:t>
                </a:r>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  </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2</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1</m:t>
                            </m:r>
                          </m:sub>
                        </m:sSub>
                      </m:e>
                    </m:d>
                  </m:oMath>
                </a14:m>
                <a:endParaRPr lang="en-US" altLang="en-US" dirty="0"/>
              </a:p>
              <a:p>
                <a:pPr lvl="1">
                  <a:lnSpc>
                    <a:spcPct val="110000"/>
                  </a:lnSpc>
                </a:pPr>
                <a:r>
                  <a:rPr lang="en-US" altLang="en-US" dirty="0"/>
                  <a:t>Joint probability: </a:t>
                </a:r>
                <a14:m>
                  <m:oMath xmlns:m="http://schemas.openxmlformats.org/officeDocument/2006/math">
                    <m:r>
                      <a:rPr lang="en-US" altLang="en-US" b="1" i="1" smtClean="0">
                        <a:latin typeface="Cambria Math" panose="02040503050406030204" pitchFamily="18" charset="0"/>
                      </a:rPr>
                      <m:t>𝒙</m:t>
                    </m:r>
                    <m:r>
                      <a:rPr lang="en-US" altLang="en-US" b="0" i="1" smtClean="0">
                        <a:latin typeface="Cambria Math" panose="02040503050406030204" pitchFamily="18" charset="0"/>
                      </a:rPr>
                      <m:t>=</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  </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r>
                          <a:rPr lang="en-US" altLang="en-US" b="1" i="1" smtClean="0">
                            <a:latin typeface="Cambria Math" panose="02040503050406030204" pitchFamily="18" charset="0"/>
                          </a:rPr>
                          <m:t>𝒙</m:t>
                        </m:r>
                      </m:e>
                    </m:d>
                    <m:r>
                      <a:rPr lang="en-US" altLang="en-US" b="0" i="1" smtClean="0">
                        <a:latin typeface="Cambria Math" panose="02040503050406030204" pitchFamily="18" charset="0"/>
                      </a:rPr>
                      <m:t>=</m:t>
                    </m:r>
                    <m:r>
                      <a:rPr lang="en-US" altLang="en-US" b="0" i="1" smtClean="0">
                        <a:latin typeface="Cambria Math" panose="02040503050406030204" pitchFamily="18" charset="0"/>
                      </a:rPr>
                      <m:t>𝑃</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oMath>
                </a14:m>
                <a:endParaRPr lang="en-US" altLang="en-US" dirty="0"/>
              </a:p>
              <a:p>
                <a:pPr lvl="1">
                  <a:lnSpc>
                    <a:spcPct val="110000"/>
                  </a:lnSpc>
                </a:pPr>
                <a:r>
                  <a:rPr lang="en-US" altLang="en-US" dirty="0"/>
                  <a:t>Relationship: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2</m:t>
                            </m:r>
                          </m:sub>
                        </m:sSub>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2</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e>
                    </m:d>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2</m:t>
                            </m:r>
                          </m:sub>
                        </m:sSub>
                      </m:e>
                    </m:d>
                    <m:r>
                      <a:rPr lang="en-US" altLang="en-US" b="0" i="1" smtClean="0">
                        <a:latin typeface="Cambria Math" panose="02040503050406030204" pitchFamily="18" charset="0"/>
                      </a:rPr>
                      <m:t>𝑃</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oMath>
                </a14:m>
                <a:endParaRPr lang="en-US" altLang="en-US" dirty="0"/>
              </a:p>
              <a:p>
                <a:pPr lvl="1">
                  <a:lnSpc>
                    <a:spcPct val="110000"/>
                  </a:lnSpc>
                </a:pPr>
                <a:r>
                  <a:rPr lang="en-US" altLang="en-US" dirty="0"/>
                  <a:t>Independence: </a:t>
                </a:r>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1</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i="1">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 </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𝑃</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oMath>
                </a14:m>
                <a:endParaRPr lang="en-US" altLang="en-US" sz="2800" dirty="0"/>
              </a:p>
              <a:p>
                <a:r>
                  <a:rPr lang="en-US" altLang="en-US" dirty="0"/>
                  <a:t>Bayesian Rule</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8" y="856989"/>
                <a:ext cx="8556171" cy="5444238"/>
              </a:xfrm>
              <a:blipFill>
                <a:blip r:embed="rId2"/>
                <a:stretch>
                  <a:fillRect l="-1068" t="-560" r="-10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mc:AlternateContent xmlns:mc="http://schemas.openxmlformats.org/markup-compatibility/2006" xmlns:a14="http://schemas.microsoft.com/office/drawing/2010/main">
        <mc:Choice Requires="a14">
          <p:sp>
            <p:nvSpPr>
              <p:cNvPr id="12" name="文本框 11"/>
              <p:cNvSpPr txBox="1"/>
              <p:nvPr/>
            </p:nvSpPr>
            <p:spPr>
              <a:xfrm>
                <a:off x="732418" y="4321278"/>
                <a:ext cx="2828210"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e>
                        <m:e>
                          <m:r>
                            <a:rPr lang="en-US" sz="2400" b="1" i="1" smtClean="0">
                              <a:latin typeface="Cambria Math" panose="02040503050406030204" pitchFamily="18" charset="0"/>
                            </a:rPr>
                            <m:t>𝒙</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e>
                              <m:r>
                                <a:rPr lang="en-US" sz="2400" b="0" i="1" smtClean="0">
                                  <a:latin typeface="Cambria Math" panose="02040503050406030204" pitchFamily="18" charset="0"/>
                                </a:rPr>
                                <m:t>𝑐</m:t>
                              </m:r>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e>
                          </m:d>
                        </m:num>
                        <m:den>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den>
                      </m:f>
                    </m:oMath>
                  </m:oMathPara>
                </a14:m>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732418" y="4321278"/>
                <a:ext cx="2828210" cy="7689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3949993" y="4321278"/>
                <a:ext cx="4445896" cy="698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𝑃𝑜𝑠𝑡𝑒𝑟𝑖𝑜𝑟</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𝐿𝑖𝑘𝑒𝑙𝑦h𝑜𝑜𝑑</m:t>
                          </m:r>
                          <m:r>
                            <a:rPr lang="en-US" sz="2400" b="0" i="1" smtClean="0">
                              <a:latin typeface="Cambria Math" panose="02040503050406030204" pitchFamily="18" charset="0"/>
                            </a:rPr>
                            <m:t>×</m:t>
                          </m:r>
                          <m:r>
                            <a:rPr lang="en-US" sz="2400" b="0" i="1" smtClean="0">
                              <a:latin typeface="Cambria Math" panose="02040503050406030204" pitchFamily="18" charset="0"/>
                            </a:rPr>
                            <m:t>𝑃𝑟𝑖𝑜𝑟</m:t>
                          </m:r>
                        </m:num>
                        <m:den>
                          <m:r>
                            <a:rPr lang="en-US" sz="2400" b="0" i="1" smtClean="0">
                              <a:latin typeface="Cambria Math" panose="02040503050406030204" pitchFamily="18" charset="0"/>
                            </a:rPr>
                            <m:t>𝐸𝑣𝑖𝑑𝑒𝑛𝑐𝑒</m:t>
                          </m:r>
                        </m:den>
                      </m:f>
                    </m:oMath>
                  </m:oMathPara>
                </a14:m>
                <a:endParaRPr 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3949993" y="4321278"/>
                <a:ext cx="4445896" cy="698846"/>
              </a:xfrm>
              <a:prstGeom prst="rect">
                <a:avLst/>
              </a:prstGeom>
              <a:blipFill>
                <a:blip r:embed="rId4"/>
                <a:stretch>
                  <a:fillRect/>
                </a:stretch>
              </a:blipFill>
            </p:spPr>
            <p:txBody>
              <a:bodyPr/>
              <a:lstStyle/>
              <a:p>
                <a:r>
                  <a:rPr lang="en-US">
                    <a:noFill/>
                  </a:rPr>
                  <a:t> </a:t>
                </a:r>
              </a:p>
            </p:txBody>
          </p:sp>
        </mc:Fallback>
      </mc:AlternateContent>
      <p:grpSp>
        <p:nvGrpSpPr>
          <p:cNvPr id="14" name="Group 22"/>
          <p:cNvGrpSpPr>
            <a:grpSpLocks/>
          </p:cNvGrpSpPr>
          <p:nvPr/>
        </p:nvGrpSpPr>
        <p:grpSpPr bwMode="auto">
          <a:xfrm>
            <a:off x="9016" y="5005373"/>
            <a:ext cx="1752600" cy="858837"/>
            <a:chOff x="393700" y="6219031"/>
            <a:chExt cx="1752600" cy="857310"/>
          </a:xfrm>
        </p:grpSpPr>
        <p:cxnSp>
          <p:nvCxnSpPr>
            <p:cNvPr id="15" name="Straight Arrow Connector 15"/>
            <p:cNvCxnSpPr>
              <a:cxnSpLocks noChangeShapeType="1"/>
            </p:cNvCxnSpPr>
            <p:nvPr/>
          </p:nvCxnSpPr>
          <p:spPr bwMode="auto">
            <a:xfrm flipV="1">
              <a:off x="1231900" y="6219031"/>
              <a:ext cx="457200" cy="4572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6" name="TextBox 16"/>
            <p:cNvSpPr txBox="1">
              <a:spLocks noChangeArrowheads="1"/>
            </p:cNvSpPr>
            <p:nvPr/>
          </p:nvSpPr>
          <p:spPr bwMode="auto">
            <a:xfrm>
              <a:off x="393700" y="6676231"/>
              <a:ext cx="1752600"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r>
                <a:rPr lang="en-GB" altLang="en-US" sz="2000" dirty="0">
                  <a:solidFill>
                    <a:srgbClr val="FF0000"/>
                  </a:solidFill>
                </a:rPr>
                <a:t>Discriminative</a:t>
              </a:r>
              <a:r>
                <a:rPr lang="en-GB" altLang="en-US" sz="2000" dirty="0"/>
                <a:t> </a:t>
              </a:r>
            </a:p>
          </p:txBody>
        </p:sp>
      </p:grpSp>
      <p:grpSp>
        <p:nvGrpSpPr>
          <p:cNvPr id="17" name="Group 23"/>
          <p:cNvGrpSpPr>
            <a:grpSpLocks/>
          </p:cNvGrpSpPr>
          <p:nvPr/>
        </p:nvGrpSpPr>
        <p:grpSpPr bwMode="auto">
          <a:xfrm>
            <a:off x="2710211" y="4628911"/>
            <a:ext cx="1676400" cy="1239837"/>
            <a:chOff x="3594100" y="5914231"/>
            <a:chExt cx="1676400" cy="1238310"/>
          </a:xfrm>
        </p:grpSpPr>
        <p:cxnSp>
          <p:nvCxnSpPr>
            <p:cNvPr id="18" name="Straight Arrow Connector 20"/>
            <p:cNvCxnSpPr>
              <a:cxnSpLocks noChangeShapeType="1"/>
            </p:cNvCxnSpPr>
            <p:nvPr/>
          </p:nvCxnSpPr>
          <p:spPr bwMode="auto">
            <a:xfrm flipH="1" flipV="1">
              <a:off x="3594100" y="5914231"/>
              <a:ext cx="914400" cy="8382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9" name="TextBox 21"/>
            <p:cNvSpPr txBox="1">
              <a:spLocks noChangeArrowheads="1"/>
            </p:cNvSpPr>
            <p:nvPr/>
          </p:nvSpPr>
          <p:spPr bwMode="auto">
            <a:xfrm>
              <a:off x="3898900" y="6752431"/>
              <a:ext cx="1371600"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r>
                <a:rPr lang="en-GB" altLang="en-US" sz="2000" dirty="0">
                  <a:solidFill>
                    <a:srgbClr val="FF0000"/>
                  </a:solidFill>
                </a:rPr>
                <a:t>Generative</a:t>
              </a:r>
              <a:r>
                <a:rPr lang="en-GB" altLang="en-US" sz="2000" dirty="0"/>
                <a:t> </a:t>
              </a:r>
            </a:p>
          </p:txBody>
        </p:sp>
      </p:grpSp>
    </p:spTree>
    <p:extLst>
      <p:ext uri="{BB962C8B-B14F-4D97-AF65-F5344CB8AC3E}">
        <p14:creationId xmlns:p14="http://schemas.microsoft.com/office/powerpoint/2010/main" val="72398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335454" cy="5764529"/>
              </a:xfrm>
            </p:spPr>
            <p:txBody>
              <a:bodyPr>
                <a:noAutofit/>
              </a:bodyPr>
              <a:lstStyle/>
              <a:p>
                <a:r>
                  <a:rPr lang="en-US" altLang="zh-CN" dirty="0"/>
                  <a:t>TAN learning algorithm (Chow-Liu algorithm)</a:t>
                </a:r>
              </a:p>
              <a:p>
                <a:pPr marL="536575" lvl="1" indent="-336550">
                  <a:buFont typeface="+mj-lt"/>
                  <a:buAutoNum type="arabicPeriod"/>
                </a:pPr>
                <a:r>
                  <a:rPr lang="en-US" altLang="zh-CN" dirty="0"/>
                  <a:t>From the given distribution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𝒙</m:t>
                    </m:r>
                    <m:r>
                      <a:rPr lang="en-US" altLang="zh-CN" i="1" dirty="0" smtClean="0">
                        <a:latin typeface="Cambria Math" panose="02040503050406030204" pitchFamily="18" charset="0"/>
                      </a:rPr>
                      <m:t>)</m:t>
                    </m:r>
                  </m:oMath>
                </a14:m>
                <a:r>
                  <a:rPr lang="en-US" altLang="zh-CN" dirty="0"/>
                  <a:t>, compute the joint distribution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oMath>
                </a14:m>
                <a:r>
                  <a:rPr lang="en-US" altLang="zh-CN" dirty="0"/>
                  <a:t> for all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oMath>
                </a14:m>
                <a:endParaRPr lang="en-US" altLang="zh-CN" dirty="0"/>
              </a:p>
              <a:p>
                <a:pPr marL="536575" lvl="1" indent="-336550">
                  <a:buFont typeface="+mj-lt"/>
                  <a:buAutoNum type="arabicPeriod"/>
                </a:pPr>
                <a:r>
                  <a:rPr lang="en-US" altLang="zh-CN" dirty="0"/>
                  <a:t>Using the pairwise distributions from step 1, compute the mutual information conditional </a:t>
                </a:r>
                <a14:m>
                  <m:oMath xmlns:m="http://schemas.openxmlformats.org/officeDocument/2006/math">
                    <m:r>
                      <a:rPr lang="en-US" altLang="zh-CN" i="1">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oMath>
                </a14:m>
                <a:r>
                  <a:rPr lang="en-US" altLang="zh-CN" dirty="0"/>
                  <a:t> for each pair of nodes and assign it as the weight to the corresponding edge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oMath>
                </a14:m>
                <a:endParaRPr lang="en-US" altLang="zh-CN" dirty="0"/>
              </a:p>
              <a:p>
                <a:pPr marL="536575" lvl="1" indent="-336550">
                  <a:buFont typeface="+mj-lt"/>
                  <a:buAutoNum type="arabicPeriod"/>
                </a:pPr>
                <a:endParaRPr lang="en-US" altLang="zh-CN" sz="2400" dirty="0"/>
              </a:p>
              <a:p>
                <a:pPr marL="536575" lvl="1" indent="-336550">
                  <a:buFont typeface="+mj-lt"/>
                  <a:buAutoNum type="arabicPeriod"/>
                </a:pPr>
                <a:endParaRPr lang="en-US" altLang="zh-CN" dirty="0"/>
              </a:p>
              <a:p>
                <a:pPr marL="536575" lvl="1" indent="-336550">
                  <a:buFont typeface="+mj-lt"/>
                  <a:buAutoNum type="arabicPeriod"/>
                </a:pPr>
                <a:r>
                  <a:rPr lang="en-US" altLang="zh-CN" dirty="0"/>
                  <a:t>Compute the maximum-weight spanning tree (MSWT): </a:t>
                </a:r>
              </a:p>
              <a:p>
                <a:pPr marL="725805" lvl="2" indent="-342900">
                  <a:buFont typeface="+mj-lt"/>
                  <a:buAutoNum type="alphaLcPeriod"/>
                </a:pPr>
                <a:r>
                  <a:rPr lang="en-US" altLang="zh-CN" dirty="0"/>
                  <a:t>Start from the empty tree over </a:t>
                </a:r>
                <a14:m>
                  <m:oMath xmlns:m="http://schemas.openxmlformats.org/officeDocument/2006/math">
                    <m:r>
                      <a:rPr lang="en-US" altLang="zh-CN" i="1" dirty="0" smtClean="0">
                        <a:latin typeface="Cambria Math" panose="02040503050406030204" pitchFamily="18" charset="0"/>
                      </a:rPr>
                      <m:t>𝑛</m:t>
                    </m:r>
                  </m:oMath>
                </a14:m>
                <a:r>
                  <a:rPr lang="en-US" altLang="zh-CN" dirty="0"/>
                  <a:t> variables</a:t>
                </a:r>
              </a:p>
              <a:p>
                <a:pPr marL="725805" lvl="2" indent="-342900">
                  <a:buFont typeface="+mj-lt"/>
                  <a:buAutoNum type="alphaLcPeriod"/>
                </a:pPr>
                <a:r>
                  <a:rPr lang="en-US" altLang="zh-CN" dirty="0"/>
                  <a:t>Insert the two largest-weight edges</a:t>
                </a:r>
              </a:p>
              <a:p>
                <a:pPr marL="725805" lvl="2" indent="-342900">
                  <a:buFont typeface="+mj-lt"/>
                  <a:buAutoNum type="alphaLcPeriod"/>
                </a:pPr>
                <a:r>
                  <a:rPr lang="en-US" altLang="zh-CN" dirty="0"/>
                  <a:t>Find the next largest-weight edge and add it to the tree if no cycle is formed; otherwise, discard the edge and repeat this step.</a:t>
                </a:r>
              </a:p>
              <a:p>
                <a:pPr marL="725805" lvl="2" indent="-342900">
                  <a:buFont typeface="+mj-lt"/>
                  <a:buAutoNum type="alphaLcPeriod"/>
                </a:pPr>
                <a:r>
                  <a:rPr lang="en-US" altLang="zh-CN" dirty="0"/>
                  <a:t>Repeat step (c) until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m:t>
                    </m:r>
                  </m:oMath>
                </a14:m>
                <a:r>
                  <a:rPr lang="en-US" altLang="zh-CN" dirty="0"/>
                  <a:t> edges have been selected (a tree is constructed).</a:t>
                </a:r>
              </a:p>
              <a:p>
                <a:pPr marL="536575" lvl="1" indent="-336550">
                  <a:buFont typeface="+mj-lt"/>
                  <a:buAutoNum type="arabicPeriod"/>
                </a:pPr>
                <a:r>
                  <a:rPr lang="en-US" altLang="zh-CN" dirty="0"/>
                  <a:t>Select an arbitrary root node, and direct the edges outwards from the root</a:t>
                </a:r>
              </a:p>
              <a:p>
                <a:pPr marL="536575" lvl="1" indent="-336550">
                  <a:buFont typeface="+mj-lt"/>
                  <a:buAutoNum type="arabicPeriod"/>
                </a:pPr>
                <a:r>
                  <a:rPr lang="en-US" altLang="zh-CN" dirty="0"/>
                  <a:t>Tree approximation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𝒙</m:t>
                    </m:r>
                    <m:r>
                      <a:rPr lang="en-US" altLang="zh-CN" i="1" dirty="0" smtClean="0">
                        <a:latin typeface="Cambria Math" panose="02040503050406030204" pitchFamily="18" charset="0"/>
                      </a:rPr>
                      <m:t>) </m:t>
                    </m:r>
                  </m:oMath>
                </a14:m>
                <a:r>
                  <a:rPr lang="en-US" altLang="zh-CN" dirty="0"/>
                  <a:t>can be computed as a projection of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𝒙</m:t>
                    </m:r>
                    <m:r>
                      <a:rPr lang="en-US" altLang="zh-CN" i="1" dirty="0" smtClean="0">
                        <a:latin typeface="Cambria Math" panose="02040503050406030204" pitchFamily="18" charset="0"/>
                      </a:rPr>
                      <m:t>) </m:t>
                    </m:r>
                  </m:oMath>
                </a14:m>
                <a:r>
                  <a:rPr lang="en-US" altLang="zh-CN" dirty="0"/>
                  <a:t>on the resulting directed tree (using the product-form of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𝒙</m:t>
                    </m:r>
                    <m:r>
                      <a:rPr lang="en-US" altLang="zh-CN" i="1" dirty="0" smtClean="0">
                        <a:latin typeface="Cambria Math" panose="02040503050406030204" pitchFamily="18" charset="0"/>
                      </a:rPr>
                      <m:t>)</m:t>
                    </m:r>
                  </m:oMath>
                </a14:m>
                <a:r>
                  <a:rPr lang="en-US" altLang="zh-CN" dirty="0"/>
                  <a:t>).</a:t>
                </a:r>
              </a:p>
              <a:p>
                <a:pPr lvl="1"/>
                <a:endParaRPr lang="zh-CN" altLang="en-US" dirty="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335454" cy="5764529"/>
              </a:xfrm>
              <a:blipFill>
                <a:blip r:embed="rId3"/>
                <a:stretch>
                  <a:fillRect l="-1096" t="-1481" r="-87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961672" y="2756632"/>
                <a:ext cx="5479129" cy="8209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e>
                        <m:e>
                          <m:r>
                            <a:rPr lang="en-US" altLang="zh-CN" sz="2000" b="0" i="1" smtClean="0">
                              <a:latin typeface="Cambria Math" panose="02040503050406030204" pitchFamily="18" charset="0"/>
                            </a:rPr>
                            <m:t>𝑌</m:t>
                          </m:r>
                        </m:e>
                      </m:d>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𝑥</m:t>
                              </m:r>
                            </m:e>
                            <m:sub>
                              <m:r>
                                <m:rPr>
                                  <m:brk m:alnAt="7"/>
                                </m:rPr>
                                <a:rPr lang="en-US" altLang="zh-CN" sz="2000" b="0" i="1" smtClean="0">
                                  <a:latin typeface="Cambria Math" panose="02040503050406030204" pitchFamily="18" charset="0"/>
                                </a:rPr>
                                <m:t>𝑖</m:t>
                              </m:r>
                            </m:sub>
                          </m:sSub>
                          <m:r>
                            <m:rPr>
                              <m:brk m:alnAt="7"/>
                            </m:rP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𝑥</m:t>
                              </m:r>
                            </m:e>
                            <m:sub>
                              <m:r>
                                <m:rPr>
                                  <m:brk m:alnAt="7"/>
                                </m:rPr>
                                <a:rPr lang="en-US" altLang="zh-CN" sz="2000" b="0" i="1" smtClean="0">
                                  <a:latin typeface="Cambria Math" panose="02040503050406030204" pitchFamily="18" charset="0"/>
                                </a:rPr>
                                <m:t>𝑗</m:t>
                              </m:r>
                            </m:sub>
                          </m:sSub>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𝑌</m:t>
                          </m:r>
                        </m:sub>
                        <m:sup/>
                        <m:e>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e>
                            <m:e>
                              <m:r>
                                <a:rPr lang="en-US" altLang="zh-CN" sz="2000" b="0" i="1" smtClean="0">
                                  <a:latin typeface="Cambria Math" panose="02040503050406030204" pitchFamily="18" charset="0"/>
                                </a:rPr>
                                <m:t>𝑐</m:t>
                              </m:r>
                            </m:e>
                          </m:d>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e>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den>
                              </m:f>
                            </m:e>
                          </m:func>
                        </m:e>
                      </m:nary>
                    </m:oMath>
                  </m:oMathPara>
                </a14:m>
                <a:endParaRPr lang="zh-CN" altLang="en-US" sz="1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961672" y="2756632"/>
                <a:ext cx="5479129" cy="82099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5951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a:t>This algorithm determines the best tree that links all the variables, using a mutual information measurement or the BIC score variation when two variables become linked</a:t>
            </a:r>
          </a:p>
          <a:p>
            <a:r>
              <a:rPr lang="en-US" altLang="zh-CN" dirty="0"/>
              <a:t>The aim is to find an optimal solution, but in a space limited to trees</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31</a:t>
            </a:fld>
            <a:endParaRPr lang="en-US"/>
          </a:p>
        </p:txBody>
      </p:sp>
      <p:pic>
        <p:nvPicPr>
          <p:cNvPr id="7" name="图片 6"/>
          <p:cNvPicPr>
            <a:picLocks noChangeAspect="1"/>
          </p:cNvPicPr>
          <p:nvPr/>
        </p:nvPicPr>
        <p:blipFill>
          <a:blip r:embed="rId2"/>
          <a:stretch>
            <a:fillRect/>
          </a:stretch>
        </p:blipFill>
        <p:spPr>
          <a:xfrm>
            <a:off x="345745" y="2744879"/>
            <a:ext cx="8504762" cy="3228571"/>
          </a:xfrm>
          <a:prstGeom prst="rect">
            <a:avLst/>
          </a:prstGeom>
        </p:spPr>
      </p:pic>
    </p:spTree>
    <p:extLst>
      <p:ext uri="{BB962C8B-B14F-4D97-AF65-F5344CB8AC3E}">
        <p14:creationId xmlns:p14="http://schemas.microsoft.com/office/powerpoint/2010/main" val="1994037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32</a:t>
            </a:fld>
            <a:endParaRPr lang="en-US"/>
          </a:p>
        </p:txBody>
      </p:sp>
      <p:pic>
        <p:nvPicPr>
          <p:cNvPr id="11266" name="Picture 2" descr="http://ai.stanford.edu/~moises/tutorial/img166.GIF"/>
          <p:cNvPicPr>
            <a:picLocks noChangeAspect="1" noChangeArrowheads="1"/>
          </p:cNvPicPr>
          <p:nvPr/>
        </p:nvPicPr>
        <p:blipFill rotWithShape="1">
          <a:blip r:embed="rId2">
            <a:extLst>
              <a:ext uri="{28A0092B-C50C-407E-A947-70E740481C1C}">
                <a14:useLocalDpi xmlns:a14="http://schemas.microsoft.com/office/drawing/2010/main" val="0"/>
              </a:ext>
            </a:extLst>
          </a:blip>
          <a:srcRect l="6322" t="6142"/>
          <a:stretch/>
        </p:blipFill>
        <p:spPr bwMode="auto">
          <a:xfrm>
            <a:off x="441434" y="961696"/>
            <a:ext cx="5353704" cy="402298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0" y="6520192"/>
            <a:ext cx="6946790" cy="369332"/>
          </a:xfrm>
          <a:prstGeom prst="rect">
            <a:avLst/>
          </a:prstGeom>
        </p:spPr>
        <p:txBody>
          <a:bodyPr wrap="square">
            <a:spAutoFit/>
          </a:bodyPr>
          <a:lstStyle/>
          <a:p>
            <a:r>
              <a:rPr lang="en-US" altLang="zh-CN" dirty="0"/>
              <a:t>(Slide comes from http://ai.stanford.edu/~moises/tutorial/img166.GIF)</a:t>
            </a:r>
            <a:endParaRPr lang="zh-CN" altLang="en-US" dirty="0"/>
          </a:p>
        </p:txBody>
      </p:sp>
      <p:pic>
        <p:nvPicPr>
          <p:cNvPr id="8" name="Picture 2" descr="http://ai.stanford.edu/~moises/tutorial/img167.GIF"/>
          <p:cNvPicPr>
            <a:picLocks noChangeAspect="1" noChangeArrowheads="1"/>
          </p:cNvPicPr>
          <p:nvPr/>
        </p:nvPicPr>
        <p:blipFill rotWithShape="1">
          <a:blip r:embed="rId3">
            <a:extLst>
              <a:ext uri="{28A0092B-C50C-407E-A947-70E740481C1C}">
                <a14:useLocalDpi xmlns:a14="http://schemas.microsoft.com/office/drawing/2010/main" val="0"/>
              </a:ext>
            </a:extLst>
          </a:blip>
          <a:srcRect l="6695" t="6089"/>
          <a:stretch/>
        </p:blipFill>
        <p:spPr bwMode="auto">
          <a:xfrm>
            <a:off x="3783724" y="2617076"/>
            <a:ext cx="5332390" cy="4025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15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Bayesian network (or belief network) uses Directed Acyclic Graph (DAG) to illustrate dependencies between attributes, and uses Conditional Probability Table (CPT) to describe the joint distribution of all attributes</a:t>
                </a:r>
              </a:p>
              <a:p>
                <a:r>
                  <a:rPr lang="en-US" altLang="zh-CN" dirty="0"/>
                  <a:t>What are BNs useful for?</a:t>
                </a:r>
              </a:p>
              <a:p>
                <a:pPr lvl="1"/>
                <a:r>
                  <a:rPr lang="en-US" altLang="zh-CN" dirty="0"/>
                  <a:t>Diagnosis: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𝑐𝑎𝑢𝑠𝑒</m:t>
                    </m:r>
                    <m:r>
                      <a:rPr lang="en-US" altLang="zh-CN" i="1" dirty="0" err="1">
                        <a:latin typeface="Cambria Math" panose="02040503050406030204" pitchFamily="18" charset="0"/>
                      </a:rPr>
                      <m:t>|</m:t>
                    </m:r>
                    <m:r>
                      <a:rPr lang="en-US" altLang="zh-CN" i="1" dirty="0" err="1">
                        <a:latin typeface="Cambria Math" panose="02040503050406030204" pitchFamily="18" charset="0"/>
                      </a:rPr>
                      <m:t>𝑠𝑦𝑚𝑝𝑡𝑜𝑚</m:t>
                    </m:r>
                    <m:r>
                      <a:rPr lang="en-US" altLang="zh-CN" i="1" dirty="0" smtClean="0">
                        <a:latin typeface="Cambria Math" panose="02040503050406030204" pitchFamily="18" charset="0"/>
                      </a:rPr>
                      <m:t>)=?</m:t>
                    </m:r>
                  </m:oMath>
                </a14:m>
                <a:endParaRPr lang="en-US" altLang="zh-CN" dirty="0"/>
              </a:p>
              <a:p>
                <a:pPr lvl="1"/>
                <a:r>
                  <a:rPr lang="en-US" altLang="zh-CN" dirty="0"/>
                  <a:t>Prediction: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𝑠𝑦𝑚𝑝𝑡𝑜𝑚</m:t>
                    </m:r>
                    <m:r>
                      <a:rPr lang="en-US" altLang="zh-CN" i="1" dirty="0" err="1">
                        <a:latin typeface="Cambria Math" panose="02040503050406030204" pitchFamily="18" charset="0"/>
                      </a:rPr>
                      <m:t>|</m:t>
                    </m:r>
                    <m:r>
                      <a:rPr lang="en-US" altLang="zh-CN" i="1" dirty="0" err="1">
                        <a:latin typeface="Cambria Math" panose="02040503050406030204" pitchFamily="18" charset="0"/>
                      </a:rPr>
                      <m:t>𝑐𝑎𝑢𝑠𝑒</m:t>
                    </m:r>
                    <m:r>
                      <a:rPr lang="en-US" altLang="zh-CN" i="1" dirty="0" smtClean="0">
                        <a:latin typeface="Cambria Math" panose="02040503050406030204" pitchFamily="18" charset="0"/>
                      </a:rPr>
                      <m:t>)=?</m:t>
                    </m:r>
                  </m:oMath>
                </a14:m>
                <a:endParaRPr lang="en-US" altLang="zh-CN" dirty="0"/>
              </a:p>
              <a:p>
                <a:pPr lvl="1"/>
                <a:r>
                  <a:rPr lang="en-US" altLang="zh-CN" dirty="0"/>
                  <a:t>Classification: </a:t>
                </a:r>
                <a14:m>
                  <m:oMath xmlns:m="http://schemas.openxmlformats.org/officeDocument/2006/math">
                    <m:limLow>
                      <m:limLowPr>
                        <m:ctrlPr>
                          <a:rPr lang="en-US" altLang="zh-CN" b="0" i="1" dirty="0" smtClean="0">
                            <a:latin typeface="Cambria Math" panose="02040503050406030204" pitchFamily="18" charset="0"/>
                          </a:rPr>
                        </m:ctrlPr>
                      </m:limLowPr>
                      <m:e>
                        <m:r>
                          <m:rPr>
                            <m:sty m:val="p"/>
                          </m:rPr>
                          <a:rPr lang="en-US" altLang="zh-CN" i="0" dirty="0" smtClean="0">
                            <a:latin typeface="Cambria Math" panose="02040503050406030204" pitchFamily="18" charset="0"/>
                          </a:rPr>
                          <m:t>max</m:t>
                        </m:r>
                      </m:e>
                      <m:lim>
                        <m:r>
                          <a:rPr lang="en-US" altLang="zh-CN" b="0" i="1" dirty="0" smtClean="0">
                            <a:latin typeface="Cambria Math" panose="02040503050406030204" pitchFamily="18" charset="0"/>
                          </a:rPr>
                          <m:t>𝑐𝑙𝑎𝑠𝑠</m:t>
                        </m:r>
                      </m:lim>
                    </m:limLow>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𝑐𝑙𝑎𝑠𝑠</m:t>
                    </m:r>
                    <m:r>
                      <a:rPr lang="en-US" altLang="zh-CN" i="1" dirty="0" err="1">
                        <a:latin typeface="Cambria Math" panose="02040503050406030204" pitchFamily="18" charset="0"/>
                      </a:rPr>
                      <m:t>|</m:t>
                    </m:r>
                    <m:r>
                      <a:rPr lang="en-US" altLang="zh-CN" i="1" dirty="0" err="1">
                        <a:latin typeface="Cambria Math" panose="02040503050406030204" pitchFamily="18" charset="0"/>
                      </a:rPr>
                      <m:t>𝑑𝑎𝑡𝑎</m:t>
                    </m:r>
                    <m:r>
                      <a:rPr lang="en-US" altLang="zh-CN" i="1" dirty="0">
                        <a:latin typeface="Cambria Math" panose="02040503050406030204" pitchFamily="18" charset="0"/>
                      </a:rPr>
                      <m:t> </m:t>
                    </m:r>
                    <m:r>
                      <a:rPr lang="en-US" altLang="zh-CN" i="1" dirty="0" smtClean="0">
                        <a:latin typeface="Cambria Math" panose="02040503050406030204" pitchFamily="18" charset="0"/>
                      </a:rPr>
                      <m:t>)</m:t>
                    </m:r>
                  </m:oMath>
                </a14:m>
                <a:endParaRPr lang="en-US" altLang="zh-CN" dirty="0"/>
              </a:p>
              <a:p>
                <a:pPr lvl="1"/>
                <a:r>
                  <a:rPr lang="en-US" altLang="zh-CN" dirty="0"/>
                  <a:t>Decision-making (given a cost function)</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58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33</a:t>
            </a:fld>
            <a:endParaRPr lang="en-US"/>
          </a:p>
        </p:txBody>
      </p:sp>
      <p:pic>
        <p:nvPicPr>
          <p:cNvPr id="7" name="图片 6"/>
          <p:cNvPicPr>
            <a:picLocks noChangeAspect="1"/>
          </p:cNvPicPr>
          <p:nvPr/>
        </p:nvPicPr>
        <p:blipFill>
          <a:blip r:embed="rId4"/>
          <a:stretch>
            <a:fillRect/>
          </a:stretch>
        </p:blipFill>
        <p:spPr>
          <a:xfrm>
            <a:off x="6381742" y="1876239"/>
            <a:ext cx="2419048" cy="2285714"/>
          </a:xfrm>
          <a:prstGeom prst="rect">
            <a:avLst/>
          </a:prstGeom>
        </p:spPr>
      </p:pic>
      <p:pic>
        <p:nvPicPr>
          <p:cNvPr id="8" name="图片 7"/>
          <p:cNvPicPr>
            <a:picLocks noChangeAspect="1"/>
          </p:cNvPicPr>
          <p:nvPr/>
        </p:nvPicPr>
        <p:blipFill>
          <a:blip r:embed="rId5"/>
          <a:stretch>
            <a:fillRect/>
          </a:stretch>
        </p:blipFill>
        <p:spPr>
          <a:xfrm>
            <a:off x="842637" y="4450201"/>
            <a:ext cx="7809524" cy="2390476"/>
          </a:xfrm>
          <a:prstGeom prst="rect">
            <a:avLst/>
          </a:prstGeom>
        </p:spPr>
      </p:pic>
    </p:spTree>
    <p:extLst>
      <p:ext uri="{BB962C8B-B14F-4D97-AF65-F5344CB8AC3E}">
        <p14:creationId xmlns:p14="http://schemas.microsoft.com/office/powerpoint/2010/main" val="3361394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A Bayesian network </a:t>
                </a:r>
                <a14:m>
                  <m:oMath xmlns:m="http://schemas.openxmlformats.org/officeDocument/2006/math">
                    <m:r>
                      <a:rPr lang="en-US" altLang="zh-CN" i="1" dirty="0" smtClean="0">
                        <a:latin typeface="Cambria Math" panose="02040503050406030204" pitchFamily="18" charset="0"/>
                      </a:rPr>
                      <m:t>𝐵</m:t>
                    </m:r>
                  </m:oMath>
                </a14:m>
                <a:r>
                  <a:rPr lang="en-US" altLang="zh-CN" dirty="0"/>
                  <a:t> can be denoted by </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Θ</m:t>
                        </m:r>
                      </m:e>
                    </m:d>
                  </m:oMath>
                </a14:m>
                <a:endParaRPr lang="en-US" altLang="zh-CN" dirty="0"/>
              </a:p>
              <a:p>
                <a:pPr lvl="1"/>
                <a14:m>
                  <m:oMath xmlns:m="http://schemas.openxmlformats.org/officeDocument/2006/math">
                    <m:r>
                      <a:rPr lang="en-US" altLang="zh-CN" i="1" dirty="0" smtClean="0">
                        <a:latin typeface="Cambria Math" panose="02040503050406030204" pitchFamily="18" charset="0"/>
                      </a:rPr>
                      <m:t>𝐺</m:t>
                    </m:r>
                  </m:oMath>
                </a14:m>
                <a:r>
                  <a:rPr lang="en-US" altLang="zh-CN" dirty="0"/>
                  <a:t> is a DAG with each node corresponding to an attribute</a:t>
                </a:r>
              </a:p>
              <a:p>
                <a:pPr lvl="1"/>
                <a:r>
                  <a:rPr lang="en-US" altLang="zh-CN" dirty="0"/>
                  <a:t>If two attributes are not independent, there is an edge in </a:t>
                </a:r>
                <a14:m>
                  <m:oMath xmlns:m="http://schemas.openxmlformats.org/officeDocument/2006/math">
                    <m:r>
                      <a:rPr lang="en-US" altLang="zh-CN" i="1" dirty="0">
                        <a:latin typeface="Cambria Math" panose="02040503050406030204" pitchFamily="18" charset="0"/>
                      </a:rPr>
                      <m:t>𝐺</m:t>
                    </m:r>
                  </m:oMath>
                </a14:m>
                <a:r>
                  <a:rPr lang="en-US" altLang="zh-CN" dirty="0"/>
                  <a:t> connecting them together</a:t>
                </a:r>
              </a:p>
              <a:p>
                <a:pPr lvl="1"/>
                <a14:m>
                  <m:oMath xmlns:m="http://schemas.openxmlformats.org/officeDocument/2006/math">
                    <m:r>
                      <m:rPr>
                        <m:sty m:val="p"/>
                      </m:rPr>
                      <a:rPr lang="en-US" altLang="zh-CN" b="0" i="0" smtClean="0">
                        <a:latin typeface="Cambria Math" panose="02040503050406030204" pitchFamily="18" charset="0"/>
                      </a:rPr>
                      <m:t>Θ</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𝑖</m:t>
                                </m:r>
                              </m:sub>
                            </m:sSub>
                          </m:sub>
                        </m:sSub>
                      </m:e>
                    </m:d>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𝜃</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𝑖</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𝑖</m:t>
                        </m:r>
                      </m:sub>
                    </m:sSub>
                  </m:oMath>
                </a14:m>
                <a:r>
                  <a:rPr lang="en-US" altLang="zh-CN" dirty="0"/>
                  <a:t> is a set consisting of all parent nodes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44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34</a:t>
            </a:fld>
            <a:endParaRPr lang="en-US"/>
          </a:p>
        </p:txBody>
      </p:sp>
      <p:grpSp>
        <p:nvGrpSpPr>
          <p:cNvPr id="33" name="组合 32"/>
          <p:cNvGrpSpPr/>
          <p:nvPr/>
        </p:nvGrpSpPr>
        <p:grpSpPr>
          <a:xfrm>
            <a:off x="587829" y="4414345"/>
            <a:ext cx="5800059" cy="1886882"/>
            <a:chOff x="1310156" y="4398579"/>
            <a:chExt cx="5800059" cy="1886882"/>
          </a:xfrm>
        </p:grpSpPr>
        <p:grpSp>
          <p:nvGrpSpPr>
            <p:cNvPr id="9" name="组合 8"/>
            <p:cNvGrpSpPr/>
            <p:nvPr/>
          </p:nvGrpSpPr>
          <p:grpSpPr>
            <a:xfrm>
              <a:off x="2231601" y="4398579"/>
              <a:ext cx="1407281" cy="725214"/>
              <a:chOff x="986112" y="4398579"/>
              <a:chExt cx="1407281" cy="725214"/>
            </a:xfrm>
          </p:grpSpPr>
          <p:sp>
            <p:nvSpPr>
              <p:cNvPr id="7" name="椭圆 6"/>
              <p:cNvSpPr/>
              <p:nvPr/>
            </p:nvSpPr>
            <p:spPr>
              <a:xfrm>
                <a:off x="98611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p:cNvSpPr txBox="1"/>
                  <p:nvPr/>
                </p:nvSpPr>
                <p:spPr>
                  <a:xfrm>
                    <a:off x="116674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dirty="0"/>
                      <a:t>(</a:t>
                    </a:r>
                    <a:r>
                      <a:rPr lang="zh-CN" altLang="en-US" sz="2000" dirty="0">
                        <a:latin typeface="楷体" panose="02010609060101010101" pitchFamily="49" charset="-122"/>
                        <a:ea typeface="楷体" panose="02010609060101010101" pitchFamily="49" charset="-122"/>
                      </a:rPr>
                      <a:t>好瓜</a:t>
                    </a:r>
                    <a:r>
                      <a:rPr lang="en-US" altLang="zh-CN" sz="2000" dirty="0"/>
                      <a:t>)</a:t>
                    </a:r>
                    <a:endParaRPr lang="zh-CN" altLang="en-US" sz="2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1166741" y="4572001"/>
                    <a:ext cx="1226652" cy="400110"/>
                  </a:xfrm>
                  <a:prstGeom prst="rect">
                    <a:avLst/>
                  </a:prstGeom>
                  <a:blipFill>
                    <a:blip r:embed="rId3"/>
                    <a:stretch>
                      <a:fillRect t="-13846" b="-29231"/>
                    </a:stretch>
                  </a:blipFill>
                </p:spPr>
                <p:txBody>
                  <a:bodyPr/>
                  <a:lstStyle/>
                  <a:p>
                    <a:r>
                      <a:rPr lang="zh-CN" altLang="en-US">
                        <a:noFill/>
                      </a:rPr>
                      <a:t> </a:t>
                    </a:r>
                  </a:p>
                </p:txBody>
              </p:sp>
            </mc:Fallback>
          </mc:AlternateContent>
        </p:grpSp>
        <p:grpSp>
          <p:nvGrpSpPr>
            <p:cNvPr id="10" name="组合 9"/>
            <p:cNvGrpSpPr/>
            <p:nvPr/>
          </p:nvGrpSpPr>
          <p:grpSpPr>
            <a:xfrm>
              <a:off x="4649616" y="4414345"/>
              <a:ext cx="1337095" cy="725214"/>
              <a:chOff x="1049168" y="4414345"/>
              <a:chExt cx="1337095" cy="725214"/>
            </a:xfrm>
          </p:grpSpPr>
          <p:sp>
            <p:nvSpPr>
              <p:cNvPr id="11" name="椭圆 10"/>
              <p:cNvSpPr/>
              <p:nvPr/>
            </p:nvSpPr>
            <p:spPr>
              <a:xfrm>
                <a:off x="1049168" y="4414345"/>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1198264" y="4587767"/>
                    <a:ext cx="1129127"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a14:m>
                    <a:r>
                      <a:rPr lang="en-US" altLang="zh-CN" sz="2000" dirty="0"/>
                      <a:t>(</a:t>
                    </a:r>
                    <a:r>
                      <a:rPr lang="zh-CN" altLang="en-US" sz="2000" dirty="0">
                        <a:latin typeface="楷体" panose="02010609060101010101" pitchFamily="49" charset="-122"/>
                        <a:ea typeface="楷体" panose="02010609060101010101" pitchFamily="49" charset="-122"/>
                      </a:rPr>
                      <a:t>甜度</a:t>
                    </a:r>
                    <a:r>
                      <a:rPr lang="en-US" altLang="zh-CN" sz="2000" dirty="0"/>
                      <a:t>)</a:t>
                    </a:r>
                    <a:endParaRPr lang="zh-CN" altLang="en-US" sz="2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198264" y="4587767"/>
                    <a:ext cx="1129127" cy="400110"/>
                  </a:xfrm>
                  <a:prstGeom prst="rect">
                    <a:avLst/>
                  </a:prstGeom>
                  <a:blipFill>
                    <a:blip r:embed="rId4"/>
                    <a:stretch>
                      <a:fillRect t="-12121" r="-3243" b="-27273"/>
                    </a:stretch>
                  </a:blipFill>
                </p:spPr>
                <p:txBody>
                  <a:bodyPr/>
                  <a:lstStyle/>
                  <a:p>
                    <a:r>
                      <a:rPr lang="zh-CN" altLang="en-US">
                        <a:noFill/>
                      </a:rPr>
                      <a:t> </a:t>
                    </a:r>
                  </a:p>
                </p:txBody>
              </p:sp>
            </mc:Fallback>
          </mc:AlternateContent>
        </p:grpSp>
        <p:grpSp>
          <p:nvGrpSpPr>
            <p:cNvPr id="13" name="组合 12"/>
            <p:cNvGrpSpPr/>
            <p:nvPr/>
          </p:nvGrpSpPr>
          <p:grpSpPr>
            <a:xfrm>
              <a:off x="1310156" y="5560247"/>
              <a:ext cx="1407281" cy="725214"/>
              <a:chOff x="1427544" y="4398579"/>
              <a:chExt cx="1407281" cy="725214"/>
            </a:xfrm>
          </p:grpSpPr>
          <p:sp>
            <p:nvSpPr>
              <p:cNvPr id="14" name="椭圆 13"/>
              <p:cNvSpPr/>
              <p:nvPr/>
            </p:nvSpPr>
            <p:spPr>
              <a:xfrm>
                <a:off x="1427544"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1608173"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a14:m>
                    <a:r>
                      <a:rPr lang="en-US" altLang="zh-CN" sz="2000" dirty="0"/>
                      <a:t>(</a:t>
                    </a:r>
                    <a:r>
                      <a:rPr lang="zh-CN" altLang="en-US" sz="2000" dirty="0">
                        <a:latin typeface="楷体" panose="02010609060101010101" pitchFamily="49" charset="-122"/>
                        <a:ea typeface="楷体" panose="02010609060101010101" pitchFamily="49" charset="-122"/>
                      </a:rPr>
                      <a:t>敲声</a:t>
                    </a:r>
                    <a:r>
                      <a:rPr lang="en-US" altLang="zh-CN" sz="2000" dirty="0"/>
                      <a:t>)</a:t>
                    </a:r>
                    <a:endParaRPr lang="zh-CN" altLang="en-US" sz="20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608173" y="4572001"/>
                    <a:ext cx="1226652" cy="400110"/>
                  </a:xfrm>
                  <a:prstGeom prst="rect">
                    <a:avLst/>
                  </a:prstGeom>
                  <a:blipFill>
                    <a:blip r:embed="rId5"/>
                    <a:stretch>
                      <a:fillRect t="-12121" b="-27273"/>
                    </a:stretch>
                  </a:blipFill>
                </p:spPr>
                <p:txBody>
                  <a:bodyPr/>
                  <a:lstStyle/>
                  <a:p>
                    <a:r>
                      <a:rPr lang="zh-CN" altLang="en-US">
                        <a:noFill/>
                      </a:rPr>
                      <a:t> </a:t>
                    </a:r>
                  </a:p>
                </p:txBody>
              </p:sp>
            </mc:Fallback>
          </mc:AlternateContent>
        </p:grpSp>
        <p:grpSp>
          <p:nvGrpSpPr>
            <p:cNvPr id="16" name="组合 15"/>
            <p:cNvGrpSpPr/>
            <p:nvPr/>
          </p:nvGrpSpPr>
          <p:grpSpPr>
            <a:xfrm>
              <a:off x="3495547" y="5560247"/>
              <a:ext cx="1407281" cy="725214"/>
              <a:chOff x="1096462" y="4398579"/>
              <a:chExt cx="1407281" cy="725214"/>
            </a:xfrm>
          </p:grpSpPr>
          <p:sp>
            <p:nvSpPr>
              <p:cNvPr id="17" name="椭圆 16"/>
              <p:cNvSpPr/>
              <p:nvPr/>
            </p:nvSpPr>
            <p:spPr>
              <a:xfrm>
                <a:off x="109646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p:cNvSpPr txBox="1"/>
                  <p:nvPr/>
                </p:nvSpPr>
                <p:spPr>
                  <a:xfrm>
                    <a:off x="127709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oMath>
                    </a14:m>
                    <a:r>
                      <a:rPr lang="en-US" altLang="zh-CN" sz="2000" dirty="0"/>
                      <a:t>(</a:t>
                    </a:r>
                    <a:r>
                      <a:rPr lang="zh-CN" altLang="en-US" sz="2000" dirty="0">
                        <a:latin typeface="楷体" panose="02010609060101010101" pitchFamily="49" charset="-122"/>
                        <a:ea typeface="楷体" panose="02010609060101010101" pitchFamily="49" charset="-122"/>
                      </a:rPr>
                      <a:t>色泽</a:t>
                    </a:r>
                    <a:r>
                      <a:rPr lang="en-US" altLang="zh-CN" sz="2000" dirty="0"/>
                      <a:t>)</a:t>
                    </a:r>
                    <a:endParaRPr lang="zh-CN" altLang="en-US" sz="20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1277091" y="4572001"/>
                    <a:ext cx="1226652" cy="400110"/>
                  </a:xfrm>
                  <a:prstGeom prst="rect">
                    <a:avLst/>
                  </a:prstGeom>
                  <a:blipFill>
                    <a:blip r:embed="rId6"/>
                    <a:stretch>
                      <a:fillRect t="-12121" b="-27273"/>
                    </a:stretch>
                  </a:blipFill>
                </p:spPr>
                <p:txBody>
                  <a:bodyPr/>
                  <a:lstStyle/>
                  <a:p>
                    <a:r>
                      <a:rPr lang="zh-CN" altLang="en-US">
                        <a:noFill/>
                      </a:rPr>
                      <a:t> </a:t>
                    </a:r>
                  </a:p>
                </p:txBody>
              </p:sp>
            </mc:Fallback>
          </mc:AlternateContent>
        </p:grpSp>
        <p:grpSp>
          <p:nvGrpSpPr>
            <p:cNvPr id="19" name="组合 18"/>
            <p:cNvGrpSpPr/>
            <p:nvPr/>
          </p:nvGrpSpPr>
          <p:grpSpPr>
            <a:xfrm>
              <a:off x="5702934" y="5518344"/>
              <a:ext cx="1407281" cy="725214"/>
              <a:chOff x="765391" y="4398579"/>
              <a:chExt cx="1407281" cy="725214"/>
            </a:xfrm>
          </p:grpSpPr>
          <p:sp>
            <p:nvSpPr>
              <p:cNvPr id="20" name="椭圆 19"/>
              <p:cNvSpPr/>
              <p:nvPr/>
            </p:nvSpPr>
            <p:spPr>
              <a:xfrm>
                <a:off x="765391"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p:cNvSpPr txBox="1"/>
                  <p:nvPr/>
                </p:nvSpPr>
                <p:spPr>
                  <a:xfrm>
                    <a:off x="946020"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5</m:t>
                            </m:r>
                          </m:sub>
                        </m:sSub>
                      </m:oMath>
                    </a14:m>
                    <a:r>
                      <a:rPr lang="en-US" altLang="zh-CN" sz="2000" dirty="0"/>
                      <a:t>(</a:t>
                    </a:r>
                    <a:r>
                      <a:rPr lang="zh-CN" altLang="en-US" sz="2000" dirty="0">
                        <a:latin typeface="楷体" panose="02010609060101010101" pitchFamily="49" charset="-122"/>
                        <a:ea typeface="楷体" panose="02010609060101010101" pitchFamily="49" charset="-122"/>
                      </a:rPr>
                      <a:t>根蒂</a:t>
                    </a:r>
                    <a:r>
                      <a:rPr lang="en-US" altLang="zh-CN" sz="2000" dirty="0"/>
                      <a:t>)</a:t>
                    </a:r>
                    <a:endParaRPr lang="zh-CN" altLang="en-US" sz="20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946020" y="4572001"/>
                    <a:ext cx="1226652" cy="400110"/>
                  </a:xfrm>
                  <a:prstGeom prst="rect">
                    <a:avLst/>
                  </a:prstGeom>
                  <a:blipFill>
                    <a:blip r:embed="rId7"/>
                    <a:stretch>
                      <a:fillRect t="-12121" b="-27273"/>
                    </a:stretch>
                  </a:blipFill>
                </p:spPr>
                <p:txBody>
                  <a:bodyPr/>
                  <a:lstStyle/>
                  <a:p>
                    <a:r>
                      <a:rPr lang="zh-CN" altLang="en-US">
                        <a:noFill/>
                      </a:rPr>
                      <a:t> </a:t>
                    </a:r>
                  </a:p>
                </p:txBody>
              </p:sp>
            </mc:Fallback>
          </mc:AlternateContent>
        </p:grpSp>
        <p:cxnSp>
          <p:nvCxnSpPr>
            <p:cNvPr id="23" name="直接箭头连接符 22"/>
            <p:cNvCxnSpPr>
              <a:stCxn id="7" idx="3"/>
              <a:endCxn id="14" idx="0"/>
            </p:cNvCxnSpPr>
            <p:nvPr/>
          </p:nvCxnSpPr>
          <p:spPr>
            <a:xfrm flipH="1">
              <a:off x="1978704" y="5017588"/>
              <a:ext cx="448710"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5"/>
              <a:endCxn id="17" idx="0"/>
            </p:cNvCxnSpPr>
            <p:nvPr/>
          </p:nvCxnSpPr>
          <p:spPr>
            <a:xfrm>
              <a:off x="3372883" y="5017588"/>
              <a:ext cx="791212"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7" idx="0"/>
            </p:cNvCxnSpPr>
            <p:nvPr/>
          </p:nvCxnSpPr>
          <p:spPr>
            <a:xfrm flipH="1">
              <a:off x="4164095" y="5032268"/>
              <a:ext cx="716749" cy="5279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5"/>
              <a:endCxn id="20" idx="0"/>
            </p:cNvCxnSpPr>
            <p:nvPr/>
          </p:nvCxnSpPr>
          <p:spPr>
            <a:xfrm>
              <a:off x="5790898" y="5033354"/>
              <a:ext cx="580584" cy="4849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34" name="弧形 33"/>
          <p:cNvSpPr/>
          <p:nvPr/>
        </p:nvSpPr>
        <p:spPr>
          <a:xfrm flipH="1">
            <a:off x="5715237" y="4916351"/>
            <a:ext cx="1710107" cy="1319323"/>
          </a:xfrm>
          <a:prstGeom prst="arc">
            <a:avLst/>
          </a:prstGeom>
          <a:ln w="28575">
            <a:solidFill>
              <a:srgbClr val="FF0000"/>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9" name="表格 38"/>
          <p:cNvGraphicFramePr>
            <a:graphicFrameLocks noGrp="1"/>
          </p:cNvGraphicFramePr>
          <p:nvPr>
            <p:extLst>
              <p:ext uri="{D42A27DB-BD31-4B8C-83A1-F6EECF244321}">
                <p14:modId xmlns:p14="http://schemas.microsoft.com/office/powerpoint/2010/main" val="1131141905"/>
              </p:ext>
            </p:extLst>
          </p:nvPr>
        </p:nvGraphicFramePr>
        <p:xfrm>
          <a:off x="6871703" y="4484714"/>
          <a:ext cx="2070087" cy="1097280"/>
        </p:xfrm>
        <a:graphic>
          <a:graphicData uri="http://schemas.openxmlformats.org/drawingml/2006/table">
            <a:tbl>
              <a:tblPr firstRow="1" bandRow="1">
                <a:tableStyleId>{5940675A-B579-460E-94D1-54222C63F5DA}</a:tableStyleId>
              </a:tblPr>
              <a:tblGrid>
                <a:gridCol w="588130">
                  <a:extLst>
                    <a:ext uri="{9D8B030D-6E8A-4147-A177-3AD203B41FA5}">
                      <a16:colId xmlns:a16="http://schemas.microsoft.com/office/drawing/2014/main" val="75128186"/>
                    </a:ext>
                  </a:extLst>
                </a:gridCol>
                <a:gridCol w="791928">
                  <a:extLst>
                    <a:ext uri="{9D8B030D-6E8A-4147-A177-3AD203B41FA5}">
                      <a16:colId xmlns:a16="http://schemas.microsoft.com/office/drawing/2014/main" val="3824044996"/>
                    </a:ext>
                  </a:extLst>
                </a:gridCol>
                <a:gridCol w="690029">
                  <a:extLst>
                    <a:ext uri="{9D8B030D-6E8A-4147-A177-3AD203B41FA5}">
                      <a16:colId xmlns:a16="http://schemas.microsoft.com/office/drawing/2014/main" val="185131464"/>
                    </a:ext>
                  </a:extLst>
                </a:gridCol>
              </a:tblGrid>
              <a:tr h="351306">
                <a:tc>
                  <a:txBody>
                    <a:bodyPr/>
                    <a:lstStyle/>
                    <a:p>
                      <a:pPr algn="ct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硬挺</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蜷缩</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1326731"/>
                  </a:ext>
                </a:extLst>
              </a:tr>
              <a:tr h="341726">
                <a:tc>
                  <a:txBody>
                    <a:bodyPr/>
                    <a:lstStyle/>
                    <a:p>
                      <a:pPr algn="ctr"/>
                      <a:r>
                        <a:rPr lang="zh-CN" altLang="en-US" dirty="0"/>
                        <a:t>高</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0.1</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0.9</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3891095"/>
                  </a:ext>
                </a:extLst>
              </a:tr>
              <a:tr h="341726">
                <a:tc>
                  <a:txBody>
                    <a:bodyPr/>
                    <a:lstStyle/>
                    <a:p>
                      <a:pPr algn="ctr"/>
                      <a:r>
                        <a:rPr lang="zh-CN" altLang="en-US" dirty="0"/>
                        <a:t>低</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0.7</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0.3</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2290710"/>
                  </a:ext>
                </a:extLst>
              </a:tr>
            </a:tbl>
          </a:graphicData>
        </a:graphic>
      </p:graphicFrame>
      <p:sp>
        <p:nvSpPr>
          <p:cNvPr id="42" name="文本框 41"/>
          <p:cNvSpPr txBox="1"/>
          <p:nvPr/>
        </p:nvSpPr>
        <p:spPr>
          <a:xfrm>
            <a:off x="7906746" y="4114800"/>
            <a:ext cx="1035044" cy="369332"/>
          </a:xfrm>
          <a:prstGeom prst="rect">
            <a:avLst/>
          </a:prstGeom>
          <a:noFill/>
        </p:spPr>
        <p:txBody>
          <a:bodyPr wrap="square" rtlCol="0">
            <a:spAutoFit/>
          </a:bodyPr>
          <a:lstStyle/>
          <a:p>
            <a:r>
              <a:rPr lang="zh-CN" altLang="en-US" dirty="0"/>
              <a:t>根蒂</a:t>
            </a:r>
          </a:p>
        </p:txBody>
      </p:sp>
      <p:sp>
        <p:nvSpPr>
          <p:cNvPr id="43" name="文本框 42"/>
          <p:cNvSpPr txBox="1"/>
          <p:nvPr/>
        </p:nvSpPr>
        <p:spPr>
          <a:xfrm>
            <a:off x="6452958" y="4757792"/>
            <a:ext cx="483445" cy="646331"/>
          </a:xfrm>
          <a:prstGeom prst="rect">
            <a:avLst/>
          </a:prstGeom>
          <a:noFill/>
        </p:spPr>
        <p:txBody>
          <a:bodyPr wrap="square" rtlCol="0">
            <a:spAutoFit/>
          </a:bodyPr>
          <a:lstStyle/>
          <a:p>
            <a:r>
              <a:rPr lang="zh-CN" altLang="en-US" dirty="0"/>
              <a:t>甜度</a:t>
            </a:r>
          </a:p>
        </p:txBody>
      </p:sp>
    </p:spTree>
    <p:extLst>
      <p:ext uri="{BB962C8B-B14F-4D97-AF65-F5344CB8AC3E}">
        <p14:creationId xmlns:p14="http://schemas.microsoft.com/office/powerpoint/2010/main" val="3339279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Each node is independent of its non-descendants given its parents. The joint distribution of attributes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𝑑</m:t>
                        </m:r>
                      </m:sub>
                    </m:sSub>
                  </m:oMath>
                </a14:m>
                <a:r>
                  <a:rPr lang="zh-CN" altLang="en-US" dirty="0"/>
                  <a:t> </a:t>
                </a:r>
                <a:r>
                  <a:rPr lang="en-US" altLang="zh-CN" dirty="0"/>
                  <a:t>can be written as</a:t>
                </a:r>
              </a:p>
              <a:p>
                <a:pPr algn="ctr"/>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06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35</a:t>
            </a:fld>
            <a:endParaRPr lang="en-US"/>
          </a:p>
        </p:txBody>
      </p:sp>
      <mc:AlternateContent xmlns:mc="http://schemas.openxmlformats.org/markup-compatibility/2006" xmlns:a14="http://schemas.microsoft.com/office/drawing/2010/main">
        <mc:Choice Requires="a14">
          <p:sp>
            <p:nvSpPr>
              <p:cNvPr id="7" name="矩形 6"/>
              <p:cNvSpPr/>
              <p:nvPr/>
            </p:nvSpPr>
            <p:spPr>
              <a:xfrm>
                <a:off x="1462370" y="1816945"/>
                <a:ext cx="6221639" cy="11382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𝐵</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𝑑</m:t>
                              </m:r>
                            </m:sub>
                          </m:sSub>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𝑑</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nary>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𝑑</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𝜃</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sub>
                          </m:sSub>
                        </m:e>
                      </m:nary>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462370" y="1816945"/>
                <a:ext cx="6221639" cy="1138260"/>
              </a:xfrm>
              <a:prstGeom prst="rect">
                <a:avLst/>
              </a:prstGeom>
              <a:blipFill>
                <a:blip r:embed="rId3"/>
                <a:stretch>
                  <a:fillRect/>
                </a:stretch>
              </a:blipFill>
            </p:spPr>
            <p:txBody>
              <a:bodyPr/>
              <a:lstStyle/>
              <a:p>
                <a:r>
                  <a:rPr lang="zh-CN" altLang="en-US">
                    <a:noFill/>
                  </a:rPr>
                  <a:t> </a:t>
                </a:r>
              </a:p>
            </p:txBody>
          </p:sp>
        </mc:Fallback>
      </mc:AlternateContent>
      <p:grpSp>
        <p:nvGrpSpPr>
          <p:cNvPr id="8" name="组合 7"/>
          <p:cNvGrpSpPr/>
          <p:nvPr/>
        </p:nvGrpSpPr>
        <p:grpSpPr>
          <a:xfrm>
            <a:off x="587829" y="4414345"/>
            <a:ext cx="5800059" cy="1886882"/>
            <a:chOff x="1310156" y="4398579"/>
            <a:chExt cx="5800059" cy="1886882"/>
          </a:xfrm>
        </p:grpSpPr>
        <p:grpSp>
          <p:nvGrpSpPr>
            <p:cNvPr id="9" name="组合 8"/>
            <p:cNvGrpSpPr/>
            <p:nvPr/>
          </p:nvGrpSpPr>
          <p:grpSpPr>
            <a:xfrm>
              <a:off x="2231601" y="4398579"/>
              <a:ext cx="1407281" cy="725214"/>
              <a:chOff x="986112" y="4398579"/>
              <a:chExt cx="1407281" cy="725214"/>
            </a:xfrm>
          </p:grpSpPr>
          <p:sp>
            <p:nvSpPr>
              <p:cNvPr id="26" name="椭圆 25"/>
              <p:cNvSpPr/>
              <p:nvPr/>
            </p:nvSpPr>
            <p:spPr>
              <a:xfrm>
                <a:off x="98611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p:cNvSpPr txBox="1"/>
                  <p:nvPr/>
                </p:nvSpPr>
                <p:spPr>
                  <a:xfrm>
                    <a:off x="116674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dirty="0"/>
                      <a:t>(</a:t>
                    </a:r>
                    <a:r>
                      <a:rPr lang="zh-CN" altLang="en-US" sz="2000" dirty="0">
                        <a:latin typeface="楷体" panose="02010609060101010101" pitchFamily="49" charset="-122"/>
                        <a:ea typeface="楷体" panose="02010609060101010101" pitchFamily="49" charset="-122"/>
                      </a:rPr>
                      <a:t>好瓜</a:t>
                    </a:r>
                    <a:r>
                      <a:rPr lang="en-US" altLang="zh-CN" sz="2000" dirty="0"/>
                      <a:t>)</a:t>
                    </a:r>
                    <a:endParaRPr lang="zh-CN" altLang="en-US" sz="20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1166741" y="4572001"/>
                    <a:ext cx="1226652" cy="400110"/>
                  </a:xfrm>
                  <a:prstGeom prst="rect">
                    <a:avLst/>
                  </a:prstGeom>
                  <a:blipFill>
                    <a:blip r:embed="rId4"/>
                    <a:stretch>
                      <a:fillRect t="-13846" b="-29231"/>
                    </a:stretch>
                  </a:blipFill>
                </p:spPr>
                <p:txBody>
                  <a:bodyPr/>
                  <a:lstStyle/>
                  <a:p>
                    <a:r>
                      <a:rPr lang="zh-CN" altLang="en-US">
                        <a:noFill/>
                      </a:rPr>
                      <a:t> </a:t>
                    </a:r>
                  </a:p>
                </p:txBody>
              </p:sp>
            </mc:Fallback>
          </mc:AlternateContent>
        </p:grpSp>
        <p:grpSp>
          <p:nvGrpSpPr>
            <p:cNvPr id="10" name="组合 9"/>
            <p:cNvGrpSpPr/>
            <p:nvPr/>
          </p:nvGrpSpPr>
          <p:grpSpPr>
            <a:xfrm>
              <a:off x="4649616" y="4414345"/>
              <a:ext cx="1337095" cy="725214"/>
              <a:chOff x="1049168" y="4414345"/>
              <a:chExt cx="1337095" cy="725214"/>
            </a:xfrm>
          </p:grpSpPr>
          <p:sp>
            <p:nvSpPr>
              <p:cNvPr id="24" name="椭圆 23"/>
              <p:cNvSpPr/>
              <p:nvPr/>
            </p:nvSpPr>
            <p:spPr>
              <a:xfrm>
                <a:off x="1049168" y="4414345"/>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p:cNvSpPr txBox="1"/>
                  <p:nvPr/>
                </p:nvSpPr>
                <p:spPr>
                  <a:xfrm>
                    <a:off x="1198264" y="4587767"/>
                    <a:ext cx="1129127"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a14:m>
                    <a:r>
                      <a:rPr lang="en-US" altLang="zh-CN" sz="2000" dirty="0"/>
                      <a:t>(</a:t>
                    </a:r>
                    <a:r>
                      <a:rPr lang="zh-CN" altLang="en-US" sz="2000" dirty="0">
                        <a:latin typeface="楷体" panose="02010609060101010101" pitchFamily="49" charset="-122"/>
                        <a:ea typeface="楷体" panose="02010609060101010101" pitchFamily="49" charset="-122"/>
                      </a:rPr>
                      <a:t>甜度</a:t>
                    </a:r>
                    <a:r>
                      <a:rPr lang="en-US" altLang="zh-CN" sz="2000" dirty="0"/>
                      <a:t>)</a:t>
                    </a:r>
                    <a:endParaRPr lang="zh-CN" altLang="en-US" sz="2000" dirty="0"/>
                  </a:p>
                </p:txBody>
              </p:sp>
            </mc:Choice>
            <mc:Fallback xmlns="">
              <p:sp>
                <p:nvSpPr>
                  <p:cNvPr id="25" name="文本框 24"/>
                  <p:cNvSpPr txBox="1">
                    <a:spLocks noRot="1" noChangeAspect="1" noMove="1" noResize="1" noEditPoints="1" noAdjustHandles="1" noChangeArrowheads="1" noChangeShapeType="1" noTextEdit="1"/>
                  </p:cNvSpPr>
                  <p:nvPr/>
                </p:nvSpPr>
                <p:spPr>
                  <a:xfrm>
                    <a:off x="1198264" y="4587767"/>
                    <a:ext cx="1129127" cy="400110"/>
                  </a:xfrm>
                  <a:prstGeom prst="rect">
                    <a:avLst/>
                  </a:prstGeom>
                  <a:blipFill>
                    <a:blip r:embed="rId5"/>
                    <a:stretch>
                      <a:fillRect t="-12121" r="-3243" b="-27273"/>
                    </a:stretch>
                  </a:blipFill>
                </p:spPr>
                <p:txBody>
                  <a:bodyPr/>
                  <a:lstStyle/>
                  <a:p>
                    <a:r>
                      <a:rPr lang="zh-CN" altLang="en-US">
                        <a:noFill/>
                      </a:rPr>
                      <a:t> </a:t>
                    </a:r>
                  </a:p>
                </p:txBody>
              </p:sp>
            </mc:Fallback>
          </mc:AlternateContent>
        </p:grpSp>
        <p:grpSp>
          <p:nvGrpSpPr>
            <p:cNvPr id="11" name="组合 10"/>
            <p:cNvGrpSpPr/>
            <p:nvPr/>
          </p:nvGrpSpPr>
          <p:grpSpPr>
            <a:xfrm>
              <a:off x="1310156" y="5560247"/>
              <a:ext cx="1407281" cy="725214"/>
              <a:chOff x="1427544" y="4398579"/>
              <a:chExt cx="1407281" cy="725214"/>
            </a:xfrm>
          </p:grpSpPr>
          <p:sp>
            <p:nvSpPr>
              <p:cNvPr id="22" name="椭圆 21"/>
              <p:cNvSpPr/>
              <p:nvPr/>
            </p:nvSpPr>
            <p:spPr>
              <a:xfrm>
                <a:off x="1427544"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p:cNvSpPr txBox="1"/>
                  <p:nvPr/>
                </p:nvSpPr>
                <p:spPr>
                  <a:xfrm>
                    <a:off x="1608173"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a14:m>
                    <a:r>
                      <a:rPr lang="en-US" altLang="zh-CN" sz="2000" dirty="0"/>
                      <a:t>(</a:t>
                    </a:r>
                    <a:r>
                      <a:rPr lang="zh-CN" altLang="en-US" sz="2000" dirty="0">
                        <a:latin typeface="楷体" panose="02010609060101010101" pitchFamily="49" charset="-122"/>
                        <a:ea typeface="楷体" panose="02010609060101010101" pitchFamily="49" charset="-122"/>
                      </a:rPr>
                      <a:t>敲声</a:t>
                    </a:r>
                    <a:r>
                      <a:rPr lang="en-US" altLang="zh-CN" sz="2000" dirty="0"/>
                      <a:t>)</a:t>
                    </a:r>
                    <a:endParaRPr lang="zh-CN" altLang="en-US" sz="20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1608173" y="4572001"/>
                    <a:ext cx="1226652" cy="400110"/>
                  </a:xfrm>
                  <a:prstGeom prst="rect">
                    <a:avLst/>
                  </a:prstGeom>
                  <a:blipFill>
                    <a:blip r:embed="rId6"/>
                    <a:stretch>
                      <a:fillRect t="-12121" b="-27273"/>
                    </a:stretch>
                  </a:blipFill>
                </p:spPr>
                <p:txBody>
                  <a:bodyPr/>
                  <a:lstStyle/>
                  <a:p>
                    <a:r>
                      <a:rPr lang="zh-CN" altLang="en-US">
                        <a:noFill/>
                      </a:rPr>
                      <a:t> </a:t>
                    </a:r>
                  </a:p>
                </p:txBody>
              </p:sp>
            </mc:Fallback>
          </mc:AlternateContent>
        </p:grpSp>
        <p:grpSp>
          <p:nvGrpSpPr>
            <p:cNvPr id="12" name="组合 11"/>
            <p:cNvGrpSpPr/>
            <p:nvPr/>
          </p:nvGrpSpPr>
          <p:grpSpPr>
            <a:xfrm>
              <a:off x="3495547" y="5560247"/>
              <a:ext cx="1407281" cy="725214"/>
              <a:chOff x="1096462" y="4398579"/>
              <a:chExt cx="1407281" cy="725214"/>
            </a:xfrm>
          </p:grpSpPr>
          <p:sp>
            <p:nvSpPr>
              <p:cNvPr id="20" name="椭圆 19"/>
              <p:cNvSpPr/>
              <p:nvPr/>
            </p:nvSpPr>
            <p:spPr>
              <a:xfrm>
                <a:off x="109646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p:cNvSpPr txBox="1"/>
                  <p:nvPr/>
                </p:nvSpPr>
                <p:spPr>
                  <a:xfrm>
                    <a:off x="127709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oMath>
                    </a14:m>
                    <a:r>
                      <a:rPr lang="en-US" altLang="zh-CN" sz="2000" dirty="0"/>
                      <a:t>(</a:t>
                    </a:r>
                    <a:r>
                      <a:rPr lang="zh-CN" altLang="en-US" sz="2000" dirty="0">
                        <a:latin typeface="楷体" panose="02010609060101010101" pitchFamily="49" charset="-122"/>
                        <a:ea typeface="楷体" panose="02010609060101010101" pitchFamily="49" charset="-122"/>
                      </a:rPr>
                      <a:t>色泽</a:t>
                    </a:r>
                    <a:r>
                      <a:rPr lang="en-US" altLang="zh-CN" sz="2000" dirty="0"/>
                      <a:t>)</a:t>
                    </a:r>
                    <a:endParaRPr lang="zh-CN" altLang="en-US" sz="20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1277091" y="4572001"/>
                    <a:ext cx="1226652" cy="400110"/>
                  </a:xfrm>
                  <a:prstGeom prst="rect">
                    <a:avLst/>
                  </a:prstGeom>
                  <a:blipFill>
                    <a:blip r:embed="rId7"/>
                    <a:stretch>
                      <a:fillRect t="-12121" b="-27273"/>
                    </a:stretch>
                  </a:blipFill>
                </p:spPr>
                <p:txBody>
                  <a:bodyPr/>
                  <a:lstStyle/>
                  <a:p>
                    <a:r>
                      <a:rPr lang="zh-CN" altLang="en-US">
                        <a:noFill/>
                      </a:rPr>
                      <a:t> </a:t>
                    </a:r>
                  </a:p>
                </p:txBody>
              </p:sp>
            </mc:Fallback>
          </mc:AlternateContent>
        </p:grpSp>
        <p:grpSp>
          <p:nvGrpSpPr>
            <p:cNvPr id="13" name="组合 12"/>
            <p:cNvGrpSpPr/>
            <p:nvPr/>
          </p:nvGrpSpPr>
          <p:grpSpPr>
            <a:xfrm>
              <a:off x="5702934" y="5518344"/>
              <a:ext cx="1407281" cy="725214"/>
              <a:chOff x="765391" y="4398579"/>
              <a:chExt cx="1407281" cy="725214"/>
            </a:xfrm>
          </p:grpSpPr>
          <p:sp>
            <p:nvSpPr>
              <p:cNvPr id="18" name="椭圆 17"/>
              <p:cNvSpPr/>
              <p:nvPr/>
            </p:nvSpPr>
            <p:spPr>
              <a:xfrm>
                <a:off x="765391"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p:cNvSpPr txBox="1"/>
                  <p:nvPr/>
                </p:nvSpPr>
                <p:spPr>
                  <a:xfrm>
                    <a:off x="946020"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5</m:t>
                            </m:r>
                          </m:sub>
                        </m:sSub>
                      </m:oMath>
                    </a14:m>
                    <a:r>
                      <a:rPr lang="en-US" altLang="zh-CN" sz="2000" dirty="0"/>
                      <a:t>(</a:t>
                    </a:r>
                    <a:r>
                      <a:rPr lang="zh-CN" altLang="en-US" sz="2000" dirty="0">
                        <a:latin typeface="楷体" panose="02010609060101010101" pitchFamily="49" charset="-122"/>
                        <a:ea typeface="楷体" panose="02010609060101010101" pitchFamily="49" charset="-122"/>
                      </a:rPr>
                      <a:t>根蒂</a:t>
                    </a:r>
                    <a:r>
                      <a:rPr lang="en-US" altLang="zh-CN" sz="2000" dirty="0"/>
                      <a:t>)</a:t>
                    </a:r>
                    <a:endParaRPr lang="zh-CN" altLang="en-US" sz="20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946020" y="4572001"/>
                    <a:ext cx="1226652" cy="400110"/>
                  </a:xfrm>
                  <a:prstGeom prst="rect">
                    <a:avLst/>
                  </a:prstGeom>
                  <a:blipFill>
                    <a:blip r:embed="rId8"/>
                    <a:stretch>
                      <a:fillRect t="-12121" b="-27273"/>
                    </a:stretch>
                  </a:blipFill>
                </p:spPr>
                <p:txBody>
                  <a:bodyPr/>
                  <a:lstStyle/>
                  <a:p>
                    <a:r>
                      <a:rPr lang="zh-CN" altLang="en-US">
                        <a:noFill/>
                      </a:rPr>
                      <a:t> </a:t>
                    </a:r>
                  </a:p>
                </p:txBody>
              </p:sp>
            </mc:Fallback>
          </mc:AlternateContent>
        </p:grpSp>
        <p:cxnSp>
          <p:nvCxnSpPr>
            <p:cNvPr id="14" name="直接箭头连接符 13"/>
            <p:cNvCxnSpPr>
              <a:stCxn id="26" idx="3"/>
              <a:endCxn id="22" idx="0"/>
            </p:cNvCxnSpPr>
            <p:nvPr/>
          </p:nvCxnSpPr>
          <p:spPr>
            <a:xfrm flipH="1">
              <a:off x="1978704" y="5017588"/>
              <a:ext cx="448710"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6" idx="5"/>
              <a:endCxn id="20" idx="0"/>
            </p:cNvCxnSpPr>
            <p:nvPr/>
          </p:nvCxnSpPr>
          <p:spPr>
            <a:xfrm>
              <a:off x="3372883" y="5017588"/>
              <a:ext cx="791212"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20" idx="0"/>
            </p:cNvCxnSpPr>
            <p:nvPr/>
          </p:nvCxnSpPr>
          <p:spPr>
            <a:xfrm flipH="1">
              <a:off x="4164095" y="5032268"/>
              <a:ext cx="716749" cy="5279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4" idx="5"/>
              <a:endCxn id="18" idx="0"/>
            </p:cNvCxnSpPr>
            <p:nvPr/>
          </p:nvCxnSpPr>
          <p:spPr>
            <a:xfrm>
              <a:off x="5790898" y="5033354"/>
              <a:ext cx="580584" cy="4849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文本框 27"/>
              <p:cNvSpPr txBox="1"/>
              <p:nvPr/>
            </p:nvSpPr>
            <p:spPr>
              <a:xfrm>
                <a:off x="444590" y="3253042"/>
                <a:ext cx="8257197" cy="1107996"/>
              </a:xfrm>
              <a:prstGeom prst="rect">
                <a:avLst/>
              </a:prstGeom>
              <a:noFill/>
              <a:ln w="19050">
                <a:solidFill>
                  <a:schemeClr val="accent1"/>
                </a:solidFill>
              </a:ln>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oMath>
                  </m:oMathPara>
                </a14:m>
                <a:endParaRPr lang="en-US" altLang="zh-CN"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 </m:t>
                      </m:r>
                      <m:r>
                        <a:rPr lang="en-US" altLang="zh-CN" sz="2400" b="0" i="1" smtClean="0">
                          <a:latin typeface="Cambria Math" panose="02040503050406030204" pitchFamily="18" charset="0"/>
                        </a:rPr>
                        <m:t>                                    </m:t>
                      </m:r>
                      <m:r>
                        <a:rPr lang="en-US" altLang="zh-CN" sz="2400" i="1">
                          <a:latin typeface="Cambria Math" panose="02040503050406030204" pitchFamily="18" charset="0"/>
                        </a:rPr>
                        <m:t>=</m:t>
                      </m:r>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4</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5</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e>
                      </m:d>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e>
                      </m:d>
                    </m:oMath>
                  </m:oMathPara>
                </a14:m>
                <a:endParaRPr lang="en-US" altLang="zh-CN"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444590" y="3253042"/>
                <a:ext cx="8257197" cy="1107996"/>
              </a:xfrm>
              <a:prstGeom prst="rect">
                <a:avLst/>
              </a:prstGeom>
              <a:blipFill>
                <a:blip r:embed="rId9"/>
                <a:stretch>
                  <a:fillRect l="-1253" b="-9783"/>
                </a:stretch>
              </a:blipFill>
              <a:ln w="19050">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2830022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Conditional independence in BNs</a:t>
            </a:r>
            <a:endParaRPr lang="zh-CN" altLang="en-US" dirty="0"/>
          </a:p>
        </p:txBody>
      </p:sp>
      <p:sp>
        <p:nvSpPr>
          <p:cNvPr id="3" name="内容占位符 2"/>
          <p:cNvSpPr>
            <a:spLocks noGrp="1"/>
          </p:cNvSpPr>
          <p:nvPr>
            <p:ph idx="1"/>
          </p:nvPr>
        </p:nvSpPr>
        <p:spPr/>
        <p:txBody>
          <a:bodyPr/>
          <a:lstStyle/>
          <a:p>
            <a:r>
              <a:rPr lang="en-US" altLang="zh-CN" dirty="0"/>
              <a:t>Three types of connections</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Marginal independence</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36</a:t>
            </a:fld>
            <a:endParaRPr lang="en-US"/>
          </a:p>
        </p:txBody>
      </p:sp>
      <p:grpSp>
        <p:nvGrpSpPr>
          <p:cNvPr id="9" name="组合 8"/>
          <p:cNvGrpSpPr/>
          <p:nvPr/>
        </p:nvGrpSpPr>
        <p:grpSpPr>
          <a:xfrm>
            <a:off x="977461" y="1276676"/>
            <a:ext cx="472966" cy="486430"/>
            <a:chOff x="1923393" y="1418570"/>
            <a:chExt cx="472966" cy="486430"/>
          </a:xfrm>
        </p:grpSpPr>
        <p:sp>
          <p:nvSpPr>
            <p:cNvPr id="7" name="椭圆 6"/>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2"/>
                  <a:stretch>
                    <a:fillRect r="-27586" b="-1333"/>
                  </a:stretch>
                </a:blipFill>
              </p:spPr>
              <p:txBody>
                <a:bodyPr/>
                <a:lstStyle/>
                <a:p>
                  <a:r>
                    <a:rPr lang="zh-CN" altLang="en-US">
                      <a:noFill/>
                    </a:rPr>
                    <a:t> </a:t>
                  </a:r>
                </a:p>
              </p:txBody>
            </p:sp>
          </mc:Fallback>
        </mc:AlternateContent>
      </p:grpSp>
      <p:grpSp>
        <p:nvGrpSpPr>
          <p:cNvPr id="10" name="组合 9"/>
          <p:cNvGrpSpPr/>
          <p:nvPr/>
        </p:nvGrpSpPr>
        <p:grpSpPr>
          <a:xfrm>
            <a:off x="504495" y="2123406"/>
            <a:ext cx="472966" cy="486430"/>
            <a:chOff x="1923393" y="1418570"/>
            <a:chExt cx="472966" cy="486430"/>
          </a:xfrm>
        </p:grpSpPr>
        <p:sp>
          <p:nvSpPr>
            <p:cNvPr id="11" name="椭圆 10"/>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3</m:t>
                            </m:r>
                          </m:sub>
                        </m:sSub>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3"/>
                  <a:stretch>
                    <a:fillRect r="-29310" b="-1333"/>
                  </a:stretch>
                </a:blipFill>
              </p:spPr>
              <p:txBody>
                <a:bodyPr/>
                <a:lstStyle/>
                <a:p>
                  <a:r>
                    <a:rPr lang="zh-CN" altLang="en-US">
                      <a:noFill/>
                    </a:rPr>
                    <a:t> </a:t>
                  </a:r>
                </a:p>
              </p:txBody>
            </p:sp>
          </mc:Fallback>
        </mc:AlternateContent>
      </p:grpSp>
      <p:grpSp>
        <p:nvGrpSpPr>
          <p:cNvPr id="13" name="组合 12"/>
          <p:cNvGrpSpPr/>
          <p:nvPr/>
        </p:nvGrpSpPr>
        <p:grpSpPr>
          <a:xfrm>
            <a:off x="1450427" y="2123406"/>
            <a:ext cx="472966" cy="486430"/>
            <a:chOff x="1923393" y="1418570"/>
            <a:chExt cx="472966" cy="486430"/>
          </a:xfrm>
        </p:grpSpPr>
        <p:sp>
          <p:nvSpPr>
            <p:cNvPr id="14" name="椭圆 13"/>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4</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4"/>
                  <a:stretch>
                    <a:fillRect r="-29310" b="-1333"/>
                  </a:stretch>
                </a:blipFill>
              </p:spPr>
              <p:txBody>
                <a:bodyPr/>
                <a:lstStyle/>
                <a:p>
                  <a:r>
                    <a:rPr lang="zh-CN" altLang="en-US">
                      <a:noFill/>
                    </a:rPr>
                    <a:t> </a:t>
                  </a:r>
                </a:p>
              </p:txBody>
            </p:sp>
          </mc:Fallback>
        </mc:AlternateContent>
      </p:grpSp>
      <p:cxnSp>
        <p:nvCxnSpPr>
          <p:cNvPr id="17" name="直接箭头连接符 16"/>
          <p:cNvCxnSpPr>
            <a:endCxn id="12" idx="0"/>
          </p:cNvCxnSpPr>
          <p:nvPr/>
        </p:nvCxnSpPr>
        <p:spPr>
          <a:xfrm flipH="1">
            <a:off x="710498" y="1738341"/>
            <a:ext cx="324589" cy="38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5" idx="0"/>
          </p:cNvCxnSpPr>
          <p:nvPr/>
        </p:nvCxnSpPr>
        <p:spPr>
          <a:xfrm>
            <a:off x="1359676" y="1732197"/>
            <a:ext cx="296754" cy="39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37039" y="2768395"/>
            <a:ext cx="1892848" cy="369332"/>
          </a:xfrm>
          <a:prstGeom prst="rect">
            <a:avLst/>
          </a:prstGeom>
          <a:noFill/>
        </p:spPr>
        <p:txBody>
          <a:bodyPr wrap="square" rtlCol="0">
            <a:spAutoFit/>
          </a:bodyPr>
          <a:lstStyle/>
          <a:p>
            <a:pPr algn="ctr"/>
            <a:r>
              <a:rPr lang="en-US" altLang="zh-CN" dirty="0"/>
              <a:t>Diverging</a:t>
            </a:r>
            <a:endParaRPr lang="zh-CN" altLang="en-US" dirty="0"/>
          </a:p>
        </p:txBody>
      </p:sp>
      <p:grpSp>
        <p:nvGrpSpPr>
          <p:cNvPr id="25" name="组合 24"/>
          <p:cNvGrpSpPr/>
          <p:nvPr/>
        </p:nvGrpSpPr>
        <p:grpSpPr>
          <a:xfrm>
            <a:off x="4281412" y="2123406"/>
            <a:ext cx="472966" cy="486430"/>
            <a:chOff x="1923393" y="1418570"/>
            <a:chExt cx="472966" cy="486430"/>
          </a:xfrm>
        </p:grpSpPr>
        <p:sp>
          <p:nvSpPr>
            <p:cNvPr id="26" name="椭圆 25"/>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4</m:t>
                            </m:r>
                          </m:sub>
                        </m:sSub>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5"/>
                  <a:stretch>
                    <a:fillRect r="-29310" b="-1333"/>
                  </a:stretch>
                </a:blipFill>
              </p:spPr>
              <p:txBody>
                <a:bodyPr/>
                <a:lstStyle/>
                <a:p>
                  <a:r>
                    <a:rPr lang="zh-CN" altLang="en-US">
                      <a:noFill/>
                    </a:rPr>
                    <a:t> </a:t>
                  </a:r>
                </a:p>
              </p:txBody>
            </p:sp>
          </mc:Fallback>
        </mc:AlternateContent>
      </p:grpSp>
      <p:grpSp>
        <p:nvGrpSpPr>
          <p:cNvPr id="28" name="组合 27"/>
          <p:cNvGrpSpPr/>
          <p:nvPr/>
        </p:nvGrpSpPr>
        <p:grpSpPr>
          <a:xfrm>
            <a:off x="3838236" y="1245767"/>
            <a:ext cx="472966" cy="486430"/>
            <a:chOff x="1923393" y="1418570"/>
            <a:chExt cx="472966" cy="486430"/>
          </a:xfrm>
        </p:grpSpPr>
        <p:sp>
          <p:nvSpPr>
            <p:cNvPr id="29" name="椭圆 28"/>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文本框 29"/>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6"/>
                  <a:stretch>
                    <a:fillRect r="-29825" b="-1333"/>
                  </a:stretch>
                </a:blipFill>
              </p:spPr>
              <p:txBody>
                <a:bodyPr/>
                <a:lstStyle/>
                <a:p>
                  <a:r>
                    <a:rPr lang="zh-CN" altLang="en-US">
                      <a:noFill/>
                    </a:rPr>
                    <a:t> </a:t>
                  </a:r>
                </a:p>
              </p:txBody>
            </p:sp>
          </mc:Fallback>
        </mc:AlternateContent>
      </p:grpSp>
      <p:grpSp>
        <p:nvGrpSpPr>
          <p:cNvPr id="31" name="组合 30"/>
          <p:cNvGrpSpPr/>
          <p:nvPr/>
        </p:nvGrpSpPr>
        <p:grpSpPr>
          <a:xfrm>
            <a:off x="4784168" y="1245767"/>
            <a:ext cx="472966" cy="486430"/>
            <a:chOff x="1923393" y="1418570"/>
            <a:chExt cx="472966" cy="486430"/>
          </a:xfrm>
        </p:grpSpPr>
        <p:sp>
          <p:nvSpPr>
            <p:cNvPr id="32" name="椭圆 31"/>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文本框 32"/>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2</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7"/>
                  <a:stretch>
                    <a:fillRect r="-29310" b="-1333"/>
                  </a:stretch>
                </a:blipFill>
              </p:spPr>
              <p:txBody>
                <a:bodyPr/>
                <a:lstStyle/>
                <a:p>
                  <a:r>
                    <a:rPr lang="zh-CN" altLang="en-US">
                      <a:noFill/>
                    </a:rPr>
                    <a:t> </a:t>
                  </a:r>
                </a:p>
              </p:txBody>
            </p:sp>
          </mc:Fallback>
        </mc:AlternateContent>
      </p:grpSp>
      <p:cxnSp>
        <p:nvCxnSpPr>
          <p:cNvPr id="34" name="直接箭头连接符 33"/>
          <p:cNvCxnSpPr>
            <a:endCxn id="29" idx="4"/>
          </p:cNvCxnSpPr>
          <p:nvPr/>
        </p:nvCxnSpPr>
        <p:spPr>
          <a:xfrm flipH="1" flipV="1">
            <a:off x="4074719" y="1732197"/>
            <a:ext cx="294454" cy="44928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32" idx="4"/>
          </p:cNvCxnSpPr>
          <p:nvPr/>
        </p:nvCxnSpPr>
        <p:spPr>
          <a:xfrm flipV="1">
            <a:off x="4635446" y="1732197"/>
            <a:ext cx="385205" cy="423067"/>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540990" y="2768395"/>
            <a:ext cx="1892848" cy="369332"/>
          </a:xfrm>
          <a:prstGeom prst="rect">
            <a:avLst/>
          </a:prstGeom>
          <a:noFill/>
        </p:spPr>
        <p:txBody>
          <a:bodyPr wrap="square" rtlCol="0">
            <a:spAutoFit/>
          </a:bodyPr>
          <a:lstStyle/>
          <a:p>
            <a:pPr algn="ctr"/>
            <a:r>
              <a:rPr lang="en-US" altLang="zh-CN" dirty="0"/>
              <a:t>Converging</a:t>
            </a:r>
            <a:endParaRPr lang="zh-CN" altLang="en-US" dirty="0"/>
          </a:p>
        </p:txBody>
      </p:sp>
      <p:grpSp>
        <p:nvGrpSpPr>
          <p:cNvPr id="43" name="组合 42"/>
          <p:cNvGrpSpPr/>
          <p:nvPr/>
        </p:nvGrpSpPr>
        <p:grpSpPr>
          <a:xfrm>
            <a:off x="7218411" y="1308534"/>
            <a:ext cx="472966" cy="486430"/>
            <a:chOff x="1923393" y="1418570"/>
            <a:chExt cx="472966" cy="486430"/>
          </a:xfrm>
        </p:grpSpPr>
        <p:sp>
          <p:nvSpPr>
            <p:cNvPr id="44" name="椭圆 43"/>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5" name="文本框 44"/>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𝑥</m:t>
                        </m:r>
                      </m:oMath>
                    </m:oMathPara>
                  </a14:m>
                  <a:endParaRPr lang="zh-CN" altLang="en-US" dirty="0"/>
                </a:p>
              </p:txBody>
            </p:sp>
          </mc:Choice>
          <mc:Fallback xmlns="">
            <p:sp>
              <p:nvSpPr>
                <p:cNvPr id="45" name="文本框 44"/>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8"/>
                  <a:stretch>
                    <a:fillRect/>
                  </a:stretch>
                </a:blipFill>
              </p:spPr>
              <p:txBody>
                <a:bodyPr/>
                <a:lstStyle/>
                <a:p>
                  <a:r>
                    <a:rPr lang="zh-CN" altLang="en-US">
                      <a:noFill/>
                    </a:rPr>
                    <a:t> </a:t>
                  </a:r>
                </a:p>
              </p:txBody>
            </p:sp>
          </mc:Fallback>
        </mc:AlternateContent>
      </p:grpSp>
      <p:grpSp>
        <p:nvGrpSpPr>
          <p:cNvPr id="46" name="组合 45"/>
          <p:cNvGrpSpPr/>
          <p:nvPr/>
        </p:nvGrpSpPr>
        <p:grpSpPr>
          <a:xfrm>
            <a:off x="6745445" y="2155264"/>
            <a:ext cx="472966" cy="486430"/>
            <a:chOff x="1923393" y="1418570"/>
            <a:chExt cx="472966" cy="486430"/>
          </a:xfrm>
        </p:grpSpPr>
        <p:sp>
          <p:nvSpPr>
            <p:cNvPr id="47" name="椭圆 46"/>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𝑦</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9"/>
                  <a:stretch>
                    <a:fillRect l="-5172" r="-5172" b="-9211"/>
                  </a:stretch>
                </a:blipFill>
              </p:spPr>
              <p:txBody>
                <a:bodyPr/>
                <a:lstStyle/>
                <a:p>
                  <a:r>
                    <a:rPr lang="zh-CN" altLang="en-US">
                      <a:noFill/>
                    </a:rPr>
                    <a:t> </a:t>
                  </a:r>
                </a:p>
              </p:txBody>
            </p:sp>
          </mc:Fallback>
        </mc:AlternateContent>
      </p:grpSp>
      <p:grpSp>
        <p:nvGrpSpPr>
          <p:cNvPr id="49" name="组合 48"/>
          <p:cNvGrpSpPr/>
          <p:nvPr/>
        </p:nvGrpSpPr>
        <p:grpSpPr>
          <a:xfrm>
            <a:off x="7691377" y="2155264"/>
            <a:ext cx="472966" cy="486430"/>
            <a:chOff x="1923393" y="1418570"/>
            <a:chExt cx="472966" cy="486430"/>
          </a:xfrm>
        </p:grpSpPr>
        <p:sp>
          <p:nvSpPr>
            <p:cNvPr id="50" name="椭圆 49"/>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1" name="文本框 50"/>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𝑧</m:t>
                        </m:r>
                      </m:oMath>
                    </m:oMathPara>
                  </a14:m>
                  <a:endParaRPr lang="zh-CN" altLang="en-US" dirty="0"/>
                </a:p>
              </p:txBody>
            </p:sp>
          </mc:Choice>
          <mc:Fallback xmlns="">
            <p:sp>
              <p:nvSpPr>
                <p:cNvPr id="51" name="文本框 50"/>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10"/>
                  <a:stretch>
                    <a:fillRect/>
                  </a:stretch>
                </a:blipFill>
              </p:spPr>
              <p:txBody>
                <a:bodyPr/>
                <a:lstStyle/>
                <a:p>
                  <a:r>
                    <a:rPr lang="zh-CN" altLang="en-US">
                      <a:noFill/>
                    </a:rPr>
                    <a:t> </a:t>
                  </a:r>
                </a:p>
              </p:txBody>
            </p:sp>
          </mc:Fallback>
        </mc:AlternateContent>
      </p:grpSp>
      <p:cxnSp>
        <p:nvCxnSpPr>
          <p:cNvPr id="52" name="直接箭头连接符 51"/>
          <p:cNvCxnSpPr>
            <a:endCxn id="48" idx="0"/>
          </p:cNvCxnSpPr>
          <p:nvPr/>
        </p:nvCxnSpPr>
        <p:spPr>
          <a:xfrm flipH="1">
            <a:off x="6951448" y="1770199"/>
            <a:ext cx="324589" cy="38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51" idx="0"/>
          </p:cNvCxnSpPr>
          <p:nvPr/>
        </p:nvCxnSpPr>
        <p:spPr>
          <a:xfrm flipH="1" flipV="1">
            <a:off x="7582345" y="1732197"/>
            <a:ext cx="315035" cy="423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6569950" y="2768395"/>
            <a:ext cx="2078321" cy="369332"/>
          </a:xfrm>
          <a:prstGeom prst="rect">
            <a:avLst/>
          </a:prstGeom>
          <a:noFill/>
        </p:spPr>
        <p:txBody>
          <a:bodyPr wrap="square" rtlCol="0">
            <a:spAutoFit/>
          </a:bodyPr>
          <a:lstStyle/>
          <a:p>
            <a:pPr algn="ctr"/>
            <a:r>
              <a:rPr lang="en-US" altLang="zh-CN" dirty="0"/>
              <a:t>Serial</a:t>
            </a:r>
            <a:endParaRPr lang="zh-CN" altLang="en-US" dirty="0"/>
          </a:p>
        </p:txBody>
      </p:sp>
      <mc:AlternateContent xmlns:mc="http://schemas.openxmlformats.org/markup-compatibility/2006" xmlns:a14="http://schemas.microsoft.com/office/drawing/2010/main">
        <mc:Choice Requires="a14">
          <p:sp>
            <p:nvSpPr>
              <p:cNvPr id="58" name="矩形 57"/>
              <p:cNvSpPr/>
              <p:nvPr/>
            </p:nvSpPr>
            <p:spPr>
              <a:xfrm>
                <a:off x="2338033" y="4103023"/>
                <a:ext cx="5509713" cy="234166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e>
                      </m:d>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𝑥</m:t>
                              </m:r>
                            </m:e>
                            <m:sub>
                              <m:r>
                                <m:rPr>
                                  <m:brk m:alnAt="7"/>
                                </m:rPr>
                                <a:rPr lang="en-US" altLang="zh-CN" sz="2400" b="0" i="1" smtClean="0">
                                  <a:latin typeface="Cambria Math" panose="02040503050406030204" pitchFamily="18" charset="0"/>
                                </a:rPr>
                                <m:t>4</m:t>
                              </m:r>
                            </m:sub>
                          </m:sSub>
                        </m:sub>
                        <m:sup/>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e>
                      </m:nary>
                    </m:oMath>
                  </m:oMathPara>
                </a14:m>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              =</m:t>
                      </m:r>
                      <m:nary>
                        <m:naryPr>
                          <m:chr m:val="∑"/>
                          <m:supHide m:val="on"/>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𝑥</m:t>
                              </m:r>
                            </m:e>
                            <m:sub>
                              <m:r>
                                <m:rPr>
                                  <m:brk m:alnAt="7"/>
                                </m:rPr>
                                <a:rPr lang="en-US" altLang="zh-CN" sz="2400" b="0" i="1" smtClean="0">
                                  <a:latin typeface="Cambria Math" panose="02040503050406030204" pitchFamily="18" charset="0"/>
                                </a:rPr>
                                <m:t>4</m:t>
                              </m:r>
                            </m:sub>
                          </m:sSub>
                        </m:sub>
                        <m:sup/>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e>
                      </m:nary>
                    </m:oMath>
                  </m:oMathPara>
                </a14:m>
                <a:endParaRPr lang="en-US" altLang="zh-CN" sz="2400" dirty="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oMath>
                  </m:oMathPara>
                </a14:m>
                <a:endParaRPr lang="en-US" altLang="zh-CN" sz="2400" dirty="0"/>
              </a:p>
            </p:txBody>
          </p:sp>
        </mc:Choice>
        <mc:Fallback xmlns="">
          <p:sp>
            <p:nvSpPr>
              <p:cNvPr id="58" name="矩形 57"/>
              <p:cNvSpPr>
                <a:spLocks noRot="1" noChangeAspect="1" noMove="1" noResize="1" noEditPoints="1" noAdjustHandles="1" noChangeArrowheads="1" noChangeShapeType="1" noTextEdit="1"/>
              </p:cNvSpPr>
              <p:nvPr/>
            </p:nvSpPr>
            <p:spPr>
              <a:xfrm>
                <a:off x="2338033" y="4103023"/>
                <a:ext cx="5509713" cy="2341667"/>
              </a:xfrm>
              <a:prstGeom prst="rect">
                <a:avLst/>
              </a:prstGeom>
              <a:blipFill>
                <a:blip r:embed="rId11"/>
                <a:stretch>
                  <a:fillRect b="-2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179853" y="3153779"/>
                <a:ext cx="2359645" cy="707886"/>
              </a:xfrm>
              <a:prstGeom prst="rect">
                <a:avLst/>
              </a:prstGeom>
              <a:noFill/>
            </p:spPr>
            <p:txBody>
              <a:bodyPr wrap="square" rtlCol="0">
                <a:spAutoFit/>
              </a:bodyPr>
              <a:lstStyle/>
              <a:p>
                <a:r>
                  <a:rPr lang="en-US" altLang="zh-CN" sz="2000" b="0" dirty="0"/>
                  <a:t>Knowing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b="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4</m:t>
                        </m:r>
                      </m:sub>
                    </m:sSub>
                  </m:oMath>
                </a14:m>
                <a:r>
                  <a:rPr lang="en-US" altLang="zh-CN" sz="2000" dirty="0"/>
                  <a:t> (common cause)</a:t>
                </a:r>
                <a:endParaRPr lang="zh-CN" altLang="en-US" sz="20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179853" y="3153779"/>
                <a:ext cx="2359645" cy="707886"/>
              </a:xfrm>
              <a:prstGeom prst="rect">
                <a:avLst/>
              </a:prstGeom>
              <a:blipFill>
                <a:blip r:embed="rId12"/>
                <a:stretch>
                  <a:fillRect l="-2842" t="-4310"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6532475" y="3128695"/>
                <a:ext cx="2269174" cy="707886"/>
              </a:xfrm>
              <a:prstGeom prst="rect">
                <a:avLst/>
              </a:prstGeom>
              <a:noFill/>
            </p:spPr>
            <p:txBody>
              <a:bodyPr wrap="square" rtlCol="0">
                <a:spAutoFit/>
              </a:bodyPr>
              <a:lstStyle/>
              <a:p>
                <a:r>
                  <a:rPr lang="en-US" altLang="zh-CN" sz="2000" b="0" dirty="0"/>
                  <a:t>Knowing </a:t>
                </a:r>
                <a14:m>
                  <m:oMath xmlns:m="http://schemas.openxmlformats.org/officeDocument/2006/math">
                    <m:r>
                      <a:rPr lang="en-US" altLang="zh-CN" sz="2000" b="0" i="1" smtClean="0">
                        <a:latin typeface="Cambria Math" panose="02040503050406030204" pitchFamily="18" charset="0"/>
                      </a:rPr>
                      <m:t>𝑥</m:t>
                    </m:r>
                  </m:oMath>
                </a14:m>
                <a:r>
                  <a:rPr lang="en-US" altLang="zh-CN" sz="2000" b="0" dirty="0"/>
                  <a:t>: </a:t>
                </a:r>
                <a14:m>
                  <m:oMath xmlns:m="http://schemas.openxmlformats.org/officeDocument/2006/math">
                    <m:r>
                      <a:rPr lang="en-US" altLang="zh-CN" sz="2000" b="0" i="1" smtClean="0">
                        <a:latin typeface="Cambria Math" panose="02040503050406030204" pitchFamily="18" charset="0"/>
                      </a:rPr>
                      <m:t>𝑦</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𝑧</m:t>
                    </m:r>
                  </m:oMath>
                </a14:m>
                <a:r>
                  <a:rPr lang="en-US" altLang="zh-CN" sz="2000" dirty="0"/>
                  <a:t> (intermediate cause)</a:t>
                </a:r>
                <a:endParaRPr lang="zh-CN" altLang="en-US" sz="2000" dirty="0"/>
              </a:p>
            </p:txBody>
          </p:sp>
        </mc:Choice>
        <mc:Fallback xmlns="">
          <p:sp>
            <p:nvSpPr>
              <p:cNvPr id="54" name="文本框 53"/>
              <p:cNvSpPr txBox="1">
                <a:spLocks noRot="1" noChangeAspect="1" noMove="1" noResize="1" noEditPoints="1" noAdjustHandles="1" noChangeArrowheads="1" noChangeShapeType="1" noTextEdit="1"/>
              </p:cNvSpPr>
              <p:nvPr/>
            </p:nvSpPr>
            <p:spPr>
              <a:xfrm>
                <a:off x="6532475" y="3128695"/>
                <a:ext cx="2269174" cy="707886"/>
              </a:xfrm>
              <a:prstGeom prst="rect">
                <a:avLst/>
              </a:prstGeom>
              <a:blipFill>
                <a:blip r:embed="rId13"/>
                <a:stretch>
                  <a:fillRect l="-2957" t="-4310" r="-5108"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p:cNvSpPr txBox="1"/>
              <p:nvPr/>
            </p:nvSpPr>
            <p:spPr>
              <a:xfrm>
                <a:off x="3347764" y="3136243"/>
                <a:ext cx="3193076" cy="707886"/>
              </a:xfrm>
              <a:prstGeom prst="rect">
                <a:avLst/>
              </a:prstGeom>
              <a:noFill/>
            </p:spPr>
            <p:txBody>
              <a:bodyPr wrap="square" rtlCol="0">
                <a:spAutoFit/>
              </a:bodyPr>
              <a:lstStyle/>
              <a:p>
                <a:r>
                  <a:rPr lang="en-US" altLang="zh-CN" sz="2000" dirty="0"/>
                  <a:t>NOT knowing</a:t>
                </a:r>
                <a:r>
                  <a:rPr lang="en-US" altLang="zh-CN" sz="2000" b="0" dirty="0"/>
                  <a:t>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4</m:t>
                        </m:r>
                      </m:sub>
                    </m:sSub>
                  </m:oMath>
                </a14:m>
                <a:r>
                  <a:rPr lang="en-US" altLang="zh-CN" sz="2000" b="0" dirty="0"/>
                  <a:t> :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2</m:t>
                        </m:r>
                      </m:sub>
                    </m:sSub>
                  </m:oMath>
                </a14:m>
                <a:r>
                  <a:rPr lang="zh-CN" altLang="en-US" sz="2000" dirty="0"/>
                  <a:t> </a:t>
                </a:r>
                <a:r>
                  <a:rPr lang="en-US" altLang="zh-CN" sz="2000" dirty="0"/>
                  <a:t>(common effect)</a:t>
                </a:r>
                <a:endParaRPr lang="zh-CN" altLang="en-US" sz="2000" dirty="0"/>
              </a:p>
            </p:txBody>
          </p:sp>
        </mc:Choice>
        <mc:Fallback xmlns="">
          <p:sp>
            <p:nvSpPr>
              <p:cNvPr id="55" name="文本框 54"/>
              <p:cNvSpPr txBox="1">
                <a:spLocks noRot="1" noChangeAspect="1" noMove="1" noResize="1" noEditPoints="1" noAdjustHandles="1" noChangeArrowheads="1" noChangeShapeType="1" noTextEdit="1"/>
              </p:cNvSpPr>
              <p:nvPr/>
            </p:nvSpPr>
            <p:spPr>
              <a:xfrm>
                <a:off x="3347764" y="3136243"/>
                <a:ext cx="3193076" cy="707886"/>
              </a:xfrm>
              <a:prstGeom prst="rect">
                <a:avLst/>
              </a:prstGeom>
              <a:blipFill>
                <a:blip r:embed="rId14"/>
                <a:stretch>
                  <a:fillRect l="-1908" t="-4274" b="-136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3238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If structure is known, the learning process of a BN will be easy</a:t>
                </a:r>
              </a:p>
              <a:p>
                <a:pPr lvl="1"/>
                <a:r>
                  <a:rPr lang="en-US" altLang="zh-CN" dirty="0"/>
                  <a:t>If we have a training set of complete observations</a:t>
                </a:r>
              </a:p>
              <a:p>
                <a:pPr lvl="1"/>
                <a:r>
                  <a:rPr lang="en-US" altLang="zh-CN" dirty="0"/>
                  <a:t>Count training samples and estimate the conditional probability table for each node</a:t>
                </a:r>
              </a:p>
              <a:p>
                <a:pPr lvl="1"/>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𝑃𝑎𝑟𝑒𝑛𝑡𝑠</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t>is given by the observed frequencies of the different values of </a:t>
                </a:r>
                <a14:m>
                  <m:oMath xmlns:m="http://schemas.openxmlformats.org/officeDocument/2006/math">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t>for each combination of parent values</a:t>
                </a:r>
              </a:p>
              <a:p>
                <a:pPr lvl="1"/>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98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37</a:t>
            </a:fld>
            <a:endParaRPr lang="en-US"/>
          </a:p>
        </p:txBody>
      </p:sp>
      <p:pic>
        <p:nvPicPr>
          <p:cNvPr id="9" name="图片 8"/>
          <p:cNvPicPr>
            <a:picLocks noChangeAspect="1"/>
          </p:cNvPicPr>
          <p:nvPr/>
        </p:nvPicPr>
        <p:blipFill>
          <a:blip r:embed="rId3"/>
          <a:stretch>
            <a:fillRect/>
          </a:stretch>
        </p:blipFill>
        <p:spPr>
          <a:xfrm>
            <a:off x="822961" y="2859656"/>
            <a:ext cx="7456651" cy="3533260"/>
          </a:xfrm>
          <a:prstGeom prst="rect">
            <a:avLst/>
          </a:prstGeom>
        </p:spPr>
      </p:pic>
    </p:spTree>
    <p:extLst>
      <p:ext uri="{BB962C8B-B14F-4D97-AF65-F5344CB8AC3E}">
        <p14:creationId xmlns:p14="http://schemas.microsoft.com/office/powerpoint/2010/main" val="3088391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p:sp>
        <p:nvSpPr>
          <p:cNvPr id="3" name="内容占位符 2"/>
          <p:cNvSpPr>
            <a:spLocks noGrp="1"/>
          </p:cNvSpPr>
          <p:nvPr>
            <p:ph idx="1"/>
          </p:nvPr>
        </p:nvSpPr>
        <p:spPr/>
        <p:txBody>
          <a:bodyPr/>
          <a:lstStyle/>
          <a:p>
            <a:r>
              <a:rPr lang="en-US" altLang="zh-CN" dirty="0"/>
              <a:t>If structure is known, the learning process of a BN will be easy</a:t>
            </a:r>
          </a:p>
          <a:p>
            <a:pPr lvl="1"/>
            <a:r>
              <a:rPr lang="en-US" altLang="zh-CN" dirty="0"/>
              <a:t>Incomplete observations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b="1" dirty="0"/>
              <a:t>Expectation maximization (EM) </a:t>
            </a:r>
            <a:r>
              <a:rPr lang="en-US" altLang="zh-CN" dirty="0"/>
              <a:t>algorithm for dealing with missing data</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38</a:t>
            </a:fld>
            <a:endParaRPr lang="en-US"/>
          </a:p>
        </p:txBody>
      </p:sp>
      <p:pic>
        <p:nvPicPr>
          <p:cNvPr id="8" name="图片 7"/>
          <p:cNvPicPr>
            <a:picLocks noChangeAspect="1"/>
          </p:cNvPicPr>
          <p:nvPr/>
        </p:nvPicPr>
        <p:blipFill>
          <a:blip r:embed="rId2"/>
          <a:stretch>
            <a:fillRect/>
          </a:stretch>
        </p:blipFill>
        <p:spPr>
          <a:xfrm>
            <a:off x="587829" y="1576550"/>
            <a:ext cx="7675467" cy="3555995"/>
          </a:xfrm>
          <a:prstGeom prst="rect">
            <a:avLst/>
          </a:prstGeom>
        </p:spPr>
      </p:pic>
    </p:spTree>
    <p:extLst>
      <p:ext uri="{BB962C8B-B14F-4D97-AF65-F5344CB8AC3E}">
        <p14:creationId xmlns:p14="http://schemas.microsoft.com/office/powerpoint/2010/main" val="1987350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However, the network structure is unknown</a:t>
                </a:r>
              </a:p>
              <a:p>
                <a:pPr lvl="1"/>
                <a:r>
                  <a:rPr lang="en-US" altLang="zh-CN" i="1" dirty="0"/>
                  <a:t>Structure learning </a:t>
                </a:r>
                <a:r>
                  <a:rPr lang="en-US" altLang="zh-CN" dirty="0"/>
                  <a:t>algorithms exist, but they are pretty complicated…</a:t>
                </a:r>
              </a:p>
              <a:p>
                <a:endParaRPr lang="en-US" altLang="zh-CN" sz="3600" dirty="0"/>
              </a:p>
              <a:p>
                <a:r>
                  <a:rPr lang="en-US" altLang="zh-CN" dirty="0"/>
                  <a:t>We will use scoring functions to rate each network. The one with the best score is “better.” </a:t>
                </a:r>
              </a:p>
              <a:p>
                <a:r>
                  <a:rPr lang="en-US" altLang="zh-CN" dirty="0"/>
                  <a:t>Given a training set </a:t>
                </a:r>
                <a14:m>
                  <m:oMath xmlns:m="http://schemas.openxmlformats.org/officeDocument/2006/math">
                    <m:r>
                      <a:rPr lang="en-US" altLang="zh-CN" i="1">
                        <a:latin typeface="Cambria Math" panose="02040503050406030204" pitchFamily="18" charset="0"/>
                      </a:rPr>
                      <m:t>𝐷</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𝑚</m:t>
                        </m:r>
                      </m:sub>
                    </m:sSub>
                    <m:r>
                      <a:rPr lang="en-US" altLang="zh-CN" i="1">
                        <a:latin typeface="Cambria Math" panose="02040503050406030204" pitchFamily="18" charset="0"/>
                      </a:rPr>
                      <m:t>}</m:t>
                    </m:r>
                  </m:oMath>
                </a14:m>
                <a:r>
                  <a:rPr lang="en-US" altLang="zh-CN" dirty="0"/>
                  <a:t>, the scoring function of a BN </a:t>
                </a:r>
                <a14:m>
                  <m:oMath xmlns:m="http://schemas.openxmlformats.org/officeDocument/2006/math">
                    <m:r>
                      <a:rPr lang="en-US" altLang="zh-CN" i="1">
                        <a:latin typeface="Cambria Math" panose="02040503050406030204" pitchFamily="18" charset="0"/>
                      </a:rPr>
                      <m:t>𝐵</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𝐺</m:t>
                        </m:r>
                        <m:r>
                          <a:rPr lang="en-US" altLang="zh-CN" i="1">
                            <a:latin typeface="Cambria Math" panose="02040503050406030204" pitchFamily="18" charset="0"/>
                          </a:rPr>
                          <m:t>,</m:t>
                        </m:r>
                        <m:r>
                          <m:rPr>
                            <m:sty m:val="p"/>
                          </m:rPr>
                          <a:rPr lang="en-US" altLang="zh-CN">
                            <a:latin typeface="Cambria Math" panose="02040503050406030204" pitchFamily="18" charset="0"/>
                          </a:rPr>
                          <m:t>Θ</m:t>
                        </m:r>
                      </m:e>
                    </m:d>
                  </m:oMath>
                </a14:m>
                <a:r>
                  <a:rPr lang="en-US" altLang="zh-CN" dirty="0"/>
                  <a:t> based on </a:t>
                </a:r>
                <a14:m>
                  <m:oMath xmlns:m="http://schemas.openxmlformats.org/officeDocument/2006/math">
                    <m:r>
                      <a:rPr lang="en-US" altLang="zh-CN" i="1">
                        <a:latin typeface="Cambria Math" panose="02040503050406030204" pitchFamily="18" charset="0"/>
                      </a:rPr>
                      <m:t>𝐷</m:t>
                    </m:r>
                  </m:oMath>
                </a14:m>
                <a:r>
                  <a:rPr lang="en-US" altLang="zh-CN" dirty="0"/>
                  <a:t> is</a:t>
                </a:r>
              </a:p>
              <a:p>
                <a:endParaRPr lang="en-US" altLang="zh-CN" sz="2800" dirty="0"/>
              </a:p>
              <a:p>
                <a:pPr marL="0" indent="0">
                  <a:buNone/>
                </a:pPr>
                <a:endParaRPr lang="en-US" altLang="zh-CN" dirty="0"/>
              </a:p>
              <a:p>
                <a:r>
                  <a:rPr lang="en-US" altLang="zh-CN" dirty="0"/>
                  <a:t>where</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21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39</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764639" y="4406458"/>
                <a:ext cx="3909724" cy="1377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oMath>
                  </m:oMathPara>
                </a14:m>
                <a:endParaRPr lang="en-US" altLang="zh-CN" sz="2400" b="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func>
                        </m:e>
                      </m:nary>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764639" y="4406458"/>
                <a:ext cx="3909724" cy="1377557"/>
              </a:xfrm>
              <a:prstGeom prst="rect">
                <a:avLst/>
              </a:prstGeom>
              <a:blipFill>
                <a:blip r:embed="rId3"/>
                <a:stretch>
                  <a:fillRect l="-6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828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Probability Basics	</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GB" altLang="en-US" dirty="0">
                    <a:solidFill>
                      <a:srgbClr val="FF0000"/>
                    </a:solidFill>
                  </a:rPr>
                  <a:t>Quiz</a:t>
                </a:r>
                <a:r>
                  <a:rPr lang="en-GB" altLang="en-US" dirty="0"/>
                  <a:t>: We have two six-sided dice. When they are tolled, it could end up with the following </a:t>
                </a:r>
                <a:r>
                  <a:rPr lang="en-GB" altLang="en-US" dirty="0" err="1"/>
                  <a:t>occurance</a:t>
                </a:r>
                <a:r>
                  <a:rPr lang="en-GB" altLang="en-US" dirty="0"/>
                  <a:t>: (</a:t>
                </a:r>
                <a:r>
                  <a:rPr lang="en-GB" altLang="en-US" i="1" dirty="0">
                    <a:solidFill>
                      <a:srgbClr val="FF0000"/>
                    </a:solidFill>
                  </a:rPr>
                  <a:t>A</a:t>
                </a:r>
                <a:r>
                  <a:rPr lang="en-GB" altLang="en-US" dirty="0"/>
                  <a:t>) dice 1 lands on side “3”, (</a:t>
                </a:r>
                <a:r>
                  <a:rPr lang="en-GB" altLang="en-US" i="1" dirty="0">
                    <a:solidFill>
                      <a:srgbClr val="FF0000"/>
                    </a:solidFill>
                  </a:rPr>
                  <a:t>B</a:t>
                </a:r>
                <a:r>
                  <a:rPr lang="en-GB" altLang="en-US" dirty="0"/>
                  <a:t>) dice 2 lands on side “1”, and (</a:t>
                </a:r>
                <a:r>
                  <a:rPr lang="en-GB" altLang="en-US" i="1" dirty="0">
                    <a:solidFill>
                      <a:srgbClr val="FF0000"/>
                    </a:solidFill>
                  </a:rPr>
                  <a:t>C</a:t>
                </a:r>
                <a:r>
                  <a:rPr lang="en-GB" altLang="en-US" dirty="0"/>
                  <a:t>) Two dice sum to eight. Answer the following questions:</a:t>
                </a:r>
              </a:p>
              <a:p>
                <a:pPr lvl="1"/>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𝐴</m:t>
                        </m:r>
                      </m:e>
                    </m:d>
                    <m:r>
                      <a:rPr lang="en-US" altLang="en-US" b="0" i="1" smtClean="0">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𝐵</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𝐶</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b="0" i="1" smtClean="0">
                            <a:latin typeface="Cambria Math" panose="02040503050406030204" pitchFamily="18" charset="0"/>
                          </a:rPr>
                          <m:t>|</m:t>
                        </m:r>
                        <m:r>
                          <a:rPr lang="en-US" altLang="en-US" b="0" i="1" smtClean="0">
                            <a:latin typeface="Cambria Math" panose="02040503050406030204" pitchFamily="18" charset="0"/>
                          </a:rPr>
                          <m:t>𝐵</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𝐶</m:t>
                        </m:r>
                        <m:r>
                          <a:rPr lang="en-US" altLang="en-US" i="1">
                            <a:latin typeface="Cambria Math" panose="02040503050406030204" pitchFamily="18" charset="0"/>
                          </a:rPr>
                          <m:t>|</m:t>
                        </m:r>
                        <m:r>
                          <a:rPr lang="en-US" altLang="en-US" b="0" i="1" smtClean="0">
                            <a:latin typeface="Cambria Math" panose="02040503050406030204" pitchFamily="18" charset="0"/>
                          </a:rPr>
                          <m:t>𝐴</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b="0" i="1" smtClean="0">
                            <a:latin typeface="Cambria Math" panose="02040503050406030204" pitchFamily="18" charset="0"/>
                          </a:rPr>
                          <m:t>,</m:t>
                        </m:r>
                        <m:r>
                          <a:rPr lang="en-US" altLang="en-US" i="1">
                            <a:latin typeface="Cambria Math" panose="02040503050406030204" pitchFamily="18" charset="0"/>
                          </a:rPr>
                          <m:t>𝐵</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b="0" i="1" smtClean="0">
                            <a:latin typeface="Cambria Math" panose="02040503050406030204" pitchFamily="18" charset="0"/>
                          </a:rPr>
                          <m:t>,</m:t>
                        </m:r>
                        <m:r>
                          <a:rPr lang="en-US" altLang="en-US" b="0" i="1" smtClean="0">
                            <a:latin typeface="Cambria Math" panose="02040503050406030204" pitchFamily="18" charset="0"/>
                          </a:rPr>
                          <m:t>𝐶</m:t>
                        </m:r>
                      </m:e>
                    </m:d>
                    <m:r>
                      <a:rPr lang="en-US" altLang="en-US" i="1">
                        <a:latin typeface="Cambria Math" panose="02040503050406030204" pitchFamily="18" charset="0"/>
                      </a:rPr>
                      <m:t>=?</m:t>
                    </m:r>
                  </m:oMath>
                </a14:m>
                <a:endParaRPr lang="en-US" altLang="en-US" dirty="0"/>
              </a:p>
              <a:p>
                <a:pPr lvl="1"/>
                <a:r>
                  <a:rPr lang="en-US" altLang="en-US" dirty="0"/>
                  <a:t>Is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i="1">
                            <a:latin typeface="Cambria Math" panose="02040503050406030204" pitchFamily="18" charset="0"/>
                          </a:rPr>
                          <m:t>,</m:t>
                        </m:r>
                        <m:r>
                          <a:rPr lang="en-US" altLang="en-US" i="1">
                            <a:latin typeface="Cambria Math" panose="02040503050406030204" pitchFamily="18" charset="0"/>
                          </a:rPr>
                          <m:t>𝐶</m:t>
                        </m:r>
                      </m:e>
                    </m:d>
                  </m:oMath>
                </a14:m>
                <a:r>
                  <a:rPr lang="en-US" altLang="en-US" dirty="0"/>
                  <a:t> equal to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e>
                    </m:d>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𝐶</m:t>
                    </m:r>
                    <m:r>
                      <a:rPr lang="en-US" altLang="en-US" b="0" i="1" smtClean="0">
                        <a:latin typeface="Cambria Math" panose="02040503050406030204" pitchFamily="18" charset="0"/>
                      </a:rPr>
                      <m:t>)</m:t>
                    </m:r>
                  </m:oMath>
                </a14:m>
                <a:r>
                  <a:rPr lang="en-US" altLang="en-US" dirty="0"/>
                  <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35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pic>
        <p:nvPicPr>
          <p:cNvPr id="1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126" y="2796027"/>
            <a:ext cx="4376738" cy="3505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7743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oMath>
                </a14:m>
                <a:r>
                  <a:rPr lang="zh-CN" altLang="en-US" dirty="0"/>
                  <a:t> </a:t>
                </a:r>
                <a:r>
                  <a:rPr lang="en-US" altLang="zh-CN" dirty="0"/>
                  <a:t>is the number of BN parameters</a:t>
                </a:r>
              </a:p>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oMath>
                </a14:m>
                <a:r>
                  <a:rPr lang="zh-CN" altLang="en-US" dirty="0"/>
                  <a:t> </a:t>
                </a:r>
                <a:r>
                  <a:rPr lang="en-US" altLang="zh-CN" dirty="0"/>
                  <a:t>is the number of bits of each parameter</a:t>
                </a:r>
              </a:p>
              <a:p>
                <a14:m>
                  <m:oMath xmlns:m="http://schemas.openxmlformats.org/officeDocument/2006/math">
                    <m:r>
                      <a:rPr lang="en-US" altLang="zh-CN" b="0" i="1" smtClean="0">
                        <a:latin typeface="Cambria Math" panose="02040503050406030204" pitchFamily="18" charset="0"/>
                      </a:rPr>
                      <m:t>𝐿𝐿</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a14:m>
                <a:r>
                  <a:rPr lang="zh-CN" altLang="en-US" dirty="0"/>
                  <a:t> </a:t>
                </a:r>
                <a:r>
                  <a:rPr lang="en-US" altLang="zh-CN" dirty="0"/>
                  <a:t>is the log likelihood of BN</a:t>
                </a:r>
              </a:p>
              <a:p>
                <a:endParaRPr lang="en-US" altLang="zh-CN" sz="100" dirty="0"/>
              </a:p>
              <a:p>
                <a:r>
                  <a:rPr lang="en-US" altLang="zh-CN" dirty="0"/>
                  <a:t>We want to find a BN to minimize scoring function </a:t>
                </a:r>
                <a14:m>
                  <m:oMath xmlns:m="http://schemas.openxmlformats.org/officeDocument/2006/math">
                    <m:r>
                      <a:rPr lang="en-US" altLang="zh-CN" i="1">
                        <a:latin typeface="Cambria Math" panose="02040503050406030204" pitchFamily="18" charset="0"/>
                      </a:rPr>
                      <m:t>𝑠</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e>
                        <m:r>
                          <a:rPr lang="en-US" altLang="zh-CN" i="1">
                            <a:latin typeface="Cambria Math" panose="02040503050406030204" pitchFamily="18" charset="0"/>
                          </a:rPr>
                          <m:t>𝐷</m:t>
                        </m:r>
                      </m:e>
                    </m:d>
                  </m:oMath>
                </a14:m>
                <a:endParaRPr lang="en-US" altLang="zh-CN" dirty="0"/>
              </a:p>
              <a:p>
                <a:r>
                  <a:rPr lang="en-US" altLang="zh-CN" dirty="0"/>
                  <a:t>If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=1</m:t>
                    </m:r>
                  </m:oMath>
                </a14:m>
                <a:r>
                  <a:rPr lang="en-US" altLang="zh-CN" dirty="0"/>
                  <a:t>:              </a:t>
                </a:r>
                <a14:m>
                  <m:oMath xmlns:m="http://schemas.openxmlformats.org/officeDocument/2006/math">
                    <m:r>
                      <a:rPr lang="en-US" altLang="zh-CN" b="0" i="1" smtClean="0">
                        <a:latin typeface="Cambria Math" panose="02040503050406030204" pitchFamily="18" charset="0"/>
                      </a:rPr>
                      <m:t>𝐴𝐼𝐶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𝐿𝐿</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a14:m>
                <a:endParaRPr lang="en-US" altLang="zh-CN" dirty="0"/>
              </a:p>
              <a:p>
                <a:r>
                  <a:rPr lang="en-US" altLang="zh-CN" dirty="0"/>
                  <a:t>If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2</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𝑚</m:t>
                        </m:r>
                      </m:e>
                    </m:func>
                  </m:oMath>
                </a14:m>
                <a:r>
                  <a:rPr lang="en-US" altLang="zh-CN" dirty="0"/>
                  <a:t>:   </a:t>
                </a:r>
                <a14:m>
                  <m:oMath xmlns:m="http://schemas.openxmlformats.org/officeDocument/2006/math">
                    <m:r>
                      <a:rPr lang="en-US" altLang="zh-CN" b="0" i="1" smtClean="0">
                        <a:latin typeface="Cambria Math" panose="02040503050406030204" pitchFamily="18" charset="0"/>
                      </a:rPr>
                      <m:t>𝐵</m:t>
                    </m:r>
                    <m:r>
                      <a:rPr lang="en-US" altLang="zh-CN" i="1">
                        <a:latin typeface="Cambria Math" panose="02040503050406030204" pitchFamily="18" charset="0"/>
                      </a:rPr>
                      <m:t>𝐼𝐶</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e>
                        <m:r>
                          <a:rPr lang="en-US" altLang="zh-CN" i="1">
                            <a:latin typeface="Cambria Math" panose="02040503050406030204" pitchFamily="18" charset="0"/>
                          </a:rPr>
                          <m:t>𝐷</m:t>
                        </m:r>
                      </m:e>
                    </m:d>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𝑚</m:t>
                            </m:r>
                          </m:e>
                        </m:func>
                      </m:num>
                      <m:den>
                        <m:r>
                          <a:rPr lang="en-US" altLang="zh-CN" b="0" i="1" smtClean="0">
                            <a:latin typeface="Cambria Math" panose="02040503050406030204" pitchFamily="18" charset="0"/>
                          </a:rPr>
                          <m:t>2</m:t>
                        </m:r>
                      </m:den>
                    </m:f>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𝐵</m:t>
                        </m:r>
                      </m:e>
                    </m:d>
                    <m:r>
                      <a:rPr lang="en-US" altLang="zh-CN" i="1">
                        <a:latin typeface="Cambria Math" panose="02040503050406030204" pitchFamily="18" charset="0"/>
                      </a:rPr>
                      <m:t>−</m:t>
                    </m:r>
                    <m:r>
                      <a:rPr lang="en-US" altLang="zh-CN" i="1">
                        <a:latin typeface="Cambria Math" panose="02040503050406030204" pitchFamily="18" charset="0"/>
                      </a:rPr>
                      <m:t>𝐿𝐿</m:t>
                    </m:r>
                    <m:r>
                      <a:rPr lang="en-US" altLang="zh-CN" i="1">
                        <a:latin typeface="Cambria Math" panose="02040503050406030204" pitchFamily="18" charset="0"/>
                      </a:rPr>
                      <m:t>(</m:t>
                    </m:r>
                    <m:r>
                      <a:rPr lang="en-US" altLang="zh-CN" i="1">
                        <a:latin typeface="Cambria Math" panose="02040503050406030204" pitchFamily="18" charset="0"/>
                      </a:rPr>
                      <m:t>𝐵</m:t>
                    </m:r>
                    <m:r>
                      <a:rPr lang="en-US" altLang="zh-CN" i="1">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oMath>
                </a14:m>
                <a:endParaRPr lang="en-US" altLang="zh-CN" dirty="0"/>
              </a:p>
              <a:p>
                <a:endParaRPr lang="en-US" altLang="zh-CN" sz="20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28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40</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764639" y="4406458"/>
                <a:ext cx="3909724" cy="1377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oMath>
                  </m:oMathPara>
                </a14:m>
                <a:endParaRPr lang="en-US" altLang="zh-CN" sz="2400" b="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func>
                        </m:e>
                      </m:nary>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764639" y="4406458"/>
                <a:ext cx="3909724" cy="1377557"/>
              </a:xfrm>
              <a:prstGeom prst="rect">
                <a:avLst/>
              </a:prstGeom>
              <a:blipFill>
                <a:blip r:embed="rId4"/>
                <a:stretch>
                  <a:fillRect l="-6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6279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If </a:t>
                </a:r>
                <a14:m>
                  <m:oMath xmlns:m="http://schemas.openxmlformats.org/officeDocument/2006/math">
                    <m:r>
                      <a:rPr lang="en-US" altLang="zh-CN" i="1" dirty="0" smtClean="0">
                        <a:latin typeface="Cambria Math" panose="02040503050406030204" pitchFamily="18" charset="0"/>
                      </a:rPr>
                      <m:t>𝐺</m:t>
                    </m:r>
                  </m:oMath>
                </a14:m>
                <a:r>
                  <a:rPr lang="en-US" altLang="zh-CN" dirty="0"/>
                  <a:t> is fixed, the first item in </a:t>
                </a:r>
                <a14:m>
                  <m:oMath xmlns:m="http://schemas.openxmlformats.org/officeDocument/2006/math">
                    <m:r>
                      <a:rPr lang="en-US" altLang="zh-CN" i="1">
                        <a:latin typeface="Cambria Math" panose="02040503050406030204" pitchFamily="18" charset="0"/>
                      </a:rPr>
                      <m:t>𝑠</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e>
                        <m:r>
                          <a:rPr lang="en-US" altLang="zh-CN" i="1">
                            <a:latin typeface="Cambria Math" panose="02040503050406030204" pitchFamily="18" charset="0"/>
                          </a:rPr>
                          <m:t>𝐷</m:t>
                        </m:r>
                      </m:e>
                    </m:d>
                  </m:oMath>
                </a14:m>
                <a:r>
                  <a:rPr lang="zh-CN" altLang="en-US" dirty="0"/>
                  <a:t> </a:t>
                </a:r>
                <a:r>
                  <a:rPr lang="en-US" altLang="zh-CN" dirty="0"/>
                  <a:t>is a constant. Then</a:t>
                </a:r>
              </a:p>
              <a:p>
                <a:endParaRPr lang="en-US" altLang="zh-CN" dirty="0"/>
              </a:p>
              <a:p>
                <a:r>
                  <a:rPr lang="en-US" altLang="zh-CN" dirty="0"/>
                  <a:t> And we have</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41</a:t>
            </a:fld>
            <a:endParaRPr lang="en-US"/>
          </a:p>
        </p:txBody>
      </p:sp>
      <mc:AlternateContent xmlns:mc="http://schemas.openxmlformats.org/markup-compatibility/2006" xmlns:a14="http://schemas.microsoft.com/office/drawing/2010/main">
        <mc:Choice Requires="a14">
          <p:sp>
            <p:nvSpPr>
              <p:cNvPr id="8" name="矩形 7"/>
              <p:cNvSpPr/>
              <p:nvPr/>
            </p:nvSpPr>
            <p:spPr>
              <a:xfrm>
                <a:off x="2639737" y="1368237"/>
                <a:ext cx="39841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min</m:t>
                          </m:r>
                        </m:fName>
                        <m:e>
                          <m:r>
                            <a:rPr lang="en-US" altLang="zh-CN" sz="2400" i="1">
                              <a:latin typeface="Cambria Math" panose="02040503050406030204" pitchFamily="18" charset="0"/>
                            </a:rPr>
                            <m:t>𝑠</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𝐵</m:t>
                              </m:r>
                            </m:e>
                            <m:e>
                              <m:r>
                                <a:rPr lang="en-US" altLang="zh-CN" sz="2400" i="1">
                                  <a:latin typeface="Cambria Math" panose="02040503050406030204" pitchFamily="18" charset="0"/>
                                </a:rPr>
                                <m:t>𝐷</m:t>
                              </m:r>
                            </m:e>
                          </m:d>
                        </m:e>
                      </m:func>
                      <m:r>
                        <a:rPr lang="en-US" altLang="zh-CN" sz="2400" b="0" i="1" smtClean="0">
                          <a:latin typeface="Cambria Math" panose="02040503050406030204" pitchFamily="18" charset="0"/>
                        </a:rPr>
                        <m:t>⇒ </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max</m:t>
                          </m:r>
                        </m:fName>
                        <m:e>
                          <m:r>
                            <a:rPr lang="en-US" altLang="zh-CN" sz="2400" b="0" i="1" smtClean="0">
                              <a:latin typeface="Cambria Math" panose="02040503050406030204" pitchFamily="18" charset="0"/>
                            </a:rPr>
                            <m:t>𝐿𝐿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𝐵</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e>
                      </m:func>
                    </m:oMath>
                  </m:oMathPara>
                </a14:m>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639737" y="1368237"/>
                <a:ext cx="3984103" cy="461665"/>
              </a:xfrm>
              <a:prstGeom prst="rect">
                <a:avLst/>
              </a:prstGeom>
              <a:blipFill>
                <a:blip r:embed="rId4"/>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313319" y="2571706"/>
                <a:ext cx="2569614" cy="5161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𝜃</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𝑃</m:t>
                              </m:r>
                            </m:e>
                          </m:acc>
                        </m:e>
                        <m:sub>
                          <m:r>
                            <a:rPr lang="en-US" altLang="zh-CN" sz="2400" b="0" i="1" smtClean="0">
                              <a:latin typeface="Cambria Math" panose="02040503050406030204" pitchFamily="18" charset="0"/>
                            </a:rPr>
                            <m:t>𝐷</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3313319" y="2571706"/>
                <a:ext cx="2569614" cy="51610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764639" y="4406458"/>
                <a:ext cx="3909724" cy="1377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oMath>
                  </m:oMathPara>
                </a14:m>
                <a:endParaRPr lang="en-US" altLang="zh-CN" sz="2400" b="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func>
                        </m:e>
                      </m:nary>
                    </m:oMath>
                  </m:oMathPara>
                </a14:m>
                <a:endParaRPr lang="zh-CN" altLang="en-US" sz="2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764639" y="4406458"/>
                <a:ext cx="3909724" cy="1377557"/>
              </a:xfrm>
              <a:prstGeom prst="rect">
                <a:avLst/>
              </a:prstGeom>
              <a:blipFill>
                <a:blip r:embed="rId6"/>
                <a:stretch>
                  <a:fillRect l="-6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2863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p:sp>
        <p:nvSpPr>
          <p:cNvPr id="3" name="内容占位符 2"/>
          <p:cNvSpPr>
            <a:spLocks noGrp="1"/>
          </p:cNvSpPr>
          <p:nvPr>
            <p:ph idx="1"/>
          </p:nvPr>
        </p:nvSpPr>
        <p:spPr/>
        <p:txBody>
          <a:bodyPr/>
          <a:lstStyle/>
          <a:p>
            <a:r>
              <a:rPr lang="en-US" altLang="zh-CN" dirty="0"/>
              <a:t>If graph structure is unknown, find</a:t>
            </a:r>
          </a:p>
          <a:p>
            <a:pPr algn="ctr"/>
            <a:endParaRPr lang="en-US" altLang="zh-CN"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42</a:t>
            </a:fld>
            <a:endParaRPr lang="en-US"/>
          </a:p>
        </p:txBody>
      </p:sp>
      <mc:AlternateContent xmlns:mc="http://schemas.openxmlformats.org/markup-compatibility/2006" xmlns:a14="http://schemas.microsoft.com/office/drawing/2010/main">
        <mc:Choice Requires="a14">
          <p:sp>
            <p:nvSpPr>
              <p:cNvPr id="7" name="矩形 6"/>
              <p:cNvSpPr/>
              <p:nvPr/>
            </p:nvSpPr>
            <p:spPr>
              <a:xfrm>
                <a:off x="2980670" y="1270254"/>
                <a:ext cx="3185039" cy="5967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𝐺</m:t>
                          </m:r>
                        </m:e>
                      </m:acc>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arg</m:t>
                          </m:r>
                        </m:fName>
                        <m:e>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𝐺</m:t>
                                  </m:r>
                                </m:lim>
                              </m:limLow>
                            </m:fName>
                            <m:e>
                              <m:r>
                                <a:rPr lang="en-US" altLang="zh-CN" sz="2400" i="1">
                                  <a:latin typeface="Cambria Math" panose="02040503050406030204" pitchFamily="18" charset="0"/>
                                </a:rPr>
                                <m:t>𝑆𝑐𝑜𝑟𝑒</m:t>
                              </m:r>
                              <m:r>
                                <a:rPr lang="en-US" altLang="zh-CN" sz="2400" i="1">
                                  <a:latin typeface="Cambria Math" panose="02040503050406030204" pitchFamily="18" charset="0"/>
                                </a:rPr>
                                <m:t>(</m:t>
                              </m:r>
                              <m:r>
                                <a:rPr lang="en-US" altLang="zh-CN" sz="2400" i="1">
                                  <a:latin typeface="Cambria Math" panose="02040503050406030204" pitchFamily="18" charset="0"/>
                                </a:rPr>
                                <m:t>𝐺</m:t>
                              </m:r>
                              <m:r>
                                <a:rPr lang="en-US" altLang="zh-CN" sz="2400" i="1">
                                  <a:latin typeface="Cambria Math" panose="02040503050406030204" pitchFamily="18" charset="0"/>
                                </a:rPr>
                                <m:t>)</m:t>
                              </m:r>
                            </m:e>
                          </m:func>
                        </m:e>
                      </m:func>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980670" y="1270254"/>
                <a:ext cx="3185039" cy="596766"/>
              </a:xfrm>
              <a:prstGeom prst="rect">
                <a:avLst/>
              </a:prstGeom>
              <a:blipFill>
                <a:blip r:embed="rId2"/>
                <a:stretch>
                  <a:fillRect/>
                </a:stretch>
              </a:blipFill>
            </p:spPr>
            <p:txBody>
              <a:bodyPr/>
              <a:lstStyle/>
              <a:p>
                <a:r>
                  <a:rPr lang="zh-CN" altLang="en-US">
                    <a:noFill/>
                  </a:rPr>
                  <a:t> </a:t>
                </a:r>
              </a:p>
            </p:txBody>
          </p:sp>
        </mc:Fallback>
      </mc:AlternateContent>
      <p:grpSp>
        <p:nvGrpSpPr>
          <p:cNvPr id="10" name="组合 9"/>
          <p:cNvGrpSpPr/>
          <p:nvPr/>
        </p:nvGrpSpPr>
        <p:grpSpPr>
          <a:xfrm>
            <a:off x="3626069" y="1301787"/>
            <a:ext cx="4982354" cy="1014182"/>
            <a:chOff x="3626069" y="1301787"/>
            <a:chExt cx="4982354" cy="1014182"/>
          </a:xfrm>
        </p:grpSpPr>
        <p:sp>
          <p:nvSpPr>
            <p:cNvPr id="8" name="线形标注 2 7"/>
            <p:cNvSpPr/>
            <p:nvPr/>
          </p:nvSpPr>
          <p:spPr>
            <a:xfrm>
              <a:off x="3626069" y="1301787"/>
              <a:ext cx="2539640" cy="522476"/>
            </a:xfrm>
            <a:prstGeom prst="borderCallout2">
              <a:avLst>
                <a:gd name="adj1" fmla="val 60961"/>
                <a:gd name="adj2" fmla="val 100035"/>
                <a:gd name="adj3" fmla="val 96137"/>
                <a:gd name="adj4" fmla="val 124683"/>
                <a:gd name="adj5" fmla="val 98429"/>
                <a:gd name="adj6" fmla="val 12530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984124" y="1608083"/>
              <a:ext cx="1624299" cy="707886"/>
            </a:xfrm>
            <a:prstGeom prst="rect">
              <a:avLst/>
            </a:prstGeom>
            <a:noFill/>
          </p:spPr>
          <p:txBody>
            <a:bodyPr wrap="square" rtlCol="0">
              <a:spAutoFit/>
            </a:bodyPr>
            <a:lstStyle/>
            <a:p>
              <a:r>
                <a:rPr lang="en-US" altLang="zh-CN" sz="2000" dirty="0">
                  <a:solidFill>
                    <a:srgbClr val="FF0000"/>
                  </a:solidFill>
                </a:rPr>
                <a:t>NP-hard optimization</a:t>
              </a:r>
              <a:endParaRPr lang="zh-CN" altLang="en-US" sz="2000" dirty="0">
                <a:solidFill>
                  <a:srgbClr val="FF0000"/>
                </a:solidFill>
              </a:endParaRPr>
            </a:p>
          </p:txBody>
        </p:sp>
      </p:grpSp>
      <p:pic>
        <p:nvPicPr>
          <p:cNvPr id="18" name="图片 17">
            <a:extLst>
              <a:ext uri="{FF2B5EF4-FFF2-40B4-BE49-F238E27FC236}">
                <a16:creationId xmlns:a16="http://schemas.microsoft.com/office/drawing/2014/main" id="{7380E615-3B06-42FB-A3E3-15DD78CB4CC3}"/>
              </a:ext>
            </a:extLst>
          </p:cNvPr>
          <p:cNvPicPr>
            <a:picLocks noChangeAspect="1"/>
          </p:cNvPicPr>
          <p:nvPr/>
        </p:nvPicPr>
        <p:blipFill rotWithShape="1">
          <a:blip r:embed="rId3"/>
          <a:srcRect t="3029" r="4158"/>
          <a:stretch/>
        </p:blipFill>
        <p:spPr>
          <a:xfrm>
            <a:off x="190099" y="2618114"/>
            <a:ext cx="8763802" cy="3542719"/>
          </a:xfrm>
          <a:prstGeom prst="rect">
            <a:avLst/>
          </a:prstGeom>
        </p:spPr>
      </p:pic>
    </p:spTree>
    <p:extLst>
      <p:ext uri="{BB962C8B-B14F-4D97-AF65-F5344CB8AC3E}">
        <p14:creationId xmlns:p14="http://schemas.microsoft.com/office/powerpoint/2010/main" val="9548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p:sp>
        <p:nvSpPr>
          <p:cNvPr id="3" name="内容占位符 2"/>
          <p:cNvSpPr>
            <a:spLocks noGrp="1"/>
          </p:cNvSpPr>
          <p:nvPr>
            <p:ph idx="1"/>
          </p:nvPr>
        </p:nvSpPr>
        <p:spPr/>
        <p:txBody>
          <a:bodyPr/>
          <a:lstStyle/>
          <a:p>
            <a:r>
              <a:rPr lang="en-US" altLang="zh-CN" dirty="0"/>
              <a:t>If graph structure is unknown, find</a:t>
            </a:r>
          </a:p>
          <a:p>
            <a:pPr algn="ctr"/>
            <a:endParaRPr lang="en-US" altLang="zh-CN" dirty="0"/>
          </a:p>
          <a:p>
            <a:r>
              <a:rPr lang="en-US" altLang="zh-CN" dirty="0"/>
              <a:t>Heuristic search</a:t>
            </a:r>
          </a:p>
          <a:p>
            <a:pPr lvl="1"/>
            <a:r>
              <a:rPr lang="en-US" altLang="zh-CN" dirty="0"/>
              <a:t>Complete data :local computations</a:t>
            </a:r>
          </a:p>
          <a:p>
            <a:pPr lvl="1"/>
            <a:r>
              <a:rPr lang="en-US" altLang="zh-CN" dirty="0"/>
              <a:t>Incomplete data (score </a:t>
            </a:r>
            <a:r>
              <a:rPr lang="en-US" altLang="zh-CN" dirty="0" err="1"/>
              <a:t>nondecomposable</a:t>
            </a:r>
            <a:r>
              <a:rPr lang="en-US" altLang="zh-CN" dirty="0"/>
              <a:t>): stochastic methods</a:t>
            </a:r>
          </a:p>
          <a:p>
            <a:endParaRPr lang="en-US" altLang="zh-CN" dirty="0"/>
          </a:p>
          <a:p>
            <a:endParaRPr lang="en-US" altLang="zh-CN" dirty="0"/>
          </a:p>
          <a:p>
            <a:endParaRPr lang="en-US" altLang="zh-CN" dirty="0"/>
          </a:p>
          <a:p>
            <a:endParaRPr lang="en-US" altLang="zh-CN" dirty="0"/>
          </a:p>
          <a:p>
            <a:r>
              <a:rPr lang="en-US" altLang="zh-CN" dirty="0"/>
              <a:t>Constrained-based methods (PC/IC algorithms)</a:t>
            </a:r>
          </a:p>
          <a:p>
            <a:pPr lvl="1"/>
            <a:r>
              <a:rPr lang="en-US" altLang="zh-CN" dirty="0"/>
              <a:t>Data impose independence relations (constraints) on graph structure</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12/23/2021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43</a:t>
            </a:fld>
            <a:endParaRPr lang="en-US"/>
          </a:p>
        </p:txBody>
      </p:sp>
      <mc:AlternateContent xmlns:mc="http://schemas.openxmlformats.org/markup-compatibility/2006" xmlns:a14="http://schemas.microsoft.com/office/drawing/2010/main">
        <mc:Choice Requires="a14">
          <p:sp>
            <p:nvSpPr>
              <p:cNvPr id="7" name="矩形 6"/>
              <p:cNvSpPr/>
              <p:nvPr/>
            </p:nvSpPr>
            <p:spPr>
              <a:xfrm>
                <a:off x="2980670" y="1270254"/>
                <a:ext cx="3185039" cy="5967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𝐺</m:t>
                          </m:r>
                        </m:e>
                      </m:acc>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arg</m:t>
                          </m:r>
                        </m:fName>
                        <m:e>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𝐺</m:t>
                                  </m:r>
                                </m:lim>
                              </m:limLow>
                            </m:fName>
                            <m:e>
                              <m:r>
                                <a:rPr lang="en-US" altLang="zh-CN" sz="2400" i="1">
                                  <a:latin typeface="Cambria Math" panose="02040503050406030204" pitchFamily="18" charset="0"/>
                                </a:rPr>
                                <m:t>𝑆𝑐𝑜𝑟𝑒</m:t>
                              </m:r>
                              <m:r>
                                <a:rPr lang="en-US" altLang="zh-CN" sz="2400" i="1">
                                  <a:latin typeface="Cambria Math" panose="02040503050406030204" pitchFamily="18" charset="0"/>
                                </a:rPr>
                                <m:t>(</m:t>
                              </m:r>
                              <m:r>
                                <a:rPr lang="en-US" altLang="zh-CN" sz="2400" i="1">
                                  <a:latin typeface="Cambria Math" panose="02040503050406030204" pitchFamily="18" charset="0"/>
                                </a:rPr>
                                <m:t>𝐺</m:t>
                              </m:r>
                              <m:r>
                                <a:rPr lang="en-US" altLang="zh-CN" sz="2400" i="1">
                                  <a:latin typeface="Cambria Math" panose="02040503050406030204" pitchFamily="18" charset="0"/>
                                </a:rPr>
                                <m:t>)</m:t>
                              </m:r>
                            </m:e>
                          </m:func>
                        </m:e>
                      </m:func>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980670" y="1270254"/>
                <a:ext cx="3185039" cy="596766"/>
              </a:xfrm>
              <a:prstGeom prst="rect">
                <a:avLst/>
              </a:prstGeom>
              <a:blipFill>
                <a:blip r:embed="rId2"/>
                <a:stretch>
                  <a:fillRect/>
                </a:stretch>
              </a:blipFill>
            </p:spPr>
            <p:txBody>
              <a:bodyPr/>
              <a:lstStyle/>
              <a:p>
                <a:r>
                  <a:rPr lang="zh-CN" altLang="en-US">
                    <a:noFill/>
                  </a:rPr>
                  <a:t> </a:t>
                </a:r>
              </a:p>
            </p:txBody>
          </p:sp>
        </mc:Fallback>
      </mc:AlternateContent>
      <p:grpSp>
        <p:nvGrpSpPr>
          <p:cNvPr id="10" name="组合 9"/>
          <p:cNvGrpSpPr/>
          <p:nvPr/>
        </p:nvGrpSpPr>
        <p:grpSpPr>
          <a:xfrm>
            <a:off x="3626069" y="1301787"/>
            <a:ext cx="4982354" cy="1014182"/>
            <a:chOff x="3626069" y="1301787"/>
            <a:chExt cx="4982354" cy="1014182"/>
          </a:xfrm>
        </p:grpSpPr>
        <p:sp>
          <p:nvSpPr>
            <p:cNvPr id="8" name="线形标注 2 7"/>
            <p:cNvSpPr/>
            <p:nvPr/>
          </p:nvSpPr>
          <p:spPr>
            <a:xfrm>
              <a:off x="3626069" y="1301787"/>
              <a:ext cx="2539640" cy="522476"/>
            </a:xfrm>
            <a:prstGeom prst="borderCallout2">
              <a:avLst>
                <a:gd name="adj1" fmla="val 60961"/>
                <a:gd name="adj2" fmla="val 100035"/>
                <a:gd name="adj3" fmla="val 96137"/>
                <a:gd name="adj4" fmla="val 124683"/>
                <a:gd name="adj5" fmla="val 98429"/>
                <a:gd name="adj6" fmla="val 12530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984124" y="1608083"/>
              <a:ext cx="1624299" cy="707886"/>
            </a:xfrm>
            <a:prstGeom prst="rect">
              <a:avLst/>
            </a:prstGeom>
            <a:noFill/>
          </p:spPr>
          <p:txBody>
            <a:bodyPr wrap="square" rtlCol="0">
              <a:spAutoFit/>
            </a:bodyPr>
            <a:lstStyle/>
            <a:p>
              <a:r>
                <a:rPr lang="en-US" altLang="zh-CN" sz="2000" dirty="0">
                  <a:solidFill>
                    <a:srgbClr val="FF0000"/>
                  </a:solidFill>
                </a:rPr>
                <a:t>NP-hard optimization</a:t>
              </a:r>
              <a:endParaRPr lang="zh-CN" altLang="en-US" sz="2000" dirty="0">
                <a:solidFill>
                  <a:srgbClr val="FF0000"/>
                </a:solidFill>
              </a:endParaRPr>
            </a:p>
          </p:txBody>
        </p:sp>
      </p:grpSp>
      <p:grpSp>
        <p:nvGrpSpPr>
          <p:cNvPr id="17" name="组合 16"/>
          <p:cNvGrpSpPr/>
          <p:nvPr/>
        </p:nvGrpSpPr>
        <p:grpSpPr>
          <a:xfrm>
            <a:off x="4609665" y="2989372"/>
            <a:ext cx="3216069" cy="2233206"/>
            <a:chOff x="4609665" y="2989372"/>
            <a:chExt cx="3216069" cy="2233206"/>
          </a:xfrm>
        </p:grpSpPr>
        <p:grpSp>
          <p:nvGrpSpPr>
            <p:cNvPr id="15" name="组合 14"/>
            <p:cNvGrpSpPr/>
            <p:nvPr/>
          </p:nvGrpSpPr>
          <p:grpSpPr>
            <a:xfrm>
              <a:off x="4609665" y="2998126"/>
              <a:ext cx="3216069" cy="2224452"/>
              <a:chOff x="4609665" y="2998126"/>
              <a:chExt cx="3216069" cy="2224452"/>
            </a:xfrm>
          </p:grpSpPr>
          <p:pic>
            <p:nvPicPr>
              <p:cNvPr id="11" name="图片 10"/>
              <p:cNvPicPr>
                <a:picLocks noChangeAspect="1"/>
              </p:cNvPicPr>
              <p:nvPr/>
            </p:nvPicPr>
            <p:blipFill>
              <a:blip r:embed="rId3">
                <a:extLst>
                  <a:ext uri="{BEBA8EAE-BF5A-486C-A8C5-ECC9F3942E4B}">
                    <a14:imgProps xmlns:a14="http://schemas.microsoft.com/office/drawing/2010/main">
                      <a14:imgLayer r:embed="rId4">
                        <a14:imgEffect>
                          <a14:backgroundRemoval t="0" b="100000" l="0" r="98919">
                            <a14:foregroundMark x1="89189" y1="6061" x2="89189" y2="6061"/>
                            <a14:foregroundMark x1="89189" y1="4545" x2="96216" y2="6061"/>
                            <a14:foregroundMark x1="20541" y1="7576" x2="7568" y2="56061"/>
                            <a14:backgroundMark x1="2703" y1="36364" x2="4324" y2="34848"/>
                            <a14:backgroundMark x1="4865" y1="46970" x2="0" y2="62121"/>
                          </a14:backgroundRemoval>
                        </a14:imgEffect>
                      </a14:imgLayer>
                    </a14:imgProps>
                  </a:ext>
                </a:extLst>
              </a:blip>
              <a:stretch>
                <a:fillRect/>
              </a:stretch>
            </p:blipFill>
            <p:spPr>
              <a:xfrm>
                <a:off x="4609665" y="3036222"/>
                <a:ext cx="1761905" cy="628571"/>
              </a:xfrm>
              <a:prstGeom prst="rect">
                <a:avLst/>
              </a:prstGeom>
            </p:spPr>
          </p:pic>
          <p:pic>
            <p:nvPicPr>
              <p:cNvPr id="12" name="图片 11"/>
              <p:cNvPicPr>
                <a:picLocks noChangeAspect="1"/>
              </p:cNvPicPr>
              <p:nvPr/>
            </p:nvPicPr>
            <p:blipFill>
              <a:blip r:embed="rId5"/>
              <a:stretch>
                <a:fillRect/>
              </a:stretch>
            </p:blipFill>
            <p:spPr>
              <a:xfrm>
                <a:off x="6528807" y="2998126"/>
                <a:ext cx="1228571" cy="704762"/>
              </a:xfrm>
              <a:prstGeom prst="rect">
                <a:avLst/>
              </a:prstGeom>
            </p:spPr>
          </p:pic>
          <p:pic>
            <p:nvPicPr>
              <p:cNvPr id="13" name="图片 12"/>
              <p:cNvPicPr>
                <a:picLocks noChangeAspect="1"/>
              </p:cNvPicPr>
              <p:nvPr/>
            </p:nvPicPr>
            <p:blipFill>
              <a:blip r:embed="rId6"/>
              <a:stretch>
                <a:fillRect/>
              </a:stretch>
            </p:blipFill>
            <p:spPr>
              <a:xfrm>
                <a:off x="4795474" y="3823352"/>
                <a:ext cx="1733333" cy="895238"/>
              </a:xfrm>
              <a:prstGeom prst="rect">
                <a:avLst/>
              </a:prstGeom>
            </p:spPr>
          </p:pic>
          <p:pic>
            <p:nvPicPr>
              <p:cNvPr id="14" name="图片 13"/>
              <p:cNvPicPr>
                <a:picLocks noChangeAspect="1"/>
              </p:cNvPicPr>
              <p:nvPr/>
            </p:nvPicPr>
            <p:blipFill>
              <a:blip r:embed="rId7"/>
              <a:stretch>
                <a:fillRect/>
              </a:stretch>
            </p:blipFill>
            <p:spPr>
              <a:xfrm>
                <a:off x="6473353" y="3984483"/>
                <a:ext cx="1352381" cy="1238095"/>
              </a:xfrm>
              <a:prstGeom prst="rect">
                <a:avLst/>
              </a:prstGeom>
            </p:spPr>
          </p:pic>
        </p:grpSp>
        <p:sp>
          <p:nvSpPr>
            <p:cNvPr id="16" name="文本框 15"/>
            <p:cNvSpPr txBox="1"/>
            <p:nvPr/>
          </p:nvSpPr>
          <p:spPr>
            <a:xfrm>
              <a:off x="5528716" y="2989372"/>
              <a:ext cx="944637" cy="307777"/>
            </a:xfrm>
            <a:prstGeom prst="rect">
              <a:avLst/>
            </a:prstGeom>
            <a:solidFill>
              <a:schemeClr val="bg1"/>
            </a:solidFill>
          </p:spPr>
          <p:txBody>
            <a:bodyPr wrap="square" rtlCol="0">
              <a:spAutoFit/>
            </a:bodyPr>
            <a:lstStyle/>
            <a:p>
              <a:r>
                <a:rPr lang="en-US" altLang="zh-CN" sz="1400" b="1" dirty="0"/>
                <a:t>Add C-&gt;B</a:t>
              </a:r>
              <a:endParaRPr lang="zh-CN" altLang="en-US" sz="1400" b="1" dirty="0"/>
            </a:p>
          </p:txBody>
        </p:sp>
      </p:grpSp>
    </p:spTree>
    <p:extLst>
      <p:ext uri="{BB962C8B-B14F-4D97-AF65-F5344CB8AC3E}">
        <p14:creationId xmlns:p14="http://schemas.microsoft.com/office/powerpoint/2010/main" val="2663514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inference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The process of speculating unknown variables using values of observed variables is called inference</a:t>
                </a:r>
              </a:p>
              <a:p>
                <a:r>
                  <a:rPr lang="en-US" altLang="zh-CN" dirty="0"/>
                  <a:t>The ideal situation is to compute posterior probabilities </a:t>
                </a:r>
                <a14:m>
                  <m:oMath xmlns:m="http://schemas.openxmlformats.org/officeDocument/2006/math">
                    <m:r>
                      <a:rPr lang="en-US" altLang="zh-CN" i="1">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1">
                        <a:latin typeface="Cambria Math" panose="02040503050406030204" pitchFamily="18" charset="0"/>
                      </a:rPr>
                      <m:t>𝐪</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1">
                        <a:latin typeface="Cambria Math" panose="02040503050406030204" pitchFamily="18" charset="0"/>
                      </a:rPr>
                      <m:t>𝐞</m:t>
                    </m:r>
                    <m:r>
                      <a:rPr lang="en-US" altLang="zh-CN" b="0" i="1" smtClean="0">
                        <a:latin typeface="Cambria Math" panose="02040503050406030204" pitchFamily="18" charset="0"/>
                      </a:rPr>
                      <m:t>)</m:t>
                    </m:r>
                  </m:oMath>
                </a14:m>
                <a:r>
                  <a:rPr lang="en-US" altLang="zh-CN" dirty="0"/>
                  <a:t> using joint distribution defined in BN</a:t>
                </a:r>
              </a:p>
              <a:p>
                <a:pPr lvl="1"/>
                <a:r>
                  <a:rPr lang="en-US" altLang="zh-CN" dirty="0"/>
                  <a:t>Query variables: </a:t>
                </a:r>
                <a14:m>
                  <m:oMath xmlns:m="http://schemas.openxmlformats.org/officeDocument/2006/math">
                    <m:r>
                      <a:rPr lang="en-US" altLang="zh-CN" b="0" i="1" dirty="0" smtClean="0">
                        <a:latin typeface="Cambria Math" panose="02040503050406030204" pitchFamily="18" charset="0"/>
                      </a:rPr>
                      <m:t>𝑄</m:t>
                    </m:r>
                    <m:r>
                      <a:rPr lang="en-US" altLang="zh-CN" b="0" i="1" dirty="0" smtClean="0">
                        <a:latin typeface="Cambria Math" panose="02040503050406030204" pitchFamily="18" charset="0"/>
                      </a:rPr>
                      <m:t>=</m:t>
                    </m:r>
                    <m:r>
                      <a:rPr lang="en-US" altLang="zh-CN" b="1" i="0" dirty="0" smtClean="0">
                        <a:latin typeface="Cambria Math" panose="02040503050406030204" pitchFamily="18" charset="0"/>
                      </a:rPr>
                      <m:t>𝐪</m:t>
                    </m:r>
                  </m:oMath>
                </a14:m>
                <a:endParaRPr lang="en-US" altLang="zh-CN" b="1" dirty="0"/>
              </a:p>
              <a:p>
                <a:pPr lvl="1"/>
                <a:r>
                  <a:rPr lang="en-US" altLang="zh-CN" dirty="0"/>
                  <a:t>Evidence (observed observed) variables: ) variables: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 = </m:t>
                    </m:r>
                    <m:r>
                      <a:rPr lang="en-US" altLang="zh-CN" b="1" i="0" dirty="0" smtClean="0">
                        <a:latin typeface="Cambria Math" panose="02040503050406030204" pitchFamily="18" charset="0"/>
                      </a:rPr>
                      <m:t>𝐞</m:t>
                    </m:r>
                  </m:oMath>
                </a14:m>
                <a:endParaRPr lang="en-US" altLang="zh-CN" b="1" dirty="0"/>
              </a:p>
              <a:p>
                <a:pPr lvl="1"/>
                <a:endParaRPr lang="en-US" altLang="zh-CN" dirty="0"/>
              </a:p>
              <a:p>
                <a:r>
                  <a:rPr lang="en-US" altLang="zh-CN" dirty="0"/>
                  <a:t>Recall: inference via the full joint distribution</a:t>
                </a:r>
              </a:p>
              <a:p>
                <a:endParaRPr lang="en-US" altLang="zh-CN" dirty="0"/>
              </a:p>
              <a:p>
                <a:endParaRPr lang="en-US" altLang="zh-CN" dirty="0"/>
              </a:p>
              <a:p>
                <a:r>
                  <a:rPr lang="en-US" altLang="zh-CN" dirty="0"/>
                  <a:t>Exact inference is NP-hard (Actually #P-complete)</a:t>
                </a:r>
              </a:p>
              <a:p>
                <a:pPr algn="ct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44</a:t>
            </a:fld>
            <a:endParaRPr lang="en-US"/>
          </a:p>
        </p:txBody>
      </p:sp>
      <mc:AlternateContent xmlns:mc="http://schemas.openxmlformats.org/markup-compatibility/2006" xmlns:a14="http://schemas.microsoft.com/office/drawing/2010/main">
        <mc:Choice Requires="a14">
          <p:sp>
            <p:nvSpPr>
              <p:cNvPr id="7" name="矩形 6"/>
              <p:cNvSpPr/>
              <p:nvPr/>
            </p:nvSpPr>
            <p:spPr>
              <a:xfrm>
                <a:off x="2391240" y="3977310"/>
                <a:ext cx="5015540" cy="8613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e>
                        <m:e>
                          <m:r>
                            <a:rPr lang="en-US" altLang="zh-CN" sz="2400" i="1">
                              <a:latin typeface="Cambria Math" panose="02040503050406030204" pitchFamily="18" charset="0"/>
                            </a:rPr>
                            <m:t>𝐸</m:t>
                          </m:r>
                          <m:r>
                            <a:rPr lang="en-US" altLang="zh-CN" sz="2400" i="1">
                              <a:latin typeface="Cambria Math" panose="02040503050406030204" pitchFamily="18" charset="0"/>
                            </a:rPr>
                            <m:t>=</m:t>
                          </m:r>
                          <m:r>
                            <a:rPr lang="en-US" altLang="zh-CN" sz="2400" b="1" i="0">
                              <a:latin typeface="Cambria Math" panose="02040503050406030204" pitchFamily="18" charset="0"/>
                            </a:rPr>
                            <m:t>𝐞</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den>
                      </m:f>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𝐪</m:t>
                      </m:r>
                      <m:r>
                        <a:rPr lang="en-US" altLang="zh-CN" sz="2400" i="1">
                          <a:latin typeface="Cambria Math" panose="02040503050406030204" pitchFamily="18" charset="0"/>
                        </a:rPr>
                        <m:t>,</m:t>
                      </m:r>
                      <m:r>
                        <a:rPr lang="en-US" altLang="zh-CN" sz="2400" b="1">
                          <a:latin typeface="Cambria Math" panose="02040503050406030204" pitchFamily="18" charset="0"/>
                        </a:rPr>
                        <m:t>𝐞</m:t>
                      </m:r>
                      <m:r>
                        <a:rPr lang="en-US" altLang="zh-CN" sz="2400" b="0" i="1" smtClean="0">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391240" y="3977310"/>
                <a:ext cx="5015540" cy="86132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53064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1351D-2BE4-4580-8A6D-8DA58FE7C853}"/>
              </a:ext>
            </a:extLst>
          </p:cNvPr>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F209E63-7762-4DF7-839E-2859874E5C38}"/>
                  </a:ext>
                </a:extLst>
              </p:cNvPr>
              <p:cNvSpPr>
                <a:spLocks noGrp="1"/>
              </p:cNvSpPr>
              <p:nvPr>
                <p:ph idx="1"/>
              </p:nvPr>
            </p:nvSpPr>
            <p:spPr/>
            <p:txBody>
              <a:bodyPr/>
              <a:lstStyle/>
              <a:p>
                <a:r>
                  <a:rPr lang="en-US" altLang="zh-CN" dirty="0"/>
                  <a:t>It’s difficult when BN structure is large</a:t>
                </a:r>
              </a:p>
              <a:p>
                <a:r>
                  <a:rPr lang="en-US" altLang="zh-CN" dirty="0"/>
                  <a:t>Using sampling methods to perform approximate inference</a:t>
                </a:r>
              </a:p>
              <a:p>
                <a:r>
                  <a:rPr lang="en-US" altLang="zh-CN" dirty="0"/>
                  <a:t>Gibbs sampler</a:t>
                </a:r>
              </a:p>
              <a:p>
                <a:pPr lvl="1"/>
                <a:r>
                  <a:rPr lang="en-US" altLang="zh-CN" dirty="0"/>
                  <a:t>Suppose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oMath>
                </a14:m>
                <a:r>
                  <a:rPr lang="en-US" altLang="zh-CN" dirty="0"/>
                  <a:t> is a </a:t>
                </a:r>
                <a:r>
                  <a:rPr lang="en-US" altLang="zh-CN" dirty="0" err="1"/>
                  <a:t>p.d.f.</a:t>
                </a:r>
                <a:r>
                  <a:rPr lang="en-US" altLang="zh-CN" dirty="0"/>
                  <a:t> or </a:t>
                </a:r>
                <a:r>
                  <a:rPr lang="en-US" altLang="zh-CN" dirty="0" err="1"/>
                  <a:t>p.m.f</a:t>
                </a:r>
                <a:r>
                  <a:rPr lang="en-US" altLang="zh-CN" dirty="0"/>
                  <a:t>. that is difficult to sample from directly.</a:t>
                </a:r>
              </a:p>
              <a:p>
                <a:pPr lvl="1"/>
                <a:r>
                  <a:rPr lang="en-US" altLang="zh-CN" dirty="0"/>
                  <a:t>Suppose, though, that we can easily sample from the conditional distributions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err="1">
                        <a:latin typeface="Cambria Math" panose="02040503050406030204" pitchFamily="18" charset="0"/>
                      </a:rPr>
                      <m:t>𝑥</m:t>
                    </m:r>
                    <m:r>
                      <a:rPr lang="en-US" altLang="zh-CN" i="1" dirty="0" err="1">
                        <a:latin typeface="Cambria Math" panose="02040503050406030204" pitchFamily="18" charset="0"/>
                      </a:rPr>
                      <m:t>|</m:t>
                    </m:r>
                    <m:r>
                      <a:rPr lang="en-US" altLang="zh-CN" i="1" dirty="0" err="1">
                        <a:latin typeface="Cambria Math" panose="02040503050406030204" pitchFamily="18" charset="0"/>
                      </a:rPr>
                      <m:t>𝑦</m:t>
                    </m:r>
                    <m:r>
                      <a:rPr lang="en-US" altLang="zh-CN" i="1" dirty="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err="1">
                        <a:latin typeface="Cambria Math" panose="02040503050406030204" pitchFamily="18" charset="0"/>
                      </a:rPr>
                      <m:t>𝑦</m:t>
                    </m:r>
                    <m:r>
                      <a:rPr lang="en-US" altLang="zh-CN" i="1" dirty="0" err="1">
                        <a:latin typeface="Cambria Math" panose="02040503050406030204" pitchFamily="18" charset="0"/>
                      </a:rPr>
                      <m:t>|</m:t>
                    </m:r>
                    <m:r>
                      <a:rPr lang="en-US" altLang="zh-CN" i="1" dirty="0" err="1">
                        <a:latin typeface="Cambria Math" panose="02040503050406030204" pitchFamily="18" charset="0"/>
                      </a:rPr>
                      <m:t>𝑥</m:t>
                    </m:r>
                  </m:oMath>
                </a14:m>
                <a:r>
                  <a:rPr lang="en-US" altLang="zh-CN" dirty="0"/>
                  <a:t>). </a:t>
                </a:r>
              </a:p>
              <a:p>
                <a:pPr lvl="1"/>
                <a:r>
                  <a:rPr lang="en-US" altLang="zh-CN" dirty="0"/>
                  <a:t>The Gibbs sampler proceeds as follows: </a:t>
                </a:r>
              </a:p>
              <a:p>
                <a:pPr marL="726948" lvl="2" indent="-342900">
                  <a:buFont typeface="+mj-lt"/>
                  <a:buAutoNum type="arabicPeriod"/>
                </a:pPr>
                <a:r>
                  <a:rPr lang="en-US" altLang="zh-CN" dirty="0"/>
                  <a:t>set </a:t>
                </a:r>
                <a14:m>
                  <m:oMath xmlns:m="http://schemas.openxmlformats.org/officeDocument/2006/math">
                    <m:r>
                      <a:rPr lang="en-US" altLang="zh-CN" i="1" dirty="0"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to some initial starting values </a:t>
                </a:r>
              </a:p>
              <a:p>
                <a:pPr marL="726948" lvl="2" indent="-342900">
                  <a:buFont typeface="+mj-lt"/>
                  <a:buAutoNum type="arabicPeriod"/>
                </a:pPr>
                <a:r>
                  <a:rPr lang="en-US" altLang="zh-CN" dirty="0"/>
                  <a:t>then sample </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oMath>
                </a14:m>
                <a:r>
                  <a:rPr lang="en-US" altLang="zh-CN" dirty="0"/>
                  <a:t>, then sample </a:t>
                </a:r>
                <a14:m>
                  <m:oMath xmlns:m="http://schemas.openxmlformats.org/officeDocument/2006/math">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𝑥</m:t>
                    </m:r>
                    <m:r>
                      <a:rPr lang="en-US" altLang="zh-CN" i="1" dirty="0">
                        <a:latin typeface="Cambria Math" panose="02040503050406030204" pitchFamily="18" charset="0"/>
                      </a:rPr>
                      <m:t>,</m:t>
                    </m:r>
                  </m:oMath>
                </a14:m>
                <a:r>
                  <a:rPr lang="en-US" altLang="zh-CN" dirty="0"/>
                  <a:t> then </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oMath>
                </a14:m>
                <a:r>
                  <a:rPr lang="en-US" altLang="zh-CN" dirty="0"/>
                  <a:t>, and so on</a:t>
                </a:r>
                <a:endParaRPr lang="zh-CN" altLang="en-US" dirty="0"/>
              </a:p>
            </p:txBody>
          </p:sp>
        </mc:Choice>
        <mc:Fallback>
          <p:sp>
            <p:nvSpPr>
              <p:cNvPr id="3" name="内容占位符 2">
                <a:extLst>
                  <a:ext uri="{FF2B5EF4-FFF2-40B4-BE49-F238E27FC236}">
                    <a16:creationId xmlns:a16="http://schemas.microsoft.com/office/drawing/2014/main" id="{6F209E63-7762-4DF7-839E-2859874E5C38}"/>
                  </a:ext>
                </a:extLst>
              </p:cNvPr>
              <p:cNvSpPr>
                <a:spLocks noGrp="1" noRot="1" noChangeAspect="1" noMove="1" noResize="1" noEditPoints="1" noAdjustHandles="1" noChangeArrowheads="1" noChangeShapeType="1" noTextEdit="1"/>
              </p:cNvSpPr>
              <p:nvPr>
                <p:ph idx="1"/>
              </p:nvPr>
            </p:nvSpPr>
            <p:spPr>
              <a:blipFill>
                <a:blip r:embed="rId2"/>
                <a:stretch>
                  <a:fillRect l="-1140" t="-1568" r="-1748"/>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D1AFD6DA-9C2D-4125-B359-87C714551786}"/>
              </a:ext>
            </a:extLst>
          </p:cNvPr>
          <p:cNvSpPr>
            <a:spLocks noGrp="1"/>
          </p:cNvSpPr>
          <p:nvPr>
            <p:ph type="dt" sz="half" idx="10"/>
          </p:nvPr>
        </p:nvSpPr>
        <p:spPr/>
        <p:txBody>
          <a:bodyPr/>
          <a:lstStyle/>
          <a:p>
            <a:fld id="{568E3CEA-F198-483E-B136-E6DE4D19DBBA}" type="datetime1">
              <a:rPr lang="en-US" smtClean="0"/>
              <a:t>12/23/2021</a:t>
            </a:fld>
            <a:endParaRPr lang="en-US"/>
          </a:p>
        </p:txBody>
      </p:sp>
      <p:sp>
        <p:nvSpPr>
          <p:cNvPr id="5" name="页脚占位符 4">
            <a:extLst>
              <a:ext uri="{FF2B5EF4-FFF2-40B4-BE49-F238E27FC236}">
                <a16:creationId xmlns:a16="http://schemas.microsoft.com/office/drawing/2014/main" id="{09118AB3-472F-4D89-999E-C69F3A57CFCA}"/>
              </a:ext>
            </a:extLst>
          </p:cNvPr>
          <p:cNvSpPr>
            <a:spLocks noGrp="1"/>
          </p:cNvSpPr>
          <p:nvPr>
            <p:ph type="ftr" sz="quarter" idx="11"/>
          </p:nvPr>
        </p:nvSpPr>
        <p:spPr/>
        <p:txBody>
          <a:bodyPr/>
          <a:lstStyle/>
          <a:p>
            <a:r>
              <a:rPr lang="en-US"/>
              <a:t>Pattern recognition</a:t>
            </a:r>
          </a:p>
        </p:txBody>
      </p:sp>
      <p:sp>
        <p:nvSpPr>
          <p:cNvPr id="6" name="灯片编号占位符 5">
            <a:extLst>
              <a:ext uri="{FF2B5EF4-FFF2-40B4-BE49-F238E27FC236}">
                <a16:creationId xmlns:a16="http://schemas.microsoft.com/office/drawing/2014/main" id="{C52B2337-F107-4A83-9BDA-880F15F7DBB3}"/>
              </a:ext>
            </a:extLst>
          </p:cNvPr>
          <p:cNvSpPr>
            <a:spLocks noGrp="1"/>
          </p:cNvSpPr>
          <p:nvPr>
            <p:ph type="sldNum" sz="quarter" idx="12"/>
          </p:nvPr>
        </p:nvSpPr>
        <p:spPr/>
        <p:txBody>
          <a:bodyPr/>
          <a:lstStyle/>
          <a:p>
            <a:fld id="{0E6D59EA-74EB-4426-9363-A4C6AA2DED66}" type="slidenum">
              <a:rPr lang="en-US" smtClean="0"/>
              <a:t>45</a:t>
            </a:fld>
            <a:endParaRPr lang="en-US"/>
          </a:p>
        </p:txBody>
      </p:sp>
    </p:spTree>
    <p:extLst>
      <p:ext uri="{BB962C8B-B14F-4D97-AF65-F5344CB8AC3E}">
        <p14:creationId xmlns:p14="http://schemas.microsoft.com/office/powerpoint/2010/main" val="3269366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5EDB6-B3F9-460A-B749-E916D5045C32}"/>
              </a:ext>
            </a:extLst>
          </p:cNvPr>
          <p:cNvSpPr>
            <a:spLocks noGrp="1"/>
          </p:cNvSpPr>
          <p:nvPr>
            <p:ph type="title"/>
          </p:nvPr>
        </p:nvSpPr>
        <p:spPr/>
        <p:txBody>
          <a:bodyPr/>
          <a:lstStyle/>
          <a:p>
            <a:r>
              <a:rPr lang="en-US" altLang="zh-CN" dirty="0"/>
              <a:t>Gibbs sampler</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236004A-1229-4D08-8BEF-F6AA89ED62C1}"/>
                  </a:ext>
                </a:extLst>
              </p:cNvPr>
              <p:cNvSpPr>
                <a:spLocks noGrp="1"/>
              </p:cNvSpPr>
              <p:nvPr>
                <p:ph idx="1"/>
              </p:nvPr>
            </p:nvSpPr>
            <p:spPr/>
            <p:txBody>
              <a:bodyPr>
                <a:noAutofit/>
              </a:bodyPr>
              <a:lstStyle/>
              <a:p>
                <a:r>
                  <a:rPr lang="en-US" altLang="zh-CN" sz="2000" dirty="0">
                    <a:solidFill>
                      <a:srgbClr val="0070C0"/>
                    </a:solidFill>
                  </a:rPr>
                  <a:t>0. </a:t>
                </a:r>
                <a:r>
                  <a:rPr lang="en-US" altLang="zh-CN" sz="2000" dirty="0"/>
                  <a:t>Set </a:t>
                </a:r>
                <a14:m>
                  <m:oMath xmlns:m="http://schemas.openxmlformats.org/officeDocument/2006/math">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0</m:t>
                        </m:r>
                      </m:sub>
                    </m:sSub>
                    <m:r>
                      <a:rPr lang="en-US" altLang="zh-CN" sz="2000" i="1" dirty="0" smtClean="0">
                        <a:latin typeface="Cambria Math" panose="02040503050406030204" pitchFamily="18" charset="0"/>
                      </a:rPr>
                      <m:t>, </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0</m:t>
                        </m:r>
                      </m:sub>
                    </m:sSub>
                    <m:r>
                      <a:rPr lang="en-US" altLang="zh-CN" sz="2000" i="1" dirty="0" smtClean="0">
                        <a:latin typeface="Cambria Math" panose="02040503050406030204" pitchFamily="18" charset="0"/>
                      </a:rPr>
                      <m:t>)</m:t>
                    </m:r>
                  </m:oMath>
                </a14:m>
                <a:r>
                  <a:rPr lang="en-US" altLang="zh-CN" sz="2000" dirty="0"/>
                  <a:t> to some starting value. </a:t>
                </a:r>
              </a:p>
              <a:p>
                <a:r>
                  <a:rPr lang="en-US" altLang="zh-CN" sz="2000" dirty="0">
                    <a:solidFill>
                      <a:srgbClr val="0070C0"/>
                    </a:solidFill>
                  </a:rPr>
                  <a:t>1. </a:t>
                </a:r>
                <a:r>
                  <a:rPr lang="en-US" altLang="zh-CN" sz="2000" dirty="0"/>
                  <a:t>Sample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1</m:t>
                        </m:r>
                      </m:sub>
                    </m:sSub>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𝑥</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0</m:t>
                        </m:r>
                      </m:sub>
                    </m:sSub>
                    <m:r>
                      <a:rPr lang="en-US" altLang="zh-CN" sz="2000" i="1" dirty="0" smtClean="0">
                        <a:latin typeface="Cambria Math" panose="02040503050406030204" pitchFamily="18" charset="0"/>
                      </a:rPr>
                      <m:t>)</m:t>
                    </m:r>
                  </m:oMath>
                </a14:m>
                <a:r>
                  <a:rPr lang="en-US" altLang="zh-CN" sz="2000" dirty="0"/>
                  <a:t>, that is, from the conditional distribution </a:t>
                </a:r>
                <a14:m>
                  <m:oMath xmlns:m="http://schemas.openxmlformats.org/officeDocument/2006/math">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𝑌</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0</m:t>
                        </m:r>
                      </m:sub>
                    </m:sSub>
                  </m:oMath>
                </a14:m>
                <a:r>
                  <a:rPr lang="en-US" altLang="zh-CN" sz="2000" dirty="0"/>
                  <a:t>. </a:t>
                </a:r>
              </a:p>
              <a:p>
                <a:r>
                  <a:rPr lang="en-US" altLang="zh-CN" sz="2000" dirty="0">
                    <a:solidFill>
                      <a:srgbClr val="0070C0"/>
                    </a:solidFill>
                  </a:rPr>
                  <a:t>Current state:</a:t>
                </a:r>
                <a14:m>
                  <m:oMath xmlns:m="http://schemas.openxmlformats.org/officeDocument/2006/math">
                    <m:r>
                      <a:rPr lang="en-US" altLang="zh-CN" sz="2000" i="1" dirty="0" smtClean="0">
                        <a:solidFill>
                          <a:srgbClr val="0070C0"/>
                        </a:solidFill>
                        <a:latin typeface="Cambria Math" panose="02040503050406030204" pitchFamily="18" charset="0"/>
                      </a:rPr>
                      <m:t> (</m:t>
                    </m:r>
                    <m:sSub>
                      <m:sSubPr>
                        <m:ctrlPr>
                          <a:rPr lang="en-US" altLang="zh-CN" sz="2000" i="1" dirty="0" smtClean="0">
                            <a:solidFill>
                              <a:srgbClr val="0070C0"/>
                            </a:solidFill>
                            <a:latin typeface="Cambria Math" panose="02040503050406030204" pitchFamily="18" charset="0"/>
                          </a:rPr>
                        </m:ctrlPr>
                      </m:sSubPr>
                      <m:e>
                        <m:r>
                          <a:rPr lang="en-US" altLang="zh-CN" sz="2000" i="1" dirty="0" smtClean="0">
                            <a:solidFill>
                              <a:srgbClr val="0070C0"/>
                            </a:solidFill>
                            <a:latin typeface="Cambria Math" panose="02040503050406030204" pitchFamily="18" charset="0"/>
                          </a:rPr>
                          <m:t>𝑥</m:t>
                        </m:r>
                      </m:e>
                      <m:sub>
                        <m:r>
                          <a:rPr lang="en-US" altLang="zh-CN" sz="2000" i="1" dirty="0" smtClean="0">
                            <a:solidFill>
                              <a:srgbClr val="0070C0"/>
                            </a:solidFill>
                            <a:latin typeface="Cambria Math" panose="02040503050406030204" pitchFamily="18" charset="0"/>
                          </a:rPr>
                          <m:t>1</m:t>
                        </m:r>
                      </m:sub>
                    </m:sSub>
                    <m:r>
                      <a:rPr lang="en-US" altLang="zh-CN" sz="2000" i="1" dirty="0" smtClean="0">
                        <a:solidFill>
                          <a:srgbClr val="0070C0"/>
                        </a:solidFill>
                        <a:latin typeface="Cambria Math" panose="02040503050406030204" pitchFamily="18" charset="0"/>
                      </a:rPr>
                      <m:t>, </m:t>
                    </m:r>
                    <m:sSub>
                      <m:sSubPr>
                        <m:ctrlPr>
                          <a:rPr lang="en-US" altLang="zh-CN" sz="2000" b="0" i="1" dirty="0" smtClean="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𝑦</m:t>
                        </m:r>
                      </m:e>
                      <m:sub>
                        <m:r>
                          <a:rPr lang="en-US" altLang="zh-CN" sz="2000" i="1" dirty="0">
                            <a:solidFill>
                              <a:srgbClr val="0070C0"/>
                            </a:solidFill>
                            <a:latin typeface="Cambria Math" panose="02040503050406030204" pitchFamily="18" charset="0"/>
                          </a:rPr>
                          <m:t>0</m:t>
                        </m:r>
                      </m:sub>
                    </m:sSub>
                    <m:r>
                      <a:rPr lang="en-US" altLang="zh-CN" sz="2000" i="1" dirty="0">
                        <a:solidFill>
                          <a:srgbClr val="0070C0"/>
                        </a:solidFill>
                        <a:latin typeface="Cambria Math" panose="02040503050406030204" pitchFamily="18" charset="0"/>
                      </a:rPr>
                      <m:t>) </m:t>
                    </m:r>
                  </m:oMath>
                </a14:m>
                <a:endParaRPr lang="en-US" altLang="zh-CN" sz="2000" dirty="0">
                  <a:solidFill>
                    <a:srgbClr val="0070C0"/>
                  </a:solidFill>
                </a:endParaRPr>
              </a:p>
              <a:p>
                <a:r>
                  <a:rPr lang="en-US" altLang="zh-CN" sz="2000" dirty="0"/>
                  <a:t>Sample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1</m:t>
                        </m:r>
                      </m:sub>
                    </m:sSub>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𝑦</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1</m:t>
                        </m:r>
                      </m:sub>
                    </m:sSub>
                    <m:r>
                      <a:rPr lang="en-US" altLang="zh-CN" sz="2000" i="1" dirty="0" smtClean="0">
                        <a:latin typeface="Cambria Math" panose="02040503050406030204" pitchFamily="18" charset="0"/>
                      </a:rPr>
                      <m:t>)</m:t>
                    </m:r>
                  </m:oMath>
                </a14:m>
                <a:r>
                  <a:rPr lang="en-US" altLang="zh-CN" sz="2000" dirty="0"/>
                  <a:t>, that is, from the conditional distribution </a:t>
                </a:r>
                <a14:m>
                  <m:oMath xmlns:m="http://schemas.openxmlformats.org/officeDocument/2006/math">
                    <m:r>
                      <a:rPr lang="en-US" altLang="zh-CN" sz="2000" i="1" dirty="0" smtClean="0">
                        <a:latin typeface="Cambria Math" panose="02040503050406030204" pitchFamily="18" charset="0"/>
                      </a:rPr>
                      <m:t>𝑌</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1</m:t>
                        </m:r>
                      </m:sub>
                    </m:sSub>
                  </m:oMath>
                </a14:m>
                <a:r>
                  <a:rPr lang="en-US" altLang="zh-CN" sz="2000" dirty="0"/>
                  <a:t>. </a:t>
                </a:r>
              </a:p>
              <a:p>
                <a:r>
                  <a:rPr lang="en-US" altLang="zh-CN" sz="2000" dirty="0">
                    <a:solidFill>
                      <a:srgbClr val="0070C0"/>
                    </a:solidFill>
                  </a:rPr>
                  <a:t>Current state:</a:t>
                </a:r>
                <a14:m>
                  <m:oMath xmlns:m="http://schemas.openxmlformats.org/officeDocument/2006/math">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𝑥</m:t>
                        </m:r>
                      </m:e>
                      <m:sub>
                        <m:r>
                          <a:rPr lang="en-US" altLang="zh-CN" sz="2000" i="1" dirty="0">
                            <a:solidFill>
                              <a:srgbClr val="0070C0"/>
                            </a:solidFill>
                            <a:latin typeface="Cambria Math" panose="02040503050406030204" pitchFamily="18" charset="0"/>
                          </a:rPr>
                          <m:t>1</m:t>
                        </m:r>
                      </m:sub>
                    </m:sSub>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𝑦</m:t>
                        </m:r>
                      </m:e>
                      <m:sub>
                        <m:r>
                          <a:rPr lang="en-US" altLang="zh-CN" sz="2000" b="0" i="1" dirty="0" smtClean="0">
                            <a:solidFill>
                              <a:srgbClr val="0070C0"/>
                            </a:solidFill>
                            <a:latin typeface="Cambria Math" panose="02040503050406030204" pitchFamily="18" charset="0"/>
                          </a:rPr>
                          <m:t>1</m:t>
                        </m:r>
                      </m:sub>
                    </m:sSub>
                    <m:r>
                      <a:rPr lang="en-US" altLang="zh-CN" sz="2000" i="1" dirty="0">
                        <a:solidFill>
                          <a:srgbClr val="0070C0"/>
                        </a:solidFill>
                        <a:latin typeface="Cambria Math" panose="02040503050406030204" pitchFamily="18" charset="0"/>
                      </a:rPr>
                      <m:t>) </m:t>
                    </m:r>
                  </m:oMath>
                </a14:m>
                <a:endParaRPr lang="en-US" altLang="zh-CN" sz="2000" dirty="0">
                  <a:solidFill>
                    <a:srgbClr val="0070C0"/>
                  </a:solidFill>
                </a:endParaRPr>
              </a:p>
              <a:p>
                <a:r>
                  <a:rPr lang="en-US" altLang="zh-CN" sz="2000" dirty="0">
                    <a:solidFill>
                      <a:srgbClr val="0070C0"/>
                    </a:solidFill>
                  </a:rPr>
                  <a:t>2. </a:t>
                </a:r>
                <a:r>
                  <a:rPr lang="en-US" altLang="zh-CN" sz="2000" dirty="0"/>
                  <a:t>Sample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2</m:t>
                        </m:r>
                      </m:sub>
                    </m:sSub>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𝑥</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1</m:t>
                        </m:r>
                      </m:sub>
                    </m:sSub>
                    <m:r>
                      <a:rPr lang="en-US" altLang="zh-CN" sz="2000" i="1" dirty="0" smtClean="0">
                        <a:latin typeface="Cambria Math" panose="02040503050406030204" pitchFamily="18" charset="0"/>
                      </a:rPr>
                      <m:t>)</m:t>
                    </m:r>
                  </m:oMath>
                </a14:m>
                <a:r>
                  <a:rPr lang="en-US" altLang="zh-CN" sz="2000" dirty="0"/>
                  <a:t>, that is, from the conditional distribution </a:t>
                </a:r>
                <a14:m>
                  <m:oMath xmlns:m="http://schemas.openxmlformats.org/officeDocument/2006/math">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𝑌</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1</m:t>
                        </m:r>
                      </m:sub>
                    </m:sSub>
                  </m:oMath>
                </a14:m>
                <a:r>
                  <a:rPr lang="en-US" altLang="zh-CN" sz="2000" dirty="0"/>
                  <a:t>. </a:t>
                </a:r>
              </a:p>
              <a:p>
                <a:r>
                  <a:rPr lang="en-US" altLang="zh-CN" sz="2000" dirty="0">
                    <a:solidFill>
                      <a:srgbClr val="0070C0"/>
                    </a:solidFill>
                  </a:rPr>
                  <a:t>Current state:</a:t>
                </a:r>
                <a14:m>
                  <m:oMath xmlns:m="http://schemas.openxmlformats.org/officeDocument/2006/math">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𝑥</m:t>
                        </m:r>
                      </m:e>
                      <m:sub>
                        <m:r>
                          <a:rPr lang="en-US" altLang="zh-CN" sz="2000" b="0" i="1" dirty="0" smtClean="0">
                            <a:solidFill>
                              <a:srgbClr val="0070C0"/>
                            </a:solidFill>
                            <a:latin typeface="Cambria Math" panose="02040503050406030204" pitchFamily="18" charset="0"/>
                          </a:rPr>
                          <m:t>2</m:t>
                        </m:r>
                      </m:sub>
                    </m:sSub>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𝑦</m:t>
                        </m:r>
                      </m:e>
                      <m:sub>
                        <m:r>
                          <a:rPr lang="en-US" altLang="zh-CN" sz="2000" i="1" dirty="0">
                            <a:solidFill>
                              <a:srgbClr val="0070C0"/>
                            </a:solidFill>
                            <a:latin typeface="Cambria Math" panose="02040503050406030204" pitchFamily="18" charset="0"/>
                          </a:rPr>
                          <m:t>1</m:t>
                        </m:r>
                      </m:sub>
                    </m:sSub>
                    <m:r>
                      <a:rPr lang="en-US" altLang="zh-CN" sz="2000" i="1" dirty="0">
                        <a:solidFill>
                          <a:srgbClr val="0070C0"/>
                        </a:solidFill>
                        <a:latin typeface="Cambria Math" panose="02040503050406030204" pitchFamily="18" charset="0"/>
                      </a:rPr>
                      <m:t>) </m:t>
                    </m:r>
                  </m:oMath>
                </a14:m>
                <a:endParaRPr lang="en-US" altLang="zh-CN" sz="2000" dirty="0">
                  <a:solidFill>
                    <a:srgbClr val="0070C0"/>
                  </a:solidFill>
                </a:endParaRPr>
              </a:p>
              <a:p>
                <a:r>
                  <a:rPr lang="en-US" altLang="zh-CN" sz="2000" dirty="0"/>
                  <a:t>Sample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2</m:t>
                        </m:r>
                      </m:sub>
                    </m:sSub>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𝑦</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2</m:t>
                        </m:r>
                      </m:sub>
                    </m:sSub>
                    <m:r>
                      <a:rPr lang="en-US" altLang="zh-CN" sz="2000" i="1" dirty="0" smtClean="0">
                        <a:latin typeface="Cambria Math" panose="02040503050406030204" pitchFamily="18" charset="0"/>
                      </a:rPr>
                      <m:t>)</m:t>
                    </m:r>
                  </m:oMath>
                </a14:m>
                <a:r>
                  <a:rPr lang="en-US" altLang="zh-CN" sz="2000" dirty="0"/>
                  <a:t>, that is, from the conditional distribution</a:t>
                </a:r>
                <a14:m>
                  <m:oMath xmlns:m="http://schemas.openxmlformats.org/officeDocument/2006/math">
                    <m:r>
                      <a:rPr lang="en-US" altLang="zh-CN" sz="2000" i="1" dirty="0" smtClean="0">
                        <a:latin typeface="Cambria Math" panose="02040503050406030204" pitchFamily="18" charset="0"/>
                      </a:rPr>
                      <m:t> </m:t>
                    </m:r>
                    <m:r>
                      <a:rPr lang="en-US" altLang="zh-CN" sz="2000" i="1" dirty="0" smtClean="0">
                        <a:latin typeface="Cambria Math" panose="02040503050406030204" pitchFamily="18" charset="0"/>
                      </a:rPr>
                      <m:t>𝑌</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2</m:t>
                        </m:r>
                      </m:sub>
                    </m:sSub>
                  </m:oMath>
                </a14:m>
                <a:r>
                  <a:rPr lang="en-US" altLang="zh-CN" sz="2000" dirty="0"/>
                  <a:t>. </a:t>
                </a:r>
              </a:p>
              <a:p>
                <a:r>
                  <a:rPr lang="en-US" altLang="zh-CN" sz="2000" dirty="0">
                    <a:solidFill>
                      <a:srgbClr val="0070C0"/>
                    </a:solidFill>
                  </a:rPr>
                  <a:t>Current state:</a:t>
                </a:r>
                <a14:m>
                  <m:oMath xmlns:m="http://schemas.openxmlformats.org/officeDocument/2006/math">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𝑥</m:t>
                        </m:r>
                      </m:e>
                      <m:sub>
                        <m:r>
                          <a:rPr lang="en-US" altLang="zh-CN" sz="2000" b="0" i="1" dirty="0" smtClean="0">
                            <a:solidFill>
                              <a:srgbClr val="0070C0"/>
                            </a:solidFill>
                            <a:latin typeface="Cambria Math" panose="02040503050406030204" pitchFamily="18" charset="0"/>
                          </a:rPr>
                          <m:t>2</m:t>
                        </m:r>
                      </m:sub>
                    </m:sSub>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𝑦</m:t>
                        </m:r>
                      </m:e>
                      <m:sub>
                        <m:r>
                          <a:rPr lang="en-US" altLang="zh-CN" sz="2000" b="0" i="1" dirty="0" smtClean="0">
                            <a:solidFill>
                              <a:srgbClr val="0070C0"/>
                            </a:solidFill>
                            <a:latin typeface="Cambria Math" panose="02040503050406030204" pitchFamily="18" charset="0"/>
                          </a:rPr>
                          <m:t>2</m:t>
                        </m:r>
                      </m:sub>
                    </m:sSub>
                    <m:r>
                      <a:rPr lang="en-US" altLang="zh-CN" sz="2000" i="1" dirty="0">
                        <a:solidFill>
                          <a:srgbClr val="0070C0"/>
                        </a:solidFill>
                        <a:latin typeface="Cambria Math" panose="02040503050406030204" pitchFamily="18" charset="0"/>
                      </a:rPr>
                      <m:t>) </m:t>
                    </m:r>
                  </m:oMath>
                </a14:m>
                <a:endParaRPr lang="en-US" altLang="zh-CN" sz="2000" dirty="0">
                  <a:solidFill>
                    <a:srgbClr val="0070C0"/>
                  </a:solidFill>
                </a:endParaRPr>
              </a:p>
              <a:p>
                <a:r>
                  <a:rPr lang="en-US" altLang="zh-CN" sz="2000" dirty="0"/>
                  <a:t> . . . </a:t>
                </a:r>
              </a:p>
              <a:p>
                <a:r>
                  <a:rPr lang="en-US" altLang="zh-CN" sz="2000" dirty="0"/>
                  <a:t>Repeat iterations 1 and 2, M times.</a:t>
                </a:r>
                <a:endParaRPr lang="zh-CN" altLang="en-US" sz="2000" dirty="0"/>
              </a:p>
            </p:txBody>
          </p:sp>
        </mc:Choice>
        <mc:Fallback>
          <p:sp>
            <p:nvSpPr>
              <p:cNvPr id="3" name="内容占位符 2">
                <a:extLst>
                  <a:ext uri="{FF2B5EF4-FFF2-40B4-BE49-F238E27FC236}">
                    <a16:creationId xmlns:a16="http://schemas.microsoft.com/office/drawing/2014/main" id="{D236004A-1229-4D08-8BEF-F6AA89ED62C1}"/>
                  </a:ext>
                </a:extLst>
              </p:cNvPr>
              <p:cNvSpPr>
                <a:spLocks noGrp="1" noRot="1" noChangeAspect="1" noMove="1" noResize="1" noEditPoints="1" noAdjustHandles="1" noChangeArrowheads="1" noChangeShapeType="1" noTextEdit="1"/>
              </p:cNvSpPr>
              <p:nvPr>
                <p:ph idx="1"/>
              </p:nvPr>
            </p:nvSpPr>
            <p:spPr>
              <a:blipFill>
                <a:blip r:embed="rId2"/>
                <a:stretch>
                  <a:fillRect l="-760" t="-1232" r="-1520"/>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C3312666-87FA-4966-8908-E3290C3CF265}"/>
              </a:ext>
            </a:extLst>
          </p:cNvPr>
          <p:cNvSpPr>
            <a:spLocks noGrp="1"/>
          </p:cNvSpPr>
          <p:nvPr>
            <p:ph type="dt" sz="half" idx="10"/>
          </p:nvPr>
        </p:nvSpPr>
        <p:spPr/>
        <p:txBody>
          <a:bodyPr/>
          <a:lstStyle/>
          <a:p>
            <a:fld id="{568E3CEA-F198-483E-B136-E6DE4D19DBBA}" type="datetime1">
              <a:rPr lang="en-US" smtClean="0"/>
              <a:t>12/23/2021</a:t>
            </a:fld>
            <a:endParaRPr lang="en-US"/>
          </a:p>
        </p:txBody>
      </p:sp>
      <p:sp>
        <p:nvSpPr>
          <p:cNvPr id="5" name="页脚占位符 4">
            <a:extLst>
              <a:ext uri="{FF2B5EF4-FFF2-40B4-BE49-F238E27FC236}">
                <a16:creationId xmlns:a16="http://schemas.microsoft.com/office/drawing/2014/main" id="{D6AD4F74-1FB7-4668-B476-481BD610F480}"/>
              </a:ext>
            </a:extLst>
          </p:cNvPr>
          <p:cNvSpPr>
            <a:spLocks noGrp="1"/>
          </p:cNvSpPr>
          <p:nvPr>
            <p:ph type="ftr" sz="quarter" idx="11"/>
          </p:nvPr>
        </p:nvSpPr>
        <p:spPr/>
        <p:txBody>
          <a:bodyPr/>
          <a:lstStyle/>
          <a:p>
            <a:r>
              <a:rPr lang="en-US"/>
              <a:t>Pattern recognition</a:t>
            </a:r>
          </a:p>
        </p:txBody>
      </p:sp>
      <p:sp>
        <p:nvSpPr>
          <p:cNvPr id="6" name="灯片编号占位符 5">
            <a:extLst>
              <a:ext uri="{FF2B5EF4-FFF2-40B4-BE49-F238E27FC236}">
                <a16:creationId xmlns:a16="http://schemas.microsoft.com/office/drawing/2014/main" id="{812F9090-3E6B-4D57-8305-3038E9BA7415}"/>
              </a:ext>
            </a:extLst>
          </p:cNvPr>
          <p:cNvSpPr>
            <a:spLocks noGrp="1"/>
          </p:cNvSpPr>
          <p:nvPr>
            <p:ph type="sldNum" sz="quarter" idx="12"/>
          </p:nvPr>
        </p:nvSpPr>
        <p:spPr/>
        <p:txBody>
          <a:bodyPr/>
          <a:lstStyle/>
          <a:p>
            <a:fld id="{0E6D59EA-74EB-4426-9363-A4C6AA2DED66}" type="slidenum">
              <a:rPr lang="en-US" smtClean="0"/>
              <a:t>46</a:t>
            </a:fld>
            <a:endParaRPr lang="en-US"/>
          </a:p>
        </p:txBody>
      </p:sp>
    </p:spTree>
    <p:extLst>
      <p:ext uri="{BB962C8B-B14F-4D97-AF65-F5344CB8AC3E}">
        <p14:creationId xmlns:p14="http://schemas.microsoft.com/office/powerpoint/2010/main" val="3666190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7A92C-5B0B-4BD6-A44C-E6B290CB3BF2}"/>
              </a:ext>
            </a:extLst>
          </p:cNvPr>
          <p:cNvSpPr>
            <a:spLocks noGrp="1"/>
          </p:cNvSpPr>
          <p:nvPr>
            <p:ph type="title"/>
          </p:nvPr>
        </p:nvSpPr>
        <p:spPr/>
        <p:txBody>
          <a:bodyPr/>
          <a:lstStyle/>
          <a:p>
            <a:r>
              <a:rPr lang="en-US" altLang="zh-CN" dirty="0"/>
              <a:t>Gibbs sampler</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833EE04-743C-4345-9A99-91B8163CD982}"/>
                  </a:ext>
                </a:extLst>
              </p:cNvPr>
              <p:cNvSpPr>
                <a:spLocks noGrp="1"/>
              </p:cNvSpPr>
              <p:nvPr>
                <p:ph idx="1"/>
              </p:nvPr>
            </p:nvSpPr>
            <p:spPr>
              <a:xfrm>
                <a:off x="587829" y="856989"/>
                <a:ext cx="8020594" cy="5444238"/>
              </a:xfrm>
            </p:spPr>
            <p:txBody>
              <a:bodyPr/>
              <a:lstStyle/>
              <a:p>
                <a:r>
                  <a:rPr lang="en-US" altLang="zh-CN" dirty="0"/>
                  <a:t>This procedure defines a sequence of pairs of random variables</a:t>
                </a:r>
              </a:p>
              <a:p>
                <a:endParaRPr lang="en-US" altLang="zh-CN" dirty="0"/>
              </a:p>
              <a:p>
                <a:endParaRPr lang="en-US" altLang="zh-CN" dirty="0"/>
              </a:p>
              <a:p>
                <a:r>
                  <a:rPr lang="en-US" altLang="zh-CN" dirty="0"/>
                  <a:t>They satisfies the property of being a Markov chain.</a:t>
                </a:r>
              </a:p>
              <a:p>
                <a:r>
                  <a:rPr lang="en-US" altLang="zh-CN" dirty="0"/>
                  <a:t>The conditional distribution of </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𝑌</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oMath>
                </a14:m>
                <a:r>
                  <a:rPr lang="en-US" altLang="zh-CN" dirty="0"/>
                  <a:t> given all of the previous pairs depends only on </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𝑌</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oMath>
                </a14:m>
                <a:endParaRPr lang="en-US" altLang="zh-CN" dirty="0"/>
              </a:p>
              <a:p>
                <a14:m>
                  <m:oMath xmlns:m="http://schemas.openxmlformats.org/officeDocument/2006/math">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i="1" dirty="0">
                                <a:solidFill>
                                  <a:schemeClr val="tx1">
                                    <a:lumMod val="85000"/>
                                    <a:lumOff val="15000"/>
                                  </a:schemeClr>
                                </a:solidFill>
                                <a:latin typeface="Cambria Math" panose="02040503050406030204" pitchFamily="18" charset="0"/>
                              </a:rPr>
                              <m:t>0</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i="1" dirty="0">
                                <a:solidFill>
                                  <a:schemeClr val="tx1">
                                    <a:lumMod val="85000"/>
                                    <a:lumOff val="15000"/>
                                  </a:schemeClr>
                                </a:solidFill>
                                <a:latin typeface="Cambria Math" panose="02040503050406030204" pitchFamily="18" charset="0"/>
                              </a:rPr>
                              <m:t>0</m:t>
                            </m:r>
                          </m:sub>
                        </m:sSub>
                      </m:e>
                    </m:d>
                    <m:r>
                      <a:rPr lang="en-US" altLang="zh-CN" i="1" dirty="0">
                        <a:solidFill>
                          <a:schemeClr val="tx1">
                            <a:lumMod val="85000"/>
                            <a:lumOff val="15000"/>
                          </a:schemeClr>
                        </a:solidFill>
                        <a:latin typeface="Cambria Math" panose="02040503050406030204" pitchFamily="18" charset="0"/>
                      </a:rPr>
                      <m:t>,</m:t>
                    </m:r>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i="1" dirty="0">
                                <a:solidFill>
                                  <a:schemeClr val="tx1">
                                    <a:lumMod val="85000"/>
                                    <a:lumOff val="15000"/>
                                  </a:schemeClr>
                                </a:solidFill>
                                <a:latin typeface="Cambria Math" panose="02040503050406030204" pitchFamily="18" charset="0"/>
                              </a:rPr>
                              <m:t>1</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i="1" dirty="0">
                                <a:solidFill>
                                  <a:schemeClr val="tx1">
                                    <a:lumMod val="85000"/>
                                    <a:lumOff val="15000"/>
                                  </a:schemeClr>
                                </a:solidFill>
                                <a:latin typeface="Cambria Math" panose="02040503050406030204" pitchFamily="18" charset="0"/>
                              </a:rPr>
                              <m:t>1</m:t>
                            </m:r>
                          </m:sub>
                        </m:sSub>
                      </m:e>
                    </m:d>
                    <m:r>
                      <a:rPr lang="en-US" altLang="zh-CN" i="1" dirty="0">
                        <a:solidFill>
                          <a:schemeClr val="tx1">
                            <a:lumMod val="85000"/>
                            <a:lumOff val="15000"/>
                          </a:schemeClr>
                        </a:solidFill>
                        <a:latin typeface="Cambria Math" panose="02040503050406030204" pitchFamily="18" charset="0"/>
                      </a:rPr>
                      <m:t>,</m:t>
                    </m:r>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i="1" dirty="0">
                                <a:solidFill>
                                  <a:schemeClr val="tx1">
                                    <a:lumMod val="85000"/>
                                    <a:lumOff val="15000"/>
                                  </a:schemeClr>
                                </a:solidFill>
                                <a:latin typeface="Cambria Math" panose="02040503050406030204" pitchFamily="18" charset="0"/>
                              </a:rPr>
                              <m:t>2</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i="1" dirty="0">
                                <a:solidFill>
                                  <a:schemeClr val="tx1">
                                    <a:lumMod val="85000"/>
                                    <a:lumOff val="15000"/>
                                  </a:schemeClr>
                                </a:solidFill>
                                <a:latin typeface="Cambria Math" panose="02040503050406030204" pitchFamily="18" charset="0"/>
                              </a:rPr>
                              <m:t>2</m:t>
                            </m:r>
                          </m:sub>
                        </m:sSub>
                      </m:e>
                    </m:d>
                    <m:r>
                      <a:rPr lang="en-US" altLang="zh-CN" i="1" dirty="0">
                        <a:solidFill>
                          <a:schemeClr val="tx1">
                            <a:lumMod val="85000"/>
                            <a:lumOff val="15000"/>
                          </a:schemeClr>
                        </a:solidFill>
                        <a:latin typeface="Cambria Math" panose="02040503050406030204" pitchFamily="18" charset="0"/>
                      </a:rPr>
                      <m:t>,</m:t>
                    </m:r>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i="1" dirty="0">
                                <a:solidFill>
                                  <a:schemeClr val="tx1">
                                    <a:lumMod val="85000"/>
                                    <a:lumOff val="15000"/>
                                  </a:schemeClr>
                                </a:solidFill>
                                <a:latin typeface="Cambria Math" panose="02040503050406030204" pitchFamily="18" charset="0"/>
                              </a:rPr>
                              <m:t>3</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i="1" dirty="0">
                                <a:solidFill>
                                  <a:schemeClr val="tx1">
                                    <a:lumMod val="85000"/>
                                    <a:lumOff val="15000"/>
                                  </a:schemeClr>
                                </a:solidFill>
                                <a:latin typeface="Cambria Math" panose="02040503050406030204" pitchFamily="18" charset="0"/>
                              </a:rPr>
                              <m:t>3</m:t>
                            </m:r>
                          </m:sub>
                        </m:sSub>
                      </m:e>
                    </m:d>
                    <m:r>
                      <a:rPr lang="en-US" altLang="zh-CN" i="1" dirty="0">
                        <a:solidFill>
                          <a:schemeClr val="tx1">
                            <a:lumMod val="85000"/>
                            <a:lumOff val="15000"/>
                          </a:schemeClr>
                        </a:solidFill>
                        <a:latin typeface="Cambria Math" panose="02040503050406030204" pitchFamily="18" charset="0"/>
                      </a:rPr>
                      <m:t>…</m:t>
                    </m:r>
                  </m:oMath>
                </a14:m>
                <a:r>
                  <a:rPr lang="en-US" altLang="zh-CN" dirty="0"/>
                  <a:t> are not </a:t>
                </a:r>
                <a:r>
                  <a:rPr lang="en-US" altLang="zh-CN" dirty="0" err="1"/>
                  <a:t>i.i.d</a:t>
                </a:r>
                <a:r>
                  <a:rPr lang="en-US" altLang="zh-CN" dirty="0"/>
                  <a:t>. samples (Think about why).</a:t>
                </a:r>
              </a:p>
              <a:p>
                <a:endParaRPr lang="zh-CN" altLang="en-US" dirty="0"/>
              </a:p>
            </p:txBody>
          </p:sp>
        </mc:Choice>
        <mc:Fallback>
          <p:sp>
            <p:nvSpPr>
              <p:cNvPr id="3" name="内容占位符 2">
                <a:extLst>
                  <a:ext uri="{FF2B5EF4-FFF2-40B4-BE49-F238E27FC236}">
                    <a16:creationId xmlns:a16="http://schemas.microsoft.com/office/drawing/2014/main" id="{A833EE04-743C-4345-9A99-91B8163CD982}"/>
                  </a:ext>
                </a:extLst>
              </p:cNvPr>
              <p:cNvSpPr>
                <a:spLocks noGrp="1" noRot="1" noChangeAspect="1" noMove="1" noResize="1" noEditPoints="1" noAdjustHandles="1" noChangeArrowheads="1" noChangeShapeType="1" noTextEdit="1"/>
              </p:cNvSpPr>
              <p:nvPr>
                <p:ph idx="1"/>
              </p:nvPr>
            </p:nvSpPr>
            <p:spPr>
              <a:xfrm>
                <a:off x="587829" y="856989"/>
                <a:ext cx="8020594" cy="5444238"/>
              </a:xfrm>
              <a:blipFill>
                <a:blip r:embed="rId2"/>
                <a:stretch>
                  <a:fillRect l="-1140" t="-1568" r="-1216"/>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E3127633-10A9-451C-BBBA-C2E0EDBF84F1}"/>
              </a:ext>
            </a:extLst>
          </p:cNvPr>
          <p:cNvSpPr>
            <a:spLocks noGrp="1"/>
          </p:cNvSpPr>
          <p:nvPr>
            <p:ph type="dt" sz="half" idx="10"/>
          </p:nvPr>
        </p:nvSpPr>
        <p:spPr/>
        <p:txBody>
          <a:bodyPr/>
          <a:lstStyle/>
          <a:p>
            <a:fld id="{568E3CEA-F198-483E-B136-E6DE4D19DBBA}" type="datetime1">
              <a:rPr lang="en-US" smtClean="0"/>
              <a:t>12/23/2021</a:t>
            </a:fld>
            <a:endParaRPr lang="en-US"/>
          </a:p>
        </p:txBody>
      </p:sp>
      <p:sp>
        <p:nvSpPr>
          <p:cNvPr id="5" name="页脚占位符 4">
            <a:extLst>
              <a:ext uri="{FF2B5EF4-FFF2-40B4-BE49-F238E27FC236}">
                <a16:creationId xmlns:a16="http://schemas.microsoft.com/office/drawing/2014/main" id="{D39A2BBF-DBDE-4AFC-829B-9A1AA3AB5A06}"/>
              </a:ext>
            </a:extLst>
          </p:cNvPr>
          <p:cNvSpPr>
            <a:spLocks noGrp="1"/>
          </p:cNvSpPr>
          <p:nvPr>
            <p:ph type="ftr" sz="quarter" idx="11"/>
          </p:nvPr>
        </p:nvSpPr>
        <p:spPr/>
        <p:txBody>
          <a:bodyPr/>
          <a:lstStyle/>
          <a:p>
            <a:r>
              <a:rPr lang="en-US"/>
              <a:t>Pattern recognition</a:t>
            </a:r>
          </a:p>
        </p:txBody>
      </p:sp>
      <p:sp>
        <p:nvSpPr>
          <p:cNvPr id="6" name="灯片编号占位符 5">
            <a:extLst>
              <a:ext uri="{FF2B5EF4-FFF2-40B4-BE49-F238E27FC236}">
                <a16:creationId xmlns:a16="http://schemas.microsoft.com/office/drawing/2014/main" id="{05F9FD77-20DC-443A-9037-5D50C413FCEA}"/>
              </a:ext>
            </a:extLst>
          </p:cNvPr>
          <p:cNvSpPr>
            <a:spLocks noGrp="1"/>
          </p:cNvSpPr>
          <p:nvPr>
            <p:ph type="sldNum" sz="quarter" idx="12"/>
          </p:nvPr>
        </p:nvSpPr>
        <p:spPr/>
        <p:txBody>
          <a:bodyPr/>
          <a:lstStyle/>
          <a:p>
            <a:fld id="{0E6D59EA-74EB-4426-9363-A4C6AA2DED66}" type="slidenum">
              <a:rPr lang="en-US" smtClean="0"/>
              <a:t>47</a:t>
            </a:fld>
            <a:endParaRPr lang="en-US"/>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43B099AD-53B4-4DCF-946C-456F3947488F}"/>
                  </a:ext>
                </a:extLst>
              </p:cNvPr>
              <p:cNvSpPr/>
              <p:nvPr/>
            </p:nvSpPr>
            <p:spPr>
              <a:xfrm>
                <a:off x="2212280" y="1444412"/>
                <a:ext cx="4771691"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lang="en-US" altLang="zh-CN" sz="2400" i="1" dirty="0" smtClean="0">
                              <a:solidFill>
                                <a:schemeClr val="tx1">
                                  <a:lumMod val="85000"/>
                                  <a:lumOff val="15000"/>
                                </a:schemeClr>
                              </a:solidFill>
                              <a:latin typeface="Cambria Math" panose="02040503050406030204" pitchFamily="18" charset="0"/>
                            </a:rPr>
                          </m:ctrlPr>
                        </m:dPr>
                        <m:e>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𝑥</m:t>
                              </m:r>
                            </m:e>
                            <m:sub>
                              <m:r>
                                <a:rPr lang="en-US" altLang="zh-CN" sz="2400" b="0" i="1" dirty="0" smtClean="0">
                                  <a:solidFill>
                                    <a:schemeClr val="tx1">
                                      <a:lumMod val="85000"/>
                                      <a:lumOff val="15000"/>
                                    </a:schemeClr>
                                  </a:solidFill>
                                  <a:latin typeface="Cambria Math" panose="02040503050406030204" pitchFamily="18" charset="0"/>
                                </a:rPr>
                                <m:t>0</m:t>
                              </m:r>
                            </m:sub>
                          </m:sSub>
                          <m:r>
                            <a:rPr lang="en-US" altLang="zh-CN" sz="2400" i="1" dirty="0">
                              <a:solidFill>
                                <a:schemeClr val="tx1">
                                  <a:lumMod val="85000"/>
                                  <a:lumOff val="15000"/>
                                </a:schemeClr>
                              </a:solidFill>
                              <a:latin typeface="Cambria Math" panose="02040503050406030204" pitchFamily="18" charset="0"/>
                            </a:rPr>
                            <m:t>, </m:t>
                          </m:r>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𝑦</m:t>
                              </m:r>
                            </m:e>
                            <m:sub>
                              <m:r>
                                <a:rPr lang="en-US" altLang="zh-CN" sz="2400" i="1" dirty="0">
                                  <a:solidFill>
                                    <a:schemeClr val="tx1">
                                      <a:lumMod val="85000"/>
                                      <a:lumOff val="15000"/>
                                    </a:schemeClr>
                                  </a:solidFill>
                                  <a:latin typeface="Cambria Math" panose="02040503050406030204" pitchFamily="18" charset="0"/>
                                </a:rPr>
                                <m:t>0</m:t>
                              </m:r>
                            </m:sub>
                          </m:sSub>
                        </m:e>
                      </m:d>
                      <m:r>
                        <a:rPr lang="en-US" altLang="zh-CN" sz="2400" b="0" i="1" dirty="0" smtClean="0">
                          <a:solidFill>
                            <a:schemeClr val="tx1">
                              <a:lumMod val="85000"/>
                              <a:lumOff val="15000"/>
                            </a:schemeClr>
                          </a:solidFill>
                          <a:latin typeface="Cambria Math" panose="02040503050406030204" pitchFamily="18" charset="0"/>
                        </a:rPr>
                        <m:t>,</m:t>
                      </m:r>
                      <m:d>
                        <m:dPr>
                          <m:ctrlPr>
                            <a:rPr lang="en-US" altLang="zh-CN" sz="2400" i="1" dirty="0">
                              <a:solidFill>
                                <a:schemeClr val="tx1">
                                  <a:lumMod val="85000"/>
                                  <a:lumOff val="15000"/>
                                </a:schemeClr>
                              </a:solidFill>
                              <a:latin typeface="Cambria Math" panose="02040503050406030204" pitchFamily="18" charset="0"/>
                            </a:rPr>
                          </m:ctrlPr>
                        </m:dPr>
                        <m:e>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𝑥</m:t>
                              </m:r>
                            </m:e>
                            <m:sub>
                              <m:r>
                                <a:rPr lang="en-US" altLang="zh-CN" sz="2400" b="0" i="1" dirty="0" smtClean="0">
                                  <a:solidFill>
                                    <a:schemeClr val="tx1">
                                      <a:lumMod val="85000"/>
                                      <a:lumOff val="15000"/>
                                    </a:schemeClr>
                                  </a:solidFill>
                                  <a:latin typeface="Cambria Math" panose="02040503050406030204" pitchFamily="18" charset="0"/>
                                </a:rPr>
                                <m:t>1</m:t>
                              </m:r>
                            </m:sub>
                          </m:sSub>
                          <m:r>
                            <a:rPr lang="en-US" altLang="zh-CN" sz="2400" i="1" dirty="0">
                              <a:solidFill>
                                <a:schemeClr val="tx1">
                                  <a:lumMod val="85000"/>
                                  <a:lumOff val="15000"/>
                                </a:schemeClr>
                              </a:solidFill>
                              <a:latin typeface="Cambria Math" panose="02040503050406030204" pitchFamily="18" charset="0"/>
                            </a:rPr>
                            <m:t>, </m:t>
                          </m:r>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𝑦</m:t>
                              </m:r>
                            </m:e>
                            <m:sub>
                              <m:r>
                                <a:rPr lang="en-US" altLang="zh-CN" sz="2400" b="0" i="1" dirty="0" smtClean="0">
                                  <a:solidFill>
                                    <a:schemeClr val="tx1">
                                      <a:lumMod val="85000"/>
                                      <a:lumOff val="15000"/>
                                    </a:schemeClr>
                                  </a:solidFill>
                                  <a:latin typeface="Cambria Math" panose="02040503050406030204" pitchFamily="18" charset="0"/>
                                </a:rPr>
                                <m:t>1</m:t>
                              </m:r>
                            </m:sub>
                          </m:sSub>
                        </m:e>
                      </m:d>
                      <m:r>
                        <a:rPr lang="en-US" altLang="zh-CN" sz="2400" b="0" i="1" dirty="0" smtClean="0">
                          <a:solidFill>
                            <a:schemeClr val="tx1">
                              <a:lumMod val="85000"/>
                              <a:lumOff val="15000"/>
                            </a:schemeClr>
                          </a:solidFill>
                          <a:latin typeface="Cambria Math" panose="02040503050406030204" pitchFamily="18" charset="0"/>
                        </a:rPr>
                        <m:t>,</m:t>
                      </m:r>
                      <m:d>
                        <m:dPr>
                          <m:ctrlPr>
                            <a:rPr lang="en-US" altLang="zh-CN" sz="2400" i="1" dirty="0">
                              <a:solidFill>
                                <a:schemeClr val="tx1">
                                  <a:lumMod val="85000"/>
                                  <a:lumOff val="15000"/>
                                </a:schemeClr>
                              </a:solidFill>
                              <a:latin typeface="Cambria Math" panose="02040503050406030204" pitchFamily="18" charset="0"/>
                            </a:rPr>
                          </m:ctrlPr>
                        </m:dPr>
                        <m:e>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𝑥</m:t>
                              </m:r>
                            </m:e>
                            <m:sub>
                              <m:r>
                                <a:rPr lang="en-US" altLang="zh-CN" sz="2400" b="0" i="1" dirty="0" smtClean="0">
                                  <a:solidFill>
                                    <a:schemeClr val="tx1">
                                      <a:lumMod val="85000"/>
                                      <a:lumOff val="15000"/>
                                    </a:schemeClr>
                                  </a:solidFill>
                                  <a:latin typeface="Cambria Math" panose="02040503050406030204" pitchFamily="18" charset="0"/>
                                </a:rPr>
                                <m:t>2</m:t>
                              </m:r>
                            </m:sub>
                          </m:sSub>
                          <m:r>
                            <a:rPr lang="en-US" altLang="zh-CN" sz="2400" i="1" dirty="0">
                              <a:solidFill>
                                <a:schemeClr val="tx1">
                                  <a:lumMod val="85000"/>
                                  <a:lumOff val="15000"/>
                                </a:schemeClr>
                              </a:solidFill>
                              <a:latin typeface="Cambria Math" panose="02040503050406030204" pitchFamily="18" charset="0"/>
                            </a:rPr>
                            <m:t>, </m:t>
                          </m:r>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𝑦</m:t>
                              </m:r>
                            </m:e>
                            <m:sub>
                              <m:r>
                                <a:rPr lang="en-US" altLang="zh-CN" sz="2400" b="0" i="1" dirty="0" smtClean="0">
                                  <a:solidFill>
                                    <a:schemeClr val="tx1">
                                      <a:lumMod val="85000"/>
                                      <a:lumOff val="15000"/>
                                    </a:schemeClr>
                                  </a:solidFill>
                                  <a:latin typeface="Cambria Math" panose="02040503050406030204" pitchFamily="18" charset="0"/>
                                </a:rPr>
                                <m:t>2</m:t>
                              </m:r>
                            </m:sub>
                          </m:sSub>
                        </m:e>
                      </m:d>
                      <m:r>
                        <a:rPr lang="en-US" altLang="zh-CN" sz="2400" b="0" i="1" dirty="0" smtClean="0">
                          <a:solidFill>
                            <a:schemeClr val="tx1">
                              <a:lumMod val="85000"/>
                              <a:lumOff val="15000"/>
                            </a:schemeClr>
                          </a:solidFill>
                          <a:latin typeface="Cambria Math" panose="02040503050406030204" pitchFamily="18" charset="0"/>
                        </a:rPr>
                        <m:t>,</m:t>
                      </m:r>
                      <m:d>
                        <m:dPr>
                          <m:ctrlPr>
                            <a:rPr lang="en-US" altLang="zh-CN" sz="2400" i="1" dirty="0">
                              <a:solidFill>
                                <a:schemeClr val="tx1">
                                  <a:lumMod val="85000"/>
                                  <a:lumOff val="15000"/>
                                </a:schemeClr>
                              </a:solidFill>
                              <a:latin typeface="Cambria Math" panose="02040503050406030204" pitchFamily="18" charset="0"/>
                            </a:rPr>
                          </m:ctrlPr>
                        </m:dPr>
                        <m:e>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𝑥</m:t>
                              </m:r>
                            </m:e>
                            <m:sub>
                              <m:r>
                                <a:rPr lang="en-US" altLang="zh-CN" sz="2400" b="0" i="1" dirty="0" smtClean="0">
                                  <a:solidFill>
                                    <a:schemeClr val="tx1">
                                      <a:lumMod val="85000"/>
                                      <a:lumOff val="15000"/>
                                    </a:schemeClr>
                                  </a:solidFill>
                                  <a:latin typeface="Cambria Math" panose="02040503050406030204" pitchFamily="18" charset="0"/>
                                </a:rPr>
                                <m:t>3</m:t>
                              </m:r>
                            </m:sub>
                          </m:sSub>
                          <m:r>
                            <a:rPr lang="en-US" altLang="zh-CN" sz="2400" i="1" dirty="0">
                              <a:solidFill>
                                <a:schemeClr val="tx1">
                                  <a:lumMod val="85000"/>
                                  <a:lumOff val="15000"/>
                                </a:schemeClr>
                              </a:solidFill>
                              <a:latin typeface="Cambria Math" panose="02040503050406030204" pitchFamily="18" charset="0"/>
                            </a:rPr>
                            <m:t>, </m:t>
                          </m:r>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𝑦</m:t>
                              </m:r>
                            </m:e>
                            <m:sub>
                              <m:r>
                                <a:rPr lang="en-US" altLang="zh-CN" sz="2400" b="0" i="1" dirty="0" smtClean="0">
                                  <a:solidFill>
                                    <a:schemeClr val="tx1">
                                      <a:lumMod val="85000"/>
                                      <a:lumOff val="15000"/>
                                    </a:schemeClr>
                                  </a:solidFill>
                                  <a:latin typeface="Cambria Math" panose="02040503050406030204" pitchFamily="18" charset="0"/>
                                </a:rPr>
                                <m:t>3</m:t>
                              </m:r>
                            </m:sub>
                          </m:sSub>
                        </m:e>
                      </m:d>
                      <m:r>
                        <a:rPr lang="en-US" altLang="zh-CN" sz="2400" b="0" i="1" dirty="0" smtClean="0">
                          <a:solidFill>
                            <a:schemeClr val="tx1">
                              <a:lumMod val="85000"/>
                              <a:lumOff val="15000"/>
                            </a:schemeClr>
                          </a:solidFill>
                          <a:latin typeface="Cambria Math" panose="02040503050406030204" pitchFamily="18" charset="0"/>
                        </a:rPr>
                        <m:t>…</m:t>
                      </m:r>
                    </m:oMath>
                  </m:oMathPara>
                </a14:m>
                <a:endParaRPr lang="zh-CN" altLang="en-US" sz="2400" dirty="0">
                  <a:solidFill>
                    <a:schemeClr val="tx1">
                      <a:lumMod val="85000"/>
                      <a:lumOff val="15000"/>
                    </a:schemeClr>
                  </a:solidFill>
                </a:endParaRPr>
              </a:p>
            </p:txBody>
          </p:sp>
        </mc:Choice>
        <mc:Fallback>
          <p:sp>
            <p:nvSpPr>
              <p:cNvPr id="7" name="矩形 6">
                <a:extLst>
                  <a:ext uri="{FF2B5EF4-FFF2-40B4-BE49-F238E27FC236}">
                    <a16:creationId xmlns:a16="http://schemas.microsoft.com/office/drawing/2014/main" id="{43B099AD-53B4-4DCF-946C-456F3947488F}"/>
                  </a:ext>
                </a:extLst>
              </p:cNvPr>
              <p:cNvSpPr>
                <a:spLocks noRot="1" noChangeAspect="1" noMove="1" noResize="1" noEditPoints="1" noAdjustHandles="1" noChangeArrowheads="1" noChangeShapeType="1" noTextEdit="1"/>
              </p:cNvSpPr>
              <p:nvPr/>
            </p:nvSpPr>
            <p:spPr>
              <a:xfrm>
                <a:off x="2212280" y="1444412"/>
                <a:ext cx="4771691" cy="461665"/>
              </a:xfrm>
              <a:prstGeom prst="rect">
                <a:avLst/>
              </a:prstGeom>
              <a:blipFill>
                <a:blip r:embed="rId3"/>
                <a:stretch>
                  <a:fillRect b="-9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0309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43B01-4F02-43E4-9AA5-02D60E0F576C}"/>
              </a:ext>
            </a:extLst>
          </p:cNvPr>
          <p:cNvSpPr>
            <a:spLocks noGrp="1"/>
          </p:cNvSpPr>
          <p:nvPr>
            <p:ph type="title"/>
          </p:nvPr>
        </p:nvSpPr>
        <p:spPr/>
        <p:txBody>
          <a:bodyPr/>
          <a:lstStyle/>
          <a:p>
            <a:r>
              <a:rPr lang="en-US" altLang="zh-CN" dirty="0"/>
              <a:t>Ideal Properties of MCMC</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68BC0EB-4124-474D-8596-9DE01A7F9A0B}"/>
                  </a:ext>
                </a:extLst>
              </p:cNvPr>
              <p:cNvSpPr>
                <a:spLocks noGrp="1"/>
              </p:cNvSpPr>
              <p:nvPr>
                <p:ph idx="1"/>
              </p:nvPr>
            </p:nvSpPr>
            <p:spPr/>
            <p:txBody>
              <a:bodyPr/>
              <a:lstStyle/>
              <a:p>
                <a14:m>
                  <m:oMath xmlns:m="http://schemas.openxmlformats.org/officeDocument/2006/math">
                    <m:d>
                      <m:dPr>
                        <m:ctrlPr>
                          <a:rPr lang="en-US" altLang="zh-CN" i="1" dirty="0" smtClean="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i="1" dirty="0">
                                <a:solidFill>
                                  <a:schemeClr val="tx1">
                                    <a:lumMod val="85000"/>
                                    <a:lumOff val="15000"/>
                                  </a:schemeClr>
                                </a:solidFill>
                                <a:latin typeface="Cambria Math" panose="02040503050406030204" pitchFamily="18" charset="0"/>
                              </a:rPr>
                              <m:t>0</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i="1" dirty="0">
                                <a:solidFill>
                                  <a:schemeClr val="tx1">
                                    <a:lumMod val="85000"/>
                                    <a:lumOff val="15000"/>
                                  </a:schemeClr>
                                </a:solidFill>
                                <a:latin typeface="Cambria Math" panose="02040503050406030204" pitchFamily="18" charset="0"/>
                              </a:rPr>
                              <m:t>0</m:t>
                            </m:r>
                          </m:sub>
                        </m:sSub>
                      </m:e>
                    </m:d>
                    <m:r>
                      <a:rPr lang="en-US" altLang="zh-CN" i="1" dirty="0">
                        <a:solidFill>
                          <a:schemeClr val="tx1">
                            <a:lumMod val="85000"/>
                            <a:lumOff val="15000"/>
                          </a:schemeClr>
                        </a:solidFill>
                        <a:latin typeface="Cambria Math" panose="02040503050406030204" pitchFamily="18" charset="0"/>
                      </a:rPr>
                      <m:t> </m:t>
                    </m:r>
                  </m:oMath>
                </a14:m>
                <a:r>
                  <a:rPr lang="en-US" altLang="zh-CN" dirty="0"/>
                  <a:t>chosen to be in a region of high probability under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oMath>
                </a14:m>
                <a:r>
                  <a:rPr lang="en-US" altLang="zh-CN" dirty="0"/>
                  <a:t>, but often this is not so easy. </a:t>
                </a:r>
              </a:p>
              <a:p>
                <a:r>
                  <a:rPr lang="en-US" altLang="zh-CN" dirty="0"/>
                  <a:t>We run the chain for M iterations and discard the first </a:t>
                </a:r>
                <a14:m>
                  <m:oMath xmlns:m="http://schemas.openxmlformats.org/officeDocument/2006/math">
                    <m:r>
                      <a:rPr lang="en-US" altLang="zh-CN" i="1" dirty="0" smtClean="0">
                        <a:latin typeface="Cambria Math" panose="02040503050406030204" pitchFamily="18" charset="0"/>
                      </a:rPr>
                      <m:t>𝐵</m:t>
                    </m:r>
                  </m:oMath>
                </a14:m>
                <a:r>
                  <a:rPr lang="en-US" altLang="zh-CN" dirty="0"/>
                  <a:t> samples </a:t>
                </a:r>
                <a14:m>
                  <m:oMath xmlns:m="http://schemas.openxmlformats.org/officeDocument/2006/math">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b="0" i="1" dirty="0" smtClean="0">
                                <a:solidFill>
                                  <a:schemeClr val="tx1">
                                    <a:lumMod val="85000"/>
                                    <a:lumOff val="15000"/>
                                  </a:schemeClr>
                                </a:solidFill>
                                <a:latin typeface="Cambria Math" panose="02040503050406030204" pitchFamily="18" charset="0"/>
                              </a:rPr>
                              <m:t>1</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b="0" i="1" dirty="0" smtClean="0">
                                <a:solidFill>
                                  <a:schemeClr val="tx1">
                                    <a:lumMod val="85000"/>
                                    <a:lumOff val="15000"/>
                                  </a:schemeClr>
                                </a:solidFill>
                                <a:latin typeface="Cambria Math" panose="02040503050406030204" pitchFamily="18" charset="0"/>
                              </a:rPr>
                              <m:t>1</m:t>
                            </m:r>
                          </m:sub>
                        </m:sSub>
                      </m:e>
                    </m:d>
                    <m:r>
                      <a:rPr lang="en-US" altLang="zh-CN" i="1" dirty="0">
                        <a:solidFill>
                          <a:schemeClr val="tx1">
                            <a:lumMod val="85000"/>
                            <a:lumOff val="15000"/>
                          </a:schemeClr>
                        </a:solidFill>
                        <a:latin typeface="Cambria Math" panose="02040503050406030204" pitchFamily="18" charset="0"/>
                      </a:rPr>
                      <m:t>…</m:t>
                    </m:r>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b="0" i="1" dirty="0" smtClean="0">
                                <a:solidFill>
                                  <a:schemeClr val="tx1">
                                    <a:lumMod val="85000"/>
                                    <a:lumOff val="15000"/>
                                  </a:schemeClr>
                                </a:solidFill>
                                <a:latin typeface="Cambria Math" panose="02040503050406030204" pitchFamily="18" charset="0"/>
                              </a:rPr>
                              <m:t>𝐵</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b="0" i="1" dirty="0" smtClean="0">
                                <a:solidFill>
                                  <a:schemeClr val="tx1">
                                    <a:lumMod val="85000"/>
                                    <a:lumOff val="15000"/>
                                  </a:schemeClr>
                                </a:solidFill>
                                <a:latin typeface="Cambria Math" panose="02040503050406030204" pitchFamily="18" charset="0"/>
                              </a:rPr>
                              <m:t>𝐵</m:t>
                            </m:r>
                          </m:sub>
                        </m:sSub>
                      </m:e>
                    </m:d>
                  </m:oMath>
                </a14:m>
                <a:r>
                  <a:rPr lang="en-US" altLang="zh-CN" dirty="0"/>
                  <a:t>This is called burn-in. </a:t>
                </a:r>
              </a:p>
              <a:p>
                <a:r>
                  <a:rPr lang="en-US" altLang="zh-CN" dirty="0"/>
                  <a:t>Typically: if you run the chain long enough, the choice of </a:t>
                </a:r>
                <a14:m>
                  <m:oMath xmlns:m="http://schemas.openxmlformats.org/officeDocument/2006/math">
                    <m:r>
                      <a:rPr lang="en-US" altLang="zh-CN" i="1" dirty="0" smtClean="0">
                        <a:latin typeface="Cambria Math" panose="02040503050406030204" pitchFamily="18" charset="0"/>
                      </a:rPr>
                      <m:t>𝐵</m:t>
                    </m:r>
                  </m:oMath>
                </a14:m>
                <a:r>
                  <a:rPr lang="en-US" altLang="zh-CN" dirty="0"/>
                  <a:t> doesn’t matter. </a:t>
                </a:r>
              </a:p>
              <a:p>
                <a:r>
                  <a:rPr lang="en-US" altLang="zh-CN" dirty="0"/>
                  <a:t>Roughly speaking, the performance of an MCMC algorithm—that is, how quickly the sample averages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r>
                          <a:rPr lang="en-US" altLang="zh-CN" b="0" i="1" smtClean="0">
                            <a:latin typeface="Cambria Math" panose="02040503050406030204" pitchFamily="18" charset="0"/>
                          </a:rPr>
                          <m:t>h</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oMath>
                </a14:m>
                <a:r>
                  <a:rPr lang="en-US" altLang="zh-CN" dirty="0"/>
                  <a:t> converge—is referred to as the mixing rate. </a:t>
                </a:r>
              </a:p>
              <a:p>
                <a:r>
                  <a:rPr lang="en-US" altLang="zh-CN" dirty="0"/>
                  <a:t>An algorithm with good performance is said to “have good mixing”, or “mix well”.</a:t>
                </a:r>
                <a:endParaRPr lang="zh-CN" altLang="en-US" dirty="0"/>
              </a:p>
            </p:txBody>
          </p:sp>
        </mc:Choice>
        <mc:Fallback>
          <p:sp>
            <p:nvSpPr>
              <p:cNvPr id="3" name="内容占位符 2">
                <a:extLst>
                  <a:ext uri="{FF2B5EF4-FFF2-40B4-BE49-F238E27FC236}">
                    <a16:creationId xmlns:a16="http://schemas.microsoft.com/office/drawing/2014/main" id="{B68BC0EB-4124-474D-8596-9DE01A7F9A0B}"/>
                  </a:ext>
                </a:extLst>
              </p:cNvPr>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6B461387-E3C2-4459-86AE-BB3B7CD566DB}"/>
              </a:ext>
            </a:extLst>
          </p:cNvPr>
          <p:cNvSpPr>
            <a:spLocks noGrp="1"/>
          </p:cNvSpPr>
          <p:nvPr>
            <p:ph type="dt" sz="half" idx="10"/>
          </p:nvPr>
        </p:nvSpPr>
        <p:spPr/>
        <p:txBody>
          <a:bodyPr/>
          <a:lstStyle/>
          <a:p>
            <a:fld id="{568E3CEA-F198-483E-B136-E6DE4D19DBBA}" type="datetime1">
              <a:rPr lang="en-US" smtClean="0"/>
              <a:t>12/23/2021</a:t>
            </a:fld>
            <a:endParaRPr lang="en-US"/>
          </a:p>
        </p:txBody>
      </p:sp>
      <p:sp>
        <p:nvSpPr>
          <p:cNvPr id="5" name="页脚占位符 4">
            <a:extLst>
              <a:ext uri="{FF2B5EF4-FFF2-40B4-BE49-F238E27FC236}">
                <a16:creationId xmlns:a16="http://schemas.microsoft.com/office/drawing/2014/main" id="{82DD2E41-3999-4D59-AEDE-225AC8822809}"/>
              </a:ext>
            </a:extLst>
          </p:cNvPr>
          <p:cNvSpPr>
            <a:spLocks noGrp="1"/>
          </p:cNvSpPr>
          <p:nvPr>
            <p:ph type="ftr" sz="quarter" idx="11"/>
          </p:nvPr>
        </p:nvSpPr>
        <p:spPr/>
        <p:txBody>
          <a:bodyPr/>
          <a:lstStyle/>
          <a:p>
            <a:r>
              <a:rPr lang="en-US"/>
              <a:t>Pattern recognition</a:t>
            </a:r>
          </a:p>
        </p:txBody>
      </p:sp>
      <p:sp>
        <p:nvSpPr>
          <p:cNvPr id="6" name="灯片编号占位符 5">
            <a:extLst>
              <a:ext uri="{FF2B5EF4-FFF2-40B4-BE49-F238E27FC236}">
                <a16:creationId xmlns:a16="http://schemas.microsoft.com/office/drawing/2014/main" id="{30DBE7D5-808E-424F-B8AC-22B30C9CED51}"/>
              </a:ext>
            </a:extLst>
          </p:cNvPr>
          <p:cNvSpPr>
            <a:spLocks noGrp="1"/>
          </p:cNvSpPr>
          <p:nvPr>
            <p:ph type="sldNum" sz="quarter" idx="12"/>
          </p:nvPr>
        </p:nvSpPr>
        <p:spPr/>
        <p:txBody>
          <a:bodyPr/>
          <a:lstStyle/>
          <a:p>
            <a:fld id="{0E6D59EA-74EB-4426-9363-A4C6AA2DED66}" type="slidenum">
              <a:rPr lang="en-US" smtClean="0"/>
              <a:t>48</a:t>
            </a:fld>
            <a:endParaRPr lang="en-US"/>
          </a:p>
        </p:txBody>
      </p:sp>
    </p:spTree>
    <p:extLst>
      <p:ext uri="{BB962C8B-B14F-4D97-AF65-F5344CB8AC3E}">
        <p14:creationId xmlns:p14="http://schemas.microsoft.com/office/powerpoint/2010/main" val="194708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It’s difficult when BN structure is large</a:t>
                </a:r>
              </a:p>
              <a:p>
                <a:r>
                  <a:rPr lang="en-US" altLang="zh-CN" dirty="0"/>
                  <a:t>Using sampling methods to perform approximate inference</a:t>
                </a:r>
              </a:p>
              <a:p>
                <a:r>
                  <a:rPr lang="en-US" altLang="zh-CN" dirty="0"/>
                  <a:t>we denote the set </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𝑋</m:t>
                        </m:r>
                      </m:e>
                      <m:sub>
                        <m:r>
                          <a:rPr lang="en-US" altLang="zh-CN" b="0" i="1" dirty="0" smtClean="0">
                            <a:latin typeface="Cambria Math" panose="02040503050406030204" pitchFamily="18" charset="0"/>
                          </a:rPr>
                          <m:t>𝑛</m:t>
                        </m:r>
                      </m:sub>
                    </m:sSub>
                    <m:r>
                      <a:rPr lang="en-US" altLang="zh-CN" i="1" dirty="0">
                        <a:latin typeface="Cambria Math" panose="02040503050406030204" pitchFamily="18" charset="0"/>
                      </a:rPr>
                      <m:t>) </m:t>
                    </m:r>
                  </m:oMath>
                </a14:m>
                <a:r>
                  <a:rPr lang="en-US" altLang="zh-CN" dirty="0"/>
                  <a:t>as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b="0" i="1"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m:t>
                        </m:r>
                      </m:sub>
                    </m:sSub>
                  </m:oMath>
                </a14:m>
                <a:r>
                  <a:rPr lang="en-US" altLang="zh-CN" dirty="0"/>
                  <a:t> , and </a:t>
                </a:r>
                <a14:m>
                  <m:oMath xmlns:m="http://schemas.openxmlformats.org/officeDocument/2006/math">
                    <m:r>
                      <a:rPr lang="en-US" altLang="zh-CN" b="1" i="0" dirty="0" smtClean="0">
                        <a:latin typeface="Cambria Math" panose="02040503050406030204" pitchFamily="18" charset="0"/>
                      </a:rPr>
                      <m:t>𝐞</m:t>
                    </m:r>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m:t>
                    </m:r>
                    <m:r>
                      <a:rPr lang="en-US" altLang="zh-CN" b="0" i="1" dirty="0" smtClean="0">
                        <a:latin typeface="Cambria Math" panose="02040503050406030204" pitchFamily="18" charset="0"/>
                      </a:rPr>
                      <m:t> </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𝑒</m:t>
                        </m:r>
                      </m:e>
                      <m:sub>
                        <m:r>
                          <a:rPr lang="en-US" altLang="zh-CN" i="1" dirty="0" err="1">
                            <a:latin typeface="Cambria Math" panose="02040503050406030204" pitchFamily="18" charset="0"/>
                          </a:rPr>
                          <m:t>𝑚</m:t>
                        </m:r>
                      </m:sub>
                    </m:sSub>
                    <m:r>
                      <a:rPr lang="en-US" altLang="zh-CN" i="1" dirty="0">
                        <a:latin typeface="Cambria Math" panose="02040503050406030204" pitchFamily="18" charset="0"/>
                      </a:rPr>
                      <m:t>)</m:t>
                    </m:r>
                  </m:oMath>
                </a14:m>
                <a:r>
                  <a:rPr lang="en-US" altLang="zh-CN" dirty="0"/>
                  <a:t>. Then, the following method gives one possible way of creating a Gibbs sampler: </a:t>
                </a:r>
              </a:p>
              <a:p>
                <a:r>
                  <a:rPr lang="en-US" altLang="zh-CN" dirty="0"/>
                  <a:t>Initialize: </a:t>
                </a:r>
              </a:p>
              <a:p>
                <a:pPr lvl="1"/>
                <a:r>
                  <a:rPr lang="en-US" altLang="zh-CN" dirty="0"/>
                  <a:t>(a) Instantiate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𝑖</m:t>
                        </m:r>
                      </m:sub>
                    </m:sSub>
                  </m:oMath>
                </a14:m>
                <a:r>
                  <a:rPr lang="en-US" altLang="zh-CN" dirty="0"/>
                  <a:t> to one of its possible values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 , 1 ≤ </m:t>
                    </m:r>
                    <m:r>
                      <a:rPr lang="en-US" altLang="zh-CN" i="1" dirty="0" err="1">
                        <a:latin typeface="Cambria Math" panose="02040503050406030204" pitchFamily="18" charset="0"/>
                      </a:rPr>
                      <m:t>𝑖</m:t>
                    </m:r>
                    <m:r>
                      <a:rPr lang="en-US" altLang="zh-CN" i="1" dirty="0">
                        <a:latin typeface="Cambria Math" panose="02040503050406030204" pitchFamily="18" charset="0"/>
                      </a:rPr>
                      <m:t> ≤ </m:t>
                    </m:r>
                    <m:r>
                      <a:rPr lang="en-US" altLang="zh-CN" i="1" dirty="0">
                        <a:latin typeface="Cambria Math" panose="02040503050406030204" pitchFamily="18" charset="0"/>
                      </a:rPr>
                      <m:t>𝑛</m:t>
                    </m:r>
                  </m:oMath>
                </a14:m>
                <a:r>
                  <a:rPr lang="en-US" altLang="zh-CN" dirty="0"/>
                  <a:t>.</a:t>
                </a:r>
              </a:p>
              <a:p>
                <a:pPr lvl="1"/>
                <a:r>
                  <a:rPr lang="en-US" altLang="zh-CN" dirty="0"/>
                  <a:t>(b) Let </a:t>
                </a:r>
                <a14:m>
                  <m:oMath xmlns:m="http://schemas.openxmlformats.org/officeDocument/2006/math">
                    <m:sSup>
                      <m:sSupPr>
                        <m:ctrlPr>
                          <a:rPr lang="en-US" altLang="zh-CN" i="1" dirty="0">
                            <a:latin typeface="Cambria Math" panose="02040503050406030204" pitchFamily="18" charset="0"/>
                          </a:rPr>
                        </m:ctrlPr>
                      </m:sSupPr>
                      <m:e>
                        <m:r>
                          <a:rPr lang="en-US" altLang="zh-CN" b="1" i="0" dirty="0" smtClean="0">
                            <a:latin typeface="Cambria Math" panose="02040503050406030204" pitchFamily="18" charset="0"/>
                          </a:rPr>
                          <m:t>𝐱</m:t>
                        </m:r>
                      </m:e>
                      <m:sup>
                        <m:r>
                          <a:rPr lang="en-US" altLang="zh-CN" i="1" dirty="0">
                            <a:latin typeface="Cambria Math" panose="02040503050406030204" pitchFamily="18" charset="0"/>
                          </a:rPr>
                          <m:t>(0)</m:t>
                        </m:r>
                      </m:sup>
                    </m:sSup>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i="1" dirty="0">
                        <a:latin typeface="Cambria Math" panose="02040503050406030204" pitchFamily="18" charset="0"/>
                      </a:rPr>
                      <m:t>)</m:t>
                    </m:r>
                  </m:oMath>
                </a14:m>
                <a:endParaRPr lang="en-US" altLang="zh-CN" dirty="0"/>
              </a:p>
              <a:p>
                <a:r>
                  <a:rPr lang="en-US" altLang="zh-CN" dirty="0"/>
                  <a:t>For </a:t>
                </a:r>
                <a14:m>
                  <m:oMath xmlns:m="http://schemas.openxmlformats.org/officeDocument/2006/math">
                    <m:r>
                      <a:rPr lang="en-US" altLang="zh-CN" i="1" dirty="0">
                        <a:latin typeface="Cambria Math" panose="02040503050406030204" pitchFamily="18" charset="0"/>
                      </a:rPr>
                      <m:t>𝑡</m:t>
                    </m:r>
                    <m:r>
                      <a:rPr lang="en-US" altLang="zh-CN" i="1" dirty="0">
                        <a:latin typeface="Cambria Math" panose="02040503050406030204" pitchFamily="18" charset="0"/>
                      </a:rPr>
                      <m:t> = 1, 2, …</m:t>
                    </m:r>
                  </m:oMath>
                </a14:m>
                <a:endParaRPr lang="en-US" altLang="zh-CN" dirty="0"/>
              </a:p>
              <a:p>
                <a:pPr lvl="1"/>
                <a:r>
                  <a:rPr lang="en-US" altLang="zh-CN" dirty="0"/>
                  <a:t>Pick an index </a:t>
                </a:r>
                <a14:m>
                  <m:oMath xmlns:m="http://schemas.openxmlformats.org/officeDocument/2006/math">
                    <m:r>
                      <a:rPr lang="en-US" altLang="zh-CN" b="0" i="1" dirty="0" smtClean="0">
                        <a:latin typeface="Cambria Math" panose="02040503050406030204" pitchFamily="18" charset="0"/>
                      </a:rPr>
                      <m:t>𝑖</m:t>
                    </m:r>
                    <m:r>
                      <a:rPr lang="en-US" altLang="zh-CN" b="0" i="0" dirty="0" smtClean="0">
                        <a:latin typeface="Cambria Math" panose="02040503050406030204" pitchFamily="18" charset="0"/>
                      </a:rPr>
                      <m:t>,1≤</m:t>
                    </m:r>
                    <m:r>
                      <a:rPr lang="en-US" altLang="zh-CN" b="0" i="1" dirty="0" smtClean="0">
                        <a:latin typeface="Cambria Math" panose="02040503050406030204" pitchFamily="18" charset="0"/>
                      </a:rPr>
                      <m:t>𝑖</m:t>
                    </m:r>
                    <m:r>
                      <a:rPr lang="en-US" altLang="zh-CN" b="0" i="0" dirty="0" smtClean="0">
                        <a:latin typeface="Cambria Math" panose="02040503050406030204" pitchFamily="18" charset="0"/>
                      </a:rPr>
                      <m:t>≤</m:t>
                    </m:r>
                    <m:r>
                      <a:rPr lang="en-US" altLang="zh-CN" b="0" i="1" dirty="0" smtClean="0">
                        <a:latin typeface="Cambria Math" panose="02040503050406030204" pitchFamily="18" charset="0"/>
                      </a:rPr>
                      <m:t>𝑛</m:t>
                    </m:r>
                  </m:oMath>
                </a14:m>
                <a:r>
                  <a:rPr lang="en-US" altLang="zh-CN" dirty="0"/>
                  <a:t> uniformly at random.</a:t>
                </a:r>
              </a:p>
              <a:p>
                <a:pPr lvl="1"/>
                <a:r>
                  <a:rPr lang="en-US" altLang="zh-CN" dirty="0"/>
                  <a:t>Sample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oMath>
                </a14:m>
                <a:r>
                  <a:rPr lang="en-US" altLang="zh-CN" dirty="0"/>
                  <a:t> from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sup>
                    </m:sSubSup>
                    <m:r>
                      <a:rPr lang="en-US" altLang="zh-CN" b="0" i="1" smtClean="0">
                        <a:latin typeface="Cambria Math" panose="02040503050406030204" pitchFamily="18" charset="0"/>
                      </a:rPr>
                      <m:t>,</m:t>
                    </m:r>
                    <m:r>
                      <a:rPr lang="en-US" altLang="zh-CN" b="1" i="0" smtClean="0">
                        <a:latin typeface="Cambria Math" panose="02040503050406030204" pitchFamily="18" charset="0"/>
                      </a:rPr>
                      <m:t>𝐞</m:t>
                    </m:r>
                    <m:r>
                      <a:rPr lang="en-US" altLang="zh-CN" b="0" i="1" smtClean="0">
                        <a:latin typeface="Cambria Math" panose="02040503050406030204" pitchFamily="18" charset="0"/>
                      </a:rPr>
                      <m:t>)</m:t>
                    </m:r>
                  </m:oMath>
                </a14:m>
                <a:endParaRPr lang="en-US" altLang="zh-CN" dirty="0"/>
              </a:p>
              <a:p>
                <a:pPr lvl="1"/>
                <a:r>
                  <a:rPr lang="da-DK" altLang="zh-CN" dirty="0"/>
                  <a:t>Let </a:t>
                </a:r>
                <a14:m>
                  <m:oMath xmlns:m="http://schemas.openxmlformats.org/officeDocument/2006/math">
                    <m:sSup>
                      <m:sSupPr>
                        <m:ctrlPr>
                          <a:rPr lang="en-US" altLang="zh-CN" b="0" i="1" dirty="0" smtClean="0">
                            <a:latin typeface="Cambria Math" panose="02040503050406030204" pitchFamily="18" charset="0"/>
                          </a:rPr>
                        </m:ctrlPr>
                      </m:sSupPr>
                      <m:e>
                        <m:r>
                          <a:rPr lang="da-DK" altLang="zh-CN" b="1" i="0" dirty="0" smtClean="0">
                            <a:latin typeface="Cambria Math" panose="02040503050406030204" pitchFamily="18" charset="0"/>
                          </a:rPr>
                          <m:t>𝐱</m:t>
                        </m:r>
                      </m:e>
                      <m:sup>
                        <m:r>
                          <a:rPr lang="en-US" altLang="zh-CN" b="0" i="1" dirty="0" smtClean="0">
                            <a:latin typeface="Cambria Math" panose="02040503050406030204" pitchFamily="18" charset="0"/>
                          </a:rPr>
                          <m:t>(</m:t>
                        </m:r>
                        <m:r>
                          <a:rPr lang="da-DK" altLang="zh-CN" i="1" dirty="0" smtClean="0">
                            <a:latin typeface="Cambria Math" panose="02040503050406030204" pitchFamily="18" charset="0"/>
                          </a:rPr>
                          <m:t>𝑡</m:t>
                        </m:r>
                        <m:r>
                          <a:rPr lang="en-US" altLang="zh-CN" b="0" i="1" dirty="0" smtClean="0">
                            <a:latin typeface="Cambria Math" panose="02040503050406030204" pitchFamily="18" charset="0"/>
                          </a:rPr>
                          <m:t>)</m:t>
                        </m:r>
                      </m:sup>
                    </m:sSup>
                    <m:r>
                      <a:rPr lang="da-DK" altLang="zh-CN" i="1" dirty="0" smtClean="0">
                        <a:latin typeface="Cambria Math" panose="02040503050406030204" pitchFamily="18" charset="0"/>
                      </a:rPr>
                      <m:t> = (</m:t>
                    </m:r>
                    <m:sSub>
                      <m:sSubPr>
                        <m:ctrlPr>
                          <a:rPr lang="en-US" altLang="zh-CN" b="1" i="1" dirty="0" smtClean="0">
                            <a:latin typeface="Cambria Math" panose="02040503050406030204" pitchFamily="18" charset="0"/>
                          </a:rPr>
                        </m:ctrlPr>
                      </m:sSubPr>
                      <m:e>
                        <m:r>
                          <a:rPr lang="da-DK" altLang="zh-CN" b="1" i="0" dirty="0" smtClean="0">
                            <a:latin typeface="Cambria Math" panose="02040503050406030204" pitchFamily="18" charset="0"/>
                          </a:rPr>
                          <m:t>𝐱</m:t>
                        </m:r>
                      </m:e>
                      <m:sub>
                        <m:d>
                          <m:dPr>
                            <m:ctrlPr>
                              <a:rPr lang="en-US" altLang="zh-CN" b="0" i="1" dirty="0" smtClean="0">
                                <a:latin typeface="Cambria Math" panose="02040503050406030204" pitchFamily="18" charset="0"/>
                              </a:rPr>
                            </m:ctrlPr>
                          </m:dPr>
                          <m:e>
                            <m:r>
                              <a:rPr lang="da-DK" altLang="zh-CN" i="1" dirty="0" smtClean="0">
                                <a:latin typeface="Cambria Math" panose="02040503050406030204" pitchFamily="18" charset="0"/>
                              </a:rPr>
                              <m:t>−</m:t>
                            </m:r>
                            <m:r>
                              <a:rPr lang="da-DK" altLang="zh-CN" i="1" dirty="0" smtClean="0">
                                <a:latin typeface="Cambria Math" panose="02040503050406030204" pitchFamily="18" charset="0"/>
                              </a:rPr>
                              <m:t>𝑖</m:t>
                            </m:r>
                          </m:e>
                        </m:d>
                      </m:sub>
                    </m:sSub>
                    <m:r>
                      <a:rPr lang="da-DK"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da-DK" altLang="zh-CN"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da-DK" altLang="zh-CN" i="1" dirty="0" smtClean="0">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49</a:t>
            </a:fld>
            <a:endParaRPr lang="en-US"/>
          </a:p>
        </p:txBody>
      </p:sp>
    </p:spTree>
    <p:extLst>
      <p:ext uri="{BB962C8B-B14F-4D97-AF65-F5344CB8AC3E}">
        <p14:creationId xmlns:p14="http://schemas.microsoft.com/office/powerpoint/2010/main" val="398205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Probabilistic Classification	</a:t>
            </a:r>
            <a:endParaRPr lang="en-US" dirty="0"/>
          </a:p>
        </p:txBody>
      </p:sp>
      <p:sp>
        <p:nvSpPr>
          <p:cNvPr id="3" name="内容占位符 2"/>
          <p:cNvSpPr>
            <a:spLocks noGrp="1"/>
          </p:cNvSpPr>
          <p:nvPr>
            <p:ph idx="1"/>
          </p:nvPr>
        </p:nvSpPr>
        <p:spPr/>
        <p:txBody>
          <a:bodyPr/>
          <a:lstStyle/>
          <a:p>
            <a:pPr>
              <a:lnSpc>
                <a:spcPct val="110000"/>
              </a:lnSpc>
            </a:pPr>
            <a:r>
              <a:rPr lang="en-US" altLang="en-US" dirty="0"/>
              <a:t>Establishing a probabilistic model for classification</a:t>
            </a:r>
          </a:p>
          <a:p>
            <a:pPr lvl="1">
              <a:lnSpc>
                <a:spcPct val="110000"/>
              </a:lnSpc>
            </a:pPr>
            <a:r>
              <a:rPr lang="en-US" altLang="en-US" b="1" dirty="0">
                <a:solidFill>
                  <a:srgbClr val="FF0000"/>
                </a:solidFill>
              </a:rPr>
              <a:t>Discriminative model</a:t>
            </a:r>
          </a:p>
          <a:p>
            <a:pPr>
              <a:lnSpc>
                <a:spcPct val="110000"/>
              </a:lnSpc>
            </a:pPr>
            <a:endParaRPr lang="en-US" alt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mc:AlternateContent xmlns:mc="http://schemas.openxmlformats.org/markup-compatibility/2006" xmlns:a14="http://schemas.microsoft.com/office/drawing/2010/main">
        <mc:Choice Requires="a14">
          <p:sp>
            <p:nvSpPr>
              <p:cNvPr id="8" name="矩形 7"/>
              <p:cNvSpPr/>
              <p:nvPr/>
            </p:nvSpPr>
            <p:spPr>
              <a:xfrm>
                <a:off x="4380271" y="2696778"/>
                <a:ext cx="4572000" cy="3447098"/>
              </a:xfrm>
              <a:prstGeom prst="rect">
                <a:avLst/>
              </a:prstGeom>
            </p:spPr>
            <p:txBody>
              <a:bodyPr>
                <a:spAutoFit/>
              </a:bodyPr>
              <a:lstStyle/>
              <a:p>
                <a:pPr marL="285750" indent="-285750">
                  <a:buFont typeface="Arial" panose="020B0604020202020204" pitchFamily="34" charset="0"/>
                  <a:buChar char="•"/>
                </a:pPr>
                <a:r>
                  <a:rPr lang="en-US" sz="2000" dirty="0"/>
                  <a:t>To train a discriminative classifier regardless its probabilistic or non-probabilistic nature, all training examples of different classes must be jointly used to build up a single discriminative classifier.</a:t>
                </a:r>
              </a:p>
              <a:p>
                <a:pPr marL="285750" indent="-285750">
                  <a:buFont typeface="Arial" panose="020B0604020202020204" pitchFamily="34" charset="0"/>
                  <a:buChar char="•"/>
                </a:pPr>
                <a:r>
                  <a:rPr lang="en-US" sz="2000" dirty="0"/>
                  <a:t>Output  </a:t>
                </a:r>
                <a14:m>
                  <m:oMath xmlns:m="http://schemas.openxmlformats.org/officeDocument/2006/math">
                    <m:r>
                      <a:rPr lang="en-US" sz="2000" i="1" dirty="0" smtClean="0">
                        <a:latin typeface="Cambria Math" panose="02040503050406030204" pitchFamily="18" charset="0"/>
                      </a:rPr>
                      <m:t>𝐿</m:t>
                    </m:r>
                  </m:oMath>
                </a14:m>
                <a:r>
                  <a:rPr lang="en-US" sz="2000" dirty="0"/>
                  <a:t> probabilities for </a:t>
                </a:r>
                <a14:m>
                  <m:oMath xmlns:m="http://schemas.openxmlformats.org/officeDocument/2006/math">
                    <m:r>
                      <a:rPr lang="en-US" sz="2000" i="1" dirty="0" smtClean="0">
                        <a:latin typeface="Cambria Math" panose="02040503050406030204" pitchFamily="18" charset="0"/>
                      </a:rPr>
                      <m:t>𝐿</m:t>
                    </m:r>
                  </m:oMath>
                </a14:m>
                <a:r>
                  <a:rPr lang="en-US" sz="2000" dirty="0"/>
                  <a:t> class labels in a probabilistic classifier while a single label is achieved by a non-probabilistic classifier .</a:t>
                </a:r>
              </a:p>
              <a:p>
                <a:pPr marL="285750" indent="-285750">
                  <a:buFont typeface="Arial" panose="020B0604020202020204" pitchFamily="34" charset="0"/>
                  <a:buChar char="•"/>
                </a:pPr>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4380271" y="2696778"/>
                <a:ext cx="4572000" cy="3447098"/>
              </a:xfrm>
              <a:prstGeom prst="rect">
                <a:avLst/>
              </a:prstGeom>
              <a:blipFill>
                <a:blip r:embed="rId3"/>
                <a:stretch>
                  <a:fillRect l="-1200" t="-883" r="-24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p:cNvSpPr txBox="1"/>
              <p:nvPr/>
            </p:nvSpPr>
            <p:spPr>
              <a:xfrm>
                <a:off x="1932622" y="1853721"/>
                <a:ext cx="52758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𝒄</m:t>
                          </m:r>
                        </m:e>
                        <m:e>
                          <m:r>
                            <a:rPr lang="en-US" sz="2400" b="1" i="1" smtClean="0">
                              <a:latin typeface="Cambria Math" panose="02040503050406030204" pitchFamily="18" charset="0"/>
                            </a:rPr>
                            <m:t>𝒙</m:t>
                          </m:r>
                        </m:e>
                      </m:d>
                      <m:r>
                        <a:rPr lang="en-US" sz="2400" b="0" i="1" smtClean="0">
                          <a:latin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𝒄</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𝐿</m:t>
                          </m:r>
                        </m:sub>
                      </m:sSub>
                      <m:r>
                        <a:rPr lang="en-US" sz="2400" b="0" i="1" smtClean="0">
                          <a:latin typeface="Cambria Math" panose="02040503050406030204" pitchFamily="18" charset="0"/>
                        </a:rPr>
                        <m:t>, </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oMath>
                  </m:oMathPara>
                </a14:m>
                <a:endParaRPr lang="en-US" dirty="0"/>
              </a:p>
            </p:txBody>
          </p:sp>
        </mc:Choice>
        <mc:Fallback xmlns="">
          <p:sp>
            <p:nvSpPr>
              <p:cNvPr id="67" name="文本框 66"/>
              <p:cNvSpPr txBox="1">
                <a:spLocks noRot="1" noChangeAspect="1" noMove="1" noResize="1" noEditPoints="1" noAdjustHandles="1" noChangeArrowheads="1" noChangeShapeType="1" noTextEdit="1"/>
              </p:cNvSpPr>
              <p:nvPr/>
            </p:nvSpPr>
            <p:spPr>
              <a:xfrm>
                <a:off x="1932622" y="1853721"/>
                <a:ext cx="5275868" cy="369332"/>
              </a:xfrm>
              <a:prstGeom prst="rect">
                <a:avLst/>
              </a:prstGeom>
              <a:blipFill>
                <a:blip r:embed="rId4"/>
                <a:stretch>
                  <a:fillRect r="-231"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028936" y="5176033"/>
                <a:ext cx="24440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028936" y="5176033"/>
                <a:ext cx="2444002" cy="369332"/>
              </a:xfrm>
              <a:prstGeom prst="rect">
                <a:avLst/>
              </a:prstGeom>
              <a:blipFill>
                <a:blip r:embed="rId5"/>
                <a:stretch>
                  <a:fillRect l="-1496" r="-4239" b="-34426"/>
                </a:stretch>
              </a:blipFill>
            </p:spPr>
            <p:txBody>
              <a:bodyPr/>
              <a:lstStyle/>
              <a:p>
                <a:r>
                  <a:rPr lang="zh-CN" altLang="en-US">
                    <a:noFill/>
                  </a:rPr>
                  <a:t> </a:t>
                </a:r>
              </a:p>
            </p:txBody>
          </p:sp>
        </mc:Fallback>
      </mc:AlternateContent>
      <p:grpSp>
        <p:nvGrpSpPr>
          <p:cNvPr id="10" name="组合 9"/>
          <p:cNvGrpSpPr/>
          <p:nvPr/>
        </p:nvGrpSpPr>
        <p:grpSpPr>
          <a:xfrm>
            <a:off x="120138" y="2658376"/>
            <a:ext cx="4089255" cy="2364815"/>
            <a:chOff x="120138" y="2658376"/>
            <a:chExt cx="4089255" cy="2364815"/>
          </a:xfrm>
        </p:grpSpPr>
        <p:sp>
          <p:nvSpPr>
            <p:cNvPr id="48" name="TextBox 10"/>
            <p:cNvSpPr txBox="1"/>
            <p:nvPr/>
          </p:nvSpPr>
          <p:spPr bwMode="auto">
            <a:xfrm>
              <a:off x="120138" y="3312426"/>
              <a:ext cx="4089255" cy="954107"/>
            </a:xfrm>
            <a:prstGeom prst="rect">
              <a:avLst/>
            </a:prstGeom>
            <a:noFill/>
            <a:ln w="28575">
              <a:solidFill>
                <a:schemeClr val="accent1"/>
              </a:solidFill>
            </a:ln>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grpSp>
          <p:nvGrpSpPr>
            <p:cNvPr id="49" name="Group 15"/>
            <p:cNvGrpSpPr>
              <a:grpSpLocks/>
            </p:cNvGrpSpPr>
            <p:nvPr/>
          </p:nvGrpSpPr>
          <p:grpSpPr bwMode="auto">
            <a:xfrm>
              <a:off x="654050" y="4306393"/>
              <a:ext cx="345166" cy="716287"/>
              <a:chOff x="4037524" y="5838031"/>
              <a:chExt cx="345166" cy="716246"/>
            </a:xfrm>
          </p:grpSpPr>
          <p:sp>
            <p:nvSpPr>
              <p:cNvPr id="64" name="Up Arrow 13"/>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65" name="Object 9"/>
              <p:cNvGraphicFramePr>
                <a:graphicFrameLocks noChangeAspect="1"/>
              </p:cNvGraphicFramePr>
              <p:nvPr>
                <p:extLst>
                  <p:ext uri="{D42A27DB-BD31-4B8C-83A1-F6EECF244321}">
                    <p14:modId xmlns:p14="http://schemas.microsoft.com/office/powerpoint/2010/main" val="505545233"/>
                  </p:ext>
                </p:extLst>
              </p:nvPr>
            </p:nvGraphicFramePr>
            <p:xfrm>
              <a:off x="4037524" y="6128735"/>
              <a:ext cx="345166" cy="425542"/>
            </p:xfrm>
            <a:graphic>
              <a:graphicData uri="http://schemas.openxmlformats.org/presentationml/2006/ole">
                <mc:AlternateContent xmlns:mc="http://schemas.openxmlformats.org/markup-compatibility/2006">
                  <mc:Choice xmlns:v="urn:schemas-microsoft-com:vml" Requires="v">
                    <p:oleObj spid="_x0000_s12276" name="公式" r:id="rId6" imgW="164957" imgH="203024" progId="Equation.3">
                      <p:embed/>
                    </p:oleObj>
                  </mc:Choice>
                  <mc:Fallback>
                    <p:oleObj name="公式" r:id="rId6" imgW="164957" imgH="203024" progId="Equation.3">
                      <p:embed/>
                      <p:pic>
                        <p:nvPicPr>
                          <p:cNvPr id="719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524" y="6128735"/>
                            <a:ext cx="345166" cy="425542"/>
                          </a:xfrm>
                          <a:prstGeom prst="rect">
                            <a:avLst/>
                          </a:prstGeom>
                          <a:noFill/>
                          <a:ln>
                            <a:noFill/>
                          </a:ln>
                          <a:effectLst/>
                        </p:spPr>
                      </p:pic>
                    </p:oleObj>
                  </mc:Fallback>
                </mc:AlternateContent>
              </a:graphicData>
            </a:graphic>
          </p:graphicFrame>
        </p:grpSp>
        <p:grpSp>
          <p:nvGrpSpPr>
            <p:cNvPr id="50" name="Group 16"/>
            <p:cNvGrpSpPr>
              <a:grpSpLocks/>
            </p:cNvGrpSpPr>
            <p:nvPr/>
          </p:nvGrpSpPr>
          <p:grpSpPr bwMode="auto">
            <a:xfrm>
              <a:off x="1323463" y="4306393"/>
              <a:ext cx="348047" cy="716798"/>
              <a:chOff x="4021137" y="5838031"/>
              <a:chExt cx="348047" cy="716757"/>
            </a:xfrm>
          </p:grpSpPr>
          <p:sp>
            <p:nvSpPr>
              <p:cNvPr id="62" name="Up Arrow 17"/>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63" name="Object 11"/>
              <p:cNvGraphicFramePr>
                <a:graphicFrameLocks noChangeAspect="1"/>
              </p:cNvGraphicFramePr>
              <p:nvPr>
                <p:extLst>
                  <p:ext uri="{D42A27DB-BD31-4B8C-83A1-F6EECF244321}">
                    <p14:modId xmlns:p14="http://schemas.microsoft.com/office/powerpoint/2010/main" val="2810037714"/>
                  </p:ext>
                </p:extLst>
              </p:nvPr>
            </p:nvGraphicFramePr>
            <p:xfrm>
              <a:off x="4021137" y="6156281"/>
              <a:ext cx="348047" cy="398507"/>
            </p:xfrm>
            <a:graphic>
              <a:graphicData uri="http://schemas.openxmlformats.org/presentationml/2006/ole">
                <mc:AlternateContent xmlns:mc="http://schemas.openxmlformats.org/markup-compatibility/2006">
                  <mc:Choice xmlns:v="urn:schemas-microsoft-com:vml" Requires="v">
                    <p:oleObj spid="_x0000_s12277" name="Equation" r:id="rId8" imgW="177569" imgH="202936" progId="Equation.3">
                      <p:embed/>
                    </p:oleObj>
                  </mc:Choice>
                  <mc:Fallback>
                    <p:oleObj name="Equation" r:id="rId8" imgW="177569" imgH="202936" progId="Equation.3">
                      <p:embed/>
                      <p:pic>
                        <p:nvPicPr>
                          <p:cNvPr id="7193"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1137" y="6156281"/>
                            <a:ext cx="348047" cy="398507"/>
                          </a:xfrm>
                          <a:prstGeom prst="rect">
                            <a:avLst/>
                          </a:prstGeom>
                          <a:noFill/>
                          <a:ln>
                            <a:noFill/>
                          </a:ln>
                          <a:effectLst/>
                        </p:spPr>
                      </p:pic>
                    </p:oleObj>
                  </mc:Fallback>
                </mc:AlternateContent>
              </a:graphicData>
            </a:graphic>
          </p:graphicFrame>
        </p:grpSp>
        <p:sp>
          <p:nvSpPr>
            <p:cNvPr id="60" name="Up Arrow 20"/>
            <p:cNvSpPr>
              <a:spLocks noChangeArrowheads="1"/>
            </p:cNvSpPr>
            <p:nvPr/>
          </p:nvSpPr>
          <p:spPr bwMode="auto">
            <a:xfrm>
              <a:off x="3549138" y="4306384"/>
              <a:ext cx="152400" cy="304817"/>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2" name="Up Arrow 24"/>
            <p:cNvSpPr>
              <a:spLocks noChangeArrowheads="1"/>
            </p:cNvSpPr>
            <p:nvPr/>
          </p:nvSpPr>
          <p:spPr bwMode="auto">
            <a:xfrm>
              <a:off x="577338" y="3008254"/>
              <a:ext cx="152400" cy="304818"/>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53" name="Object 14"/>
            <p:cNvGraphicFramePr>
              <a:graphicFrameLocks noChangeAspect="1"/>
            </p:cNvGraphicFramePr>
            <p:nvPr>
              <p:extLst>
                <p:ext uri="{D42A27DB-BD31-4B8C-83A1-F6EECF244321}">
                  <p14:modId xmlns:p14="http://schemas.microsoft.com/office/powerpoint/2010/main" val="2323528275"/>
                </p:ext>
              </p:extLst>
            </p:nvPr>
          </p:nvGraphicFramePr>
          <p:xfrm>
            <a:off x="120138" y="2658376"/>
            <a:ext cx="914400" cy="349877"/>
          </p:xfrm>
          <a:graphic>
            <a:graphicData uri="http://schemas.openxmlformats.org/presentationml/2006/ole">
              <mc:AlternateContent xmlns:mc="http://schemas.openxmlformats.org/markup-compatibility/2006">
                <mc:Choice xmlns:v="urn:schemas-microsoft-com:vml" Requires="v">
                  <p:oleObj spid="_x0000_s12278" name="Equation" r:id="rId10" imgW="533169" imgH="203112" progId="Equation.3">
                    <p:embed/>
                  </p:oleObj>
                </mc:Choice>
                <mc:Fallback>
                  <p:oleObj name="Equation" r:id="rId10" imgW="533169" imgH="203112" progId="Equation.3">
                    <p:embed/>
                    <p:pic>
                      <p:nvPicPr>
                        <p:cNvPr id="7183"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138" y="2658376"/>
                          <a:ext cx="914400" cy="34987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Up Arrow 26"/>
            <p:cNvSpPr>
              <a:spLocks noChangeArrowheads="1"/>
            </p:cNvSpPr>
            <p:nvPr/>
          </p:nvSpPr>
          <p:spPr bwMode="auto">
            <a:xfrm>
              <a:off x="1567938" y="3008254"/>
              <a:ext cx="152400" cy="304818"/>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5" name="Up Arrow 27"/>
            <p:cNvSpPr>
              <a:spLocks noChangeArrowheads="1"/>
            </p:cNvSpPr>
            <p:nvPr/>
          </p:nvSpPr>
          <p:spPr bwMode="auto">
            <a:xfrm>
              <a:off x="3472938" y="3008254"/>
              <a:ext cx="152400" cy="304818"/>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56" name="Object 15"/>
            <p:cNvGraphicFramePr>
              <a:graphicFrameLocks noChangeAspect="1"/>
            </p:cNvGraphicFramePr>
            <p:nvPr>
              <p:extLst>
                <p:ext uri="{D42A27DB-BD31-4B8C-83A1-F6EECF244321}">
                  <p14:modId xmlns:p14="http://schemas.microsoft.com/office/powerpoint/2010/main" val="2963085178"/>
                </p:ext>
              </p:extLst>
            </p:nvPr>
          </p:nvGraphicFramePr>
          <p:xfrm>
            <a:off x="1186938" y="2661697"/>
            <a:ext cx="927101" cy="346557"/>
          </p:xfrm>
          <a:graphic>
            <a:graphicData uri="http://schemas.openxmlformats.org/presentationml/2006/ole">
              <mc:AlternateContent xmlns:mc="http://schemas.openxmlformats.org/markup-compatibility/2006">
                <mc:Choice xmlns:v="urn:schemas-microsoft-com:vml" Requires="v">
                  <p:oleObj spid="_x0000_s12279" name="Equation" r:id="rId12" imgW="545626" imgH="203024" progId="Equation.3">
                    <p:embed/>
                  </p:oleObj>
                </mc:Choice>
                <mc:Fallback>
                  <p:oleObj name="Equation" r:id="rId12" imgW="545626" imgH="203024" progId="Equation.3">
                    <p:embed/>
                    <p:pic>
                      <p:nvPicPr>
                        <p:cNvPr id="7186"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6938" y="2661697"/>
                          <a:ext cx="927101" cy="34655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16"/>
            <p:cNvGraphicFramePr>
              <a:graphicFrameLocks noChangeAspect="1"/>
            </p:cNvGraphicFramePr>
            <p:nvPr>
              <p:extLst>
                <p:ext uri="{D42A27DB-BD31-4B8C-83A1-F6EECF244321}">
                  <p14:modId xmlns:p14="http://schemas.microsoft.com/office/powerpoint/2010/main" val="3553730322"/>
                </p:ext>
              </p:extLst>
            </p:nvPr>
          </p:nvGraphicFramePr>
          <p:xfrm>
            <a:off x="3091938" y="2666444"/>
            <a:ext cx="914400" cy="341810"/>
          </p:xfrm>
          <a:graphic>
            <a:graphicData uri="http://schemas.openxmlformats.org/presentationml/2006/ole">
              <mc:AlternateContent xmlns:mc="http://schemas.openxmlformats.org/markup-compatibility/2006">
                <mc:Choice xmlns:v="urn:schemas-microsoft-com:vml" Requires="v">
                  <p:oleObj spid="_x0000_s12280" name="Equation" r:id="rId14" imgW="545626" imgH="203024" progId="Equation.3">
                    <p:embed/>
                  </p:oleObj>
                </mc:Choice>
                <mc:Fallback>
                  <p:oleObj name="Equation" r:id="rId14" imgW="545626" imgH="203024" progId="Equation.3">
                    <p:embed/>
                    <p:pic>
                      <p:nvPicPr>
                        <p:cNvPr id="7187"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91938" y="2666444"/>
                          <a:ext cx="914400" cy="34181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 name="Object 17"/>
            <p:cNvGraphicFramePr>
              <a:graphicFrameLocks noChangeAspect="1"/>
            </p:cNvGraphicFramePr>
            <p:nvPr>
              <p:extLst>
                <p:ext uri="{D42A27DB-BD31-4B8C-83A1-F6EECF244321}">
                  <p14:modId xmlns:p14="http://schemas.microsoft.com/office/powerpoint/2010/main" val="714728648"/>
                </p:ext>
              </p:extLst>
            </p:nvPr>
          </p:nvGraphicFramePr>
          <p:xfrm>
            <a:off x="2177538" y="4454046"/>
            <a:ext cx="838200" cy="233368"/>
          </p:xfrm>
          <a:graphic>
            <a:graphicData uri="http://schemas.openxmlformats.org/presentationml/2006/ole">
              <mc:AlternateContent xmlns:mc="http://schemas.openxmlformats.org/markup-compatibility/2006">
                <mc:Choice xmlns:v="urn:schemas-microsoft-com:vml" Requires="v">
                  <p:oleObj spid="_x0000_s12281" name="Equation" r:id="rId16" imgW="291847" imgH="114201" progId="Equation.3">
                    <p:embed/>
                  </p:oleObj>
                </mc:Choice>
                <mc:Fallback>
                  <p:oleObj name="Equation" r:id="rId16" imgW="291847" imgH="114201" progId="Equation.3">
                    <p:embed/>
                    <p:pic>
                      <p:nvPicPr>
                        <p:cNvPr id="7188"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77538" y="4454046"/>
                          <a:ext cx="838200" cy="23336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 name="Object 18"/>
            <p:cNvGraphicFramePr>
              <a:graphicFrameLocks noChangeAspect="1"/>
            </p:cNvGraphicFramePr>
            <p:nvPr>
              <p:extLst>
                <p:ext uri="{D42A27DB-BD31-4B8C-83A1-F6EECF244321}">
                  <p14:modId xmlns:p14="http://schemas.microsoft.com/office/powerpoint/2010/main" val="616118033"/>
                </p:ext>
              </p:extLst>
            </p:nvPr>
          </p:nvGraphicFramePr>
          <p:xfrm>
            <a:off x="2177538" y="3008254"/>
            <a:ext cx="838200" cy="233375"/>
          </p:xfrm>
          <a:graphic>
            <a:graphicData uri="http://schemas.openxmlformats.org/presentationml/2006/ole">
              <mc:AlternateContent xmlns:mc="http://schemas.openxmlformats.org/markup-compatibility/2006">
                <mc:Choice xmlns:v="urn:schemas-microsoft-com:vml" Requires="v">
                  <p:oleObj spid="_x0000_s12282" name="Equation" r:id="rId18" imgW="291847" imgH="114201" progId="Equation.3">
                    <p:embed/>
                  </p:oleObj>
                </mc:Choice>
                <mc:Fallback>
                  <p:oleObj name="Equation" r:id="rId18" imgW="291847" imgH="114201" progId="Equation.3">
                    <p:embed/>
                    <p:pic>
                      <p:nvPicPr>
                        <p:cNvPr id="7189"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77538" y="3008254"/>
                          <a:ext cx="838200" cy="233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8"/>
            <p:cNvSpPr/>
            <p:nvPr/>
          </p:nvSpPr>
          <p:spPr>
            <a:xfrm>
              <a:off x="243981" y="3456006"/>
              <a:ext cx="3915016" cy="707886"/>
            </a:xfrm>
            <a:prstGeom prst="rect">
              <a:avLst/>
            </a:prstGeom>
          </p:spPr>
          <p:txBody>
            <a:bodyPr wrap="square">
              <a:spAutoFit/>
            </a:bodyPr>
            <a:lstStyle/>
            <a:p>
              <a:pPr lvl="0" algn="ctr" fontAlgn="base">
                <a:spcBef>
                  <a:spcPct val="0"/>
                </a:spcBef>
                <a:spcAft>
                  <a:spcPct val="0"/>
                </a:spcAft>
                <a:defRPr/>
              </a:pPr>
              <a:r>
                <a:rPr lang="en-GB" altLang="zh-CN" sz="2000" b="1" kern="0" dirty="0">
                  <a:solidFill>
                    <a:srgbClr val="000000"/>
                  </a:solidFill>
                  <a:latin typeface="Arial" panose="020B0604020202020204" pitchFamily="34" charset="0"/>
                  <a:cs typeface="Arial" panose="020B0604020202020204" pitchFamily="34" charset="0"/>
                </a:rPr>
                <a:t>Discriminative </a:t>
              </a:r>
            </a:p>
            <a:p>
              <a:pPr lvl="0" algn="ctr" fontAlgn="base">
                <a:spcBef>
                  <a:spcPct val="0"/>
                </a:spcBef>
                <a:spcAft>
                  <a:spcPct val="0"/>
                </a:spcAft>
                <a:defRPr/>
              </a:pPr>
              <a:r>
                <a:rPr lang="en-GB" altLang="zh-CN" sz="2000" b="1" kern="0" dirty="0">
                  <a:solidFill>
                    <a:srgbClr val="000000"/>
                  </a:solidFill>
                  <a:latin typeface="Arial" panose="020B0604020202020204" pitchFamily="34" charset="0"/>
                  <a:cs typeface="Arial" panose="020B0604020202020204" pitchFamily="34" charset="0"/>
                </a:rPr>
                <a:t>Probabilistic Classifier</a:t>
              </a:r>
              <a:endParaRPr lang="en-US" altLang="zh-CN" sz="2000" b="1" kern="0" dirty="0">
                <a:solidFill>
                  <a:srgbClr val="000000"/>
                </a:solidFill>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32" name="矩形 31"/>
              <p:cNvSpPr/>
              <p:nvPr/>
            </p:nvSpPr>
            <p:spPr>
              <a:xfrm>
                <a:off x="3407850" y="4570705"/>
                <a:ext cx="51296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𝑑</m:t>
                          </m:r>
                        </m:sub>
                      </m:sSub>
                    </m:oMath>
                  </m:oMathPara>
                </a14:m>
                <a:endParaRPr lang="zh-CN" altLang="en-US" sz="2000" dirty="0"/>
              </a:p>
            </p:txBody>
          </p:sp>
        </mc:Choice>
        <mc:Fallback xmlns="">
          <p:sp>
            <p:nvSpPr>
              <p:cNvPr id="32" name="矩形 31"/>
              <p:cNvSpPr>
                <a:spLocks noRot="1" noChangeAspect="1" noMove="1" noResize="1" noEditPoints="1" noAdjustHandles="1" noChangeArrowheads="1" noChangeShapeType="1" noTextEdit="1"/>
              </p:cNvSpPr>
              <p:nvPr/>
            </p:nvSpPr>
            <p:spPr>
              <a:xfrm>
                <a:off x="3407850" y="4570705"/>
                <a:ext cx="512961" cy="400110"/>
              </a:xfrm>
              <a:prstGeom prst="rect">
                <a:avLst/>
              </a:prstGeom>
              <a:blipFill>
                <a:blip r:embed="rId19"/>
                <a:stretch>
                  <a:fillRect b="-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3946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1779078" y="1932572"/>
            <a:ext cx="5638095" cy="4457143"/>
          </a:xfrm>
          <a:prstGeom prst="rect">
            <a:avLst/>
          </a:prstGeom>
        </p:spPr>
      </p:pic>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9"/>
                <a:ext cx="8020594" cy="5444238"/>
              </a:xfrm>
            </p:spPr>
            <p:txBody>
              <a:bodyPr/>
              <a:lstStyle/>
              <a:p>
                <a:r>
                  <a:rPr lang="en-US" altLang="zh-CN" dirty="0"/>
                  <a:t>Consider the inference problem of estimating </a:t>
                </a:r>
                <a14:m>
                  <m:oMath xmlns:m="http://schemas.openxmlformats.org/officeDocument/2006/math">
                    <m:r>
                      <a:rPr lang="en-US" altLang="zh-CN" i="1" dirty="0">
                        <a:latin typeface="Cambria Math" panose="02040503050406030204" pitchFamily="18" charset="0"/>
                      </a:rPr>
                      <m:t>𝑃</m:t>
                    </m:r>
                    <m:d>
                      <m:dPr>
                        <m:endChr m:val="|"/>
                        <m:ctrlPr>
                          <a:rPr lang="en-US" altLang="zh-CN" i="1" dirty="0">
                            <a:latin typeface="Cambria Math" panose="02040503050406030204" pitchFamily="18" charset="0"/>
                          </a:rPr>
                        </m:ctrlPr>
                      </m:dPr>
                      <m:e>
                        <m:r>
                          <a:rPr lang="en-US" altLang="zh-CN" i="1" dirty="0" err="1">
                            <a:latin typeface="Cambria Math" panose="02040503050406030204" pitchFamily="18" charset="0"/>
                          </a:rPr>
                          <m:t>𝑅𝑎𝑖𝑛</m:t>
                        </m:r>
                      </m:e>
                    </m:d>
                    <m:r>
                      <a:rPr lang="en-US" altLang="zh-CN" i="1" dirty="0" err="1">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m:t>
                    </m:r>
                  </m:oMath>
                </a14:m>
                <a:endParaRPr lang="en-US" altLang="zh-CN" dirty="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9"/>
                <a:ext cx="8020594" cy="5444238"/>
              </a:xfrm>
              <a:blipFill>
                <a:blip r:embed="rId3"/>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50</a:t>
            </a:fld>
            <a:endParaRPr lang="en-US"/>
          </a:p>
        </p:txBody>
      </p:sp>
    </p:spTree>
    <p:extLst>
      <p:ext uri="{BB962C8B-B14F-4D97-AF65-F5344CB8AC3E}">
        <p14:creationId xmlns:p14="http://schemas.microsoft.com/office/powerpoint/2010/main" val="2022159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Since </a:t>
                </a:r>
                <a14:m>
                  <m:oMath xmlns:m="http://schemas.openxmlformats.org/officeDocument/2006/math">
                    <m:r>
                      <a:rPr lang="en-US" altLang="zh-CN" i="1" dirty="0">
                        <a:latin typeface="Cambria Math" panose="02040503050406030204" pitchFamily="18" charset="0"/>
                      </a:rPr>
                      <m:t>𝑆𝑝𝑟𝑖𝑛𝑘𝑙𝑒𝑟</m:t>
                    </m:r>
                  </m:oMath>
                </a14:m>
                <a:r>
                  <a:rPr lang="en-US" altLang="zh-CN" dirty="0"/>
                  <a:t> and </a:t>
                </a:r>
                <a14:m>
                  <m:oMath xmlns:m="http://schemas.openxmlformats.org/officeDocument/2006/math">
                    <m:r>
                      <a:rPr lang="en-US" altLang="zh-CN" i="1" dirty="0">
                        <a:latin typeface="Cambria Math" panose="02040503050406030204" pitchFamily="18" charset="0"/>
                      </a:rPr>
                      <m:t>𝑊𝑒𝑡𝐺𝑟𝑎𝑠𝑠</m:t>
                    </m:r>
                  </m:oMath>
                </a14:m>
                <a:r>
                  <a:rPr lang="en-US" altLang="zh-CN" dirty="0"/>
                  <a:t> is set to true, the Gibbs sampler draws samples from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𝑅𝑎𝑖𝑛</m:t>
                    </m:r>
                    <m:r>
                      <a:rPr lang="en-US" altLang="zh-CN" i="1" dirty="0">
                        <a:latin typeface="Cambria Math" panose="02040503050406030204" pitchFamily="18" charset="0"/>
                      </a:rPr>
                      <m:t>, </m:t>
                    </m:r>
                    <m:r>
                      <a:rPr lang="en-US" altLang="zh-CN" i="1" dirty="0" err="1">
                        <a:latin typeface="Cambria Math" panose="02040503050406030204" pitchFamily="18" charset="0"/>
                      </a:rPr>
                      <m:t>𝐶𝑙𝑜𝑢𝑑𝑦</m:t>
                    </m:r>
                    <m:r>
                      <a:rPr lang="en-US" altLang="zh-CN" i="1" dirty="0" err="1">
                        <a:latin typeface="Cambria Math" panose="02040503050406030204" pitchFamily="18" charset="0"/>
                      </a:rPr>
                      <m:t>|</m:t>
                    </m:r>
                    <m:r>
                      <a:rPr lang="en-US" altLang="zh-CN" i="1" dirty="0" err="1">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m:t>
                    </m:r>
                  </m:oMath>
                </a14:m>
                <a:r>
                  <a:rPr lang="en-US" altLang="zh-CN" dirty="0"/>
                  <a:t>. </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51</a:t>
            </a:fld>
            <a:endParaRPr lang="en-US"/>
          </a:p>
        </p:txBody>
      </p:sp>
      <p:pic>
        <p:nvPicPr>
          <p:cNvPr id="8" name="图片 7"/>
          <p:cNvPicPr>
            <a:picLocks noChangeAspect="1"/>
          </p:cNvPicPr>
          <p:nvPr/>
        </p:nvPicPr>
        <p:blipFill>
          <a:blip r:embed="rId3"/>
          <a:stretch>
            <a:fillRect/>
          </a:stretch>
        </p:blipFill>
        <p:spPr>
          <a:xfrm>
            <a:off x="1779078" y="1932572"/>
            <a:ext cx="5638095" cy="4457143"/>
          </a:xfrm>
          <a:prstGeom prst="rect">
            <a:avLst/>
          </a:prstGeom>
        </p:spPr>
      </p:pic>
    </p:spTree>
    <p:extLst>
      <p:ext uri="{BB962C8B-B14F-4D97-AF65-F5344CB8AC3E}">
        <p14:creationId xmlns:p14="http://schemas.microsoft.com/office/powerpoint/2010/main" val="15658651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Initialize: </a:t>
                </a:r>
              </a:p>
              <a:p>
                <a:pPr lvl="1"/>
                <a:r>
                  <a:rPr lang="en-US" altLang="zh-CN" dirty="0"/>
                  <a:t>(a) Instantiate </a:t>
                </a:r>
                <a14:m>
                  <m:oMath xmlns:m="http://schemas.openxmlformats.org/officeDocument/2006/math">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endParaRPr lang="en-US" altLang="zh-CN" dirty="0"/>
              </a:p>
              <a:p>
                <a:pPr lvl="1"/>
                <a:r>
                  <a:rPr lang="en-US" altLang="zh-CN" dirty="0"/>
                  <a:t>(b) Let </a:t>
                </a:r>
                <a14:m>
                  <m:oMath xmlns:m="http://schemas.openxmlformats.org/officeDocument/2006/math">
                    <m:sSup>
                      <m:sSupPr>
                        <m:ctrlPr>
                          <a:rPr lang="en-US" altLang="zh-CN" b="0" i="1" dirty="0" smtClean="0">
                            <a:latin typeface="Cambria Math" panose="02040503050406030204" pitchFamily="18" charset="0"/>
                          </a:rPr>
                        </m:ctrlPr>
                      </m:sSupPr>
                      <m:e>
                        <m:r>
                          <a:rPr lang="en-US" altLang="zh-CN" b="1" i="0" dirty="0" smtClean="0">
                            <a:latin typeface="Cambria Math" panose="02040503050406030204" pitchFamily="18" charset="0"/>
                          </a:rPr>
                          <m:t>𝐪</m:t>
                        </m:r>
                      </m:e>
                      <m:sup>
                        <m:r>
                          <a:rPr lang="en-US" altLang="zh-CN" b="0" i="1" dirty="0" smtClean="0">
                            <a:latin typeface="Cambria Math" panose="02040503050406030204" pitchFamily="18" charset="0"/>
                          </a:rPr>
                          <m:t>(</m:t>
                        </m:r>
                        <m:r>
                          <a:rPr lang="en-US" altLang="zh-CN" i="1" dirty="0" smtClean="0">
                            <a:latin typeface="Cambria Math" panose="02040503050406030204" pitchFamily="18" charset="0"/>
                          </a:rPr>
                          <m:t>0</m:t>
                        </m:r>
                        <m:r>
                          <a:rPr lang="en-US" altLang="zh-CN" b="0" i="1" dirty="0" smtClean="0">
                            <a:latin typeface="Cambria Math" panose="02040503050406030204" pitchFamily="18" charset="0"/>
                          </a:rPr>
                          <m:t>)</m:t>
                        </m:r>
                      </m:sup>
                    </m:sSup>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m:t>
                    </m:r>
                  </m:oMath>
                </a14:m>
                <a:endParaRPr lang="en-US" altLang="zh-CN" dirty="0"/>
              </a:p>
              <a:p>
                <a:r>
                  <a:rPr lang="en-US" altLang="zh-CN" dirty="0"/>
                  <a:t>For </a:t>
                </a:r>
                <a14:m>
                  <m:oMath xmlns:m="http://schemas.openxmlformats.org/officeDocument/2006/math">
                    <m:r>
                      <a:rPr lang="en-US" altLang="zh-CN" i="1" dirty="0" smtClean="0">
                        <a:latin typeface="Cambria Math" panose="02040503050406030204" pitchFamily="18" charset="0"/>
                      </a:rPr>
                      <m:t>𝑡</m:t>
                    </m:r>
                    <m:r>
                      <a:rPr lang="en-US" altLang="zh-CN" i="1" dirty="0" smtClean="0">
                        <a:latin typeface="Cambria Math" panose="02040503050406030204" pitchFamily="18" charset="0"/>
                      </a:rPr>
                      <m:t> = 1, 2, …</m:t>
                    </m:r>
                  </m:oMath>
                </a14:m>
                <a:endParaRPr lang="en-US" altLang="zh-CN" dirty="0"/>
              </a:p>
              <a:p>
                <a:pPr lvl="1"/>
                <a:r>
                  <a:rPr lang="en-US" altLang="zh-CN" dirty="0"/>
                  <a:t>Pick a variable to update from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m:t>
                    </m:r>
                  </m:oMath>
                </a14:m>
                <a:r>
                  <a:rPr lang="en-US" altLang="zh-CN" dirty="0"/>
                  <a:t> uniformly at random.</a:t>
                </a:r>
              </a:p>
              <a:p>
                <a:pPr lvl="1"/>
                <a:r>
                  <a:rPr lang="en-US" altLang="zh-CN" dirty="0"/>
                  <a:t>If </a:t>
                </a:r>
                <a14:m>
                  <m:oMath xmlns:m="http://schemas.openxmlformats.org/officeDocument/2006/math">
                    <m:r>
                      <a:rPr lang="en-US" altLang="zh-CN" i="1" dirty="0" smtClean="0">
                        <a:latin typeface="Cambria Math" panose="02040503050406030204" pitchFamily="18" charset="0"/>
                      </a:rPr>
                      <m:t>𝑅𝑎𝑖𝑛</m:t>
                    </m:r>
                  </m:oMath>
                </a14:m>
                <a:r>
                  <a:rPr lang="en-US" altLang="zh-CN" dirty="0"/>
                  <a:t> was picked</a:t>
                </a:r>
              </a:p>
              <a:p>
                <a:pPr marL="957263" lvl="1" indent="-514350">
                  <a:buFont typeface="+mj-lt"/>
                  <a:buAutoNum type="romanUcPeriod"/>
                </a:pPr>
                <a:r>
                  <a:rPr lang="en-US" altLang="zh-CN" dirty="0"/>
                  <a:t>Sample </a:t>
                </a:r>
                <a14:m>
                  <m:oMath xmlns:m="http://schemas.openxmlformats.org/officeDocument/2006/math">
                    <m:r>
                      <a:rPr lang="en-US" altLang="zh-CN" i="1" dirty="0" smtClean="0">
                        <a:latin typeface="Cambria Math" panose="02040503050406030204" pitchFamily="18" charset="0"/>
                      </a:rPr>
                      <m:t>𝑅𝑎𝑖𝑛</m:t>
                    </m:r>
                  </m:oMath>
                </a14:m>
                <a:r>
                  <a:rPr lang="en-US" altLang="zh-CN" dirty="0"/>
                  <a:t> from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𝑅𝑎𝑖𝑛</m:t>
                    </m:r>
                    <m:r>
                      <a:rPr lang="en-US" altLang="zh-CN" i="1" dirty="0" err="1">
                        <a:latin typeface="Cambria Math" panose="02040503050406030204" pitchFamily="18" charset="0"/>
                      </a:rPr>
                      <m:t>|</m:t>
                    </m:r>
                    <m:r>
                      <a:rPr lang="en-US" altLang="zh-CN" i="1" dirty="0" err="1">
                        <a:latin typeface="Cambria Math" panose="02040503050406030204" pitchFamily="18" charset="0"/>
                      </a:rPr>
                      <m:t>𝐶𝑙𝑜𝑢𝑑𝑦</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 </m:t>
                    </m:r>
                    <m:r>
                      <a:rPr lang="en-US" altLang="zh-CN" i="1" dirty="0">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m:t>
                    </m:r>
                  </m:oMath>
                </a14:m>
                <a:endParaRPr lang="en-US" altLang="zh-CN" dirty="0"/>
              </a:p>
              <a:p>
                <a:pPr marL="957263" lvl="1" indent="-514350">
                  <a:buFont typeface="+mj-lt"/>
                  <a:buAutoNum type="romanUcPeriod"/>
                </a:pPr>
                <a:r>
                  <a:rPr lang="en-US" altLang="zh-CN" dirty="0"/>
                  <a:t> Let </a:t>
                </a:r>
                <a14:m>
                  <m:oMath xmlns:m="http://schemas.openxmlformats.org/officeDocument/2006/math">
                    <m:sSup>
                      <m:sSupPr>
                        <m:ctrlPr>
                          <a:rPr lang="en-US" altLang="zh-CN" i="1" dirty="0" smtClean="0">
                            <a:latin typeface="Cambria Math" panose="02040503050406030204" pitchFamily="18" charset="0"/>
                          </a:rPr>
                        </m:ctrlPr>
                      </m:sSupPr>
                      <m:e>
                        <m:r>
                          <a:rPr lang="en-US" altLang="zh-CN" b="1" dirty="0">
                            <a:latin typeface="Cambria Math" panose="02040503050406030204" pitchFamily="18" charset="0"/>
                          </a:rPr>
                          <m:t>𝐪</m:t>
                        </m:r>
                      </m:e>
                      <m:sup>
                        <m:d>
                          <m:dPr>
                            <m:ctrlPr>
                              <a:rPr lang="en-US" altLang="zh-CN" b="0" i="1" dirty="0" smtClean="0">
                                <a:latin typeface="Cambria Math" panose="02040503050406030204" pitchFamily="18" charset="0"/>
                              </a:rPr>
                            </m:ctrlPr>
                          </m:dPr>
                          <m:e>
                            <m:r>
                              <a:rPr lang="en-US" altLang="zh-CN" i="1" dirty="0" smtClean="0">
                                <a:latin typeface="Cambria Math" panose="02040503050406030204" pitchFamily="18" charset="0"/>
                              </a:rPr>
                              <m:t>𝑡</m:t>
                            </m:r>
                          </m:e>
                        </m:d>
                      </m:sup>
                    </m:sSup>
                    <m:r>
                      <a:rPr lang="en-US" altLang="zh-CN" i="1" dirty="0" smtClean="0">
                        <a:latin typeface="Cambria Math" panose="02040503050406030204" pitchFamily="18" charset="0"/>
                      </a:rPr>
                      <m:t> </m:t>
                    </m:r>
                    <m:r>
                      <a:rPr lang="en-US" altLang="zh-CN" i="1" dirty="0">
                        <a:latin typeface="Cambria Math" panose="02040503050406030204" pitchFamily="18" charset="0"/>
                      </a:rPr>
                      <m:t>= (</m:t>
                    </m:r>
                    <m:r>
                      <a:rPr lang="en-US" altLang="zh-CN" i="1" dirty="0">
                        <a:latin typeface="Cambria Math" panose="02040503050406030204" pitchFamily="18" charset="0"/>
                      </a:rPr>
                      <m:t>𝑅𝑎𝑖𝑛</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sub>
                    </m:sSub>
                    <m:r>
                      <a:rPr lang="en-US" altLang="zh-CN" i="1" dirty="0">
                        <a:latin typeface="Cambria Math" panose="02040503050406030204" pitchFamily="18" charset="0"/>
                      </a:rPr>
                      <m:t> , </m:t>
                    </m:r>
                    <m:r>
                      <a:rPr lang="en-US" altLang="zh-CN" i="1" dirty="0">
                        <a:latin typeface="Cambria Math" panose="02040503050406030204" pitchFamily="18" charset="0"/>
                      </a:rPr>
                      <m:t>𝐶𝑙𝑜𝑢𝑑𝑦</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m:t>
                    </m:r>
                  </m:oMath>
                </a14:m>
                <a:endParaRPr lang="en-US" altLang="zh-CN" dirty="0"/>
              </a:p>
              <a:p>
                <a:pPr lvl="1"/>
                <a:r>
                  <a:rPr lang="en-US" altLang="zh-CN" dirty="0"/>
                  <a:t>Else</a:t>
                </a:r>
              </a:p>
              <a:p>
                <a:pPr marL="957263" lvl="1" indent="-514350">
                  <a:buFont typeface="+mj-lt"/>
                  <a:buAutoNum type="romanUcPeriod"/>
                </a:pPr>
                <a:r>
                  <a:rPr lang="en-US" altLang="zh-CN" dirty="0"/>
                  <a:t>Sample </a:t>
                </a:r>
                <a14:m>
                  <m:oMath xmlns:m="http://schemas.openxmlformats.org/officeDocument/2006/math">
                    <m:r>
                      <a:rPr lang="en-US" altLang="zh-CN" i="1" dirty="0" smtClean="0">
                        <a:latin typeface="Cambria Math" panose="02040503050406030204" pitchFamily="18" charset="0"/>
                      </a:rPr>
                      <m:t>𝐶𝑙𝑜𝑢𝑑𝑦</m:t>
                    </m:r>
                  </m:oMath>
                </a14:m>
                <a:r>
                  <a:rPr lang="en-US" altLang="zh-CN" dirty="0"/>
                  <a:t> from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𝐶𝑙𝑜𝑢𝑑𝑦</m:t>
                    </m:r>
                    <m:r>
                      <a:rPr lang="en-US" altLang="zh-CN" i="1" dirty="0" err="1">
                        <a:latin typeface="Cambria Math" panose="02040503050406030204" pitchFamily="18" charset="0"/>
                      </a:rPr>
                      <m:t>|</m:t>
                    </m:r>
                    <m:r>
                      <a:rPr lang="en-US" altLang="zh-CN" i="1" dirty="0" err="1">
                        <a:latin typeface="Cambria Math" panose="02040503050406030204" pitchFamily="18" charset="0"/>
                      </a:rPr>
                      <m:t>𝑅𝑎𝑖𝑛</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 </m:t>
                    </m:r>
                    <m:r>
                      <a:rPr lang="en-US" altLang="zh-CN" i="1" dirty="0">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oMath>
                </a14:m>
                <a:endParaRPr lang="en-US" altLang="zh-CN" dirty="0"/>
              </a:p>
              <a:p>
                <a:pPr marL="957263" lvl="1" indent="-514350">
                  <a:buFont typeface="+mj-lt"/>
                  <a:buAutoNum type="romanUcPeriod"/>
                </a:pPr>
                <a:r>
                  <a:rPr lang="en-US" altLang="zh-CN" dirty="0"/>
                  <a:t>Let </a:t>
                </a:r>
                <a14:m>
                  <m:oMath xmlns:m="http://schemas.openxmlformats.org/officeDocument/2006/math">
                    <m:sSup>
                      <m:sSupPr>
                        <m:ctrlPr>
                          <a:rPr lang="en-US" altLang="zh-CN" b="0" i="1" dirty="0" smtClean="0">
                            <a:latin typeface="Cambria Math" panose="02040503050406030204" pitchFamily="18" charset="0"/>
                          </a:rPr>
                        </m:ctrlPr>
                      </m:sSupPr>
                      <m:e>
                        <m:r>
                          <a:rPr lang="en-US" altLang="zh-CN" b="1" dirty="0">
                            <a:latin typeface="Cambria Math" panose="02040503050406030204" pitchFamily="18" charset="0"/>
                          </a:rPr>
                          <m:t>𝐪</m:t>
                        </m:r>
                      </m:e>
                      <m:sup>
                        <m:d>
                          <m:dPr>
                            <m:ctrlPr>
                              <a:rPr lang="en-US" altLang="zh-CN" b="0" i="1" dirty="0" smtClean="0">
                                <a:latin typeface="Cambria Math" panose="02040503050406030204" pitchFamily="18" charset="0"/>
                              </a:rPr>
                            </m:ctrlPr>
                          </m:dPr>
                          <m:e>
                            <m:r>
                              <a:rPr lang="en-US" altLang="zh-CN" i="1" dirty="0" smtClean="0">
                                <a:latin typeface="Cambria Math" panose="02040503050406030204" pitchFamily="18" charset="0"/>
                              </a:rPr>
                              <m:t>𝑡</m:t>
                            </m:r>
                          </m:e>
                        </m:d>
                      </m:sup>
                    </m:sSup>
                    <m:r>
                      <a:rPr lang="en-US" altLang="zh-CN" i="1" dirty="0" smtClean="0">
                        <a:latin typeface="Cambria Math" panose="02040503050406030204" pitchFamily="18" charset="0"/>
                      </a:rPr>
                      <m:t>=(</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𝑣𝑎𝑙𝑢𝑒</m:t>
                            </m:r>
                          </m:e>
                        </m:d>
                      </m:e>
                      <m:sub>
                        <m:r>
                          <a:rPr lang="en-US" altLang="zh-CN" b="0" i="1" dirty="0" smtClean="0">
                            <a:latin typeface="Cambria Math" panose="02040503050406030204" pitchFamily="18" charset="0"/>
                          </a:rPr>
                          <m:t>𝑡</m:t>
                        </m:r>
                      </m:sub>
                    </m:sSub>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𝑣𝑎𝑙𝑢𝑒</m:t>
                            </m:r>
                          </m:e>
                        </m:d>
                      </m:e>
                      <m:sub>
                        <m:r>
                          <a:rPr lang="en-US" altLang="zh-CN" i="1" dirty="0" smtClean="0">
                            <a:latin typeface="Cambria Math" panose="02040503050406030204" pitchFamily="18" charset="0"/>
                          </a:rPr>
                          <m:t>𝑡</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30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52</a:t>
            </a:fld>
            <a:endParaRPr lang="en-US"/>
          </a:p>
        </p:txBody>
      </p:sp>
    </p:spTree>
    <p:extLst>
      <p:ext uri="{BB962C8B-B14F-4D97-AF65-F5344CB8AC3E}">
        <p14:creationId xmlns:p14="http://schemas.microsoft.com/office/powerpoint/2010/main" val="2098380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688823" y="2100078"/>
            <a:ext cx="7768734" cy="2696307"/>
          </a:xfrm>
          <a:prstGeom prst="rect">
            <a:avLst/>
          </a:prstGeom>
        </p:spPr>
      </p:pic>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602797"/>
              </a:xfrm>
            </p:spPr>
            <p:txBody>
              <a:bodyPr>
                <a:normAutofit/>
              </a:bodyPr>
              <a:lstStyle/>
              <a:p>
                <a:r>
                  <a:rPr lang="en-US" altLang="zh-CN" dirty="0"/>
                  <a:t>For convenience, we denote </a:t>
                </a:r>
                <a14:m>
                  <m:oMath xmlns:m="http://schemas.openxmlformats.org/officeDocument/2006/math">
                    <m:r>
                      <a:rPr lang="en-US" altLang="zh-CN" i="1" dirty="0" smtClean="0">
                        <a:latin typeface="Cambria Math" panose="02040503050406030204" pitchFamily="18" charset="0"/>
                      </a:rPr>
                      <m:t>𝑆𝑝𝑟𝑖𝑛𝑘𝑙𝑒𝑟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𝑠</m:t>
                    </m:r>
                  </m:oMath>
                </a14:m>
                <a:r>
                  <a:rPr lang="en-US" altLang="zh-CN" dirty="0"/>
                  <a:t>, </a:t>
                </a:r>
                <a14:m>
                  <m:oMath xmlns:m="http://schemas.openxmlformats.org/officeDocument/2006/math">
                    <m:r>
                      <a:rPr lang="en-US" altLang="zh-CN" i="1" dirty="0" smtClean="0">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oMath>
                </a14:m>
                <a:r>
                  <a:rPr lang="en-US" altLang="zh-CN" dirty="0"/>
                  <a:t> by </a:t>
                </a:r>
                <a14:m>
                  <m:oMath xmlns:m="http://schemas.openxmlformats.org/officeDocument/2006/math">
                    <m:r>
                      <a:rPr lang="en-US" altLang="zh-CN" i="1" dirty="0" smtClean="0">
                        <a:latin typeface="Cambria Math" panose="02040503050406030204" pitchFamily="18" charset="0"/>
                      </a:rPr>
                      <m:t>𝑤</m:t>
                    </m:r>
                  </m:oMath>
                </a14:m>
                <a:r>
                  <a:rPr lang="en-US" altLang="zh-CN" dirty="0"/>
                  <a:t>, </a:t>
                </a:r>
                <a14:m>
                  <m:oMath xmlns:m="http://schemas.openxmlformats.org/officeDocument/2006/math">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𝑟</m:t>
                    </m:r>
                  </m:oMath>
                </a14:m>
                <a:r>
                  <a:rPr lang="en-US" altLang="zh-CN" dirty="0"/>
                  <a:t>, </a:t>
                </a:r>
                <a14:m>
                  <m:oMath xmlns:m="http://schemas.openxmlformats.org/officeDocument/2006/math">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𝑓𝑎𝑙𝑠𝑒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oMath>
                </a14:m>
                <a:r>
                  <a:rPr lang="en-US" altLang="zh-CN" dirty="0"/>
                  <a:t>, </a:t>
                </a:r>
                <a14:m>
                  <m:oMath xmlns:m="http://schemas.openxmlformats.org/officeDocument/2006/math">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𝑐</m:t>
                    </m:r>
                  </m:oMath>
                </a14:m>
                <a:r>
                  <a:rPr lang="en-US" altLang="zh-CN" dirty="0"/>
                  <a:t> and </a:t>
                </a:r>
                <a14:m>
                  <m:oMath xmlns:m="http://schemas.openxmlformats.org/officeDocument/2006/math">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𝑓𝑎𝑙𝑠𝑒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oMath>
                </a14:m>
                <a:endParaRPr lang="en-US" altLang="zh-CN" dirty="0"/>
              </a:p>
              <a:p>
                <a:endParaRPr lang="en-US" altLang="zh-CN" sz="3600" dirty="0"/>
              </a:p>
              <a:p>
                <a:endParaRPr lang="en-US" altLang="zh-CN" dirty="0"/>
              </a:p>
              <a:p>
                <a:endParaRPr lang="en-US" altLang="zh-CN" dirty="0"/>
              </a:p>
              <a:p>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e>
                      <m:e>
                        <m:r>
                          <a:rPr lang="en-US" altLang="zh-CN" b="0" i="1" smtClean="0">
                            <a:latin typeface="Cambria Math" panose="02040503050406030204" pitchFamily="18" charset="0"/>
                            <a:ea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𝑐</m:t>
                        </m:r>
                      </m:e>
                      <m:e>
                        <m:r>
                          <a:rPr lang="en-US" altLang="zh-CN" i="1">
                            <a:latin typeface="Cambria Math" panose="02040503050406030204" pitchFamily="18" charset="0"/>
                            <a:ea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e>
                    </m:d>
                    <m:r>
                      <a:rPr lang="en-US" altLang="zh-CN" b="0" i="1" smtClean="0">
                        <a:latin typeface="Cambria Math" panose="02040503050406030204" pitchFamily="18" charset="0"/>
                        <a:ea typeface="Cambria Math" panose="02040503050406030204" pitchFamily="18" charset="0"/>
                      </a:rPr>
                      <m:t>=0.6923</m:t>
                    </m:r>
                  </m:oMath>
                </a14:m>
                <a:endParaRPr lang="en-US" altLang="zh-CN" dirty="0"/>
              </a:p>
              <a:p>
                <a:r>
                  <a:rPr lang="en-US" altLang="zh-CN" dirty="0"/>
                  <a:t>The probabilities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𝑐</m:t>
                    </m:r>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 </m:t>
                    </m:r>
                    <m:r>
                      <a:rPr lang="en-US" altLang="zh-CN" i="1" dirty="0">
                        <a:latin typeface="Cambria Math" panose="02040503050406030204" pitchFamily="18" charset="0"/>
                      </a:rPr>
                      <m:t>𝑠</m:t>
                    </m:r>
                    <m:r>
                      <a:rPr lang="en-US" altLang="zh-CN" i="1" dirty="0">
                        <a:latin typeface="Cambria Math" panose="02040503050406030204" pitchFamily="18" charset="0"/>
                      </a:rPr>
                      <m:t>, </m:t>
                    </m:r>
                    <m:r>
                      <a:rPr lang="en-US" altLang="zh-CN" i="1" dirty="0">
                        <a:latin typeface="Cambria Math" panose="02040503050406030204" pitchFamily="18" charset="0"/>
                      </a:rPr>
                      <m:t>𝑤</m:t>
                    </m:r>
                    <m:r>
                      <a:rPr lang="en-US" altLang="zh-CN" i="1" dirty="0">
                        <a:latin typeface="Cambria Math" panose="02040503050406030204" pitchFamily="18" charset="0"/>
                      </a:rPr>
                      <m:t>) </m:t>
                    </m:r>
                  </m:oMath>
                </a14:m>
                <a:r>
                  <a:rPr lang="en-US" altLang="zh-CN" dirty="0"/>
                  <a:t>and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𝑐</m:t>
                    </m:r>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 </m:t>
                    </m:r>
                    <m:r>
                      <a:rPr lang="en-US" altLang="zh-CN" i="1" dirty="0">
                        <a:latin typeface="Cambria Math" panose="02040503050406030204" pitchFamily="18" charset="0"/>
                      </a:rPr>
                      <m:t>𝑠</m:t>
                    </m:r>
                    <m:r>
                      <a:rPr lang="en-US" altLang="zh-CN" i="1" dirty="0">
                        <a:latin typeface="Cambria Math" panose="02040503050406030204" pitchFamily="18" charset="0"/>
                      </a:rPr>
                      <m:t>, </m:t>
                    </m:r>
                    <m:r>
                      <a:rPr lang="en-US" altLang="zh-CN" i="1" dirty="0">
                        <a:latin typeface="Cambria Math" panose="02040503050406030204" pitchFamily="18" charset="0"/>
                      </a:rPr>
                      <m:t>𝑤</m:t>
                    </m:r>
                    <m:r>
                      <a:rPr lang="en-US" altLang="zh-CN" i="1" dirty="0">
                        <a:latin typeface="Cambria Math" panose="02040503050406030204" pitchFamily="18" charset="0"/>
                      </a:rPr>
                      <m:t>) </m:t>
                    </m:r>
                  </m:oMath>
                </a14:m>
                <a:r>
                  <a:rPr lang="en-US" altLang="zh-CN" dirty="0"/>
                  <a:t>can be similarly computed.</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602797"/>
              </a:xfrm>
              <a:blipFill>
                <a:blip r:embed="rId3"/>
                <a:stretch>
                  <a:fillRect l="-2280" t="-152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53</a:t>
            </a:fld>
            <a:endParaRPr lang="en-US"/>
          </a:p>
        </p:txBody>
      </p:sp>
    </p:spTree>
    <p:extLst>
      <p:ext uri="{BB962C8B-B14F-4D97-AF65-F5344CB8AC3E}">
        <p14:creationId xmlns:p14="http://schemas.microsoft.com/office/powerpoint/2010/main" val="17436180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Also</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14:m>
                  <m:oMath xmlns:m="http://schemas.openxmlformats.org/officeDocument/2006/math">
                    <m:r>
                      <a:rPr lang="pl-PL" altLang="zh-CN" i="1" dirty="0" smtClean="0">
                        <a:latin typeface="Cambria Math" panose="02040503050406030204" pitchFamily="18" charset="0"/>
                      </a:rPr>
                      <m:t>𝑃</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𝑟</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𝑐</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𝑠</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𝑤</m:t>
                    </m:r>
                    <m:r>
                      <a:rPr lang="pl-PL" altLang="zh-CN" i="1" dirty="0" smtClean="0">
                        <a:latin typeface="Cambria Math" panose="02040503050406030204" pitchFamily="18" charset="0"/>
                      </a:rPr>
                      <m:t>) = 1−</m:t>
                    </m:r>
                    <m:r>
                      <a:rPr lang="pl-PL" altLang="zh-CN" i="1" dirty="0" smtClean="0">
                        <a:latin typeface="Cambria Math" panose="02040503050406030204" pitchFamily="18" charset="0"/>
                      </a:rPr>
                      <m:t>𝑃</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𝑟</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𝑐</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𝑠</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𝑤</m:t>
                    </m:r>
                    <m:r>
                      <a:rPr lang="pl-PL" altLang="zh-CN" i="1" dirty="0" smtClean="0">
                        <a:latin typeface="Cambria Math" panose="02040503050406030204" pitchFamily="18" charset="0"/>
                      </a:rPr>
                      <m:t>) = 0.1852</m:t>
                    </m:r>
                  </m:oMath>
                </a14:m>
                <a:endParaRPr lang="en-US" altLang="zh-CN" dirty="0"/>
              </a:p>
              <a:p>
                <a:r>
                  <a:rPr lang="en-US" altLang="zh-CN" dirty="0"/>
                  <a:t>The probabilities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 </m:t>
                    </m:r>
                  </m:oMath>
                </a14:m>
                <a:r>
                  <a:rPr lang="en-US" altLang="zh-CN" dirty="0"/>
                  <a:t>can be similarly computed.</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54</a:t>
            </a:fld>
            <a:endParaRPr lang="en-US"/>
          </a:p>
        </p:txBody>
      </p:sp>
      <p:pic>
        <p:nvPicPr>
          <p:cNvPr id="8" name="图片 7"/>
          <p:cNvPicPr>
            <a:picLocks noChangeAspect="1"/>
          </p:cNvPicPr>
          <p:nvPr/>
        </p:nvPicPr>
        <p:blipFill>
          <a:blip r:embed="rId3"/>
          <a:stretch>
            <a:fillRect/>
          </a:stretch>
        </p:blipFill>
        <p:spPr>
          <a:xfrm>
            <a:off x="715027" y="1409433"/>
            <a:ext cx="7766198" cy="2904505"/>
          </a:xfrm>
          <a:prstGeom prst="rect">
            <a:avLst/>
          </a:prstGeom>
        </p:spPr>
      </p:pic>
    </p:spTree>
    <p:extLst>
      <p:ext uri="{BB962C8B-B14F-4D97-AF65-F5344CB8AC3E}">
        <p14:creationId xmlns:p14="http://schemas.microsoft.com/office/powerpoint/2010/main" val="9692694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Suppose we drew </a:t>
                </a:r>
                <a14:m>
                  <m:oMath xmlns:m="http://schemas.openxmlformats.org/officeDocument/2006/math">
                    <m:r>
                      <a:rPr lang="en-US" altLang="zh-CN" i="1" dirty="0" smtClean="0">
                        <a:latin typeface="Cambria Math" panose="02040503050406030204" pitchFamily="18" charset="0"/>
                      </a:rPr>
                      <m:t>𝑁</m:t>
                    </m:r>
                  </m:oMath>
                </a14:m>
                <a:r>
                  <a:rPr lang="en-US" altLang="zh-CN" dirty="0"/>
                  <a:t> samples from the joint samples from the joint distribution</a:t>
                </a:r>
              </a:p>
              <a:p>
                <a:r>
                  <a:rPr lang="en-US" altLang="zh-CN" dirty="0"/>
                  <a:t>How do we compute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1" i="0" smtClean="0">
                            <a:latin typeface="Cambria Math" panose="02040503050406030204" pitchFamily="18" charset="0"/>
                          </a:rPr>
                          <m:t>𝐪</m:t>
                        </m:r>
                      </m:e>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1" i="0" smtClean="0">
                            <a:latin typeface="Cambria Math" panose="02040503050406030204" pitchFamily="18" charset="0"/>
                          </a:rPr>
                          <m:t>𝐞</m:t>
                        </m:r>
                      </m:e>
                    </m:d>
                    <m:r>
                      <a:rPr lang="en-US" altLang="zh-CN" b="0" i="1" smtClean="0">
                        <a:latin typeface="Cambria Math" panose="02040503050406030204" pitchFamily="18" charset="0"/>
                      </a:rPr>
                      <m:t>?</m:t>
                    </m:r>
                  </m:oMath>
                </a14:m>
                <a:endParaRPr lang="en-US" altLang="zh-CN" dirty="0"/>
              </a:p>
              <a:p>
                <a:endParaRPr lang="en-US" altLang="zh-CN" dirty="0"/>
              </a:p>
              <a:p>
                <a:endParaRPr lang="en-US" altLang="zh-CN" dirty="0"/>
              </a:p>
              <a:p>
                <a:endParaRPr lang="en-US" altLang="zh-CN" dirty="0"/>
              </a:p>
              <a:p>
                <a:r>
                  <a:rPr lang="en-US" altLang="zh-CN" dirty="0"/>
                  <a:t>Other approximate inference methods</a:t>
                </a:r>
              </a:p>
              <a:p>
                <a:pPr lvl="1"/>
                <a:r>
                  <a:rPr lang="en-US" altLang="zh-CN" dirty="0"/>
                  <a:t>Belief propagation</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802029" y="2394623"/>
                <a:ext cx="7542321"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e>
                        <m:e>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den>
                      </m:f>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𝑜𝑓</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𝑡𝑖𝑚𝑒𝑠</m:t>
                          </m:r>
                          <m:r>
                            <a:rPr lang="en-US" altLang="zh-CN" sz="2400" b="0" i="1" smtClean="0">
                              <a:latin typeface="Cambria Math" panose="02040503050406030204" pitchFamily="18" charset="0"/>
                              <a:ea typeface="Cambria Math" panose="02040503050406030204" pitchFamily="18" charset="0"/>
                            </a:rPr>
                            <m:t> </m:t>
                          </m:r>
                          <m:r>
                            <a:rPr lang="en-US" altLang="zh-CN" sz="2400" b="1" i="0" smtClean="0">
                              <a:latin typeface="Cambria Math" panose="02040503050406030204" pitchFamily="18" charset="0"/>
                              <a:ea typeface="Cambria Math" panose="02040503050406030204" pitchFamily="18" charset="0"/>
                            </a:rPr>
                            <m:t>𝐪</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𝑎𝑛𝑑</m:t>
                          </m:r>
                          <m:r>
                            <a:rPr lang="en-US" altLang="zh-CN" sz="2400" b="0" i="1" smtClean="0">
                              <a:latin typeface="Cambria Math" panose="02040503050406030204" pitchFamily="18" charset="0"/>
                              <a:ea typeface="Cambria Math" panose="02040503050406030204" pitchFamily="18" charset="0"/>
                            </a:rPr>
                            <m:t> </m:t>
                          </m:r>
                          <m:r>
                            <a:rPr lang="en-US" altLang="zh-CN" sz="2400" b="1" i="0" smtClean="0">
                              <a:latin typeface="Cambria Math" panose="02040503050406030204" pitchFamily="18" charset="0"/>
                              <a:ea typeface="Cambria Math" panose="02040503050406030204" pitchFamily="18" charset="0"/>
                            </a:rPr>
                            <m:t>𝐞</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h𝑎𝑝𝑝𝑒𝑛</m:t>
                          </m:r>
                        </m:num>
                        <m:den>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𝑜𝑓</m:t>
                          </m:r>
                          <m:r>
                            <a:rPr lang="en-US" altLang="zh-CN" sz="2400" b="0" i="1" smtClean="0">
                              <a:latin typeface="Cambria Math" panose="02040503050406030204" pitchFamily="18" charset="0"/>
                              <a:ea typeface="Cambria Math" panose="02040503050406030204" pitchFamily="18" charset="0"/>
                            </a:rPr>
                            <m:t> </m:t>
                          </m:r>
                          <m:r>
                            <a:rPr lang="en-US" altLang="zh-CN" sz="2400" b="1" i="0" smtClean="0">
                              <a:latin typeface="Cambria Math" panose="02040503050406030204" pitchFamily="18" charset="0"/>
                              <a:ea typeface="Cambria Math" panose="02040503050406030204" pitchFamily="18" charset="0"/>
                            </a:rPr>
                            <m:t>𝐞</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h𝑎𝑝𝑝𝑒𝑛</m:t>
                          </m:r>
                        </m:den>
                      </m:f>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802029" y="2394623"/>
                <a:ext cx="7542321" cy="76899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458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Probabilistic Classification	</a:t>
            </a:r>
            <a:endParaRPr lang="en-US" dirty="0"/>
          </a:p>
        </p:txBody>
      </p:sp>
      <p:sp>
        <p:nvSpPr>
          <p:cNvPr id="3" name="内容占位符 2"/>
          <p:cNvSpPr>
            <a:spLocks noGrp="1"/>
          </p:cNvSpPr>
          <p:nvPr>
            <p:ph idx="1"/>
          </p:nvPr>
        </p:nvSpPr>
        <p:spPr/>
        <p:txBody>
          <a:bodyPr/>
          <a:lstStyle/>
          <a:p>
            <a:pPr>
              <a:lnSpc>
                <a:spcPct val="110000"/>
              </a:lnSpc>
            </a:pPr>
            <a:r>
              <a:rPr lang="en-US" altLang="en-US" dirty="0"/>
              <a:t>Establishing a probabilistic model for classification</a:t>
            </a:r>
          </a:p>
          <a:p>
            <a:pPr lvl="1">
              <a:lnSpc>
                <a:spcPct val="110000"/>
              </a:lnSpc>
            </a:pPr>
            <a:r>
              <a:rPr lang="en-US" altLang="en-US" b="1" dirty="0">
                <a:solidFill>
                  <a:srgbClr val="FF0000"/>
                </a:solidFill>
              </a:rPr>
              <a:t>Generative model (must be probabilistic)</a:t>
            </a:r>
          </a:p>
          <a:p>
            <a:pPr>
              <a:lnSpc>
                <a:spcPct val="110000"/>
              </a:lnSpc>
            </a:pPr>
            <a:endParaRPr lang="en-US" alt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mc:AlternateContent xmlns:mc="http://schemas.openxmlformats.org/markup-compatibility/2006" xmlns:a14="http://schemas.microsoft.com/office/drawing/2010/main">
        <mc:Choice Requires="a14">
          <p:sp>
            <p:nvSpPr>
              <p:cNvPr id="8" name="矩形 7"/>
              <p:cNvSpPr/>
              <p:nvPr/>
            </p:nvSpPr>
            <p:spPr>
              <a:xfrm>
                <a:off x="5764900" y="2708312"/>
                <a:ext cx="3380382" cy="3170099"/>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r>
                      <a:rPr lang="en-US" sz="2000" i="1" dirty="0" smtClean="0">
                        <a:latin typeface="Cambria Math" panose="02040503050406030204" pitchFamily="18" charset="0"/>
                      </a:rPr>
                      <m:t>𝐿</m:t>
                    </m:r>
                    <m:r>
                      <a:rPr lang="en-US" sz="2000" i="1" dirty="0" smtClean="0">
                        <a:latin typeface="Cambria Math" panose="02040503050406030204" pitchFamily="18" charset="0"/>
                      </a:rPr>
                      <m:t> </m:t>
                    </m:r>
                  </m:oMath>
                </a14:m>
                <a:r>
                  <a:rPr lang="en-US" sz="2000" dirty="0"/>
                  <a:t>probabilistic models have to be trained independently </a:t>
                </a:r>
              </a:p>
              <a:p>
                <a:pPr marL="285750" indent="-285750">
                  <a:buFont typeface="Arial" panose="020B0604020202020204" pitchFamily="34" charset="0"/>
                  <a:buChar char="•"/>
                </a:pPr>
                <a:r>
                  <a:rPr lang="en-US" sz="2000" dirty="0"/>
                  <a:t>Each is trained on only the examples of the same label</a:t>
                </a:r>
              </a:p>
              <a:p>
                <a:pPr marL="285750" indent="-285750">
                  <a:buFont typeface="Arial" panose="020B0604020202020204" pitchFamily="34" charset="0"/>
                  <a:buChar char="•"/>
                </a:pPr>
                <a:r>
                  <a:rPr lang="en-US" sz="2000" dirty="0"/>
                  <a:t>Output  </a:t>
                </a:r>
                <a14:m>
                  <m:oMath xmlns:m="http://schemas.openxmlformats.org/officeDocument/2006/math">
                    <m:r>
                      <a:rPr lang="en-US" sz="2000" i="1" dirty="0" smtClean="0">
                        <a:latin typeface="Cambria Math" panose="02040503050406030204" pitchFamily="18" charset="0"/>
                      </a:rPr>
                      <m:t>𝐿</m:t>
                    </m:r>
                  </m:oMath>
                </a14:m>
                <a:r>
                  <a:rPr lang="en-US" sz="2000" dirty="0"/>
                  <a:t> probabilities for a given input with </a:t>
                </a:r>
                <a14:m>
                  <m:oMath xmlns:m="http://schemas.openxmlformats.org/officeDocument/2006/math">
                    <m:r>
                      <a:rPr lang="en-US" altLang="zh-CN" sz="2000" i="1" dirty="0">
                        <a:latin typeface="Cambria Math" panose="02040503050406030204" pitchFamily="18" charset="0"/>
                      </a:rPr>
                      <m:t>𝐿</m:t>
                    </m:r>
                  </m:oMath>
                </a14:m>
                <a:r>
                  <a:rPr lang="en-US" sz="2000" dirty="0"/>
                  <a:t> models</a:t>
                </a:r>
              </a:p>
              <a:p>
                <a:pPr marL="285750" indent="-285750">
                  <a:buFont typeface="Arial" panose="020B0604020202020204" pitchFamily="34" charset="0"/>
                  <a:buChar char="•"/>
                </a:pPr>
                <a:r>
                  <a:rPr lang="en-US" sz="2000" dirty="0"/>
                  <a:t>“Generative” means that such a model produces data subject to the distribution via sampling.</a:t>
                </a:r>
              </a:p>
            </p:txBody>
          </p:sp>
        </mc:Choice>
        <mc:Fallback xmlns="">
          <p:sp>
            <p:nvSpPr>
              <p:cNvPr id="8" name="矩形 7"/>
              <p:cNvSpPr>
                <a:spLocks noRot="1" noChangeAspect="1" noMove="1" noResize="1" noEditPoints="1" noAdjustHandles="1" noChangeArrowheads="1" noChangeShapeType="1" noTextEdit="1"/>
              </p:cNvSpPr>
              <p:nvPr/>
            </p:nvSpPr>
            <p:spPr>
              <a:xfrm>
                <a:off x="5764900" y="2708312"/>
                <a:ext cx="3380382" cy="3170099"/>
              </a:xfrm>
              <a:prstGeom prst="rect">
                <a:avLst/>
              </a:prstGeom>
              <a:blipFill>
                <a:blip r:embed="rId3"/>
                <a:stretch>
                  <a:fillRect l="-1625" t="-962" r="-3069" b="-2500"/>
                </a:stretch>
              </a:blipFill>
            </p:spPr>
            <p:txBody>
              <a:bodyPr/>
              <a:lstStyle/>
              <a:p>
                <a:r>
                  <a:rPr lang="zh-CN" altLang="en-US">
                    <a:noFill/>
                  </a:rPr>
                  <a:t> </a:t>
                </a:r>
              </a:p>
            </p:txBody>
          </p:sp>
        </mc:Fallback>
      </mc:AlternateContent>
      <p:grpSp>
        <p:nvGrpSpPr>
          <p:cNvPr id="7" name="组合 6"/>
          <p:cNvGrpSpPr/>
          <p:nvPr/>
        </p:nvGrpSpPr>
        <p:grpSpPr>
          <a:xfrm>
            <a:off x="176980" y="2766271"/>
            <a:ext cx="5545394" cy="1977474"/>
            <a:chOff x="0" y="2702389"/>
            <a:chExt cx="6553200" cy="2131174"/>
          </a:xfrm>
        </p:grpSpPr>
        <p:grpSp>
          <p:nvGrpSpPr>
            <p:cNvPr id="82" name="Group 30"/>
            <p:cNvGrpSpPr>
              <a:grpSpLocks/>
            </p:cNvGrpSpPr>
            <p:nvPr/>
          </p:nvGrpSpPr>
          <p:grpSpPr bwMode="auto">
            <a:xfrm>
              <a:off x="0" y="2702389"/>
              <a:ext cx="2984501" cy="2131174"/>
              <a:chOff x="850900" y="3599767"/>
              <a:chExt cx="3276601" cy="2679589"/>
            </a:xfrm>
          </p:grpSpPr>
          <p:sp>
            <p:nvSpPr>
              <p:cNvPr id="83" name="TextBox 11"/>
              <p:cNvSpPr txBox="1"/>
              <p:nvPr/>
            </p:nvSpPr>
            <p:spPr>
              <a:xfrm>
                <a:off x="850900" y="4315188"/>
                <a:ext cx="3276601" cy="1251165"/>
              </a:xfrm>
              <a:prstGeom prst="rect">
                <a:avLst/>
              </a:prstGeom>
              <a:noFill/>
              <a:ln w="28575">
                <a:solidFill>
                  <a:schemeClr val="accent1"/>
                </a:solidFill>
              </a:ln>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a:ln>
                    <a:noFill/>
                  </a:ln>
                  <a:solidFill>
                    <a:srgbClr val="000000"/>
                  </a:solidFill>
                  <a:effectLst/>
                  <a:uLnTx/>
                  <a:uFillTx/>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lang="en-US" b="1" i="1" kern="0" dirty="0">
                  <a:solidFill>
                    <a:srgbClr val="000000"/>
                  </a:solidFill>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a:ln>
                    <a:noFill/>
                  </a:ln>
                  <a:solidFill>
                    <a:srgbClr val="000000"/>
                  </a:solidFill>
                  <a:effectLst/>
                  <a:uLnTx/>
                  <a:uFillTx/>
                  <a:latin typeface="Times New Roman" charset="0"/>
                </a:endParaRPr>
              </a:p>
            </p:txBody>
          </p:sp>
          <p:sp>
            <p:nvSpPr>
              <p:cNvPr id="84" name="Up Arrow 17"/>
              <p:cNvSpPr>
                <a:spLocks noChangeArrowheads="1"/>
              </p:cNvSpPr>
              <p:nvPr/>
            </p:nvSpPr>
            <p:spPr bwMode="auto">
              <a:xfrm>
                <a:off x="2374900" y="40092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85" name="Object 10"/>
              <p:cNvGraphicFramePr>
                <a:graphicFrameLocks noChangeAspect="1"/>
              </p:cNvGraphicFramePr>
              <p:nvPr>
                <p:extLst>
                  <p:ext uri="{D42A27DB-BD31-4B8C-83A1-F6EECF244321}">
                    <p14:modId xmlns:p14="http://schemas.microsoft.com/office/powerpoint/2010/main" val="2393373904"/>
                  </p:ext>
                </p:extLst>
              </p:nvPr>
            </p:nvGraphicFramePr>
            <p:xfrm>
              <a:off x="1883580" y="3599767"/>
              <a:ext cx="1191002" cy="454708"/>
            </p:xfrm>
            <a:graphic>
              <a:graphicData uri="http://schemas.openxmlformats.org/presentationml/2006/ole">
                <mc:AlternateContent xmlns:mc="http://schemas.openxmlformats.org/markup-compatibility/2006">
                  <mc:Choice xmlns:v="urn:schemas-microsoft-com:vml" Requires="v">
                    <p:oleObj spid="_x0000_s13501" name="Equation" r:id="rId4" imgW="533169" imgH="203112" progId="Equation.3">
                      <p:embed/>
                    </p:oleObj>
                  </mc:Choice>
                  <mc:Fallback>
                    <p:oleObj name="Equation" r:id="rId4" imgW="533169" imgH="203112" progId="Equation.3">
                      <p:embed/>
                      <p:pic>
                        <p:nvPicPr>
                          <p:cNvPr id="822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3580" y="3599767"/>
                            <a:ext cx="1191002" cy="454708"/>
                          </a:xfrm>
                          <a:prstGeom prst="rect">
                            <a:avLst/>
                          </a:prstGeom>
                          <a:noFill/>
                          <a:ln>
                            <a:noFill/>
                          </a:ln>
                          <a:effectLst/>
                        </p:spPr>
                      </p:pic>
                    </p:oleObj>
                  </mc:Fallback>
                </mc:AlternateContent>
              </a:graphicData>
            </a:graphic>
          </p:graphicFrame>
          <p:grpSp>
            <p:nvGrpSpPr>
              <p:cNvPr id="86" name="Group 29"/>
              <p:cNvGrpSpPr>
                <a:grpSpLocks/>
              </p:cNvGrpSpPr>
              <p:nvPr/>
            </p:nvGrpSpPr>
            <p:grpSpPr bwMode="auto">
              <a:xfrm>
                <a:off x="911225" y="5562599"/>
                <a:ext cx="3048000" cy="716757"/>
                <a:chOff x="1155700" y="6187889"/>
                <a:chExt cx="3048000" cy="716757"/>
              </a:xfrm>
            </p:grpSpPr>
            <p:grpSp>
              <p:nvGrpSpPr>
                <p:cNvPr id="87" name="Group 15"/>
                <p:cNvGrpSpPr>
                  <a:grpSpLocks/>
                </p:cNvGrpSpPr>
                <p:nvPr/>
              </p:nvGrpSpPr>
              <p:grpSpPr bwMode="auto">
                <a:xfrm>
                  <a:off x="1155700" y="6187889"/>
                  <a:ext cx="395288" cy="715963"/>
                  <a:chOff x="4037012" y="5838031"/>
                  <a:chExt cx="395288" cy="715963"/>
                </a:xfrm>
              </p:grpSpPr>
              <p:sp>
                <p:nvSpPr>
                  <p:cNvPr id="95" name="Up Arrow 27"/>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96" name="Object 9"/>
                  <p:cNvGraphicFramePr>
                    <a:graphicFrameLocks noChangeAspect="1"/>
                  </p:cNvGraphicFramePr>
                  <p:nvPr/>
                </p:nvGraphicFramePr>
                <p:xfrm>
                  <a:off x="4037012" y="6066631"/>
                  <a:ext cx="395288" cy="487363"/>
                </p:xfrm>
                <a:graphic>
                  <a:graphicData uri="http://schemas.openxmlformats.org/presentationml/2006/ole">
                    <mc:AlternateContent xmlns:mc="http://schemas.openxmlformats.org/markup-compatibility/2006">
                      <mc:Choice xmlns:v="urn:schemas-microsoft-com:vml" Requires="v">
                        <p:oleObj spid="_x0000_s13502" name="Equation" r:id="rId6" imgW="164957" imgH="203024" progId="Equation.3">
                          <p:embed/>
                        </p:oleObj>
                      </mc:Choice>
                      <mc:Fallback>
                        <p:oleObj name="Equation" r:id="rId6" imgW="164957" imgH="203024" progId="Equation.3">
                          <p:embed/>
                          <p:pic>
                            <p:nvPicPr>
                              <p:cNvPr id="8231"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012" y="6066631"/>
                                <a:ext cx="395288" cy="487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8" name="Group 16"/>
                <p:cNvGrpSpPr>
                  <a:grpSpLocks/>
                </p:cNvGrpSpPr>
                <p:nvPr/>
              </p:nvGrpSpPr>
              <p:grpSpPr bwMode="auto">
                <a:xfrm>
                  <a:off x="1825625" y="6187889"/>
                  <a:ext cx="427038" cy="716757"/>
                  <a:chOff x="4021137" y="5838031"/>
                  <a:chExt cx="427038" cy="716757"/>
                </a:xfrm>
              </p:grpSpPr>
              <p:sp>
                <p:nvSpPr>
                  <p:cNvPr id="93" name="Up Arrow 25"/>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94" name="Object 7"/>
                  <p:cNvGraphicFramePr>
                    <a:graphicFrameLocks noChangeAspect="1"/>
                  </p:cNvGraphicFramePr>
                  <p:nvPr/>
                </p:nvGraphicFramePr>
                <p:xfrm>
                  <a:off x="4021137" y="6065838"/>
                  <a:ext cx="427038" cy="488950"/>
                </p:xfrm>
                <a:graphic>
                  <a:graphicData uri="http://schemas.openxmlformats.org/presentationml/2006/ole">
                    <mc:AlternateContent xmlns:mc="http://schemas.openxmlformats.org/markup-compatibility/2006">
                      <mc:Choice xmlns:v="urn:schemas-microsoft-com:vml" Requires="v">
                        <p:oleObj spid="_x0000_s13503" name="Equation" r:id="rId8" imgW="177569" imgH="202936" progId="Equation.3">
                          <p:embed/>
                        </p:oleObj>
                      </mc:Choice>
                      <mc:Fallback>
                        <p:oleObj name="Equation" r:id="rId8" imgW="177569" imgH="202936" progId="Equation.3">
                          <p:embed/>
                          <p:pic>
                            <p:nvPicPr>
                              <p:cNvPr id="822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1137" y="6065838"/>
                                <a:ext cx="427038" cy="488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1" name="Up Arrow 23"/>
                <p:cNvSpPr>
                  <a:spLocks noChangeArrowheads="1"/>
                </p:cNvSpPr>
                <p:nvPr/>
              </p:nvSpPr>
              <p:spPr bwMode="auto">
                <a:xfrm>
                  <a:off x="4051300" y="6187889"/>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90" name="Object 12"/>
                <p:cNvGraphicFramePr>
                  <a:graphicFrameLocks noChangeAspect="1"/>
                </p:cNvGraphicFramePr>
                <p:nvPr/>
              </p:nvGraphicFramePr>
              <p:xfrm>
                <a:off x="2679700" y="6335534"/>
                <a:ext cx="838200" cy="233355"/>
              </p:xfrm>
              <a:graphic>
                <a:graphicData uri="http://schemas.openxmlformats.org/presentationml/2006/ole">
                  <mc:AlternateContent xmlns:mc="http://schemas.openxmlformats.org/markup-compatibility/2006">
                    <mc:Choice xmlns:v="urn:schemas-microsoft-com:vml" Requires="v">
                      <p:oleObj spid="_x0000_s13504" name="Equation" r:id="rId10" imgW="291847" imgH="114201" progId="Equation.3">
                        <p:embed/>
                      </p:oleObj>
                    </mc:Choice>
                    <mc:Fallback>
                      <p:oleObj name="Equation" r:id="rId10" imgW="291847" imgH="114201" progId="Equation.3">
                        <p:embed/>
                        <p:pic>
                          <p:nvPicPr>
                            <p:cNvPr id="8225"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9700" y="6335534"/>
                              <a:ext cx="838200" cy="2333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97" name="Object 24"/>
            <p:cNvGraphicFramePr>
              <a:graphicFrameLocks noChangeAspect="1"/>
            </p:cNvGraphicFramePr>
            <p:nvPr>
              <p:extLst>
                <p:ext uri="{D42A27DB-BD31-4B8C-83A1-F6EECF244321}">
                  <p14:modId xmlns:p14="http://schemas.microsoft.com/office/powerpoint/2010/main" val="356544640"/>
                </p:ext>
              </p:extLst>
            </p:nvPr>
          </p:nvGraphicFramePr>
          <p:xfrm>
            <a:off x="3084513" y="3626989"/>
            <a:ext cx="420687" cy="117475"/>
          </p:xfrm>
          <a:graphic>
            <a:graphicData uri="http://schemas.openxmlformats.org/presentationml/2006/ole">
              <mc:AlternateContent xmlns:mc="http://schemas.openxmlformats.org/markup-compatibility/2006">
                <mc:Choice xmlns:v="urn:schemas-microsoft-com:vml" Requires="v">
                  <p:oleObj spid="_x0000_s13505" name="Equation" r:id="rId12" imgW="291847" imgH="114201" progId="Equation.3">
                    <p:embed/>
                  </p:oleObj>
                </mc:Choice>
                <mc:Fallback>
                  <p:oleObj name="Equation" r:id="rId12" imgW="291847" imgH="114201" progId="Equation.3">
                    <p:embed/>
                    <p:pic>
                      <p:nvPicPr>
                        <p:cNvPr id="820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84513" y="3626989"/>
                          <a:ext cx="420687" cy="117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9" name="Group 30"/>
            <p:cNvGrpSpPr>
              <a:grpSpLocks/>
            </p:cNvGrpSpPr>
            <p:nvPr/>
          </p:nvGrpSpPr>
          <p:grpSpPr bwMode="auto">
            <a:xfrm>
              <a:off x="3568700" y="2702389"/>
              <a:ext cx="2984500" cy="2131174"/>
              <a:chOff x="850900" y="3599767"/>
              <a:chExt cx="3276600" cy="2679589"/>
            </a:xfrm>
          </p:grpSpPr>
          <p:sp>
            <p:nvSpPr>
              <p:cNvPr id="100" name="TextBox 55"/>
              <p:cNvSpPr txBox="1"/>
              <p:nvPr/>
            </p:nvSpPr>
            <p:spPr>
              <a:xfrm>
                <a:off x="850900" y="4315188"/>
                <a:ext cx="3276600" cy="1251165"/>
              </a:xfrm>
              <a:prstGeom prst="rect">
                <a:avLst/>
              </a:prstGeom>
              <a:noFill/>
              <a:ln w="28575">
                <a:solidFill>
                  <a:schemeClr val="accent1"/>
                </a:solidFill>
              </a:ln>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a:ln>
                    <a:noFill/>
                  </a:ln>
                  <a:solidFill>
                    <a:srgbClr val="000000"/>
                  </a:solidFill>
                  <a:effectLst/>
                  <a:uLnTx/>
                  <a:uFillTx/>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lang="en-US" b="1" i="1" kern="0" dirty="0">
                  <a:solidFill>
                    <a:srgbClr val="000000"/>
                  </a:solidFill>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a:ln>
                    <a:noFill/>
                  </a:ln>
                  <a:solidFill>
                    <a:srgbClr val="000000"/>
                  </a:solidFill>
                  <a:effectLst/>
                  <a:uLnTx/>
                  <a:uFillTx/>
                  <a:latin typeface="Times New Roman" charset="0"/>
                </a:endParaRPr>
              </a:p>
            </p:txBody>
          </p:sp>
          <p:sp>
            <p:nvSpPr>
              <p:cNvPr id="101" name="Up Arrow 17"/>
              <p:cNvSpPr>
                <a:spLocks noChangeArrowheads="1"/>
              </p:cNvSpPr>
              <p:nvPr/>
            </p:nvSpPr>
            <p:spPr bwMode="auto">
              <a:xfrm>
                <a:off x="2374900" y="40092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102" name="Object 55"/>
              <p:cNvGraphicFramePr>
                <a:graphicFrameLocks noChangeAspect="1"/>
              </p:cNvGraphicFramePr>
              <p:nvPr>
                <p:extLst>
                  <p:ext uri="{D42A27DB-BD31-4B8C-83A1-F6EECF244321}">
                    <p14:modId xmlns:p14="http://schemas.microsoft.com/office/powerpoint/2010/main" val="1668256970"/>
                  </p:ext>
                </p:extLst>
              </p:nvPr>
            </p:nvGraphicFramePr>
            <p:xfrm>
              <a:off x="1802443" y="3599767"/>
              <a:ext cx="1191002" cy="454708"/>
            </p:xfrm>
            <a:graphic>
              <a:graphicData uri="http://schemas.openxmlformats.org/presentationml/2006/ole">
                <mc:AlternateContent xmlns:mc="http://schemas.openxmlformats.org/markup-compatibility/2006">
                  <mc:Choice xmlns:v="urn:schemas-microsoft-com:vml" Requires="v">
                    <p:oleObj spid="_x0000_s13506" name="Equation" r:id="rId13" imgW="533169" imgH="203112" progId="Equation.3">
                      <p:embed/>
                    </p:oleObj>
                  </mc:Choice>
                  <mc:Fallback>
                    <p:oleObj name="Equation" r:id="rId13" imgW="533169" imgH="203112" progId="Equation.3">
                      <p:embed/>
                      <p:pic>
                        <p:nvPicPr>
                          <p:cNvPr id="8206" name="Object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02443" y="3599767"/>
                            <a:ext cx="1191002" cy="454708"/>
                          </a:xfrm>
                          <a:prstGeom prst="rect">
                            <a:avLst/>
                          </a:prstGeom>
                          <a:noFill/>
                          <a:ln>
                            <a:noFill/>
                          </a:ln>
                          <a:effectLst/>
                        </p:spPr>
                      </p:pic>
                    </p:oleObj>
                  </mc:Fallback>
                </mc:AlternateContent>
              </a:graphicData>
            </a:graphic>
          </p:graphicFrame>
          <p:grpSp>
            <p:nvGrpSpPr>
              <p:cNvPr id="103" name="Group 29"/>
              <p:cNvGrpSpPr>
                <a:grpSpLocks/>
              </p:cNvGrpSpPr>
              <p:nvPr/>
            </p:nvGrpSpPr>
            <p:grpSpPr bwMode="auto">
              <a:xfrm>
                <a:off x="911225" y="5562599"/>
                <a:ext cx="3048000" cy="716757"/>
                <a:chOff x="1155700" y="6187889"/>
                <a:chExt cx="3048000" cy="716757"/>
              </a:xfrm>
            </p:grpSpPr>
            <p:grpSp>
              <p:nvGrpSpPr>
                <p:cNvPr id="104" name="Group 15"/>
                <p:cNvGrpSpPr>
                  <a:grpSpLocks/>
                </p:cNvGrpSpPr>
                <p:nvPr/>
              </p:nvGrpSpPr>
              <p:grpSpPr bwMode="auto">
                <a:xfrm>
                  <a:off x="1155700" y="6187889"/>
                  <a:ext cx="395288" cy="715963"/>
                  <a:chOff x="4037012" y="5838031"/>
                  <a:chExt cx="395288" cy="715963"/>
                </a:xfrm>
              </p:grpSpPr>
              <p:sp>
                <p:nvSpPr>
                  <p:cNvPr id="112" name="Up Arrow 27"/>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113" name="Object 56"/>
                  <p:cNvGraphicFramePr>
                    <a:graphicFrameLocks noChangeAspect="1"/>
                  </p:cNvGraphicFramePr>
                  <p:nvPr/>
                </p:nvGraphicFramePr>
                <p:xfrm>
                  <a:off x="4037012" y="6066631"/>
                  <a:ext cx="395288" cy="487363"/>
                </p:xfrm>
                <a:graphic>
                  <a:graphicData uri="http://schemas.openxmlformats.org/presentationml/2006/ole">
                    <mc:AlternateContent xmlns:mc="http://schemas.openxmlformats.org/markup-compatibility/2006">
                      <mc:Choice xmlns:v="urn:schemas-microsoft-com:vml" Requires="v">
                        <p:oleObj spid="_x0000_s13507" name="Equation" r:id="rId15" imgW="164957" imgH="203024" progId="Equation.3">
                          <p:embed/>
                        </p:oleObj>
                      </mc:Choice>
                      <mc:Fallback>
                        <p:oleObj name="Equation" r:id="rId15" imgW="164957" imgH="203024" progId="Equation.3">
                          <p:embed/>
                          <p:pic>
                            <p:nvPicPr>
                              <p:cNvPr id="8217"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012" y="6066631"/>
                                <a:ext cx="395288" cy="487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5" name="Group 16"/>
                <p:cNvGrpSpPr>
                  <a:grpSpLocks/>
                </p:cNvGrpSpPr>
                <p:nvPr/>
              </p:nvGrpSpPr>
              <p:grpSpPr bwMode="auto">
                <a:xfrm>
                  <a:off x="1825625" y="6187889"/>
                  <a:ext cx="427038" cy="716757"/>
                  <a:chOff x="4021137" y="5838031"/>
                  <a:chExt cx="427038" cy="716757"/>
                </a:xfrm>
              </p:grpSpPr>
              <p:sp>
                <p:nvSpPr>
                  <p:cNvPr id="110" name="Up Arrow 25"/>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111" name="Object 57"/>
                  <p:cNvGraphicFramePr>
                    <a:graphicFrameLocks noChangeAspect="1"/>
                  </p:cNvGraphicFramePr>
                  <p:nvPr/>
                </p:nvGraphicFramePr>
                <p:xfrm>
                  <a:off x="4021137" y="6065838"/>
                  <a:ext cx="427038" cy="488950"/>
                </p:xfrm>
                <a:graphic>
                  <a:graphicData uri="http://schemas.openxmlformats.org/presentationml/2006/ole">
                    <mc:AlternateContent xmlns:mc="http://schemas.openxmlformats.org/markup-compatibility/2006">
                      <mc:Choice xmlns:v="urn:schemas-microsoft-com:vml" Requires="v">
                        <p:oleObj spid="_x0000_s13508" name="Equation" r:id="rId16" imgW="177569" imgH="202936" progId="Equation.3">
                          <p:embed/>
                        </p:oleObj>
                      </mc:Choice>
                      <mc:Fallback>
                        <p:oleObj name="Equation" r:id="rId16" imgW="177569" imgH="202936" progId="Equation.3">
                          <p:embed/>
                          <p:pic>
                            <p:nvPicPr>
                              <p:cNvPr id="8215" name="Object 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1137" y="6065838"/>
                                <a:ext cx="427038" cy="488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8" name="Up Arrow 23"/>
                <p:cNvSpPr>
                  <a:spLocks noChangeArrowheads="1"/>
                </p:cNvSpPr>
                <p:nvPr/>
              </p:nvSpPr>
              <p:spPr bwMode="auto">
                <a:xfrm>
                  <a:off x="4051300" y="6187889"/>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107" name="Object 59"/>
                <p:cNvGraphicFramePr>
                  <a:graphicFrameLocks noChangeAspect="1"/>
                </p:cNvGraphicFramePr>
                <p:nvPr/>
              </p:nvGraphicFramePr>
              <p:xfrm>
                <a:off x="2679700" y="6335534"/>
                <a:ext cx="838200" cy="233355"/>
              </p:xfrm>
              <a:graphic>
                <a:graphicData uri="http://schemas.openxmlformats.org/presentationml/2006/ole">
                  <mc:AlternateContent xmlns:mc="http://schemas.openxmlformats.org/markup-compatibility/2006">
                    <mc:Choice xmlns:v="urn:schemas-microsoft-com:vml" Requires="v">
                      <p:oleObj spid="_x0000_s13509" name="Equation" r:id="rId17" imgW="291847" imgH="114201" progId="Equation.3">
                        <p:embed/>
                      </p:oleObj>
                    </mc:Choice>
                    <mc:Fallback>
                      <p:oleObj name="Equation" r:id="rId17" imgW="291847" imgH="114201" progId="Equation.3">
                        <p:embed/>
                        <p:pic>
                          <p:nvPicPr>
                            <p:cNvPr id="8211" name="Object 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9700" y="6335534"/>
                              <a:ext cx="838200" cy="2333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mc:AlternateContent xmlns:mc="http://schemas.openxmlformats.org/markup-compatibility/2006" xmlns:a14="http://schemas.microsoft.com/office/drawing/2010/main">
        <mc:Choice Requires="a14">
          <p:sp>
            <p:nvSpPr>
              <p:cNvPr id="115" name="文本框 114"/>
              <p:cNvSpPr txBox="1"/>
              <p:nvPr/>
            </p:nvSpPr>
            <p:spPr>
              <a:xfrm>
                <a:off x="1932622" y="1853721"/>
                <a:ext cx="52758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𝒄</m:t>
                          </m:r>
                        </m:e>
                        <m:e>
                          <m:r>
                            <a:rPr lang="en-US" sz="2400" b="1" i="1" smtClean="0">
                              <a:latin typeface="Cambria Math" panose="02040503050406030204" pitchFamily="18" charset="0"/>
                            </a:rPr>
                            <m:t>𝒙</m:t>
                          </m:r>
                        </m:e>
                      </m:d>
                      <m:r>
                        <a:rPr lang="en-US" sz="2400" b="0" i="1" smtClean="0">
                          <a:latin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𝒄</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𝐿</m:t>
                          </m:r>
                        </m:sub>
                      </m:sSub>
                      <m:r>
                        <a:rPr lang="en-US" sz="2400" b="0" i="1" smtClean="0">
                          <a:latin typeface="Cambria Math" panose="02040503050406030204" pitchFamily="18" charset="0"/>
                        </a:rPr>
                        <m:t>, </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m:oMathPara>
                </a14:m>
                <a:endParaRPr lang="en-US" dirty="0"/>
              </a:p>
            </p:txBody>
          </p:sp>
        </mc:Choice>
        <mc:Fallback xmlns="">
          <p:sp>
            <p:nvSpPr>
              <p:cNvPr id="115" name="文本框 114"/>
              <p:cNvSpPr txBox="1">
                <a:spLocks noRot="1" noChangeAspect="1" noMove="1" noResize="1" noEditPoints="1" noAdjustHandles="1" noChangeArrowheads="1" noChangeShapeType="1" noTextEdit="1"/>
              </p:cNvSpPr>
              <p:nvPr/>
            </p:nvSpPr>
            <p:spPr>
              <a:xfrm>
                <a:off x="1932622" y="1853721"/>
                <a:ext cx="5275868" cy="369332"/>
              </a:xfrm>
              <a:prstGeom prst="rect">
                <a:avLst/>
              </a:prstGeom>
              <a:blipFill>
                <a:blip r:embed="rId23"/>
                <a:stretch>
                  <a:fillRect r="-231"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887863" y="3313947"/>
                <a:ext cx="4572000" cy="923330"/>
              </a:xfrm>
              <a:prstGeom prst="rect">
                <a:avLst/>
              </a:prstGeom>
            </p:spPr>
            <p:txBody>
              <a:bodyPr>
                <a:spAutoFit/>
              </a:bodyPr>
              <a:lstStyle/>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Generative</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Probabilistic Model</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for Class </a:t>
                </a:r>
                <a14:m>
                  <m:oMath xmlns:m="http://schemas.openxmlformats.org/officeDocument/2006/math">
                    <m:r>
                      <a:rPr lang="en-GB" altLang="zh-CN" b="1" i="1" kern="0" dirty="0" smtClean="0">
                        <a:solidFill>
                          <a:srgbClr val="000000"/>
                        </a:solidFill>
                        <a:latin typeface="Cambria Math" panose="02040503050406030204" pitchFamily="18" charset="0"/>
                        <a:cs typeface="Arial" panose="020B0604020202020204" pitchFamily="34" charset="0"/>
                      </a:rPr>
                      <m:t>𝟏</m:t>
                    </m:r>
                  </m:oMath>
                </a14:m>
                <a:endParaRPr lang="en-US" altLang="zh-CN" b="1" i="1" kern="0" dirty="0">
                  <a:solidFill>
                    <a:srgbClr val="000000"/>
                  </a:solidFill>
                  <a:latin typeface="Arial" panose="020B0604020202020204" pitchFamily="34" charset="0"/>
                  <a:cs typeface="Arial" panose="020B0604020202020204" pitchFamily="34"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887863" y="3313947"/>
                <a:ext cx="4572000" cy="923330"/>
              </a:xfrm>
              <a:prstGeom prst="rect">
                <a:avLst/>
              </a:prstGeom>
              <a:blipFill>
                <a:blip r:embed="rId24"/>
                <a:stretch>
                  <a:fillRect t="-3974"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857113" y="3282864"/>
                <a:ext cx="3210704" cy="923330"/>
              </a:xfrm>
              <a:prstGeom prst="rect">
                <a:avLst/>
              </a:prstGeom>
            </p:spPr>
            <p:txBody>
              <a:bodyPr wrap="square">
                <a:spAutoFit/>
              </a:bodyPr>
              <a:lstStyle/>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Generative</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Probabilistic Model</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for Class </a:t>
                </a:r>
                <a14:m>
                  <m:oMath xmlns:m="http://schemas.openxmlformats.org/officeDocument/2006/math">
                    <m:r>
                      <a:rPr lang="en-GB" altLang="zh-CN" b="1" i="1" kern="0" dirty="0" smtClean="0">
                        <a:solidFill>
                          <a:srgbClr val="000000"/>
                        </a:solidFill>
                        <a:latin typeface="Cambria Math" panose="02040503050406030204" pitchFamily="18" charset="0"/>
                        <a:cs typeface="Arial" panose="020B0604020202020204" pitchFamily="34" charset="0"/>
                      </a:rPr>
                      <m:t>𝑳</m:t>
                    </m:r>
                  </m:oMath>
                </a14:m>
                <a:endParaRPr lang="en-US" altLang="zh-CN" b="1" i="1" kern="0" dirty="0">
                  <a:solidFill>
                    <a:srgbClr val="000000"/>
                  </a:solidFill>
                  <a:latin typeface="Arial" panose="020B0604020202020204" pitchFamily="34" charset="0"/>
                  <a:cs typeface="Arial" panose="020B0604020202020204" pitchFamily="34"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2857113" y="3282864"/>
                <a:ext cx="3210704" cy="923330"/>
              </a:xfrm>
              <a:prstGeom prst="rect">
                <a:avLst/>
              </a:prstGeom>
              <a:blipFill>
                <a:blip r:embed="rId25"/>
                <a:stretch>
                  <a:fillRect t="-3974"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1750062" y="4922375"/>
                <a:ext cx="24440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44" name="文本框 43"/>
              <p:cNvSpPr txBox="1">
                <a:spLocks noRot="1" noChangeAspect="1" noMove="1" noResize="1" noEditPoints="1" noAdjustHandles="1" noChangeArrowheads="1" noChangeShapeType="1" noTextEdit="1"/>
              </p:cNvSpPr>
              <p:nvPr/>
            </p:nvSpPr>
            <p:spPr>
              <a:xfrm>
                <a:off x="1750062" y="4922375"/>
                <a:ext cx="2444002" cy="369332"/>
              </a:xfrm>
              <a:prstGeom prst="rect">
                <a:avLst/>
              </a:prstGeom>
              <a:blipFill>
                <a:blip r:embed="rId26"/>
                <a:stretch>
                  <a:fillRect l="-1496" r="-4489"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274838" y="4340767"/>
                <a:ext cx="51296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𝑑</m:t>
                          </m:r>
                        </m:sub>
                      </m:sSub>
                    </m:oMath>
                  </m:oMathPara>
                </a14:m>
                <a:endParaRPr lang="zh-CN" altLang="en-US" sz="2000" dirty="0"/>
              </a:p>
            </p:txBody>
          </p:sp>
        </mc:Choice>
        <mc:Fallback xmlns="">
          <p:sp>
            <p:nvSpPr>
              <p:cNvPr id="11" name="矩形 10"/>
              <p:cNvSpPr>
                <a:spLocks noRot="1" noChangeAspect="1" noMove="1" noResize="1" noEditPoints="1" noAdjustHandles="1" noChangeArrowheads="1" noChangeShapeType="1" noTextEdit="1"/>
              </p:cNvSpPr>
              <p:nvPr/>
            </p:nvSpPr>
            <p:spPr>
              <a:xfrm>
                <a:off x="2274838" y="4340767"/>
                <a:ext cx="512961" cy="400110"/>
              </a:xfrm>
              <a:prstGeom prst="rect">
                <a:avLst/>
              </a:prstGeom>
              <a:blipFill>
                <a:blip r:embed="rId27"/>
                <a:stretch>
                  <a:fillRect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5331279" y="4327262"/>
                <a:ext cx="51296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𝑑</m:t>
                          </m:r>
                        </m:sub>
                      </m:sSub>
                    </m:oMath>
                  </m:oMathPara>
                </a14:m>
                <a:endParaRPr lang="zh-CN" altLang="en-US" sz="2000" dirty="0"/>
              </a:p>
            </p:txBody>
          </p:sp>
        </mc:Choice>
        <mc:Fallback xmlns="">
          <p:sp>
            <p:nvSpPr>
              <p:cNvPr id="46" name="矩形 45"/>
              <p:cNvSpPr>
                <a:spLocks noRot="1" noChangeAspect="1" noMove="1" noResize="1" noEditPoints="1" noAdjustHandles="1" noChangeArrowheads="1" noChangeShapeType="1" noTextEdit="1"/>
              </p:cNvSpPr>
              <p:nvPr/>
            </p:nvSpPr>
            <p:spPr>
              <a:xfrm>
                <a:off x="5331279" y="4327262"/>
                <a:ext cx="512961" cy="400110"/>
              </a:xfrm>
              <a:prstGeom prst="rect">
                <a:avLst/>
              </a:prstGeom>
              <a:blipFill>
                <a:blip r:embed="rId28"/>
                <a:stretch>
                  <a:fillRect b="-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233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decision theory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Suppose there are </a:t>
                </a:r>
                <a14:m>
                  <m:oMath xmlns:m="http://schemas.openxmlformats.org/officeDocument/2006/math">
                    <m:r>
                      <a:rPr lang="en-US" altLang="zh-CN" i="1" dirty="0" smtClean="0">
                        <a:latin typeface="Cambria Math" panose="02040503050406030204" pitchFamily="18" charset="0"/>
                      </a:rPr>
                      <m:t>𝑁</m:t>
                    </m:r>
                  </m:oMath>
                </a14:m>
                <a:r>
                  <a:rPr lang="en-US" altLang="zh-CN" dirty="0"/>
                  <a:t> classes, namely </a:t>
                </a:r>
                <a14:m>
                  <m:oMath xmlns:m="http://schemas.openxmlformats.org/officeDocument/2006/math">
                    <m:r>
                      <a:rPr lang="en-US" altLang="zh-CN" b="0" i="1" smtClean="0">
                        <a:latin typeface="Cambria Math" panose="02040503050406030204" pitchFamily="18" charset="0"/>
                      </a:rPr>
                      <m:t>𝑌</m:t>
                    </m:r>
                    <m:r>
                      <a:rPr lang="en-US" altLang="zh-CN" b="0" i="0" smtClean="0">
                        <a:latin typeface="Cambria Math" panose="02040503050406030204" pitchFamily="18" charset="0"/>
                      </a:rPr>
                      <m:t>=</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𝑁</m:t>
                        </m:r>
                      </m:sub>
                    </m:sSub>
                    <m:r>
                      <a:rPr lang="en-US" altLang="zh-CN" b="0" i="1" smtClean="0">
                        <a:latin typeface="Cambria Math" panose="02040503050406030204" pitchFamily="18" charset="0"/>
                      </a:rPr>
                      <m:t>}</m:t>
                    </m:r>
                  </m:oMath>
                </a14:m>
                <a:r>
                  <a:rPr lang="en-US" altLang="zh-CN" dirty="0"/>
                  <a:t>. Let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𝜆</m:t>
                        </m:r>
                      </m:e>
                      <m:sub>
                        <m:r>
                          <a:rPr lang="en-US" altLang="zh-CN" b="0" i="1" dirty="0" smtClean="0">
                            <a:latin typeface="Cambria Math" panose="02040503050406030204" pitchFamily="18" charset="0"/>
                          </a:rPr>
                          <m:t>𝑖𝑗</m:t>
                        </m:r>
                      </m:sub>
                    </m:sSub>
                  </m:oMath>
                </a14:m>
                <a:r>
                  <a:rPr lang="zh-CN" altLang="en-US" dirty="0"/>
                  <a:t> </a:t>
                </a:r>
                <a:r>
                  <a:rPr lang="en-US" altLang="zh-CN" dirty="0"/>
                  <a:t>be the loss due to misclassifying a sample from class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𝑗</m:t>
                        </m:r>
                      </m:sub>
                    </m:sSub>
                  </m:oMath>
                </a14:m>
                <a:r>
                  <a:rPr lang="en-US" altLang="zh-CN" dirty="0"/>
                  <a:t> to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𝑖</m:t>
                        </m:r>
                      </m:sub>
                    </m:sSub>
                  </m:oMath>
                </a14:m>
                <a:r>
                  <a:rPr lang="en-US" altLang="zh-CN" dirty="0"/>
                  <a:t>.</a:t>
                </a:r>
              </a:p>
              <a:p>
                <a:r>
                  <a:rPr lang="en-US" altLang="zh-CN" dirty="0"/>
                  <a:t>The expected loss (conditional risk) of sample </a:t>
                </a:r>
                <a14:m>
                  <m:oMath xmlns:m="http://schemas.openxmlformats.org/officeDocument/2006/math">
                    <m:r>
                      <a:rPr lang="en-US" altLang="zh-CN" b="1" i="1" dirty="0" smtClean="0">
                        <a:latin typeface="Cambria Math" panose="02040503050406030204" pitchFamily="18" charset="0"/>
                      </a:rPr>
                      <m:t>𝒙</m:t>
                    </m:r>
                  </m:oMath>
                </a14:m>
                <a:r>
                  <a:rPr lang="en-US" altLang="zh-CN" dirty="0"/>
                  <a:t> classified into class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zh-CN" altLang="en-US" dirty="0"/>
                  <a:t> </a:t>
                </a:r>
                <a:r>
                  <a:rPr lang="en-US" altLang="zh-CN" dirty="0"/>
                  <a:t>is</a:t>
                </a:r>
              </a:p>
              <a:p>
                <a:pPr algn="ctr"/>
                <a:endParaRPr lang="en-US" altLang="zh-CN" dirty="0"/>
              </a:p>
              <a:p>
                <a:endParaRPr lang="en-US" altLang="zh-CN" dirty="0"/>
              </a:p>
              <a:p>
                <a:r>
                  <a:rPr lang="en-US" altLang="zh-CN" dirty="0"/>
                  <a:t>Our goal is to find a rule </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oMath>
                </a14:m>
                <a:r>
                  <a:rPr lang="zh-CN" altLang="en-US" dirty="0"/>
                  <a:t> </a:t>
                </a:r>
                <a:r>
                  <a:rPr lang="en-US" altLang="zh-CN" dirty="0"/>
                  <a:t>that minimizes the overall risk (risk of classifying all samples from </a:t>
                </a:r>
                <a14:m>
                  <m:oMath xmlns:m="http://schemas.openxmlformats.org/officeDocument/2006/math">
                    <m:r>
                      <a:rPr lang="en-US" altLang="zh-CN" i="1">
                        <a:latin typeface="Cambria Math" panose="02040503050406030204" pitchFamily="18" charset="0"/>
                      </a:rPr>
                      <m:t>𝑋</m:t>
                    </m:r>
                  </m:oMath>
                </a14:m>
                <a:r>
                  <a:rPr lang="en-US" altLang="zh-CN" dirty="0"/>
                  <a:t>)</a:t>
                </a:r>
              </a:p>
              <a:p>
                <a:endParaRPr lang="en-US" altLang="zh-CN" dirty="0"/>
              </a:p>
              <a:p>
                <a:r>
                  <a:rPr lang="en-US" altLang="zh-CN" dirty="0"/>
                  <a:t>We hope to minimize the overall risk </a:t>
                </a:r>
                <a14:m>
                  <m:oMath xmlns:m="http://schemas.openxmlformats.org/officeDocument/2006/math">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h</m:t>
                        </m:r>
                      </m:e>
                    </m:d>
                  </m:oMath>
                </a14:m>
                <a:endParaRPr lang="en-US" altLang="zh-CN"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344" r="-15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mc:AlternateContent xmlns:mc="http://schemas.openxmlformats.org/markup-compatibility/2006" xmlns:a14="http://schemas.microsoft.com/office/drawing/2010/main">
        <mc:Choice Requires="a14">
          <p:sp>
            <p:nvSpPr>
              <p:cNvPr id="7" name="矩形 6"/>
              <p:cNvSpPr/>
              <p:nvPr/>
            </p:nvSpPr>
            <p:spPr>
              <a:xfrm>
                <a:off x="2872051" y="2296117"/>
                <a:ext cx="3402278" cy="11726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𝑅</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e>
                        <m:e>
                          <m:r>
                            <a:rPr lang="en-US" altLang="zh-CN" sz="2400" b="1" i="1">
                              <a:latin typeface="Cambria Math" panose="02040503050406030204" pitchFamily="18" charset="0"/>
                            </a:rPr>
                            <m:t>𝒙</m:t>
                          </m:r>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𝜆</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nary>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872051" y="2296117"/>
                <a:ext cx="3402278" cy="11726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069925" y="4380481"/>
                <a:ext cx="30065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𝑅</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h</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𝔼</m:t>
                          </m:r>
                        </m:e>
                        <m:sub>
                          <m:r>
                            <a:rPr lang="en-US" altLang="zh-CN" sz="2400" b="1" i="1" smtClean="0">
                              <a:latin typeface="Cambria Math" panose="02040503050406030204" pitchFamily="18" charset="0"/>
                            </a:rPr>
                            <m:t>𝒙</m:t>
                          </m:r>
                        </m:sub>
                      </m:sSub>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d>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069925" y="4380481"/>
                <a:ext cx="3006529" cy="369332"/>
              </a:xfrm>
              <a:prstGeom prst="rect">
                <a:avLst/>
              </a:prstGeom>
              <a:blipFill>
                <a:blip r:embed="rId5"/>
                <a:stretch>
                  <a:fillRect l="-2028" b="-3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009651" y="5421161"/>
                <a:ext cx="3127075" cy="480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h</m:t>
                          </m:r>
                        </m:e>
                        <m:sup>
                          <m:r>
                            <a:rPr lang="en-US" altLang="zh-CN" sz="2400" b="0" i="1" smtClean="0">
                              <a:latin typeface="Cambria Math" panose="02040503050406030204" pitchFamily="18" charset="0"/>
                            </a:rPr>
                            <m:t>∗</m:t>
                          </m:r>
                        </m:sup>
                      </m:sSup>
                      <m:d>
                        <m:dPr>
                          <m:ctrlPr>
                            <a:rPr lang="en-US" altLang="zh-CN"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min</m:t>
                                  </m:r>
                                </m:e>
                                <m:lim>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lim>
                              </m:limLow>
                            </m:fName>
                            <m:e>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func>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009651" y="5421161"/>
                <a:ext cx="3127075" cy="480773"/>
              </a:xfrm>
              <a:prstGeom prst="rect">
                <a:avLst/>
              </a:prstGeom>
              <a:blipFill>
                <a:blip r:embed="rId6"/>
                <a:stretch>
                  <a:fillRect l="-1949" r="-3119" b="-13924"/>
                </a:stretch>
              </a:blipFill>
            </p:spPr>
            <p:txBody>
              <a:bodyPr/>
              <a:lstStyle/>
              <a:p>
                <a:r>
                  <a:rPr lang="zh-CN" altLang="en-US">
                    <a:noFill/>
                  </a:rPr>
                  <a:t> </a:t>
                </a:r>
              </a:p>
            </p:txBody>
          </p:sp>
        </mc:Fallback>
      </mc:AlternateContent>
      <p:sp>
        <p:nvSpPr>
          <p:cNvPr id="10" name="线形标注 2(无边框) 9"/>
          <p:cNvSpPr/>
          <p:nvPr/>
        </p:nvSpPr>
        <p:spPr>
          <a:xfrm>
            <a:off x="1566566" y="6004949"/>
            <a:ext cx="2834520" cy="375557"/>
          </a:xfrm>
          <a:prstGeom prst="callout2">
            <a:avLst>
              <a:gd name="adj1" fmla="val -1639"/>
              <a:gd name="adj2" fmla="val 25416"/>
              <a:gd name="adj3" fmla="val -86198"/>
              <a:gd name="adj4" fmla="val 35059"/>
              <a:gd name="adj5" fmla="val -87949"/>
              <a:gd name="adj6" fmla="val 466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Bayesian optimal classifier</a:t>
            </a:r>
          </a:p>
        </p:txBody>
      </p:sp>
      <p:sp>
        <p:nvSpPr>
          <p:cNvPr id="11" name="圆角矩形 10"/>
          <p:cNvSpPr/>
          <p:nvPr/>
        </p:nvSpPr>
        <p:spPr>
          <a:xfrm>
            <a:off x="2983826" y="5375224"/>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矩形 11"/>
              <p:cNvSpPr/>
              <p:nvPr/>
            </p:nvSpPr>
            <p:spPr>
              <a:xfrm>
                <a:off x="5416454" y="5884905"/>
                <a:ext cx="3298275" cy="461665"/>
              </a:xfrm>
              <a:prstGeom prst="rect">
                <a:avLst/>
              </a:prstGeom>
              <a:ln w="19050">
                <a:solidFill>
                  <a:schemeClr val="accent1"/>
                </a:solidFill>
              </a:ln>
            </p:spPr>
            <p:txBody>
              <a:bodyPr wrap="none">
                <a:spAutoFit/>
              </a:bodyPr>
              <a:lstStyle/>
              <a:p>
                <a14:m>
                  <m:oMath xmlns:m="http://schemas.openxmlformats.org/officeDocument/2006/math">
                    <m:r>
                      <a:rPr lang="en-US" altLang="zh-CN" sz="2400" i="1">
                        <a:latin typeface="Cambria Math" panose="02040503050406030204" pitchFamily="18" charset="0"/>
                      </a:rPr>
                      <m:t>𝑅</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h</m:t>
                        </m:r>
                      </m:e>
                      <m:sup>
                        <m:r>
                          <a:rPr lang="en-US" altLang="zh-CN" sz="2400" i="1">
                            <a:latin typeface="Cambria Math" panose="02040503050406030204" pitchFamily="18" charset="0"/>
                          </a:rPr>
                          <m:t>∗</m:t>
                        </m:r>
                      </m:sup>
                    </m:sSup>
                    <m:r>
                      <a:rPr lang="en-US" altLang="zh-CN" sz="2400" i="1">
                        <a:latin typeface="Cambria Math" panose="02040503050406030204" pitchFamily="18" charset="0"/>
                      </a:rPr>
                      <m:t>)</m:t>
                    </m:r>
                  </m:oMath>
                </a14:m>
                <a:r>
                  <a:rPr lang="zh-CN" altLang="en-US" sz="2400" dirty="0"/>
                  <a:t> </a:t>
                </a:r>
                <a:r>
                  <a:rPr lang="en-US" altLang="zh-CN" sz="2400" dirty="0"/>
                  <a:t>is called Bayes risk</a:t>
                </a:r>
              </a:p>
            </p:txBody>
          </p:sp>
        </mc:Choice>
        <mc:Fallback xmlns="">
          <p:sp>
            <p:nvSpPr>
              <p:cNvPr id="12" name="矩形 11"/>
              <p:cNvSpPr>
                <a:spLocks noRot="1" noChangeAspect="1" noMove="1" noResize="1" noEditPoints="1" noAdjustHandles="1" noChangeArrowheads="1" noChangeShapeType="1" noTextEdit="1"/>
              </p:cNvSpPr>
              <p:nvPr/>
            </p:nvSpPr>
            <p:spPr>
              <a:xfrm>
                <a:off x="5416454" y="5884905"/>
                <a:ext cx="3298275" cy="461665"/>
              </a:xfrm>
              <a:prstGeom prst="rect">
                <a:avLst/>
              </a:prstGeom>
              <a:blipFill>
                <a:blip r:embed="rId7"/>
                <a:stretch>
                  <a:fillRect l="-368" t="-8861" r="-1287" b="-25316"/>
                </a:stretch>
              </a:blipFill>
              <a:ln w="19050">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330095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decision theory</a:t>
            </a:r>
            <a:endParaRPr lang="zh-CN" altLang="en-US" dirty="0"/>
          </a:p>
        </p:txBody>
      </p:sp>
      <p:sp>
        <p:nvSpPr>
          <p:cNvPr id="3" name="内容占位符 2"/>
          <p:cNvSpPr>
            <a:spLocks noGrp="1"/>
          </p:cNvSpPr>
          <p:nvPr>
            <p:ph idx="1"/>
          </p:nvPr>
        </p:nvSpPr>
        <p:spPr/>
        <p:txBody>
          <a:bodyPr/>
          <a:lstStyle/>
          <a:p>
            <a:r>
              <a:rPr lang="en-US" altLang="zh-CN" dirty="0"/>
              <a:t>If</a:t>
            </a:r>
          </a:p>
          <a:p>
            <a:endParaRPr lang="en-US" altLang="zh-CN" dirty="0"/>
          </a:p>
          <a:p>
            <a:endParaRPr lang="en-US" altLang="zh-CN" dirty="0"/>
          </a:p>
          <a:p>
            <a:r>
              <a:rPr lang="en-US" altLang="zh-CN" dirty="0"/>
              <a:t>Then</a:t>
            </a:r>
          </a:p>
          <a:p>
            <a:endParaRPr lang="en-US" altLang="zh-CN" dirty="0"/>
          </a:p>
          <a:p>
            <a:r>
              <a:rPr lang="en-US" altLang="zh-CN" dirty="0"/>
              <a:t>Bayesian optimal classifier</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090669" y="1253359"/>
                <a:ext cx="2965042"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𝜆</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m>
                                  <m:mPr>
                                    <m:mcs>
                                      <m:mc>
                                        <m:mcPr>
                                          <m:count m:val="2"/>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𝑖𝑓</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      </m:t>
                                      </m:r>
                                    </m:e>
                                  </m:mr>
                                </m:m>
                              </m:e>
                            </m:mr>
                            <m:mr>
                              <m:e>
                                <m:m>
                                  <m:mPr>
                                    <m:mcs>
                                      <m:mc>
                                        <m:mcPr>
                                          <m:count m:val="2"/>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𝑜𝑡h𝑒𝑟𝑤𝑖𝑠𝑒</m:t>
                                      </m:r>
                                    </m:e>
                                  </m:mr>
                                </m:m>
                              </m:e>
                            </m:mr>
                          </m:m>
                        </m:e>
                      </m:d>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090669" y="1253359"/>
                <a:ext cx="2965042" cy="82381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211849" y="2774726"/>
                <a:ext cx="27725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𝑅</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211849" y="2774726"/>
                <a:ext cx="2772554" cy="369332"/>
              </a:xfrm>
              <a:prstGeom prst="rect">
                <a:avLst/>
              </a:prstGeom>
              <a:blipFill>
                <a:blip r:embed="rId3"/>
                <a:stretch>
                  <a:fillRect l="-2198" r="-3297"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013558" y="3997829"/>
                <a:ext cx="3169136"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h</m:t>
                          </m:r>
                        </m:e>
                        <m:sup>
                          <m:r>
                            <a:rPr lang="en-US" altLang="zh-CN" sz="2400" b="0" i="1" smtClean="0">
                              <a:latin typeface="Cambria Math" panose="02040503050406030204" pitchFamily="18" charset="0"/>
                            </a:rPr>
                            <m:t>∗</m:t>
                          </m:r>
                        </m:sup>
                      </m:sSup>
                      <m:d>
                        <m:dPr>
                          <m:ctrlPr>
                            <a:rPr lang="en-US" altLang="zh-CN"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lim>
                              </m:limLow>
                            </m:fName>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func>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013558" y="3997829"/>
                <a:ext cx="3169136" cy="483209"/>
              </a:xfrm>
              <a:prstGeom prst="rect">
                <a:avLst/>
              </a:prstGeom>
              <a:blipFill>
                <a:blip r:embed="rId4"/>
                <a:stretch>
                  <a:fillRect l="-1923" r="-3077" b="-139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3826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Probabilistic Classification	</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en-US" b="1" dirty="0">
                    <a:solidFill>
                      <a:srgbClr val="FF0000"/>
                    </a:solidFill>
                  </a:rPr>
                  <a:t>M</a:t>
                </a:r>
                <a:r>
                  <a:rPr lang="en-US" altLang="en-US" dirty="0"/>
                  <a:t>aximum </a:t>
                </a:r>
                <a:r>
                  <a:rPr lang="en-US" altLang="en-US" b="1" dirty="0">
                    <a:solidFill>
                      <a:srgbClr val="FF0000"/>
                    </a:solidFill>
                  </a:rPr>
                  <a:t>A</a:t>
                </a:r>
                <a:r>
                  <a:rPr lang="en-US" altLang="en-US" dirty="0"/>
                  <a:t> </a:t>
                </a:r>
                <a:r>
                  <a:rPr lang="en-US" altLang="en-US" b="1" dirty="0">
                    <a:solidFill>
                      <a:srgbClr val="FF0000"/>
                    </a:solidFill>
                  </a:rPr>
                  <a:t>P</a:t>
                </a:r>
                <a:r>
                  <a:rPr lang="en-US" altLang="en-US" dirty="0"/>
                  <a:t>osterior (</a:t>
                </a:r>
                <a:r>
                  <a:rPr lang="en-US" altLang="en-US" b="1" dirty="0">
                    <a:solidFill>
                      <a:srgbClr val="FF0000"/>
                    </a:solidFill>
                  </a:rPr>
                  <a:t>MAP</a:t>
                </a:r>
                <a:r>
                  <a:rPr lang="en-US" altLang="en-US" dirty="0"/>
                  <a:t>) classification rule</a:t>
                </a:r>
              </a:p>
              <a:p>
                <a:pPr lvl="1">
                  <a:lnSpc>
                    <a:spcPct val="110000"/>
                  </a:lnSpc>
                </a:pPr>
                <a:r>
                  <a:rPr lang="en-US" altLang="en-US" dirty="0"/>
                  <a:t>For an input </a:t>
                </a:r>
                <a:r>
                  <a:rPr lang="en-US" altLang="en-US" b="1" i="1" dirty="0">
                    <a:latin typeface="Times New Roman" panose="02020603050405020304" pitchFamily="18" charset="0"/>
                    <a:cs typeface="Times New Roman" panose="02020603050405020304" pitchFamily="18" charset="0"/>
                  </a:rPr>
                  <a:t>x</a:t>
                </a:r>
                <a:r>
                  <a:rPr lang="en-US" altLang="en-US" dirty="0"/>
                  <a:t>, find the largest one from </a:t>
                </a:r>
                <a14:m>
                  <m:oMath xmlns:m="http://schemas.openxmlformats.org/officeDocument/2006/math">
                    <m:r>
                      <a:rPr lang="en-US" altLang="en-US" i="1" dirty="0" smtClean="0">
                        <a:latin typeface="Cambria Math" panose="02040503050406030204" pitchFamily="18" charset="0"/>
                      </a:rPr>
                      <m:t>𝐿</m:t>
                    </m:r>
                  </m:oMath>
                </a14:m>
                <a:r>
                  <a:rPr lang="en-US" altLang="en-US" dirty="0"/>
                  <a:t> probabilities output by a discriminative probabilistic classifier </a:t>
                </a:r>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𝑐</m:t>
                            </m:r>
                          </m:e>
                          <m:sub>
                            <m:r>
                              <a:rPr lang="en-US" altLang="en-US" b="0" i="1" smtClean="0">
                                <a:latin typeface="Cambria Math" panose="02040503050406030204" pitchFamily="18" charset="0"/>
                              </a:rPr>
                              <m:t>1</m:t>
                            </m:r>
                          </m:sub>
                        </m:sSub>
                      </m:e>
                      <m:e>
                        <m:r>
                          <a:rPr lang="en-US" altLang="en-US" b="1" i="1" smtClean="0">
                            <a:latin typeface="Cambria Math" panose="02040503050406030204" pitchFamily="18" charset="0"/>
                          </a:rPr>
                          <m:t>𝒙</m:t>
                        </m:r>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𝑐</m:t>
                            </m:r>
                          </m:e>
                          <m:sub>
                            <m:r>
                              <a:rPr lang="en-US" altLang="en-US" b="0" i="1" smtClean="0">
                                <a:latin typeface="Cambria Math" panose="02040503050406030204" pitchFamily="18" charset="0"/>
                              </a:rPr>
                              <m:t>𝐿</m:t>
                            </m:r>
                          </m:sub>
                        </m:sSub>
                      </m:e>
                      <m:e>
                        <m:r>
                          <a:rPr lang="en-US" altLang="en-US" b="1" i="1">
                            <a:latin typeface="Cambria Math" panose="02040503050406030204" pitchFamily="18" charset="0"/>
                          </a:rPr>
                          <m:t>𝒙</m:t>
                        </m:r>
                      </m:e>
                    </m:d>
                  </m:oMath>
                </a14:m>
                <a:endParaRPr lang="en-US" altLang="en-US" dirty="0"/>
              </a:p>
              <a:p>
                <a:pPr lvl="1">
                  <a:lnSpc>
                    <a:spcPct val="110000"/>
                  </a:lnSpc>
                </a:pPr>
                <a:r>
                  <a:rPr lang="en-US" altLang="en-US" dirty="0"/>
                  <a:t>Assign </a:t>
                </a:r>
                <a:r>
                  <a:rPr lang="en-US" altLang="en-US" b="1" i="1" dirty="0">
                    <a:latin typeface="Times New Roman" panose="02020603050405020304" pitchFamily="18" charset="0"/>
                    <a:cs typeface="Times New Roman" panose="02020603050405020304" pitchFamily="18" charset="0"/>
                  </a:rPr>
                  <a:t>x</a:t>
                </a:r>
                <a:r>
                  <a:rPr lang="en-US" altLang="en-US" dirty="0"/>
                  <a:t> to label </a:t>
                </a:r>
                <a14:m>
                  <m:oMath xmlns:m="http://schemas.openxmlformats.org/officeDocument/2006/math">
                    <m:sSup>
                      <m:sSupPr>
                        <m:ctrlPr>
                          <a:rPr lang="en-US" altLang="en-US" i="1">
                            <a:latin typeface="Cambria Math" panose="02040503050406030204" pitchFamily="18" charset="0"/>
                          </a:rPr>
                        </m:ctrlPr>
                      </m:sSupPr>
                      <m:e>
                        <m:r>
                          <a:rPr lang="en-US" altLang="en-US" i="1">
                            <a:latin typeface="Cambria Math" panose="02040503050406030204" pitchFamily="18" charset="0"/>
                          </a:rPr>
                          <m:t>𝑐</m:t>
                        </m:r>
                      </m:e>
                      <m:sup>
                        <m:r>
                          <a:rPr lang="en-US" altLang="en-US" i="1">
                            <a:latin typeface="Cambria Math" panose="02040503050406030204" pitchFamily="18" charset="0"/>
                          </a:rPr>
                          <m:t>∗</m:t>
                        </m:r>
                      </m:sup>
                    </m:sSup>
                  </m:oMath>
                </a14:m>
                <a:r>
                  <a:rPr lang="en-US" altLang="en-US" i="1" dirty="0">
                    <a:latin typeface="Palatino Linotype" panose="02040502050505030304" pitchFamily="18" charset="0"/>
                  </a:rPr>
                  <a:t> </a:t>
                </a:r>
                <a:r>
                  <a:rPr lang="en-US" altLang="en-US" dirty="0"/>
                  <a:t>if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𝑐</m:t>
                            </m:r>
                          </m:e>
                          <m:sup>
                            <m:r>
                              <a:rPr lang="en-US" altLang="en-US" b="0" i="1" smtClean="0">
                                <a:latin typeface="Cambria Math" panose="02040503050406030204" pitchFamily="18" charset="0"/>
                              </a:rPr>
                              <m:t>∗</m:t>
                            </m:r>
                          </m:sup>
                        </m:sSup>
                      </m:e>
                      <m:e>
                        <m:r>
                          <a:rPr lang="en-US" altLang="en-US" b="1" i="1">
                            <a:latin typeface="Cambria Math" panose="02040503050406030204" pitchFamily="18" charset="0"/>
                          </a:rPr>
                          <m:t>𝒙</m:t>
                        </m:r>
                      </m:e>
                    </m:d>
                  </m:oMath>
                </a14:m>
                <a:r>
                  <a:rPr lang="en-US" altLang="en-US" dirty="0"/>
                  <a:t> is the largest.</a:t>
                </a:r>
              </a:p>
              <a:p>
                <a:r>
                  <a:rPr lang="en-US" altLang="en-US" dirty="0"/>
                  <a:t>Generative classification with the MAP rule</a:t>
                </a:r>
              </a:p>
              <a:p>
                <a:pPr lvl="1">
                  <a:lnSpc>
                    <a:spcPct val="110000"/>
                  </a:lnSpc>
                </a:pPr>
                <a:r>
                  <a:rPr lang="en-US" altLang="en-US" dirty="0"/>
                  <a:t>Apply Bayesian rule to convert them into posterior probabilities</a:t>
                </a:r>
              </a:p>
              <a:p>
                <a:pPr lvl="1">
                  <a:lnSpc>
                    <a:spcPct val="110000"/>
                  </a:lnSpc>
                </a:pPr>
                <a:endParaRPr lang="en-GB" altLang="en-US" dirty="0"/>
              </a:p>
              <a:p>
                <a:pPr lvl="1">
                  <a:lnSpc>
                    <a:spcPct val="110000"/>
                  </a:lnSpc>
                </a:pPr>
                <a:endParaRPr lang="en-GB" altLang="en-US" dirty="0"/>
              </a:p>
              <a:p>
                <a:pPr lvl="1">
                  <a:lnSpc>
                    <a:spcPct val="110000"/>
                  </a:lnSpc>
                  <a:buNone/>
                </a:pPr>
                <a:endParaRPr lang="en-GB" altLang="en-US" dirty="0"/>
              </a:p>
              <a:p>
                <a:pPr lvl="1">
                  <a:lnSpc>
                    <a:spcPct val="80000"/>
                  </a:lnSpc>
                </a:pPr>
                <a:r>
                  <a:rPr lang="en-GB" altLang="en-US" dirty="0"/>
                  <a:t>Then apply the MAP rule to assign a label</a:t>
                </a:r>
                <a:endParaRPr lang="en-US" alt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12/22/2021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60290" y="3387379"/>
                <a:ext cx="7149073"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𝑖</m:t>
                              </m:r>
                            </m:sub>
                          </m:sSub>
                        </m:e>
                        <m:e>
                          <m:r>
                            <a:rPr lang="en-US" sz="2400" b="1" i="1">
                              <a:latin typeface="Cambria Math" panose="02040503050406030204" pitchFamily="18" charset="0"/>
                            </a:rPr>
                            <m:t>𝒙</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1" i="1">
                                  <a:latin typeface="Cambria Math" panose="02040503050406030204" pitchFamily="18" charset="0"/>
                                </a:rPr>
                                <m:t>𝒙</m:t>
                              </m:r>
                            </m:e>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𝑖</m:t>
                                  </m:r>
                                </m:sub>
                              </m:sSub>
                            </m:e>
                          </m:d>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𝑖</m:t>
                                  </m:r>
                                </m:sub>
                              </m:sSub>
                            </m:e>
                          </m:d>
                        </m:num>
                        <m:den>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1" i="1">
                                  <a:latin typeface="Cambria Math" panose="02040503050406030204" pitchFamily="18" charset="0"/>
                                </a:rPr>
                                <m:t>𝒙</m:t>
                              </m:r>
                            </m:e>
                          </m:d>
                        </m:den>
                      </m:f>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𝑐</m:t>
                              </m:r>
                            </m:e>
                            <m:sub>
                              <m:r>
                                <a:rPr lang="en-US" sz="2400" i="1">
                                  <a:latin typeface="Cambria Math" panose="02040503050406030204" pitchFamily="18" charset="0"/>
                                  <a:ea typeface="Cambria Math" panose="02040503050406030204" pitchFamily="18" charset="0"/>
                                </a:rPr>
                                <m:t>𝑖</m:t>
                              </m:r>
                            </m:sub>
                          </m:sSub>
                        </m:e>
                      </m:d>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𝑐</m:t>
                              </m:r>
                            </m:e>
                            <m:sub>
                              <m:r>
                                <a:rPr lang="en-US" sz="2400" i="1">
                                  <a:latin typeface="Cambria Math" panose="02040503050406030204" pitchFamily="18" charset="0"/>
                                  <a:ea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𝐿</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260290" y="3387379"/>
                <a:ext cx="7149073" cy="768993"/>
              </a:xfrm>
              <a:prstGeom prst="rect">
                <a:avLst/>
              </a:prstGeom>
              <a:blipFill>
                <a:blip r:embed="rId3"/>
                <a:stretch>
                  <a:fillRect/>
                </a:stretch>
              </a:blipFill>
            </p:spPr>
            <p:txBody>
              <a:bodyPr/>
              <a:lstStyle/>
              <a:p>
                <a:r>
                  <a:rPr lang="en-US">
                    <a:noFill/>
                  </a:rPr>
                  <a:t> </a:t>
                </a:r>
              </a:p>
            </p:txBody>
          </p:sp>
        </mc:Fallback>
      </mc:AlternateContent>
      <p:sp>
        <p:nvSpPr>
          <p:cNvPr id="11" name="圆角矩形 10"/>
          <p:cNvSpPr/>
          <p:nvPr/>
        </p:nvSpPr>
        <p:spPr>
          <a:xfrm>
            <a:off x="3054087" y="3832681"/>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线形标注 2(无边框) 11"/>
              <p:cNvSpPr/>
              <p:nvPr/>
            </p:nvSpPr>
            <p:spPr>
              <a:xfrm>
                <a:off x="5574843" y="4216529"/>
                <a:ext cx="2834520" cy="375557"/>
              </a:xfrm>
              <a:prstGeom prst="callout2">
                <a:avLst>
                  <a:gd name="adj1" fmla="val 36142"/>
                  <a:gd name="adj2" fmla="val 2612"/>
                  <a:gd name="adj3" fmla="val 31344"/>
                  <a:gd name="adj4" fmla="val -16667"/>
                  <a:gd name="adj5" fmla="val -37575"/>
                  <a:gd name="adj6" fmla="val -595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en-US" dirty="0">
                    <a:solidFill>
                      <a:schemeClr val="tx1">
                        <a:lumMod val="85000"/>
                        <a:lumOff val="15000"/>
                      </a:schemeClr>
                    </a:solidFill>
                  </a:rPr>
                  <a:t>Common factor for all </a:t>
                </a:r>
                <a14:m>
                  <m:oMath xmlns:m="http://schemas.openxmlformats.org/officeDocument/2006/math">
                    <m:r>
                      <a:rPr lang="en-GB" altLang="en-US" i="1" dirty="0" smtClean="0">
                        <a:solidFill>
                          <a:schemeClr val="tx1">
                            <a:lumMod val="85000"/>
                            <a:lumOff val="15000"/>
                          </a:schemeClr>
                        </a:solidFill>
                        <a:latin typeface="Cambria Math" panose="02040503050406030204" pitchFamily="18" charset="0"/>
                      </a:rPr>
                      <m:t>𝐿</m:t>
                    </m:r>
                    <m:r>
                      <a:rPr lang="en-GB" altLang="en-US" i="1" dirty="0" smtClean="0">
                        <a:solidFill>
                          <a:schemeClr val="tx1">
                            <a:lumMod val="85000"/>
                            <a:lumOff val="15000"/>
                          </a:schemeClr>
                        </a:solidFill>
                        <a:latin typeface="Cambria Math" panose="02040503050406030204" pitchFamily="18" charset="0"/>
                      </a:rPr>
                      <m:t> </m:t>
                    </m:r>
                  </m:oMath>
                </a14:m>
                <a:r>
                  <a:rPr lang="en-GB" altLang="en-US" dirty="0">
                    <a:solidFill>
                      <a:schemeClr val="tx1">
                        <a:lumMod val="85000"/>
                        <a:lumOff val="15000"/>
                      </a:schemeClr>
                    </a:solidFill>
                  </a:rPr>
                  <a:t>probabilities </a:t>
                </a:r>
              </a:p>
            </p:txBody>
          </p:sp>
        </mc:Choice>
        <mc:Fallback xmlns="">
          <p:sp>
            <p:nvSpPr>
              <p:cNvPr id="12" name="线形标注 2(无边框) 11"/>
              <p:cNvSpPr>
                <a:spLocks noRot="1" noChangeAspect="1" noMove="1" noResize="1" noEditPoints="1" noAdjustHandles="1" noChangeArrowheads="1" noChangeShapeType="1" noTextEdit="1"/>
              </p:cNvSpPr>
              <p:nvPr/>
            </p:nvSpPr>
            <p:spPr>
              <a:xfrm>
                <a:off x="5574843" y="4216529"/>
                <a:ext cx="2834520" cy="375557"/>
              </a:xfrm>
              <a:prstGeom prst="callout2">
                <a:avLst>
                  <a:gd name="adj1" fmla="val 36142"/>
                  <a:gd name="adj2" fmla="val 2612"/>
                  <a:gd name="adj3" fmla="val 31344"/>
                  <a:gd name="adj4" fmla="val -16667"/>
                  <a:gd name="adj5" fmla="val -37575"/>
                  <a:gd name="adj6" fmla="val -59555"/>
                </a:avLst>
              </a:prstGeom>
              <a:blipFill>
                <a:blip r:embed="rId4"/>
                <a:stretch>
                  <a:fillRect t="-8163" r="-126552" b="-1510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666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18597</TotalTime>
  <Words>4995</Words>
  <Application>Microsoft Office PowerPoint</Application>
  <PresentationFormat>全屏显示(4:3)</PresentationFormat>
  <Paragraphs>880</Paragraphs>
  <Slides>55</Slides>
  <Notes>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68" baseType="lpstr">
      <vt:lpstr>等线</vt:lpstr>
      <vt:lpstr>楷体</vt:lpstr>
      <vt:lpstr>宋体</vt:lpstr>
      <vt:lpstr>Arial</vt:lpstr>
      <vt:lpstr>Calibri</vt:lpstr>
      <vt:lpstr>Calibri Light</vt:lpstr>
      <vt:lpstr>Cambria Math</vt:lpstr>
      <vt:lpstr>Consolas</vt:lpstr>
      <vt:lpstr>Palatino Linotype</vt:lpstr>
      <vt:lpstr>Times New Roman</vt:lpstr>
      <vt:lpstr>回顾</vt:lpstr>
      <vt:lpstr>公式</vt:lpstr>
      <vt:lpstr>Equation</vt:lpstr>
      <vt:lpstr>Naïve Bayes Classifier</vt:lpstr>
      <vt:lpstr>Background</vt:lpstr>
      <vt:lpstr>Probability Basics</vt:lpstr>
      <vt:lpstr>Probability Basics </vt:lpstr>
      <vt:lpstr>Probabilistic Classification </vt:lpstr>
      <vt:lpstr>Probabilistic Classification </vt:lpstr>
      <vt:lpstr>Bayesian decision theory</vt:lpstr>
      <vt:lpstr>Bayesian decision theory</vt:lpstr>
      <vt:lpstr>Probabilistic Classification </vt:lpstr>
      <vt:lpstr>Naïve Bayes classifier </vt:lpstr>
      <vt:lpstr>Naïve Bayes Algorithm</vt:lpstr>
      <vt:lpstr>Tennis example</vt:lpstr>
      <vt:lpstr>Tennis example</vt:lpstr>
      <vt:lpstr>The test phase for the tennis example</vt:lpstr>
      <vt:lpstr>The test phase for the tennis example</vt:lpstr>
      <vt:lpstr>Issues Relevant to Naïve Bayes </vt:lpstr>
      <vt:lpstr>Issues Relevant to Naïve Bayes </vt:lpstr>
      <vt:lpstr>Issues Relevant to Naïve Bayes </vt:lpstr>
      <vt:lpstr>Conclusion</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Bayesian network</vt:lpstr>
      <vt:lpstr>Bayesian network</vt:lpstr>
      <vt:lpstr>Bayesian network</vt:lpstr>
      <vt:lpstr>Conditional independence in BNs</vt:lpstr>
      <vt:lpstr>Learning Bayesian networks</vt:lpstr>
      <vt:lpstr>Learning Bayesian networks</vt:lpstr>
      <vt:lpstr>Learning Bayesian networks</vt:lpstr>
      <vt:lpstr>Learning Bayesian networks</vt:lpstr>
      <vt:lpstr>Learning Bayesian networks</vt:lpstr>
      <vt:lpstr>Learning Bayesian networks</vt:lpstr>
      <vt:lpstr>Learning Bayesian networks</vt:lpstr>
      <vt:lpstr>Bayesian inference</vt:lpstr>
      <vt:lpstr>Approximate inference: Sampling</vt:lpstr>
      <vt:lpstr>Gibbs sampler</vt:lpstr>
      <vt:lpstr>Gibbs sampler</vt:lpstr>
      <vt:lpstr>Ideal Properties of MCMC</vt:lpstr>
      <vt:lpstr>Approximate inference: Sampling</vt:lpstr>
      <vt:lpstr>Approximate inference: Sampling</vt:lpstr>
      <vt:lpstr>Approximate inference: Sampling</vt:lpstr>
      <vt:lpstr>Approximate inference: Sampling</vt:lpstr>
      <vt:lpstr>Approximate inference: Sampling</vt:lpstr>
      <vt:lpstr>Approximate inference: Sampling</vt:lpstr>
      <vt:lpstr>Approximate inference: Sampling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Classifier</dc:title>
  <dc:creator>Ying Shen</dc:creator>
  <cp:lastModifiedBy>Ying SHEN</cp:lastModifiedBy>
  <cp:revision>538</cp:revision>
  <dcterms:created xsi:type="dcterms:W3CDTF">2016-11-02T01:37:54Z</dcterms:created>
  <dcterms:modified xsi:type="dcterms:W3CDTF">2021-12-23T03:19:04Z</dcterms:modified>
</cp:coreProperties>
</file>