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8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9" r:id="rId45"/>
    <p:sldId id="310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41" r:id="rId77"/>
    <p:sldId id="333" r:id="rId78"/>
    <p:sldId id="334" r:id="rId79"/>
    <p:sldId id="335" r:id="rId80"/>
    <p:sldId id="336" r:id="rId81"/>
    <p:sldId id="342" r:id="rId82"/>
    <p:sldId id="343" r:id="rId83"/>
    <p:sldId id="337" r:id="rId84"/>
    <p:sldId id="338" r:id="rId85"/>
    <p:sldId id="339" r:id="rId86"/>
    <p:sldId id="340" r:id="rId8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3740"/>
    <a:srgbClr val="1E5260"/>
    <a:srgbClr val="425222"/>
    <a:srgbClr val="303B19"/>
    <a:srgbClr val="5C2100"/>
    <a:srgbClr val="9A7500"/>
    <a:srgbClr val="B88C00"/>
    <a:srgbClr val="6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1176" autoAdjust="0"/>
  </p:normalViewPr>
  <p:slideViewPr>
    <p:cSldViewPr>
      <p:cViewPr varScale="1">
        <p:scale>
          <a:sx n="69" d="100"/>
          <a:sy n="69" d="100"/>
        </p:scale>
        <p:origin x="135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AF0118B-4D8E-48A2-A006-33FB358900A3}" type="datetimeFigureOut">
              <a:rPr lang="en-US"/>
              <a:pPr>
                <a:defRPr/>
              </a:pPr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8DC588B-8AB8-4ABA-9BEA-B03598CF5F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17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DC588B-8AB8-4ABA-9BEA-B03598CF5F0B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22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DC588B-8AB8-4ABA-9BEA-B03598CF5F0B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16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6"/>
          <p:cNvSpPr/>
          <p:nvPr userDrawn="1"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8"/>
          <p:cNvSpPr/>
          <p:nvPr userDrawn="1"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91110B-5172-4BAA-8F71-CEDAAB186E5B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Page </a:t>
            </a:r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27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8383A59-BE14-4678-8B34-5F5FF4A3C274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0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CD38425-58D1-4D91-B34A-7C8F72724332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333375"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696D48-27C4-40C8-A219-DB859EBC761C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45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0B48784-7713-408E-BB00-839CF1E175DF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100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B9B719B-CA85-43C2-A976-C9E346502C87}" type="datetime1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11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7DCC05-971B-4401-8BE3-961257518F66}" type="datetime1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83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FB575B7-A8AD-4E09-9EA4-767297108627}" type="datetime1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0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1CAD408-6642-4515-98C2-297BB41EE449}" type="datetime1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4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F222EE9-B6C0-4C51-8174-E9F1D5A5533D}" type="datetime1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6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D915293-1F74-443F-ABC8-EE08C44A64C4}" type="datetime1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6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6"/>
          <p:cNvSpPr/>
          <p:nvPr userDrawn="1"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9BDFCA-9422-43CF-8400-D741624CC8C7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Page </a:t>
            </a:r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0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1813" indent="-3317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00113" indent="-3333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Data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792780"/>
          </a:xfrm>
        </p:spPr>
        <p:txBody>
          <a:bodyPr/>
          <a:lstStyle/>
          <a:p>
            <a:r>
              <a:rPr lang="en-US" dirty="0"/>
              <a:t>Ying </a:t>
            </a:r>
            <a:r>
              <a:rPr lang="en-US" dirty="0" err="1"/>
              <a:t>shen</a:t>
            </a:r>
            <a:endParaRPr lang="en-US" dirty="0"/>
          </a:p>
          <a:p>
            <a:r>
              <a:rPr lang="en-US" dirty="0" err="1"/>
              <a:t>Sse</a:t>
            </a:r>
            <a:r>
              <a:rPr lang="en-US" dirty="0"/>
              <a:t>, </a:t>
            </a:r>
            <a:r>
              <a:rPr lang="en-US" dirty="0" err="1"/>
              <a:t>tongji</a:t>
            </a:r>
            <a:r>
              <a:rPr lang="en-US" dirty="0"/>
              <a:t> university</a:t>
            </a:r>
          </a:p>
          <a:p>
            <a:r>
              <a:rPr lang="en-US" dirty="0"/>
              <a:t>Sep. 2016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Different types of attributes</a:t>
            </a:r>
          </a:p>
        </p:txBody>
      </p:sp>
      <p:sp>
        <p:nvSpPr>
          <p:cNvPr id="143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Continuous</a:t>
            </a:r>
          </a:p>
          <a:p>
            <a:pPr lvl="1" eaLnBrk="1" hangingPunct="1"/>
            <a:r>
              <a:rPr lang="en-US" smtClean="0"/>
              <a:t>A continuous attribute is one whose values are real numbers</a:t>
            </a:r>
          </a:p>
          <a:p>
            <a:pPr lvl="1" eaLnBrk="1" hangingPunct="1"/>
            <a:r>
              <a:rPr lang="en-US" smtClean="0"/>
              <a:t>Examples include temperature, height or weight.</a:t>
            </a:r>
          </a:p>
          <a:p>
            <a:pPr lvl="1" eaLnBrk="1" hangingPunct="1"/>
            <a:r>
              <a:rPr lang="en-US" smtClean="0"/>
              <a:t>Continuous attributes are typically represented as floating point variables.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B28F9F-8329-4F34-934C-FCDF6F44D31F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data sets</a:t>
            </a:r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 consider the following different types of data sets</a:t>
            </a:r>
          </a:p>
          <a:p>
            <a:pPr lvl="1" eaLnBrk="1" hangingPunct="1"/>
            <a:r>
              <a:rPr lang="en-US" dirty="0" smtClean="0"/>
              <a:t>Record data</a:t>
            </a:r>
          </a:p>
          <a:p>
            <a:pPr lvl="1" eaLnBrk="1" hangingPunct="1"/>
            <a:r>
              <a:rPr lang="en-US" dirty="0" smtClean="0"/>
              <a:t>Transaction or market basket data</a:t>
            </a:r>
          </a:p>
          <a:p>
            <a:pPr lvl="1" eaLnBrk="1" hangingPunct="1"/>
            <a:r>
              <a:rPr lang="en-US" dirty="0" smtClean="0"/>
              <a:t>Data matrix</a:t>
            </a:r>
          </a:p>
          <a:p>
            <a:pPr lvl="1" eaLnBrk="1" hangingPunct="1"/>
            <a:r>
              <a:rPr lang="en-US" dirty="0" smtClean="0"/>
              <a:t>Sparse data matrix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CA4275-7734-44DC-AB5D-4F82328D279C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data sets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0"/>
          <a:stretch/>
        </p:blipFill>
        <p:spPr bwMode="auto">
          <a:xfrm>
            <a:off x="1219200" y="856989"/>
            <a:ext cx="6629400" cy="544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B25C68-37AC-4935-A4F3-03E6AB92EFC8}" type="datetime1">
              <a:rPr lang="en-US" smtClean="0"/>
              <a:t>9/22/2021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Record data</a:t>
            </a:r>
          </a:p>
        </p:txBody>
      </p:sp>
      <p:sp>
        <p:nvSpPr>
          <p:cNvPr id="174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Each record consists of a fixed set of data fields (attributes).</a:t>
            </a:r>
          </a:p>
          <a:p>
            <a:pPr eaLnBrk="1" hangingPunct="1"/>
            <a:r>
              <a:rPr lang="en-US" smtClean="0"/>
              <a:t>Record data is usually stored either in flat files or in relational databases.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6F1A41-1955-4946-ABBE-1D2D9B869554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55" b="43737"/>
          <a:stretch/>
        </p:blipFill>
        <p:spPr bwMode="auto">
          <a:xfrm>
            <a:off x="2209800" y="1881627"/>
            <a:ext cx="4419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Transaction or market basket data</a:t>
            </a:r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Transaction data is a special type of record data.</a:t>
            </a:r>
          </a:p>
          <a:p>
            <a:pPr eaLnBrk="1" hangingPunct="1"/>
            <a:r>
              <a:rPr lang="en-US" smtClean="0"/>
              <a:t>Each transaction involves a set of items.</a:t>
            </a:r>
          </a:p>
          <a:p>
            <a:pPr eaLnBrk="1" hangingPunct="1"/>
            <a:r>
              <a:rPr lang="en-US" smtClean="0"/>
              <a:t>Example: the set of products purchased by a customer during one shopping trip constitutes a transaction.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633B67-1EFC-4689-9B51-102E87DF5C81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99" t="2098" b="45457"/>
          <a:stretch/>
        </p:blipFill>
        <p:spPr bwMode="auto">
          <a:xfrm>
            <a:off x="2819400" y="2592274"/>
            <a:ext cx="3429000" cy="380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matrix</a:t>
            </a:r>
          </a:p>
        </p:txBody>
      </p:sp>
      <p:sp>
        <p:nvSpPr>
          <p:cNvPr id="194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If the data objects all have the same fixed set of numeric attributes, then they can be thought of as points (vectors) in a multi-dimensional space.</a:t>
            </a:r>
          </a:p>
          <a:p>
            <a:pPr eaLnBrk="1" hangingPunct="1"/>
            <a:r>
              <a:rPr lang="en-US" dirty="0" smtClean="0"/>
              <a:t>This kind of data set can be interpreted as an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/>
              <a:t> by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/>
              <a:t> matrix where</a:t>
            </a:r>
          </a:p>
          <a:p>
            <a:pPr lvl="1" eaLnBrk="1" hangingPunct="1"/>
            <a:r>
              <a:rPr lang="en-US" dirty="0" smtClean="0"/>
              <a:t>There are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/>
              <a:t> rows, one for each object.</a:t>
            </a:r>
          </a:p>
          <a:p>
            <a:pPr lvl="1" eaLnBrk="1" hangingPunct="1"/>
            <a:r>
              <a:rPr lang="en-US" dirty="0" smtClean="0"/>
              <a:t>There are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/>
              <a:t> columns, one for each attribute.</a:t>
            </a:r>
          </a:p>
          <a:p>
            <a:pPr eaLnBrk="1" hangingPunct="1"/>
            <a:r>
              <a:rPr lang="en-US" dirty="0" smtClean="0"/>
              <a:t>Standard matrix operations can be applied to transform and manipulate the data.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52A147-B9F0-4515-BE48-05D750319434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43" r="52815" b="7630"/>
          <a:stretch/>
        </p:blipFill>
        <p:spPr bwMode="auto">
          <a:xfrm>
            <a:off x="2764639" y="4343400"/>
            <a:ext cx="2971800" cy="1805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Sparse data matrix</a:t>
            </a:r>
          </a:p>
        </p:txBody>
      </p:sp>
      <p:sp>
        <p:nvSpPr>
          <p:cNvPr id="204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sparse data matrix is a special case of a data matrix in which there are a large number of zeros in the matrix, and only the non-zero attribute values are important.</a:t>
            </a:r>
          </a:p>
          <a:p>
            <a:pPr eaLnBrk="1" hangingPunct="1"/>
            <a:r>
              <a:rPr lang="en-US" smtClean="0"/>
              <a:t>Sparsity is an advantage because usually only the non-zero values need to be stored and manipulated.</a:t>
            </a:r>
          </a:p>
          <a:p>
            <a:pPr eaLnBrk="1" hangingPunct="1"/>
            <a:r>
              <a:rPr lang="en-US" smtClean="0"/>
              <a:t>This results in significant savings with respect to computation time and storage.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7777E-6916-4053-B6F1-D74C43EB90A0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Sparse data matrix</a:t>
            </a:r>
          </a:p>
        </p:txBody>
      </p:sp>
      <p:sp>
        <p:nvSpPr>
          <p:cNvPr id="215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example is document data.</a:t>
            </a:r>
          </a:p>
          <a:p>
            <a:pPr eaLnBrk="1" hangingPunct="1"/>
            <a:r>
              <a:rPr lang="en-US" smtClean="0"/>
              <a:t>A document can be represented as a term vector, where</a:t>
            </a:r>
          </a:p>
          <a:p>
            <a:pPr lvl="1" eaLnBrk="1" hangingPunct="1"/>
            <a:r>
              <a:rPr lang="en-US" smtClean="0"/>
              <a:t>Each term is a component (attribute) of the vector and</a:t>
            </a:r>
          </a:p>
          <a:p>
            <a:pPr lvl="1" eaLnBrk="1" hangingPunct="1"/>
            <a:r>
              <a:rPr lang="en-US" smtClean="0"/>
              <a:t>The value of each component is the number of times the corresponding term occurs in the document.</a:t>
            </a:r>
          </a:p>
          <a:p>
            <a:pPr eaLnBrk="1" hangingPunct="1"/>
            <a:r>
              <a:rPr lang="en-US" smtClean="0"/>
              <a:t>This representation of a collection of documents is often called a document-term matrix.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B87DA4-8A1C-41C8-AE40-63347F1D8350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55" t="59478" b="7630"/>
          <a:stretch/>
        </p:blipFill>
        <p:spPr bwMode="auto">
          <a:xfrm>
            <a:off x="1828800" y="3586035"/>
            <a:ext cx="5105400" cy="275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quality</a:t>
            </a:r>
          </a:p>
        </p:txBody>
      </p:sp>
      <p:sp>
        <p:nvSpPr>
          <p:cNvPr id="225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Precision</a:t>
            </a:r>
          </a:p>
          <a:p>
            <a:pPr lvl="1" eaLnBrk="1" hangingPunct="1"/>
            <a:r>
              <a:rPr lang="en-US" dirty="0" smtClean="0"/>
              <a:t>The closeness of repeated measurements (of the same quantity) to one another.</a:t>
            </a:r>
          </a:p>
          <a:p>
            <a:pPr lvl="1" eaLnBrk="1" hangingPunct="1"/>
            <a:r>
              <a:rPr lang="en-US" dirty="0" smtClean="0"/>
              <a:t>This is often measured by the standard deviation of a set of values.</a:t>
            </a:r>
          </a:p>
          <a:p>
            <a:pPr eaLnBrk="1" hangingPunct="1"/>
            <a:r>
              <a:rPr lang="en-US" dirty="0" smtClean="0"/>
              <a:t>Bias</a:t>
            </a:r>
          </a:p>
          <a:p>
            <a:pPr lvl="1" eaLnBrk="1" hangingPunct="1"/>
            <a:r>
              <a:rPr lang="en-US" dirty="0" smtClean="0"/>
              <a:t>A systematic variation of measurements from the quantity being measured.</a:t>
            </a:r>
          </a:p>
          <a:p>
            <a:pPr lvl="1" eaLnBrk="1" hangingPunct="1"/>
            <a:r>
              <a:rPr lang="en-US" dirty="0" smtClean="0"/>
              <a:t>This is measured by taking the difference between</a:t>
            </a:r>
          </a:p>
          <a:p>
            <a:pPr marL="722313" lvl="2" indent="-338138" eaLnBrk="1" hangingPunct="1"/>
            <a:r>
              <a:rPr lang="en-US" dirty="0" smtClean="0"/>
              <a:t>the mean of the set of values and</a:t>
            </a:r>
          </a:p>
          <a:p>
            <a:pPr marL="722313" lvl="2" indent="-338138" eaLnBrk="1" hangingPunct="1"/>
            <a:r>
              <a:rPr lang="en-US" dirty="0" smtClean="0"/>
              <a:t>the known value of the quantity being measured.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896431-7C49-406E-826C-ABAF2D5B8540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quality</a:t>
            </a:r>
          </a:p>
        </p:txBody>
      </p:sp>
      <p:sp>
        <p:nvSpPr>
          <p:cNvPr id="2355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Suppose we have a standard laboratory weight with a mass of 1g.</a:t>
            </a:r>
          </a:p>
          <a:p>
            <a:pPr eaLnBrk="1" hangingPunct="1"/>
            <a:r>
              <a:rPr lang="en-US" dirty="0" smtClean="0"/>
              <a:t>We want to assess the precision and bias of our new laboratory scale.</a:t>
            </a:r>
          </a:p>
          <a:p>
            <a:pPr eaLnBrk="1" hangingPunct="1"/>
            <a:r>
              <a:rPr lang="en-US" dirty="0" smtClean="0"/>
              <a:t>We weigh the mass five times, and obtain the values: {1.015, 0.990, 1.013, 1.001, 0.986}.</a:t>
            </a:r>
          </a:p>
          <a:p>
            <a:pPr eaLnBrk="1" hangingPunct="1"/>
            <a:r>
              <a:rPr lang="en-US" dirty="0" smtClean="0"/>
              <a:t>The mean of these values is 1.001.</a:t>
            </a:r>
          </a:p>
          <a:p>
            <a:pPr eaLnBrk="1" hangingPunct="1"/>
            <a:r>
              <a:rPr lang="en-US" dirty="0" smtClean="0"/>
              <a:t>The bias is thus 0.001.</a:t>
            </a:r>
          </a:p>
          <a:p>
            <a:pPr eaLnBrk="1" hangingPunct="1"/>
            <a:r>
              <a:rPr lang="en-US" dirty="0" smtClean="0"/>
              <a:t>The precision, as measured by the standard deviation, is 0.012.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F608C2-47D4-404C-BC07-D721776E0388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</a:t>
            </a:r>
          </a:p>
        </p:txBody>
      </p:sp>
      <p:sp>
        <p:nvSpPr>
          <p:cNvPr id="51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 data set can often be viewed as a collection of data objects.</a:t>
            </a:r>
          </a:p>
          <a:p>
            <a:pPr eaLnBrk="1" hangingPunct="1"/>
            <a:r>
              <a:rPr lang="en-US" dirty="0" smtClean="0"/>
              <a:t>Other names for a data object include record, point, vector, pattern, event, case, sample, observation or entity.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F6B808-7C4F-41B4-A20D-326F855D2255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7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068064"/>
              </p:ext>
            </p:extLst>
          </p:nvPr>
        </p:nvGraphicFramePr>
        <p:xfrm>
          <a:off x="602994" y="3088640"/>
          <a:ext cx="81676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940">
                  <a:extLst>
                    <a:ext uri="{9D8B030D-6E8A-4147-A177-3AD203B41FA5}">
                      <a16:colId xmlns:a16="http://schemas.microsoft.com/office/drawing/2014/main" val="1413541876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735298428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2694455336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1071004483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2678285394"/>
                    </a:ext>
                  </a:extLst>
                </a:gridCol>
                <a:gridCol w="1482916">
                  <a:extLst>
                    <a:ext uri="{9D8B030D-6E8A-4147-A177-3AD203B41FA5}">
                      <a16:colId xmlns:a16="http://schemas.microsoft.com/office/drawing/2014/main" val="39847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sepal 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sepal width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petal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12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01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39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Iris-versicolor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9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versicolo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30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30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149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5354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quality: Noise and outliers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Noise</a:t>
            </a:r>
          </a:p>
          <a:p>
            <a:pPr lvl="1" eaLnBrk="1" hangingPunct="1">
              <a:defRPr/>
            </a:pPr>
            <a:r>
              <a:rPr lang="en-US" dirty="0" smtClean="0"/>
              <a:t>Noise is the random component of a measurement error.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dirty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Outliers</a:t>
            </a:r>
          </a:p>
          <a:p>
            <a:pPr lvl="1" eaLnBrk="1" hangingPunct="1">
              <a:defRPr/>
            </a:pPr>
            <a:r>
              <a:rPr lang="en-US" dirty="0" smtClean="0"/>
              <a:t>Data </a:t>
            </a:r>
            <a:r>
              <a:rPr lang="en-US" dirty="0"/>
              <a:t>objects that, in some sense, have characteristics that are different from most of the other data objects in the data </a:t>
            </a:r>
            <a:r>
              <a:rPr lang="en-US" dirty="0" smtClean="0"/>
              <a:t>set.</a:t>
            </a:r>
          </a:p>
          <a:p>
            <a:pPr lvl="1" eaLnBrk="1" hangingPunct="1">
              <a:defRPr/>
            </a:pPr>
            <a:r>
              <a:rPr lang="en-US" dirty="0" smtClean="0"/>
              <a:t>Values </a:t>
            </a:r>
            <a:r>
              <a:rPr lang="en-US" dirty="0"/>
              <a:t>of an attribute that are unusual with respect to the typical values for that attribute.</a:t>
            </a:r>
          </a:p>
          <a:p>
            <a:pPr eaLnBrk="1" hangingPunct="1">
              <a:defRPr/>
            </a:pPr>
            <a:endParaRPr lang="en-US" dirty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944" y="1676400"/>
            <a:ext cx="54864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B9DA12-5432-480F-B92D-E0AE5E37106B}" type="datetime1">
              <a:rPr lang="en-US" smtClean="0"/>
              <a:t>9/22/2021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quality: Missing values</a:t>
            </a:r>
          </a:p>
        </p:txBody>
      </p:sp>
      <p:sp>
        <p:nvSpPr>
          <p:cNvPr id="256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 is not unusual for an object to be missing one or more attribute values.</a:t>
            </a:r>
          </a:p>
          <a:p>
            <a:pPr eaLnBrk="1" hangingPunct="1"/>
            <a:r>
              <a:rPr lang="en-US" smtClean="0"/>
              <a:t>There are several strategies for dealing with missing data</a:t>
            </a:r>
          </a:p>
          <a:p>
            <a:pPr lvl="1" eaLnBrk="1" hangingPunct="1"/>
            <a:r>
              <a:rPr lang="en-US" smtClean="0"/>
              <a:t>Eliminate data objects</a:t>
            </a:r>
          </a:p>
          <a:p>
            <a:pPr lvl="1" eaLnBrk="1" hangingPunct="1"/>
            <a:r>
              <a:rPr lang="en-US" smtClean="0"/>
              <a:t>Estimate missing values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7B5690-5D57-49B8-8181-EECC2393352F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quality: Missing values</a:t>
            </a:r>
          </a:p>
        </p:txBody>
      </p:sp>
      <p:sp>
        <p:nvSpPr>
          <p:cNvPr id="2662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Eliminate data objects</a:t>
            </a:r>
          </a:p>
          <a:p>
            <a:pPr lvl="1" eaLnBrk="1" hangingPunct="1"/>
            <a:r>
              <a:rPr lang="en-US" smtClean="0"/>
              <a:t>If a data set has only a few objects that have missing attribute values, then it may be convenient to omit them.</a:t>
            </a:r>
          </a:p>
          <a:p>
            <a:pPr lvl="1" eaLnBrk="1" hangingPunct="1"/>
            <a:r>
              <a:rPr lang="en-US" smtClean="0"/>
              <a:t>However, even a partially specified data object contains some information.</a:t>
            </a:r>
          </a:p>
          <a:p>
            <a:pPr lvl="1" eaLnBrk="1" hangingPunct="1"/>
            <a:r>
              <a:rPr lang="en-US" smtClean="0"/>
              <a:t>If many objects have missing values, then a reliable analysis can be difficult or impossible.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439106-BB86-4D9A-911A-940D2B006364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quality: Missing values</a:t>
            </a:r>
          </a:p>
        </p:txBody>
      </p:sp>
      <p:sp>
        <p:nvSpPr>
          <p:cNvPr id="2765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Estimate missing values</a:t>
            </a:r>
          </a:p>
          <a:p>
            <a:pPr lvl="1" eaLnBrk="1" hangingPunct="1"/>
            <a:r>
              <a:rPr lang="en-US" smtClean="0"/>
              <a:t>A missing attribute value of a point can be estimated by the attribute values of the other points.</a:t>
            </a:r>
          </a:p>
          <a:p>
            <a:pPr lvl="1" eaLnBrk="1" hangingPunct="1"/>
            <a:r>
              <a:rPr lang="en-US" smtClean="0"/>
              <a:t>If the attribute is discrete, then the most commonly occurring attribute value can be used.</a:t>
            </a:r>
          </a:p>
          <a:p>
            <a:pPr lvl="1" eaLnBrk="1" hangingPunct="1"/>
            <a:r>
              <a:rPr lang="en-US" smtClean="0"/>
              <a:t>If the attribute is continuous, then the average attribute value of the other points is used.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70C142-B367-4706-98FE-6987F8F4D136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preprocessing</a:t>
            </a:r>
          </a:p>
        </p:txBody>
      </p:sp>
      <p:sp>
        <p:nvSpPr>
          <p:cNvPr id="2867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There are a number of techniques for performing data preprocessing</a:t>
            </a:r>
          </a:p>
          <a:p>
            <a:pPr lvl="1" eaLnBrk="1" hangingPunct="1"/>
            <a:r>
              <a:rPr lang="en-US" dirty="0" smtClean="0"/>
              <a:t>Aggregation</a:t>
            </a:r>
          </a:p>
          <a:p>
            <a:pPr lvl="1" eaLnBrk="1" hangingPunct="1"/>
            <a:r>
              <a:rPr lang="en-US" dirty="0" smtClean="0"/>
              <a:t>Sampling</a:t>
            </a:r>
          </a:p>
          <a:p>
            <a:pPr lvl="1" eaLnBrk="1" hangingPunct="1"/>
            <a:r>
              <a:rPr lang="en-US" dirty="0" smtClean="0"/>
              <a:t>Dimensionality reduction</a:t>
            </a:r>
          </a:p>
          <a:p>
            <a:pPr lvl="1" eaLnBrk="1" hangingPunct="1"/>
            <a:r>
              <a:rPr lang="en-US" dirty="0" smtClean="0"/>
              <a:t>Feature subset selection</a:t>
            </a:r>
          </a:p>
          <a:p>
            <a:pPr lvl="1" eaLnBrk="1" hangingPunct="1"/>
            <a:r>
              <a:rPr lang="en-US" dirty="0" smtClean="0"/>
              <a:t>Discretization and </a:t>
            </a:r>
            <a:r>
              <a:rPr lang="en-US" dirty="0" err="1" smtClean="0"/>
              <a:t>binarization</a:t>
            </a:r>
            <a:endParaRPr lang="en-US" dirty="0" smtClean="0"/>
          </a:p>
          <a:p>
            <a:pPr lvl="1" eaLnBrk="1" hangingPunct="1"/>
            <a:r>
              <a:rPr lang="en-US" dirty="0" smtClean="0"/>
              <a:t>Variable transformation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5FA86A-5F3B-4DD2-A176-BEA39CD3E938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Aggregation</a:t>
            </a:r>
          </a:p>
        </p:txBody>
      </p:sp>
      <p:sp>
        <p:nvSpPr>
          <p:cNvPr id="2969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Aggregation is the combining of two or more objects into a single object.</a:t>
            </a:r>
          </a:p>
          <a:p>
            <a:pPr eaLnBrk="1" hangingPunct="1"/>
            <a:r>
              <a:rPr lang="en-US" smtClean="0"/>
              <a:t>There are several motivations for aggregation</a:t>
            </a:r>
          </a:p>
          <a:p>
            <a:pPr lvl="1" eaLnBrk="1" hangingPunct="1"/>
            <a:r>
              <a:rPr lang="en-US" smtClean="0"/>
              <a:t>The smaller data sets resulting from aggregation require less memory and processing time.</a:t>
            </a:r>
          </a:p>
          <a:p>
            <a:pPr lvl="1" eaLnBrk="1" hangingPunct="1"/>
            <a:r>
              <a:rPr lang="en-US" smtClean="0"/>
              <a:t>Aggregation can also provide a high-level view of the data.</a:t>
            </a:r>
          </a:p>
          <a:p>
            <a:pPr lvl="1" eaLnBrk="1" hangingPunct="1"/>
            <a:r>
              <a:rPr lang="en-US" smtClean="0"/>
              <a:t>Aggregate quantities, such as averages or totals, have less variability than the individual objects.</a:t>
            </a:r>
          </a:p>
          <a:p>
            <a:pPr eaLnBrk="1" hangingPunct="1"/>
            <a:r>
              <a:rPr lang="en-US" smtClean="0"/>
              <a:t>A disadvantage of aggregation is the potential loss of interesting details.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916123-D485-4A27-89BD-F63BD318E604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</a:t>
            </a:r>
          </a:p>
        </p:txBody>
      </p:sp>
      <p:sp>
        <p:nvSpPr>
          <p:cNvPr id="307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 is the selection of a subset of the data objects to be analyzed.</a:t>
            </a:r>
          </a:p>
          <a:p>
            <a:pPr eaLnBrk="1" hangingPunct="1"/>
            <a:r>
              <a:rPr lang="en-US" smtClean="0"/>
              <a:t>Sometimes, it is too expensive or time consuming to process all the data.</a:t>
            </a:r>
          </a:p>
          <a:p>
            <a:pPr eaLnBrk="1" hangingPunct="1"/>
            <a:r>
              <a:rPr lang="en-US" smtClean="0"/>
              <a:t>Using a sampling algorithm can reduce the data size to a point where a better, but more computationally expensive algorithm can be used.</a:t>
            </a:r>
          </a:p>
          <a:p>
            <a:pPr eaLnBrk="1" hangingPunct="1"/>
            <a:r>
              <a:rPr lang="en-US" smtClean="0"/>
              <a:t>A sample is representative if it has approximately the same property (of interest) as the original set of data.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C1A0AB-517F-4E28-8914-406311FF84E0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</a:t>
            </a:r>
          </a:p>
        </p:txBody>
      </p:sp>
      <p:sp>
        <p:nvSpPr>
          <p:cNvPr id="317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simplest type of sampling is simple random sampling.</a:t>
            </a:r>
          </a:p>
          <a:p>
            <a:pPr eaLnBrk="1" hangingPunct="1"/>
            <a:r>
              <a:rPr lang="en-US" smtClean="0"/>
              <a:t>For this type of sampling, there is an equal probability of selecting any particular item.</a:t>
            </a:r>
          </a:p>
          <a:p>
            <a:pPr eaLnBrk="1" hangingPunct="1"/>
            <a:r>
              <a:rPr lang="en-US" smtClean="0"/>
              <a:t>There are two variations on random sampling</a:t>
            </a:r>
          </a:p>
          <a:p>
            <a:pPr lvl="1" eaLnBrk="1" hangingPunct="1"/>
            <a:r>
              <a:rPr lang="en-US" smtClean="0"/>
              <a:t>Sampling without replacement</a:t>
            </a:r>
          </a:p>
          <a:p>
            <a:pPr lvl="1" eaLnBrk="1" hangingPunct="1"/>
            <a:r>
              <a:rPr lang="en-US" smtClean="0"/>
              <a:t>Sampling with replacement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352AEE-E079-48E1-A95E-0B00384E7041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</a:t>
            </a:r>
          </a:p>
        </p:txBody>
      </p:sp>
      <p:sp>
        <p:nvSpPr>
          <p:cNvPr id="327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 without replacement</a:t>
            </a:r>
          </a:p>
          <a:p>
            <a:pPr lvl="1" eaLnBrk="1" hangingPunct="1"/>
            <a:r>
              <a:rPr lang="en-US" smtClean="0"/>
              <a:t>As each item is selected, it is removed from the set of all objects.</a:t>
            </a:r>
          </a:p>
          <a:p>
            <a:pPr eaLnBrk="1" hangingPunct="1"/>
            <a:r>
              <a:rPr lang="en-US" smtClean="0"/>
              <a:t>Sampling with replacement</a:t>
            </a:r>
          </a:p>
          <a:p>
            <a:pPr lvl="1" eaLnBrk="1" hangingPunct="1"/>
            <a:r>
              <a:rPr lang="en-US" smtClean="0"/>
              <a:t>Objects are not removed from the data set as they are selected for the sample.</a:t>
            </a:r>
          </a:p>
          <a:p>
            <a:pPr lvl="1" eaLnBrk="1" hangingPunct="1"/>
            <a:r>
              <a:rPr lang="en-US" smtClean="0"/>
              <a:t>The same object can be picked more than once.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1B016-DF15-46E9-A97F-F7C09757FBA2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</a:t>
            </a:r>
          </a:p>
        </p:txBody>
      </p:sp>
      <p:sp>
        <p:nvSpPr>
          <p:cNvPr id="337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Once a sampling technique has been selected, it is still necessary to choose the sample size.</a:t>
            </a:r>
          </a:p>
          <a:p>
            <a:pPr eaLnBrk="1" hangingPunct="1"/>
            <a:r>
              <a:rPr lang="en-US" smtClean="0"/>
              <a:t>For larger sample sizes</a:t>
            </a:r>
          </a:p>
          <a:p>
            <a:pPr lvl="1" eaLnBrk="1" hangingPunct="1"/>
            <a:r>
              <a:rPr lang="en-US" smtClean="0"/>
              <a:t>The probability that a sample will be representative will be increased.</a:t>
            </a:r>
          </a:p>
          <a:p>
            <a:pPr lvl="1" eaLnBrk="1" hangingPunct="1"/>
            <a:r>
              <a:rPr lang="en-US" smtClean="0"/>
              <a:t>However, much of the advantage of sampling will also be eliminated.</a:t>
            </a:r>
          </a:p>
          <a:p>
            <a:pPr eaLnBrk="1" hangingPunct="1"/>
            <a:r>
              <a:rPr lang="en-US" smtClean="0"/>
              <a:t>For smaller sample sizes</a:t>
            </a:r>
          </a:p>
          <a:p>
            <a:pPr lvl="1" eaLnBrk="1" hangingPunct="1"/>
            <a:r>
              <a:rPr lang="en-US" smtClean="0"/>
              <a:t>There may be a loss of important information.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84CED2-6784-4138-879F-F179AA9F7A5E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</a:t>
            </a:r>
          </a:p>
        </p:txBody>
      </p:sp>
      <p:sp>
        <p:nvSpPr>
          <p:cNvPr id="61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objects are described by a number of attributes that capture the basic characteristics of an object.</a:t>
            </a:r>
          </a:p>
          <a:p>
            <a:pPr eaLnBrk="1" hangingPunct="1"/>
            <a:r>
              <a:rPr lang="en-US" dirty="0" smtClean="0"/>
              <a:t>Other names for an attribute are variable, characteristic, field, feature, or dimension.</a:t>
            </a:r>
          </a:p>
          <a:p>
            <a:pPr eaLnBrk="1" hangingPunct="1"/>
            <a:r>
              <a:rPr lang="en-US" dirty="0" smtClean="0"/>
              <a:t>A data set is usually a file, in which</a:t>
            </a:r>
          </a:p>
          <a:p>
            <a:pPr lvl="1"/>
            <a:r>
              <a:rPr lang="en-US" sz="2200" dirty="0" smtClean="0"/>
              <a:t>The objects are records (or rows) in the file and</a:t>
            </a:r>
          </a:p>
          <a:p>
            <a:pPr lvl="1"/>
            <a:r>
              <a:rPr lang="en-US" sz="2200" dirty="0"/>
              <a:t>Each field (or column) corresponds to an attribute.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942B2C-DE96-40E4-8796-759BB9D83D3A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7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6000821"/>
              </p:ext>
            </p:extLst>
          </p:nvPr>
        </p:nvGraphicFramePr>
        <p:xfrm>
          <a:off x="568164" y="3738880"/>
          <a:ext cx="81676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940">
                  <a:extLst>
                    <a:ext uri="{9D8B030D-6E8A-4147-A177-3AD203B41FA5}">
                      <a16:colId xmlns:a16="http://schemas.microsoft.com/office/drawing/2014/main" val="1413541876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735298428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2694455336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1071004483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2678285394"/>
                    </a:ext>
                  </a:extLst>
                </a:gridCol>
                <a:gridCol w="1482916">
                  <a:extLst>
                    <a:ext uri="{9D8B030D-6E8A-4147-A177-3AD203B41FA5}">
                      <a16:colId xmlns:a16="http://schemas.microsoft.com/office/drawing/2014/main" val="39847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sepal 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sepal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petal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12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01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39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Iris-versicolor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9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versicolo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30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30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149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5354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43125"/>
            <a:ext cx="83058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98B61A-C019-47CD-A86F-0EBE47514AB4}" type="datetime1">
              <a:rPr lang="en-US" smtClean="0"/>
              <a:t>9/22/2021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Dimensionality reduction</a:t>
            </a:r>
          </a:p>
        </p:txBody>
      </p:sp>
      <p:sp>
        <p:nvSpPr>
          <p:cNvPr id="358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dimensionality of a data set is the number of attributes that each object possesses.</a:t>
            </a:r>
          </a:p>
          <a:p>
            <a:pPr eaLnBrk="1" hangingPunct="1"/>
            <a:r>
              <a:rPr lang="en-US" smtClean="0"/>
              <a:t>It is usually more difficult to analyze high-dimensional data (curse of dimensionality).</a:t>
            </a:r>
          </a:p>
          <a:p>
            <a:pPr eaLnBrk="1" hangingPunct="1"/>
            <a:r>
              <a:rPr lang="en-US" smtClean="0"/>
              <a:t>An important preprocessing step is dimensionality reduction.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1DDF63-2D06-4458-9BC5-FC7917C51357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Dimensionality reduction</a:t>
            </a:r>
          </a:p>
        </p:txBody>
      </p:sp>
      <p:sp>
        <p:nvSpPr>
          <p:cNvPr id="368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There are a number of benefits to dimensionality reduction</a:t>
            </a:r>
          </a:p>
          <a:p>
            <a:pPr lvl="1" eaLnBrk="1" hangingPunct="1"/>
            <a:r>
              <a:rPr lang="en-US" smtClean="0"/>
              <a:t>It can eliminate irrelevant features and reduce noise.</a:t>
            </a:r>
          </a:p>
          <a:p>
            <a:pPr lvl="1" eaLnBrk="1" hangingPunct="1"/>
            <a:r>
              <a:rPr lang="en-US" smtClean="0"/>
              <a:t>It can lead to a more understandable model which involve fewer attributes.</a:t>
            </a:r>
          </a:p>
          <a:p>
            <a:pPr lvl="1" eaLnBrk="1" hangingPunct="1"/>
            <a:r>
              <a:rPr lang="en-US" smtClean="0"/>
              <a:t>It may allow the data to be more easily visualized.</a:t>
            </a:r>
          </a:p>
          <a:p>
            <a:pPr lvl="1" eaLnBrk="1" hangingPunct="1"/>
            <a:r>
              <a:rPr lang="en-US" smtClean="0"/>
              <a:t>The amount of time and memory required for processing the data is reduced.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DF0807-21CF-484A-B980-9ED6B827CC53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9" t="5082" r="4345" b="2811"/>
          <a:stretch/>
        </p:blipFill>
        <p:spPr>
          <a:xfrm>
            <a:off x="5163490" y="3429000"/>
            <a:ext cx="3596542" cy="2746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Dimensionality reduction</a:t>
            </a:r>
          </a:p>
        </p:txBody>
      </p:sp>
      <p:sp>
        <p:nvSpPr>
          <p:cNvPr id="378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curse of dimensionality refers to the phenomenon that many types of data analysis become significantly harder as the dimensionality increases.</a:t>
            </a:r>
          </a:p>
          <a:p>
            <a:pPr eaLnBrk="1" hangingPunct="1"/>
            <a:r>
              <a:rPr lang="en-US" smtClean="0"/>
              <a:t>As dimensionality increases, the data becomes increasingly sparse in the space that it occupies.</a:t>
            </a:r>
          </a:p>
          <a:p>
            <a:pPr eaLnBrk="1" hangingPunct="1"/>
            <a:r>
              <a:rPr lang="en-US" smtClean="0"/>
              <a:t>There may not be enough data objects to allow the reliable creation of a model that describes the set of objects.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81DC84-B774-4D2B-80DB-4F4C5B864069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Dimensionality reduction</a:t>
            </a:r>
          </a:p>
        </p:txBody>
      </p:sp>
      <p:sp>
        <p:nvSpPr>
          <p:cNvPr id="3891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There are a number of techniques for dimensionality reduction</a:t>
            </a:r>
          </a:p>
          <a:p>
            <a:pPr lvl="1" eaLnBrk="1" hangingPunct="1"/>
            <a:r>
              <a:rPr lang="en-US" smtClean="0"/>
              <a:t>Linear algebra techniques</a:t>
            </a:r>
          </a:p>
          <a:p>
            <a:pPr lvl="1" eaLnBrk="1" hangingPunct="1"/>
            <a:r>
              <a:rPr lang="en-US" smtClean="0"/>
              <a:t>Feature subset selection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BC5336-4BE8-4308-9FB5-5FFE8EFD5456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Linear algebra techniques</a:t>
            </a:r>
          </a:p>
        </p:txBody>
      </p:sp>
      <p:sp>
        <p:nvSpPr>
          <p:cNvPr id="399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Techniques from linear algebra can be used to project data from a high-dimensional space to a low-dimensional space.</a:t>
            </a:r>
          </a:p>
          <a:p>
            <a:pPr eaLnBrk="1" hangingPunct="1"/>
            <a:r>
              <a:rPr lang="en-US" smtClean="0"/>
              <a:t>Principal Component Analysis (PCA) is a technique that finds new attributes that are</a:t>
            </a:r>
          </a:p>
          <a:p>
            <a:pPr lvl="1" eaLnBrk="1" hangingPunct="1"/>
            <a:r>
              <a:rPr lang="en-US" smtClean="0"/>
              <a:t>linear combinations of the original attributes.</a:t>
            </a:r>
          </a:p>
          <a:p>
            <a:pPr lvl="1" eaLnBrk="1" hangingPunct="1"/>
            <a:r>
              <a:rPr lang="en-US" smtClean="0"/>
              <a:t>capture the maximum amount of variation in the data.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D7355D-08F7-4203-BF67-8EA2D20948CB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Principal component analysis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cnx.org/content/m11461/latest/pc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" t="6304" b="4086"/>
          <a:stretch/>
        </p:blipFill>
        <p:spPr bwMode="auto">
          <a:xfrm>
            <a:off x="457200" y="2438400"/>
            <a:ext cx="8241638" cy="266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CA6043-9F75-4D15-A237-0D9C46782A6E}" type="datetime1">
              <a:rPr lang="en-US" smtClean="0"/>
              <a:t>9/22/2021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Feature subset selection</a:t>
            </a:r>
          </a:p>
        </p:txBody>
      </p:sp>
      <p:sp>
        <p:nvSpPr>
          <p:cNvPr id="4198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way to reduce the dimensionality is to use only a subset of the features.</a:t>
            </a:r>
          </a:p>
          <a:p>
            <a:pPr eaLnBrk="1" hangingPunct="1"/>
            <a:r>
              <a:rPr lang="en-US" smtClean="0"/>
              <a:t>This approach is effective if redundant and irrelevant features are present.</a:t>
            </a:r>
          </a:p>
          <a:p>
            <a:pPr eaLnBrk="1" hangingPunct="1"/>
            <a:r>
              <a:rPr lang="en-US" smtClean="0"/>
              <a:t>Redundant features duplicate much or all of the information contained in one or more other attributes.</a:t>
            </a:r>
          </a:p>
          <a:p>
            <a:pPr eaLnBrk="1" hangingPunct="1"/>
            <a:r>
              <a:rPr lang="en-US" smtClean="0"/>
              <a:t>Irrelevant features contain almost no useful information for the task at hand.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1A9BA7-B927-40E4-A74C-AFA92253FD3F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Feature subset selection</a:t>
            </a:r>
          </a:p>
        </p:txBody>
      </p:sp>
      <p:sp>
        <p:nvSpPr>
          <p:cNvPr id="430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ideal approach to feature selection is to</a:t>
            </a:r>
          </a:p>
          <a:p>
            <a:pPr lvl="1" eaLnBrk="1" hangingPunct="1"/>
            <a:r>
              <a:rPr lang="en-US" dirty="0" smtClean="0"/>
              <a:t>Try all possible subsets of features.</a:t>
            </a:r>
          </a:p>
          <a:p>
            <a:pPr lvl="1" eaLnBrk="1" hangingPunct="1"/>
            <a:r>
              <a:rPr lang="en-US" dirty="0" smtClean="0"/>
              <a:t>Take the subset that produces the best result.</a:t>
            </a:r>
          </a:p>
          <a:p>
            <a:pPr eaLnBrk="1" hangingPunct="1"/>
            <a:r>
              <a:rPr lang="en-US" dirty="0" smtClean="0"/>
              <a:t>Since the number of subsets involving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 attributes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, such an approach is impractical in most situations.</a:t>
            </a:r>
          </a:p>
          <a:p>
            <a:pPr eaLnBrk="1" hangingPunct="1"/>
            <a:r>
              <a:rPr lang="en-US" dirty="0" smtClean="0"/>
              <a:t>There are three standard approaches to feature selection</a:t>
            </a:r>
          </a:p>
          <a:p>
            <a:pPr lvl="1" eaLnBrk="1" hangingPunct="1"/>
            <a:r>
              <a:rPr lang="en-US" dirty="0" smtClean="0"/>
              <a:t>Embedded approaches</a:t>
            </a:r>
          </a:p>
          <a:p>
            <a:pPr lvl="1" eaLnBrk="1" hangingPunct="1"/>
            <a:r>
              <a:rPr lang="en-US" dirty="0" smtClean="0"/>
              <a:t>Filter approaches</a:t>
            </a:r>
          </a:p>
          <a:p>
            <a:pPr lvl="1" eaLnBrk="1" hangingPunct="1"/>
            <a:r>
              <a:rPr lang="en-US" dirty="0" smtClean="0"/>
              <a:t>Wrapper approaches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593531-F080-4E71-9A24-9E4F3710BDF0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Embedded approaches</a:t>
            </a:r>
          </a:p>
        </p:txBody>
      </p:sp>
      <p:sp>
        <p:nvSpPr>
          <p:cNvPr id="440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Feature selection occurs naturally as part of the algorithm.</a:t>
            </a:r>
          </a:p>
          <a:p>
            <a:pPr eaLnBrk="1" hangingPunct="1"/>
            <a:r>
              <a:rPr lang="en-US" dirty="0" smtClean="0"/>
              <a:t>The algorithm itself decides which attributes to use and which to ignore.</a:t>
            </a:r>
          </a:p>
          <a:p>
            <a:pPr eaLnBrk="1" hangingPunct="1"/>
            <a:r>
              <a:rPr lang="en-US" dirty="0" smtClean="0"/>
              <a:t>Example: </a:t>
            </a:r>
          </a:p>
          <a:p>
            <a:pPr lvl="1"/>
            <a:r>
              <a:rPr lang="en-US" dirty="0"/>
              <a:t>Decision trees </a:t>
            </a:r>
            <a:endParaRPr lang="en-US" dirty="0" smtClean="0"/>
          </a:p>
          <a:p>
            <a:pPr lvl="1"/>
            <a:r>
              <a:rPr lang="en-US" dirty="0" smtClean="0"/>
              <a:t>Weighted </a:t>
            </a:r>
            <a:r>
              <a:rPr lang="en-US" dirty="0"/>
              <a:t>naive Bayes</a:t>
            </a:r>
            <a:endParaRPr lang="en-US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B756E4-D670-40DF-BB8D-8FA5689D51CE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126" y="3733800"/>
            <a:ext cx="3048000" cy="1543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Attributes</a:t>
            </a:r>
          </a:p>
        </p:txBody>
      </p:sp>
      <p:sp>
        <p:nvSpPr>
          <p:cNvPr id="81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 attribute is a property or characteristic of an object that may vary, either from one object to another or from one time to another.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CFB979-241F-44CC-87D2-4CBF5E6FB073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9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0595449"/>
              </p:ext>
            </p:extLst>
          </p:nvPr>
        </p:nvGraphicFramePr>
        <p:xfrm>
          <a:off x="514318" y="2286000"/>
          <a:ext cx="81676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940">
                  <a:extLst>
                    <a:ext uri="{9D8B030D-6E8A-4147-A177-3AD203B41FA5}">
                      <a16:colId xmlns:a16="http://schemas.microsoft.com/office/drawing/2014/main" val="1413541876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735298428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2694455336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1071004483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2678285394"/>
                    </a:ext>
                  </a:extLst>
                </a:gridCol>
                <a:gridCol w="1482916">
                  <a:extLst>
                    <a:ext uri="{9D8B030D-6E8A-4147-A177-3AD203B41FA5}">
                      <a16:colId xmlns:a16="http://schemas.microsoft.com/office/drawing/2014/main" val="39847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sepal 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sepal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petal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12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01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39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Iris-versicolor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9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versicolo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30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30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149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5354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Filter approaches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8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/>
                  <a:t>Features are selected before the algorithm is run.</a:t>
                </a:r>
              </a:p>
              <a:p>
                <a:pPr eaLnBrk="1" hangingPunct="1"/>
                <a:r>
                  <a:rPr lang="en-US" dirty="0" smtClean="0"/>
                  <a:t>An evaluation measure is used to determine the goodness of a subset of attributes.</a:t>
                </a:r>
              </a:p>
              <a:p>
                <a:pPr eaLnBrk="1" hangingPunct="1"/>
                <a:r>
                  <a:rPr lang="en-US" dirty="0" smtClean="0"/>
                  <a:t>This measure is independent of the current algorithm used.</a:t>
                </a:r>
              </a:p>
              <a:p>
                <a:pPr eaLnBrk="1" hangingPunct="1"/>
                <a:r>
                  <a:rPr lang="en-US" dirty="0" smtClean="0"/>
                  <a:t>Examples: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Euclidean distance </a:t>
                </a:r>
              </a:p>
              <a:p>
                <a:pPr lvl="1"/>
                <a:r>
                  <a:rPr lang="en-US" dirty="0" err="1"/>
                  <a:t>i</a:t>
                </a:r>
                <a:r>
                  <a:rPr lang="en-US" dirty="0"/>
                  <a:t>-test </a:t>
                </a:r>
              </a:p>
              <a:p>
                <a:pPr lvl="1"/>
                <a:r>
                  <a:rPr lang="en-US" dirty="0"/>
                  <a:t>Information gain</a:t>
                </a:r>
              </a:p>
              <a:p>
                <a:pPr lvl="1"/>
                <a:r>
                  <a:rPr lang="en-US" dirty="0"/>
                  <a:t>Gain ratio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45058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FD6B75-3FCD-4DCC-8C80-7D31B7471CA0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352800"/>
            <a:ext cx="3200400" cy="1801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Wrapper approaches</a:t>
            </a:r>
          </a:p>
        </p:txBody>
      </p:sp>
      <p:sp>
        <p:nvSpPr>
          <p:cNvPr id="460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These methods use the target algorithm as a black box to find the best subset of attributes.</a:t>
            </a:r>
          </a:p>
          <a:p>
            <a:pPr eaLnBrk="1" hangingPunct="1"/>
            <a:r>
              <a:rPr lang="en-US" smtClean="0"/>
              <a:t>Typically, not all the possible subsets are enumerated.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4C8FE0-842E-4A19-911A-E68BD7EA18AF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752" y="3276600"/>
            <a:ext cx="3190875" cy="161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Discretization and binarization</a:t>
            </a:r>
          </a:p>
        </p:txBody>
      </p:sp>
      <p:sp>
        <p:nvSpPr>
          <p:cNvPr id="471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algorithms require that the data be in the form of categorical attributes.</a:t>
            </a:r>
          </a:p>
          <a:p>
            <a:pPr eaLnBrk="1" hangingPunct="1"/>
            <a:r>
              <a:rPr lang="en-US" smtClean="0"/>
              <a:t>It is often necessary to transform a continuous attribute into a categorical attribute (discretization).</a:t>
            </a:r>
          </a:p>
          <a:p>
            <a:pPr eaLnBrk="1" hangingPunct="1"/>
            <a:r>
              <a:rPr lang="en-US" smtClean="0"/>
              <a:t>Both continuous and discrete attributes may need to be transformed into one or more binary attributes (binarization).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22F9B2-2166-4576-B627-C544E6F4E7E8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0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/>
                  <a:t>If there are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/>
                  <a:t> categorical values, then uniquely assign each value to an integer in the interval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[0,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-1]</a:t>
                </a:r>
                <a:r>
                  <a:rPr lang="en-US" dirty="0" smtClean="0"/>
                  <a:t>.</a:t>
                </a:r>
              </a:p>
              <a:p>
                <a:pPr eaLnBrk="1" hangingPunct="1"/>
                <a:r>
                  <a:rPr lang="en-US" dirty="0" smtClean="0"/>
                  <a:t>Convert each of these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dirty="0" smtClean="0"/>
                  <a:t> integers to a binary number.</a:t>
                </a:r>
              </a:p>
              <a:p>
                <a:pPr eaLnBrk="1" hangingPunct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binary digits are required to represent these integers.</a:t>
                </a:r>
              </a:p>
              <a:p>
                <a:pPr eaLnBrk="1" hangingPunct="1"/>
                <a:r>
                  <a:rPr lang="en-US" dirty="0" smtClean="0"/>
                  <a:t>In some applications, it is usually convenient to introduce one binary attribute for each categorical value.</a:t>
                </a:r>
              </a:p>
            </p:txBody>
          </p:sp>
        </mc:Choice>
        <mc:Fallback xmlns="">
          <p:sp>
            <p:nvSpPr>
              <p:cNvPr id="48130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482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524A61-409D-429F-84B4-A05931F4D3B8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9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Binarization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702748"/>
              </p:ext>
            </p:extLst>
          </p:nvPr>
        </p:nvGraphicFramePr>
        <p:xfrm>
          <a:off x="587829" y="2515471"/>
          <a:ext cx="8021637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6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Categorical Value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Integer Value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3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awful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poor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OK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good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great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A45E12-7E71-4568-99A8-DF3642671602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3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Binarization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754536"/>
              </p:ext>
            </p:extLst>
          </p:nvPr>
        </p:nvGraphicFramePr>
        <p:xfrm>
          <a:off x="587307" y="2498265"/>
          <a:ext cx="8021638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1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24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Categorical Value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Integer Value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3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4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5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awful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poor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OK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good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great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ECEEE-A35C-4E4E-B9F2-3F1554E206D8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Discretization</a:t>
            </a:r>
          </a:p>
        </p:txBody>
      </p:sp>
      <p:sp>
        <p:nvSpPr>
          <p:cNvPr id="512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Transformation of a continuous attribute to a categorical attribute involves two subtasks</a:t>
            </a:r>
          </a:p>
          <a:p>
            <a:pPr lvl="1" eaLnBrk="1" hangingPunct="1"/>
            <a:r>
              <a:rPr lang="en-US" smtClean="0"/>
              <a:t>Deciding how many categories to have</a:t>
            </a:r>
          </a:p>
          <a:p>
            <a:pPr lvl="1" eaLnBrk="1" hangingPunct="1"/>
            <a:r>
              <a:rPr lang="en-US" smtClean="0"/>
              <a:t>Determining how to map the values of the continuous attribute to these categories.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723A04-C981-47F4-9E14-618D832BEB08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Discretization</a:t>
            </a:r>
          </a:p>
        </p:txBody>
      </p:sp>
      <p:sp>
        <p:nvSpPr>
          <p:cNvPr id="5222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 the first step</a:t>
            </a:r>
          </a:p>
          <a:p>
            <a:pPr lvl="1" eaLnBrk="1" hangingPunct="1"/>
            <a:r>
              <a:rPr lang="en-US" dirty="0" smtClean="0"/>
              <a:t>The values of the continuous attribute are first sorted.</a:t>
            </a:r>
          </a:p>
          <a:p>
            <a:pPr lvl="1" eaLnBrk="1" hangingPunct="1"/>
            <a:r>
              <a:rPr lang="en-US" dirty="0" smtClean="0"/>
              <a:t>They are then divided into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 intervals by specifying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-1 split points.</a:t>
            </a:r>
          </a:p>
          <a:p>
            <a:pPr eaLnBrk="1" hangingPunct="1"/>
            <a:r>
              <a:rPr lang="en-US" dirty="0" smtClean="0"/>
              <a:t>In the second step</a:t>
            </a:r>
          </a:p>
          <a:p>
            <a:pPr lvl="1" eaLnBrk="1" hangingPunct="1"/>
            <a:r>
              <a:rPr lang="en-US" dirty="0" smtClean="0"/>
              <a:t>All the values in one interval are mapped to the same categorical value.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E241EF-385D-46F3-80C0-E9D164A9EB5B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Discretization</a:t>
            </a:r>
          </a:p>
        </p:txBody>
      </p:sp>
      <p:sp>
        <p:nvSpPr>
          <p:cNvPr id="5325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equal width approach divides the range of the attribute into a user-specified number of intervals, each having the same width.</a:t>
            </a:r>
          </a:p>
          <a:p>
            <a:pPr eaLnBrk="1" hangingPunct="1"/>
            <a:r>
              <a:rPr lang="en-US" smtClean="0"/>
              <a:t>The equal frequency approach tries to put the same number of objects into each interval.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51084A-7909-4999-A56B-555912DA68A4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Discretization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1371600"/>
            <a:ext cx="3651250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3733800" y="34290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Original data</a:t>
            </a:r>
          </a:p>
        </p:txBody>
      </p:sp>
      <p:pic>
        <p:nvPicPr>
          <p:cNvPr id="5427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0"/>
            <a:ext cx="3733800" cy="203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1219200" y="5867400"/>
            <a:ext cx="2598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Equal width discretization</a:t>
            </a:r>
          </a:p>
        </p:txBody>
      </p:sp>
      <p:pic>
        <p:nvPicPr>
          <p:cNvPr id="542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3810000"/>
            <a:ext cx="3886200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1" name="Rectangle 6"/>
          <p:cNvSpPr>
            <a:spLocks noChangeArrowheads="1"/>
          </p:cNvSpPr>
          <p:nvPr/>
        </p:nvSpPr>
        <p:spPr bwMode="auto">
          <a:xfrm>
            <a:off x="5029200" y="5867400"/>
            <a:ext cx="3005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Equal frequency discretization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AC19A-3CE4-41D2-97DB-B4CCDC4DFCBA}" type="datetime1">
              <a:rPr lang="en-US" smtClean="0"/>
              <a:t>9/22/2021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9" grpId="0"/>
      <p:bldP spid="542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Different types of attributes</a:t>
            </a:r>
          </a:p>
        </p:txBody>
      </p:sp>
      <p:sp>
        <p:nvSpPr>
          <p:cNvPr id="921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 can define four types of attributes</a:t>
            </a:r>
          </a:p>
          <a:p>
            <a:pPr lvl="1" eaLnBrk="1" hangingPunct="1"/>
            <a:r>
              <a:rPr lang="en-US" dirty="0" smtClean="0"/>
              <a:t>Nominal</a:t>
            </a:r>
          </a:p>
          <a:p>
            <a:pPr lvl="1" eaLnBrk="1" hangingPunct="1"/>
            <a:r>
              <a:rPr lang="en-US" dirty="0" smtClean="0"/>
              <a:t>Ordinal</a:t>
            </a:r>
          </a:p>
          <a:p>
            <a:pPr lvl="1" eaLnBrk="1" hangingPunct="1"/>
            <a:r>
              <a:rPr lang="en-US" dirty="0" smtClean="0"/>
              <a:t>Interval</a:t>
            </a:r>
          </a:p>
          <a:p>
            <a:pPr lvl="1" eaLnBrk="1" hangingPunct="1"/>
            <a:r>
              <a:rPr lang="en-US" dirty="0" smtClean="0"/>
              <a:t>Ratio</a:t>
            </a:r>
          </a:p>
          <a:p>
            <a:pPr eaLnBrk="1" hangingPunct="1"/>
            <a:r>
              <a:rPr lang="en-US" dirty="0" smtClean="0"/>
              <a:t>Nominal and ordinal attributes are collectively referred to as categorical or qualitative attributes.</a:t>
            </a:r>
          </a:p>
          <a:p>
            <a:pPr eaLnBrk="1" hangingPunct="1"/>
            <a:r>
              <a:rPr lang="en-US" dirty="0" smtClean="0"/>
              <a:t>Interval and ratio attributes are collectively referred to as quantitative or numeric attributes.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A511F6-E921-4D3D-B6A5-01C626E4D950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 transformation</a:t>
            </a:r>
          </a:p>
        </p:txBody>
      </p:sp>
      <p:sp>
        <p:nvSpPr>
          <p:cNvPr id="5529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variable transformation refers to a transformation that is applied to all the values of a variable.</a:t>
            </a:r>
          </a:p>
          <a:p>
            <a:pPr eaLnBrk="1" hangingPunct="1"/>
            <a:r>
              <a:rPr lang="en-US" smtClean="0"/>
              <a:t>There are two important types of variable transformations</a:t>
            </a:r>
          </a:p>
          <a:p>
            <a:pPr lvl="1" eaLnBrk="1" hangingPunct="1"/>
            <a:r>
              <a:rPr lang="en-US" smtClean="0"/>
              <a:t>Simple functional transformation</a:t>
            </a:r>
          </a:p>
          <a:p>
            <a:pPr lvl="1" eaLnBrk="1" hangingPunct="1"/>
            <a:r>
              <a:rPr lang="en-US" smtClean="0"/>
              <a:t>Normalization or standardization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49DE16-02F0-4618-98B2-2B868D8F7CEB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functions</a:t>
            </a:r>
          </a:p>
        </p:txBody>
      </p:sp>
      <p:sp>
        <p:nvSpPr>
          <p:cNvPr id="563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this type of variable transformation, a simple mathematical function is applied to each value individually.</a:t>
            </a:r>
          </a:p>
          <a:p>
            <a:pPr eaLnBrk="1" hangingPunct="1"/>
            <a:r>
              <a:rPr lang="en-US" dirty="0" smtClean="0"/>
              <a:t>If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 is a variable, then examples of such transformations include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/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1/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 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dirty="0" smtClean="0"/>
              <a:t>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B3EF89-E8DD-482C-B2BB-68941880DA42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Normalization</a:t>
            </a:r>
          </a:p>
        </p:txBody>
      </p:sp>
      <p:sp>
        <p:nvSpPr>
          <p:cNvPr id="573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goal of normalization or standardization is to make an entire set of values have a particular property.</a:t>
            </a:r>
          </a:p>
          <a:p>
            <a:pPr eaLnBrk="1" hangingPunct="1"/>
            <a:r>
              <a:rPr lang="en-US" smtClean="0"/>
              <a:t>If different variables are to be combined in some way, normalization is necessary to avoid having a variable with large values dominate the results of the calculation.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7B7C89-BB83-4D1C-B3E5-AEBC8FCAA53D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the mean (average) of the attribute </a:t>
                </a:r>
                <a:r>
                  <a:rPr lang="en-US" dirty="0" smtClean="0"/>
                  <a:t>values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their standard </a:t>
                </a:r>
                <a:r>
                  <a:rPr lang="en-US" dirty="0" smtClean="0"/>
                  <a:t>deviation</a:t>
                </a:r>
              </a:p>
              <a:p>
                <a:r>
                  <a:rPr lang="en-US" dirty="0" smtClean="0"/>
                  <a:t>We </a:t>
                </a:r>
                <a:r>
                  <a:rPr lang="en-US" dirty="0"/>
                  <a:t>can use the following transformation to create a new variable that has a mean of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dirty="0"/>
                  <a:t> and a standard deviation of </a:t>
                </a:r>
                <a:r>
                  <a:rPr lang="en-US" dirty="0" smtClean="0"/>
                  <a:t>1.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40FA9E-861B-45D8-894F-0E3B3F88FDDE}" type="datetime1">
              <a:rPr lang="en-US" smtClean="0"/>
              <a:t>9/22/2021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Similarity and dissimilarity</a:t>
            </a:r>
          </a:p>
        </p:txBody>
      </p:sp>
      <p:sp>
        <p:nvSpPr>
          <p:cNvPr id="593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similarity between two objects is a numerical measure of the degree to which the two objects are alike.</a:t>
            </a:r>
          </a:p>
          <a:p>
            <a:pPr eaLnBrk="1" hangingPunct="1"/>
            <a:r>
              <a:rPr lang="en-US" smtClean="0"/>
              <a:t>Similarities are higher for pairs of objects that are more alike.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273D2B-8193-4B9B-881B-EAFC1442BE04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Similarity and dissimilarity</a:t>
            </a:r>
          </a:p>
        </p:txBody>
      </p:sp>
      <p:sp>
        <p:nvSpPr>
          <p:cNvPr id="604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dissimilarity between two objects is a numerical measure of the degree to which the two objects are different.</a:t>
            </a:r>
          </a:p>
          <a:p>
            <a:pPr eaLnBrk="1" hangingPunct="1"/>
            <a:r>
              <a:rPr lang="en-US" smtClean="0"/>
              <a:t>Dissimilarities are lower for more similar pair of objects.</a:t>
            </a:r>
          </a:p>
          <a:p>
            <a:pPr eaLnBrk="1" hangingPunct="1"/>
            <a:r>
              <a:rPr lang="en-US" smtClean="0"/>
              <a:t>Frequently, the term distance is used as a synonym for dissimilarity.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1C5F1D-9CB2-47A0-A46D-F71339463721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Similarity and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term proximity is used to refer to either similarity or dissimilarity.</a:t>
                </a:r>
              </a:p>
              <a:p>
                <a:r>
                  <a:rPr lang="en-US" dirty="0" smtClean="0"/>
                  <a:t>We </a:t>
                </a:r>
                <a:r>
                  <a:rPr lang="en-US" dirty="0"/>
                  <a:t>can transform proximity measures to have values in the interval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[0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, 1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]</a:t>
                </a:r>
                <a:r>
                  <a:rPr lang="en-US" dirty="0"/>
                  <a:t>.</a:t>
                </a:r>
              </a:p>
              <a:p>
                <a:r>
                  <a:rPr lang="en-US" dirty="0" smtClean="0"/>
                  <a:t>Example</a:t>
                </a:r>
                <a:r>
                  <a:rPr lang="en-US" dirty="0"/>
                  <a:t>: For the similarity measure, let</a:t>
                </a:r>
              </a:p>
              <a:p>
                <a:pPr lvl="1"/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max_</a:t>
                </a:r>
                <a:r>
                  <a:rPr lang="en-US" i="1" dirty="0" err="1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dirty="0" smtClean="0"/>
                  <a:t> be </a:t>
                </a:r>
                <a:r>
                  <a:rPr lang="en-US" dirty="0"/>
                  <a:t>the maximum similarity value, and</a:t>
                </a:r>
              </a:p>
              <a:p>
                <a:pPr lvl="1"/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min_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dirty="0" smtClean="0"/>
                  <a:t> be </a:t>
                </a:r>
                <a:r>
                  <a:rPr lang="en-US" dirty="0"/>
                  <a:t>the minimum similarity value.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transformed similarity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given </a:t>
                </a:r>
                <a:r>
                  <a:rPr lang="en-US" dirty="0" smtClean="0"/>
                  <a:t>by</a:t>
                </a:r>
              </a:p>
              <a:p>
                <a:pPr marL="0" indent="0">
                  <a:buNone/>
                </a:pPr>
                <a:endParaRPr lang="en-US" sz="1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min</m:t>
                          </m:r>
                          <m:r>
                            <a:rPr lang="en-US" sz="2400" i="1">
                              <a:latin typeface="Cambria Math"/>
                            </a:rPr>
                            <m:t>⁡_</m:t>
                          </m:r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max</m:t>
                          </m:r>
                          <m:r>
                            <a:rPr lang="en-US" sz="2400" i="1">
                              <a:latin typeface="Cambria Math"/>
                            </a:rPr>
                            <m:t>⁡_</m:t>
                          </m:r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min</m:t>
                          </m:r>
                          <m:r>
                            <a:rPr lang="en-US" sz="2400" i="1">
                              <a:latin typeface="Cambria Math"/>
                            </a:rPr>
                            <m:t>⁡_</m:t>
                          </m:r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 r="-1556" b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A75A5A-7D53-4A16-A445-8B8A3B5B8C8B}" type="datetime1">
              <a:rPr lang="en-US" smtClean="0"/>
              <a:t>9/22/2021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Similarity and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Similarly a dissimilarity measure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/>
                  <a:t> with a finite range can be mapped to the interval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[0,1] </a:t>
                </a:r>
                <a:r>
                  <a:rPr lang="en-US" dirty="0" smtClean="0"/>
                  <a:t>by</a:t>
                </a:r>
              </a:p>
              <a:p>
                <a:endParaRPr lang="en-US" sz="9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min</m:t>
                          </m:r>
                          <m:r>
                            <a:rPr lang="en-US" sz="2400" i="1">
                              <a:latin typeface="Cambria Math"/>
                            </a:rPr>
                            <m:t>⁡_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max</m:t>
                          </m:r>
                          <m:r>
                            <a:rPr lang="en-US" sz="2400" i="1">
                              <a:latin typeface="Cambria Math"/>
                            </a:rPr>
                            <m:t>⁡_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min</m:t>
                          </m:r>
                          <m:r>
                            <a:rPr lang="en-US" sz="2400" i="1">
                              <a:latin typeface="Cambria Math"/>
                            </a:rPr>
                            <m:t>⁡_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dirty="0" smtClean="0"/>
                  <a:t>    where</a:t>
                </a:r>
                <a:endParaRPr lang="en-US" dirty="0"/>
              </a:p>
              <a:p>
                <a:pPr lvl="1"/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max_</a:t>
                </a:r>
                <a:r>
                  <a:rPr lang="en-US" i="1" dirty="0" err="1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dirty="0" smtClean="0"/>
                  <a:t> is </a:t>
                </a:r>
                <a:r>
                  <a:rPr lang="en-US" dirty="0"/>
                  <a:t>the maximum dissimilarity value and</a:t>
                </a:r>
              </a:p>
              <a:p>
                <a:pPr lvl="1"/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min_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dirty="0" smtClean="0"/>
                  <a:t> is </a:t>
                </a:r>
                <a:r>
                  <a:rPr lang="en-US" dirty="0"/>
                  <a:t>the minimum dissimilarity value.</a:t>
                </a:r>
              </a:p>
              <a:p>
                <a:r>
                  <a:rPr lang="en-US" dirty="0" smtClean="0"/>
                  <a:t>If </a:t>
                </a:r>
                <a:r>
                  <a:rPr lang="en-US" dirty="0"/>
                  <a:t>the similarity falls in the interval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[0,1]</a:t>
                </a:r>
                <a:r>
                  <a:rPr lang="en-US" dirty="0"/>
                  <a:t>, then the dissimilarity can be defined as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d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= 1-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482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7BD54B-D95E-4E95-8841-040BBE628B0F}" type="datetime1">
              <a:rPr lang="en-US" smtClean="0"/>
              <a:t>9/22/2021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Similarity and dissimilarity between simple attributes</a:t>
            </a:r>
          </a:p>
        </p:txBody>
      </p:sp>
      <p:sp>
        <p:nvSpPr>
          <p:cNvPr id="634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proximity of objects with a number of attributes is typically defined by combining the proximities of individual attributes.</a:t>
            </a:r>
          </a:p>
          <a:p>
            <a:pPr eaLnBrk="1" hangingPunct="1"/>
            <a:r>
              <a:rPr lang="en-US" smtClean="0"/>
              <a:t>We consider the definition of similarity/dissimilarity measures for the following attribute types</a:t>
            </a:r>
          </a:p>
          <a:p>
            <a:pPr lvl="1" eaLnBrk="1" hangingPunct="1"/>
            <a:r>
              <a:rPr lang="en-US" smtClean="0"/>
              <a:t>Nominal</a:t>
            </a:r>
          </a:p>
          <a:p>
            <a:pPr lvl="1" eaLnBrk="1" hangingPunct="1"/>
            <a:r>
              <a:rPr lang="en-US" smtClean="0"/>
              <a:t>Ordinal</a:t>
            </a:r>
          </a:p>
          <a:p>
            <a:pPr lvl="1" eaLnBrk="1" hangingPunct="1"/>
            <a:r>
              <a:rPr lang="en-US" smtClean="0"/>
              <a:t>Interval/Ratio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A97AB2-027C-48B7-A65B-E73D3BBA430F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Nominal</a:t>
            </a:r>
          </a:p>
        </p:txBody>
      </p:sp>
      <p:sp>
        <p:nvSpPr>
          <p:cNvPr id="6451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Nominal attributes only convey information about the distinctness of objects.</a:t>
            </a:r>
          </a:p>
          <a:p>
            <a:pPr eaLnBrk="1" hangingPunct="1"/>
            <a:r>
              <a:rPr lang="en-US" dirty="0" smtClean="0"/>
              <a:t>All we can say is that two objects either have the same value or they do not.</a:t>
            </a:r>
          </a:p>
          <a:p>
            <a:pPr eaLnBrk="1" hangingPunct="1"/>
            <a:r>
              <a:rPr lang="en-US" dirty="0" smtClean="0"/>
              <a:t>In this case, similarity is defined as</a:t>
            </a:r>
          </a:p>
          <a:p>
            <a:pPr lvl="1" eaLnBrk="1" hangingPunct="1"/>
            <a:r>
              <a:rPr lang="en-US" dirty="0" smtClean="0"/>
              <a:t>1 if attribute values match</a:t>
            </a:r>
          </a:p>
          <a:p>
            <a:pPr lvl="1" eaLnBrk="1" hangingPunct="1"/>
            <a:r>
              <a:rPr lang="en-US" dirty="0" smtClean="0"/>
              <a:t>0 otherwise.</a:t>
            </a:r>
          </a:p>
          <a:p>
            <a:pPr eaLnBrk="1" hangingPunct="1"/>
            <a:r>
              <a:rPr lang="en-US" dirty="0" smtClean="0"/>
              <a:t>A dissimilarity would be defined in the opposite way</a:t>
            </a:r>
          </a:p>
          <a:p>
            <a:pPr lvl="1" eaLnBrk="1" hangingPunct="1"/>
            <a:r>
              <a:rPr lang="en-US" dirty="0" smtClean="0"/>
              <a:t>0 if the attribute values match</a:t>
            </a:r>
          </a:p>
          <a:p>
            <a:pPr lvl="1" eaLnBrk="1" hangingPunct="1"/>
            <a:r>
              <a:rPr lang="en-US" dirty="0" smtClean="0"/>
              <a:t>1 otherwise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DBFE86-DF1C-41E6-8A62-3C52FF363559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Different types of attributes</a:t>
            </a:r>
          </a:p>
        </p:txBody>
      </p:sp>
      <p:sp>
        <p:nvSpPr>
          <p:cNvPr id="102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Nominal</a:t>
            </a:r>
          </a:p>
          <a:p>
            <a:pPr lvl="1" eaLnBrk="1" hangingPunct="1"/>
            <a:r>
              <a:rPr lang="en-US" dirty="0" smtClean="0"/>
              <a:t>The values of a nominal attribute are just different names.</a:t>
            </a:r>
          </a:p>
          <a:p>
            <a:pPr lvl="1" eaLnBrk="1" hangingPunct="1"/>
            <a:r>
              <a:rPr lang="en-US" dirty="0" smtClean="0"/>
              <a:t>They provide only enough information to distinguish one object from another.</a:t>
            </a:r>
          </a:p>
          <a:p>
            <a:pPr lvl="1" eaLnBrk="1" hangingPunct="1"/>
            <a:r>
              <a:rPr lang="en-US" dirty="0" smtClean="0"/>
              <a:t>Examples: eye color, gender.</a:t>
            </a:r>
          </a:p>
          <a:p>
            <a:pPr eaLnBrk="1" hangingPunct="1"/>
            <a:r>
              <a:rPr lang="en-US" dirty="0"/>
              <a:t>Ordinal</a:t>
            </a:r>
          </a:p>
          <a:p>
            <a:pPr lvl="1" eaLnBrk="1" hangingPunct="1"/>
            <a:r>
              <a:rPr lang="en-US" dirty="0"/>
              <a:t>The values of an ordinal attribute provide enough information to order objects.</a:t>
            </a:r>
          </a:p>
          <a:p>
            <a:pPr lvl="1" eaLnBrk="1" hangingPunct="1"/>
            <a:r>
              <a:rPr lang="en-US" dirty="0"/>
              <a:t>Example: grades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A9B333-CED3-4859-AC16-676EBABFC257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Ordinal</a:t>
            </a:r>
          </a:p>
        </p:txBody>
      </p:sp>
      <p:sp>
        <p:nvSpPr>
          <p:cNvPr id="655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ordinal attributes, information about order should be taken into account.</a:t>
            </a:r>
          </a:p>
          <a:p>
            <a:pPr eaLnBrk="1" hangingPunct="1"/>
            <a:r>
              <a:rPr lang="en-US" dirty="0" smtClean="0"/>
              <a:t>The values of the ordinal attribute are often mapped to successive integers.</a:t>
            </a:r>
          </a:p>
          <a:p>
            <a:pPr eaLnBrk="1" hangingPunct="1"/>
            <a:r>
              <a:rPr lang="en-US" dirty="0" smtClean="0"/>
              <a:t>The dissimilarity can be defined by taking the absolute difference between these integers.</a:t>
            </a:r>
          </a:p>
          <a:p>
            <a:pPr eaLnBrk="1" hangingPunct="1"/>
            <a:r>
              <a:rPr lang="en-US" dirty="0" smtClean="0"/>
              <a:t>The similarity for ordinal attributes can be defined by</a:t>
            </a:r>
          </a:p>
          <a:p>
            <a:pPr lvl="1" eaLnBrk="1" hangingPunct="1"/>
            <a:r>
              <a:rPr lang="en-US" dirty="0" smtClean="0"/>
              <a:t>Transforming the dissimilarity into the interval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[0,1]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en-US" dirty="0" smtClean="0"/>
              <a:t>Applying the equation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1-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EFE2A6-9F48-4799-953B-90B740CC547E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Interval/Ratio</a:t>
            </a:r>
          </a:p>
        </p:txBody>
      </p:sp>
      <p:sp>
        <p:nvSpPr>
          <p:cNvPr id="665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interval or ratio attributes, the natural measure of dissimilarity between two objects is the absolute difference of their values.</a:t>
            </a:r>
          </a:p>
          <a:p>
            <a:pPr eaLnBrk="1" hangingPunct="1"/>
            <a:r>
              <a:rPr lang="en-US" dirty="0" smtClean="0"/>
              <a:t>The dissimilarity value can be transformed to a similarity value by using the same technique as in the case of ordinal attributes.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D0C2F7-F801-434F-AFC4-C8EDA2BB1188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 smtClean="0"/>
                  <a:t>The Euclidean distance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/>
                  <a:t> between two points </a:t>
                </a:r>
                <a:r>
                  <a:rPr lang="en-US" b="1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 smtClean="0"/>
                  <a:t> and </a:t>
                </a:r>
                <a:r>
                  <a:rPr lang="en-US" b="1" i="1" dirty="0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dirty="0" smtClean="0"/>
                  <a:t> is </a:t>
                </a:r>
                <a:r>
                  <a:rPr lang="en-US" dirty="0"/>
                  <a:t>given </a:t>
                </a:r>
                <a:r>
                  <a:rPr lang="en-US" dirty="0" smtClean="0"/>
                  <a:t>by</a:t>
                </a:r>
              </a:p>
              <a:p>
                <a:endParaRPr lang="en-US" sz="1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dirty="0" smtClean="0"/>
                  <a:t>    where</a:t>
                </a:r>
                <a:endParaRPr lang="en-US" dirty="0"/>
              </a:p>
              <a:p>
                <a:pPr lvl="1"/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 smtClean="0">
                    <a:latin typeface="+mn-lt"/>
                  </a:rPr>
                  <a:t> </a:t>
                </a:r>
                <a:r>
                  <a:rPr lang="en-US" sz="2400" dirty="0">
                    <a:latin typeface="+mn-lt"/>
                  </a:rPr>
                  <a:t>is the number of dimensions</a:t>
                </a:r>
              </a:p>
              <a:p>
                <a:pPr lvl="1"/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 smtClean="0">
                    <a:latin typeface="+mn-lt"/>
                  </a:rPr>
                  <a:t> and </a:t>
                </a:r>
                <a:r>
                  <a:rPr lang="en-US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 smtClean="0">
                    <a:latin typeface="+mn-lt"/>
                  </a:rPr>
                  <a:t> are</a:t>
                </a:r>
                <a:r>
                  <a:rPr lang="en-US" sz="2400" dirty="0">
                    <a:latin typeface="+mn-lt"/>
                  </a:rPr>
                  <a:t>, respectively, the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 smtClean="0">
                    <a:latin typeface="+mn-lt"/>
                  </a:rPr>
                  <a:t>-</a:t>
                </a:r>
                <a:r>
                  <a:rPr lang="en-US" sz="2400" dirty="0" err="1" smtClean="0">
                    <a:latin typeface="+mn-lt"/>
                  </a:rPr>
                  <a:t>th</a:t>
                </a:r>
                <a:r>
                  <a:rPr lang="en-US" sz="2400" dirty="0" smtClean="0">
                    <a:latin typeface="+mn-lt"/>
                  </a:rPr>
                  <a:t> attributes </a:t>
                </a:r>
                <a:r>
                  <a:rPr lang="en-US" sz="2400" dirty="0">
                    <a:latin typeface="+mn-lt"/>
                  </a:rPr>
                  <a:t>of </a:t>
                </a:r>
                <a:r>
                  <a:rPr lang="en-US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 smtClean="0">
                    <a:latin typeface="+mn-lt"/>
                  </a:rPr>
                  <a:t> and </a:t>
                </a:r>
                <a:r>
                  <a:rPr lang="en-US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dirty="0" smtClean="0">
                    <a:latin typeface="+mn-lt"/>
                  </a:rPr>
                  <a:t>.</a:t>
                </a:r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 r="-1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B69D3C-590F-47E4-9C1C-52CB3B46478C}" type="datetime1">
              <a:rPr lang="en-US" smtClean="0"/>
              <a:t>9/22/2021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Euclidean distance measure is generalized by the </a:t>
                </a:r>
                <a:r>
                  <a:rPr lang="en-US" dirty="0" err="1" smtClean="0"/>
                  <a:t>Minkowski</a:t>
                </a:r>
                <a:r>
                  <a:rPr lang="en-US" dirty="0" smtClean="0"/>
                  <a:t> distance </a:t>
                </a:r>
                <a:r>
                  <a:rPr lang="en-US" dirty="0"/>
                  <a:t>metric as </a:t>
                </a:r>
                <a:r>
                  <a:rPr lang="en-US" dirty="0" smtClean="0"/>
                  <a:t>follows: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r>
                  <a:rPr lang="en-US" dirty="0" smtClean="0"/>
                  <a:t>Three </a:t>
                </a:r>
                <a:r>
                  <a:rPr lang="en-US" dirty="0"/>
                  <a:t>most common examples of </a:t>
                </a:r>
                <a:r>
                  <a:rPr lang="en-US" dirty="0" err="1" smtClean="0"/>
                  <a:t>Minkowski</a:t>
                </a:r>
                <a:r>
                  <a:rPr lang="en-US" dirty="0" smtClean="0"/>
                  <a:t> distances are</a:t>
                </a:r>
              </a:p>
              <a:p>
                <a:pPr lvl="1"/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</a:t>
                </a:r>
                <a:r>
                  <a:rPr lang="en-US" dirty="0">
                    <a:latin typeface="+mn-lt"/>
                  </a:rPr>
                  <a:t>: City block distance 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 smtClean="0">
                    <a:latin typeface="+mn-lt"/>
                  </a:rPr>
                  <a:t> norm)</a:t>
                </a:r>
              </a:p>
              <a:p>
                <a:pPr lvl="1"/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</a:t>
                </a:r>
                <a:r>
                  <a:rPr lang="en-US" dirty="0">
                    <a:latin typeface="+mn-lt"/>
                  </a:rPr>
                  <a:t>: Euclidean distance 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 smtClean="0">
                    <a:latin typeface="+mn-lt"/>
                  </a:rPr>
                  <a:t> norm)</a:t>
                </a:r>
              </a:p>
              <a:p>
                <a:pPr lvl="1"/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∞</a:t>
                </a:r>
                <a:r>
                  <a:rPr lang="en-US" dirty="0">
                    <a:latin typeface="+mn-lt"/>
                  </a:rPr>
                  <a:t>: </a:t>
                </a:r>
                <a:r>
                  <a:rPr lang="en-US" dirty="0" err="1" smtClean="0">
                    <a:latin typeface="+mn-lt"/>
                  </a:rPr>
                  <a:t>Supremum</a:t>
                </a:r>
                <a:r>
                  <a:rPr lang="en-US" dirty="0" smtClean="0">
                    <a:latin typeface="+mn-lt"/>
                  </a:rPr>
                  <a:t> distance </a:t>
                </a:r>
                <a:r>
                  <a:rPr lang="en-US" dirty="0">
                    <a:latin typeface="+mn-lt"/>
                  </a:rPr>
                  <a:t>(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en-US" dirty="0" smtClean="0">
                    <a:latin typeface="+mn-lt"/>
                  </a:rPr>
                  <a:t> or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 smtClean="0">
                    <a:latin typeface="+mn-lt"/>
                  </a:rPr>
                  <a:t> norm</a:t>
                </a:r>
                <a:r>
                  <a:rPr lang="en-US" dirty="0">
                    <a:latin typeface="+mn-lt"/>
                  </a:rPr>
                  <a:t>), which is the maximum difference between any attribute of the objects.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0" t="4364" r="21017" b="8942"/>
          <a:stretch/>
        </p:blipFill>
        <p:spPr>
          <a:xfrm>
            <a:off x="6934056" y="4291541"/>
            <a:ext cx="1464112" cy="208896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9BDEF6-58E4-44E4-95DF-4BDA1878B603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Distance</a:t>
            </a:r>
          </a:p>
        </p:txBody>
      </p:sp>
      <p:pic>
        <p:nvPicPr>
          <p:cNvPr id="69635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" y="1300670"/>
            <a:ext cx="8021638" cy="4556698"/>
          </a:xfrm>
        </p:spPr>
      </p:pic>
      <p:sp>
        <p:nvSpPr>
          <p:cNvPr id="69636" name="TextBox 6"/>
          <p:cNvSpPr txBox="1">
            <a:spLocks noChangeArrowheads="1"/>
          </p:cNvSpPr>
          <p:nvPr/>
        </p:nvSpPr>
        <p:spPr bwMode="auto">
          <a:xfrm>
            <a:off x="1316038" y="952527"/>
            <a:ext cx="30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69637" name="TextBox 7"/>
          <p:cNvSpPr txBox="1">
            <a:spLocks noChangeArrowheads="1"/>
          </p:cNvSpPr>
          <p:nvPr/>
        </p:nvSpPr>
        <p:spPr bwMode="auto">
          <a:xfrm>
            <a:off x="8104563" y="5399202"/>
            <a:ext cx="30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20838" y="259978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1000" y="487322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389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58644" y="391906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741488" y="2969117"/>
            <a:ext cx="2393156" cy="2367264"/>
          </a:xfrm>
          <a:prstGeom prst="line">
            <a:avLst/>
          </a:prstGeom>
          <a:ln w="317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6200000" flipH="1">
            <a:off x="1707302" y="2928518"/>
            <a:ext cx="2460261" cy="2394424"/>
          </a:xfrm>
          <a:prstGeom prst="bentConnector3">
            <a:avLst>
              <a:gd name="adj1" fmla="val -795"/>
            </a:avLst>
          </a:prstGeom>
          <a:ln w="317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01F180-3590-4EC3-913E-D7A219BC0D74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8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276968"/>
              </p:ext>
            </p:extLst>
          </p:nvPr>
        </p:nvGraphicFramePr>
        <p:xfrm>
          <a:off x="586781" y="1076232"/>
          <a:ext cx="383281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point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901075"/>
              </p:ext>
            </p:extLst>
          </p:nvPr>
        </p:nvGraphicFramePr>
        <p:xfrm>
          <a:off x="4800600" y="3363912"/>
          <a:ext cx="342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723" name="Rectangle 6"/>
          <p:cNvSpPr>
            <a:spLocks noChangeArrowheads="1"/>
          </p:cNvSpPr>
          <p:nvPr/>
        </p:nvSpPr>
        <p:spPr bwMode="auto">
          <a:xfrm>
            <a:off x="4598126" y="1772499"/>
            <a:ext cx="43958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/>
              <a:t> and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/>
              <a:t> coordinates of four points</a:t>
            </a:r>
          </a:p>
        </p:txBody>
      </p:sp>
      <p:sp>
        <p:nvSpPr>
          <p:cNvPr id="70724" name="Rectangle 8"/>
          <p:cNvSpPr>
            <a:spLocks noChangeArrowheads="1"/>
          </p:cNvSpPr>
          <p:nvPr/>
        </p:nvSpPr>
        <p:spPr bwMode="auto">
          <a:xfrm>
            <a:off x="866143" y="4233443"/>
            <a:ext cx="33757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Euclidean distance matrix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94D3FC-6ED4-48E2-A447-EE93C4DB3E07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Distance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929637"/>
              </p:ext>
            </p:extLst>
          </p:nvPr>
        </p:nvGraphicFramePr>
        <p:xfrm>
          <a:off x="762000" y="3744912"/>
          <a:ext cx="342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1722" name="Rectangle 4"/>
          <p:cNvSpPr>
            <a:spLocks noChangeArrowheads="1"/>
          </p:cNvSpPr>
          <p:nvPr/>
        </p:nvSpPr>
        <p:spPr bwMode="auto">
          <a:xfrm>
            <a:off x="1274584" y="5859144"/>
            <a:ext cx="24572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/>
              <a:t> distance matrix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706362"/>
              </p:ext>
            </p:extLst>
          </p:nvPr>
        </p:nvGraphicFramePr>
        <p:xfrm>
          <a:off x="4876800" y="3744912"/>
          <a:ext cx="342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1761" name="Rectangle 6"/>
          <p:cNvSpPr>
            <a:spLocks noChangeArrowheads="1"/>
          </p:cNvSpPr>
          <p:nvPr/>
        </p:nvSpPr>
        <p:spPr bwMode="auto">
          <a:xfrm>
            <a:off x="5460142" y="5878512"/>
            <a:ext cx="24844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400" dirty="0" smtClean="0"/>
              <a:t> </a:t>
            </a:r>
            <a:r>
              <a:rPr lang="en-US" sz="2400" dirty="0"/>
              <a:t>distance matrix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0A0F09-7540-4DCB-A446-1570CF944CCD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442897"/>
              </p:ext>
            </p:extLst>
          </p:nvPr>
        </p:nvGraphicFramePr>
        <p:xfrm>
          <a:off x="586781" y="1076232"/>
          <a:ext cx="383281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point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503420" y="1839285"/>
            <a:ext cx="43958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/>
              <a:t> and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/>
              <a:t> coordinates of four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Distance</a:t>
            </a:r>
          </a:p>
        </p:txBody>
      </p:sp>
      <p:sp>
        <p:nvSpPr>
          <p:cNvPr id="727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distance measure has some well-known properties</a:t>
            </a:r>
          </a:p>
          <a:p>
            <a:pPr lvl="1" eaLnBrk="1" hangingPunct="1"/>
            <a:r>
              <a:rPr lang="en-US" sz="2200" dirty="0" smtClean="0">
                <a:latin typeface="+mn-lt"/>
              </a:rPr>
              <a:t>Positivity</a:t>
            </a:r>
          </a:p>
          <a:p>
            <a:pPr marL="722313" lvl="2" indent="-338138" eaLnBrk="1" hangingPunct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≥ 0</a:t>
            </a:r>
            <a:r>
              <a:rPr lang="en-US" dirty="0" smtClean="0"/>
              <a:t> for all </a:t>
            </a:r>
            <a:r>
              <a:rPr lang="en-US" b="1" i="1" dirty="0"/>
              <a:t>x</a:t>
            </a:r>
            <a:r>
              <a:rPr lang="en-US" dirty="0" smtClean="0"/>
              <a:t> and </a:t>
            </a:r>
            <a:r>
              <a:rPr lang="en-US" b="1" i="1" dirty="0"/>
              <a:t>y</a:t>
            </a:r>
          </a:p>
          <a:p>
            <a:pPr marL="722313" lvl="2" indent="-338138" eaLnBrk="1" hangingPunct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/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/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0 </a:t>
            </a:r>
            <a:r>
              <a:rPr lang="en-US" dirty="0" smtClean="0"/>
              <a:t>if and only if </a:t>
            </a:r>
            <a:r>
              <a:rPr lang="en-US" b="1" i="1" dirty="0"/>
              <a:t>x</a:t>
            </a:r>
            <a:r>
              <a:rPr lang="en-US" b="1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/>
              <a:t>y</a:t>
            </a:r>
          </a:p>
          <a:p>
            <a:pPr lvl="1" eaLnBrk="1" hangingPunct="1"/>
            <a:r>
              <a:rPr lang="en-US" sz="2200" dirty="0" smtClean="0">
                <a:latin typeface="+mn-lt"/>
              </a:rPr>
              <a:t>Symmetry</a:t>
            </a:r>
          </a:p>
          <a:p>
            <a:pPr marL="722313" lvl="2" indent="-338138" eaLnBrk="1" hangingPunct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/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/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/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/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for all </a:t>
            </a:r>
            <a:r>
              <a:rPr lang="en-US" b="1" i="1" dirty="0"/>
              <a:t>x</a:t>
            </a:r>
            <a:r>
              <a:rPr lang="en-US" dirty="0" smtClean="0"/>
              <a:t> and </a:t>
            </a:r>
            <a:r>
              <a:rPr lang="en-US" b="1" i="1" dirty="0"/>
              <a:t>y</a:t>
            </a:r>
            <a:r>
              <a:rPr lang="en-US" dirty="0" smtClean="0"/>
              <a:t>.</a:t>
            </a:r>
          </a:p>
          <a:p>
            <a:pPr lvl="1"/>
            <a:r>
              <a:rPr lang="en-US" sz="2200" dirty="0">
                <a:latin typeface="+mn-lt"/>
              </a:rPr>
              <a:t>Triangle inequality</a:t>
            </a:r>
          </a:p>
          <a:p>
            <a:pPr marL="722313" lvl="2" indent="-338138" eaLnBrk="1" hangingPunct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/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i="1" dirty="0"/>
              <a:t>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≤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/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i="1" dirty="0"/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/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i="1" dirty="0"/>
              <a:t>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for all points </a:t>
            </a:r>
            <a:r>
              <a:rPr lang="en-US" b="1" i="1" dirty="0"/>
              <a:t>x</a:t>
            </a:r>
            <a:r>
              <a:rPr lang="en-US" dirty="0" smtClean="0"/>
              <a:t>, </a:t>
            </a:r>
            <a:r>
              <a:rPr lang="en-US" b="1" i="1" dirty="0"/>
              <a:t>y</a:t>
            </a:r>
            <a:r>
              <a:rPr lang="en-US" dirty="0" smtClean="0"/>
              <a:t> and </a:t>
            </a:r>
            <a:r>
              <a:rPr lang="en-US" b="1" i="1" dirty="0"/>
              <a:t>z</a:t>
            </a:r>
            <a:r>
              <a:rPr lang="en-US" dirty="0" smtClean="0"/>
              <a:t>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9D4C66-2FF3-49A7-970F-D3A6E5BF72EB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the previous discussion, all attributes were treated equally when computing proximity.</a:t>
                </a:r>
              </a:p>
              <a:p>
                <a:r>
                  <a:rPr lang="en-US" dirty="0" smtClean="0"/>
                  <a:t>This </a:t>
                </a:r>
                <a:r>
                  <a:rPr lang="en-US" dirty="0"/>
                  <a:t>is not desirable when some attributes are more important than others.</a:t>
                </a:r>
              </a:p>
              <a:p>
                <a:r>
                  <a:rPr lang="en-US" dirty="0" smtClean="0"/>
                  <a:t>To </a:t>
                </a:r>
                <a:r>
                  <a:rPr lang="en-US" dirty="0"/>
                  <a:t>address these situations, the distance measure can be modified by weighting the contribution of each attribute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b="1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𝑟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1" i="1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5AB784-ADAD-4732-9070-C90F588405C3}" type="datetime1">
              <a:rPr lang="en-US" smtClean="0"/>
              <a:t>9/22/2021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statistics</a:t>
            </a:r>
          </a:p>
        </p:txBody>
      </p:sp>
      <p:sp>
        <p:nvSpPr>
          <p:cNvPr id="7475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statistics are quantities that capture various characteristics of a large set of values with a small set of numbers.</a:t>
            </a:r>
          </a:p>
          <a:p>
            <a:pPr eaLnBrk="1" hangingPunct="1"/>
            <a:r>
              <a:rPr lang="en-US" smtClean="0"/>
              <a:t>We consider the following summary statistics</a:t>
            </a:r>
          </a:p>
          <a:p>
            <a:pPr lvl="1" eaLnBrk="1" hangingPunct="1"/>
            <a:r>
              <a:rPr lang="en-US" smtClean="0"/>
              <a:t>Frequencies and the mode</a:t>
            </a:r>
          </a:p>
          <a:p>
            <a:pPr lvl="1" eaLnBrk="1" hangingPunct="1"/>
            <a:r>
              <a:rPr lang="en-US" smtClean="0"/>
              <a:t>Measure of location: mean and median</a:t>
            </a:r>
          </a:p>
          <a:p>
            <a:pPr lvl="1" eaLnBrk="1" hangingPunct="1"/>
            <a:r>
              <a:rPr lang="en-US" smtClean="0"/>
              <a:t>Measure of spread: range and variance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06C1EA-FC7F-40A5-9C8A-0636CFDDE84B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Different types of attributes</a:t>
            </a:r>
          </a:p>
        </p:txBody>
      </p:sp>
      <p:sp>
        <p:nvSpPr>
          <p:cNvPr id="112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Interval</a:t>
            </a:r>
          </a:p>
          <a:p>
            <a:pPr lvl="1" eaLnBrk="1" hangingPunct="1"/>
            <a:r>
              <a:rPr lang="en-US" dirty="0" smtClean="0"/>
              <a:t>For interval attributes, the differences between values are meaningful.</a:t>
            </a:r>
          </a:p>
          <a:p>
            <a:pPr lvl="1" eaLnBrk="1" hangingPunct="1"/>
            <a:r>
              <a:rPr lang="en-US" dirty="0" smtClean="0"/>
              <a:t>Example: calendar dates.</a:t>
            </a:r>
          </a:p>
          <a:p>
            <a:pPr eaLnBrk="1" hangingPunct="1"/>
            <a:r>
              <a:rPr lang="en-US" dirty="0" smtClean="0"/>
              <a:t>Ratio</a:t>
            </a:r>
          </a:p>
          <a:p>
            <a:pPr lvl="1" eaLnBrk="1" hangingPunct="1"/>
            <a:r>
              <a:rPr lang="en-US" dirty="0" smtClean="0"/>
              <a:t>For ratio variables, both differences and ratios are meaningful.</a:t>
            </a:r>
          </a:p>
          <a:p>
            <a:pPr lvl="1" eaLnBrk="1" hangingPunct="1"/>
            <a:r>
              <a:rPr lang="en-US" dirty="0" smtClean="0"/>
              <a:t>Example: monetary quantities, mass, length.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D4DB79-7C5D-4961-B4A3-87798906F2C5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Frequencies and the mode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we are given a categorical attribute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, which can take values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dirty="0" smtClean="0"/>
                  <a:t>, </a:t>
                </a:r>
                <a:r>
                  <a:rPr lang="en-US" dirty="0"/>
                  <a:t>and a set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/>
                  <a:t> objects.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frequency of a value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 smtClean="0"/>
                  <a:t> is </a:t>
                </a:r>
                <a:r>
                  <a:rPr lang="en-US" dirty="0"/>
                  <a:t>defined </a:t>
                </a:r>
                <a:r>
                  <a:rPr lang="en-US" dirty="0" smtClean="0"/>
                  <a:t>as</a:t>
                </a:r>
              </a:p>
              <a:p>
                <a:endParaRPr lang="en-US" sz="1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𝑓𝑟𝑒𝑞𝑢𝑒𝑛𝑐𝑦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𝑛𝑢𝑚𝑏𝑒𝑟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𝑜𝑏𝑗𝑒𝑐𝑡𝑠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𝑤𝑖𝑡h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𝑎𝑡𝑡𝑟𝑖𝑏𝑢𝑡𝑒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𝑣𝑎𝑙𝑢𝑒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pPr marL="0" indent="0" algn="ctr">
                  <a:buNone/>
                </a:pPr>
                <a:endParaRPr lang="en-US" sz="1000" dirty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mode of a categorical attribute is the value that has the highest frequency.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1482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C59070-7218-46E6-AB1A-A0127666563A}" type="datetime1">
              <a:rPr lang="en-US" smtClean="0"/>
              <a:t>9/22/2021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consider a set of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/>
                  <a:t> objects and an attribute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.</a:t>
                </a:r>
              </a:p>
              <a:p>
                <a:r>
                  <a:rPr lang="en-US" dirty="0" smtClean="0"/>
                  <a:t>Let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dirty="0" smtClean="0"/>
                  <a:t> </a:t>
                </a:r>
                <a:r>
                  <a:rPr lang="en-US" dirty="0"/>
                  <a:t>be the attribute values of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/>
                  <a:t> </a:t>
                </a:r>
                <a:r>
                  <a:rPr lang="en-US" dirty="0"/>
                  <a:t>for these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/>
                  <a:t> </a:t>
                </a:r>
                <a:r>
                  <a:rPr lang="en-US" dirty="0"/>
                  <a:t>objects.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mean is defined as </a:t>
                </a:r>
                <a:r>
                  <a:rPr lang="en-US" dirty="0" smtClean="0"/>
                  <a:t>follows:</a:t>
                </a:r>
              </a:p>
              <a:p>
                <a:endParaRPr lang="en-US" sz="1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𝑚𝑒𝑎𝑛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FB593C-DCFA-4A4E-9536-60AA2051E74B}" type="datetime1">
              <a:rPr lang="en-US" smtClean="0"/>
              <a:t>9/22/2021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dirty="0"/>
              <a:t>represent the values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after they have been sorted in non-decreasing order.</a:t>
            </a:r>
          </a:p>
          <a:p>
            <a:r>
              <a:rPr lang="en-US" dirty="0" smtClean="0"/>
              <a:t>Thus</a:t>
            </a:r>
            <a:r>
              <a:rPr lang="en-US" dirty="0"/>
              <a:t>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=min(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=max(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median is defined as follows</a:t>
            </a:r>
            <a:r>
              <a:rPr lang="en-US" dirty="0" smtClean="0"/>
              <a:t>:</a:t>
            </a:r>
          </a:p>
          <a:p>
            <a:endParaRPr lang="en-US" sz="1000" dirty="0" smtClean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C655C3-92D5-4218-98F9-95B8A739DCAC}" type="datetime1">
              <a:rPr lang="en-US" smtClean="0"/>
              <a:t>9/22/2021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28601" y="2734675"/>
                <a:ext cx="8379822" cy="1459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𝑚𝑒𝑑𝑖𝑎𝑛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𝑟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+1)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𝑖𝑠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𝑜𝑑𝑑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𝑒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.,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=2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𝑟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4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𝑟</m:t>
                                        </m:r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𝑖𝑠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𝑒𝑣𝑒𝑛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𝑒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.,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=2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1" y="2734675"/>
                <a:ext cx="8379822" cy="1459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Mean and median</a:t>
            </a:r>
          </a:p>
        </p:txBody>
      </p:sp>
      <p:sp>
        <p:nvSpPr>
          <p:cNvPr id="7885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mean is sensitive to the presence of outliers.</a:t>
            </a:r>
          </a:p>
          <a:p>
            <a:pPr eaLnBrk="1" hangingPunct="1"/>
            <a:r>
              <a:rPr lang="en-US" dirty="0" smtClean="0"/>
              <a:t>The median provides a more robust estimate of the middle of a set of values.</a:t>
            </a:r>
          </a:p>
          <a:p>
            <a:pPr eaLnBrk="1" hangingPunct="1"/>
            <a:r>
              <a:rPr lang="en-US" dirty="0" smtClean="0"/>
              <a:t>To overcome problems with the mean, the notion of a trimmed mean is sometimes used.</a:t>
            </a:r>
          </a:p>
          <a:p>
            <a:pPr lvl="1" eaLnBrk="1" hangingPunct="1"/>
            <a:r>
              <a:rPr lang="en-US" sz="2200" dirty="0" smtClean="0">
                <a:latin typeface="+mn-lt"/>
              </a:rPr>
              <a:t>A percentage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dirty="0" smtClean="0">
                <a:latin typeface="+mn-lt"/>
              </a:rPr>
              <a:t> between </a:t>
            </a:r>
            <a:r>
              <a:rPr lang="en-US" sz="2200" dirty="0" smtClean="0">
                <a:latin typeface="+mn-lt"/>
                <a:cs typeface="Times New Roman" pitchFamily="18" charset="0"/>
              </a:rPr>
              <a:t>0</a:t>
            </a:r>
            <a:r>
              <a:rPr lang="en-US" sz="2200" dirty="0" smtClean="0">
                <a:latin typeface="+mn-lt"/>
              </a:rPr>
              <a:t> and </a:t>
            </a:r>
            <a:r>
              <a:rPr lang="en-US" sz="2200" dirty="0" smtClean="0">
                <a:latin typeface="+mn-lt"/>
                <a:cs typeface="Times New Roman" pitchFamily="18" charset="0"/>
              </a:rPr>
              <a:t>100</a:t>
            </a:r>
            <a:r>
              <a:rPr lang="en-US" sz="2200" dirty="0" smtClean="0">
                <a:latin typeface="+mn-lt"/>
              </a:rPr>
              <a:t> is specified.</a:t>
            </a:r>
          </a:p>
          <a:p>
            <a:pPr lvl="1"/>
            <a:r>
              <a:rPr lang="en-US" sz="2200" dirty="0" smtClean="0">
                <a:latin typeface="+mn-lt"/>
              </a:rPr>
              <a:t>The top and bottom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/2)% </a:t>
            </a:r>
            <a:r>
              <a:rPr lang="en-US" sz="2200" dirty="0" smtClean="0">
                <a:latin typeface="+mn-lt"/>
              </a:rPr>
              <a:t>of the data is thrown out.</a:t>
            </a:r>
          </a:p>
          <a:p>
            <a:pPr lvl="1" eaLnBrk="1" hangingPunct="1"/>
            <a:r>
              <a:rPr lang="en-US" sz="2200" dirty="0" smtClean="0">
                <a:latin typeface="+mn-lt"/>
              </a:rPr>
              <a:t>The mean is then calculated in the normal way.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53898F-0CF0-47C3-9299-9BC2277B2265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simplest measure of spread is the range.</a:t>
                </a:r>
              </a:p>
              <a:p>
                <a:r>
                  <a:rPr lang="en-US" dirty="0" smtClean="0"/>
                  <a:t>Given </a:t>
                </a:r>
                <a:r>
                  <a:rPr lang="en-US" dirty="0"/>
                  <a:t>an attribute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/>
                  <a:t> </a:t>
                </a:r>
                <a:r>
                  <a:rPr lang="en-US" dirty="0"/>
                  <a:t>with a set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/>
                  <a:t> </a:t>
                </a:r>
                <a:r>
                  <a:rPr lang="en-US" dirty="0"/>
                  <a:t>values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dirty="0" smtClean="0"/>
                  <a:t>, </a:t>
                </a:r>
                <a:r>
                  <a:rPr lang="en-US" dirty="0"/>
                  <a:t>the range is defined </a:t>
                </a:r>
                <a:r>
                  <a:rPr lang="en-US" dirty="0" smtClean="0"/>
                  <a:t>as</a:t>
                </a:r>
              </a:p>
              <a:p>
                <a:endParaRPr lang="en-US" sz="1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𝑟𝑎𝑛𝑔𝑒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</m:d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pPr marL="0" indent="0" algn="ctr">
                  <a:buNone/>
                </a:pPr>
                <a:endParaRPr lang="en-US" sz="500" dirty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range identifies the maximum spread.</a:t>
                </a:r>
              </a:p>
              <a:p>
                <a:r>
                  <a:rPr lang="en-US" dirty="0" smtClean="0"/>
                  <a:t>However</a:t>
                </a:r>
                <a:r>
                  <a:rPr lang="en-US" dirty="0"/>
                  <a:t>, it can be misleading if</a:t>
                </a:r>
              </a:p>
              <a:p>
                <a:pPr lvl="1"/>
                <a:r>
                  <a:rPr lang="en-US" sz="2200" dirty="0" smtClean="0">
                    <a:latin typeface="+mn-lt"/>
                  </a:rPr>
                  <a:t>most </a:t>
                </a:r>
                <a:r>
                  <a:rPr lang="en-US" sz="2200" dirty="0">
                    <a:latin typeface="+mn-lt"/>
                  </a:rPr>
                  <a:t>of the values are concentrated in a narrow band of values</a:t>
                </a:r>
              </a:p>
              <a:p>
                <a:pPr lvl="1"/>
                <a:r>
                  <a:rPr lang="en-US" sz="2200" dirty="0" smtClean="0">
                    <a:latin typeface="+mn-lt"/>
                  </a:rPr>
                  <a:t>but </a:t>
                </a:r>
                <a:r>
                  <a:rPr lang="en-US" sz="2200" dirty="0">
                    <a:latin typeface="+mn-lt"/>
                  </a:rPr>
                  <a:t>there are also a relatively small number of more extreme values.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3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1E31C1-EB8B-4F00-8EB4-5D41352E4720}" type="datetime1">
              <a:rPr lang="en-US" smtClean="0"/>
              <a:t>9/22/2021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variance of the values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of an attribute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/>
                  <a:t> </a:t>
                </a:r>
                <a:r>
                  <a:rPr lang="en-US" dirty="0"/>
                  <a:t>is defined as </a:t>
                </a:r>
                <a:r>
                  <a:rPr lang="en-US" dirty="0" smtClean="0"/>
                  <a:t>follows: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𝑣𝑎𝑟𝑖𝑎𝑛𝑐𝑒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standard deviation, which is the square root of the variance, is written </a:t>
                </a:r>
                <a:r>
                  <a:rPr lang="en-US" dirty="0" smtClean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87A1D7-17AF-475F-8484-B3495C08CFCE}" type="datetime1">
              <a:rPr lang="en-US" smtClean="0"/>
              <a:t>9/22/2021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Multivariate summary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Measures of location for data that consists of several attributes (multivariate data) can be obtained by computing the mean or median separately for each attribute.</a:t>
                </a:r>
              </a:p>
              <a:p>
                <a:r>
                  <a:rPr lang="en-US" dirty="0" smtClean="0"/>
                  <a:t>Given </a:t>
                </a:r>
                <a:r>
                  <a:rPr lang="en-US" dirty="0"/>
                  <a:t>a data set, the mean of the data objects is given </a:t>
                </a:r>
                <a:r>
                  <a:rPr lang="en-US" dirty="0" smtClean="0"/>
                  <a:t>by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1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0C848-E3CF-431F-8768-B2CAC3366709}" type="datetime1">
              <a:rPr lang="en-US" smtClean="0"/>
              <a:t>9/22/2021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Multivariate summary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multivariate data, the spread of the data is most commonly captured by the covariance matrix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/>
                  <a:t>.</a:t>
                </a:r>
              </a:p>
              <a:p>
                <a:r>
                  <a:rPr lang="en-US" dirty="0" smtClean="0"/>
                  <a:t>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kl</a:t>
                </a:r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entry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kl</a:t>
                </a:r>
                <a:r>
                  <a:rPr lang="en-US" dirty="0" smtClean="0"/>
                  <a:t> is </a:t>
                </a:r>
                <a:r>
                  <a:rPr lang="en-US" dirty="0"/>
                  <a:t>the covariance of 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and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attributes </a:t>
                </a:r>
                <a:r>
                  <a:rPr lang="en-US" dirty="0"/>
                  <a:t>of the data</a:t>
                </a:r>
                <a:r>
                  <a:rPr lang="en-US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𝑘𝑙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𝑐𝑜𝑣𝑎𝑟𝑖𝑎𝑛𝑐𝑒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dirty="0" smtClean="0"/>
                  <a:t>This </a:t>
                </a:r>
                <a:r>
                  <a:rPr lang="en-US" dirty="0"/>
                  <a:t>covariance is given </a:t>
                </a:r>
                <a:r>
                  <a:rPr lang="en-US" dirty="0" smtClean="0"/>
                  <a:t>by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𝑐𝑜𝑣𝑎𝑟𝑖𝑎𝑛𝑐𝑒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1DA269-D804-4208-BD6F-02ABCFDB3FF5}" type="datetime1">
              <a:rPr lang="en-US" smtClean="0"/>
              <a:t>9/22/2021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Multivariate summary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The covariance of two attributes is a measure of the degree to which two attributes vary together.</a:t>
                </a:r>
              </a:p>
              <a:p>
                <a:r>
                  <a:rPr lang="en-US" sz="2400" dirty="0" smtClean="0"/>
                  <a:t>However</a:t>
                </a:r>
                <a:r>
                  <a:rPr lang="en-US" sz="2400" dirty="0"/>
                  <a:t>, this measure depends on the magnitudes of the variables.</a:t>
                </a:r>
              </a:p>
              <a:p>
                <a:r>
                  <a:rPr lang="en-US" sz="2400" dirty="0" smtClean="0"/>
                  <a:t>In </a:t>
                </a:r>
                <a:r>
                  <a:rPr lang="en-US" sz="2400" dirty="0"/>
                  <a:t>view of this, we perform the following operation on the covariance to obtain the correlation coefficient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kl</a:t>
                </a:r>
                <a:r>
                  <a:rPr lang="en-US" sz="2400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𝑘𝑙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𝑐𝑜𝑣𝑎𝑟𝑖𝑎𝑛𝑐𝑒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where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 smtClean="0"/>
                  <a:t> and </a:t>
                </a:r>
                <a:r>
                  <a:rPr lang="en-US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 smtClean="0"/>
                  <a:t> are </a:t>
                </a:r>
                <a:r>
                  <a:rPr lang="en-US" sz="2400" dirty="0"/>
                  <a:t>the standard deviations of </a:t>
                </a:r>
                <a:r>
                  <a:rPr lang="en-US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 smtClean="0"/>
                  <a:t> and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 smtClean="0"/>
                  <a:t> respectively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 smtClean="0"/>
                  <a:t>The </a:t>
                </a:r>
                <a:r>
                  <a:rPr lang="en-US" sz="2400" dirty="0"/>
                  <a:t>range of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kl</a:t>
                </a:r>
                <a:r>
                  <a:rPr lang="en-US" sz="2400" dirty="0" smtClean="0"/>
                  <a:t> is </a:t>
                </a:r>
                <a:r>
                  <a:rPr lang="en-US" sz="2400" dirty="0"/>
                  <a:t>from -1 to 1.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 r="-1630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02EC74-B166-4441-B40C-0849523CB0D0}" type="datetime1">
              <a:rPr lang="en-US" smtClean="0"/>
              <a:t>9/22/2021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visualization</a:t>
            </a:r>
          </a:p>
        </p:txBody>
      </p:sp>
      <p:sp>
        <p:nvSpPr>
          <p:cNvPr id="849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visualization is the display of information in a graphic or tabular format.</a:t>
            </a:r>
          </a:p>
          <a:p>
            <a:pPr eaLnBrk="1" hangingPunct="1"/>
            <a:r>
              <a:rPr lang="en-US" smtClean="0"/>
              <a:t>The motivation for using visualization is that people can quickly absorb large amounts of visual information and find patterns in it.</a:t>
            </a:r>
          </a:p>
          <a:p>
            <a:pPr eaLnBrk="1" hangingPunct="1"/>
            <a:r>
              <a:rPr lang="en-US" smtClean="0"/>
              <a:t>We consider the following data visualization techniques</a:t>
            </a:r>
          </a:p>
          <a:p>
            <a:pPr lvl="1" eaLnBrk="1" hangingPunct="1"/>
            <a:r>
              <a:rPr lang="en-US" smtClean="0"/>
              <a:t>Histogram</a:t>
            </a:r>
          </a:p>
          <a:p>
            <a:pPr lvl="1" eaLnBrk="1" hangingPunct="1"/>
            <a:r>
              <a:rPr lang="en-US" smtClean="0"/>
              <a:t>Scatter plot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F429D4-C431-4281-A980-3D2CEC3E6B56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Different types of attributes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way to distinguish between attributes is by the number of values they can take.</a:t>
            </a:r>
          </a:p>
          <a:p>
            <a:pPr eaLnBrk="1" hangingPunct="1"/>
            <a:r>
              <a:rPr lang="en-US" dirty="0" smtClean="0"/>
              <a:t>Based on this criterion, attributes can be classified as either discrete or continuous.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1D0E12-C744-41CB-92F2-6A3828612877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Histogram</a:t>
            </a:r>
          </a:p>
        </p:txBody>
      </p:sp>
      <p:sp>
        <p:nvSpPr>
          <p:cNvPr id="860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histogram is a plot that displays the distribution of values for attributes by</a:t>
            </a:r>
          </a:p>
          <a:p>
            <a:pPr lvl="1" eaLnBrk="1" hangingPunct="1"/>
            <a:r>
              <a:rPr lang="en-US" sz="2200" dirty="0" smtClean="0">
                <a:latin typeface="+mn-lt"/>
              </a:rPr>
              <a:t>dividing the possible values into bins and</a:t>
            </a:r>
          </a:p>
          <a:p>
            <a:pPr lvl="1" eaLnBrk="1" hangingPunct="1"/>
            <a:r>
              <a:rPr lang="en-US" sz="2200" dirty="0" smtClean="0">
                <a:latin typeface="+mn-lt"/>
              </a:rPr>
              <a:t>showing the number of objects that fall into each bin.</a:t>
            </a:r>
          </a:p>
          <a:p>
            <a:pPr eaLnBrk="1" hangingPunct="1"/>
            <a:r>
              <a:rPr lang="en-US" dirty="0" smtClean="0"/>
              <a:t>Each bin is represented by one bar.</a:t>
            </a:r>
          </a:p>
          <a:p>
            <a:pPr eaLnBrk="1" hangingPunct="1"/>
            <a:r>
              <a:rPr lang="en-US" dirty="0" smtClean="0"/>
              <a:t>The area of each bar is proportional to the number of values that fall into the corresponding range.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59B29D-5BF0-4303-846F-41DA6F36C7E1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Histogram</a:t>
            </a:r>
          </a:p>
        </p:txBody>
      </p:sp>
      <p:sp>
        <p:nvSpPr>
          <p:cNvPr id="860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Iris data set from UCI Machine Learning </a:t>
            </a:r>
            <a:r>
              <a:rPr lang="en-US" dirty="0"/>
              <a:t>R</a:t>
            </a:r>
            <a:r>
              <a:rPr lang="en-US" dirty="0" smtClean="0"/>
              <a:t>epository:</a:t>
            </a:r>
          </a:p>
          <a:p>
            <a:pPr eaLnBrk="1" hangingPunct="1"/>
            <a:r>
              <a:rPr lang="en-US" dirty="0" smtClean="0"/>
              <a:t>Species</a:t>
            </a:r>
          </a:p>
          <a:p>
            <a:pPr lvl="1" eaLnBrk="1" hangingPunct="1"/>
            <a:r>
              <a:rPr lang="en-US" sz="2200" dirty="0" err="1" smtClean="0">
                <a:latin typeface="+mn-lt"/>
              </a:rPr>
              <a:t>Setosa</a:t>
            </a:r>
            <a:r>
              <a:rPr lang="en-US" sz="2200" dirty="0" smtClean="0">
                <a:latin typeface="+mn-lt"/>
              </a:rPr>
              <a:t> (50)</a:t>
            </a:r>
          </a:p>
          <a:p>
            <a:pPr lvl="1" eaLnBrk="1" hangingPunct="1"/>
            <a:r>
              <a:rPr lang="en-US" sz="2200" dirty="0" err="1" smtClean="0">
                <a:latin typeface="+mn-lt"/>
              </a:rPr>
              <a:t>Versicolour</a:t>
            </a:r>
            <a:r>
              <a:rPr lang="en-US" sz="2200" dirty="0" smtClean="0">
                <a:latin typeface="+mn-lt"/>
              </a:rPr>
              <a:t> (50)</a:t>
            </a:r>
          </a:p>
          <a:p>
            <a:pPr lvl="1" eaLnBrk="1" hangingPunct="1"/>
            <a:r>
              <a:rPr lang="en-US" sz="2200" dirty="0" err="1" smtClean="0">
                <a:latin typeface="+mn-lt"/>
              </a:rPr>
              <a:t>Virginica</a:t>
            </a:r>
            <a:r>
              <a:rPr lang="en-US" sz="2200" dirty="0" smtClean="0">
                <a:latin typeface="+mn-lt"/>
              </a:rPr>
              <a:t> (50)</a:t>
            </a:r>
          </a:p>
          <a:p>
            <a:pPr eaLnBrk="1" hangingPunct="1"/>
            <a:r>
              <a:rPr lang="en-US" dirty="0" smtClean="0"/>
              <a:t>Attributes</a:t>
            </a:r>
          </a:p>
          <a:p>
            <a:pPr lvl="1" eaLnBrk="1" hangingPunct="1"/>
            <a:r>
              <a:rPr lang="en-US" sz="2200" dirty="0">
                <a:latin typeface="+mn-lt"/>
              </a:rPr>
              <a:t>Sepal length</a:t>
            </a:r>
          </a:p>
          <a:p>
            <a:pPr lvl="1" eaLnBrk="1" hangingPunct="1"/>
            <a:r>
              <a:rPr lang="en-US" sz="2200" dirty="0" smtClean="0">
                <a:latin typeface="+mn-lt"/>
              </a:rPr>
              <a:t>Sepal </a:t>
            </a:r>
            <a:r>
              <a:rPr lang="en-US" sz="2200" dirty="0">
                <a:latin typeface="+mn-lt"/>
              </a:rPr>
              <a:t>width</a:t>
            </a:r>
          </a:p>
          <a:p>
            <a:pPr lvl="1" eaLnBrk="1" hangingPunct="1"/>
            <a:r>
              <a:rPr lang="en-US" sz="2200" dirty="0" smtClean="0">
                <a:latin typeface="+mn-lt"/>
              </a:rPr>
              <a:t>Petal </a:t>
            </a:r>
            <a:r>
              <a:rPr lang="en-US" sz="2200" dirty="0">
                <a:latin typeface="+mn-lt"/>
              </a:rPr>
              <a:t>length</a:t>
            </a:r>
          </a:p>
          <a:p>
            <a:pPr lvl="1" eaLnBrk="1" hangingPunct="1"/>
            <a:r>
              <a:rPr lang="en-US" sz="2200" dirty="0" smtClean="0">
                <a:latin typeface="+mn-lt"/>
              </a:rPr>
              <a:t>Petal </a:t>
            </a:r>
            <a:r>
              <a:rPr lang="en-US" sz="2200" dirty="0">
                <a:latin typeface="+mn-lt"/>
              </a:rPr>
              <a:t>width</a:t>
            </a:r>
            <a:endParaRPr lang="en-US" sz="2200" dirty="0" smtClean="0">
              <a:latin typeface="+mn-lt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6BF205-4793-4658-915A-70AA0AF31F4F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  <p:pic>
        <p:nvPicPr>
          <p:cNvPr id="8" name="Picture 4" descr="http://upload.wikimedia.org/wikipedia/commons/d/db/Iris_versicolor_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2" t="3419" r="7989"/>
          <a:stretch/>
        </p:blipFill>
        <p:spPr bwMode="auto">
          <a:xfrm>
            <a:off x="3276600" y="4025517"/>
            <a:ext cx="2512865" cy="225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neural.cs.nthu.edu.tw/jang/books/dcpr/image/Iris-setosa-10_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5384" r="9692" b="11500"/>
          <a:stretch/>
        </p:blipFill>
        <p:spPr bwMode="auto">
          <a:xfrm>
            <a:off x="6099686" y="1274979"/>
            <a:ext cx="2340157" cy="225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://neural.cs.nthu.edu.tw/jang/books/dcpr/image/Iris-virginica-3_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" r="5077" b="16308"/>
          <a:stretch/>
        </p:blipFill>
        <p:spPr bwMode="auto">
          <a:xfrm>
            <a:off x="5990492" y="4025517"/>
            <a:ext cx="2448306" cy="225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"/>
          <p:cNvSpPr txBox="1"/>
          <p:nvPr/>
        </p:nvSpPr>
        <p:spPr>
          <a:xfrm>
            <a:off x="6659462" y="366193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Iris </a:t>
            </a:r>
            <a:r>
              <a:rPr lang="en-US" dirty="0" err="1"/>
              <a:t>Setosa</a:t>
            </a:r>
            <a:endParaRPr lang="en-US" dirty="0"/>
          </a:p>
        </p:txBody>
      </p:sp>
      <p:sp>
        <p:nvSpPr>
          <p:cNvPr id="12" name="Rectangle 3"/>
          <p:cNvSpPr/>
          <p:nvPr/>
        </p:nvSpPr>
        <p:spPr>
          <a:xfrm>
            <a:off x="3856892" y="6412468"/>
            <a:ext cx="1444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Iris </a:t>
            </a:r>
            <a:r>
              <a:rPr lang="en-US" dirty="0" err="1"/>
              <a:t>Versicolor</a:t>
            </a:r>
            <a:endParaRPr lang="en-US" dirty="0"/>
          </a:p>
        </p:txBody>
      </p:sp>
      <p:sp>
        <p:nvSpPr>
          <p:cNvPr id="13" name="Rectangle 4"/>
          <p:cNvSpPr/>
          <p:nvPr/>
        </p:nvSpPr>
        <p:spPr>
          <a:xfrm>
            <a:off x="6676292" y="6412468"/>
            <a:ext cx="1322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Iris </a:t>
            </a:r>
            <a:r>
              <a:rPr lang="en-US" dirty="0" err="1"/>
              <a:t>Virginica</a:t>
            </a:r>
            <a:endParaRPr lang="en-US" dirty="0"/>
          </a:p>
        </p:txBody>
      </p:sp>
      <p:sp>
        <p:nvSpPr>
          <p:cNvPr id="14" name="TextBox 6"/>
          <p:cNvSpPr txBox="1"/>
          <p:nvPr/>
        </p:nvSpPr>
        <p:spPr>
          <a:xfrm>
            <a:off x="3836125" y="4572773"/>
            <a:ext cx="76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petal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3"/>
          <p:cNvSpPr txBox="1"/>
          <p:nvPr/>
        </p:nvSpPr>
        <p:spPr>
          <a:xfrm>
            <a:off x="4300077" y="5734549"/>
            <a:ext cx="76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sepal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355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Histogram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4AAD15-7D24-4D1F-9A4F-45A436DF9B02}" type="datetime1">
              <a:rPr lang="en-US" smtClean="0"/>
              <a:t>9/22/2021</a:t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" t="2633" r="5923" b="9944"/>
          <a:stretch/>
        </p:blipFill>
        <p:spPr bwMode="auto">
          <a:xfrm>
            <a:off x="2112418" y="2362200"/>
            <a:ext cx="4921544" cy="352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837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Histogram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70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33" y="955391"/>
            <a:ext cx="6781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53" y="3372051"/>
            <a:ext cx="67818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Rectangle 4"/>
          <p:cNvSpPr>
            <a:spLocks noChangeArrowheads="1"/>
          </p:cNvSpPr>
          <p:nvPr/>
        </p:nvSpPr>
        <p:spPr bwMode="auto">
          <a:xfrm>
            <a:off x="2209800" y="2875337"/>
            <a:ext cx="53806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Histograms of four Iris attributes (10 bins)</a:t>
            </a:r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2044704" y="5405099"/>
            <a:ext cx="53806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Histograms of four Iris attributes (20 bins)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FBA9AD-26DD-49D0-8EB4-0D1DBE2A047B}" type="datetime1">
              <a:rPr lang="en-US" smtClean="0"/>
              <a:t>9/22/2021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Histogram</a:t>
            </a:r>
          </a:p>
        </p:txBody>
      </p:sp>
      <p:sp>
        <p:nvSpPr>
          <p:cNvPr id="880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a two-dimensional histogram</a:t>
            </a:r>
          </a:p>
          <a:p>
            <a:pPr lvl="1" eaLnBrk="1" hangingPunct="1"/>
            <a:r>
              <a:rPr lang="en-US" smtClean="0"/>
              <a:t>Each attribute is divided into intervals.</a:t>
            </a:r>
          </a:p>
          <a:p>
            <a:pPr lvl="1" eaLnBrk="1" hangingPunct="1"/>
            <a:r>
              <a:rPr lang="en-US" smtClean="0"/>
              <a:t>The two sets of intervals define two-dimensional rectangles of values.</a:t>
            </a:r>
          </a:p>
        </p:txBody>
      </p:sp>
      <p:pic>
        <p:nvPicPr>
          <p:cNvPr id="880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429000"/>
            <a:ext cx="63722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7FB03D-D05B-4177-B2E1-7BEE1D071F84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Scatter plot</a:t>
            </a:r>
          </a:p>
        </p:txBody>
      </p:sp>
      <p:sp>
        <p:nvSpPr>
          <p:cNvPr id="890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scatter plot can graphically show the relationship between two attributes.</a:t>
            </a:r>
          </a:p>
          <a:p>
            <a:pPr eaLnBrk="1" hangingPunct="1"/>
            <a:r>
              <a:rPr lang="en-US" smtClean="0"/>
              <a:t>In particular, it can be used to judge the degree of linear correlation of a data set.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C4DC71-B601-49E2-B002-3F15EACA07B1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Scatter plot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01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6"/>
          <a:stretch>
            <a:fillRect/>
          </a:stretch>
        </p:blipFill>
        <p:spPr bwMode="auto">
          <a:xfrm>
            <a:off x="1585913" y="1600200"/>
            <a:ext cx="5972175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415C28-E251-4344-9454-6FBE7DB43F6C}" type="datetime1">
              <a:rPr lang="en-US" smtClean="0"/>
              <a:t>9/22/2021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Different types of attributes</a:t>
            </a:r>
          </a:p>
        </p:txBody>
      </p:sp>
      <p:sp>
        <p:nvSpPr>
          <p:cNvPr id="1331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Discrete</a:t>
            </a:r>
          </a:p>
          <a:p>
            <a:pPr lvl="1" eaLnBrk="1" hangingPunct="1"/>
            <a:r>
              <a:rPr lang="en-US" dirty="0" smtClean="0"/>
              <a:t>A discrete attribute has a finite or </a:t>
            </a:r>
            <a:r>
              <a:rPr lang="en-US" dirty="0" err="1" smtClean="0"/>
              <a:t>countably</a:t>
            </a:r>
            <a:r>
              <a:rPr lang="en-US" dirty="0" smtClean="0"/>
              <a:t> infinite set of values.</a:t>
            </a:r>
          </a:p>
          <a:p>
            <a:pPr lvl="1" eaLnBrk="1" hangingPunct="1"/>
            <a:r>
              <a:rPr lang="en-US" dirty="0" smtClean="0"/>
              <a:t>Such attributes can be categorical, such as gender, or numeric, such as counts.</a:t>
            </a:r>
          </a:p>
          <a:p>
            <a:pPr lvl="1" eaLnBrk="1" hangingPunct="1"/>
            <a:r>
              <a:rPr lang="en-US" dirty="0" smtClean="0"/>
              <a:t>Discrete attributes are often represented using integer variables.</a:t>
            </a:r>
          </a:p>
          <a:p>
            <a:pPr lvl="1" eaLnBrk="1" hangingPunct="1"/>
            <a:r>
              <a:rPr lang="en-US" dirty="0" smtClean="0"/>
              <a:t>Binary attributes are a special case of discrete attributes and assume only two values, e.g. true/false, yes/no, male/female, or 0/1.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A8FAF4-9596-4289-B9DF-5DA181B4AF06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回顾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20177</TotalTime>
  <Words>4217</Words>
  <Application>Microsoft Office PowerPoint</Application>
  <PresentationFormat>全屏显示(4:3)</PresentationFormat>
  <Paragraphs>1014</Paragraphs>
  <Slides>86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94" baseType="lpstr"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回顾</vt:lpstr>
      <vt:lpstr>Data</vt:lpstr>
      <vt:lpstr>Data</vt:lpstr>
      <vt:lpstr>Data</vt:lpstr>
      <vt:lpstr>Attributes</vt:lpstr>
      <vt:lpstr>Different types of attributes</vt:lpstr>
      <vt:lpstr>Different types of attributes</vt:lpstr>
      <vt:lpstr>Different types of attributes</vt:lpstr>
      <vt:lpstr>Different types of attributes</vt:lpstr>
      <vt:lpstr>Different types of attributes</vt:lpstr>
      <vt:lpstr>Different types of attributes</vt:lpstr>
      <vt:lpstr>Types of data sets</vt:lpstr>
      <vt:lpstr>Types of data sets</vt:lpstr>
      <vt:lpstr>Record data</vt:lpstr>
      <vt:lpstr>Transaction or market basket data</vt:lpstr>
      <vt:lpstr>Data matrix</vt:lpstr>
      <vt:lpstr>Sparse data matrix</vt:lpstr>
      <vt:lpstr>Sparse data matrix</vt:lpstr>
      <vt:lpstr>Data quality</vt:lpstr>
      <vt:lpstr>Data quality</vt:lpstr>
      <vt:lpstr>Data quality: Noise and outliers</vt:lpstr>
      <vt:lpstr>Data quality: Missing values</vt:lpstr>
      <vt:lpstr>Data quality: Missing values</vt:lpstr>
      <vt:lpstr>Data quality: Missing values</vt:lpstr>
      <vt:lpstr>Data preprocessing</vt:lpstr>
      <vt:lpstr>Aggregation</vt:lpstr>
      <vt:lpstr>Sampling</vt:lpstr>
      <vt:lpstr>Sampling</vt:lpstr>
      <vt:lpstr>Sampling</vt:lpstr>
      <vt:lpstr>Sampling</vt:lpstr>
      <vt:lpstr>Sampling</vt:lpstr>
      <vt:lpstr>Dimensionality reduction</vt:lpstr>
      <vt:lpstr>Dimensionality reduction</vt:lpstr>
      <vt:lpstr>Dimensionality reduction</vt:lpstr>
      <vt:lpstr>Dimensionality reduction</vt:lpstr>
      <vt:lpstr>Linear algebra techniques</vt:lpstr>
      <vt:lpstr>Principal component analysis</vt:lpstr>
      <vt:lpstr>Feature subset selection</vt:lpstr>
      <vt:lpstr>Feature subset selection</vt:lpstr>
      <vt:lpstr>Embedded approaches</vt:lpstr>
      <vt:lpstr>Filter approaches</vt:lpstr>
      <vt:lpstr>Wrapper approaches</vt:lpstr>
      <vt:lpstr>Discretization and binarization</vt:lpstr>
      <vt:lpstr>Binarization</vt:lpstr>
      <vt:lpstr>Binarization</vt:lpstr>
      <vt:lpstr>Binarization</vt:lpstr>
      <vt:lpstr>Discretization</vt:lpstr>
      <vt:lpstr>Discretization</vt:lpstr>
      <vt:lpstr>Discretization</vt:lpstr>
      <vt:lpstr>Discretization</vt:lpstr>
      <vt:lpstr>Variable transformation</vt:lpstr>
      <vt:lpstr>Simple functions</vt:lpstr>
      <vt:lpstr>Normalization</vt:lpstr>
      <vt:lpstr>Normalization</vt:lpstr>
      <vt:lpstr>Similarity and dissimilarity</vt:lpstr>
      <vt:lpstr>Similarity and dissimilarity</vt:lpstr>
      <vt:lpstr>Similarity and dissimilarity</vt:lpstr>
      <vt:lpstr>Similarity and dissimilarity</vt:lpstr>
      <vt:lpstr>Similarity and dissimilarity between simple attributes</vt:lpstr>
      <vt:lpstr>Nominal</vt:lpstr>
      <vt:lpstr>Ordinal</vt:lpstr>
      <vt:lpstr>Interval/Ratio</vt:lpstr>
      <vt:lpstr>Distance</vt:lpstr>
      <vt:lpstr>Distance</vt:lpstr>
      <vt:lpstr>Distance</vt:lpstr>
      <vt:lpstr>Distance</vt:lpstr>
      <vt:lpstr>Distance</vt:lpstr>
      <vt:lpstr>Distance</vt:lpstr>
      <vt:lpstr>Distance</vt:lpstr>
      <vt:lpstr>Summary statistics</vt:lpstr>
      <vt:lpstr>Frequencies and the mode</vt:lpstr>
      <vt:lpstr>Mean</vt:lpstr>
      <vt:lpstr>Median</vt:lpstr>
      <vt:lpstr>Mean and median</vt:lpstr>
      <vt:lpstr>Range</vt:lpstr>
      <vt:lpstr>Variance</vt:lpstr>
      <vt:lpstr>Multivariate summary statistics</vt:lpstr>
      <vt:lpstr>Multivariate summary statistics</vt:lpstr>
      <vt:lpstr>Multivariate summary statistics</vt:lpstr>
      <vt:lpstr>Data visualization</vt:lpstr>
      <vt:lpstr>Histogram</vt:lpstr>
      <vt:lpstr>Histogram</vt:lpstr>
      <vt:lpstr>Histogram</vt:lpstr>
      <vt:lpstr>Histogram</vt:lpstr>
      <vt:lpstr>Histogram</vt:lpstr>
      <vt:lpstr>Scatter plot</vt:lpstr>
      <vt:lpstr>Scatter plot</vt:lpstr>
    </vt:vector>
  </TitlesOfParts>
  <Company>Tongji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Ying Shen</dc:creator>
  <cp:lastModifiedBy>Ying</cp:lastModifiedBy>
  <cp:revision>327</cp:revision>
  <dcterms:created xsi:type="dcterms:W3CDTF">2013-09-22T15:11:46Z</dcterms:created>
  <dcterms:modified xsi:type="dcterms:W3CDTF">2021-09-22T07:21:59Z</dcterms:modified>
</cp:coreProperties>
</file>