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543" r:id="rId3"/>
    <p:sldId id="750" r:id="rId4"/>
    <p:sldId id="751" r:id="rId5"/>
    <p:sldId id="752" r:id="rId6"/>
    <p:sldId id="753" r:id="rId7"/>
    <p:sldId id="760" r:id="rId8"/>
    <p:sldId id="759" r:id="rId9"/>
    <p:sldId id="784" r:id="rId10"/>
    <p:sldId id="754" r:id="rId11"/>
    <p:sldId id="755" r:id="rId12"/>
    <p:sldId id="778" r:id="rId13"/>
    <p:sldId id="756" r:id="rId14"/>
    <p:sldId id="757" r:id="rId15"/>
    <p:sldId id="758" r:id="rId16"/>
    <p:sldId id="761" r:id="rId17"/>
    <p:sldId id="762" r:id="rId18"/>
    <p:sldId id="763" r:id="rId19"/>
    <p:sldId id="781" r:id="rId20"/>
    <p:sldId id="782" r:id="rId21"/>
    <p:sldId id="764" r:id="rId22"/>
    <p:sldId id="765" r:id="rId23"/>
    <p:sldId id="766" r:id="rId24"/>
    <p:sldId id="767" r:id="rId25"/>
    <p:sldId id="768" r:id="rId26"/>
    <p:sldId id="769" r:id="rId27"/>
    <p:sldId id="770" r:id="rId28"/>
    <p:sldId id="771" r:id="rId29"/>
    <p:sldId id="772" r:id="rId30"/>
    <p:sldId id="773" r:id="rId31"/>
    <p:sldId id="774" r:id="rId32"/>
    <p:sldId id="775" r:id="rId33"/>
    <p:sldId id="776" r:id="rId34"/>
    <p:sldId id="779" r:id="rId35"/>
    <p:sldId id="747" r:id="rId3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FF00"/>
    <a:srgbClr val="990000"/>
    <a:srgbClr val="FF3300"/>
    <a:srgbClr val="CC3399"/>
    <a:srgbClr val="FF0000"/>
    <a:srgbClr val="FF6600"/>
    <a:srgbClr val="FF5050"/>
    <a:srgbClr val="DF7385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0564" autoAdjust="0"/>
  </p:normalViewPr>
  <p:slideViewPr>
    <p:cSldViewPr snapToGrid="0" snapToObjects="1">
      <p:cViewPr varScale="1">
        <p:scale>
          <a:sx n="107" d="100"/>
          <a:sy n="107" d="100"/>
        </p:scale>
        <p:origin x="70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33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84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75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zi</a:t>
            </a:r>
            <a:r>
              <a:rPr lang="zh-CN" altLang="en-US" baseline="0" dirty="0" smtClean="0"/>
              <a:t>表示数据</a:t>
            </a:r>
            <a:r>
              <a:rPr lang="en-US" altLang="zh-CN" baseline="0" dirty="0" smtClean="0"/>
              <a:t>xi</a:t>
            </a:r>
            <a:r>
              <a:rPr lang="zh-CN" altLang="en-US" baseline="0" dirty="0" smtClean="0"/>
              <a:t>来自哪一个高斯，</a:t>
            </a:r>
            <a:r>
              <a:rPr lang="en-US" altLang="zh-CN" baseline="0" dirty="0" smtClean="0"/>
              <a:t>p(</a:t>
            </a:r>
            <a:r>
              <a:rPr lang="en-US" altLang="zh-CN" baseline="0" dirty="0" err="1" smtClean="0"/>
              <a:t>zi</a:t>
            </a:r>
            <a:r>
              <a:rPr lang="en-US" altLang="zh-CN" baseline="0" dirty="0" smtClean="0"/>
              <a:t>=1)</a:t>
            </a:r>
            <a:r>
              <a:rPr lang="zh-CN" altLang="en-US" baseline="0" dirty="0" smtClean="0"/>
              <a:t>就是来自第一个高斯的概率</a:t>
            </a:r>
            <a:r>
              <a:rPr lang="en-US" altLang="zh-CN" baseline="0" dirty="0" smtClean="0"/>
              <a:t>alpha1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p(</a:t>
            </a:r>
            <a:r>
              <a:rPr lang="en-US" altLang="zh-CN" baseline="0" dirty="0" err="1" smtClean="0"/>
              <a:t>zi</a:t>
            </a:r>
            <a:r>
              <a:rPr lang="en-US" altLang="zh-CN" baseline="0" dirty="0" smtClean="0"/>
              <a:t>=2)</a:t>
            </a:r>
            <a:r>
              <a:rPr lang="zh-CN" altLang="en-US" baseline="0" dirty="0" smtClean="0"/>
              <a:t>就是来自第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个高斯的概率</a:t>
            </a:r>
            <a:r>
              <a:rPr lang="en-US" altLang="zh-CN" baseline="0" dirty="0" smtClean="0"/>
              <a:t>alpha2, </a:t>
            </a:r>
            <a:r>
              <a:rPr lang="zh-CN" altLang="en-US" baseline="0" dirty="0" smtClean="0"/>
              <a:t>所有</a:t>
            </a:r>
            <a:r>
              <a:rPr lang="en-US" altLang="zh-CN" baseline="0" dirty="0" smtClean="0"/>
              <a:t>p(</a:t>
            </a:r>
            <a:r>
              <a:rPr lang="en-US" altLang="zh-CN" baseline="0" dirty="0" err="1" smtClean="0"/>
              <a:t>zi</a:t>
            </a:r>
            <a:r>
              <a:rPr lang="en-US" altLang="zh-CN" baseline="0" dirty="0" smtClean="0"/>
              <a:t>)=</a:t>
            </a:r>
            <a:r>
              <a:rPr lang="en-US" altLang="zh-CN" baseline="0" dirty="0" err="1" smtClean="0"/>
              <a:t>alphazi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319BE-11C6-4BB2-9552-47586B450AE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42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24" tIns="48312" rIns="96624" bIns="48312" anchor="b"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733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301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299BE07-2D31-4E6B-87BD-2CA9C5B150C3}" type="slidenum"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35</a:t>
            </a:fld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4663" cy="384016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5337"/>
          </a:xfrm>
          <a:noFill/>
        </p:spPr>
        <p:txBody>
          <a:bodyPr lIns="96624" tIns="48312" rIns="96624" bIns="48312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661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SSE, </a:t>
            </a:r>
            <a:r>
              <a:rPr lang="en-US" altLang="zh-CN" sz="1800" baseline="0" dirty="0" err="1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Tongji</a:t>
            </a:r>
            <a:r>
              <a:rPr lang="en-US" altLang="zh-CN" sz="1800" baseline="0" dirty="0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University</a:t>
            </a:r>
            <a:endParaRPr lang="zh-CN" altLang="en-US" sz="1800" dirty="0" smtClean="0">
              <a:solidFill>
                <a:srgbClr val="FFFF00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r">
              <a:defRPr/>
            </a:pPr>
            <a:endParaRPr lang="zh-CN" altLang="en-US" sz="1800" dirty="0" smtClean="0">
              <a:solidFill>
                <a:srgbClr val="FFFF00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SSE, </a:t>
            </a:r>
            <a:r>
              <a:rPr lang="en-US" altLang="zh-CN" sz="1800" baseline="0" dirty="0" err="1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Tongji</a:t>
            </a:r>
            <a:r>
              <a:rPr lang="en-US" altLang="zh-CN" sz="1800" baseline="0" dirty="0" smtClean="0">
                <a:solidFill>
                  <a:srgbClr val="FFFF00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University</a:t>
            </a:r>
            <a:endParaRPr lang="zh-CN" altLang="en-US" sz="1800" dirty="0" smtClean="0">
              <a:solidFill>
                <a:srgbClr val="FFFF00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99" y="1276090"/>
            <a:ext cx="1210093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kern="0" dirty="0" smtClean="0">
                <a:ea typeface="Arial Unicode MS" panose="020B0604020202020204" pitchFamily="34" charset="-122"/>
                <a:cs typeface="Calibri" panose="020F0502020204030204" pitchFamily="34" charset="0"/>
              </a:rPr>
              <a:t>Lecture 09</a:t>
            </a:r>
          </a:p>
          <a:p>
            <a:pPr algn="ctr"/>
            <a:r>
              <a:rPr lang="en-US" altLang="zh-CN" sz="4000" kern="0" dirty="0" smtClean="0">
                <a:ea typeface="Arial Unicode MS" panose="020B0604020202020204" pitchFamily="34" charset="-122"/>
                <a:cs typeface="Calibri" panose="020F0502020204030204" pitchFamily="34" charset="0"/>
              </a:rPr>
              <a:t>Gaussian Mixture Model and Expectation-Maximization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80140" y="3657600"/>
            <a:ext cx="51355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Lin ZHANG, PhD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School of Software Engineering </a:t>
            </a:r>
            <a:r>
              <a:rPr lang="en-US" altLang="zh-CN" sz="2600" dirty="0" err="1">
                <a:solidFill>
                  <a:schemeClr val="tx2"/>
                </a:solidFill>
                <a:ea typeface="宋体" panose="02010600030101010101" pitchFamily="2" charset="-122"/>
              </a:rPr>
              <a:t>Tongji</a:t>
            </a:r>
            <a:r>
              <a:rPr lang="en-US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 University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 smtClean="0">
                <a:solidFill>
                  <a:schemeClr val="tx2"/>
                </a:solidFill>
                <a:ea typeface="宋体" panose="02010600030101010101" pitchFamily="2" charset="-122"/>
              </a:rPr>
              <a:t>Fall 2021</a:t>
            </a:r>
            <a:endParaRPr lang="en-US" altLang="zh-CN" sz="26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711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499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 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statistics, an expectation–maximization (EM) algorithm is an iterative method to find maximum likelihood or maximum a posteriori (MAP) estimates of parameters in statistical models, where the model depends on unobserved latent </a:t>
            </a:r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variables</a:t>
            </a:r>
          </a:p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EM iteration alternates between performing an expectation (E) step, which creates a function for the expectation of the log-likelihood evaluated using the current estimate for the parameters, and a maximization (M) step, which computes parameters maximizing the expected log-likelihood found on the E step. These parameter-estimates are then used to determine the distribution of the latent variables in the next E </a:t>
            </a:r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step</a:t>
            </a:r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13410" y="996921"/>
            <a:ext cx="270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Our goal,</a:t>
            </a:r>
            <a:endParaRPr lang="zh-CN" altLang="en-US" dirty="0"/>
          </a:p>
        </p:txBody>
      </p:sp>
      <p:graphicFrame>
        <p:nvGraphicFramePr>
          <p:cNvPr id="2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497804"/>
              </p:ext>
            </p:extLst>
          </p:nvPr>
        </p:nvGraphicFramePr>
        <p:xfrm>
          <a:off x="2949575" y="1346200"/>
          <a:ext cx="49355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8" name="Equation" r:id="rId3" imgW="2628720" imgH="317160" progId="Equation.DSMT4">
                  <p:embed/>
                </p:oleObj>
              </mc:Choice>
              <mc:Fallback>
                <p:oleObj name="Equation" r:id="rId3" imgW="2628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346200"/>
                        <a:ext cx="49355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9121" y="2026110"/>
            <a:ext cx="1066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Make use of EM to solve this problem: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The trick is to assume some “latent” variable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to the model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 smtClean="0"/>
              <a:t>Such that we can generate a series of </a:t>
            </a:r>
            <a:endParaRPr lang="zh-CN" altLang="en-US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06170"/>
              </p:ext>
            </p:extLst>
          </p:nvPr>
        </p:nvGraphicFramePr>
        <p:xfrm>
          <a:off x="5807862" y="2786854"/>
          <a:ext cx="21447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9" name="Equation" r:id="rId5" imgW="1143000" imgH="253800" progId="Equation.DSMT4">
                  <p:embed/>
                </p:oleObj>
              </mc:Choice>
              <mc:Fallback>
                <p:oleObj name="Equation" r:id="rId5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862" y="2786854"/>
                        <a:ext cx="21447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13411" y="3304689"/>
            <a:ext cx="69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each iteration of the EM algorithm, we perform,</a:t>
            </a:r>
            <a:endParaRPr lang="zh-CN" altLang="en-US" dirty="0"/>
          </a:p>
        </p:txBody>
      </p:sp>
      <p:graphicFrame>
        <p:nvGraphicFramePr>
          <p:cNvPr id="3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21887"/>
              </p:ext>
            </p:extLst>
          </p:nvPr>
        </p:nvGraphicFramePr>
        <p:xfrm>
          <a:off x="2233613" y="3821113"/>
          <a:ext cx="5861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0" name="Equation" r:id="rId7" imgW="3124080" imgH="368280" progId="Equation.DSMT4">
                  <p:embed/>
                </p:oleObj>
              </mc:Choice>
              <mc:Fallback>
                <p:oleObj name="Equation" r:id="rId7" imgW="312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821113"/>
                        <a:ext cx="5861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9192851" y="3793963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31799" y="4651039"/>
            <a:ext cx="1099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</a:t>
            </a:r>
            <a:r>
              <a:rPr lang="en-US" altLang="zh-CN" dirty="0" smtClean="0"/>
              <a:t>here                              is the set of observed data and each one is independently drawn from a certain distribution              , and                           is the set of latent variables and each 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is a random variable whose PDF can be represented as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10438"/>
              </p:ext>
            </p:extLst>
          </p:nvPr>
        </p:nvGraphicFramePr>
        <p:xfrm>
          <a:off x="1757363" y="4683125"/>
          <a:ext cx="2097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1" name="Equation" r:id="rId9" imgW="1117440" imgH="253800" progId="Equation.DSMT4">
                  <p:embed/>
                </p:oleObj>
              </mc:Choice>
              <mc:Fallback>
                <p:oleObj name="Equation" r:id="rId9" imgW="111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683125"/>
                        <a:ext cx="2097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03194"/>
              </p:ext>
            </p:extLst>
          </p:nvPr>
        </p:nvGraphicFramePr>
        <p:xfrm>
          <a:off x="5835650" y="5053013"/>
          <a:ext cx="2025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2" name="Equation" r:id="rId11" imgW="1079280" imgH="253800" progId="Equation.DSMT4">
                  <p:embed/>
                </p:oleObj>
              </mc:Choice>
              <mc:Fallback>
                <p:oleObj name="Equation" r:id="rId11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5053013"/>
                        <a:ext cx="2025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45347"/>
              </p:ext>
            </p:extLst>
          </p:nvPr>
        </p:nvGraphicFramePr>
        <p:xfrm>
          <a:off x="4130462" y="5053013"/>
          <a:ext cx="1047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3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462" y="5053013"/>
                        <a:ext cx="1047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7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13411" y="878012"/>
            <a:ext cx="69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each iteration of the EM algorithm, we perform,</a:t>
            </a:r>
            <a:endParaRPr lang="zh-CN" altLang="en-US" dirty="0"/>
          </a:p>
        </p:txBody>
      </p:sp>
      <p:graphicFrame>
        <p:nvGraphicFramePr>
          <p:cNvPr id="3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00511"/>
              </p:ext>
            </p:extLst>
          </p:nvPr>
        </p:nvGraphicFramePr>
        <p:xfrm>
          <a:off x="2233613" y="1393825"/>
          <a:ext cx="58610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Equation" r:id="rId3" imgW="3124080" imgH="368280" progId="Equation.DSMT4">
                  <p:embed/>
                </p:oleObj>
              </mc:Choice>
              <mc:Fallback>
                <p:oleObj name="Equation" r:id="rId3" imgW="312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393825"/>
                        <a:ext cx="58610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99123" y="2095329"/>
            <a:ext cx="8987452" cy="1035221"/>
            <a:chOff x="799123" y="4522006"/>
            <a:chExt cx="8987452" cy="1035221"/>
          </a:xfrm>
        </p:grpSpPr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99123" y="4522006"/>
              <a:ext cx="6908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 need to prove such an iteration works, i.e.,</a:t>
              </a:r>
              <a:endParaRPr lang="zh-CN" altLang="en-US" dirty="0"/>
            </a:p>
          </p:txBody>
        </p:sp>
        <p:graphicFrame>
          <p:nvGraphicFramePr>
            <p:cNvPr id="33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182533"/>
                </p:ext>
              </p:extLst>
            </p:nvPr>
          </p:nvGraphicFramePr>
          <p:xfrm>
            <a:off x="3241675" y="5074627"/>
            <a:ext cx="35290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5" name="Equation" r:id="rId5" imgW="1879560" imgH="253800" progId="Equation.DSMT4">
                    <p:embed/>
                  </p:oleObj>
                </mc:Choice>
                <mc:Fallback>
                  <p:oleObj name="Equation" r:id="rId5" imgW="1879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675" y="5074627"/>
                          <a:ext cx="3529013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9192852" y="5067593"/>
              <a:ext cx="59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(7)</a:t>
              </a:r>
              <a:endParaRPr lang="zh-CN" altLang="en-US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355F9D25-9126-403C-85EB-C94B90F2EA4D}"/>
              </a:ext>
            </a:extLst>
          </p:cNvPr>
          <p:cNvSpPr txBox="1"/>
          <p:nvPr/>
        </p:nvSpPr>
        <p:spPr>
          <a:xfrm>
            <a:off x="3302796" y="3378195"/>
            <a:ext cx="263562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How to prove (7)?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834692"/>
              </p:ext>
            </p:extLst>
          </p:nvPr>
        </p:nvGraphicFramePr>
        <p:xfrm>
          <a:off x="848511" y="1014413"/>
          <a:ext cx="20986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" name="Equation" r:id="rId3" imgW="1117440" imgH="457200" progId="Equation.DSMT4">
                  <p:embed/>
                </p:oleObj>
              </mc:Choice>
              <mc:Fallback>
                <p:oleObj name="Equation" r:id="rId3" imgW="1117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1" y="1014413"/>
                        <a:ext cx="20986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3100388" y="1281106"/>
            <a:ext cx="750094" cy="24051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72838"/>
              </p:ext>
            </p:extLst>
          </p:nvPr>
        </p:nvGraphicFramePr>
        <p:xfrm>
          <a:off x="3951288" y="996950"/>
          <a:ext cx="27193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5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996950"/>
                        <a:ext cx="27193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5549" y="1888326"/>
            <a:ext cx="270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 we have,</a:t>
            </a:r>
            <a:endParaRPr lang="zh-CN" altLang="en-US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18485"/>
              </p:ext>
            </p:extLst>
          </p:nvPr>
        </p:nvGraphicFramePr>
        <p:xfrm>
          <a:off x="2565400" y="2314575"/>
          <a:ext cx="4986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6" name="Equation" r:id="rId7" imgW="2654280" imgH="228600" progId="Equation.DSMT4">
                  <p:embed/>
                </p:oleObj>
              </mc:Choice>
              <mc:Fallback>
                <p:oleObj name="Equation" r:id="rId7" imgW="2654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314575"/>
                        <a:ext cx="49863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74115" y="2672559"/>
            <a:ext cx="1101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Compute the expectation of the above equation with the PDF                                  , then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06573"/>
              </p:ext>
            </p:extLst>
          </p:nvPr>
        </p:nvGraphicFramePr>
        <p:xfrm>
          <a:off x="8340725" y="2674938"/>
          <a:ext cx="2601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7" name="Equation" r:id="rId9" imgW="1384200" imgH="253800" progId="Equation.DSMT4">
                  <p:embed/>
                </p:oleObj>
              </mc:Choice>
              <mc:Fallback>
                <p:oleObj name="Equation" r:id="rId9" imgW="1384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2674938"/>
                        <a:ext cx="26019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58756"/>
              </p:ext>
            </p:extLst>
          </p:nvPr>
        </p:nvGraphicFramePr>
        <p:xfrm>
          <a:off x="1346198" y="3225800"/>
          <a:ext cx="939085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8" name="Equation" r:id="rId11" imgW="4343400" imgH="761760" progId="Equation.DSMT4">
                  <p:embed/>
                </p:oleObj>
              </mc:Choice>
              <mc:Fallback>
                <p:oleObj name="Equation" r:id="rId11" imgW="43434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98" y="3225800"/>
                        <a:ext cx="939085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>
            <a:off x="930275" y="4661550"/>
            <a:ext cx="369116" cy="461665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82207"/>
              </p:ext>
            </p:extLst>
          </p:nvPr>
        </p:nvGraphicFramePr>
        <p:xfrm>
          <a:off x="407194" y="5229225"/>
          <a:ext cx="1150858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9" name="Equation" r:id="rId13" imgW="5155920" imgH="368280" progId="Equation.DSMT4">
                  <p:embed/>
                </p:oleObj>
              </mc:Choice>
              <mc:Fallback>
                <p:oleObj name="Equation" r:id="rId13" imgW="515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4" y="5229225"/>
                        <a:ext cx="1150858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7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5818"/>
              </p:ext>
            </p:extLst>
          </p:nvPr>
        </p:nvGraphicFramePr>
        <p:xfrm>
          <a:off x="1152525" y="971550"/>
          <a:ext cx="96885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0" name="Equation" r:id="rId3" imgW="5155920" imgH="368280" progId="Equation.DSMT4">
                  <p:embed/>
                </p:oleObj>
              </mc:Choice>
              <mc:Fallback>
                <p:oleObj name="Equation" r:id="rId3" imgW="515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71550"/>
                        <a:ext cx="96885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586654" y="2510751"/>
            <a:ext cx="4779168" cy="3607593"/>
            <a:chOff x="6872288" y="2586038"/>
            <a:chExt cx="4779168" cy="3607593"/>
          </a:xfrm>
        </p:grpSpPr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6959294" y="2785221"/>
              <a:ext cx="241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If we can prove,</a:t>
              </a:r>
              <a:endParaRPr lang="zh-CN" altLang="en-US" dirty="0"/>
            </a:p>
          </p:txBody>
        </p:sp>
        <p:graphicFrame>
          <p:nvGraphicFramePr>
            <p:cNvPr id="35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4971056"/>
                </p:ext>
              </p:extLst>
            </p:nvPr>
          </p:nvGraphicFramePr>
          <p:xfrm>
            <a:off x="8191504" y="3334809"/>
            <a:ext cx="26257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1" name="Equation" r:id="rId5" imgW="1396800" imgH="228600" progId="Equation.DSMT4">
                    <p:embed/>
                  </p:oleObj>
                </mc:Choice>
                <mc:Fallback>
                  <p:oleObj name="Equation" r:id="rId5" imgW="1396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1504" y="3334809"/>
                          <a:ext cx="262572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6959293" y="3683148"/>
              <a:ext cx="241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then,</a:t>
              </a:r>
              <a:endParaRPr lang="zh-CN" altLang="en-US" dirty="0"/>
            </a:p>
          </p:txBody>
        </p:sp>
        <p:graphicFrame>
          <p:nvGraphicFramePr>
            <p:cNvPr id="37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041330"/>
                </p:ext>
              </p:extLst>
            </p:nvPr>
          </p:nvGraphicFramePr>
          <p:xfrm>
            <a:off x="8105775" y="4116388"/>
            <a:ext cx="2528888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2" name="Equation" r:id="rId7" imgW="1346040" imgH="228600" progId="Equation.DSMT4">
                    <p:embed/>
                  </p:oleObj>
                </mc:Choice>
                <mc:Fallback>
                  <p:oleObj name="Equation" r:id="rId7" imgW="1346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5775" y="4116388"/>
                          <a:ext cx="2528888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6973580" y="4659225"/>
              <a:ext cx="2927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hen, we must have</a:t>
              </a:r>
              <a:endParaRPr lang="zh-CN" altLang="en-US" dirty="0"/>
            </a:p>
          </p:txBody>
        </p:sp>
        <p:graphicFrame>
          <p:nvGraphicFramePr>
            <p:cNvPr id="39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795655"/>
                </p:ext>
              </p:extLst>
            </p:nvPr>
          </p:nvGraphicFramePr>
          <p:xfrm>
            <a:off x="7607184" y="5191800"/>
            <a:ext cx="352742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3" name="Equation" r:id="rId9" imgW="1879560" imgH="253800" progId="Equation.DSMT4">
                    <p:embed/>
                  </p:oleObj>
                </mc:Choice>
                <mc:Fallback>
                  <p:oleObj name="Equation" r:id="rId9" imgW="1879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7184" y="5191800"/>
                          <a:ext cx="352742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圆角矩形 39"/>
            <p:cNvSpPr/>
            <p:nvPr/>
          </p:nvSpPr>
          <p:spPr bwMode="auto">
            <a:xfrm>
              <a:off x="6872288" y="2586038"/>
              <a:ext cx="4779168" cy="3607593"/>
            </a:xfrm>
            <a:prstGeom prst="roundRect">
              <a:avLst/>
            </a:prstGeom>
            <a:solidFill>
              <a:srgbClr val="002060">
                <a:alpha val="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16424" y="3548140"/>
            <a:ext cx="2635624" cy="2502622"/>
            <a:chOff x="2734779" y="3471021"/>
            <a:chExt cx="2635624" cy="2502622"/>
          </a:xfrm>
        </p:grpSpPr>
        <p:grpSp>
          <p:nvGrpSpPr>
            <p:cNvPr id="9" name="组合 8"/>
            <p:cNvGrpSpPr/>
            <p:nvPr/>
          </p:nvGrpSpPr>
          <p:grpSpPr>
            <a:xfrm>
              <a:off x="2734779" y="4237429"/>
              <a:ext cx="2635624" cy="1736214"/>
              <a:chOff x="2734779" y="3551629"/>
              <a:chExt cx="2635624" cy="1736214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355F9D25-9126-403C-85EB-C94B90F2EA4D}"/>
                  </a:ext>
                </a:extLst>
              </p:cNvPr>
              <p:cNvSpPr txBox="1"/>
              <p:nvPr/>
            </p:nvSpPr>
            <p:spPr>
              <a:xfrm>
                <a:off x="2734779" y="4826178"/>
                <a:ext cx="2635624" cy="461665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FF00"/>
                    </a:solidFill>
                  </a:rPr>
                  <a:t>According to (6)</a:t>
                </a:r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" name="曲线连接符 2"/>
              <p:cNvCxnSpPr>
                <a:stCxn id="10" idx="1"/>
                <a:endCxn id="33" idx="1"/>
              </p:cNvCxnSpPr>
              <p:nvPr/>
            </p:nvCxnSpPr>
            <p:spPr bwMode="auto">
              <a:xfrm rot="10800000" flipV="1">
                <a:off x="2734779" y="3551629"/>
                <a:ext cx="577588" cy="1505382"/>
              </a:xfrm>
              <a:prstGeom prst="curvedConnector3">
                <a:avLst>
                  <a:gd name="adj1" fmla="val 139578"/>
                </a:avLst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组合 7"/>
            <p:cNvGrpSpPr/>
            <p:nvPr/>
          </p:nvGrpSpPr>
          <p:grpSpPr>
            <a:xfrm>
              <a:off x="3312367" y="3471021"/>
              <a:ext cx="1250302" cy="1532815"/>
              <a:chOff x="3312367" y="2785221"/>
              <a:chExt cx="1250302" cy="1532815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9778CC85-B5ED-4983-A19C-70264C2FB011}"/>
                  </a:ext>
                </a:extLst>
              </p:cNvPr>
              <p:cNvSpPr txBox="1"/>
              <p:nvPr/>
            </p:nvSpPr>
            <p:spPr>
              <a:xfrm rot="16200000">
                <a:off x="3538020" y="3320532"/>
                <a:ext cx="56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&gt;=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3312367" y="2785221"/>
                <a:ext cx="1250302" cy="1532815"/>
              </a:xfrm>
              <a:prstGeom prst="rect">
                <a:avLst/>
              </a:prstGeom>
              <a:solidFill>
                <a:schemeClr val="accent6">
                  <a:lumMod val="50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777804" y="1642451"/>
            <a:ext cx="7990342" cy="735392"/>
            <a:chOff x="2777804" y="1642451"/>
            <a:chExt cx="7990342" cy="735392"/>
          </a:xfrm>
        </p:grpSpPr>
        <p:graphicFrame>
          <p:nvGraphicFramePr>
            <p:cNvPr id="26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247766"/>
                </p:ext>
              </p:extLst>
            </p:nvPr>
          </p:nvGraphicFramePr>
          <p:xfrm>
            <a:off x="4302860" y="1990772"/>
            <a:ext cx="763587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4" name="Equation" r:id="rId11" imgW="406080" imgH="203040" progId="Equation.DSMT4">
                    <p:embed/>
                  </p:oleObj>
                </mc:Choice>
                <mc:Fallback>
                  <p:oleObj name="Equation" r:id="rId11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860" y="1990772"/>
                          <a:ext cx="763587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812011"/>
                </p:ext>
              </p:extLst>
            </p:nvPr>
          </p:nvGraphicFramePr>
          <p:xfrm>
            <a:off x="8437408" y="1992080"/>
            <a:ext cx="81121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5" name="Equation" r:id="rId13" imgW="431640" imgH="203040" progId="Equation.DSMT4">
                    <p:embed/>
                  </p:oleObj>
                </mc:Choice>
                <mc:Fallback>
                  <p:oleObj name="Equation" r:id="rId13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7408" y="1992080"/>
                          <a:ext cx="811213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左大括号 1"/>
            <p:cNvSpPr/>
            <p:nvPr/>
          </p:nvSpPr>
          <p:spPr bwMode="auto">
            <a:xfrm rot="16200000">
              <a:off x="4527042" y="-106787"/>
              <a:ext cx="310374" cy="3808849"/>
            </a:xfrm>
            <a:prstGeom prst="leftBrac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左大括号 30"/>
            <p:cNvSpPr/>
            <p:nvPr/>
          </p:nvSpPr>
          <p:spPr bwMode="auto">
            <a:xfrm rot="16200000">
              <a:off x="8708534" y="-87153"/>
              <a:ext cx="310374" cy="3808851"/>
            </a:xfrm>
            <a:prstGeom prst="leftBrac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3844" y="2422405"/>
            <a:ext cx="5460706" cy="2533770"/>
            <a:chOff x="463844" y="2422405"/>
            <a:chExt cx="5460706" cy="2533770"/>
          </a:xfrm>
        </p:grpSpPr>
        <p:grpSp>
          <p:nvGrpSpPr>
            <p:cNvPr id="7" name="组合 6"/>
            <p:cNvGrpSpPr/>
            <p:nvPr/>
          </p:nvGrpSpPr>
          <p:grpSpPr>
            <a:xfrm>
              <a:off x="647104" y="2953306"/>
              <a:ext cx="5277446" cy="2002869"/>
              <a:chOff x="647104" y="2315131"/>
              <a:chExt cx="5277446" cy="2002869"/>
            </a:xfrm>
          </p:grpSpPr>
          <p:graphicFrame>
            <p:nvGraphicFramePr>
              <p:cNvPr id="42" name="Object 5">
                <a:extLst>
                  <a:ext uri="{FF2B5EF4-FFF2-40B4-BE49-F238E27FC236}">
                    <a16:creationId xmlns="" xmlns:a16="http://schemas.microsoft.com/office/drawing/2014/main" id="{20F5F08E-A2D3-46F1-914B-D2A61865F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4592684"/>
                  </p:ext>
                </p:extLst>
              </p:nvPr>
            </p:nvGraphicFramePr>
            <p:xfrm>
              <a:off x="1002602" y="2405169"/>
              <a:ext cx="30956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96" name="Equation" r:id="rId15" imgW="164880" imgH="177480" progId="Equation.DSMT4">
                      <p:embed/>
                    </p:oleObj>
                  </mc:Choice>
                  <mc:Fallback>
                    <p:oleObj name="Equation" r:id="rId15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2602" y="2405169"/>
                            <a:ext cx="309563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" name="组合 5"/>
              <p:cNvGrpSpPr/>
              <p:nvPr/>
            </p:nvGrpSpPr>
            <p:grpSpPr>
              <a:xfrm>
                <a:off x="647104" y="2315131"/>
                <a:ext cx="5277446" cy="2002869"/>
                <a:chOff x="647104" y="2315131"/>
                <a:chExt cx="5277446" cy="2002869"/>
              </a:xfrm>
            </p:grpSpPr>
            <p:graphicFrame>
              <p:nvGraphicFramePr>
                <p:cNvPr id="29" name="Object 5">
                  <a:extLst>
                    <a:ext uri="{FF2B5EF4-FFF2-40B4-BE49-F238E27FC236}">
                      <a16:creationId xmlns="" xmlns:a16="http://schemas.microsoft.com/office/drawing/2014/main" id="{20F5F08E-A2D3-46F1-914B-D2A61865FB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9352248"/>
                    </p:ext>
                  </p:extLst>
                </p:nvPr>
              </p:nvGraphicFramePr>
              <p:xfrm>
                <a:off x="1527175" y="2876550"/>
                <a:ext cx="4079875" cy="481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097" name="Equation" r:id="rId17" imgW="2171520" imgH="253800" progId="Equation.DSMT4">
                        <p:embed/>
                      </p:oleObj>
                    </mc:Choice>
                    <mc:Fallback>
                      <p:oleObj name="Equation" r:id="rId17" imgW="2171520" imgH="253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27175" y="2876550"/>
                              <a:ext cx="4079875" cy="4810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5">
                  <a:extLst>
                    <a:ext uri="{FF2B5EF4-FFF2-40B4-BE49-F238E27FC236}">
                      <a16:creationId xmlns="" xmlns:a16="http://schemas.microsoft.com/office/drawing/2014/main" id="{20F5F08E-A2D3-46F1-914B-D2A61865FB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3207841"/>
                    </p:ext>
                  </p:extLst>
                </p:nvPr>
              </p:nvGraphicFramePr>
              <p:xfrm>
                <a:off x="1365250" y="3836988"/>
                <a:ext cx="4559300" cy="4810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098" name="Equation" r:id="rId19" imgW="2425680" imgH="253800" progId="Equation.DSMT4">
                        <p:embed/>
                      </p:oleObj>
                    </mc:Choice>
                    <mc:Fallback>
                      <p:oleObj name="Equation" r:id="rId19" imgW="2425680" imgH="253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5250" y="3836988"/>
                              <a:ext cx="4559300" cy="4810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" name="文本框 40">
                  <a:extLst>
                    <a:ext uri="{FF2B5EF4-FFF2-40B4-BE49-F238E27FC236}">
                      <a16:creationId xmlns="" xmlns:a16="http://schemas.microsoft.com/office/drawing/2014/main" id="{9778CC85-B5ED-4983-A19C-70264C2FB011}"/>
                    </a:ext>
                  </a:extLst>
                </p:cNvPr>
                <p:cNvSpPr txBox="1"/>
                <p:nvPr/>
              </p:nvSpPr>
              <p:spPr>
                <a:xfrm>
                  <a:off x="663597" y="2315131"/>
                  <a:ext cx="49680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if     </a:t>
                  </a:r>
                  <a:r>
                    <a:rPr lang="en-US" altLang="zh-CN" dirty="0"/>
                    <a:t>does </a:t>
                  </a:r>
                  <a:r>
                    <a:rPr lang="en-US" altLang="zh-CN" dirty="0" smtClean="0"/>
                    <a:t>not change, </a:t>
                  </a:r>
                  <a:r>
                    <a:rPr lang="en-US" altLang="zh-CN" dirty="0" err="1" smtClean="0"/>
                    <a:t>i.g</a:t>
                  </a:r>
                  <a:r>
                    <a:rPr lang="en-US" altLang="zh-CN" dirty="0" smtClean="0"/>
                    <a:t>.              ,</a:t>
                  </a:r>
                  <a:endParaRPr lang="zh-CN" altLang="en-US" dirty="0"/>
                </a:p>
              </p:txBody>
            </p:sp>
            <p:graphicFrame>
              <p:nvGraphicFramePr>
                <p:cNvPr id="43" name="Object 5">
                  <a:extLst>
                    <a:ext uri="{FF2B5EF4-FFF2-40B4-BE49-F238E27FC236}">
                      <a16:creationId xmlns="" xmlns:a16="http://schemas.microsoft.com/office/drawing/2014/main" id="{20F5F08E-A2D3-46F1-914B-D2A61865FB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3246102"/>
                    </p:ext>
                  </p:extLst>
                </p:nvPr>
              </p:nvGraphicFramePr>
              <p:xfrm>
                <a:off x="3865938" y="2351785"/>
                <a:ext cx="1023938" cy="4079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099" name="Equation" r:id="rId21" imgW="545760" imgH="215640" progId="Equation.DSMT4">
                        <p:embed/>
                      </p:oleObj>
                    </mc:Choice>
                    <mc:Fallback>
                      <p:oleObj name="Equation" r:id="rId21" imgW="54576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65938" y="2351785"/>
                              <a:ext cx="1023938" cy="4079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" name="文本框 43">
                  <a:extLst>
                    <a:ext uri="{FF2B5EF4-FFF2-40B4-BE49-F238E27FC236}">
                      <a16:creationId xmlns="" xmlns:a16="http://schemas.microsoft.com/office/drawing/2014/main" id="{9778CC85-B5ED-4983-A19C-70264C2FB011}"/>
                    </a:ext>
                  </a:extLst>
                </p:cNvPr>
                <p:cNvSpPr txBox="1"/>
                <p:nvPr/>
              </p:nvSpPr>
              <p:spPr>
                <a:xfrm>
                  <a:off x="647104" y="3337760"/>
                  <a:ext cx="29628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dirty="0" smtClean="0"/>
                    <a:t>f     updates to           ,</a:t>
                  </a:r>
                  <a:endParaRPr lang="zh-CN" altLang="en-US" dirty="0"/>
                </a:p>
              </p:txBody>
            </p:sp>
            <p:graphicFrame>
              <p:nvGraphicFramePr>
                <p:cNvPr id="45" name="Object 5">
                  <a:extLst>
                    <a:ext uri="{FF2B5EF4-FFF2-40B4-BE49-F238E27FC236}">
                      <a16:creationId xmlns="" xmlns:a16="http://schemas.microsoft.com/office/drawing/2014/main" id="{20F5F08E-A2D3-46F1-914B-D2A61865FB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6549744"/>
                    </p:ext>
                  </p:extLst>
                </p:nvPr>
              </p:nvGraphicFramePr>
              <p:xfrm>
                <a:off x="1000318" y="3425705"/>
                <a:ext cx="309563" cy="3365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100" name="Equation" r:id="rId23" imgW="164880" imgH="177480" progId="Equation.DSMT4">
                        <p:embed/>
                      </p:oleObj>
                    </mc:Choice>
                    <mc:Fallback>
                      <p:oleObj name="Equation" r:id="rId23" imgW="16488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318" y="3425705"/>
                              <a:ext cx="309563" cy="3365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5">
                  <a:extLst>
                    <a:ext uri="{FF2B5EF4-FFF2-40B4-BE49-F238E27FC236}">
                      <a16:creationId xmlns="" xmlns:a16="http://schemas.microsoft.com/office/drawing/2014/main" id="{20F5F08E-A2D3-46F1-914B-D2A61865FB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6966441"/>
                    </p:ext>
                  </p:extLst>
                </p:nvPr>
              </p:nvGraphicFramePr>
              <p:xfrm>
                <a:off x="2642336" y="3388628"/>
                <a:ext cx="690562" cy="4095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101" name="Equation" r:id="rId25" imgW="368280" imgH="215640" progId="Equation.DSMT4">
                        <p:embed/>
                      </p:oleObj>
                    </mc:Choice>
                    <mc:Fallback>
                      <p:oleObj name="Equation" r:id="rId25" imgW="36828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2336" y="3388628"/>
                              <a:ext cx="690562" cy="4095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463844" y="2422405"/>
              <a:ext cx="2415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For iteration </a:t>
              </a:r>
              <a:r>
                <a:rPr lang="en-US" altLang="zh-CN" i="1" dirty="0" smtClean="0"/>
                <a:t>g</a:t>
              </a:r>
              <a:r>
                <a:rPr lang="en-US" altLang="zh-CN" dirty="0" smtClean="0"/>
                <a:t>+1,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2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3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37867"/>
              </p:ext>
            </p:extLst>
          </p:nvPr>
        </p:nvGraphicFramePr>
        <p:xfrm>
          <a:off x="749300" y="941388"/>
          <a:ext cx="878205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4" name="Equation" r:id="rId3" imgW="4673520" imgH="2565360" progId="Equation.DSMT4">
                  <p:embed/>
                </p:oleObj>
              </mc:Choice>
              <mc:Fallback>
                <p:oleObj name="Equation" r:id="rId3" imgW="467352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941388"/>
                        <a:ext cx="8782050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10800000">
            <a:off x="5637226" y="3525625"/>
            <a:ext cx="386500" cy="1376313"/>
          </a:xfrm>
          <a:prstGeom prst="leftBrace">
            <a:avLst>
              <a:gd name="adj1" fmla="val 8333"/>
              <a:gd name="adj2" fmla="val 48630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355F9D25-9126-403C-85EB-C94B90F2EA4D}"/>
              </a:ext>
            </a:extLst>
          </p:cNvPr>
          <p:cNvSpPr txBox="1"/>
          <p:nvPr/>
        </p:nvSpPr>
        <p:spPr>
          <a:xfrm>
            <a:off x="6147283" y="3982948"/>
            <a:ext cx="5093146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Jensen Inequality (see next page)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63977" y="5896874"/>
            <a:ext cx="415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That is,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99680"/>
              </p:ext>
            </p:extLst>
          </p:nvPr>
        </p:nvGraphicFramePr>
        <p:xfrm>
          <a:off x="1859637" y="5951896"/>
          <a:ext cx="26019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5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637" y="5951896"/>
                        <a:ext cx="26019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326440" y="937065"/>
            <a:ext cx="374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 on Jensen inequality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08643"/>
              </p:ext>
            </p:extLst>
          </p:nvPr>
        </p:nvGraphicFramePr>
        <p:xfrm>
          <a:off x="822228" y="1495328"/>
          <a:ext cx="22907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2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28" y="1495328"/>
                        <a:ext cx="22907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266827" y="2025313"/>
            <a:ext cx="516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Suppose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is the composite function of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),</a:t>
            </a:r>
            <a:endParaRPr lang="zh-CN" altLang="en-US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2627"/>
              </p:ext>
            </p:extLst>
          </p:nvPr>
        </p:nvGraphicFramePr>
        <p:xfrm>
          <a:off x="449848" y="3027363"/>
          <a:ext cx="33639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3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8" y="3027363"/>
                        <a:ext cx="33639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453027" y="821090"/>
            <a:ext cx="374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our case,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83750"/>
              </p:ext>
            </p:extLst>
          </p:nvPr>
        </p:nvGraphicFramePr>
        <p:xfrm>
          <a:off x="7147214" y="1125415"/>
          <a:ext cx="16938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4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214" y="1125415"/>
                        <a:ext cx="16938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82293"/>
              </p:ext>
            </p:extLst>
          </p:nvPr>
        </p:nvGraphicFramePr>
        <p:xfrm>
          <a:off x="6257925" y="1497013"/>
          <a:ext cx="52244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5" name="Equation" r:id="rId9" imgW="2781000" imgH="469800" progId="Equation.DSMT4">
                  <p:embed/>
                </p:oleObj>
              </mc:Choice>
              <mc:Fallback>
                <p:oleObj name="Equation" r:id="rId9" imgW="2781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497013"/>
                        <a:ext cx="522446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414926" y="2213564"/>
            <a:ext cx="131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Then,</a:t>
            </a:r>
            <a:endParaRPr lang="zh-CN" altLang="en-US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25048"/>
              </p:ext>
            </p:extLst>
          </p:nvPr>
        </p:nvGraphicFramePr>
        <p:xfrm>
          <a:off x="5407025" y="2668588"/>
          <a:ext cx="6654800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6" name="Equation" r:id="rId11" imgW="3543120" imgH="2082600" progId="Equation.DSMT4">
                  <p:embed/>
                </p:oleObj>
              </mc:Choice>
              <mc:Fallback>
                <p:oleObj name="Equation" r:id="rId11" imgW="354312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2668588"/>
                        <a:ext cx="6654800" cy="367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5407025" y="914399"/>
            <a:ext cx="6654800" cy="5400675"/>
          </a:xfrm>
          <a:prstGeom prst="rect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Expectation-Maximization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74115" y="937065"/>
            <a:ext cx="1009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the above proof, EM algorithm can converge and can work.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2284453" y="5159562"/>
            <a:ext cx="69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Next, let’s see how to perform EM for GMM 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886701"/>
              </p:ext>
            </p:extLst>
          </p:nvPr>
        </p:nvGraphicFramePr>
        <p:xfrm>
          <a:off x="2308225" y="2411413"/>
          <a:ext cx="5861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3" imgW="3124080" imgH="368280" progId="Equation.DSMT4">
                  <p:embed/>
                </p:oleObj>
              </mc:Choice>
              <mc:Fallback>
                <p:oleObj name="Equation" r:id="rId3" imgW="312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411413"/>
                        <a:ext cx="5861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9267497" y="2385035"/>
            <a:ext cx="143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(Eq. 6)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 bwMode="auto">
          <a:xfrm rot="16200000">
            <a:off x="6026607" y="1329076"/>
            <a:ext cx="386500" cy="3946547"/>
          </a:xfrm>
          <a:prstGeom prst="leftBrace">
            <a:avLst>
              <a:gd name="adj1" fmla="val 8333"/>
              <a:gd name="adj2" fmla="val 48630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612015" y="3495600"/>
            <a:ext cx="30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E-step: get expectation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 bwMode="auto">
          <a:xfrm rot="16200000">
            <a:off x="3562801" y="2820878"/>
            <a:ext cx="386500" cy="981066"/>
          </a:xfrm>
          <a:prstGeom prst="leftBrace">
            <a:avLst>
              <a:gd name="adj1" fmla="val 8333"/>
              <a:gd name="adj2" fmla="val 48630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2238155" y="3496066"/>
            <a:ext cx="30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M-step: Maximization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55F9D25-9126-403C-85EB-C94B90F2EA4D}"/>
              </a:ext>
            </a:extLst>
          </p:cNvPr>
          <p:cNvSpPr txBox="1"/>
          <p:nvPr/>
        </p:nvSpPr>
        <p:spPr>
          <a:xfrm>
            <a:off x="1984984" y="4477747"/>
            <a:ext cx="743893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How to perform E and M step for a given problem?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40457" y="1940009"/>
            <a:ext cx="69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each iteration of the EM algorithm, we perform,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1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 smtClean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886936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Expectation-Maximization (EM)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EM for 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451954501"/>
      </p:ext>
    </p:extLst>
  </p:cSld>
  <p:clrMapOvr>
    <a:masterClrMapping/>
  </p:clrMapOvr>
  <p:transition advTm="1252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152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GMM is a commonly used tool to model the distribution of data and has many potential applications, such as foreground detection, acoustic model</a:t>
            </a:r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25003"/>
              </p:ext>
            </p:extLst>
          </p:nvPr>
        </p:nvGraphicFramePr>
        <p:xfrm>
          <a:off x="1571625" y="3684588"/>
          <a:ext cx="4556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84588"/>
                        <a:ext cx="4556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21003" y="2555553"/>
            <a:ext cx="716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Probability density function of the GMM,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 smtClean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886936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Expectation-Maximization (EM)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EM for Gaussian Mixture Model (GMM)</a:t>
            </a:r>
          </a:p>
        </p:txBody>
      </p:sp>
    </p:spTree>
  </p:cSld>
  <p:clrMapOvr>
    <a:masterClrMapping/>
  </p:clrMapOvr>
  <p:transition advTm="1252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430" y="1663428"/>
            <a:ext cx="5474426" cy="34470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first distribution is centered at (0,0), second at 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,3)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mu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[0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covariance of first is identity matrix, second diagonal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sigma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cat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eye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(2)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[5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1])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using equal priors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[0.5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0.5]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build GMM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gmm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gmdistribution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mu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sigma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2D projection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ezcontourf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@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pdf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gmm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]))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ea typeface="inherit"/>
              </a:rPr>
              <a:t>% view PDF surface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ezsurfc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@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pdf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gmm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93318"/>
                </a:solidFill>
                <a:effectLst/>
                <a:latin typeface="Consolas" panose="020B0609020204030204" pitchFamily="49" charset="0"/>
                <a:ea typeface="inherit"/>
              </a:rPr>
              <a:t>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]))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268373" y="895567"/>
            <a:ext cx="438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get a feel about GMM</a:t>
            </a:r>
            <a:endParaRPr lang="zh-CN" altLang="en-US" dirty="0"/>
          </a:p>
        </p:txBody>
      </p:sp>
      <p:pic>
        <p:nvPicPr>
          <p:cNvPr id="52227" name="Picture 3" descr="2-mixtures of 2D gaussia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43" y="1909649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4761"/>
              </p:ext>
            </p:extLst>
          </p:nvPr>
        </p:nvGraphicFramePr>
        <p:xfrm>
          <a:off x="893763" y="1636713"/>
          <a:ext cx="777081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" name="Equation" r:id="rId3" imgW="4140000" imgH="431640" progId="Equation.DSMT4">
                  <p:embed/>
                </p:oleObj>
              </mc:Choice>
              <mc:Fallback>
                <p:oleObj name="Equation" r:id="rId3" imgW="4140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636713"/>
                        <a:ext cx="777081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77224" y="1094694"/>
            <a:ext cx="536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Remember the log-likelihood (Eq. 2),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31925" y="2253902"/>
            <a:ext cx="8533169" cy="2124423"/>
            <a:chOff x="1431925" y="3424334"/>
            <a:chExt cx="8533169" cy="2124423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6695940" y="3845110"/>
              <a:ext cx="326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dirty="0" smtClean="0"/>
                <a:t>hen                is GMM</a:t>
              </a:r>
              <a:endParaRPr lang="zh-CN" altLang="en-US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431925" y="3424334"/>
              <a:ext cx="7163153" cy="2124423"/>
              <a:chOff x="1431925" y="3424334"/>
              <a:chExt cx="7163153" cy="2124423"/>
            </a:xfrm>
          </p:grpSpPr>
          <p:graphicFrame>
            <p:nvGraphicFramePr>
              <p:cNvPr id="15" name="Object 5">
                <a:extLst>
                  <a:ext uri="{FF2B5EF4-FFF2-40B4-BE49-F238E27FC236}">
                    <a16:creationId xmlns="" xmlns:a16="http://schemas.microsoft.com/office/drawing/2014/main" id="{20F5F08E-A2D3-46F1-914B-D2A61865F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3315681"/>
                  </p:ext>
                </p:extLst>
              </p:nvPr>
            </p:nvGraphicFramePr>
            <p:xfrm>
              <a:off x="7545740" y="3849688"/>
              <a:ext cx="1049338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6" name="Equation" r:id="rId5" imgW="558720" imgH="228600" progId="Equation.DSMT4">
                      <p:embed/>
                    </p:oleObj>
                  </mc:Choice>
                  <mc:Fallback>
                    <p:oleObj name="Equation" r:id="rId5" imgW="5587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5740" y="3849688"/>
                            <a:ext cx="1049338" cy="433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5">
                <a:extLst>
                  <a:ext uri="{FF2B5EF4-FFF2-40B4-BE49-F238E27FC236}">
                    <a16:creationId xmlns="" xmlns:a16="http://schemas.microsoft.com/office/drawing/2014/main" id="{20F5F08E-A2D3-46F1-914B-D2A61865F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5138452"/>
                  </p:ext>
                </p:extLst>
              </p:nvPr>
            </p:nvGraphicFramePr>
            <p:xfrm>
              <a:off x="1431925" y="4610545"/>
              <a:ext cx="6173788" cy="938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7" name="Equation" r:id="rId7" imgW="3288960" imgH="495000" progId="Equation.DSMT4">
                      <p:embed/>
                    </p:oleObj>
                  </mc:Choice>
                  <mc:Fallback>
                    <p:oleObj name="Equation" r:id="rId7" imgW="3288960" imgH="495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1925" y="4610545"/>
                            <a:ext cx="6173788" cy="938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曲线连接符 2"/>
              <p:cNvCxnSpPr/>
              <p:nvPr/>
            </p:nvCxnSpPr>
            <p:spPr bwMode="auto">
              <a:xfrm rot="16200000" flipH="1">
                <a:off x="7922758" y="3441928"/>
                <a:ext cx="425353" cy="390166"/>
              </a:xfrm>
              <a:prstGeom prst="curvedConnector3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曲线连接符 16"/>
              <p:cNvCxnSpPr/>
              <p:nvPr/>
            </p:nvCxnSpPr>
            <p:spPr bwMode="auto">
              <a:xfrm rot="10800000" flipV="1">
                <a:off x="7640638" y="4306773"/>
                <a:ext cx="849802" cy="827157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" name="组合 7"/>
          <p:cNvGrpSpPr/>
          <p:nvPr/>
        </p:nvGrpSpPr>
        <p:grpSpPr>
          <a:xfrm>
            <a:off x="774116" y="4623943"/>
            <a:ext cx="9952878" cy="577850"/>
            <a:chOff x="774116" y="5794375"/>
            <a:chExt cx="9952878" cy="577850"/>
          </a:xfrm>
        </p:grpSpPr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74116" y="5852802"/>
              <a:ext cx="9952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Now we need to estimate                      from </a:t>
              </a:r>
              <a:r>
                <a:rPr lang="en-US" altLang="zh-CN" b="1" dirty="0" smtClean="0"/>
                <a:t>X</a:t>
              </a:r>
              <a:r>
                <a:rPr lang="en-US" altLang="zh-CN" dirty="0" smtClean="0"/>
                <a:t> using EM</a:t>
              </a:r>
              <a:endParaRPr lang="zh-CN" altLang="en-US" dirty="0"/>
            </a:p>
          </p:txBody>
        </p:sp>
        <p:graphicFrame>
          <p:nvGraphicFramePr>
            <p:cNvPr id="23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507232"/>
                </p:ext>
              </p:extLst>
            </p:nvPr>
          </p:nvGraphicFramePr>
          <p:xfrm>
            <a:off x="3979010" y="5794375"/>
            <a:ext cx="15748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8" name="Equation" r:id="rId9" imgW="838080" imgH="304560" progId="Equation.DSMT4">
                    <p:embed/>
                  </p:oleObj>
                </mc:Choice>
                <mc:Fallback>
                  <p:oleObj name="Equation" r:id="rId9" imgW="8380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9010" y="5794375"/>
                          <a:ext cx="15748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58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77224" y="2065560"/>
            <a:ext cx="1103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</a:t>
            </a:r>
            <a:r>
              <a:rPr lang="en-US" altLang="zh-CN" dirty="0" smtClean="0"/>
              <a:t>verify 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45911"/>
              </p:ext>
            </p:extLst>
          </p:nvPr>
        </p:nvGraphicFramePr>
        <p:xfrm>
          <a:off x="2239963" y="893763"/>
          <a:ext cx="5861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8" name="Equation" r:id="rId3" imgW="3124080" imgH="368280" progId="Equation.DSMT4">
                  <p:embed/>
                </p:oleObj>
              </mc:Choice>
              <mc:Fallback>
                <p:oleObj name="Equation" r:id="rId3" imgW="312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893763"/>
                        <a:ext cx="5861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77224" y="1591912"/>
            <a:ext cx="1103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requires that latent variables should not change the marginal distribution of the data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70190" y="2678385"/>
            <a:ext cx="10589472" cy="3377757"/>
            <a:chOff x="770190" y="2678385"/>
            <a:chExt cx="10589472" cy="3377757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70190" y="2678385"/>
              <a:ext cx="10519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For GMM, </a:t>
              </a:r>
              <a:r>
                <a:rPr lang="en-US" altLang="zh-CN" b="1" dirty="0" smtClean="0"/>
                <a:t>Z</a:t>
              </a:r>
              <a:r>
                <a:rPr lang="en-US" altLang="zh-CN" dirty="0" smtClean="0"/>
                <a:t> represents which Gaussian the data </a:t>
              </a:r>
              <a:r>
                <a:rPr lang="en-US" altLang="zh-CN" b="1" dirty="0" smtClean="0"/>
                <a:t>X</a:t>
              </a:r>
              <a:r>
                <a:rPr lang="en-US" altLang="zh-CN" dirty="0" smtClean="0"/>
                <a:t> come from; </a:t>
              </a:r>
              <a:r>
                <a:rPr lang="en-US" altLang="zh-CN" dirty="0" err="1" smtClean="0"/>
                <a:t>i.g</a:t>
              </a:r>
              <a:r>
                <a:rPr lang="en-US" altLang="zh-CN" dirty="0" smtClean="0"/>
                <a:t>., for each pair          </a:t>
              </a:r>
              <a:endParaRPr lang="zh-CN" altLang="en-US" dirty="0"/>
            </a:p>
          </p:txBody>
        </p:sp>
        <p:graphicFrame>
          <p:nvGraphicFramePr>
            <p:cNvPr id="26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321627"/>
                </p:ext>
              </p:extLst>
            </p:nvPr>
          </p:nvGraphicFramePr>
          <p:xfrm>
            <a:off x="1817720" y="3719031"/>
            <a:ext cx="3073400" cy="865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9" name="Equation" r:id="rId5" imgW="1638000" imgH="457200" progId="Equation.DSMT4">
                    <p:embed/>
                  </p:oleObj>
                </mc:Choice>
                <mc:Fallback>
                  <p:oleObj name="Equation" r:id="rId5" imgW="1638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720" y="3719031"/>
                          <a:ext cx="3073400" cy="865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91738"/>
                </p:ext>
              </p:extLst>
            </p:nvPr>
          </p:nvGraphicFramePr>
          <p:xfrm>
            <a:off x="5204728" y="3888124"/>
            <a:ext cx="13335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60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4728" y="3888124"/>
                          <a:ext cx="13335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821121"/>
                </p:ext>
              </p:extLst>
            </p:nvPr>
          </p:nvGraphicFramePr>
          <p:xfrm>
            <a:off x="1466850" y="5083175"/>
            <a:ext cx="350202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61" name="Equation" r:id="rId9" imgW="1866600" imgH="457200" progId="Equation.DSMT4">
                    <p:embed/>
                  </p:oleObj>
                </mc:Choice>
                <mc:Fallback>
                  <p:oleObj name="Equation" r:id="rId9" imgW="1866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850" y="5083175"/>
                          <a:ext cx="3502025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4891120" y="5240595"/>
              <a:ext cx="6244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, does not change the marginal distribution of </a:t>
              </a:r>
              <a:r>
                <a:rPr lang="en-US" altLang="zh-CN" b="1" dirty="0" smtClean="0"/>
                <a:t>x</a:t>
              </a:r>
              <a:r>
                <a:rPr lang="en-US" altLang="zh-CN" i="1" baseline="-25000" dirty="0" smtClean="0"/>
                <a:t>i</a:t>
              </a:r>
              <a:endParaRPr lang="zh-CN" altLang="en-US" i="1" baseline="-25000" dirty="0"/>
            </a:p>
          </p:txBody>
        </p:sp>
        <p:graphicFrame>
          <p:nvGraphicFramePr>
            <p:cNvPr id="30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648382"/>
                </p:ext>
              </p:extLst>
            </p:nvPr>
          </p:nvGraphicFramePr>
          <p:xfrm>
            <a:off x="972576" y="3883084"/>
            <a:ext cx="477838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62" name="Equation" r:id="rId11" imgW="253800" imgH="228600" progId="Equation.DSMT4">
                    <p:embed/>
                  </p:oleObj>
                </mc:Choice>
                <mc:Fallback>
                  <p:oleObj name="Equation" r:id="rId11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576" y="3883084"/>
                          <a:ext cx="477838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413884" y="3874179"/>
              <a:ext cx="472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,</a:t>
              </a:r>
              <a:endParaRPr lang="zh-CN" altLang="en-US" dirty="0"/>
            </a:p>
          </p:txBody>
        </p:sp>
        <p:graphicFrame>
          <p:nvGraphicFramePr>
            <p:cNvPr id="16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180622"/>
                </p:ext>
              </p:extLst>
            </p:nvPr>
          </p:nvGraphicFramePr>
          <p:xfrm>
            <a:off x="782870" y="3097847"/>
            <a:ext cx="8572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63" name="Equation" r:id="rId13" imgW="457200" imgH="253800" progId="Equation.DSMT4">
                    <p:embed/>
                  </p:oleObj>
                </mc:Choice>
                <mc:Fallback>
                  <p:oleObj name="Equation" r:id="rId13" imgW="457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870" y="3097847"/>
                          <a:ext cx="8572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588663" y="3119032"/>
              <a:ext cx="9461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, </a:t>
              </a:r>
              <a:r>
                <a:rPr lang="en-US" altLang="zh-CN" i="1" dirty="0" err="1" smtClean="0"/>
                <a:t>z</a:t>
              </a:r>
              <a:r>
                <a:rPr lang="en-US" altLang="zh-CN" i="1" baseline="-25000" dirty="0" err="1" smtClean="0"/>
                <a:t>i</a:t>
              </a:r>
              <a:r>
                <a:rPr lang="en-US" altLang="zh-CN" dirty="0" smtClean="0"/>
                <a:t> indicates the index of Gaussian for </a:t>
              </a:r>
              <a:r>
                <a:rPr lang="en-US" altLang="zh-CN" b="1" dirty="0" smtClean="0"/>
                <a:t>x</a:t>
              </a:r>
              <a:r>
                <a:rPr lang="en-US" altLang="zh-CN" i="1" baseline="-25000" dirty="0" smtClean="0"/>
                <a:t>i</a:t>
              </a:r>
              <a:r>
                <a:rPr lang="en-US" altLang="zh-CN" dirty="0" smtClean="0"/>
                <a:t>.  So,  </a:t>
              </a:r>
              <a:endParaRPr lang="zh-CN" altLang="en-US" dirty="0"/>
            </a:p>
          </p:txBody>
        </p:sp>
        <p:graphicFrame>
          <p:nvGraphicFramePr>
            <p:cNvPr id="22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983102"/>
                </p:ext>
              </p:extLst>
            </p:nvPr>
          </p:nvGraphicFramePr>
          <p:xfrm>
            <a:off x="7321550" y="3142711"/>
            <a:ext cx="17621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64" name="Equation" r:id="rId15" imgW="939600" imgH="228600" progId="Equation.DSMT4">
                    <p:embed/>
                  </p:oleObj>
                </mc:Choice>
                <mc:Fallback>
                  <p:oleObj name="Equation" r:id="rId15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1550" y="3142711"/>
                          <a:ext cx="176212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4836525" y="3916105"/>
              <a:ext cx="472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,</a:t>
              </a:r>
              <a:endParaRPr lang="zh-CN" altLang="en-US" dirty="0"/>
            </a:p>
          </p:txBody>
        </p:sp>
        <p:sp>
          <p:nvSpPr>
            <p:cNvPr id="32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>
              <a:off x="3238500" y="4584218"/>
              <a:ext cx="275199" cy="508252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879231" y="3719031"/>
              <a:ext cx="10480431" cy="2337111"/>
            </a:xfrm>
            <a:prstGeom prst="rect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9248835" y="873754"/>
            <a:ext cx="143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(Eq. 6)</a:t>
            </a:r>
            <a:endParaRPr lang="zh-CN" altLang="en-US" dirty="0"/>
          </a:p>
        </p:txBody>
      </p:sp>
      <p:graphicFrame>
        <p:nvGraphicFramePr>
          <p:cNvPr id="2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74357"/>
              </p:ext>
            </p:extLst>
          </p:nvPr>
        </p:nvGraphicFramePr>
        <p:xfrm>
          <a:off x="2393156" y="2068512"/>
          <a:ext cx="30972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65" name="Equation" r:id="rId17" imgW="1650960" imgH="279360" progId="Equation.DSMT4">
                  <p:embed/>
                </p:oleObj>
              </mc:Choice>
              <mc:Fallback>
                <p:oleObj name="Equation" r:id="rId17" imgW="1650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6" y="2068512"/>
                        <a:ext cx="30972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3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53749" y="1607682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GMM,                                                        ,</a:t>
            </a:r>
            <a:endParaRPr lang="zh-CN" altLang="en-US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48990"/>
              </p:ext>
            </p:extLst>
          </p:nvPr>
        </p:nvGraphicFramePr>
        <p:xfrm>
          <a:off x="2376331" y="1625649"/>
          <a:ext cx="41687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2" name="Equation" r:id="rId4" imgW="2222280" imgH="253800" progId="Equation.DSMT4">
                  <p:embed/>
                </p:oleObj>
              </mc:Choice>
              <mc:Fallback>
                <p:oleObj name="Equation" r:id="rId4" imgW="2222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331" y="1625649"/>
                        <a:ext cx="41687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60470"/>
              </p:ext>
            </p:extLst>
          </p:nvPr>
        </p:nvGraphicFramePr>
        <p:xfrm>
          <a:off x="815975" y="3951288"/>
          <a:ext cx="54308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3" name="Equation" r:id="rId6" imgW="2895480" imgH="431640" progId="Equation.DSMT4">
                  <p:embed/>
                </p:oleObj>
              </mc:Choice>
              <mc:Fallback>
                <p:oleObj name="Equation" r:id="rId6" imgW="289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951288"/>
                        <a:ext cx="54308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6562063" y="4086518"/>
            <a:ext cx="420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                    will be given later)</a:t>
            </a:r>
            <a:endParaRPr lang="zh-CN" altLang="en-US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006304"/>
              </p:ext>
            </p:extLst>
          </p:nvPr>
        </p:nvGraphicFramePr>
        <p:xfrm>
          <a:off x="6755146" y="4076570"/>
          <a:ext cx="1428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4" name="Equation" r:id="rId8" imgW="761760" imgH="253800" progId="Equation.DSMT4">
                  <p:embed/>
                </p:oleObj>
              </mc:Choice>
              <mc:Fallback>
                <p:oleObj name="Equation" r:id="rId8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146" y="4076570"/>
                        <a:ext cx="14287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06669"/>
              </p:ext>
            </p:extLst>
          </p:nvPr>
        </p:nvGraphicFramePr>
        <p:xfrm>
          <a:off x="2239963" y="893763"/>
          <a:ext cx="5861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5" name="Equation" r:id="rId10" imgW="3124080" imgH="368280" progId="Equation.DSMT4">
                  <p:embed/>
                </p:oleObj>
              </mc:Choice>
              <mc:Fallback>
                <p:oleObj name="Equation" r:id="rId10" imgW="312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893763"/>
                        <a:ext cx="5861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9248835" y="873754"/>
            <a:ext cx="143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(Eq. 6)</a:t>
            </a:r>
            <a:endParaRPr lang="zh-CN" altLang="en-US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00967"/>
              </p:ext>
            </p:extLst>
          </p:nvPr>
        </p:nvGraphicFramePr>
        <p:xfrm>
          <a:off x="930275" y="2133600"/>
          <a:ext cx="9220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" name="Equation" r:id="rId12" imgW="4914720" imgH="914400" progId="Equation.DSMT4">
                  <p:embed/>
                </p:oleObj>
              </mc:Choice>
              <mc:Fallback>
                <p:oleObj name="Equation" r:id="rId12" imgW="4914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133600"/>
                        <a:ext cx="9220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243786"/>
              </p:ext>
            </p:extLst>
          </p:nvPr>
        </p:nvGraphicFramePr>
        <p:xfrm>
          <a:off x="1404938" y="1290638"/>
          <a:ext cx="9105900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8" name="Equation" r:id="rId3" imgW="4851360" imgH="1473120" progId="Equation.DSMT4">
                  <p:embed/>
                </p:oleObj>
              </mc:Choice>
              <mc:Fallback>
                <p:oleObj name="Equation" r:id="rId3" imgW="48513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290638"/>
                        <a:ext cx="9105900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4757" y="848902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E-step: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 bwMode="auto">
          <a:xfrm rot="16200000">
            <a:off x="5027031" y="2368395"/>
            <a:ext cx="196381" cy="3220229"/>
          </a:xfrm>
          <a:prstGeom prst="leftBrace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54914"/>
              </p:ext>
            </p:extLst>
          </p:nvPr>
        </p:nvGraphicFramePr>
        <p:xfrm>
          <a:off x="4614069" y="4175288"/>
          <a:ext cx="785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9" name="Equation" r:id="rId5" imgW="419040" imgH="253800" progId="Equation.DSMT4">
                  <p:embed/>
                </p:oleObj>
              </mc:Choice>
              <mc:Fallback>
                <p:oleObj name="Equation" r:id="rId5" imgW="419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069" y="4175288"/>
                        <a:ext cx="7858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 bwMode="auto">
          <a:xfrm rot="16200000">
            <a:off x="9588327" y="1271707"/>
            <a:ext cx="123705" cy="1499419"/>
          </a:xfrm>
          <a:prstGeom prst="leftBrace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12686"/>
              </p:ext>
            </p:extLst>
          </p:nvPr>
        </p:nvGraphicFramePr>
        <p:xfrm>
          <a:off x="9332119" y="2110597"/>
          <a:ext cx="2595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0" name="Equation" r:id="rId7" imgW="1384200" imgH="279360" progId="Equation.DSMT4">
                  <p:embed/>
                </p:oleObj>
              </mc:Choice>
              <mc:Fallback>
                <p:oleObj name="Equation" r:id="rId7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119" y="2110597"/>
                        <a:ext cx="25955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9862"/>
              </p:ext>
            </p:extLst>
          </p:nvPr>
        </p:nvGraphicFramePr>
        <p:xfrm>
          <a:off x="292100" y="914400"/>
          <a:ext cx="10966450" cy="54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Equation" r:id="rId3" imgW="5562360" imgH="2844720" progId="Equation.DSMT4">
                  <p:embed/>
                </p:oleObj>
              </mc:Choice>
              <mc:Fallback>
                <p:oleObj name="Equation" r:id="rId3" imgW="5562360" imgH="2844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914400"/>
                        <a:ext cx="10966450" cy="544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2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4757" y="848902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-step:</a:t>
            </a:r>
            <a:endParaRPr lang="zh-CN" altLang="en-US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393076"/>
              </p:ext>
            </p:extLst>
          </p:nvPr>
        </p:nvGraphicFramePr>
        <p:xfrm>
          <a:off x="2000250" y="912813"/>
          <a:ext cx="84629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5" name="Equation" r:id="rId3" imgW="4508280" imgH="482400" progId="Equation.DSMT4">
                  <p:embed/>
                </p:oleObj>
              </mc:Choice>
              <mc:Fallback>
                <p:oleObj name="Equation" r:id="rId3" imgW="450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912813"/>
                        <a:ext cx="84629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4755" y="1945199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obtaining optimal            ,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2806"/>
              </p:ext>
            </p:extLst>
          </p:nvPr>
        </p:nvGraphicFramePr>
        <p:xfrm>
          <a:off x="3617121" y="1931988"/>
          <a:ext cx="812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6" name="Equation" r:id="rId5" imgW="431640" imgH="279360" progId="Equation.DSMT4">
                  <p:embed/>
                </p:oleObj>
              </mc:Choice>
              <mc:Fallback>
                <p:oleObj name="Equation" r:id="rId5" imgW="431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121" y="1931988"/>
                        <a:ext cx="812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26250"/>
              </p:ext>
            </p:extLst>
          </p:nvPr>
        </p:nvGraphicFramePr>
        <p:xfrm>
          <a:off x="2572007" y="2486950"/>
          <a:ext cx="60325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7" name="Equation" r:id="rId7" imgW="3213000" imgH="698400" progId="Equation.DSMT4">
                  <p:embed/>
                </p:oleObj>
              </mc:Choice>
              <mc:Fallback>
                <p:oleObj name="Equation" r:id="rId7" imgW="3213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007" y="2486950"/>
                        <a:ext cx="60325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1429" y="3798580"/>
            <a:ext cx="812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Lagrange multiplier,</a:t>
            </a:r>
            <a:endParaRPr lang="zh-CN" altLang="en-US" dirty="0"/>
          </a:p>
        </p:txBody>
      </p:sp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36061"/>
              </p:ext>
            </p:extLst>
          </p:nvPr>
        </p:nvGraphicFramePr>
        <p:xfrm>
          <a:off x="1401763" y="4441825"/>
          <a:ext cx="7773987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8" name="Equation" r:id="rId9" imgW="4140000" imgH="914400" progId="Equation.DSMT4">
                  <p:embed/>
                </p:oleObj>
              </mc:Choice>
              <mc:Fallback>
                <p:oleObj name="Equation" r:id="rId9" imgW="4140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441825"/>
                        <a:ext cx="7773987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583037" y="1044358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80958"/>
              </p:ext>
            </p:extLst>
          </p:nvPr>
        </p:nvGraphicFramePr>
        <p:xfrm>
          <a:off x="809625" y="909896"/>
          <a:ext cx="4125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3" imgW="2197080" imgH="444240" progId="Equation.DSMT4">
                  <p:embed/>
                </p:oleObj>
              </mc:Choice>
              <mc:Fallback>
                <p:oleObj name="Equation" r:id="rId3" imgW="2197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909896"/>
                        <a:ext cx="4125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82563" y="1560191"/>
            <a:ext cx="10447337" cy="1361603"/>
            <a:chOff x="249238" y="1560191"/>
            <a:chExt cx="10447337" cy="1361603"/>
          </a:xfrm>
        </p:grpSpPr>
        <p:sp>
          <p:nvSpPr>
            <p:cNvPr id="13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>
              <a:off x="5058020" y="1560191"/>
              <a:ext cx="269876" cy="626571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8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147089"/>
                </p:ext>
              </p:extLst>
            </p:nvPr>
          </p:nvGraphicFramePr>
          <p:xfrm>
            <a:off x="249238" y="2140744"/>
            <a:ext cx="10447337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8" name="Equation" r:id="rId5" imgW="5562360" imgH="431640" progId="Equation.DSMT4">
                    <p:embed/>
                  </p:oleObj>
                </mc:Choice>
                <mc:Fallback>
                  <p:oleObj name="Equation" r:id="rId5" imgW="5562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38" y="2140744"/>
                          <a:ext cx="10447337" cy="78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851916" y="5535170"/>
            <a:ext cx="692150" cy="812778"/>
            <a:chOff x="4851916" y="5535170"/>
            <a:chExt cx="692150" cy="812778"/>
          </a:xfrm>
        </p:grpSpPr>
        <p:sp>
          <p:nvSpPr>
            <p:cNvPr id="20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>
              <a:off x="5058020" y="5535170"/>
              <a:ext cx="269876" cy="426872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22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452096"/>
                </p:ext>
              </p:extLst>
            </p:nvPr>
          </p:nvGraphicFramePr>
          <p:xfrm>
            <a:off x="4851916" y="6027273"/>
            <a:ext cx="69215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9" name="Equation" r:id="rId7" imgW="368280" imgH="177480" progId="Equation.DSMT4">
                    <p:embed/>
                  </p:oleObj>
                </mc:Choice>
                <mc:Fallback>
                  <p:oleObj name="Equation" r:id="rId7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916" y="6027273"/>
                          <a:ext cx="69215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5058020" y="876300"/>
            <a:ext cx="4146305" cy="781050"/>
            <a:chOff x="5058020" y="876300"/>
            <a:chExt cx="4146305" cy="781050"/>
          </a:xfrm>
        </p:grpSpPr>
        <p:graphicFrame>
          <p:nvGraphicFramePr>
            <p:cNvPr id="12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969370"/>
                </p:ext>
              </p:extLst>
            </p:nvPr>
          </p:nvGraphicFramePr>
          <p:xfrm>
            <a:off x="6318250" y="876300"/>
            <a:ext cx="2886075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0" name="Equation" r:id="rId9" imgW="1536480" imgH="431640" progId="Equation.DSMT4">
                    <p:embed/>
                  </p:oleObj>
                </mc:Choice>
                <mc:Fallback>
                  <p:oleObj name="Equation" r:id="rId9" imgW="1536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8250" y="876300"/>
                          <a:ext cx="2886075" cy="78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 rot="16200000">
              <a:off x="5492244" y="711543"/>
              <a:ext cx="269876" cy="1138323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1613" y="2774459"/>
            <a:ext cx="9731375" cy="3046904"/>
            <a:chOff x="201613" y="2774459"/>
            <a:chExt cx="9731375" cy="3046904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785623"/>
                </p:ext>
              </p:extLst>
            </p:nvPr>
          </p:nvGraphicFramePr>
          <p:xfrm>
            <a:off x="201613" y="3155950"/>
            <a:ext cx="9731375" cy="266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1" name="Equation" r:id="rId11" imgW="5181480" imgH="1473120" progId="Equation.DSMT4">
                    <p:embed/>
                  </p:oleObj>
                </mc:Choice>
                <mc:Fallback>
                  <p:oleObj name="Equation" r:id="rId11" imgW="5181480" imgH="1473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3" y="3155950"/>
                          <a:ext cx="9731375" cy="2665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>
              <a:off x="5075482" y="2774459"/>
              <a:ext cx="269876" cy="532732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44066" y="1266825"/>
            <a:ext cx="6452858" cy="4972198"/>
            <a:chOff x="5544066" y="1266825"/>
            <a:chExt cx="6452858" cy="4972198"/>
          </a:xfrm>
        </p:grpSpPr>
        <p:sp>
          <p:nvSpPr>
            <p:cNvPr id="16" name="箭头: 下 25">
              <a:extLst>
                <a:ext uri="{FF2B5EF4-FFF2-40B4-BE49-F238E27FC236}">
                  <a16:creationId xmlns=""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 rot="16200000">
              <a:off x="11529289" y="3639626"/>
              <a:ext cx="269876" cy="665395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曲线连接符 7"/>
            <p:cNvCxnSpPr>
              <a:endCxn id="16" idx="0"/>
            </p:cNvCxnSpPr>
            <p:nvPr/>
          </p:nvCxnSpPr>
          <p:spPr bwMode="auto">
            <a:xfrm flipV="1">
              <a:off x="5544066" y="3972324"/>
              <a:ext cx="5787464" cy="2266699"/>
            </a:xfrm>
            <a:prstGeom prst="curvedConnector3">
              <a:avLst>
                <a:gd name="adj1" fmla="val 87068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曲线连接符 20"/>
            <p:cNvCxnSpPr>
              <a:stCxn id="12" idx="3"/>
              <a:endCxn id="16" idx="0"/>
            </p:cNvCxnSpPr>
            <p:nvPr/>
          </p:nvCxnSpPr>
          <p:spPr bwMode="auto">
            <a:xfrm>
              <a:off x="9204325" y="1266825"/>
              <a:ext cx="2127205" cy="2705499"/>
            </a:xfrm>
            <a:prstGeom prst="curvedConnector3">
              <a:avLst>
                <a:gd name="adj1" fmla="val 79553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1208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49188"/>
              </p:ext>
            </p:extLst>
          </p:nvPr>
        </p:nvGraphicFramePr>
        <p:xfrm>
          <a:off x="4032714" y="2887276"/>
          <a:ext cx="3005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2" name="Equation" r:id="rId3" imgW="1600200" imgH="431640" progId="Equation.DSMT4">
                  <p:embed/>
                </p:oleObj>
              </mc:Choice>
              <mc:Fallback>
                <p:oleObj name="Equation" r:id="rId3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714" y="2887276"/>
                        <a:ext cx="30051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5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94757" y="848902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-step:</a:t>
            </a:r>
            <a:endParaRPr lang="zh-CN" altLang="en-US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33325"/>
              </p:ext>
            </p:extLst>
          </p:nvPr>
        </p:nvGraphicFramePr>
        <p:xfrm>
          <a:off x="2046288" y="1760538"/>
          <a:ext cx="72961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5" name="Equation" r:id="rId3" imgW="3886200" imgH="965160" progId="Equation.DSMT4">
                  <p:embed/>
                </p:oleObj>
              </mc:Choice>
              <mc:Fallback>
                <p:oleObj name="Equation" r:id="rId3" imgW="3886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760538"/>
                        <a:ext cx="729615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>
            <a:off x="3982428" y="1783300"/>
            <a:ext cx="275199" cy="2114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>
            <a:off x="4021550" y="3639091"/>
            <a:ext cx="255536" cy="245809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46748"/>
              </p:ext>
            </p:extLst>
          </p:nvPr>
        </p:nvGraphicFramePr>
        <p:xfrm>
          <a:off x="1244600" y="3754438"/>
          <a:ext cx="8439150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6" name="Equation" r:id="rId5" imgW="4495680" imgH="1473120" progId="Equation.DSMT4">
                  <p:embed/>
                </p:oleObj>
              </mc:Choice>
              <mc:Fallback>
                <p:oleObj name="Equation" r:id="rId5" imgW="44956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754438"/>
                        <a:ext cx="8439150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583037" y="1044358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13814"/>
              </p:ext>
            </p:extLst>
          </p:nvPr>
        </p:nvGraphicFramePr>
        <p:xfrm>
          <a:off x="2000250" y="873125"/>
          <a:ext cx="84629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7" name="Equation" r:id="rId7" imgW="4508280" imgH="482400" progId="Equation.DSMT4">
                  <p:embed/>
                </p:oleObj>
              </mc:Choice>
              <mc:Fallback>
                <p:oleObj name="Equation" r:id="rId7" imgW="450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873125"/>
                        <a:ext cx="84629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386719" y="3436643"/>
            <a:ext cx="330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actually is,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868329"/>
            <a:ext cx="1074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Suppose that we have a density function              , where      is the set of parameters. 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09914"/>
              </p:ext>
            </p:extLst>
          </p:nvPr>
        </p:nvGraphicFramePr>
        <p:xfrm>
          <a:off x="5788025" y="887406"/>
          <a:ext cx="1001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1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887406"/>
                        <a:ext cx="10017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6117"/>
              </p:ext>
            </p:extLst>
          </p:nvPr>
        </p:nvGraphicFramePr>
        <p:xfrm>
          <a:off x="7788335" y="972549"/>
          <a:ext cx="309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2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335" y="972549"/>
                        <a:ext cx="3095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1372475"/>
            <a:ext cx="107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We also have a data set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supposedly drawn from this distribution and satisfy the  </a:t>
            </a:r>
            <a:r>
              <a:rPr lang="en-US" altLang="zh-CN" dirty="0" err="1" smtClean="0"/>
              <a:t>i.i.d</a:t>
            </a:r>
            <a:r>
              <a:rPr lang="en-US" altLang="zh-CN" dirty="0" smtClean="0"/>
              <a:t>. property,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09616"/>
              </p:ext>
            </p:extLst>
          </p:nvPr>
        </p:nvGraphicFramePr>
        <p:xfrm>
          <a:off x="4170364" y="1937516"/>
          <a:ext cx="2098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3" name="Equation" r:id="rId7" imgW="1117440" imgH="253800" progId="Equation.DSMT4">
                  <p:embed/>
                </p:oleObj>
              </mc:Choice>
              <mc:Fallback>
                <p:oleObj name="Equation" r:id="rId7" imgW="111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4" y="1937516"/>
                        <a:ext cx="20986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2468906"/>
            <a:ext cx="429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Then,      can be estimated by,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43975"/>
              </p:ext>
            </p:extLst>
          </p:nvPr>
        </p:nvGraphicFramePr>
        <p:xfrm>
          <a:off x="1661233" y="2556293"/>
          <a:ext cx="309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33" y="2556293"/>
                        <a:ext cx="3095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12388"/>
              </p:ext>
            </p:extLst>
          </p:nvPr>
        </p:nvGraphicFramePr>
        <p:xfrm>
          <a:off x="2427288" y="2872566"/>
          <a:ext cx="51990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" name="Equation" r:id="rId10" imgW="2768400" imgH="431640" progId="Equation.DSMT4">
                  <p:embed/>
                </p:oleObj>
              </mc:Choice>
              <mc:Fallback>
                <p:oleObj name="Equation" r:id="rId10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872566"/>
                        <a:ext cx="519906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15033" y="3567721"/>
            <a:ext cx="10457429" cy="1357476"/>
            <a:chOff x="715033" y="4189249"/>
            <a:chExt cx="10457429" cy="1357476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15033" y="4189249"/>
              <a:ext cx="1990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Equivalently,</a:t>
              </a:r>
              <a:endParaRPr lang="zh-CN" altLang="en-US" dirty="0"/>
            </a:p>
          </p:txBody>
        </p:sp>
        <p:graphicFrame>
          <p:nvGraphicFramePr>
            <p:cNvPr id="21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974651"/>
                </p:ext>
              </p:extLst>
            </p:nvPr>
          </p:nvGraphicFramePr>
          <p:xfrm>
            <a:off x="1760538" y="4729163"/>
            <a:ext cx="7199312" cy="817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26" name="Equation" r:id="rId12" imgW="3835080" imgH="431640" progId="Equation.DSMT4">
                    <p:embed/>
                  </p:oleObj>
                </mc:Choice>
                <mc:Fallback>
                  <p:oleObj name="Equation" r:id="rId12" imgW="3835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538" y="4729163"/>
                          <a:ext cx="7199312" cy="817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0578739" y="4828646"/>
              <a:ext cx="59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50303" y="4029386"/>
            <a:ext cx="6733372" cy="1465565"/>
            <a:chOff x="2350303" y="4650914"/>
            <a:chExt cx="6733372" cy="1465565"/>
          </a:xfrm>
        </p:grpSpPr>
        <p:cxnSp>
          <p:nvCxnSpPr>
            <p:cNvPr id="4" name="肘形连接符 3"/>
            <p:cNvCxnSpPr>
              <a:endCxn id="23" idx="2"/>
            </p:cNvCxnSpPr>
            <p:nvPr/>
          </p:nvCxnSpPr>
          <p:spPr bwMode="auto">
            <a:xfrm flipV="1">
              <a:off x="4321969" y="5603450"/>
              <a:ext cx="2619114" cy="279379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2350303" y="5654814"/>
              <a:ext cx="233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Log-likelihood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798491" y="4650914"/>
              <a:ext cx="4285184" cy="952536"/>
            </a:xfrm>
            <a:prstGeom prst="rect">
              <a:avLst/>
            </a:prstGeom>
            <a:noFill/>
            <a:ln w="222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70236" y="2800929"/>
            <a:ext cx="3773864" cy="952536"/>
            <a:chOff x="6170236" y="3236713"/>
            <a:chExt cx="3773864" cy="952536"/>
          </a:xfrm>
        </p:grpSpPr>
        <p:sp>
          <p:nvSpPr>
            <p:cNvPr id="2" name="矩形 1"/>
            <p:cNvSpPr/>
            <p:nvPr/>
          </p:nvSpPr>
          <p:spPr bwMode="auto">
            <a:xfrm>
              <a:off x="6170236" y="3236713"/>
              <a:ext cx="1674077" cy="952536"/>
            </a:xfrm>
            <a:prstGeom prst="rect">
              <a:avLst/>
            </a:prstGeom>
            <a:noFill/>
            <a:ln w="222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8487703" y="3370492"/>
              <a:ext cx="1456397" cy="461665"/>
            </a:xfrm>
            <a:prstGeom prst="rect">
              <a:avLst/>
            </a:prstGeom>
            <a:noFill/>
            <a:ln w="222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b="0" i="0" u="none" strike="noStrike" cap="none" normalizeH="0" baseline="0">
                  <a:ln>
                    <a:noFill/>
                  </a:ln>
                  <a:effectLst/>
                </a:defRPr>
              </a:lvl1pPr>
            </a:lstStyle>
            <a:p>
              <a:r>
                <a:rPr lang="en-US" altLang="zh-CN" dirty="0"/>
                <a:t>likelihood</a:t>
              </a:r>
              <a:endParaRPr lang="zh-CN" altLang="en-US" dirty="0"/>
            </a:p>
          </p:txBody>
        </p:sp>
        <p:cxnSp>
          <p:nvCxnSpPr>
            <p:cNvPr id="27" name="肘形连接符 26"/>
            <p:cNvCxnSpPr>
              <a:endCxn id="2" idx="0"/>
            </p:cNvCxnSpPr>
            <p:nvPr/>
          </p:nvCxnSpPr>
          <p:spPr bwMode="auto">
            <a:xfrm rot="16200000" flipV="1">
              <a:off x="8093148" y="2150841"/>
              <a:ext cx="133779" cy="2305523"/>
            </a:xfrm>
            <a:prstGeom prst="bentConnector3">
              <a:avLst>
                <a:gd name="adj1" fmla="val 270879"/>
              </a:avLst>
            </a:prstGeom>
            <a:noFill/>
            <a:ln w="222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</p:grp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587490" y="3046364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0C649405-472C-43E1-BCC8-DB016B8A1CB3}"/>
              </a:ext>
            </a:extLst>
          </p:cNvPr>
          <p:cNvSpPr txBox="1"/>
          <p:nvPr/>
        </p:nvSpPr>
        <p:spPr>
          <a:xfrm>
            <a:off x="204663" y="5557981"/>
            <a:ext cx="11803981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We use </a:t>
            </a:r>
            <a:r>
              <a:rPr lang="en-US" altLang="zh-CN" i="1" dirty="0" smtClean="0">
                <a:solidFill>
                  <a:srgbClr val="FFFF00"/>
                </a:solidFill>
              </a:rPr>
              <a:t>P</a:t>
            </a:r>
            <a:r>
              <a:rPr lang="en-US" altLang="zh-CN" dirty="0" smtClean="0">
                <a:solidFill>
                  <a:srgbClr val="FFFF00"/>
                </a:solidFill>
              </a:rPr>
              <a:t> to denote the likelihood of a group of data, and </a:t>
            </a:r>
            <a:r>
              <a:rPr lang="en-US" altLang="zh-CN" i="1" dirty="0" smtClean="0">
                <a:solidFill>
                  <a:srgbClr val="FFFF00"/>
                </a:solidFill>
              </a:rPr>
              <a:t>p</a:t>
            </a:r>
            <a:r>
              <a:rPr lang="en-US" altLang="zh-CN" dirty="0" smtClean="0">
                <a:solidFill>
                  <a:srgbClr val="FFFF00"/>
                </a:solidFill>
              </a:rPr>
              <a:t> to denote the PDF or the likelihood of a single data point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41164"/>
              </p:ext>
            </p:extLst>
          </p:nvPr>
        </p:nvGraphicFramePr>
        <p:xfrm>
          <a:off x="711200" y="884238"/>
          <a:ext cx="10252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6" name="Equation" r:id="rId3" imgW="5460840" imgH="431640" progId="Equation.DSMT4">
                  <p:embed/>
                </p:oleObj>
              </mc:Choice>
              <mc:Fallback>
                <p:oleObj name="Equation" r:id="rId3" imgW="5460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884238"/>
                        <a:ext cx="102520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31955" y="1689204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Solving     :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28158"/>
              </p:ext>
            </p:extLst>
          </p:nvPr>
        </p:nvGraphicFramePr>
        <p:xfrm>
          <a:off x="1938338" y="1727200"/>
          <a:ext cx="3095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727200"/>
                        <a:ext cx="3095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55136"/>
              </p:ext>
            </p:extLst>
          </p:nvPr>
        </p:nvGraphicFramePr>
        <p:xfrm>
          <a:off x="1163638" y="2262188"/>
          <a:ext cx="8513762" cy="381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8" name="Equation" r:id="rId7" imgW="4533840" imgH="2108160" progId="Equation.DSMT4">
                  <p:embed/>
                </p:oleObj>
              </mc:Choice>
              <mc:Fallback>
                <p:oleObj name="Equation" r:id="rId7" imgW="453384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262188"/>
                        <a:ext cx="8513762" cy="381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10295974" y="5109389"/>
            <a:ext cx="269876" cy="1138323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879898" y="1044356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744337"/>
              </p:ext>
            </p:extLst>
          </p:nvPr>
        </p:nvGraphicFramePr>
        <p:xfrm>
          <a:off x="3619500" y="914400"/>
          <a:ext cx="4054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5" name="Equation" r:id="rId3" imgW="2158920" imgH="431640" progId="Equation.DSMT4">
                  <p:embed/>
                </p:oleObj>
              </mc:Choice>
              <mc:Fallback>
                <p:oleObj name="Equation" r:id="rId3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914400"/>
                        <a:ext cx="4054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1978600" y="1608889"/>
            <a:ext cx="269876" cy="1138323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58893"/>
              </p:ext>
            </p:extLst>
          </p:nvPr>
        </p:nvGraphicFramePr>
        <p:xfrm>
          <a:off x="2925763" y="1801813"/>
          <a:ext cx="59118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6" name="Equation" r:id="rId5" imgW="3149280" imgH="1726920" progId="Equation.DSMT4">
                  <p:embed/>
                </p:oleObj>
              </mc:Choice>
              <mc:Fallback>
                <p:oleObj name="Equation" r:id="rId5" imgW="314928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801813"/>
                        <a:ext cx="59118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1949104" y="2385757"/>
            <a:ext cx="269876" cy="1138323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1949104" y="3649442"/>
            <a:ext cx="269876" cy="1138323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48261" y="1668491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Solving     :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24340"/>
              </p:ext>
            </p:extLst>
          </p:nvPr>
        </p:nvGraphicFramePr>
        <p:xfrm>
          <a:off x="1621144" y="1743657"/>
          <a:ext cx="357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3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144" y="1743657"/>
                        <a:ext cx="3571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68921"/>
              </p:ext>
            </p:extLst>
          </p:nvPr>
        </p:nvGraphicFramePr>
        <p:xfrm>
          <a:off x="1019175" y="2160588"/>
          <a:ext cx="94440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" name="Equation" r:id="rId5" imgW="5029200" imgH="431640" progId="Equation.DSMT4">
                  <p:embed/>
                </p:oleObj>
              </mc:Choice>
              <mc:Fallback>
                <p:oleObj name="Equation" r:id="rId5" imgW="5029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160588"/>
                        <a:ext cx="94440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48261" y="4629404"/>
            <a:ext cx="145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Then,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30533"/>
              </p:ext>
            </p:extLst>
          </p:nvPr>
        </p:nvGraphicFramePr>
        <p:xfrm>
          <a:off x="711200" y="884238"/>
          <a:ext cx="10252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5" name="Equation" r:id="rId7" imgW="5460840" imgH="431640" progId="Equation.DSMT4">
                  <p:embed/>
                </p:oleObj>
              </mc:Choice>
              <mc:Fallback>
                <p:oleObj name="Equation" r:id="rId7" imgW="5460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884238"/>
                        <a:ext cx="102520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879898" y="1044356"/>
            <a:ext cx="59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(9)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64442" y="2992983"/>
            <a:ext cx="1087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              , then</a:t>
            </a:r>
            <a:endParaRPr lang="zh-CN" altLang="en-US" dirty="0"/>
          </a:p>
        </p:txBody>
      </p:sp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9587"/>
              </p:ext>
            </p:extLst>
          </p:nvPr>
        </p:nvGraphicFramePr>
        <p:xfrm>
          <a:off x="1134575" y="3030347"/>
          <a:ext cx="9540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6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575" y="3030347"/>
                        <a:ext cx="9540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98626"/>
              </p:ext>
            </p:extLst>
          </p:nvPr>
        </p:nvGraphicFramePr>
        <p:xfrm>
          <a:off x="2914650" y="3051175"/>
          <a:ext cx="881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7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051175"/>
                        <a:ext cx="8810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86777"/>
              </p:ext>
            </p:extLst>
          </p:nvPr>
        </p:nvGraphicFramePr>
        <p:xfrm>
          <a:off x="1139825" y="3606800"/>
          <a:ext cx="9182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8" name="Equation" r:id="rId13" imgW="4889160" imgH="431640" progId="Equation.DSMT4">
                  <p:embed/>
                </p:oleObj>
              </mc:Choice>
              <mc:Fallback>
                <p:oleObj name="Equation" r:id="rId13" imgW="488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606800"/>
                        <a:ext cx="91821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>
            <a:off x="5273268" y="3011066"/>
            <a:ext cx="255536" cy="606052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75533"/>
              </p:ext>
            </p:extLst>
          </p:nvPr>
        </p:nvGraphicFramePr>
        <p:xfrm>
          <a:off x="1349375" y="1304925"/>
          <a:ext cx="9253538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Equation" r:id="rId3" imgW="4927320" imgH="1396800" progId="Equation.DSMT4">
                  <p:embed/>
                </p:oleObj>
              </mc:Choice>
              <mc:Fallback>
                <p:oleObj name="Equation" r:id="rId3" imgW="492732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304925"/>
                        <a:ext cx="9253538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>
            <a:off x="4021550" y="4029869"/>
            <a:ext cx="255536" cy="384175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12614"/>
              </p:ext>
            </p:extLst>
          </p:nvPr>
        </p:nvGraphicFramePr>
        <p:xfrm>
          <a:off x="698500" y="4610100"/>
          <a:ext cx="53673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Equation" r:id="rId5" imgW="2857320" imgH="838080" progId="Equation.DSMT4">
                  <p:embed/>
                </p:oleObj>
              </mc:Choice>
              <mc:Fallback>
                <p:oleObj name="Equation" r:id="rId5" imgW="2857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610100"/>
                        <a:ext cx="53673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6194630" y="5183390"/>
            <a:ext cx="269876" cy="371071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1107"/>
              </p:ext>
            </p:extLst>
          </p:nvPr>
        </p:nvGraphicFramePr>
        <p:xfrm>
          <a:off x="6613525" y="4619625"/>
          <a:ext cx="49609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7" imgW="2641320" imgH="838080" progId="Equation.DSMT4">
                  <p:embed/>
                </p:oleObj>
              </mc:Choice>
              <mc:Fallback>
                <p:oleObj name="Equation" r:id="rId7" imgW="2641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4619625"/>
                        <a:ext cx="49609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EM for Gaussian Mixture Model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14973" y="914400"/>
            <a:ext cx="22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 summarize,</a:t>
            </a:r>
            <a:endParaRPr lang="zh-CN" altLang="en-US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91774"/>
              </p:ext>
            </p:extLst>
          </p:nvPr>
        </p:nvGraphicFramePr>
        <p:xfrm>
          <a:off x="3352800" y="1838325"/>
          <a:ext cx="274161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4" name="Equation" r:id="rId3" imgW="1460160" imgH="838080" progId="Equation.DSMT4">
                  <p:embed/>
                </p:oleObj>
              </mc:Choice>
              <mc:Fallback>
                <p:oleObj name="Equation" r:id="rId3" imgW="1460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38325"/>
                        <a:ext cx="2741613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47641"/>
              </p:ext>
            </p:extLst>
          </p:nvPr>
        </p:nvGraphicFramePr>
        <p:xfrm>
          <a:off x="3324029" y="985540"/>
          <a:ext cx="3005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5" name="Equation" r:id="rId5" imgW="1600200" imgH="431640" progId="Equation.DSMT4">
                  <p:embed/>
                </p:oleObj>
              </mc:Choice>
              <mc:Fallback>
                <p:oleObj name="Equation" r:id="rId5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029" y="985540"/>
                        <a:ext cx="30051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82550"/>
              </p:ext>
            </p:extLst>
          </p:nvPr>
        </p:nvGraphicFramePr>
        <p:xfrm>
          <a:off x="1665288" y="5102225"/>
          <a:ext cx="794226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6" name="Equation" r:id="rId7" imgW="4228920" imgH="685800" progId="Equation.DSMT4">
                  <p:embed/>
                </p:oleObj>
              </mc:Choice>
              <mc:Fallback>
                <p:oleObj name="Equation" r:id="rId7" imgW="4228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102225"/>
                        <a:ext cx="7942262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814972" y="4787686"/>
            <a:ext cx="22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here,</a:t>
            </a:r>
            <a:endParaRPr lang="zh-CN" altLang="en-US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21311"/>
              </p:ext>
            </p:extLst>
          </p:nvPr>
        </p:nvGraphicFramePr>
        <p:xfrm>
          <a:off x="3304489" y="3352310"/>
          <a:ext cx="47021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7" name="Equation" r:id="rId9" imgW="2501640" imgH="838080" progId="Equation.DSMT4">
                  <p:embed/>
                </p:oleObj>
              </mc:Choice>
              <mc:Fallback>
                <p:oleObj name="Equation" r:id="rId9" imgW="25016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89" y="3352310"/>
                        <a:ext cx="47021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6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1" y="2057400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2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1054073"/>
            <a:ext cx="1074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               has a simple form (such as 1D Gaussian),       can be easily worked out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82499"/>
              </p:ext>
            </p:extLst>
          </p:nvPr>
        </p:nvGraphicFramePr>
        <p:xfrm>
          <a:off x="1187450" y="1054100"/>
          <a:ext cx="1001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5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4100"/>
                        <a:ext cx="10017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95858"/>
              </p:ext>
            </p:extLst>
          </p:nvPr>
        </p:nvGraphicFramePr>
        <p:xfrm>
          <a:off x="7399665" y="1106167"/>
          <a:ext cx="3825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6" name="Equation" r:id="rId5" imgW="203040" imgH="203040" progId="Equation.DSMT4">
                  <p:embed/>
                </p:oleObj>
              </mc:Choice>
              <mc:Fallback>
                <p:oleObj name="Equation" r:id="rId5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665" y="1106167"/>
                        <a:ext cx="3825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3539" y="1602398"/>
            <a:ext cx="1074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graphicFrame>
        <p:nvGraphicFramePr>
          <p:cNvPr id="2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67691"/>
              </p:ext>
            </p:extLst>
          </p:nvPr>
        </p:nvGraphicFramePr>
        <p:xfrm>
          <a:off x="4919663" y="2079625"/>
          <a:ext cx="1598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7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2079625"/>
                        <a:ext cx="1598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77889"/>
              </p:ext>
            </p:extLst>
          </p:nvPr>
        </p:nvGraphicFramePr>
        <p:xfrm>
          <a:off x="1641475" y="2073275"/>
          <a:ext cx="1001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8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073275"/>
                        <a:ext cx="10017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2639047" y="2043432"/>
            <a:ext cx="243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s a 1-D Gaussian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580283" y="2585099"/>
            <a:ext cx="71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observation dataset comprises a set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scalars,</a:t>
            </a:r>
            <a:endParaRPr lang="zh-CN" altLang="en-US" dirty="0"/>
          </a:p>
        </p:txBody>
      </p:sp>
      <p:graphicFrame>
        <p:nvGraphicFramePr>
          <p:cNvPr id="2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31756"/>
              </p:ext>
            </p:extLst>
          </p:nvPr>
        </p:nvGraphicFramePr>
        <p:xfrm>
          <a:off x="8096920" y="2617172"/>
          <a:ext cx="2051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9" name="Equation" r:id="rId11" imgW="1091880" imgH="253800" progId="Equation.DSMT4">
                  <p:embed/>
                </p:oleObj>
              </mc:Choice>
              <mc:Fallback>
                <p:oleObj name="Equation" r:id="rId11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920" y="2617172"/>
                        <a:ext cx="20510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47937"/>
              </p:ext>
            </p:extLst>
          </p:nvPr>
        </p:nvGraphicFramePr>
        <p:xfrm>
          <a:off x="1520825" y="3487738"/>
          <a:ext cx="9032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0" name="Equation" r:id="rId13" imgW="4813200" imgH="507960" progId="Equation.DSMT4">
                  <p:embed/>
                </p:oleObj>
              </mc:Choice>
              <mc:Fallback>
                <p:oleObj name="Equation" r:id="rId13" imgW="4813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487738"/>
                        <a:ext cx="90328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581852" y="3048584"/>
            <a:ext cx="71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 we have,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299449" y="4291027"/>
            <a:ext cx="247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solving,</a:t>
            </a:r>
            <a:endParaRPr lang="zh-CN" altLang="en-US" dirty="0"/>
          </a:p>
        </p:txBody>
      </p:sp>
      <p:graphicFrame>
        <p:nvGraphicFramePr>
          <p:cNvPr id="33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63047"/>
              </p:ext>
            </p:extLst>
          </p:nvPr>
        </p:nvGraphicFramePr>
        <p:xfrm>
          <a:off x="2591422" y="4743167"/>
          <a:ext cx="133508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1" name="Equation" r:id="rId15" imgW="711000" imgH="863280" progId="Equation.DSMT4">
                  <p:embed/>
                </p:oleObj>
              </mc:Choice>
              <mc:Fallback>
                <p:oleObj name="Equation" r:id="rId15" imgW="7110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422" y="4743167"/>
                        <a:ext cx="1335087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4171950" y="5442410"/>
            <a:ext cx="900389" cy="38895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5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55024"/>
              </p:ext>
            </p:extLst>
          </p:nvPr>
        </p:nvGraphicFramePr>
        <p:xfrm>
          <a:off x="5129213" y="4703763"/>
          <a:ext cx="240823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2" name="Equation" r:id="rId17" imgW="1282680" imgH="888840" progId="Equation.DSMT4">
                  <p:embed/>
                </p:oleObj>
              </mc:Choice>
              <mc:Fallback>
                <p:oleObj name="Equation" r:id="rId17" imgW="1282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4703763"/>
                        <a:ext cx="2408237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1054073"/>
            <a:ext cx="107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However, when                has a complex form (actually in most cases),      cannot be worked out analytically.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08915"/>
              </p:ext>
            </p:extLst>
          </p:nvPr>
        </p:nvGraphicFramePr>
        <p:xfrm>
          <a:off x="2852738" y="1068388"/>
          <a:ext cx="10017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3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068388"/>
                        <a:ext cx="10017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47582"/>
              </p:ext>
            </p:extLst>
          </p:nvPr>
        </p:nvGraphicFramePr>
        <p:xfrm>
          <a:off x="9501980" y="1149324"/>
          <a:ext cx="3095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4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980" y="1149324"/>
                        <a:ext cx="3095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41970" y="5369888"/>
            <a:ext cx="107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Expectation-Maximization is a general framework to iteratively estimate the parameters of models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3538" y="1995306"/>
            <a:ext cx="11162711" cy="3328042"/>
            <a:chOff x="743538" y="1995306"/>
            <a:chExt cx="11162711" cy="3328042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43539" y="1995306"/>
              <a:ext cx="906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For example, when the data is modeled as a Gaussian mixture model,</a:t>
              </a:r>
              <a:endParaRPr lang="zh-CN" altLang="en-US" dirty="0"/>
            </a:p>
          </p:txBody>
        </p:sp>
        <p:graphicFrame>
          <p:nvGraphicFramePr>
            <p:cNvPr id="21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423804"/>
                </p:ext>
              </p:extLst>
            </p:nvPr>
          </p:nvGraphicFramePr>
          <p:xfrm>
            <a:off x="1814513" y="2589213"/>
            <a:ext cx="4556125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5" name="Equation" r:id="rId7" imgW="2425680" imgH="431640" progId="Equation.DSMT4">
                    <p:embed/>
                  </p:oleObj>
                </mc:Choice>
                <mc:Fallback>
                  <p:oleObj name="Equation" r:id="rId7" imgW="2425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513" y="2589213"/>
                          <a:ext cx="4556125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0503515" y="2650654"/>
              <a:ext cx="59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43539" y="3583695"/>
              <a:ext cx="812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dirty="0" smtClean="0"/>
                <a:t>here </a:t>
              </a:r>
              <a:r>
                <a:rPr lang="en-US" altLang="zh-CN" dirty="0" smtClean="0">
                  <a:latin typeface="Euclid Math One" panose="05050601010101010101" pitchFamily="18" charset="2"/>
                </a:rPr>
                <a:t>N</a:t>
              </a:r>
              <a:r>
                <a:rPr lang="en-US" altLang="zh-CN" dirty="0" smtClean="0"/>
                <a:t> is a Gaussian distribution in the </a:t>
              </a:r>
              <a:r>
                <a:rPr lang="en-US" altLang="zh-CN" i="1" dirty="0" smtClean="0"/>
                <a:t>d</a:t>
              </a:r>
              <a:r>
                <a:rPr lang="en-US" altLang="zh-CN" dirty="0" smtClean="0"/>
                <a:t>-dimensional space,</a:t>
              </a:r>
              <a:endParaRPr lang="zh-CN" altLang="en-US" dirty="0"/>
            </a:p>
          </p:txBody>
        </p:sp>
        <p:graphicFrame>
          <p:nvGraphicFramePr>
            <p:cNvPr id="11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899292"/>
                </p:ext>
              </p:extLst>
            </p:nvPr>
          </p:nvGraphicFramePr>
          <p:xfrm>
            <a:off x="1933575" y="4060825"/>
            <a:ext cx="6345238" cy="915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6" name="Equation" r:id="rId9" imgW="3377880" imgH="482400" progId="Equation.DSMT4">
                    <p:embed/>
                  </p:oleObj>
                </mc:Choice>
                <mc:Fallback>
                  <p:oleObj name="Equation" r:id="rId9" imgW="33778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575" y="4060825"/>
                          <a:ext cx="6345238" cy="915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>
              <a:extLst>
                <a:ext uri="{FF2B5EF4-FFF2-40B4-BE49-F238E27FC236}">
                  <a16:creationId xmlns="" xmlns:a16="http://schemas.microsoft.com/office/drawing/2014/main" id="{20F5F08E-A2D3-46F1-914B-D2A61865FB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3597763"/>
                </p:ext>
              </p:extLst>
            </p:nvPr>
          </p:nvGraphicFramePr>
          <p:xfrm>
            <a:off x="2043923" y="4940028"/>
            <a:ext cx="2857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7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923" y="4940028"/>
                          <a:ext cx="28575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743538" y="4861683"/>
              <a:ext cx="11162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Note that:    is the covariance matrix and thus is semi-definite (and of course symmetric)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0503514" y="4206014"/>
              <a:ext cx="59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(4)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3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 smtClean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886936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Maximum Likelihood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Expectation-Maximization (EM)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 smtClean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EM for 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4088510017"/>
      </p:ext>
    </p:extLst>
  </p:cSld>
  <p:clrMapOvr>
    <a:masterClrMapping/>
  </p:clrMapOvr>
  <p:transition advTm="1252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Pre-requisite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Jensen’s inequality</a:t>
            </a:r>
          </a:p>
          <a:p>
            <a:pPr marL="457200" lvl="1" indent="0" algn="just">
              <a:buNone/>
            </a:pPr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948" t="21167" r="15413" b="12991"/>
          <a:stretch/>
        </p:blipFill>
        <p:spPr>
          <a:xfrm>
            <a:off x="1101339" y="1979557"/>
            <a:ext cx="9437633" cy="4388957"/>
          </a:xfrm>
          <a:prstGeom prst="rect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35350" y="1447063"/>
            <a:ext cx="511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Suppose that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is a convex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5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Pre-requisite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Jensen’s inequality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83183" y="1798464"/>
            <a:ext cx="262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Its basic form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11556"/>
              </p:ext>
            </p:extLst>
          </p:nvPr>
        </p:nvGraphicFramePr>
        <p:xfrm>
          <a:off x="2566987" y="2460610"/>
          <a:ext cx="15970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8" name="Equation" r:id="rId4" imgW="850680" imgH="203040" progId="Equation.DSMT4">
                  <p:embed/>
                </p:oleObj>
              </mc:Choice>
              <mc:Fallback>
                <p:oleObj name="Equation" r:id="rId4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2460610"/>
                        <a:ext cx="15970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06724"/>
              </p:ext>
            </p:extLst>
          </p:nvPr>
        </p:nvGraphicFramePr>
        <p:xfrm>
          <a:off x="1128713" y="3413125"/>
          <a:ext cx="2647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9" name="Equation" r:id="rId6" imgW="1409400" imgH="507960" progId="Equation.DSMT4">
                  <p:embed/>
                </p:oleObj>
              </mc:Choice>
              <mc:Fallback>
                <p:oleObj name="Equation" r:id="rId6" imgW="1409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413125"/>
                        <a:ext cx="26479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965444" y="1723017"/>
            <a:ext cx="615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Convex combinations of more than two points:</a:t>
            </a:r>
            <a:endParaRPr lang="zh-CN" altLang="en-US" dirty="0"/>
          </a:p>
        </p:txBody>
      </p:sp>
      <p:sp>
        <p:nvSpPr>
          <p:cNvPr id="10" name="箭头: 下 25">
            <a:extLst>
              <a:ext uri="{FF2B5EF4-FFF2-40B4-BE49-F238E27FC236}">
                <a16:creationId xmlns="" xmlns:a16="http://schemas.microsoft.com/office/drawing/2014/main" id="{7EA24619-C8E9-4404-8632-F32BE01E21F5}"/>
              </a:ext>
            </a:extLst>
          </p:cNvPr>
          <p:cNvSpPr/>
          <p:nvPr/>
        </p:nvSpPr>
        <p:spPr bwMode="auto">
          <a:xfrm rot="16200000">
            <a:off x="4931799" y="2970126"/>
            <a:ext cx="305928" cy="834689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61736"/>
              </p:ext>
            </p:extLst>
          </p:nvPr>
        </p:nvGraphicFramePr>
        <p:xfrm>
          <a:off x="6863747" y="3565740"/>
          <a:ext cx="38211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" name="Equation" r:id="rId8" imgW="2031840" imgH="507960" progId="Equation.DSMT4">
                  <p:embed/>
                </p:oleObj>
              </mc:Choice>
              <mc:Fallback>
                <p:oleObj name="Equation" r:id="rId8" imgW="2031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747" y="3565740"/>
                        <a:ext cx="38211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898614" y="2188827"/>
            <a:ext cx="615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f</a:t>
            </a:r>
            <a:r>
              <a:rPr lang="en-US" altLang="zh-CN" dirty="0" smtClean="0"/>
              <a:t> is convex,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81716"/>
              </p:ext>
            </p:extLst>
          </p:nvPr>
        </p:nvGraphicFramePr>
        <p:xfrm>
          <a:off x="7519988" y="2228850"/>
          <a:ext cx="2316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1" name="Equation" r:id="rId10" imgW="1231560" imgH="228600" progId="Equation.DSMT4">
                  <p:embed/>
                </p:oleObj>
              </mc:Choice>
              <mc:Fallback>
                <p:oleObj name="Equation" r:id="rId10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988" y="2228850"/>
                        <a:ext cx="2316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25600"/>
              </p:ext>
            </p:extLst>
          </p:nvPr>
        </p:nvGraphicFramePr>
        <p:xfrm>
          <a:off x="9850489" y="2237408"/>
          <a:ext cx="1743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2" name="Equation" r:id="rId12" imgW="927000" imgH="228600" progId="Equation.DSMT4">
                  <p:embed/>
                </p:oleObj>
              </mc:Choice>
              <mc:Fallback>
                <p:oleObj name="Equation" r:id="rId12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0489" y="2237408"/>
                        <a:ext cx="1743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=""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32749"/>
              </p:ext>
            </p:extLst>
          </p:nvPr>
        </p:nvGraphicFramePr>
        <p:xfrm>
          <a:off x="5905500" y="2674938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3" name="Equation" r:id="rId14" imgW="1168200" imgH="228600" progId="Equation.DSMT4">
                  <p:embed/>
                </p:oleObj>
              </mc:Choice>
              <mc:Fallback>
                <p:oleObj name="Equation" r:id="rId14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674938"/>
                        <a:ext cx="219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83183" y="2359996"/>
            <a:ext cx="221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f</a:t>
            </a:r>
            <a:r>
              <a:rPr lang="en-US" altLang="zh-CN" dirty="0" smtClean="0"/>
              <a:t> is convex,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523875" y="1593056"/>
            <a:ext cx="3971925" cy="3140869"/>
          </a:xfrm>
          <a:prstGeom prst="rect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41594" y="1585912"/>
            <a:ext cx="6265418" cy="3140869"/>
          </a:xfrm>
          <a:prstGeom prst="rect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1083183" y="2836689"/>
            <a:ext cx="262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 have,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5861050" y="2989317"/>
            <a:ext cx="386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 have,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30275" y="76200"/>
            <a:ext cx="815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 smtClean="0">
                <a:ea typeface="楷体" panose="02010609060101010101" pitchFamily="49" charset="-122"/>
                <a:cs typeface="Calibri" panose="020F0502020204030204" pitchFamily="34" charset="0"/>
              </a:rPr>
              <a:t>Pre-requisite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Jensen’s inequality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1283" y="1798248"/>
            <a:ext cx="8292975" cy="3580324"/>
            <a:chOff x="3659683" y="1502973"/>
            <a:chExt cx="8292975" cy="3580324"/>
          </a:xfrm>
        </p:grpSpPr>
        <p:grpSp>
          <p:nvGrpSpPr>
            <p:cNvPr id="2" name="组合 1"/>
            <p:cNvGrpSpPr/>
            <p:nvPr/>
          </p:nvGrpSpPr>
          <p:grpSpPr>
            <a:xfrm>
              <a:off x="3659683" y="1502973"/>
              <a:ext cx="8292975" cy="3580324"/>
              <a:chOff x="3659683" y="1502973"/>
              <a:chExt cx="8292975" cy="3580324"/>
            </a:xfrm>
          </p:grpSpPr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9778CC85-B5ED-4983-A19C-70264C2FB011}"/>
                  </a:ext>
                </a:extLst>
              </p:cNvPr>
              <p:cNvSpPr txBox="1"/>
              <p:nvPr/>
            </p:nvSpPr>
            <p:spPr>
              <a:xfrm>
                <a:off x="4169901" y="1502973"/>
                <a:ext cx="26227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In probability form</a:t>
                </a:r>
                <a:endParaRPr lang="zh-CN" altLang="en-US" dirty="0"/>
              </a:p>
            </p:txBody>
          </p:sp>
          <p:sp>
            <p:nvSpPr>
              <p:cNvPr id="10" name="箭头: 下 25">
                <a:extLst>
                  <a:ext uri="{FF2B5EF4-FFF2-40B4-BE49-F238E27FC236}">
                    <a16:creationId xmlns="" xmlns:a16="http://schemas.microsoft.com/office/drawing/2014/main" id="{7EA24619-C8E9-4404-8632-F32BE01E21F5}"/>
                  </a:ext>
                </a:extLst>
              </p:cNvPr>
              <p:cNvSpPr/>
              <p:nvPr/>
            </p:nvSpPr>
            <p:spPr bwMode="auto">
              <a:xfrm rot="16200000">
                <a:off x="5745650" y="2522141"/>
                <a:ext cx="305928" cy="834689"/>
              </a:xfrm>
              <a:prstGeom prst="downArrow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aphicFrame>
            <p:nvGraphicFramePr>
              <p:cNvPr id="11" name="Object 5">
                <a:extLst>
                  <a:ext uri="{FF2B5EF4-FFF2-40B4-BE49-F238E27FC236}">
                    <a16:creationId xmlns="" xmlns:a16="http://schemas.microsoft.com/office/drawing/2014/main" id="{20F5F08E-A2D3-46F1-914B-D2A61865FBB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96717" y="2703682"/>
              <a:ext cx="2674937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0" name="Equation" r:id="rId4" imgW="1422360" imgH="228600" progId="Equation.DSMT4">
                      <p:embed/>
                    </p:oleObj>
                  </mc:Choice>
                  <mc:Fallback>
                    <p:oleObj name="Equation" r:id="rId4" imgW="14223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96717" y="2703682"/>
                            <a:ext cx="2674937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9778CC85-B5ED-4983-A19C-70264C2FB011}"/>
                  </a:ext>
                </a:extLst>
              </p:cNvPr>
              <p:cNvSpPr txBox="1"/>
              <p:nvPr/>
            </p:nvSpPr>
            <p:spPr>
              <a:xfrm>
                <a:off x="3659683" y="4450473"/>
                <a:ext cx="3792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Expectation of the function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9778CC85-B5ED-4983-A19C-70264C2FB011}"/>
                  </a:ext>
                </a:extLst>
              </p:cNvPr>
              <p:cNvSpPr txBox="1"/>
              <p:nvPr/>
            </p:nvSpPr>
            <p:spPr>
              <a:xfrm>
                <a:off x="8160286" y="4252300"/>
                <a:ext cx="3792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Function of the expectation (of the random variable)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12" idx="0"/>
              </p:cNvCxnSpPr>
              <p:nvPr/>
            </p:nvCxnSpPr>
            <p:spPr bwMode="auto">
              <a:xfrm flipV="1">
                <a:off x="5555869" y="3135482"/>
                <a:ext cx="1674490" cy="13149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4"/>
              <p:cNvCxnSpPr>
                <a:stCxn id="13" idx="0"/>
              </p:cNvCxnSpPr>
              <p:nvPr/>
            </p:nvCxnSpPr>
            <p:spPr bwMode="auto">
              <a:xfrm flipH="1" flipV="1">
                <a:off x="8917757" y="3135482"/>
                <a:ext cx="1138715" cy="11168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9778CC85-B5ED-4983-A19C-70264C2FB011}"/>
                </a:ext>
              </a:extLst>
            </p:cNvPr>
            <p:cNvSpPr txBox="1"/>
            <p:nvPr/>
          </p:nvSpPr>
          <p:spPr>
            <a:xfrm>
              <a:off x="10056472" y="2661251"/>
              <a:ext cx="59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(5)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998539" y="1698054"/>
            <a:ext cx="9278936" cy="3978846"/>
          </a:xfrm>
          <a:prstGeom prst="rect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49459</TotalTime>
  <Words>1123</Words>
  <Application>Microsoft Office PowerPoint</Application>
  <PresentationFormat>宽屏</PresentationFormat>
  <Paragraphs>170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 Unicode MS</vt:lpstr>
      <vt:lpstr>inherit</vt:lpstr>
      <vt:lpstr>ＭＳ Ｐゴシック</vt:lpstr>
      <vt:lpstr>楷体</vt:lpstr>
      <vt:lpstr>宋体</vt:lpstr>
      <vt:lpstr>Arial</vt:lpstr>
      <vt:lpstr>Calibri</vt:lpstr>
      <vt:lpstr>Consolas</vt:lpstr>
      <vt:lpstr>Euclid Math One</vt:lpstr>
      <vt:lpstr>Times New Roman</vt:lpstr>
      <vt:lpstr>Wingdings</vt:lpstr>
      <vt:lpstr>Blank Presentation</vt:lpstr>
      <vt:lpstr>MathType 6.0 Equation</vt:lpstr>
      <vt:lpstr>Equation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cslinzhang</cp:lastModifiedBy>
  <cp:revision>5942</cp:revision>
  <cp:lastPrinted>2019-12-01T23:47:19Z</cp:lastPrinted>
  <dcterms:created xsi:type="dcterms:W3CDTF">1998-05-10T17:20:27Z</dcterms:created>
  <dcterms:modified xsi:type="dcterms:W3CDTF">2021-11-15T14:04:31Z</dcterms:modified>
</cp:coreProperties>
</file>