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5"/>
  </p:notesMasterIdLst>
  <p:sldIdLst>
    <p:sldId id="256" r:id="rId2"/>
    <p:sldId id="257" r:id="rId3"/>
    <p:sldId id="364" r:id="rId4"/>
    <p:sldId id="365" r:id="rId5"/>
    <p:sldId id="366" r:id="rId6"/>
    <p:sldId id="258" r:id="rId7"/>
    <p:sldId id="259" r:id="rId8"/>
    <p:sldId id="260" r:id="rId9"/>
    <p:sldId id="261" r:id="rId10"/>
    <p:sldId id="322" r:id="rId11"/>
    <p:sldId id="262" r:id="rId12"/>
    <p:sldId id="278" r:id="rId13"/>
    <p:sldId id="279"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80" r:id="rId30"/>
    <p:sldId id="281" r:id="rId31"/>
    <p:sldId id="282" r:id="rId32"/>
    <p:sldId id="283" r:id="rId33"/>
    <p:sldId id="284" r:id="rId34"/>
    <p:sldId id="285" r:id="rId35"/>
    <p:sldId id="323" r:id="rId36"/>
    <p:sldId id="300" r:id="rId37"/>
    <p:sldId id="287" r:id="rId38"/>
    <p:sldId id="289" r:id="rId39"/>
    <p:sldId id="290" r:id="rId40"/>
    <p:sldId id="291" r:id="rId41"/>
    <p:sldId id="292" r:id="rId42"/>
    <p:sldId id="293" r:id="rId43"/>
    <p:sldId id="294" r:id="rId44"/>
    <p:sldId id="326" r:id="rId45"/>
    <p:sldId id="296" r:id="rId46"/>
    <p:sldId id="295" r:id="rId47"/>
    <p:sldId id="298" r:id="rId48"/>
    <p:sldId id="299" r:id="rId49"/>
    <p:sldId id="359" r:id="rId50"/>
    <p:sldId id="360" r:id="rId51"/>
    <p:sldId id="361" r:id="rId52"/>
    <p:sldId id="362" r:id="rId53"/>
    <p:sldId id="363" r:id="rId54"/>
    <p:sldId id="324" r:id="rId55"/>
    <p:sldId id="302" r:id="rId56"/>
    <p:sldId id="327" r:id="rId57"/>
    <p:sldId id="328" r:id="rId58"/>
    <p:sldId id="303" r:id="rId59"/>
    <p:sldId id="304" r:id="rId60"/>
    <p:sldId id="305" r:id="rId61"/>
    <p:sldId id="306" r:id="rId62"/>
    <p:sldId id="307"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25" r:id="rId76"/>
    <p:sldId id="309" r:id="rId77"/>
    <p:sldId id="297" r:id="rId78"/>
    <p:sldId id="345" r:id="rId79"/>
    <p:sldId id="346" r:id="rId80"/>
    <p:sldId id="347" r:id="rId81"/>
    <p:sldId id="350" r:id="rId82"/>
    <p:sldId id="313" r:id="rId83"/>
    <p:sldId id="312" r:id="rId84"/>
    <p:sldId id="356" r:id="rId85"/>
    <p:sldId id="352" r:id="rId86"/>
    <p:sldId id="314" r:id="rId87"/>
    <p:sldId id="315" r:id="rId88"/>
    <p:sldId id="316" r:id="rId89"/>
    <p:sldId id="353" r:id="rId90"/>
    <p:sldId id="317" r:id="rId91"/>
    <p:sldId id="354" r:id="rId92"/>
    <p:sldId id="318" r:id="rId93"/>
    <p:sldId id="320" r:id="rId9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DDEA"/>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537" autoAdjust="0"/>
  </p:normalViewPr>
  <p:slideViewPr>
    <p:cSldViewPr snapToGrid="0">
      <p:cViewPr varScale="1">
        <p:scale>
          <a:sx n="74" d="100"/>
          <a:sy n="74" d="100"/>
        </p:scale>
        <p:origin x="368" y="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29AA2-9184-4FD8-85F6-F3AB8DE8AA23}" type="datetimeFigureOut">
              <a:rPr lang="zh-CN" altLang="en-US" smtClean="0"/>
              <a:t>2022/12/28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3BBFFC-21AA-48E1-BBEA-3CD4665B2D1F}" type="slidenum">
              <a:rPr lang="zh-CN" altLang="en-US" smtClean="0"/>
              <a:t>‹#›</a:t>
            </a:fld>
            <a:endParaRPr lang="zh-CN" altLang="en-US"/>
          </a:p>
        </p:txBody>
      </p:sp>
    </p:spTree>
    <p:extLst>
      <p:ext uri="{BB962C8B-B14F-4D97-AF65-F5344CB8AC3E}">
        <p14:creationId xmlns:p14="http://schemas.microsoft.com/office/powerpoint/2010/main" val="94170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https://www.khanacademy.org/computing/computer-science/informationtheory/moderninfotheory/v/markov_chains</a:t>
            </a:r>
            <a:endParaRPr lang="zh-CN" altLang="en-US" dirty="0"/>
          </a:p>
        </p:txBody>
      </p:sp>
      <p:sp>
        <p:nvSpPr>
          <p:cNvPr id="4" name="灯片编号占位符 3"/>
          <p:cNvSpPr>
            <a:spLocks noGrp="1"/>
          </p:cNvSpPr>
          <p:nvPr>
            <p:ph type="sldNum" sz="quarter" idx="10"/>
          </p:nvPr>
        </p:nvSpPr>
        <p:spPr/>
        <p:txBody>
          <a:bodyPr/>
          <a:lstStyle/>
          <a:p>
            <a:fld id="{443BBFFC-21AA-48E1-BBEA-3CD4665B2D1F}" type="slidenum">
              <a:rPr lang="zh-CN" altLang="en-US" smtClean="0"/>
              <a:t>2</a:t>
            </a:fld>
            <a:endParaRPr lang="zh-CN" altLang="en-US"/>
          </a:p>
        </p:txBody>
      </p:sp>
    </p:spTree>
    <p:extLst>
      <p:ext uri="{BB962C8B-B14F-4D97-AF65-F5344CB8AC3E}">
        <p14:creationId xmlns:p14="http://schemas.microsoft.com/office/powerpoint/2010/main" val="4233646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easiest way to explain a Markov chain is by simply looking at one. In this example, we can see we have two states: “sunny” and “rainy”. Let’s say the day is sunny, and we want to know what the chances are that it will be sunny the next day. We can see that the Markov chain indicates that there is a .9, or 90%, chance it will be sunny. Following this pattern, we can see that there will probably be many sunny days lumped together followed by a shorter string of rainy days. It is not certain, but likely. </a:t>
            </a:r>
          </a:p>
          <a:p>
            <a:r>
              <a:rPr lang="en-US" altLang="zh-CN" sz="1200" b="0" i="0" kern="1200" dirty="0">
                <a:solidFill>
                  <a:schemeClr val="tx1"/>
                </a:solidFill>
                <a:effectLst/>
                <a:latin typeface="+mn-lt"/>
                <a:ea typeface="+mn-ea"/>
                <a:cs typeface="+mn-cs"/>
              </a:rPr>
              <a:t>Obviously, this is not a real world example - this is not how real-world weather models work. However, if one were building a video game that had a “real” weather component, a Markov chain like this may be useful when fed several years of real-time data. </a:t>
            </a:r>
          </a:p>
          <a:p>
            <a:endParaRPr lang="zh-CN" altLang="en-US" dirty="0"/>
          </a:p>
        </p:txBody>
      </p:sp>
      <p:sp>
        <p:nvSpPr>
          <p:cNvPr id="4" name="灯片编号占位符 3"/>
          <p:cNvSpPr>
            <a:spLocks noGrp="1"/>
          </p:cNvSpPr>
          <p:nvPr>
            <p:ph type="sldNum" sz="quarter" idx="10"/>
          </p:nvPr>
        </p:nvSpPr>
        <p:spPr/>
        <p:txBody>
          <a:bodyPr/>
          <a:lstStyle/>
          <a:p>
            <a:fld id="{60BEE055-2A41-4F67-8786-DF2A722F65A3}" type="slidenum">
              <a:rPr lang="zh-CN" altLang="en-US" smtClean="0"/>
              <a:t>3</a:t>
            </a:fld>
            <a:endParaRPr lang="zh-CN" altLang="en-US"/>
          </a:p>
        </p:txBody>
      </p:sp>
    </p:spTree>
    <p:extLst>
      <p:ext uri="{BB962C8B-B14F-4D97-AF65-F5344CB8AC3E}">
        <p14:creationId xmlns:p14="http://schemas.microsoft.com/office/powerpoint/2010/main" val="2324630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https://www.cs.cmu.edu/~aarti/Class/10701/slides/Lecture17.pdf</a:t>
            </a:r>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46</a:t>
            </a:fld>
            <a:endParaRPr lang="zh-CN" altLang="en-US"/>
          </a:p>
        </p:txBody>
      </p:sp>
    </p:spTree>
    <p:extLst>
      <p:ext uri="{BB962C8B-B14F-4D97-AF65-F5344CB8AC3E}">
        <p14:creationId xmlns:p14="http://schemas.microsoft.com/office/powerpoint/2010/main" val="973579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https://towardsdatascience.com/markov-and-hidden-markov-model-3eec42298d75</a:t>
            </a:r>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49</a:t>
            </a:fld>
            <a:endParaRPr lang="zh-CN" altLang="en-US"/>
          </a:p>
        </p:txBody>
      </p:sp>
    </p:spTree>
    <p:extLst>
      <p:ext uri="{BB962C8B-B14F-4D97-AF65-F5344CB8AC3E}">
        <p14:creationId xmlns:p14="http://schemas.microsoft.com/office/powerpoint/2010/main" val="487678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do we find the most likely state history, or state trajectory? (As opposed to the sequence of point-wise most likely states?) </a:t>
            </a:r>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56</a:t>
            </a:fld>
            <a:endParaRPr lang="zh-CN" altLang="en-US"/>
          </a:p>
        </p:txBody>
      </p:sp>
    </p:spTree>
    <p:extLst>
      <p:ext uri="{BB962C8B-B14F-4D97-AF65-F5344CB8AC3E}">
        <p14:creationId xmlns:p14="http://schemas.microsoft.com/office/powerpoint/2010/main" val="145611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Notice that in order for learning to be effective, we need lots of data, i.e., many, long observation histories</a:t>
            </a:r>
            <a:endParaRPr lang="zh-CN" altLang="en-US" dirty="0"/>
          </a:p>
        </p:txBody>
      </p:sp>
      <p:sp>
        <p:nvSpPr>
          <p:cNvPr id="4" name="灯片编号占位符 3"/>
          <p:cNvSpPr>
            <a:spLocks noGrp="1"/>
          </p:cNvSpPr>
          <p:nvPr>
            <p:ph type="sldNum" sz="quarter" idx="5"/>
          </p:nvPr>
        </p:nvSpPr>
        <p:spPr/>
        <p:txBody>
          <a:bodyPr/>
          <a:lstStyle/>
          <a:p>
            <a:fld id="{443BBFFC-21AA-48E1-BBEA-3CD4665B2D1F}" type="slidenum">
              <a:rPr lang="zh-CN" altLang="en-US" smtClean="0"/>
              <a:t>76</a:t>
            </a:fld>
            <a:endParaRPr lang="zh-CN" altLang="en-US"/>
          </a:p>
        </p:txBody>
      </p:sp>
    </p:spTree>
    <p:extLst>
      <p:ext uri="{BB962C8B-B14F-4D97-AF65-F5344CB8AC3E}">
        <p14:creationId xmlns:p14="http://schemas.microsoft.com/office/powerpoint/2010/main" val="231387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Maximum likelihood estimation chooses the state with the highest probability at the “best” estimate at each time step</a:t>
            </a:r>
          </a:p>
          <a:p>
            <a:r>
              <a:rPr lang="en-US" altLang="zh-CN" dirty="0"/>
              <a:t>these are pointwise best estimate: the sequence of maximum likelihood estimates is not necessarily a good (or feasible) trajectory for the HMM!</a:t>
            </a:r>
          </a:p>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43BBFFC-21AA-48E1-BBEA-3CD4665B2D1F}" type="slidenum">
              <a:rPr lang="zh-CN" altLang="en-US" smtClean="0"/>
              <a:t>83</a:t>
            </a:fld>
            <a:endParaRPr lang="zh-CN" altLang="en-US"/>
          </a:p>
        </p:txBody>
      </p:sp>
    </p:spTree>
    <p:extLst>
      <p:ext uri="{BB962C8B-B14F-4D97-AF65-F5344CB8AC3E}">
        <p14:creationId xmlns:p14="http://schemas.microsoft.com/office/powerpoint/2010/main" val="2578145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The forward and the backward phase form the E-step of the EM algorithm, while the update phase itself is the M-step.</a:t>
            </a:r>
          </a:p>
        </p:txBody>
      </p:sp>
      <p:sp>
        <p:nvSpPr>
          <p:cNvPr id="4" name="灯片编号占位符 3"/>
          <p:cNvSpPr>
            <a:spLocks noGrp="1"/>
          </p:cNvSpPr>
          <p:nvPr>
            <p:ph type="sldNum" sz="quarter" idx="5"/>
          </p:nvPr>
        </p:nvSpPr>
        <p:spPr/>
        <p:txBody>
          <a:bodyPr/>
          <a:lstStyle/>
          <a:p>
            <a:fld id="{443BBFFC-21AA-48E1-BBEA-3CD4665B2D1F}" type="slidenum">
              <a:rPr lang="zh-CN" altLang="en-US" smtClean="0"/>
              <a:t>84</a:t>
            </a:fld>
            <a:endParaRPr lang="zh-CN" altLang="en-US"/>
          </a:p>
        </p:txBody>
      </p:sp>
    </p:spTree>
    <p:extLst>
      <p:ext uri="{BB962C8B-B14F-4D97-AF65-F5344CB8AC3E}">
        <p14:creationId xmlns:p14="http://schemas.microsoft.com/office/powerpoint/2010/main" val="11177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80" y="6459786"/>
            <a:ext cx="12188825"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600" spc="-51"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0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pPr>
              <a:defRPr/>
            </a:pPr>
            <a:fld id="{82BADF85-3BEF-46E8-A09A-F6FDDC41BB4B}" type="datetime1">
              <a:rPr lang="en-US" altLang="zh-TW" smtClean="0"/>
              <a:t>12/28/2022</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endParaRPr lang="en-US" altLang="zh-TW"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75B77AB6-A536-43F3-9826-6CD10DB7A8AC}" type="slidenum">
              <a:rPr lang="zh-TW" altLang="en-US" smtClean="0"/>
              <a:pPr>
                <a:defRPr/>
              </a:pPr>
              <a:t>‹#›</a:t>
            </a:fld>
            <a:endParaRPr lang="en-US" altLang="zh-TW" dirty="0"/>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p:nvSpPr>
        <p:spPr>
          <a:xfrm>
            <a:off x="4" y="6399635"/>
            <a:ext cx="12192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906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EFE8D477-7C9F-41DF-90D0-B8A6DDD08FAF}" type="datetime1">
              <a:rPr lang="en-US" altLang="zh-TW" smtClean="0"/>
              <a:t>12/28/2022</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AAE49EC9-DD13-454A-BEC9-CFD8877B7E7E}" type="slidenum">
              <a:rPr lang="zh-TW" altLang="en-US" smtClean="0"/>
              <a:pPr>
                <a:defRPr/>
              </a:pPr>
              <a:t>‹#›</a:t>
            </a:fld>
            <a:endParaRPr lang="en-US" altLang="zh-TW"/>
          </a:p>
        </p:txBody>
      </p:sp>
    </p:spTree>
    <p:extLst>
      <p:ext uri="{BB962C8B-B14F-4D97-AF65-F5344CB8AC3E}">
        <p14:creationId xmlns:p14="http://schemas.microsoft.com/office/powerpoint/2010/main" val="1532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2" y="414784"/>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414779"/>
            <a:ext cx="7734300"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a:defRPr/>
            </a:pPr>
            <a:fld id="{A6D3CD52-1464-4AB0-A2E6-624D8BAD8E76}" type="datetime1">
              <a:rPr lang="en-US" altLang="zh-TW" smtClean="0"/>
              <a:t>12/28/2022</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E9C2C3DE-445A-4A22-8308-9ED99E091616}" type="slidenum">
              <a:rPr lang="zh-TW" altLang="en-US" smtClean="0"/>
              <a:pPr>
                <a:defRPr/>
              </a:pPr>
              <a:t>‹#›</a:t>
            </a:fld>
            <a:endParaRPr lang="en-US" altLang="zh-TW"/>
          </a:p>
        </p:txBody>
      </p:sp>
    </p:spTree>
    <p:extLst>
      <p:ext uri="{BB962C8B-B14F-4D97-AF65-F5344CB8AC3E}">
        <p14:creationId xmlns:p14="http://schemas.microsoft.com/office/powerpoint/2010/main" val="363912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609600" y="1600205"/>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600205"/>
            <a:ext cx="53848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a:xfrm>
            <a:off x="609600" y="6248400"/>
            <a:ext cx="2844800" cy="457200"/>
          </a:xfrm>
        </p:spPr>
        <p:txBody>
          <a:bodyPr/>
          <a:lstStyle>
            <a:lvl1pPr>
              <a:defRPr/>
            </a:lvl1pPr>
          </a:lstStyle>
          <a:p>
            <a:fld id="{B844197F-8573-4303-97E4-808211AE19A2}" type="datetime1">
              <a:rPr lang="en-US" altLang="en-US" smtClean="0"/>
              <a:t>12/28/2022</a:t>
            </a:fld>
            <a:endParaRPr lang="en-US" altLang="en-US"/>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r>
              <a:rPr lang="en-US" altLang="en-US"/>
              <a:t>Human Computer Interaction</a:t>
            </a:r>
          </a:p>
        </p:txBody>
      </p:sp>
      <p:sp>
        <p:nvSpPr>
          <p:cNvPr id="7" name="灯片编号占位符 6"/>
          <p:cNvSpPr>
            <a:spLocks noGrp="1"/>
          </p:cNvSpPr>
          <p:nvPr>
            <p:ph type="sldNum" sz="quarter" idx="12"/>
          </p:nvPr>
        </p:nvSpPr>
        <p:spPr>
          <a:xfrm>
            <a:off x="8737600" y="6248400"/>
            <a:ext cx="2844800" cy="457200"/>
          </a:xfrm>
        </p:spPr>
        <p:txBody>
          <a:bodyPr/>
          <a:lstStyle>
            <a:lvl1pPr>
              <a:defRPr/>
            </a:lvl1pPr>
          </a:lstStyle>
          <a:p>
            <a:fld id="{C0FE1A20-854F-4752-8431-01006330E41B}" type="slidenum">
              <a:rPr lang="en-US" altLang="en-US" smtClean="0"/>
              <a:pPr/>
              <a:t>‹#›</a:t>
            </a:fld>
            <a:endParaRPr lang="en-US" altLang="en-US"/>
          </a:p>
        </p:txBody>
      </p:sp>
    </p:spTree>
    <p:extLst>
      <p:ext uri="{BB962C8B-B14F-4D97-AF65-F5344CB8AC3E}">
        <p14:creationId xmlns:p14="http://schemas.microsoft.com/office/powerpoint/2010/main" val="129051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spcAft>
                <a:spcPts val="600"/>
              </a:spcAft>
              <a:defRPr/>
            </a:lvl1pPr>
            <a:lvl2pPr>
              <a:spcBef>
                <a:spcPts val="600"/>
              </a:spcBef>
              <a:spcAft>
                <a:spcPts val="600"/>
              </a:spcAft>
              <a:defRPr>
                <a:latin typeface="Arial" panose="020B0604020202020204" pitchFamily="34" charset="0"/>
                <a:cs typeface="Arial" panose="020B0604020202020204" pitchFamily="34" charset="0"/>
              </a:defRPr>
            </a:lvl2pPr>
            <a:lvl3pPr marL="723882" indent="-339717">
              <a:defRPr sz="2000">
                <a:latin typeface="Times New Roman" panose="02020603050405020304" pitchFamily="18" charset="0"/>
                <a:cs typeface="Times New Roman" panose="02020603050405020304" pitchFamily="18" charset="0"/>
              </a:defRPr>
            </a:lvl3pPr>
            <a:lvl4pPr marL="900091" indent="-333366">
              <a:buClr>
                <a:schemeClr val="bg2">
                  <a:lumMod val="75000"/>
                </a:schemeClr>
              </a:buClr>
              <a:buSzPct val="90000"/>
              <a:buFont typeface="Wingdings" panose="05000000000000000000" pitchFamily="2" charset="2"/>
              <a:buChar char="Ø"/>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pPr>
              <a:defRPr/>
            </a:pPr>
            <a:fld id="{0749AC79-4B6B-4533-B4E6-1FF79A932100}" type="datetime1">
              <a:rPr lang="en-US" altLang="zh-TW" smtClean="0"/>
              <a:t>12/28/2022</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a:xfrm>
            <a:off x="10187070" y="6459791"/>
            <a:ext cx="1312025" cy="365125"/>
          </a:xfrm>
        </p:spPr>
        <p:txBody>
          <a:bodyPr/>
          <a:lstStyle>
            <a:lvl1pPr>
              <a:defRPr>
                <a:solidFill>
                  <a:schemeClr val="tx1"/>
                </a:solidFill>
              </a:defRPr>
            </a:lvl1pPr>
          </a:lstStyle>
          <a:p>
            <a:pPr>
              <a:defRPr/>
            </a:pPr>
            <a:fld id="{B9CD4CCB-73CB-499F-9483-72A1F6A46DBE}" type="slidenum">
              <a:rPr lang="zh-TW" altLang="en-US" smtClean="0"/>
              <a:pPr>
                <a:defRPr/>
              </a:pPr>
              <a:t>‹#›</a:t>
            </a:fld>
            <a:endParaRPr lang="en-US" altLang="zh-TW"/>
          </a:p>
        </p:txBody>
      </p:sp>
    </p:spTree>
    <p:extLst>
      <p:ext uri="{BB962C8B-B14F-4D97-AF65-F5344CB8AC3E}">
        <p14:creationId xmlns:p14="http://schemas.microsoft.com/office/powerpoint/2010/main" val="210228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pPr>
              <a:defRPr/>
            </a:pPr>
            <a:fld id="{D97F9235-703E-4BDC-BB1A-990796C55B8D}" type="datetime1">
              <a:rPr lang="en-US" altLang="zh-TW" smtClean="0"/>
              <a:t>12/28/2022</a:t>
            </a:fld>
            <a:endParaRPr lang="en-US" altLang="zh-TW"/>
          </a:p>
        </p:txBody>
      </p:sp>
      <p:sp>
        <p:nvSpPr>
          <p:cNvPr id="5" name="Footer Placeholder 4"/>
          <p:cNvSpPr>
            <a:spLocks noGrp="1"/>
          </p:cNvSpPr>
          <p:nvPr>
            <p:ph type="ftr" sz="quarter" idx="11"/>
          </p:nvPr>
        </p:nvSpPr>
        <p:spPr/>
        <p:txBody>
          <a:bodyPr/>
          <a:lstStyle/>
          <a:p>
            <a:pPr>
              <a:defRPr/>
            </a:pPr>
            <a:r>
              <a:rPr lang="en-US" altLang="zh-TW"/>
              <a:t>Human Computer Interaction</a:t>
            </a:r>
          </a:p>
        </p:txBody>
      </p:sp>
      <p:sp>
        <p:nvSpPr>
          <p:cNvPr id="6" name="Slide Number Placeholder 5"/>
          <p:cNvSpPr>
            <a:spLocks noGrp="1"/>
          </p:cNvSpPr>
          <p:nvPr>
            <p:ph type="sldNum" sz="quarter" idx="12"/>
          </p:nvPr>
        </p:nvSpPr>
        <p:spPr/>
        <p:txBody>
          <a:bodyPr/>
          <a:lstStyle/>
          <a:p>
            <a:pPr>
              <a:defRPr/>
            </a:pPr>
            <a:fld id="{B2BC3B0A-9A00-4550-ACAD-06E36F744573}" type="slidenum">
              <a:rPr lang="zh-TW" altLang="en-US" smtClean="0"/>
              <a:pPr>
                <a:defRPr/>
              </a:pPr>
              <a:t>‹#›</a:t>
            </a:fld>
            <a:endParaRPr lang="en-US" altLang="zh-TW"/>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795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7"/>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41"/>
            <a:ext cx="493776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a:defRPr/>
            </a:pPr>
            <a:fld id="{16D3E0DF-D90E-45CF-BD85-693E6AC9AE0C}" type="datetime1">
              <a:rPr lang="en-US" altLang="zh-TW" smtClean="0"/>
              <a:t>12/28/2022</a:t>
            </a:fld>
            <a:endParaRPr lang="en-US" altLang="zh-TW"/>
          </a:p>
        </p:txBody>
      </p:sp>
      <p:sp>
        <p:nvSpPr>
          <p:cNvPr id="6" name="Footer Placeholder 5"/>
          <p:cNvSpPr>
            <a:spLocks noGrp="1"/>
          </p:cNvSpPr>
          <p:nvPr>
            <p:ph type="ftr" sz="quarter" idx="11"/>
          </p:nvPr>
        </p:nvSpPr>
        <p:spPr/>
        <p:txBody>
          <a:bodyPr/>
          <a:lstStyle/>
          <a:p>
            <a:pPr>
              <a:defRPr/>
            </a:pPr>
            <a:r>
              <a:rPr lang="en-US" altLang="zh-TW"/>
              <a:t>Human Computer Interaction</a:t>
            </a:r>
          </a:p>
        </p:txBody>
      </p:sp>
      <p:sp>
        <p:nvSpPr>
          <p:cNvPr id="7" name="Slide Number Placeholder 6"/>
          <p:cNvSpPr>
            <a:spLocks noGrp="1"/>
          </p:cNvSpPr>
          <p:nvPr>
            <p:ph type="sldNum" sz="quarter" idx="12"/>
          </p:nvPr>
        </p:nvSpPr>
        <p:spPr/>
        <p:txBody>
          <a:bodyPr/>
          <a:lstStyle/>
          <a:p>
            <a:pPr>
              <a:defRPr/>
            </a:pPr>
            <a:fld id="{CCD5E233-F18C-4DC5-93D6-052FE4DA490C}" type="slidenum">
              <a:rPr lang="zh-TW" altLang="en-US" smtClean="0"/>
              <a:pPr>
                <a:defRPr/>
              </a:pPr>
              <a:t>‹#›</a:t>
            </a:fld>
            <a:endParaRPr lang="en-US" altLang="zh-TW"/>
          </a:p>
        </p:txBody>
      </p:sp>
    </p:spTree>
    <p:extLst>
      <p:ext uri="{BB962C8B-B14F-4D97-AF65-F5344CB8AC3E}">
        <p14:creationId xmlns:p14="http://schemas.microsoft.com/office/powerpoint/2010/main" val="79384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7"/>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a:defRPr/>
            </a:pPr>
            <a:fld id="{E1DE256A-75EC-4FD3-80BE-DAF0189FA40A}" type="datetime1">
              <a:rPr lang="en-US" altLang="zh-TW" smtClean="0"/>
              <a:t>12/28/2022</a:t>
            </a:fld>
            <a:endParaRPr lang="en-US" altLang="zh-TW"/>
          </a:p>
        </p:txBody>
      </p:sp>
      <p:sp>
        <p:nvSpPr>
          <p:cNvPr id="8" name="Footer Placeholder 7"/>
          <p:cNvSpPr>
            <a:spLocks noGrp="1"/>
          </p:cNvSpPr>
          <p:nvPr>
            <p:ph type="ftr" sz="quarter" idx="11"/>
          </p:nvPr>
        </p:nvSpPr>
        <p:spPr/>
        <p:txBody>
          <a:bodyPr/>
          <a:lstStyle/>
          <a:p>
            <a:pPr>
              <a:defRPr/>
            </a:pPr>
            <a:r>
              <a:rPr lang="en-US" altLang="zh-TW"/>
              <a:t>Human Computer Interaction</a:t>
            </a:r>
          </a:p>
        </p:txBody>
      </p:sp>
      <p:sp>
        <p:nvSpPr>
          <p:cNvPr id="9" name="Slide Number Placeholder 8"/>
          <p:cNvSpPr>
            <a:spLocks noGrp="1"/>
          </p:cNvSpPr>
          <p:nvPr>
            <p:ph type="sldNum" sz="quarter" idx="12"/>
          </p:nvPr>
        </p:nvSpPr>
        <p:spPr/>
        <p:txBody>
          <a:bodyPr/>
          <a:lstStyle/>
          <a:p>
            <a:pPr>
              <a:defRPr/>
            </a:pPr>
            <a:fld id="{55CA789B-D082-4F85-A170-B06446C3BDF3}" type="slidenum">
              <a:rPr lang="zh-TW" altLang="en-US" smtClean="0"/>
              <a:pPr>
                <a:defRPr/>
              </a:pPr>
              <a:t>‹#›</a:t>
            </a:fld>
            <a:endParaRPr lang="en-US" altLang="zh-TW"/>
          </a:p>
        </p:txBody>
      </p:sp>
    </p:spTree>
    <p:extLst>
      <p:ext uri="{BB962C8B-B14F-4D97-AF65-F5344CB8AC3E}">
        <p14:creationId xmlns:p14="http://schemas.microsoft.com/office/powerpoint/2010/main" val="279972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07C368BE-9C58-4A86-99F9-02E15BAE4F0C}" type="datetime1">
              <a:rPr lang="en-US" altLang="zh-TW" smtClean="0"/>
              <a:t>12/28/2022</a:t>
            </a:fld>
            <a:endParaRPr lang="en-US" altLang="zh-TW"/>
          </a:p>
        </p:txBody>
      </p:sp>
      <p:sp>
        <p:nvSpPr>
          <p:cNvPr id="4" name="Footer Placeholder 3"/>
          <p:cNvSpPr>
            <a:spLocks noGrp="1"/>
          </p:cNvSpPr>
          <p:nvPr>
            <p:ph type="ftr" sz="quarter" idx="11"/>
          </p:nvPr>
        </p:nvSpPr>
        <p:spPr/>
        <p:txBody>
          <a:bodyPr/>
          <a:lstStyle/>
          <a:p>
            <a:pPr>
              <a:defRPr/>
            </a:pPr>
            <a:r>
              <a:rPr lang="en-US" altLang="zh-TW"/>
              <a:t>Human Computer Interaction</a:t>
            </a:r>
          </a:p>
        </p:txBody>
      </p:sp>
      <p:sp>
        <p:nvSpPr>
          <p:cNvPr id="5" name="Slide Number Placeholder 4"/>
          <p:cNvSpPr>
            <a:spLocks noGrp="1"/>
          </p:cNvSpPr>
          <p:nvPr>
            <p:ph type="sldNum" sz="quarter" idx="12"/>
          </p:nvPr>
        </p:nvSpPr>
        <p:spPr/>
        <p:txBody>
          <a:bodyPr/>
          <a:lstStyle/>
          <a:p>
            <a:pPr>
              <a:defRPr/>
            </a:pPr>
            <a:fld id="{C5C527AC-74EB-4EE5-94EE-190C0152E5DA}" type="slidenum">
              <a:rPr lang="zh-TW" altLang="en-US" smtClean="0"/>
              <a:pPr>
                <a:defRPr/>
              </a:pPr>
              <a:t>‹#›</a:t>
            </a:fld>
            <a:endParaRPr lang="en-US" altLang="zh-TW"/>
          </a:p>
        </p:txBody>
      </p:sp>
    </p:spTree>
    <p:extLst>
      <p:ext uri="{BB962C8B-B14F-4D97-AF65-F5344CB8AC3E}">
        <p14:creationId xmlns:p14="http://schemas.microsoft.com/office/powerpoint/2010/main" val="148490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80"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0"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12D59AC1-3A0E-4C23-A96C-93EBD4FF4FA9}" type="datetime1">
              <a:rPr lang="en-US" altLang="zh-TW" smtClean="0"/>
              <a:t>12/28/2022</a:t>
            </a:fld>
            <a:endParaRPr lang="en-US" altLang="zh-TW"/>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ltLang="zh-TW"/>
              <a:t>Human Computer Interaction</a:t>
            </a:r>
          </a:p>
        </p:txBody>
      </p:sp>
      <p:sp>
        <p:nvSpPr>
          <p:cNvPr id="9" name="Slide Number Placeholder 8"/>
          <p:cNvSpPr>
            <a:spLocks noGrp="1"/>
          </p:cNvSpPr>
          <p:nvPr>
            <p:ph type="sldNum" sz="quarter" idx="12"/>
          </p:nvPr>
        </p:nvSpPr>
        <p:spPr/>
        <p:txBody>
          <a:bodyPr/>
          <a:lstStyle/>
          <a:p>
            <a:pPr>
              <a:defRPr/>
            </a:pPr>
            <a:fld id="{BE21F828-2D39-48F5-B4EE-EC7CCB58113D}" type="slidenum">
              <a:rPr lang="zh-TW" altLang="en-US" smtClean="0"/>
              <a:pPr>
                <a:defRPr/>
              </a:pPr>
              <a:t>‹#›</a:t>
            </a:fld>
            <a:endParaRPr lang="en-US" altLang="zh-TW"/>
          </a:p>
        </p:txBody>
      </p:sp>
    </p:spTree>
    <p:extLst>
      <p:ext uri="{BB962C8B-B14F-4D97-AF65-F5344CB8AC3E}">
        <p14:creationId xmlns:p14="http://schemas.microsoft.com/office/powerpoint/2010/main" val="1761757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21"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13653" y="731520"/>
            <a:ext cx="6679191"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5" y="6459791"/>
            <a:ext cx="2618511" cy="365125"/>
          </a:xfrm>
        </p:spPr>
        <p:txBody>
          <a:bodyPr/>
          <a:lstStyle>
            <a:lvl1pPr algn="l">
              <a:defRPr/>
            </a:lvl1pPr>
          </a:lstStyle>
          <a:p>
            <a:pPr>
              <a:defRPr/>
            </a:pPr>
            <a:fld id="{B0064431-D1C4-449F-9D16-FD2A99B7A690}" type="datetime1">
              <a:rPr lang="en-US" altLang="zh-TW" smtClean="0"/>
              <a:t>12/28/2022</a:t>
            </a:fld>
            <a:endParaRPr lang="en-US" altLang="zh-TW"/>
          </a:p>
        </p:txBody>
      </p:sp>
      <p:sp>
        <p:nvSpPr>
          <p:cNvPr id="6" name="Footer Placeholder 5"/>
          <p:cNvSpPr>
            <a:spLocks noGrp="1"/>
          </p:cNvSpPr>
          <p:nvPr>
            <p:ph type="ftr" sz="quarter" idx="11"/>
          </p:nvPr>
        </p:nvSpPr>
        <p:spPr>
          <a:xfrm>
            <a:off x="4800600" y="6459791"/>
            <a:ext cx="4648200" cy="365125"/>
          </a:xfrm>
        </p:spPr>
        <p:txBody>
          <a:bodyPr/>
          <a:lstStyle>
            <a:lvl1pPr algn="l">
              <a:defRPr>
                <a:solidFill>
                  <a:schemeClr val="tx2"/>
                </a:solidFill>
              </a:defRPr>
            </a:lvl1pPr>
          </a:lstStyle>
          <a:p>
            <a:pPr>
              <a:defRPr/>
            </a:pPr>
            <a:r>
              <a:rPr lang="en-US" altLang="zh-TW">
                <a:solidFill>
                  <a:srgbClr val="637052"/>
                </a:solidFill>
              </a:rPr>
              <a:t>Human Computer Interaction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82D47578-4A8C-4275-B392-43F1AAA4A0B6}" type="slidenum">
              <a:rPr lang="zh-TW" altLang="en-US" smtClean="0">
                <a:solidFill>
                  <a:srgbClr val="637052"/>
                </a:solidFill>
              </a:rPr>
              <a:pPr>
                <a:defRPr/>
              </a:pPr>
              <a:t>‹#›</a:t>
            </a:fld>
            <a:endParaRPr lang="en-US" altLang="zh-TW">
              <a:solidFill>
                <a:srgbClr val="637052"/>
              </a:solidFill>
            </a:endParaRPr>
          </a:p>
        </p:txBody>
      </p:sp>
    </p:spTree>
    <p:extLst>
      <p:ext uri="{BB962C8B-B14F-4D97-AF65-F5344CB8AC3E}">
        <p14:creationId xmlns:p14="http://schemas.microsoft.com/office/powerpoint/2010/main" val="326946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4"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0"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0"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pPr>
              <a:defRPr/>
            </a:pPr>
            <a:fld id="{3299E9B5-1662-48D4-A66E-E4E4F036184D}" type="datetime1">
              <a:rPr lang="en-US" altLang="zh-TW" smtClean="0"/>
              <a:t>12/28/2022</a:t>
            </a:fld>
            <a:endParaRPr lang="en-US" altLang="zh-TW"/>
          </a:p>
        </p:txBody>
      </p:sp>
      <p:sp>
        <p:nvSpPr>
          <p:cNvPr id="6" name="Footer Placeholder 5"/>
          <p:cNvSpPr>
            <a:spLocks noGrp="1"/>
          </p:cNvSpPr>
          <p:nvPr>
            <p:ph type="ftr" sz="quarter" idx="11"/>
          </p:nvPr>
        </p:nvSpPr>
        <p:spPr/>
        <p:txBody>
          <a:bodyPr/>
          <a:lstStyle/>
          <a:p>
            <a:pPr>
              <a:defRPr/>
            </a:pPr>
            <a:r>
              <a:rPr lang="en-US" altLang="zh-TW"/>
              <a:t>Human Computer Interaction</a:t>
            </a:r>
          </a:p>
        </p:txBody>
      </p:sp>
      <p:sp>
        <p:nvSpPr>
          <p:cNvPr id="7" name="Slide Number Placeholder 6"/>
          <p:cNvSpPr>
            <a:spLocks noGrp="1"/>
          </p:cNvSpPr>
          <p:nvPr>
            <p:ph type="sldNum" sz="quarter" idx="12"/>
          </p:nvPr>
        </p:nvSpPr>
        <p:spPr/>
        <p:txBody>
          <a:bodyPr/>
          <a:lstStyle/>
          <a:p>
            <a:pPr>
              <a:defRPr/>
            </a:pPr>
            <a:fld id="{B9D462DA-4C31-479E-96E8-20A498E018B2}" type="slidenum">
              <a:rPr lang="zh-TW" altLang="en-US" smtClean="0"/>
              <a:pPr>
                <a:defRPr/>
              </a:pPr>
              <a:t>‹#›</a:t>
            </a:fld>
            <a:endParaRPr lang="en-US" altLang="zh-TW"/>
          </a:p>
        </p:txBody>
      </p:sp>
    </p:spTree>
    <p:extLst>
      <p:ext uri="{BB962C8B-B14F-4D97-AF65-F5344CB8AC3E}">
        <p14:creationId xmlns:p14="http://schemas.microsoft.com/office/powerpoint/2010/main" val="4229778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83772" y="116789"/>
            <a:ext cx="10694125" cy="68004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783772" y="856989"/>
            <a:ext cx="10694125" cy="5444238"/>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3"/>
            <a:r>
              <a:rPr lang="zh-CN" altLang="en-US" dirty="0"/>
              <a:t>第三级</a:t>
            </a:r>
          </a:p>
          <a:p>
            <a:pPr lvl="4"/>
            <a:r>
              <a:rPr lang="zh-CN" altLang="en-US" dirty="0"/>
              <a:t>第四级</a:t>
            </a:r>
          </a:p>
          <a:p>
            <a:pPr lvl="5"/>
            <a:r>
              <a:rPr lang="zh-CN" altLang="en-US" dirty="0"/>
              <a:t>第五级</a:t>
            </a:r>
            <a:endParaRPr lang="en-US" dirty="0"/>
          </a:p>
        </p:txBody>
      </p:sp>
      <p:sp>
        <p:nvSpPr>
          <p:cNvPr id="4" name="Date Placeholder 3"/>
          <p:cNvSpPr>
            <a:spLocks noGrp="1"/>
          </p:cNvSpPr>
          <p:nvPr>
            <p:ph type="dt" sz="half" idx="2"/>
          </p:nvPr>
        </p:nvSpPr>
        <p:spPr>
          <a:xfrm>
            <a:off x="1097285" y="6459791"/>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2D712CC-C495-4C2E-BE47-B5BFACD677C8}" type="datetime1">
              <a:rPr lang="en-US" altLang="zh-TW" smtClean="0"/>
              <a:t>12/28/2022</a:t>
            </a:fld>
            <a:endParaRPr lang="en-US" altLang="zh-TW"/>
          </a:p>
        </p:txBody>
      </p:sp>
      <p:sp>
        <p:nvSpPr>
          <p:cNvPr id="5" name="Footer Placeholder 4"/>
          <p:cNvSpPr>
            <a:spLocks noGrp="1"/>
          </p:cNvSpPr>
          <p:nvPr>
            <p:ph type="ftr" sz="quarter" idx="3"/>
          </p:nvPr>
        </p:nvSpPr>
        <p:spPr>
          <a:xfrm>
            <a:off x="3686187" y="6459791"/>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ltLang="zh-TW"/>
              <a:t>Human Computer Interaction</a:t>
            </a:r>
          </a:p>
        </p:txBody>
      </p:sp>
      <p:sp>
        <p:nvSpPr>
          <p:cNvPr id="6" name="Slide Number Placeholder 5"/>
          <p:cNvSpPr>
            <a:spLocks noGrp="1"/>
          </p:cNvSpPr>
          <p:nvPr>
            <p:ph type="sldNum" sz="quarter" idx="4"/>
          </p:nvPr>
        </p:nvSpPr>
        <p:spPr>
          <a:xfrm>
            <a:off x="9900462" y="6459791"/>
            <a:ext cx="1312025" cy="365125"/>
          </a:xfrm>
          <a:prstGeom prst="rect">
            <a:avLst/>
          </a:prstGeom>
        </p:spPr>
        <p:txBody>
          <a:bodyPr vert="horz" lIns="91440" tIns="45720" rIns="91440" bIns="45720" rtlCol="0" anchor="ctr"/>
          <a:lstStyle>
            <a:lvl1pPr algn="r">
              <a:defRPr sz="1051">
                <a:solidFill>
                  <a:srgbClr val="FFFFFF"/>
                </a:solidFill>
              </a:defRPr>
            </a:lvl1pPr>
          </a:lstStyle>
          <a:p>
            <a:pPr>
              <a:defRPr/>
            </a:pPr>
            <a:fld id="{E9C2C3DE-445A-4A22-8308-9ED99E091616}" type="slidenum">
              <a:rPr lang="zh-TW" altLang="en-US" smtClean="0"/>
              <a:pPr>
                <a:defRPr/>
              </a:pPr>
              <a:t>‹#›</a:t>
            </a:fld>
            <a:endParaRPr lang="en-US" altLang="zh-TW"/>
          </a:p>
        </p:txBody>
      </p:sp>
      <p:cxnSp>
        <p:nvCxnSpPr>
          <p:cNvPr id="10" name="Straight Connector 9"/>
          <p:cNvCxnSpPr/>
          <p:nvPr/>
        </p:nvCxnSpPr>
        <p:spPr>
          <a:xfrm>
            <a:off x="783772" y="796832"/>
            <a:ext cx="106941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32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377" rtl="0" eaLnBrk="1" latinLnBrk="0" hangingPunct="1">
        <a:lnSpc>
          <a:spcPct val="85000"/>
        </a:lnSpc>
        <a:spcBef>
          <a:spcPct val="0"/>
        </a:spcBef>
        <a:buNone/>
        <a:defRPr sz="40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531800" indent="-331780" algn="l" defTabSz="914377"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14" indent="-182875" algn="l" defTabSz="914377"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1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900091" indent="-333366" algn="l" defTabSz="914377" rtl="0" eaLnBrk="1" latinLnBrk="0" hangingPunct="1">
        <a:lnSpc>
          <a:spcPct val="90000"/>
        </a:lnSpc>
        <a:spcBef>
          <a:spcPts val="200"/>
        </a:spcBef>
        <a:spcAft>
          <a:spcPts val="400"/>
        </a:spcAft>
        <a:buClr>
          <a:schemeClr val="bg2">
            <a:lumMod val="75000"/>
          </a:schemeClr>
        </a:buClr>
        <a:buSzPct val="90000"/>
        <a:buFont typeface="Wingdings" panose="05000000000000000000" pitchFamily="2" charset="2"/>
        <a:buChar char="Ø"/>
        <a:defRPr sz="20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8.png"/><Relationship Id="rId5" Type="http://schemas.openxmlformats.org/officeDocument/2006/relationships/image" Target="../media/image21.png"/><Relationship Id="rId10"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40.png"/></Relationships>
</file>

<file path=ppt/slides/_rels/slide23.xml.rels><?xml version="1.0" encoding="UTF-8" standalone="yes"?>
<Relationships xmlns="http://schemas.openxmlformats.org/package/2006/relationships"><Relationship Id="rId8" Type="http://schemas.openxmlformats.org/officeDocument/2006/relationships/image" Target="../media/image332.png"/><Relationship Id="rId3" Type="http://schemas.openxmlformats.org/officeDocument/2006/relationships/image" Target="../media/image280.png"/><Relationship Id="rId7"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290.png"/></Relationships>
</file>

<file path=ppt/slides/_rels/slide24.xml.rels><?xml version="1.0" encoding="UTF-8" standalone="yes"?>
<Relationships xmlns="http://schemas.openxmlformats.org/package/2006/relationships"><Relationship Id="rId3" Type="http://schemas.openxmlformats.org/officeDocument/2006/relationships/image" Target="../media/image351.png"/><Relationship Id="rId7" Type="http://schemas.openxmlformats.org/officeDocument/2006/relationships/image" Target="../media/image39.png"/><Relationship Id="rId2" Type="http://schemas.openxmlformats.org/officeDocument/2006/relationships/image" Target="../media/image352.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4.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2.png"/><Relationship Id="rId5" Type="http://schemas.openxmlformats.org/officeDocument/2006/relationships/image" Target="../media/image57.png"/><Relationship Id="rId15" Type="http://schemas.openxmlformats.org/officeDocument/2006/relationships/image" Target="../media/image66.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6.png"/><Relationship Id="rId9" Type="http://schemas.openxmlformats.org/officeDocument/2006/relationships/image" Target="../media/image531.png"/><Relationship Id="rId14" Type="http://schemas.openxmlformats.org/officeDocument/2006/relationships/image" Target="../media/image6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60.png"/><Relationship Id="rId3" Type="http://schemas.openxmlformats.org/officeDocument/2006/relationships/image" Target="../media/image610.png"/><Relationship Id="rId7" Type="http://schemas.openxmlformats.org/officeDocument/2006/relationships/image" Target="../media/image100.png"/><Relationship Id="rId12" Type="http://schemas.openxmlformats.org/officeDocument/2006/relationships/image" Target="../media/image150.png"/><Relationship Id="rId2"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image" Target="../media/image90.png"/><Relationship Id="rId11" Type="http://schemas.openxmlformats.org/officeDocument/2006/relationships/image" Target="../media/image140.png"/><Relationship Id="rId5" Type="http://schemas.openxmlformats.org/officeDocument/2006/relationships/image" Target="../media/image800.png"/><Relationship Id="rId10" Type="http://schemas.openxmlformats.org/officeDocument/2006/relationships/image" Target="../media/image130.png"/><Relationship Id="rId4" Type="http://schemas.openxmlformats.org/officeDocument/2006/relationships/image" Target="../media/image710.png"/><Relationship Id="rId9" Type="http://schemas.openxmlformats.org/officeDocument/2006/relationships/image" Target="../media/image120.png"/></Relationships>
</file>

<file path=ppt/slides/_rels/slide42.xml.rels><?xml version="1.0" encoding="UTF-8" standalone="yes"?>
<Relationships xmlns="http://schemas.openxmlformats.org/package/2006/relationships"><Relationship Id="rId8" Type="http://schemas.openxmlformats.org/officeDocument/2006/relationships/image" Target="../media/image88.png"/><Relationship Id="rId13" Type="http://schemas.openxmlformats.org/officeDocument/2006/relationships/image" Target="../media/image94.png"/><Relationship Id="rId18" Type="http://schemas.openxmlformats.org/officeDocument/2006/relationships/image" Target="../media/image99.png"/><Relationship Id="rId3" Type="http://schemas.openxmlformats.org/officeDocument/2006/relationships/image" Target="../media/image84.png"/><Relationship Id="rId7" Type="http://schemas.openxmlformats.org/officeDocument/2006/relationships/image" Target="../media/image87.png"/><Relationship Id="rId12" Type="http://schemas.openxmlformats.org/officeDocument/2006/relationships/image" Target="../media/image93.png"/><Relationship Id="rId17" Type="http://schemas.openxmlformats.org/officeDocument/2006/relationships/image" Target="../media/image98.png"/><Relationship Id="rId2" Type="http://schemas.openxmlformats.org/officeDocument/2006/relationships/image" Target="../media/image83.png"/><Relationship Id="rId16"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92.png"/><Relationship Id="rId5" Type="http://schemas.openxmlformats.org/officeDocument/2006/relationships/image" Target="../media/image85.png"/><Relationship Id="rId15" Type="http://schemas.openxmlformats.org/officeDocument/2006/relationships/image" Target="../media/image96.png"/><Relationship Id="rId10" Type="http://schemas.openxmlformats.org/officeDocument/2006/relationships/image" Target="../media/image91.png"/><Relationship Id="rId4" Type="http://schemas.openxmlformats.org/officeDocument/2006/relationships/image" Target="../media/image840.png"/><Relationship Id="rId9" Type="http://schemas.openxmlformats.org/officeDocument/2006/relationships/image" Target="../media/image89.png"/><Relationship Id="rId14" Type="http://schemas.openxmlformats.org/officeDocument/2006/relationships/image" Target="../media/image95.png"/></Relationships>
</file>

<file path=ppt/slides/_rels/slide43.xml.rels><?xml version="1.0" encoding="UTF-8" standalone="yes"?>
<Relationships xmlns="http://schemas.openxmlformats.org/package/2006/relationships"><Relationship Id="rId3" Type="http://schemas.openxmlformats.org/officeDocument/2006/relationships/image" Target="../media/image201.png"/><Relationship Id="rId7"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231.png"/><Relationship Id="rId5" Type="http://schemas.openxmlformats.org/officeDocument/2006/relationships/image" Target="../media/image221.png"/><Relationship Id="rId4" Type="http://schemas.openxmlformats.org/officeDocument/2006/relationships/image" Target="../media/image212.png"/></Relationships>
</file>

<file path=ppt/slides/_rels/slide4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060.png"/><Relationship Id="rId13" Type="http://schemas.openxmlformats.org/officeDocument/2006/relationships/image" Target="../media/image112.png"/><Relationship Id="rId3" Type="http://schemas.openxmlformats.org/officeDocument/2006/relationships/image" Target="../media/image320.png"/><Relationship Id="rId7" Type="http://schemas.openxmlformats.org/officeDocument/2006/relationships/image" Target="../media/image1050.png"/><Relationship Id="rId12" Type="http://schemas.openxmlformats.org/officeDocument/2006/relationships/image" Target="../media/image111.png"/><Relationship Id="rId2" Type="http://schemas.openxmlformats.org/officeDocument/2006/relationships/image" Target="../media/image106.png"/><Relationship Id="rId16"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350.png"/><Relationship Id="rId11" Type="http://schemas.openxmlformats.org/officeDocument/2006/relationships/image" Target="../media/image109.png"/><Relationship Id="rId5" Type="http://schemas.openxmlformats.org/officeDocument/2006/relationships/image" Target="../media/image340.png"/><Relationship Id="rId15" Type="http://schemas.openxmlformats.org/officeDocument/2006/relationships/image" Target="../media/image114.png"/><Relationship Id="rId10" Type="http://schemas.openxmlformats.org/officeDocument/2006/relationships/image" Target="../media/image108.png"/><Relationship Id="rId4" Type="http://schemas.openxmlformats.org/officeDocument/2006/relationships/image" Target="../media/image330.png"/><Relationship Id="rId9" Type="http://schemas.openxmlformats.org/officeDocument/2006/relationships/image" Target="../media/image107.png"/><Relationship Id="rId14" Type="http://schemas.openxmlformats.org/officeDocument/2006/relationships/image" Target="../media/image113.png"/></Relationships>
</file>

<file path=ppt/slides/_rels/slide4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80.png"/><Relationship Id="rId5" Type="http://schemas.openxmlformats.org/officeDocument/2006/relationships/image" Target="../media/image1170.png"/><Relationship Id="rId4" Type="http://schemas.openxmlformats.org/officeDocument/2006/relationships/image" Target="../media/image127.png"/></Relationships>
</file>

<file path=ppt/slides/_rels/slide57.xml.rels><?xml version="1.0" encoding="UTF-8" standalone="yes"?>
<Relationships xmlns="http://schemas.openxmlformats.org/package/2006/relationships"><Relationship Id="rId3" Type="http://schemas.openxmlformats.org/officeDocument/2006/relationships/image" Target="../media/image1210.png"/><Relationship Id="rId2" Type="http://schemas.openxmlformats.org/officeDocument/2006/relationships/image" Target="../media/image1190.png"/><Relationship Id="rId1" Type="http://schemas.openxmlformats.org/officeDocument/2006/relationships/slideLayout" Target="../slideLayouts/slideLayout2.xml"/><Relationship Id="rId5" Type="http://schemas.openxmlformats.org/officeDocument/2006/relationships/image" Target="../media/image1230.png"/><Relationship Id="rId4" Type="http://schemas.openxmlformats.org/officeDocument/2006/relationships/image" Target="../media/image1220.png"/></Relationships>
</file>

<file path=ppt/slides/_rels/slide58.xml.rels><?xml version="1.0" encoding="UTF-8" standalone="yes"?>
<Relationships xmlns="http://schemas.openxmlformats.org/package/2006/relationships"><Relationship Id="rId2" Type="http://schemas.openxmlformats.org/officeDocument/2006/relationships/image" Target="../media/image12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331.png"/><Relationship Id="rId7" Type="http://schemas.openxmlformats.org/officeDocument/2006/relationships/image" Target="../media/image1270.png"/><Relationship Id="rId2" Type="http://schemas.openxmlformats.org/officeDocument/2006/relationships/image" Target="../media/image321.png"/><Relationship Id="rId1" Type="http://schemas.openxmlformats.org/officeDocument/2006/relationships/slideLayout" Target="../slideLayouts/slideLayout2.xml"/><Relationship Id="rId6" Type="http://schemas.openxmlformats.org/officeDocument/2006/relationships/image" Target="../media/image1260.png"/><Relationship Id="rId5" Type="http://schemas.openxmlformats.org/officeDocument/2006/relationships/image" Target="../media/image1250.png"/><Relationship Id="rId10" Type="http://schemas.openxmlformats.org/officeDocument/2006/relationships/image" Target="../media/image131.png"/><Relationship Id="rId4" Type="http://schemas.openxmlformats.org/officeDocument/2006/relationships/image" Target="../media/image341.png"/><Relationship Id="rId9" Type="http://schemas.openxmlformats.org/officeDocument/2006/relationships/image" Target="../media/image129.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11.png"/><Relationship Id="rId7" Type="http://schemas.openxmlformats.org/officeDocument/2006/relationships/image" Target="../media/image6.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411.png"/><Relationship Id="rId5" Type="http://schemas.openxmlformats.org/officeDocument/2006/relationships/image" Target="../media/image5.png"/><Relationship Id="rId9" Type="http://schemas.openxmlformats.org/officeDocument/2006/relationships/image" Target="../media/image8.png"/></Relationships>
</file>

<file path=ppt/slides/_rels/slide60.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331.png"/><Relationship Id="rId7" Type="http://schemas.openxmlformats.org/officeDocument/2006/relationships/image" Target="../media/image128.png"/><Relationship Id="rId2" Type="http://schemas.openxmlformats.org/officeDocument/2006/relationships/image" Target="../media/image321.png"/><Relationship Id="rId1" Type="http://schemas.openxmlformats.org/officeDocument/2006/relationships/slideLayout" Target="../slideLayouts/slideLayout2.xml"/><Relationship Id="rId6" Type="http://schemas.openxmlformats.org/officeDocument/2006/relationships/image" Target="../media/image1270.png"/><Relationship Id="rId5" Type="http://schemas.openxmlformats.org/officeDocument/2006/relationships/image" Target="../media/image132.png"/><Relationship Id="rId4" Type="http://schemas.openxmlformats.org/officeDocument/2006/relationships/image" Target="../media/image341.png"/><Relationship Id="rId9" Type="http://schemas.openxmlformats.org/officeDocument/2006/relationships/image" Target="../media/image1260.png"/></Relationships>
</file>

<file path=ppt/slides/_rels/slide61.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62.xml.rels><?xml version="1.0" encoding="UTF-8" standalone="yes"?>
<Relationships xmlns="http://schemas.openxmlformats.org/package/2006/relationships"><Relationship Id="rId3" Type="http://schemas.openxmlformats.org/officeDocument/2006/relationships/image" Target="../media/image139.png"/><Relationship Id="rId7" Type="http://schemas.openxmlformats.org/officeDocument/2006/relationships/image" Target="../media/image129.png"/><Relationship Id="rId2"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70.png"/><Relationship Id="rId4" Type="http://schemas.openxmlformats.org/officeDocument/2006/relationships/image" Target="../media/image14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 Id="rId4" Type="http://schemas.openxmlformats.org/officeDocument/2006/relationships/image" Target="../media/image148.png"/></Relationships>
</file>

<file path=ppt/slides/_rels/slide68.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5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2.png"/><Relationship Id="rId4" Type="http://schemas.openxmlformats.org/officeDocument/2006/relationships/image" Target="../media/image163.png"/></Relationships>
</file>

<file path=ppt/slides/_rels/slide77.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79.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370.png"/><Relationship Id="rId1" Type="http://schemas.openxmlformats.org/officeDocument/2006/relationships/slideLayout" Target="../slideLayouts/slideLayout2.xml"/><Relationship Id="rId4" Type="http://schemas.openxmlformats.org/officeDocument/2006/relationships/image" Target="../media/image160.jpe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0.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69.png"/><Relationship Id="rId4" Type="http://schemas.openxmlformats.org/officeDocument/2006/relationships/image" Target="../media/image163.png"/></Relationships>
</file>

<file path=ppt/slides/_rels/slide81.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9.png"/></Relationships>
</file>

<file path=ppt/slides/_rels/slide82.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770.png"/><Relationship Id="rId1" Type="http://schemas.openxmlformats.org/officeDocument/2006/relationships/slideLayout" Target="../slideLayouts/slideLayout2.xml"/><Relationship Id="rId4" Type="http://schemas.openxmlformats.org/officeDocument/2006/relationships/image" Target="../media/image1790.png"/></Relationships>
</file>

<file path=ppt/slides/_rels/slide83.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3.png"/></Relationships>
</file>

<file path=ppt/slides/_rels/slide84.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5.png"/></Relationships>
</file>

<file path=ppt/slides/_rels/slide85.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312.png"/><Relationship Id="rId7" Type="http://schemas.openxmlformats.org/officeDocument/2006/relationships/image" Target="../media/image1870.png"/><Relationship Id="rId2" Type="http://schemas.openxmlformats.org/officeDocument/2006/relationships/image" Target="../media/image1860.png"/><Relationship Id="rId1" Type="http://schemas.openxmlformats.org/officeDocument/2006/relationships/slideLayout" Target="../slideLayouts/slideLayout2.xml"/><Relationship Id="rId6" Type="http://schemas.openxmlformats.org/officeDocument/2006/relationships/image" Target="../media/image612.png"/><Relationship Id="rId5" Type="http://schemas.openxmlformats.org/officeDocument/2006/relationships/image" Target="../media/image512.png"/><Relationship Id="rId10" Type="http://schemas.openxmlformats.org/officeDocument/2006/relationships/image" Target="../media/image190.png"/><Relationship Id="rId4" Type="http://schemas.openxmlformats.org/officeDocument/2006/relationships/image" Target="../media/image412.png"/><Relationship Id="rId9" Type="http://schemas.openxmlformats.org/officeDocument/2006/relationships/image" Target="../media/image189.png"/></Relationships>
</file>

<file path=ppt/slides/_rels/slide88.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93.png"/><Relationship Id="rId2" Type="http://schemas.openxmlformats.org/officeDocument/2006/relationships/image" Target="../media/image195.png"/><Relationship Id="rId1" Type="http://schemas.openxmlformats.org/officeDocument/2006/relationships/slideLayout" Target="../slideLayouts/slideLayout2.xml"/><Relationship Id="rId4" Type="http://schemas.openxmlformats.org/officeDocument/2006/relationships/image" Target="../media/image192.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7"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90.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4.png"/><Relationship Id="rId1" Type="http://schemas.openxmlformats.org/officeDocument/2006/relationships/slideLayout" Target="../slideLayouts/slideLayout2.xml"/><Relationship Id="rId4" Type="http://schemas.openxmlformats.org/officeDocument/2006/relationships/image" Target="../media/image197.png"/></Relationships>
</file>

<file path=ppt/slides/_rels/slide91.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92.xml.rels><?xml version="1.0" encoding="UTF-8" standalone="yes"?>
<Relationships xmlns="http://schemas.openxmlformats.org/package/2006/relationships"><Relationship Id="rId2" Type="http://schemas.openxmlformats.org/officeDocument/2006/relationships/image" Target="../media/image199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Probabilistic Graphical Model</a:t>
            </a:r>
            <a:endParaRPr lang="en-US" dirty="0"/>
          </a:p>
        </p:txBody>
      </p:sp>
      <p:sp>
        <p:nvSpPr>
          <p:cNvPr id="3" name="副标题 2"/>
          <p:cNvSpPr>
            <a:spLocks noGrp="1"/>
          </p:cNvSpPr>
          <p:nvPr>
            <p:ph type="subTitle" idx="1"/>
          </p:nvPr>
        </p:nvSpPr>
        <p:spPr/>
        <p:txBody>
          <a:bodyPr>
            <a:normAutofit fontScale="92500" lnSpcReduction="20000"/>
          </a:bodyPr>
          <a:lstStyle/>
          <a:p>
            <a:r>
              <a:rPr lang="en-US" dirty="0"/>
              <a:t>Ying </a:t>
            </a:r>
            <a:r>
              <a:rPr lang="en-US" dirty="0" err="1"/>
              <a:t>shen</a:t>
            </a:r>
            <a:endParaRPr lang="en-US" dirty="0"/>
          </a:p>
          <a:p>
            <a:r>
              <a:rPr lang="en-US" dirty="0"/>
              <a:t>School of software engineering</a:t>
            </a:r>
          </a:p>
          <a:p>
            <a:r>
              <a:rPr lang="en-US" dirty="0" err="1"/>
              <a:t>Tongji</a:t>
            </a:r>
            <a:r>
              <a:rPr lang="en-US" dirty="0"/>
              <a:t> university</a:t>
            </a:r>
          </a:p>
        </p:txBody>
      </p:sp>
      <p:sp>
        <p:nvSpPr>
          <p:cNvPr id="4" name="文本框 3"/>
          <p:cNvSpPr txBox="1"/>
          <p:nvPr/>
        </p:nvSpPr>
        <p:spPr>
          <a:xfrm>
            <a:off x="0" y="0"/>
            <a:ext cx="11360727" cy="369332"/>
          </a:xfrm>
          <a:prstGeom prst="rect">
            <a:avLst/>
          </a:prstGeom>
          <a:noFill/>
        </p:spPr>
        <p:txBody>
          <a:bodyPr wrap="square" rtlCol="0">
            <a:spAutoFit/>
          </a:bodyPr>
          <a:lstStyle/>
          <a:p>
            <a:r>
              <a:rPr lang="en-US" altLang="zh-CN" dirty="0">
                <a:solidFill>
                  <a:schemeClr val="tx1">
                    <a:lumMod val="65000"/>
                    <a:lumOff val="35000"/>
                  </a:schemeClr>
                </a:solidFill>
              </a:rPr>
              <a:t>Most slides come from http://www.inf.ed.ac.uk/teaching/courses/asr/2020-21/asr05-hmm-algorithms.pdf</a:t>
            </a:r>
            <a:endParaRPr lang="zh-CN" altLang="en-US" dirty="0">
              <a:solidFill>
                <a:schemeClr val="tx1">
                  <a:lumMod val="65000"/>
                  <a:lumOff val="35000"/>
                </a:schemeClr>
              </a:solidFill>
            </a:endParaRPr>
          </a:p>
        </p:txBody>
      </p:sp>
    </p:spTree>
    <p:extLst>
      <p:ext uri="{BB962C8B-B14F-4D97-AF65-F5344CB8AC3E}">
        <p14:creationId xmlns:p14="http://schemas.microsoft.com/office/powerpoint/2010/main" val="3676824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65000"/>
                  </a:schemeClr>
                </a:solidFill>
              </a:rPr>
              <a:t>Introduction to HMMs: Hidden Markov models</a:t>
            </a:r>
          </a:p>
          <a:p>
            <a:r>
              <a:rPr lang="en-US" altLang="zh-CN" dirty="0"/>
              <a:t>HMM for ASR</a:t>
            </a:r>
          </a:p>
          <a:p>
            <a:pPr lvl="1"/>
            <a:r>
              <a:rPr lang="en-US" altLang="zh-CN" dirty="0"/>
              <a:t>Likelihood computation (forward/backward algorithm)</a:t>
            </a:r>
          </a:p>
          <a:p>
            <a:pPr lvl="1"/>
            <a:r>
              <a:rPr lang="en-US" altLang="zh-CN" dirty="0"/>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10</a:t>
            </a:fld>
            <a:endParaRPr lang="en-US" altLang="zh-TW"/>
          </a:p>
        </p:txBody>
      </p:sp>
    </p:spTree>
    <p:extLst>
      <p:ext uri="{BB962C8B-B14F-4D97-AF65-F5344CB8AC3E}">
        <p14:creationId xmlns:p14="http://schemas.microsoft.com/office/powerpoint/2010/main" val="217414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Hidden Markov Model</a:t>
            </a:r>
            <a:endParaRPr lang="zh-CN" altLang="en-US" dirty="0"/>
          </a:p>
        </p:txBody>
      </p:sp>
      <p:sp>
        <p:nvSpPr>
          <p:cNvPr id="3" name="内容占位符 2"/>
          <p:cNvSpPr>
            <a:spLocks noGrp="1"/>
          </p:cNvSpPr>
          <p:nvPr>
            <p:ph idx="1"/>
          </p:nvPr>
        </p:nvSpPr>
        <p:spPr/>
        <p:txBody>
          <a:bodyPr>
            <a:normAutofit/>
          </a:bodyPr>
          <a:lstStyle/>
          <a:p>
            <a:r>
              <a:rPr lang="en-US" altLang="zh-CN" dirty="0"/>
              <a:t>A statistical model for time series data with a set of </a:t>
            </a:r>
            <a:r>
              <a:rPr lang="en-US" altLang="zh-CN" b="1" dirty="0"/>
              <a:t>discrete</a:t>
            </a:r>
            <a:r>
              <a:rPr lang="en-US" altLang="zh-CN" dirty="0"/>
              <a:t> states (</a:t>
            </a:r>
            <a:r>
              <a:rPr lang="en-US" altLang="zh-CN" dirty="0">
                <a:latin typeface="Times New Roman" panose="02020603050405020304" pitchFamily="18" charset="0"/>
                <a:cs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J</a:t>
            </a:r>
            <a:r>
              <a:rPr lang="en-US" altLang="zh-CN" dirty="0"/>
              <a:t>) (we index them by </a:t>
            </a:r>
            <a:r>
              <a:rPr lang="en-US" altLang="zh-CN" i="1" dirty="0">
                <a:latin typeface="Times New Roman" panose="02020603050405020304" pitchFamily="18" charset="0"/>
                <a:cs typeface="Times New Roman" panose="02020603050405020304" pitchFamily="18" charset="0"/>
              </a:rPr>
              <a:t>j</a:t>
            </a:r>
            <a:r>
              <a:rPr lang="en-US" altLang="zh-CN" dirty="0"/>
              <a:t> or </a:t>
            </a:r>
            <a:r>
              <a:rPr lang="en-US" altLang="zh-CN" i="1" dirty="0">
                <a:latin typeface="Times New Roman" panose="02020603050405020304" pitchFamily="18" charset="0"/>
                <a:cs typeface="Times New Roman" panose="02020603050405020304" pitchFamily="18" charset="0"/>
              </a:rPr>
              <a:t>k</a:t>
            </a:r>
            <a:r>
              <a:rPr lang="en-US" altLang="zh-CN" dirty="0"/>
              <a:t>)</a:t>
            </a:r>
          </a:p>
          <a:p>
            <a:r>
              <a:rPr lang="en-US" altLang="zh-CN" dirty="0"/>
              <a:t>At each time step </a:t>
            </a:r>
            <a:r>
              <a:rPr lang="en-US" altLang="zh-CN" i="1" dirty="0">
                <a:latin typeface="Times New Roman" panose="02020603050405020304" pitchFamily="18" charset="0"/>
                <a:cs typeface="Times New Roman" panose="02020603050405020304" pitchFamily="18" charset="0"/>
              </a:rPr>
              <a:t>t</a:t>
            </a:r>
            <a:r>
              <a:rPr lang="en-US" altLang="zh-CN" dirty="0"/>
              <a:t>:</a:t>
            </a:r>
          </a:p>
          <a:p>
            <a:pPr lvl="1"/>
            <a:r>
              <a:rPr lang="en-US" altLang="zh-CN" dirty="0"/>
              <a:t>the model is in a fixed state </a:t>
            </a:r>
            <a:r>
              <a:rPr lang="en-US" altLang="zh-CN" sz="2400" i="1" dirty="0" err="1">
                <a:latin typeface="Times New Roman" panose="02020603050405020304" pitchFamily="18" charset="0"/>
                <a:cs typeface="Times New Roman" panose="02020603050405020304" pitchFamily="18" charset="0"/>
              </a:rPr>
              <a:t>q</a:t>
            </a:r>
            <a:r>
              <a:rPr lang="en-US" altLang="zh-CN" sz="2400" i="1" baseline="-25000" dirty="0" err="1">
                <a:latin typeface="Times New Roman" panose="02020603050405020304" pitchFamily="18" charset="0"/>
                <a:cs typeface="Times New Roman" panose="02020603050405020304" pitchFamily="18" charset="0"/>
              </a:rPr>
              <a:t>t</a:t>
            </a:r>
            <a:r>
              <a:rPr lang="en-US" altLang="zh-CN" dirty="0"/>
              <a:t> .</a:t>
            </a:r>
          </a:p>
          <a:p>
            <a:pPr lvl="1"/>
            <a:r>
              <a:rPr lang="en-US" altLang="zh-CN" dirty="0"/>
              <a:t>the model generates an observation, </a:t>
            </a:r>
            <a:r>
              <a:rPr lang="en-US" altLang="zh-CN" i="1" dirty="0" err="1">
                <a:latin typeface="Times New Roman" panose="02020603050405020304" pitchFamily="18" charset="0"/>
                <a:cs typeface="Times New Roman" panose="02020603050405020304" pitchFamily="18" charset="0"/>
              </a:rPr>
              <a:t>x</a:t>
            </a:r>
            <a:r>
              <a:rPr lang="en-US" altLang="zh-CN" i="1" baseline="-25000" dirty="0" err="1">
                <a:latin typeface="Times New Roman" panose="02020603050405020304" pitchFamily="18" charset="0"/>
                <a:cs typeface="Times New Roman" panose="02020603050405020304" pitchFamily="18" charset="0"/>
              </a:rPr>
              <a:t>t</a:t>
            </a:r>
            <a:r>
              <a:rPr lang="en-US" altLang="zh-CN" dirty="0"/>
              <a:t> , according to a probability distribution that is specific to the state</a:t>
            </a:r>
          </a:p>
          <a:p>
            <a:r>
              <a:rPr lang="en-US" altLang="zh-CN" dirty="0"/>
              <a:t>We don’t actually observe which state the model is in at each time step – hence “hidden”</a:t>
            </a:r>
          </a:p>
          <a:p>
            <a:r>
              <a:rPr lang="en-US" altLang="zh-CN" dirty="0"/>
              <a:t>Observations can be either continuous or discrete (usually the former)</a:t>
            </a:r>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11</a:t>
            </a:fld>
            <a:endParaRPr lang="en-US" altLang="zh-TW"/>
          </a:p>
        </p:txBody>
      </p:sp>
    </p:spTree>
    <p:extLst>
      <p:ext uri="{BB962C8B-B14F-4D97-AF65-F5344CB8AC3E}">
        <p14:creationId xmlns:p14="http://schemas.microsoft.com/office/powerpoint/2010/main" val="3223676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 probabilities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Imagine we know the state at a given time step </a:t>
                </a:r>
                <a14:m>
                  <m:oMath xmlns:m="http://schemas.openxmlformats.org/officeDocument/2006/math">
                    <m:r>
                      <a:rPr lang="en-US" altLang="zh-CN" i="1" dirty="0" smtClean="0">
                        <a:latin typeface="Cambria Math" panose="02040503050406030204" pitchFamily="18" charset="0"/>
                      </a:rPr>
                      <m:t>𝑡</m:t>
                    </m:r>
                  </m:oMath>
                </a14:m>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oMath>
                </a14:m>
                <a:endParaRPr lang="en-US" altLang="zh-CN" dirty="0"/>
              </a:p>
              <a:p>
                <a:r>
                  <a:rPr lang="en-US" altLang="zh-CN" dirty="0"/>
                  <a:t>Then the probability of being in a new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the next time step, is dependent only on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𝑡</m:t>
                        </m:r>
                      </m:sub>
                    </m:sSub>
                  </m:oMath>
                </a14:m>
                <a:r>
                  <a:rPr lang="en-US" altLang="zh-CN" dirty="0"/>
                  <a:t> . This is the </a:t>
                </a:r>
                <a:r>
                  <a:rPr lang="en-US" altLang="zh-CN" b="1" dirty="0"/>
                  <a:t>Markov</a:t>
                </a:r>
                <a:r>
                  <a:rPr lang="en-US" altLang="zh-CN" dirty="0"/>
                  <a:t> assumption.</a:t>
                </a:r>
              </a:p>
              <a:p>
                <a:r>
                  <a:rPr lang="en-US" altLang="zh-CN" dirty="0"/>
                  <a:t>Alternatively: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𝑡</m:t>
                        </m:r>
                        <m:r>
                          <a:rPr lang="en-US" altLang="zh-CN" b="0" i="1" dirty="0" smtClean="0">
                            <a:latin typeface="Cambria Math" panose="02040503050406030204" pitchFamily="18" charset="0"/>
                          </a:rPr>
                          <m:t>+1</m:t>
                        </m:r>
                      </m:sub>
                    </m:sSub>
                  </m:oMath>
                </a14:m>
                <a:r>
                  <a:rPr lang="en-US" altLang="zh-CN" dirty="0"/>
                  <a:t> is conditionally independent 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𝑡</m:t>
                        </m:r>
                        <m:r>
                          <a:rPr lang="en-US" altLang="zh-CN" b="0" i="1" dirty="0" smtClean="0">
                            <a:latin typeface="Cambria Math" panose="02040503050406030204" pitchFamily="18" charset="0"/>
                          </a:rPr>
                          <m:t>−1</m:t>
                        </m:r>
                      </m:sub>
                    </m:sSub>
                  </m:oMath>
                </a14:m>
                <a:r>
                  <a:rPr lang="en-US" altLang="zh-CN" dirty="0"/>
                  <a:t>, given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𝑡</m:t>
                        </m:r>
                      </m:sub>
                    </m:sSub>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a:stretch>
              </a:blipFill>
            </p:spPr>
            <p:txBody>
              <a:bodyPr/>
              <a:lstStyle/>
              <a:p>
                <a:r>
                  <a:rPr lang="zh-CN" altLang="en-US">
                    <a:noFill/>
                  </a:rPr>
                  <a:t> </a:t>
                </a:r>
              </a:p>
            </p:txBody>
          </p:sp>
        </mc:Fallback>
      </mc:AlternateContent>
      <p:grpSp>
        <p:nvGrpSpPr>
          <p:cNvPr id="19" name="组合 18"/>
          <p:cNvGrpSpPr/>
          <p:nvPr/>
        </p:nvGrpSpPr>
        <p:grpSpPr>
          <a:xfrm>
            <a:off x="3686187" y="1114631"/>
            <a:ext cx="3734434" cy="675231"/>
            <a:chOff x="4026756" y="1970975"/>
            <a:chExt cx="3734434" cy="675231"/>
          </a:xfrm>
        </p:grpSpPr>
        <p:grpSp>
          <p:nvGrpSpPr>
            <p:cNvPr id="7" name="组合 6"/>
            <p:cNvGrpSpPr/>
            <p:nvPr/>
          </p:nvGrpSpPr>
          <p:grpSpPr>
            <a:xfrm>
              <a:off x="4026756" y="1970975"/>
              <a:ext cx="3734434" cy="675231"/>
              <a:chOff x="1749928" y="4524704"/>
              <a:chExt cx="2297984" cy="409906"/>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678525" y="4524706"/>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636653" y="4524704"/>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7"/>
                <a:ext cx="517338" cy="1"/>
              </a:xfrm>
              <a:prstGeom prst="straightConnector1">
                <a:avLst/>
              </a:prstGeom>
              <a:noFill/>
              <a:ln w="28575" cap="flat" cmpd="sng" algn="ctr">
                <a:solidFill>
                  <a:schemeClr val="tx1"/>
                </a:solidFill>
                <a:prstDash val="solid"/>
                <a:miter lim="800000"/>
                <a:tailEnd type="triangle"/>
              </a:ln>
              <a:effectLst/>
            </p:spPr>
          </p:cxnSp>
          <p:cxnSp>
            <p:nvCxnSpPr>
              <p:cNvPr id="12" name="直接箭头连接符 11"/>
              <p:cNvCxnSpPr>
                <a:stCxn id="9" idx="6"/>
                <a:endCxn id="10" idx="2"/>
              </p:cNvCxnSpPr>
              <p:nvPr/>
            </p:nvCxnSpPr>
            <p:spPr>
              <a:xfrm flipV="1">
                <a:off x="3089784" y="4729655"/>
                <a:ext cx="546870" cy="2"/>
              </a:xfrm>
              <a:prstGeom prst="straightConnector1">
                <a:avLst/>
              </a:prstGeom>
              <a:noFill/>
              <a:ln w="28575" cap="flat" cmpd="sng" algn="ctr">
                <a:solidFill>
                  <a:schemeClr val="tx1"/>
                </a:solidFill>
                <a:prstDash val="solid"/>
                <a:miter lim="800000"/>
                <a:tailEnd type="triangle"/>
              </a:ln>
              <a:effectLst/>
            </p:spPr>
          </p:cxnSp>
        </p:grpSp>
        <mc:AlternateContent xmlns:mc="http://schemas.openxmlformats.org/markup-compatibility/2006" xmlns:a14="http://schemas.microsoft.com/office/drawing/2010/main">
          <mc:Choice Requires="a14">
            <p:sp>
              <p:nvSpPr>
                <p:cNvPr id="16" name="文本框 15"/>
                <p:cNvSpPr txBox="1"/>
                <p:nvPr/>
              </p:nvSpPr>
              <p:spPr>
                <a:xfrm>
                  <a:off x="4053419" y="2085725"/>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4053419" y="2085725"/>
                  <a:ext cx="591028" cy="400110"/>
                </a:xfrm>
                <a:prstGeom prst="rect">
                  <a:avLst/>
                </a:prstGeom>
                <a:blipFill>
                  <a:blip r:embed="rId3"/>
                  <a:stretch>
                    <a:fillRect r="-5155" b="-769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 name="文本框 19"/>
              <p:cNvSpPr txBox="1"/>
              <p:nvPr/>
            </p:nvSpPr>
            <p:spPr>
              <a:xfrm>
                <a:off x="5229268" y="1229381"/>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sub>
                      </m:sSub>
                    </m:oMath>
                  </m:oMathPara>
                </a14:m>
                <a:endParaRPr lang="zh-CN" altLang="en-US" sz="2000" dirty="0">
                  <a:solidFill>
                    <a:schemeClr val="bg1"/>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5229268" y="1229381"/>
                <a:ext cx="591028" cy="400110"/>
              </a:xfrm>
              <a:prstGeom prst="rect">
                <a:avLst/>
              </a:prstGeom>
              <a:blipFill>
                <a:blip r:embed="rId4"/>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6793362" y="1229381"/>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21" name="文本框 20"/>
              <p:cNvSpPr txBox="1">
                <a:spLocks noRot="1" noChangeAspect="1" noMove="1" noResize="1" noEditPoints="1" noAdjustHandles="1" noChangeArrowheads="1" noChangeShapeType="1" noTextEdit="1"/>
              </p:cNvSpPr>
              <p:nvPr/>
            </p:nvSpPr>
            <p:spPr>
              <a:xfrm>
                <a:off x="6793362" y="1229381"/>
                <a:ext cx="591028" cy="400110"/>
              </a:xfrm>
              <a:prstGeom prst="rect">
                <a:avLst/>
              </a:prstGeom>
              <a:blipFill>
                <a:blip r:embed="rId5"/>
                <a:stretch>
                  <a:fillRect r="-5155" b="-7692"/>
                </a:stretch>
              </a:blipFill>
            </p:spPr>
            <p:txBody>
              <a:bodyPr/>
              <a:lstStyle/>
              <a:p>
                <a:r>
                  <a:rPr lang="zh-CN" altLang="en-US">
                    <a:noFill/>
                  </a:rPr>
                  <a:t> </a:t>
                </a:r>
              </a:p>
            </p:txBody>
          </p:sp>
        </mc:Fallback>
      </mc:AlternateContent>
      <p:cxnSp>
        <p:nvCxnSpPr>
          <p:cNvPr id="23" name="直接箭头连接符 22"/>
          <p:cNvCxnSpPr>
            <a:stCxn id="8" idx="4"/>
          </p:cNvCxnSpPr>
          <p:nvPr/>
        </p:nvCxnSpPr>
        <p:spPr>
          <a:xfrm flipH="1">
            <a:off x="4020353" y="1789862"/>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5546617" y="1788055"/>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7086454" y="1788055"/>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947729" y="2632778"/>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473991" y="262278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013830" y="2632777"/>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文本框 28"/>
              <p:cNvSpPr txBox="1"/>
              <p:nvPr/>
            </p:nvSpPr>
            <p:spPr>
              <a:xfrm>
                <a:off x="3867778" y="3583879"/>
                <a:ext cx="5341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3867778" y="3583879"/>
                <a:ext cx="534121" cy="307777"/>
              </a:xfrm>
              <a:prstGeom prst="rect">
                <a:avLst/>
              </a:prstGeom>
              <a:blipFill>
                <a:blip r:embed="rId6"/>
                <a:stretch>
                  <a:fillRect l="-5682" r="-4545"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5394040" y="3583878"/>
                <a:ext cx="2888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5394040" y="3583878"/>
                <a:ext cx="288861" cy="307777"/>
              </a:xfrm>
              <a:prstGeom prst="rect">
                <a:avLst/>
              </a:prstGeom>
              <a:blipFill>
                <a:blip r:embed="rId7"/>
                <a:stretch>
                  <a:fillRect l="-12766" r="-8511"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6933879" y="3583877"/>
                <a:ext cx="5341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31" name="文本框 30"/>
              <p:cNvSpPr txBox="1">
                <a:spLocks noRot="1" noChangeAspect="1" noMove="1" noResize="1" noEditPoints="1" noAdjustHandles="1" noChangeArrowheads="1" noChangeShapeType="1" noTextEdit="1"/>
              </p:cNvSpPr>
              <p:nvPr/>
            </p:nvSpPr>
            <p:spPr>
              <a:xfrm>
                <a:off x="6933879" y="3583877"/>
                <a:ext cx="534121" cy="307777"/>
              </a:xfrm>
              <a:prstGeom prst="rect">
                <a:avLst/>
              </a:prstGeom>
              <a:blipFill>
                <a:blip r:embed="rId8"/>
                <a:stretch>
                  <a:fillRect l="-5682" r="-4545" b="-16000"/>
                </a:stretch>
              </a:blipFill>
            </p:spPr>
            <p:txBody>
              <a:bodyPr/>
              <a:lstStyle/>
              <a:p>
                <a:r>
                  <a:rPr lang="zh-CN" altLang="en-US">
                    <a:noFill/>
                  </a:rPr>
                  <a:t> </a:t>
                </a:r>
              </a:p>
            </p:txBody>
          </p:sp>
        </mc:Fallback>
      </mc:AlternateContent>
      <p:sp>
        <p:nvSpPr>
          <p:cNvPr id="13" name="灯片编号占位符 12"/>
          <p:cNvSpPr>
            <a:spLocks noGrp="1"/>
          </p:cNvSpPr>
          <p:nvPr>
            <p:ph type="sldNum" sz="quarter" idx="12"/>
          </p:nvPr>
        </p:nvSpPr>
        <p:spPr/>
        <p:txBody>
          <a:bodyPr/>
          <a:lstStyle/>
          <a:p>
            <a:pPr>
              <a:defRPr/>
            </a:pPr>
            <a:fld id="{B9CD4CCB-73CB-499F-9483-72A1F6A46DBE}" type="slidenum">
              <a:rPr lang="zh-TW" altLang="en-US" smtClean="0"/>
              <a:pPr>
                <a:defRPr/>
              </a:pPr>
              <a:t>12</a:t>
            </a:fld>
            <a:endParaRPr lang="en-US" altLang="zh-TW"/>
          </a:p>
        </p:txBody>
      </p:sp>
    </p:spTree>
    <p:extLst>
      <p:ext uri="{BB962C8B-B14F-4D97-AF65-F5344CB8AC3E}">
        <p14:creationId xmlns:p14="http://schemas.microsoft.com/office/powerpoint/2010/main" val="605170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 assumptions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Note that </a:t>
                </a:r>
                <a:r>
                  <a:rPr lang="en-US" altLang="zh-CN" b="1" dirty="0"/>
                  <a:t>observation independence</a:t>
                </a:r>
                <a:r>
                  <a:rPr lang="en-US" altLang="zh-CN" dirty="0"/>
                  <a:t> is an assumption that naturally arises from the model: the probability of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𝑡</m:t>
                        </m:r>
                      </m:sub>
                    </m:sSub>
                  </m:oMath>
                </a14:m>
                <a:r>
                  <a:rPr lang="en-US" altLang="zh-CN" dirty="0"/>
                  <a:t> depends only on the state that generated it,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𝑡</m:t>
                        </m:r>
                      </m:sub>
                    </m:sSub>
                  </m:oMath>
                </a14:m>
                <a:r>
                  <a:rPr lang="en-US" altLang="zh-CN" dirty="0"/>
                  <a:t> .</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r="-741"/>
                </a:stretch>
              </a:blipFill>
            </p:spPr>
            <p:txBody>
              <a:bodyPr/>
              <a:lstStyle/>
              <a:p>
                <a:r>
                  <a:rPr lang="zh-CN" altLang="en-US">
                    <a:noFill/>
                  </a:rPr>
                  <a:t> </a:t>
                </a:r>
              </a:p>
            </p:txBody>
          </p:sp>
        </mc:Fallback>
      </mc:AlternateContent>
      <p:grpSp>
        <p:nvGrpSpPr>
          <p:cNvPr id="31" name="组合 30"/>
          <p:cNvGrpSpPr/>
          <p:nvPr/>
        </p:nvGrpSpPr>
        <p:grpSpPr>
          <a:xfrm>
            <a:off x="3686187" y="1114631"/>
            <a:ext cx="3734434" cy="675231"/>
            <a:chOff x="3686187" y="1114631"/>
            <a:chExt cx="3734434" cy="675231"/>
          </a:xfrm>
        </p:grpSpPr>
        <p:grpSp>
          <p:nvGrpSpPr>
            <p:cNvPr id="7" name="组合 6"/>
            <p:cNvGrpSpPr/>
            <p:nvPr/>
          </p:nvGrpSpPr>
          <p:grpSpPr>
            <a:xfrm>
              <a:off x="3686187" y="1114631"/>
              <a:ext cx="3734434" cy="675231"/>
              <a:chOff x="4026756" y="1970975"/>
              <a:chExt cx="3734434" cy="675231"/>
            </a:xfrm>
          </p:grpSpPr>
          <p:grpSp>
            <p:nvGrpSpPr>
              <p:cNvPr id="8" name="组合 7"/>
              <p:cNvGrpSpPr/>
              <p:nvPr/>
            </p:nvGrpSpPr>
            <p:grpSpPr>
              <a:xfrm>
                <a:off x="4026756" y="1970975"/>
                <a:ext cx="3734434" cy="675231"/>
                <a:chOff x="1749928" y="4524704"/>
                <a:chExt cx="2297984" cy="409906"/>
              </a:xfrm>
            </p:grpSpPr>
            <p:sp>
              <p:nvSpPr>
                <p:cNvPr id="10" name="椭圆 9"/>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a:off x="2678525" y="4524706"/>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椭圆 11"/>
                <p:cNvSpPr/>
                <p:nvPr/>
              </p:nvSpPr>
              <p:spPr>
                <a:xfrm>
                  <a:off x="3636653" y="4524704"/>
                  <a:ext cx="411259" cy="409903"/>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3" name="直接箭头连接符 12"/>
                <p:cNvCxnSpPr>
                  <a:stCxn id="10" idx="6"/>
                  <a:endCxn id="11" idx="2"/>
                </p:cNvCxnSpPr>
                <p:nvPr/>
              </p:nvCxnSpPr>
              <p:spPr>
                <a:xfrm flipV="1">
                  <a:off x="2161187" y="4729657"/>
                  <a:ext cx="517338" cy="1"/>
                </a:xfrm>
                <a:prstGeom prst="straightConnector1">
                  <a:avLst/>
                </a:prstGeom>
                <a:noFill/>
                <a:ln w="28575" cap="flat" cmpd="sng" algn="ctr">
                  <a:solidFill>
                    <a:schemeClr val="tx1"/>
                  </a:solidFill>
                  <a:prstDash val="solid"/>
                  <a:miter lim="800000"/>
                  <a:tailEnd type="triangle"/>
                </a:ln>
                <a:effectLst/>
              </p:spPr>
            </p:cxnSp>
            <p:cxnSp>
              <p:nvCxnSpPr>
                <p:cNvPr id="14" name="直接箭头连接符 13"/>
                <p:cNvCxnSpPr>
                  <a:stCxn id="11" idx="6"/>
                  <a:endCxn id="12" idx="2"/>
                </p:cNvCxnSpPr>
                <p:nvPr/>
              </p:nvCxnSpPr>
              <p:spPr>
                <a:xfrm flipV="1">
                  <a:off x="3089784" y="4729655"/>
                  <a:ext cx="546870" cy="2"/>
                </a:xfrm>
                <a:prstGeom prst="straightConnector1">
                  <a:avLst/>
                </a:prstGeom>
                <a:noFill/>
                <a:ln w="28575" cap="flat" cmpd="sng" algn="ctr">
                  <a:solidFill>
                    <a:schemeClr val="tx1"/>
                  </a:solidFill>
                  <a:prstDash val="solid"/>
                  <a:miter lim="800000"/>
                  <a:tailEnd type="triangle"/>
                </a:ln>
                <a:effectLst/>
              </p:spPr>
            </p:cxnSp>
          </p:grpSp>
          <mc:AlternateContent xmlns:mc="http://schemas.openxmlformats.org/markup-compatibility/2006" xmlns:a14="http://schemas.microsoft.com/office/drawing/2010/main">
            <mc:Choice Requires="a14">
              <p:sp>
                <p:nvSpPr>
                  <p:cNvPr id="9" name="文本框 8"/>
                  <p:cNvSpPr txBox="1"/>
                  <p:nvPr/>
                </p:nvSpPr>
                <p:spPr>
                  <a:xfrm>
                    <a:off x="4053419" y="2085725"/>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053419" y="2085725"/>
                    <a:ext cx="591028" cy="400110"/>
                  </a:xfrm>
                  <a:prstGeom prst="rect">
                    <a:avLst/>
                  </a:prstGeom>
                  <a:blipFill>
                    <a:blip r:embed="rId3"/>
                    <a:stretch>
                      <a:fillRect r="-5155" b="-769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 name="文本框 14"/>
                <p:cNvSpPr txBox="1"/>
                <p:nvPr/>
              </p:nvSpPr>
              <p:spPr>
                <a:xfrm>
                  <a:off x="5229268" y="1229381"/>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sub>
                        </m:sSub>
                      </m:oMath>
                    </m:oMathPara>
                  </a14:m>
                  <a:endParaRPr lang="zh-CN" altLang="en-US" sz="2000" dirty="0">
                    <a:solidFill>
                      <a:schemeClr val="bg1"/>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5229268" y="1229381"/>
                  <a:ext cx="591028" cy="400110"/>
                </a:xfrm>
                <a:prstGeom prst="rect">
                  <a:avLst/>
                </a:prstGeom>
                <a:blipFill>
                  <a:blip r:embed="rId4"/>
                  <a:stretch>
                    <a:fillRect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6793362" y="1229381"/>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𝑡</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6793362" y="1229381"/>
                  <a:ext cx="591028" cy="400110"/>
                </a:xfrm>
                <a:prstGeom prst="rect">
                  <a:avLst/>
                </a:prstGeom>
                <a:blipFill>
                  <a:blip r:embed="rId5"/>
                  <a:stretch>
                    <a:fillRect r="-5155" b="-7692"/>
                  </a:stretch>
                </a:blipFill>
              </p:spPr>
              <p:txBody>
                <a:bodyPr/>
                <a:lstStyle/>
                <a:p>
                  <a:r>
                    <a:rPr lang="zh-CN" altLang="en-US">
                      <a:noFill/>
                    </a:rPr>
                    <a:t> </a:t>
                  </a:r>
                </a:p>
              </p:txBody>
            </p:sp>
          </mc:Fallback>
        </mc:AlternateContent>
      </p:grpSp>
      <p:cxnSp>
        <p:nvCxnSpPr>
          <p:cNvPr id="17" name="直接箭头连接符 16"/>
          <p:cNvCxnSpPr>
            <a:stCxn id="10" idx="4"/>
          </p:cNvCxnSpPr>
          <p:nvPr/>
        </p:nvCxnSpPr>
        <p:spPr>
          <a:xfrm flipH="1">
            <a:off x="4020353" y="1789862"/>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5546617" y="1788055"/>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7086454" y="1788055"/>
            <a:ext cx="1" cy="85173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947729" y="2632778"/>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5473991" y="262278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013830" y="2632777"/>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p:cNvSpPr txBox="1"/>
              <p:nvPr/>
            </p:nvSpPr>
            <p:spPr>
              <a:xfrm>
                <a:off x="3867778" y="3583879"/>
                <a:ext cx="5341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3867778" y="3583879"/>
                <a:ext cx="534121" cy="307777"/>
              </a:xfrm>
              <a:prstGeom prst="rect">
                <a:avLst/>
              </a:prstGeom>
              <a:blipFill>
                <a:blip r:embed="rId6"/>
                <a:stretch>
                  <a:fillRect l="-5682" r="-4545"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394040" y="3583878"/>
                <a:ext cx="28886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oMath>
                  </m:oMathPara>
                </a14:m>
                <a:endParaRPr lang="zh-CN" altLang="en-US" dirty="0"/>
              </a:p>
            </p:txBody>
          </p:sp>
        </mc:Choice>
        <mc:Fallback xmlns="">
          <p:sp>
            <p:nvSpPr>
              <p:cNvPr id="24" name="文本框 23"/>
              <p:cNvSpPr txBox="1">
                <a:spLocks noRot="1" noChangeAspect="1" noMove="1" noResize="1" noEditPoints="1" noAdjustHandles="1" noChangeArrowheads="1" noChangeShapeType="1" noTextEdit="1"/>
              </p:cNvSpPr>
              <p:nvPr/>
            </p:nvSpPr>
            <p:spPr>
              <a:xfrm>
                <a:off x="5394040" y="3583878"/>
                <a:ext cx="288861" cy="307777"/>
              </a:xfrm>
              <a:prstGeom prst="rect">
                <a:avLst/>
              </a:prstGeom>
              <a:blipFill>
                <a:blip r:embed="rId7"/>
                <a:stretch>
                  <a:fillRect l="-12766" r="-8511"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p:cNvSpPr txBox="1"/>
              <p:nvPr/>
            </p:nvSpPr>
            <p:spPr>
              <a:xfrm>
                <a:off x="6933879" y="3583877"/>
                <a:ext cx="53412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5" name="文本框 24"/>
              <p:cNvSpPr txBox="1">
                <a:spLocks noRot="1" noChangeAspect="1" noMove="1" noResize="1" noEditPoints="1" noAdjustHandles="1" noChangeArrowheads="1" noChangeShapeType="1" noTextEdit="1"/>
              </p:cNvSpPr>
              <p:nvPr/>
            </p:nvSpPr>
            <p:spPr>
              <a:xfrm>
                <a:off x="6933879" y="3583877"/>
                <a:ext cx="534121" cy="307777"/>
              </a:xfrm>
              <a:prstGeom prst="rect">
                <a:avLst/>
              </a:prstGeom>
              <a:blipFill>
                <a:blip r:embed="rId8"/>
                <a:stretch>
                  <a:fillRect l="-5682" r="-4545"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4250638" y="873658"/>
                <a:ext cx="12218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6" name="文本框 25"/>
              <p:cNvSpPr txBox="1">
                <a:spLocks noRot="1" noChangeAspect="1" noMove="1" noResize="1" noEditPoints="1" noAdjustHandles="1" noChangeArrowheads="1" noChangeShapeType="1" noTextEdit="1"/>
              </p:cNvSpPr>
              <p:nvPr/>
            </p:nvSpPr>
            <p:spPr>
              <a:xfrm>
                <a:off x="4250638" y="873658"/>
                <a:ext cx="1221808" cy="307777"/>
              </a:xfrm>
              <a:prstGeom prst="rect">
                <a:avLst/>
              </a:prstGeom>
              <a:blipFill>
                <a:blip r:embed="rId9"/>
                <a:stretch>
                  <a:fillRect l="-3980" t="-1961" r="-7463"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756174" y="881461"/>
                <a:ext cx="122180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5756174" y="881461"/>
                <a:ext cx="1221808" cy="307777"/>
              </a:xfrm>
              <a:prstGeom prst="rect">
                <a:avLst/>
              </a:prstGeom>
              <a:blipFill>
                <a:blip r:embed="rId10"/>
                <a:stretch>
                  <a:fillRect l="-3980" t="-4000" r="-7463"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4026631" y="2044537"/>
                <a:ext cx="12026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4026631" y="2044537"/>
                <a:ext cx="1202637" cy="307777"/>
              </a:xfrm>
              <a:prstGeom prst="rect">
                <a:avLst/>
              </a:prstGeom>
              <a:blipFill>
                <a:blip r:embed="rId11"/>
                <a:stretch>
                  <a:fillRect l="-5076" t="-1961" r="-7614"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5590725" y="2041569"/>
                <a:ext cx="9582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9" name="文本框 28"/>
              <p:cNvSpPr txBox="1">
                <a:spLocks noRot="1" noChangeAspect="1" noMove="1" noResize="1" noEditPoints="1" noAdjustHandles="1" noChangeArrowheads="1" noChangeShapeType="1" noTextEdit="1"/>
              </p:cNvSpPr>
              <p:nvPr/>
            </p:nvSpPr>
            <p:spPr>
              <a:xfrm>
                <a:off x="5590725" y="2041569"/>
                <a:ext cx="958276" cy="307777"/>
              </a:xfrm>
              <a:prstGeom prst="rect">
                <a:avLst/>
              </a:prstGeom>
              <a:blipFill>
                <a:blip r:embed="rId12"/>
                <a:stretch>
                  <a:fillRect l="-6369" t="-2000" r="-9554"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7170561" y="2042470"/>
                <a:ext cx="144879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7170561" y="2042470"/>
                <a:ext cx="1448795" cy="307777"/>
              </a:xfrm>
              <a:prstGeom prst="rect">
                <a:avLst/>
              </a:prstGeom>
              <a:blipFill>
                <a:blip r:embed="rId13"/>
                <a:stretch>
                  <a:fillRect l="-3782" t="-1961" r="-6303" b="-33333"/>
                </a:stretch>
              </a:blipFill>
            </p:spPr>
            <p:txBody>
              <a:bodyPr/>
              <a:lstStyle/>
              <a:p>
                <a:r>
                  <a:rPr lang="zh-CN" altLang="en-US">
                    <a:noFill/>
                  </a:rPr>
                  <a:t> </a:t>
                </a:r>
              </a:p>
            </p:txBody>
          </p:sp>
        </mc:Fallback>
      </mc:AlternateContent>
      <p:sp>
        <p:nvSpPr>
          <p:cNvPr id="32" name="灯片编号占位符 31"/>
          <p:cNvSpPr>
            <a:spLocks noGrp="1"/>
          </p:cNvSpPr>
          <p:nvPr>
            <p:ph type="sldNum" sz="quarter" idx="12"/>
          </p:nvPr>
        </p:nvSpPr>
        <p:spPr/>
        <p:txBody>
          <a:bodyPr/>
          <a:lstStyle/>
          <a:p>
            <a:pPr>
              <a:defRPr/>
            </a:pPr>
            <a:fld id="{B9CD4CCB-73CB-499F-9483-72A1F6A46DBE}" type="slidenum">
              <a:rPr lang="zh-TW" altLang="en-US" smtClean="0"/>
              <a:pPr>
                <a:defRPr/>
              </a:pPr>
              <a:t>13</a:t>
            </a:fld>
            <a:endParaRPr lang="en-US" altLang="zh-TW"/>
          </a:p>
        </p:txBody>
      </p:sp>
    </p:spTree>
    <p:extLst>
      <p:ext uri="{BB962C8B-B14F-4D97-AF65-F5344CB8AC3E}">
        <p14:creationId xmlns:p14="http://schemas.microsoft.com/office/powerpoint/2010/main" val="3162517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a:t>
            </a:r>
            <a:endParaRPr lang="zh-CN" altLang="en-US" dirty="0"/>
          </a:p>
        </p:txBody>
      </p:sp>
      <p:sp>
        <p:nvSpPr>
          <p:cNvPr id="3" name="内容占位符 2"/>
          <p:cNvSpPr>
            <a:spLocks noGrp="1"/>
          </p:cNvSpPr>
          <p:nvPr>
            <p:ph idx="1"/>
          </p:nvPr>
        </p:nvSpPr>
        <p:spPr>
          <a:xfrm>
            <a:off x="783772" y="856989"/>
            <a:ext cx="6753101" cy="5444238"/>
          </a:xfrm>
        </p:spPr>
        <p:txBody>
          <a:bodyPr/>
          <a:lstStyle/>
          <a:p>
            <a:r>
              <a:rPr lang="en-US" altLang="en-US" dirty="0"/>
              <a:t>Example: The dishonest casino</a:t>
            </a:r>
          </a:p>
          <a:p>
            <a:r>
              <a:rPr lang="en-US" altLang="en-US" dirty="0"/>
              <a:t>A casino has two dice:</a:t>
            </a:r>
          </a:p>
          <a:p>
            <a:pPr lvl="1"/>
            <a:r>
              <a:rPr lang="en-US" altLang="en-US" dirty="0">
                <a:solidFill>
                  <a:srgbClr val="0070C0"/>
                </a:solidFill>
              </a:rPr>
              <a:t>Fair die</a:t>
            </a:r>
          </a:p>
          <a:p>
            <a:pPr marL="200025" lvl="1" indent="338138">
              <a:buNone/>
            </a:pPr>
            <a:r>
              <a:rPr lang="en-US" altLang="en-US" dirty="0">
                <a:solidFill>
                  <a:srgbClr val="0070C0"/>
                </a:solidFill>
              </a:rPr>
              <a:t>P(1) = P(2) = P(3) = P(4) = P(5) = P(6) = 1/6</a:t>
            </a:r>
          </a:p>
          <a:p>
            <a:pPr lvl="1"/>
            <a:r>
              <a:rPr lang="en-US" altLang="en-US" dirty="0">
                <a:solidFill>
                  <a:srgbClr val="FF0000"/>
                </a:solidFill>
              </a:rPr>
              <a:t>Loaded die</a:t>
            </a:r>
          </a:p>
          <a:p>
            <a:pPr marL="200025" lvl="1" indent="338138">
              <a:buNone/>
            </a:pPr>
            <a:r>
              <a:rPr lang="en-US" altLang="en-US" dirty="0">
                <a:solidFill>
                  <a:srgbClr val="FF0000"/>
                </a:solidFill>
              </a:rPr>
              <a:t>P(1) = P(2) = P(3) = P(4) = P(5) = 1/10</a:t>
            </a:r>
          </a:p>
          <a:p>
            <a:pPr marL="200025" lvl="1" indent="338138">
              <a:buNone/>
            </a:pPr>
            <a:r>
              <a:rPr lang="en-US" altLang="en-US" dirty="0">
                <a:solidFill>
                  <a:srgbClr val="FF0000"/>
                </a:solidFill>
              </a:rPr>
              <a:t>P(6) = 1/2</a:t>
            </a:r>
          </a:p>
          <a:p>
            <a:r>
              <a:rPr lang="en-US" altLang="en-US" dirty="0"/>
              <a:t>Casino player switches between fair and loaded die with probability 1/20 at each turn</a:t>
            </a:r>
          </a:p>
          <a:p>
            <a:endParaRPr lang="zh-CN" altLang="en-US" dirty="0"/>
          </a:p>
        </p:txBody>
      </p:sp>
      <p:pic>
        <p:nvPicPr>
          <p:cNvPr id="7" name="Picture 4" descr="two d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9497" y="967227"/>
            <a:ext cx="24384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casino play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658497" y="2491227"/>
            <a:ext cx="3048000" cy="3810000"/>
          </a:xfrm>
          <a:prstGeom prst="rect">
            <a:avLst/>
          </a:prstGeom>
        </p:spPr>
      </p:pic>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14</a:t>
            </a:fld>
            <a:endParaRPr lang="en-US" altLang="zh-TW"/>
          </a:p>
        </p:txBody>
      </p:sp>
    </p:spTree>
    <p:extLst>
      <p:ext uri="{BB962C8B-B14F-4D97-AF65-F5344CB8AC3E}">
        <p14:creationId xmlns:p14="http://schemas.microsoft.com/office/powerpoint/2010/main" val="142494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a:t>
            </a:r>
            <a:endParaRPr lang="zh-CN" altLang="en-US" dirty="0"/>
          </a:p>
        </p:txBody>
      </p:sp>
      <p:sp>
        <p:nvSpPr>
          <p:cNvPr id="3" name="内容占位符 2"/>
          <p:cNvSpPr>
            <a:spLocks noGrp="1"/>
          </p:cNvSpPr>
          <p:nvPr>
            <p:ph idx="1"/>
          </p:nvPr>
        </p:nvSpPr>
        <p:spPr/>
        <p:txBody>
          <a:bodyPr/>
          <a:lstStyle/>
          <a:p>
            <a:r>
              <a:rPr lang="en-US" altLang="zh-CN" dirty="0"/>
              <a:t>Game</a:t>
            </a:r>
          </a:p>
          <a:p>
            <a:pPr lvl="1"/>
            <a:r>
              <a:rPr lang="en-US" altLang="zh-CN" dirty="0"/>
              <a:t>You bet $1</a:t>
            </a:r>
          </a:p>
          <a:p>
            <a:pPr lvl="1"/>
            <a:r>
              <a:rPr lang="en-US" altLang="zh-CN" dirty="0"/>
              <a:t>You roll (always with a fair die)</a:t>
            </a:r>
          </a:p>
          <a:p>
            <a:pPr lvl="1"/>
            <a:r>
              <a:rPr lang="en-US" altLang="zh-CN" dirty="0"/>
              <a:t>Casino player rolls (maybe with fair die, maybe with loaded die)</a:t>
            </a:r>
          </a:p>
          <a:p>
            <a:pPr lvl="1"/>
            <a:r>
              <a:rPr lang="en-US" altLang="zh-CN" dirty="0"/>
              <a:t>Highest number wins $2</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15</a:t>
            </a:fld>
            <a:endParaRPr lang="en-US" altLang="zh-TW"/>
          </a:p>
        </p:txBody>
      </p:sp>
    </p:spTree>
    <p:extLst>
      <p:ext uri="{BB962C8B-B14F-4D97-AF65-F5344CB8AC3E}">
        <p14:creationId xmlns:p14="http://schemas.microsoft.com/office/powerpoint/2010/main" val="617357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Question # 1 – Decoding</a:t>
            </a:r>
            <a:endParaRPr lang="zh-CN" altLang="en-US" dirty="0"/>
          </a:p>
        </p:txBody>
      </p:sp>
      <p:sp>
        <p:nvSpPr>
          <p:cNvPr id="3" name="内容占位符 2"/>
          <p:cNvSpPr>
            <a:spLocks noGrp="1"/>
          </p:cNvSpPr>
          <p:nvPr>
            <p:ph idx="1"/>
          </p:nvPr>
        </p:nvSpPr>
        <p:spPr/>
        <p:txBody>
          <a:bodyPr/>
          <a:lstStyle/>
          <a:p>
            <a:r>
              <a:rPr lang="en-US" altLang="en-US" b="1" dirty="0">
                <a:solidFill>
                  <a:srgbClr val="FF0000"/>
                </a:solidFill>
              </a:rPr>
              <a:t>GIVEN</a:t>
            </a:r>
          </a:p>
          <a:p>
            <a:r>
              <a:rPr lang="en-US" altLang="en-US" dirty="0"/>
              <a:t>A sequence of rolls by the casino player</a:t>
            </a:r>
          </a:p>
          <a:p>
            <a:endParaRPr lang="en-US" altLang="en-US" dirty="0"/>
          </a:p>
          <a:p>
            <a:endParaRPr lang="en-US" altLang="en-US" dirty="0"/>
          </a:p>
          <a:p>
            <a:r>
              <a:rPr lang="en-US" altLang="en-US" b="1" dirty="0">
                <a:solidFill>
                  <a:srgbClr val="FF0000"/>
                </a:solidFill>
              </a:rPr>
              <a:t>QUESTION</a:t>
            </a:r>
          </a:p>
          <a:p>
            <a:r>
              <a:rPr lang="en-US" altLang="en-US" dirty="0"/>
              <a:t>What portion of the sequence was generated with the fair die, and what portion with the loaded die?</a:t>
            </a:r>
          </a:p>
          <a:p>
            <a:endParaRPr lang="en-US" altLang="en-US" dirty="0"/>
          </a:p>
          <a:p>
            <a:r>
              <a:rPr lang="en-US" altLang="en-US" dirty="0"/>
              <a:t>This is the </a:t>
            </a:r>
            <a:r>
              <a:rPr lang="en-US" altLang="en-US" b="1" dirty="0">
                <a:solidFill>
                  <a:srgbClr val="FF0000"/>
                </a:solidFill>
              </a:rPr>
              <a:t>DECODING</a:t>
            </a:r>
            <a:r>
              <a:rPr lang="en-US" altLang="en-US" dirty="0"/>
              <a:t> question in HMMs</a:t>
            </a:r>
          </a:p>
        </p:txBody>
      </p:sp>
      <p:sp>
        <p:nvSpPr>
          <p:cNvPr id="14" name="Rectangle 5"/>
          <p:cNvSpPr>
            <a:spLocks noChangeArrowheads="1"/>
          </p:cNvSpPr>
          <p:nvPr/>
        </p:nvSpPr>
        <p:spPr bwMode="auto">
          <a:xfrm>
            <a:off x="4795694" y="2171845"/>
            <a:ext cx="2817814" cy="342900"/>
          </a:xfrm>
          <a:prstGeom prst="rect">
            <a:avLst/>
          </a:prstGeom>
          <a:solidFill>
            <a:schemeClr val="accent1">
              <a:lumMod val="20000"/>
              <a:lumOff val="80000"/>
            </a:schemeClr>
          </a:solidFill>
          <a:ln w="127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矩形 14"/>
          <p:cNvSpPr/>
          <p:nvPr/>
        </p:nvSpPr>
        <p:spPr>
          <a:xfrm>
            <a:off x="2341419" y="2171845"/>
            <a:ext cx="8686800" cy="338554"/>
          </a:xfrm>
          <a:prstGeom prst="rect">
            <a:avLst/>
          </a:prstGeom>
        </p:spPr>
        <p:txBody>
          <a:bodyPr wrap="square">
            <a:spAutoFit/>
          </a:bodyPr>
          <a:lstStyle/>
          <a:p>
            <a:pPr marL="342900" lvl="0" indent="-342900" fontAlgn="base">
              <a:spcBef>
                <a:spcPct val="20000"/>
              </a:spcBef>
              <a:spcAft>
                <a:spcPct val="0"/>
              </a:spcAft>
              <a:buClr>
                <a:srgbClr val="006699"/>
              </a:buClr>
            </a:pPr>
            <a:r>
              <a:rPr lang="en-US" altLang="en-US" sz="1600" b="1" kern="0" dirty="0">
                <a:solidFill>
                  <a:srgbClr val="333399"/>
                </a:solidFill>
                <a:latin typeface="Arial"/>
              </a:rPr>
              <a:t>124552</a:t>
            </a:r>
            <a:r>
              <a:rPr lang="en-US" altLang="en-US" sz="1600" b="1" kern="0" dirty="0">
                <a:solidFill>
                  <a:srgbClr val="FF0000"/>
                </a:solidFill>
                <a:latin typeface="Arial"/>
              </a:rPr>
              <a:t>6</a:t>
            </a:r>
            <a:r>
              <a:rPr lang="en-US" altLang="en-US" sz="1600" b="1" kern="0" dirty="0">
                <a:solidFill>
                  <a:srgbClr val="333399"/>
                </a:solidFill>
                <a:latin typeface="Arial"/>
              </a:rPr>
              <a:t>4</a:t>
            </a:r>
            <a:r>
              <a:rPr lang="en-US" altLang="en-US" sz="1600" b="1" kern="0" dirty="0">
                <a:solidFill>
                  <a:srgbClr val="FF0000"/>
                </a:solidFill>
                <a:latin typeface="Arial"/>
              </a:rPr>
              <a:t>6</a:t>
            </a:r>
            <a:r>
              <a:rPr lang="en-US" altLang="en-US" sz="1600" b="1" kern="0" dirty="0">
                <a:solidFill>
                  <a:srgbClr val="333399"/>
                </a:solidFill>
                <a:latin typeface="Arial"/>
              </a:rPr>
              <a:t>214</a:t>
            </a:r>
            <a:r>
              <a:rPr lang="en-US" altLang="en-US" sz="1600" b="1" kern="0" dirty="0">
                <a:solidFill>
                  <a:srgbClr val="FF0000"/>
                </a:solidFill>
                <a:latin typeface="Arial"/>
              </a:rPr>
              <a:t>6</a:t>
            </a:r>
            <a:r>
              <a:rPr lang="en-US" altLang="en-US" sz="1600" b="1" kern="0" dirty="0">
                <a:solidFill>
                  <a:srgbClr val="333399"/>
                </a:solidFill>
                <a:latin typeface="Arial"/>
              </a:rPr>
              <a:t>14</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666</a:t>
            </a:r>
            <a:r>
              <a:rPr lang="en-US" altLang="en-US" sz="1600" b="1" kern="0" dirty="0">
                <a:solidFill>
                  <a:srgbClr val="333399"/>
                </a:solidFill>
                <a:latin typeface="Arial"/>
              </a:rPr>
              <a:t>1</a:t>
            </a:r>
            <a:r>
              <a:rPr lang="en-US" altLang="en-US" sz="1600" b="1" kern="0" dirty="0">
                <a:solidFill>
                  <a:srgbClr val="FF0000"/>
                </a:solidFill>
                <a:latin typeface="Arial"/>
              </a:rPr>
              <a:t>66</a:t>
            </a:r>
            <a:r>
              <a:rPr lang="en-US" altLang="en-US" sz="1600" b="1" kern="0" dirty="0">
                <a:solidFill>
                  <a:srgbClr val="333399"/>
                </a:solidFill>
                <a:latin typeface="Arial"/>
              </a:rPr>
              <a:t>4</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515</a:t>
            </a:r>
            <a:r>
              <a:rPr lang="en-US" altLang="en-US" sz="1600" b="1" kern="0" dirty="0">
                <a:solidFill>
                  <a:srgbClr val="FF0000"/>
                </a:solidFill>
                <a:latin typeface="Arial"/>
              </a:rPr>
              <a:t>6</a:t>
            </a:r>
            <a:r>
              <a:rPr lang="en-US" altLang="en-US" sz="1600" b="1" kern="0" dirty="0">
                <a:solidFill>
                  <a:srgbClr val="333399"/>
                </a:solidFill>
                <a:latin typeface="Arial"/>
              </a:rPr>
              <a:t>1511514</a:t>
            </a:r>
            <a:r>
              <a:rPr lang="en-US" altLang="en-US" sz="1600" b="1" kern="0" dirty="0">
                <a:solidFill>
                  <a:srgbClr val="FF0000"/>
                </a:solidFill>
                <a:latin typeface="Arial"/>
              </a:rPr>
              <a:t>6</a:t>
            </a:r>
            <a:r>
              <a:rPr lang="en-US" altLang="en-US" sz="1600" b="1" kern="0" dirty="0">
                <a:solidFill>
                  <a:srgbClr val="333399"/>
                </a:solidFill>
                <a:latin typeface="Arial"/>
              </a:rPr>
              <a:t>1235</a:t>
            </a:r>
            <a:r>
              <a:rPr lang="en-US" altLang="en-US" sz="1600" b="1" kern="0" dirty="0">
                <a:solidFill>
                  <a:srgbClr val="FF0000"/>
                </a:solidFill>
                <a:latin typeface="Arial"/>
              </a:rPr>
              <a:t>6</a:t>
            </a:r>
            <a:r>
              <a:rPr lang="en-US" altLang="en-US" sz="1600" b="1" kern="0" dirty="0">
                <a:solidFill>
                  <a:srgbClr val="333399"/>
                </a:solidFill>
                <a:latin typeface="Arial"/>
              </a:rPr>
              <a:t>2344</a:t>
            </a:r>
          </a:p>
        </p:txBody>
      </p:sp>
      <p:sp>
        <p:nvSpPr>
          <p:cNvPr id="16" name="Rectangle 4"/>
          <p:cNvSpPr>
            <a:spLocks noChangeArrowheads="1"/>
          </p:cNvSpPr>
          <p:nvPr/>
        </p:nvSpPr>
        <p:spPr bwMode="auto">
          <a:xfrm>
            <a:off x="2436669" y="2171845"/>
            <a:ext cx="235902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Rectangle 6"/>
          <p:cNvSpPr>
            <a:spLocks noChangeArrowheads="1"/>
          </p:cNvSpPr>
          <p:nvPr/>
        </p:nvSpPr>
        <p:spPr bwMode="auto">
          <a:xfrm>
            <a:off x="7623032" y="2171845"/>
            <a:ext cx="237807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Text Box 7"/>
          <p:cNvSpPr txBox="1">
            <a:spLocks noChangeArrowheads="1"/>
          </p:cNvSpPr>
          <p:nvPr/>
        </p:nvSpPr>
        <p:spPr bwMode="auto">
          <a:xfrm>
            <a:off x="3276457" y="2622695"/>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6666"/>
                </a:solidFill>
              </a:rPr>
              <a:t>FAIR</a:t>
            </a:r>
          </a:p>
        </p:txBody>
      </p:sp>
      <p:sp>
        <p:nvSpPr>
          <p:cNvPr id="19" name="Text Box 8"/>
          <p:cNvSpPr txBox="1">
            <a:spLocks noChangeArrowheads="1"/>
          </p:cNvSpPr>
          <p:nvPr/>
        </p:nvSpPr>
        <p:spPr bwMode="auto">
          <a:xfrm>
            <a:off x="5649769" y="2622695"/>
            <a:ext cx="112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CC3300"/>
                </a:solidFill>
              </a:rPr>
              <a:t>LOADED</a:t>
            </a:r>
          </a:p>
        </p:txBody>
      </p:sp>
      <p:sp>
        <p:nvSpPr>
          <p:cNvPr id="20" name="Text Box 9"/>
          <p:cNvSpPr txBox="1">
            <a:spLocks noChangeArrowheads="1"/>
          </p:cNvSpPr>
          <p:nvPr/>
        </p:nvSpPr>
        <p:spPr bwMode="auto">
          <a:xfrm>
            <a:off x="8459644" y="2622695"/>
            <a:ext cx="704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solidFill>
                  <a:srgbClr val="006666"/>
                </a:solidFill>
              </a:rPr>
              <a:t>FAIR</a:t>
            </a:r>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16</a:t>
            </a:fld>
            <a:endParaRPr lang="en-US" altLang="zh-TW"/>
          </a:p>
        </p:txBody>
      </p:sp>
    </p:spTree>
    <p:extLst>
      <p:ext uri="{BB962C8B-B14F-4D97-AF65-F5344CB8AC3E}">
        <p14:creationId xmlns:p14="http://schemas.microsoft.com/office/powerpoint/2010/main" val="359703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dissolve">
                                      <p:cBhvr>
                                        <p:cTn id="19" dur="500"/>
                                        <p:tgtEl>
                                          <p:spTgt spid="1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p:bldP spid="19"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Question # 2 – Likelihood</a:t>
            </a:r>
            <a:endParaRPr lang="zh-CN" altLang="en-US" dirty="0"/>
          </a:p>
        </p:txBody>
      </p:sp>
      <p:sp>
        <p:nvSpPr>
          <p:cNvPr id="3" name="内容占位符 2"/>
          <p:cNvSpPr>
            <a:spLocks noGrp="1"/>
          </p:cNvSpPr>
          <p:nvPr>
            <p:ph idx="1"/>
          </p:nvPr>
        </p:nvSpPr>
        <p:spPr/>
        <p:txBody>
          <a:bodyPr/>
          <a:lstStyle/>
          <a:p>
            <a:r>
              <a:rPr lang="en-US" altLang="zh-CN" b="1" dirty="0">
                <a:solidFill>
                  <a:srgbClr val="FF0000"/>
                </a:solidFill>
              </a:rPr>
              <a:t>GIVEN</a:t>
            </a:r>
          </a:p>
          <a:p>
            <a:r>
              <a:rPr lang="en-US" altLang="zh-CN" dirty="0"/>
              <a:t>A sequence of rolls by the casino player</a:t>
            </a:r>
          </a:p>
          <a:p>
            <a:endParaRPr lang="en-US" altLang="zh-CN" dirty="0"/>
          </a:p>
          <a:p>
            <a:endParaRPr lang="en-US" altLang="zh-CN" dirty="0"/>
          </a:p>
          <a:p>
            <a:r>
              <a:rPr lang="en-US" altLang="zh-CN" b="1" dirty="0">
                <a:solidFill>
                  <a:srgbClr val="FF0000"/>
                </a:solidFill>
              </a:rPr>
              <a:t>QUESTION</a:t>
            </a:r>
          </a:p>
          <a:p>
            <a:r>
              <a:rPr lang="en-US" altLang="zh-CN" dirty="0"/>
              <a:t>How likely is this sequence, given our model of how the casino works?</a:t>
            </a:r>
          </a:p>
          <a:p>
            <a:endParaRPr lang="en-US" altLang="zh-CN" dirty="0"/>
          </a:p>
          <a:p>
            <a:r>
              <a:rPr lang="en-US" altLang="zh-CN" dirty="0"/>
              <a:t>This is the </a:t>
            </a:r>
            <a:r>
              <a:rPr lang="en-US" altLang="zh-CN" b="1" dirty="0">
                <a:solidFill>
                  <a:srgbClr val="FF0000"/>
                </a:solidFill>
              </a:rPr>
              <a:t>LIKELIHOOD</a:t>
            </a:r>
            <a:r>
              <a:rPr lang="en-US" altLang="zh-CN" dirty="0"/>
              <a:t> problem in HMMs</a:t>
            </a:r>
          </a:p>
          <a:p>
            <a:endParaRPr lang="en-US" altLang="zh-CN" dirty="0"/>
          </a:p>
          <a:p>
            <a:endParaRPr lang="en-US" altLang="zh-CN" dirty="0"/>
          </a:p>
          <a:p>
            <a:endParaRPr lang="zh-CN" altLang="en-US" dirty="0"/>
          </a:p>
        </p:txBody>
      </p:sp>
      <p:sp>
        <p:nvSpPr>
          <p:cNvPr id="7" name="矩形 6"/>
          <p:cNvSpPr/>
          <p:nvPr/>
        </p:nvSpPr>
        <p:spPr>
          <a:xfrm>
            <a:off x="2341419" y="2171845"/>
            <a:ext cx="8686800" cy="338554"/>
          </a:xfrm>
          <a:prstGeom prst="rect">
            <a:avLst/>
          </a:prstGeom>
        </p:spPr>
        <p:txBody>
          <a:bodyPr wrap="square">
            <a:spAutoFit/>
          </a:bodyPr>
          <a:lstStyle/>
          <a:p>
            <a:pPr marL="342900" lvl="0" indent="-342900" fontAlgn="base">
              <a:spcBef>
                <a:spcPct val="20000"/>
              </a:spcBef>
              <a:spcAft>
                <a:spcPct val="0"/>
              </a:spcAft>
              <a:buClr>
                <a:srgbClr val="006699"/>
              </a:buClr>
            </a:pPr>
            <a:r>
              <a:rPr lang="en-US" altLang="en-US" sz="1600" b="1" kern="0" dirty="0">
                <a:solidFill>
                  <a:srgbClr val="333399"/>
                </a:solidFill>
                <a:latin typeface="Arial"/>
              </a:rPr>
              <a:t>124552</a:t>
            </a:r>
            <a:r>
              <a:rPr lang="en-US" altLang="en-US" sz="1600" b="1" kern="0" dirty="0">
                <a:solidFill>
                  <a:srgbClr val="FF0000"/>
                </a:solidFill>
                <a:latin typeface="Arial"/>
              </a:rPr>
              <a:t>6</a:t>
            </a:r>
            <a:r>
              <a:rPr lang="en-US" altLang="en-US" sz="1600" b="1" kern="0" dirty="0">
                <a:solidFill>
                  <a:srgbClr val="333399"/>
                </a:solidFill>
                <a:latin typeface="Arial"/>
              </a:rPr>
              <a:t>4</a:t>
            </a:r>
            <a:r>
              <a:rPr lang="en-US" altLang="en-US" sz="1600" b="1" kern="0" dirty="0">
                <a:solidFill>
                  <a:srgbClr val="FF0000"/>
                </a:solidFill>
                <a:latin typeface="Arial"/>
              </a:rPr>
              <a:t>6</a:t>
            </a:r>
            <a:r>
              <a:rPr lang="en-US" altLang="en-US" sz="1600" b="1" kern="0" dirty="0">
                <a:solidFill>
                  <a:srgbClr val="333399"/>
                </a:solidFill>
                <a:latin typeface="Arial"/>
              </a:rPr>
              <a:t>214</a:t>
            </a:r>
            <a:r>
              <a:rPr lang="en-US" altLang="en-US" sz="1600" b="1" kern="0" dirty="0">
                <a:solidFill>
                  <a:srgbClr val="FF0000"/>
                </a:solidFill>
                <a:latin typeface="Arial"/>
              </a:rPr>
              <a:t>6</a:t>
            </a:r>
            <a:r>
              <a:rPr lang="en-US" altLang="en-US" sz="1600" b="1" kern="0" dirty="0">
                <a:solidFill>
                  <a:srgbClr val="333399"/>
                </a:solidFill>
                <a:latin typeface="Arial"/>
              </a:rPr>
              <a:t>14</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666</a:t>
            </a:r>
            <a:r>
              <a:rPr lang="en-US" altLang="en-US" sz="1600" b="1" kern="0" dirty="0">
                <a:solidFill>
                  <a:srgbClr val="333399"/>
                </a:solidFill>
                <a:latin typeface="Arial"/>
              </a:rPr>
              <a:t>1</a:t>
            </a:r>
            <a:r>
              <a:rPr lang="en-US" altLang="en-US" sz="1600" b="1" kern="0" dirty="0">
                <a:solidFill>
                  <a:srgbClr val="FF0000"/>
                </a:solidFill>
                <a:latin typeface="Arial"/>
              </a:rPr>
              <a:t>66</a:t>
            </a:r>
            <a:r>
              <a:rPr lang="en-US" altLang="en-US" sz="1600" b="1" kern="0" dirty="0">
                <a:solidFill>
                  <a:srgbClr val="333399"/>
                </a:solidFill>
                <a:latin typeface="Arial"/>
              </a:rPr>
              <a:t>4</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515</a:t>
            </a:r>
            <a:r>
              <a:rPr lang="en-US" altLang="en-US" sz="1600" b="1" kern="0" dirty="0">
                <a:solidFill>
                  <a:srgbClr val="FF0000"/>
                </a:solidFill>
                <a:latin typeface="Arial"/>
              </a:rPr>
              <a:t>6</a:t>
            </a:r>
            <a:r>
              <a:rPr lang="en-US" altLang="en-US" sz="1600" b="1" kern="0" dirty="0">
                <a:solidFill>
                  <a:srgbClr val="333399"/>
                </a:solidFill>
                <a:latin typeface="Arial"/>
              </a:rPr>
              <a:t>1511514</a:t>
            </a:r>
            <a:r>
              <a:rPr lang="en-US" altLang="en-US" sz="1600" b="1" kern="0" dirty="0">
                <a:solidFill>
                  <a:srgbClr val="FF0000"/>
                </a:solidFill>
                <a:latin typeface="Arial"/>
              </a:rPr>
              <a:t>6</a:t>
            </a:r>
            <a:r>
              <a:rPr lang="en-US" altLang="en-US" sz="1600" b="1" kern="0" dirty="0">
                <a:solidFill>
                  <a:srgbClr val="333399"/>
                </a:solidFill>
                <a:latin typeface="Arial"/>
              </a:rPr>
              <a:t>1235</a:t>
            </a:r>
            <a:r>
              <a:rPr lang="en-US" altLang="en-US" sz="1600" b="1" kern="0" dirty="0">
                <a:solidFill>
                  <a:srgbClr val="FF0000"/>
                </a:solidFill>
                <a:latin typeface="Arial"/>
              </a:rPr>
              <a:t>6</a:t>
            </a:r>
            <a:r>
              <a:rPr lang="en-US" altLang="en-US" sz="1600" b="1" kern="0" dirty="0">
                <a:solidFill>
                  <a:srgbClr val="333399"/>
                </a:solidFill>
                <a:latin typeface="Arial"/>
              </a:rPr>
              <a:t>2344</a:t>
            </a:r>
          </a:p>
        </p:txBody>
      </p:sp>
      <p:sp>
        <p:nvSpPr>
          <p:cNvPr id="8" name="AutoShape 4"/>
          <p:cNvSpPr>
            <a:spLocks/>
          </p:cNvSpPr>
          <p:nvPr/>
        </p:nvSpPr>
        <p:spPr bwMode="auto">
          <a:xfrm rot="5400000">
            <a:off x="6103310" y="-1201348"/>
            <a:ext cx="244475" cy="7543800"/>
          </a:xfrm>
          <a:prstGeom prst="rightBrace">
            <a:avLst>
              <a:gd name="adj1" fmla="val 257143"/>
              <a:gd name="adj2" fmla="val 50000"/>
            </a:avLst>
          </a:prstGeom>
          <a:noFill/>
          <a:ln w="12700">
            <a:solidFill>
              <a:srgbClr val="00808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 name="Text Box 5"/>
          <p:cNvSpPr txBox="1">
            <a:spLocks noChangeArrowheads="1"/>
          </p:cNvSpPr>
          <p:nvPr/>
        </p:nvSpPr>
        <p:spPr bwMode="auto">
          <a:xfrm>
            <a:off x="5269207" y="2818457"/>
            <a:ext cx="1971675" cy="379413"/>
          </a:xfrm>
          <a:prstGeom prst="rect">
            <a:avLst/>
          </a:prstGeom>
          <a:solidFill>
            <a:srgbClr val="FFFF99"/>
          </a:solidFill>
          <a:ln w="12700">
            <a:solidFill>
              <a:schemeClr val="hlink"/>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Prob = 1.3 x 10</a:t>
            </a:r>
            <a:r>
              <a:rPr lang="en-US" altLang="en-US" baseline="30000"/>
              <a:t>-35</a:t>
            </a:r>
            <a:endParaRPr lang="en-US" altLang="en-US"/>
          </a:p>
        </p:txBody>
      </p:sp>
      <p:sp>
        <p:nvSpPr>
          <p:cNvPr id="10" name="灯片编号占位符 9"/>
          <p:cNvSpPr>
            <a:spLocks noGrp="1"/>
          </p:cNvSpPr>
          <p:nvPr>
            <p:ph type="sldNum" sz="quarter" idx="12"/>
          </p:nvPr>
        </p:nvSpPr>
        <p:spPr/>
        <p:txBody>
          <a:bodyPr/>
          <a:lstStyle/>
          <a:p>
            <a:pPr>
              <a:defRPr/>
            </a:pPr>
            <a:fld id="{B9CD4CCB-73CB-499F-9483-72A1F6A46DBE}" type="slidenum">
              <a:rPr lang="zh-TW" altLang="en-US" smtClean="0"/>
              <a:pPr>
                <a:defRPr/>
              </a:pPr>
              <a:t>17</a:t>
            </a:fld>
            <a:endParaRPr lang="en-US" altLang="zh-TW"/>
          </a:p>
        </p:txBody>
      </p:sp>
    </p:spTree>
    <p:extLst>
      <p:ext uri="{BB962C8B-B14F-4D97-AF65-F5344CB8AC3E}">
        <p14:creationId xmlns:p14="http://schemas.microsoft.com/office/powerpoint/2010/main" val="383051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Question # 3 – Training</a:t>
            </a:r>
            <a:endParaRPr lang="zh-CN" altLang="en-US" dirty="0"/>
          </a:p>
        </p:txBody>
      </p:sp>
      <p:sp>
        <p:nvSpPr>
          <p:cNvPr id="3" name="内容占位符 2"/>
          <p:cNvSpPr>
            <a:spLocks noGrp="1"/>
          </p:cNvSpPr>
          <p:nvPr>
            <p:ph idx="1"/>
          </p:nvPr>
        </p:nvSpPr>
        <p:spPr/>
        <p:txBody>
          <a:bodyPr/>
          <a:lstStyle/>
          <a:p>
            <a:r>
              <a:rPr lang="en-US" altLang="zh-CN" b="1" dirty="0">
                <a:solidFill>
                  <a:srgbClr val="FF0000"/>
                </a:solidFill>
              </a:rPr>
              <a:t>GIVEN</a:t>
            </a:r>
          </a:p>
          <a:p>
            <a:r>
              <a:rPr lang="en-US" altLang="zh-CN" dirty="0"/>
              <a:t>A sequence of rolls by the casino player</a:t>
            </a:r>
          </a:p>
          <a:p>
            <a:endParaRPr lang="en-US" altLang="zh-CN" dirty="0"/>
          </a:p>
          <a:p>
            <a:endParaRPr lang="en-US" altLang="zh-CN" dirty="0"/>
          </a:p>
          <a:p>
            <a:r>
              <a:rPr lang="en-US" altLang="zh-CN" b="1" dirty="0">
                <a:solidFill>
                  <a:srgbClr val="FF0000"/>
                </a:solidFill>
              </a:rPr>
              <a:t>QUESTION</a:t>
            </a:r>
          </a:p>
          <a:p>
            <a:r>
              <a:rPr lang="en-US" altLang="zh-CN" dirty="0"/>
              <a:t>How “loaded” is the loaded die? How “fair” is the fair die? How often does the casino player change from fair to loaded, and back?</a:t>
            </a:r>
          </a:p>
          <a:p>
            <a:endParaRPr lang="en-US" altLang="zh-CN" dirty="0"/>
          </a:p>
          <a:p>
            <a:r>
              <a:rPr lang="en-US" altLang="zh-CN" dirty="0"/>
              <a:t>This is the </a:t>
            </a:r>
            <a:r>
              <a:rPr lang="en-US" altLang="zh-CN" b="1" dirty="0">
                <a:solidFill>
                  <a:srgbClr val="FF0000"/>
                </a:solidFill>
              </a:rPr>
              <a:t>TRAINING</a:t>
            </a:r>
            <a:r>
              <a:rPr lang="en-US" altLang="zh-CN" dirty="0"/>
              <a:t> question in HMMs</a:t>
            </a:r>
            <a:endParaRPr lang="zh-CN" altLang="en-US" dirty="0"/>
          </a:p>
        </p:txBody>
      </p:sp>
      <p:sp>
        <p:nvSpPr>
          <p:cNvPr id="12" name="Rectangle 5"/>
          <p:cNvSpPr>
            <a:spLocks noChangeArrowheads="1"/>
          </p:cNvSpPr>
          <p:nvPr/>
        </p:nvSpPr>
        <p:spPr bwMode="auto">
          <a:xfrm>
            <a:off x="4811559" y="2191033"/>
            <a:ext cx="2803525" cy="342900"/>
          </a:xfrm>
          <a:prstGeom prst="rect">
            <a:avLst/>
          </a:prstGeom>
          <a:solidFill>
            <a:schemeClr val="accent1">
              <a:lumMod val="20000"/>
              <a:lumOff val="80000"/>
            </a:schemeClr>
          </a:solidFill>
          <a:ln w="12700">
            <a:solidFill>
              <a:srgbClr val="FF66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矩形 6"/>
          <p:cNvSpPr/>
          <p:nvPr/>
        </p:nvSpPr>
        <p:spPr>
          <a:xfrm>
            <a:off x="2341419" y="2171845"/>
            <a:ext cx="8686800" cy="338554"/>
          </a:xfrm>
          <a:prstGeom prst="rect">
            <a:avLst/>
          </a:prstGeom>
        </p:spPr>
        <p:txBody>
          <a:bodyPr wrap="square">
            <a:spAutoFit/>
          </a:bodyPr>
          <a:lstStyle/>
          <a:p>
            <a:pPr marL="342900" lvl="0" indent="-342900" fontAlgn="base">
              <a:spcBef>
                <a:spcPct val="20000"/>
              </a:spcBef>
              <a:spcAft>
                <a:spcPct val="0"/>
              </a:spcAft>
              <a:buClr>
                <a:srgbClr val="006699"/>
              </a:buClr>
            </a:pPr>
            <a:r>
              <a:rPr lang="en-US" altLang="en-US" sz="1600" b="1" kern="0" dirty="0">
                <a:solidFill>
                  <a:srgbClr val="333399"/>
                </a:solidFill>
                <a:latin typeface="Arial"/>
              </a:rPr>
              <a:t>124552</a:t>
            </a:r>
            <a:r>
              <a:rPr lang="en-US" altLang="en-US" sz="1600" b="1" kern="0" dirty="0">
                <a:solidFill>
                  <a:srgbClr val="FF0000"/>
                </a:solidFill>
                <a:latin typeface="Arial"/>
              </a:rPr>
              <a:t>6</a:t>
            </a:r>
            <a:r>
              <a:rPr lang="en-US" altLang="en-US" sz="1600" b="1" kern="0" dirty="0">
                <a:solidFill>
                  <a:srgbClr val="333399"/>
                </a:solidFill>
                <a:latin typeface="Arial"/>
              </a:rPr>
              <a:t>4</a:t>
            </a:r>
            <a:r>
              <a:rPr lang="en-US" altLang="en-US" sz="1600" b="1" kern="0" dirty="0">
                <a:solidFill>
                  <a:srgbClr val="FF0000"/>
                </a:solidFill>
                <a:latin typeface="Arial"/>
              </a:rPr>
              <a:t>6</a:t>
            </a:r>
            <a:r>
              <a:rPr lang="en-US" altLang="en-US" sz="1600" b="1" kern="0" dirty="0">
                <a:solidFill>
                  <a:srgbClr val="333399"/>
                </a:solidFill>
                <a:latin typeface="Arial"/>
              </a:rPr>
              <a:t>214</a:t>
            </a:r>
            <a:r>
              <a:rPr lang="en-US" altLang="en-US" sz="1600" b="1" kern="0" dirty="0">
                <a:solidFill>
                  <a:srgbClr val="FF0000"/>
                </a:solidFill>
                <a:latin typeface="Arial"/>
              </a:rPr>
              <a:t>6</a:t>
            </a:r>
            <a:r>
              <a:rPr lang="en-US" altLang="en-US" sz="1600" b="1" kern="0" dirty="0">
                <a:solidFill>
                  <a:srgbClr val="333399"/>
                </a:solidFill>
                <a:latin typeface="Arial"/>
              </a:rPr>
              <a:t>14</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a:t>
            </a:r>
            <a:r>
              <a:rPr lang="en-US" altLang="en-US" sz="1600" b="1" kern="0" dirty="0">
                <a:solidFill>
                  <a:srgbClr val="333399"/>
                </a:solidFill>
                <a:latin typeface="Arial"/>
              </a:rPr>
              <a:t>13</a:t>
            </a:r>
            <a:r>
              <a:rPr lang="en-US" altLang="en-US" sz="1600" b="1" kern="0" dirty="0">
                <a:solidFill>
                  <a:srgbClr val="FF0000"/>
                </a:solidFill>
                <a:latin typeface="Arial"/>
              </a:rPr>
              <a:t>666</a:t>
            </a:r>
            <a:r>
              <a:rPr lang="en-US" altLang="en-US" sz="1600" b="1" kern="0" dirty="0">
                <a:solidFill>
                  <a:srgbClr val="333399"/>
                </a:solidFill>
                <a:latin typeface="Arial"/>
              </a:rPr>
              <a:t>1</a:t>
            </a:r>
            <a:r>
              <a:rPr lang="en-US" altLang="en-US" sz="1600" b="1" kern="0" dirty="0">
                <a:solidFill>
                  <a:srgbClr val="FF0000"/>
                </a:solidFill>
                <a:latin typeface="Arial"/>
              </a:rPr>
              <a:t>66</a:t>
            </a:r>
            <a:r>
              <a:rPr lang="en-US" altLang="en-US" sz="1600" b="1" kern="0" dirty="0">
                <a:solidFill>
                  <a:srgbClr val="333399"/>
                </a:solidFill>
                <a:latin typeface="Arial"/>
              </a:rPr>
              <a:t>4</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3</a:t>
            </a:r>
            <a:r>
              <a:rPr lang="en-US" altLang="en-US" sz="1600" b="1" kern="0" dirty="0">
                <a:solidFill>
                  <a:srgbClr val="FF0000"/>
                </a:solidFill>
                <a:latin typeface="Arial"/>
              </a:rPr>
              <a:t>6</a:t>
            </a:r>
            <a:r>
              <a:rPr lang="en-US" altLang="en-US" sz="1600" b="1" kern="0" dirty="0">
                <a:solidFill>
                  <a:srgbClr val="333399"/>
                </a:solidFill>
                <a:latin typeface="Arial"/>
              </a:rPr>
              <a:t>1</a:t>
            </a:r>
            <a:r>
              <a:rPr lang="en-US" altLang="en-US" sz="1600" b="1" kern="0" dirty="0">
                <a:solidFill>
                  <a:srgbClr val="FF0000"/>
                </a:solidFill>
                <a:latin typeface="Arial"/>
              </a:rPr>
              <a:t>6</a:t>
            </a:r>
            <a:r>
              <a:rPr lang="en-US" altLang="en-US" sz="1600" b="1" kern="0" dirty="0">
                <a:solidFill>
                  <a:srgbClr val="333399"/>
                </a:solidFill>
                <a:latin typeface="Arial"/>
              </a:rPr>
              <a:t>515</a:t>
            </a:r>
            <a:r>
              <a:rPr lang="en-US" altLang="en-US" sz="1600" b="1" kern="0" dirty="0">
                <a:solidFill>
                  <a:srgbClr val="FF0000"/>
                </a:solidFill>
                <a:latin typeface="Arial"/>
              </a:rPr>
              <a:t>6</a:t>
            </a:r>
            <a:r>
              <a:rPr lang="en-US" altLang="en-US" sz="1600" b="1" kern="0" dirty="0">
                <a:solidFill>
                  <a:srgbClr val="333399"/>
                </a:solidFill>
                <a:latin typeface="Arial"/>
              </a:rPr>
              <a:t>1511514</a:t>
            </a:r>
            <a:r>
              <a:rPr lang="en-US" altLang="en-US" sz="1600" b="1" kern="0" dirty="0">
                <a:solidFill>
                  <a:srgbClr val="FF0000"/>
                </a:solidFill>
                <a:latin typeface="Arial"/>
              </a:rPr>
              <a:t>6</a:t>
            </a:r>
            <a:r>
              <a:rPr lang="en-US" altLang="en-US" sz="1600" b="1" kern="0" dirty="0">
                <a:solidFill>
                  <a:srgbClr val="333399"/>
                </a:solidFill>
                <a:latin typeface="Arial"/>
              </a:rPr>
              <a:t>1235</a:t>
            </a:r>
            <a:r>
              <a:rPr lang="en-US" altLang="en-US" sz="1600" b="1" kern="0" dirty="0">
                <a:solidFill>
                  <a:srgbClr val="FF0000"/>
                </a:solidFill>
                <a:latin typeface="Arial"/>
              </a:rPr>
              <a:t>6</a:t>
            </a:r>
            <a:r>
              <a:rPr lang="en-US" altLang="en-US" sz="1600" b="1" kern="0" dirty="0">
                <a:solidFill>
                  <a:srgbClr val="333399"/>
                </a:solidFill>
                <a:latin typeface="Arial"/>
              </a:rPr>
              <a:t>2344</a:t>
            </a:r>
          </a:p>
        </p:txBody>
      </p:sp>
      <p:sp>
        <p:nvSpPr>
          <p:cNvPr id="13" name="Rectangle 4"/>
          <p:cNvSpPr>
            <a:spLocks noChangeArrowheads="1"/>
          </p:cNvSpPr>
          <p:nvPr/>
        </p:nvSpPr>
        <p:spPr bwMode="auto">
          <a:xfrm>
            <a:off x="2457296" y="2191033"/>
            <a:ext cx="234632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Rectangle 6"/>
          <p:cNvSpPr>
            <a:spLocks noChangeArrowheads="1"/>
          </p:cNvSpPr>
          <p:nvPr/>
        </p:nvSpPr>
        <p:spPr bwMode="auto">
          <a:xfrm>
            <a:off x="7624609" y="2191033"/>
            <a:ext cx="2378075" cy="342900"/>
          </a:xfrm>
          <a:prstGeom prst="rect">
            <a:avLst/>
          </a:prstGeom>
          <a:noFill/>
          <a:ln w="12700">
            <a:solidFill>
              <a:srgbClr val="00808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AutoShape 7"/>
          <p:cNvSpPr>
            <a:spLocks/>
          </p:cNvSpPr>
          <p:nvPr/>
        </p:nvSpPr>
        <p:spPr bwMode="auto">
          <a:xfrm rot="5400000">
            <a:off x="6091083" y="1282983"/>
            <a:ext cx="244475" cy="2781300"/>
          </a:xfrm>
          <a:prstGeom prst="rightBrace">
            <a:avLst>
              <a:gd name="adj1" fmla="val 94805"/>
              <a:gd name="adj2" fmla="val 50000"/>
            </a:avLst>
          </a:prstGeom>
          <a:noFill/>
          <a:ln w="127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Text Box 8"/>
          <p:cNvSpPr txBox="1">
            <a:spLocks noChangeArrowheads="1"/>
          </p:cNvSpPr>
          <p:nvPr/>
        </p:nvSpPr>
        <p:spPr bwMode="auto">
          <a:xfrm>
            <a:off x="5375121" y="2832383"/>
            <a:ext cx="1676400" cy="379412"/>
          </a:xfrm>
          <a:prstGeom prst="rect">
            <a:avLst/>
          </a:prstGeom>
          <a:solidFill>
            <a:srgbClr val="FFFF99"/>
          </a:solidFill>
          <a:ln w="12700">
            <a:solidFill>
              <a:srgbClr val="FF66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Prob(6) = 64%</a:t>
            </a:r>
          </a:p>
        </p:txBody>
      </p:sp>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18</a:t>
            </a:fld>
            <a:endParaRPr lang="en-US" altLang="zh-TW"/>
          </a:p>
        </p:txBody>
      </p:sp>
    </p:spTree>
    <p:extLst>
      <p:ext uri="{BB962C8B-B14F-4D97-AF65-F5344CB8AC3E}">
        <p14:creationId xmlns:p14="http://schemas.microsoft.com/office/powerpoint/2010/main" val="2879612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dissolve">
                                      <p:cBhvr>
                                        <p:cTn id="18" dur="500"/>
                                        <p:tgtEl>
                                          <p:spTgt spid="15"/>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dissolv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The dishonest casino model</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7" name="Oval 3"/>
          <p:cNvSpPr>
            <a:spLocks noChangeArrowheads="1"/>
          </p:cNvSpPr>
          <p:nvPr/>
        </p:nvSpPr>
        <p:spPr bwMode="auto">
          <a:xfrm>
            <a:off x="3228115" y="1955806"/>
            <a:ext cx="1712686" cy="1676400"/>
          </a:xfrm>
          <a:prstGeom prst="ellipse">
            <a:avLst/>
          </a:prstGeom>
          <a:solidFill>
            <a:srgbClr val="99CCFF"/>
          </a:solidFill>
          <a:ln w="38100">
            <a:solidFill>
              <a:srgbClr val="00B0F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rPr>
              <a:t>FAIR</a:t>
            </a:r>
          </a:p>
        </p:txBody>
      </p:sp>
      <p:sp>
        <p:nvSpPr>
          <p:cNvPr id="8" name="Oval 4"/>
          <p:cNvSpPr>
            <a:spLocks noChangeArrowheads="1"/>
          </p:cNvSpPr>
          <p:nvPr/>
        </p:nvSpPr>
        <p:spPr bwMode="auto">
          <a:xfrm>
            <a:off x="7001829" y="1955806"/>
            <a:ext cx="1636486" cy="167640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rPr>
              <a:t>LOADED</a:t>
            </a:r>
          </a:p>
        </p:txBody>
      </p:sp>
      <p:cxnSp>
        <p:nvCxnSpPr>
          <p:cNvPr id="9" name="AutoShape 5"/>
          <p:cNvCxnSpPr>
            <a:cxnSpLocks noChangeShapeType="1"/>
            <a:stCxn id="7" idx="7"/>
            <a:endCxn id="8" idx="1"/>
          </p:cNvCxnSpPr>
          <p:nvPr/>
        </p:nvCxnSpPr>
        <p:spPr bwMode="auto">
          <a:xfrm rot="5400000" flipH="1" flipV="1">
            <a:off x="5965735" y="925558"/>
            <a:ext cx="12700" cy="2551503"/>
          </a:xfrm>
          <a:prstGeom prst="curvedConnector3">
            <a:avLst>
              <a:gd name="adj1" fmla="val 3733094"/>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cxnSp>
        <p:nvCxnSpPr>
          <p:cNvPr id="10" name="AutoShape 6"/>
          <p:cNvCxnSpPr>
            <a:cxnSpLocks noChangeShapeType="1"/>
            <a:stCxn id="8" idx="3"/>
            <a:endCxn id="7" idx="5"/>
          </p:cNvCxnSpPr>
          <p:nvPr/>
        </p:nvCxnSpPr>
        <p:spPr bwMode="auto">
          <a:xfrm rot="5400000">
            <a:off x="5965736" y="2110952"/>
            <a:ext cx="12700" cy="2551503"/>
          </a:xfrm>
          <a:prstGeom prst="curvedConnector3">
            <a:avLst>
              <a:gd name="adj1" fmla="val 3733094"/>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cxnSp>
        <p:nvCxnSpPr>
          <p:cNvPr id="11" name="AutoShape 7"/>
          <p:cNvCxnSpPr>
            <a:cxnSpLocks noChangeShapeType="1"/>
            <a:stCxn id="8" idx="7"/>
            <a:endCxn id="8" idx="6"/>
          </p:cNvCxnSpPr>
          <p:nvPr/>
        </p:nvCxnSpPr>
        <p:spPr bwMode="auto">
          <a:xfrm rot="16200000" flipH="1">
            <a:off x="8222137" y="2377828"/>
            <a:ext cx="592697" cy="239658"/>
          </a:xfrm>
          <a:prstGeom prst="curvedConnector4">
            <a:avLst>
              <a:gd name="adj1" fmla="val -79991"/>
              <a:gd name="adj2" fmla="val 195386"/>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cxnSp>
        <p:nvCxnSpPr>
          <p:cNvPr id="12" name="AutoShape 8"/>
          <p:cNvCxnSpPr>
            <a:cxnSpLocks noChangeShapeType="1"/>
            <a:stCxn id="7" idx="1"/>
            <a:endCxn id="7" idx="2"/>
          </p:cNvCxnSpPr>
          <p:nvPr/>
        </p:nvCxnSpPr>
        <p:spPr bwMode="auto">
          <a:xfrm rot="16200000" flipH="1" flipV="1">
            <a:off x="3057175" y="2372248"/>
            <a:ext cx="592697" cy="250817"/>
          </a:xfrm>
          <a:prstGeom prst="curvedConnector4">
            <a:avLst>
              <a:gd name="adj1" fmla="val -79991"/>
              <a:gd name="adj2" fmla="val 191142"/>
            </a:avLst>
          </a:prstGeom>
          <a:noFill/>
          <a:ln w="50800">
            <a:solidFill>
              <a:srgbClr val="339966"/>
            </a:solidFill>
            <a:round/>
            <a:headEnd/>
            <a:tailEnd type="triangle" w="med" len="med"/>
          </a:ln>
          <a:extLst>
            <a:ext uri="{909E8E84-426E-40DD-AFC4-6F175D3DCCD1}">
              <a14:hiddenFill xmlns:a14="http://schemas.microsoft.com/office/drawing/2010/main">
                <a:noFill/>
              </a14:hiddenFill>
            </a:ext>
          </a:extLst>
        </p:spPr>
      </p:cxnSp>
      <p:sp>
        <p:nvSpPr>
          <p:cNvPr id="13" name="Text Box 9"/>
          <p:cNvSpPr txBox="1">
            <a:spLocks noChangeArrowheads="1"/>
          </p:cNvSpPr>
          <p:nvPr/>
        </p:nvSpPr>
        <p:spPr bwMode="auto">
          <a:xfrm>
            <a:off x="5656990" y="1120781"/>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0.05</a:t>
            </a:r>
          </a:p>
        </p:txBody>
      </p:sp>
      <p:sp>
        <p:nvSpPr>
          <p:cNvPr id="14" name="Text Box 10"/>
          <p:cNvSpPr txBox="1">
            <a:spLocks noChangeArrowheads="1"/>
          </p:cNvSpPr>
          <p:nvPr/>
        </p:nvSpPr>
        <p:spPr bwMode="auto">
          <a:xfrm>
            <a:off x="5666515" y="4013206"/>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0.05</a:t>
            </a:r>
          </a:p>
        </p:txBody>
      </p:sp>
      <p:sp>
        <p:nvSpPr>
          <p:cNvPr id="15" name="Text Box 11"/>
          <p:cNvSpPr txBox="1">
            <a:spLocks noChangeArrowheads="1"/>
          </p:cNvSpPr>
          <p:nvPr/>
        </p:nvSpPr>
        <p:spPr bwMode="auto">
          <a:xfrm>
            <a:off x="8866915" y="1346206"/>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0.95</a:t>
            </a:r>
          </a:p>
        </p:txBody>
      </p:sp>
      <p:sp>
        <p:nvSpPr>
          <p:cNvPr id="16" name="Text Box 12"/>
          <p:cNvSpPr txBox="1">
            <a:spLocks noChangeArrowheads="1"/>
          </p:cNvSpPr>
          <p:nvPr/>
        </p:nvSpPr>
        <p:spPr bwMode="auto">
          <a:xfrm>
            <a:off x="2237515" y="1346206"/>
            <a:ext cx="777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solidFill>
                  <a:schemeClr val="tx1">
                    <a:lumMod val="85000"/>
                    <a:lumOff val="15000"/>
                  </a:schemeClr>
                </a:solidFill>
              </a:rPr>
              <a:t>0.95</a:t>
            </a:r>
          </a:p>
        </p:txBody>
      </p:sp>
      <p:sp>
        <p:nvSpPr>
          <p:cNvPr id="17" name="Text Box 13"/>
          <p:cNvSpPr txBox="1">
            <a:spLocks noChangeArrowheads="1"/>
          </p:cNvSpPr>
          <p:nvPr/>
        </p:nvSpPr>
        <p:spPr bwMode="auto">
          <a:xfrm>
            <a:off x="2008915" y="4356100"/>
            <a:ext cx="153920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chemeClr val="tx1">
                    <a:lumMod val="85000"/>
                    <a:lumOff val="15000"/>
                  </a:schemeClr>
                </a:solidFill>
              </a:rPr>
              <a:t>P(1|F) = 1/6</a:t>
            </a:r>
          </a:p>
          <a:p>
            <a:pPr eaLnBrk="1" hangingPunct="1"/>
            <a:r>
              <a:rPr lang="en-US" altLang="en-US" sz="2000" dirty="0">
                <a:solidFill>
                  <a:schemeClr val="tx1">
                    <a:lumMod val="85000"/>
                    <a:lumOff val="15000"/>
                  </a:schemeClr>
                </a:solidFill>
              </a:rPr>
              <a:t>P(2|F) = 1/6</a:t>
            </a:r>
          </a:p>
          <a:p>
            <a:pPr eaLnBrk="1" hangingPunct="1"/>
            <a:r>
              <a:rPr lang="en-US" altLang="en-US" sz="2000" dirty="0">
                <a:solidFill>
                  <a:schemeClr val="tx1">
                    <a:lumMod val="85000"/>
                    <a:lumOff val="15000"/>
                  </a:schemeClr>
                </a:solidFill>
              </a:rPr>
              <a:t>P(3|F) = 1/6</a:t>
            </a:r>
          </a:p>
          <a:p>
            <a:pPr eaLnBrk="1" hangingPunct="1"/>
            <a:r>
              <a:rPr lang="en-US" altLang="en-US" sz="2000" dirty="0">
                <a:solidFill>
                  <a:schemeClr val="tx1">
                    <a:lumMod val="85000"/>
                    <a:lumOff val="15000"/>
                  </a:schemeClr>
                </a:solidFill>
              </a:rPr>
              <a:t>P(4|F) = 1/6</a:t>
            </a:r>
          </a:p>
          <a:p>
            <a:pPr eaLnBrk="1" hangingPunct="1"/>
            <a:r>
              <a:rPr lang="en-US" altLang="en-US" sz="2000" dirty="0">
                <a:solidFill>
                  <a:schemeClr val="tx1">
                    <a:lumMod val="85000"/>
                    <a:lumOff val="15000"/>
                  </a:schemeClr>
                </a:solidFill>
              </a:rPr>
              <a:t>P(5|F) = 1/6</a:t>
            </a:r>
          </a:p>
          <a:p>
            <a:pPr eaLnBrk="1" hangingPunct="1"/>
            <a:r>
              <a:rPr lang="en-US" altLang="en-US" sz="2000" dirty="0">
                <a:solidFill>
                  <a:schemeClr val="tx1">
                    <a:lumMod val="85000"/>
                    <a:lumOff val="15000"/>
                  </a:schemeClr>
                </a:solidFill>
              </a:rPr>
              <a:t>P(6|F) = 1/6</a:t>
            </a:r>
          </a:p>
        </p:txBody>
      </p:sp>
      <p:sp>
        <p:nvSpPr>
          <p:cNvPr id="18" name="Text Box 14"/>
          <p:cNvSpPr txBox="1">
            <a:spLocks noChangeArrowheads="1"/>
          </p:cNvSpPr>
          <p:nvPr/>
        </p:nvSpPr>
        <p:spPr bwMode="auto">
          <a:xfrm>
            <a:off x="8485915" y="4356100"/>
            <a:ext cx="166744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chemeClr val="tx1">
                    <a:lumMod val="85000"/>
                    <a:lumOff val="15000"/>
                  </a:schemeClr>
                </a:solidFill>
              </a:rPr>
              <a:t>P(1|L) = 1/10</a:t>
            </a:r>
          </a:p>
          <a:p>
            <a:pPr eaLnBrk="1" hangingPunct="1"/>
            <a:r>
              <a:rPr lang="en-US" altLang="en-US" sz="2000" dirty="0">
                <a:solidFill>
                  <a:schemeClr val="tx1">
                    <a:lumMod val="85000"/>
                    <a:lumOff val="15000"/>
                  </a:schemeClr>
                </a:solidFill>
              </a:rPr>
              <a:t>P(2|L) = 1/10</a:t>
            </a:r>
          </a:p>
          <a:p>
            <a:pPr eaLnBrk="1" hangingPunct="1"/>
            <a:r>
              <a:rPr lang="en-US" altLang="en-US" sz="2000" dirty="0">
                <a:solidFill>
                  <a:schemeClr val="tx1">
                    <a:lumMod val="85000"/>
                    <a:lumOff val="15000"/>
                  </a:schemeClr>
                </a:solidFill>
              </a:rPr>
              <a:t>P(3|L) = 1/10</a:t>
            </a:r>
          </a:p>
          <a:p>
            <a:pPr eaLnBrk="1" hangingPunct="1"/>
            <a:r>
              <a:rPr lang="en-US" altLang="en-US" sz="2000" dirty="0">
                <a:solidFill>
                  <a:schemeClr val="tx1">
                    <a:lumMod val="85000"/>
                    <a:lumOff val="15000"/>
                  </a:schemeClr>
                </a:solidFill>
              </a:rPr>
              <a:t>P(4|L) = 1/10</a:t>
            </a:r>
          </a:p>
          <a:p>
            <a:pPr eaLnBrk="1" hangingPunct="1"/>
            <a:r>
              <a:rPr lang="en-US" altLang="en-US" sz="2000" dirty="0">
                <a:solidFill>
                  <a:schemeClr val="tx1">
                    <a:lumMod val="85000"/>
                    <a:lumOff val="15000"/>
                  </a:schemeClr>
                </a:solidFill>
              </a:rPr>
              <a:t>P(5|L) = 1/10</a:t>
            </a:r>
          </a:p>
          <a:p>
            <a:pPr eaLnBrk="1" hangingPunct="1"/>
            <a:r>
              <a:rPr lang="en-US" altLang="en-US" sz="2000" dirty="0">
                <a:solidFill>
                  <a:schemeClr val="tx1">
                    <a:lumMod val="85000"/>
                    <a:lumOff val="15000"/>
                  </a:schemeClr>
                </a:solidFill>
              </a:rPr>
              <a:t>P(6|L) = 1/2</a:t>
            </a:r>
          </a:p>
        </p:txBody>
      </p:sp>
      <p:sp>
        <p:nvSpPr>
          <p:cNvPr id="19" name="灯片编号占位符 18"/>
          <p:cNvSpPr>
            <a:spLocks noGrp="1"/>
          </p:cNvSpPr>
          <p:nvPr>
            <p:ph type="sldNum" sz="quarter" idx="12"/>
          </p:nvPr>
        </p:nvSpPr>
        <p:spPr/>
        <p:txBody>
          <a:bodyPr/>
          <a:lstStyle/>
          <a:p>
            <a:pPr>
              <a:defRPr/>
            </a:pPr>
            <a:fld id="{B9CD4CCB-73CB-499F-9483-72A1F6A46DBE}" type="slidenum">
              <a:rPr lang="zh-TW" altLang="en-US" smtClean="0"/>
              <a:pPr>
                <a:defRPr/>
              </a:pPr>
              <a:t>19</a:t>
            </a:fld>
            <a:endParaRPr lang="en-US" altLang="zh-TW"/>
          </a:p>
        </p:txBody>
      </p:sp>
    </p:spTree>
    <p:extLst>
      <p:ext uri="{BB962C8B-B14F-4D97-AF65-F5344CB8AC3E}">
        <p14:creationId xmlns:p14="http://schemas.microsoft.com/office/powerpoint/2010/main" val="97155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t>Introduction to HMMs: Hidden Markov models</a:t>
            </a:r>
          </a:p>
          <a:p>
            <a:r>
              <a:rPr lang="en-US" altLang="zh-CN" dirty="0"/>
              <a:t>HMM for ASR</a:t>
            </a:r>
          </a:p>
          <a:p>
            <a:pPr lvl="1"/>
            <a:r>
              <a:rPr lang="en-US" altLang="zh-CN" dirty="0"/>
              <a:t>Likelihood computation (forward algorithm)</a:t>
            </a:r>
          </a:p>
          <a:p>
            <a:pPr lvl="1"/>
            <a:r>
              <a:rPr lang="en-US" altLang="zh-CN" dirty="0"/>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2</a:t>
            </a:fld>
            <a:endParaRPr lang="en-US" altLang="zh-TW"/>
          </a:p>
        </p:txBody>
      </p:sp>
    </p:spTree>
    <p:extLst>
      <p:ext uri="{BB962C8B-B14F-4D97-AF65-F5344CB8AC3E}">
        <p14:creationId xmlns:p14="http://schemas.microsoft.com/office/powerpoint/2010/main" val="59376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An HMM is memoryless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At each time step </a:t>
                </a:r>
                <a:r>
                  <a:rPr lang="en-US" altLang="zh-CN" i="1" dirty="0">
                    <a:solidFill>
                      <a:srgbClr val="FF0000"/>
                    </a:solidFill>
                    <a:latin typeface="Times New Roman" panose="02020603050405020304" pitchFamily="18" charset="0"/>
                    <a:cs typeface="Times New Roman" panose="02020603050405020304" pitchFamily="18" charset="0"/>
                  </a:rPr>
                  <a:t>t</a:t>
                </a:r>
                <a:r>
                  <a:rPr lang="en-US" altLang="zh-CN" dirty="0"/>
                  <a:t>, the only thing that affects the future state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𝑞</m:t>
                        </m:r>
                      </m:e>
                      <m:sub>
                        <m:r>
                          <a:rPr lang="en-US" altLang="zh-CN" i="1">
                            <a:solidFill>
                              <a:srgbClr val="FF0000"/>
                            </a:solidFill>
                            <a:latin typeface="Cambria Math" panose="02040503050406030204" pitchFamily="18" charset="0"/>
                          </a:rPr>
                          <m:t>𝑡</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 </m:t>
                    </m:r>
                  </m:oMath>
                </a14:m>
                <a:r>
                  <a:rPr lang="en-US" altLang="zh-CN" dirty="0"/>
                  <a:t>is the current state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𝑞</m:t>
                        </m:r>
                      </m:e>
                      <m:sub>
                        <m:r>
                          <a:rPr lang="en-US" altLang="zh-CN" i="1">
                            <a:solidFill>
                              <a:srgbClr val="FF0000"/>
                            </a:solidFill>
                            <a:latin typeface="Cambria Math" panose="02040503050406030204" pitchFamily="18" charset="0"/>
                          </a:rPr>
                          <m:t>𝑡</m:t>
                        </m:r>
                      </m:sub>
                    </m:sSub>
                  </m:oMath>
                </a14:m>
                <a:endParaRPr lang="en-US" altLang="zh-CN" dirty="0"/>
              </a:p>
              <a:p>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 | “</m:t>
                    </m:r>
                    <m:r>
                      <a:rPr lang="en-US" altLang="zh-CN" i="1" dirty="0">
                        <a:latin typeface="Cambria Math" panose="02040503050406030204" pitchFamily="18" charset="0"/>
                      </a:rPr>
                      <m:t>𝑤h𝑎𝑡𝑒𝑣𝑒𝑟</m:t>
                    </m:r>
                    <m:r>
                      <a:rPr lang="en-US" altLang="zh-CN" i="1" dirty="0">
                        <a:latin typeface="Cambria Math" panose="02040503050406030204" pitchFamily="18" charset="0"/>
                      </a:rPr>
                      <m:t> </m:t>
                    </m:r>
                    <m:r>
                      <a:rPr lang="en-US" altLang="zh-CN" i="1" dirty="0">
                        <a:latin typeface="Cambria Math" panose="02040503050406030204" pitchFamily="18" charset="0"/>
                      </a:rPr>
                      <m:t>h𝑎𝑝𝑝𝑒𝑛𝑒𝑑</m:t>
                    </m:r>
                    <m:r>
                      <a:rPr lang="en-US" altLang="zh-CN" i="1" dirty="0">
                        <a:latin typeface="Cambria Math" panose="02040503050406030204" pitchFamily="18" charset="0"/>
                      </a:rPr>
                      <m:t> </m:t>
                    </m:r>
                    <m:r>
                      <a:rPr lang="en-US" altLang="zh-CN" i="1" dirty="0">
                        <a:latin typeface="Cambria Math" panose="02040503050406030204" pitchFamily="18" charset="0"/>
                      </a:rPr>
                      <m:t>𝑠𝑜</m:t>
                    </m:r>
                    <m:r>
                      <a:rPr lang="en-US" altLang="zh-CN" i="1" dirty="0">
                        <a:latin typeface="Cambria Math" panose="02040503050406030204" pitchFamily="18" charset="0"/>
                      </a:rPr>
                      <m:t> </m:t>
                    </m:r>
                    <m:r>
                      <a:rPr lang="en-US" altLang="zh-CN" i="1" dirty="0">
                        <a:latin typeface="Cambria Math" panose="02040503050406030204" pitchFamily="18" charset="0"/>
                      </a:rPr>
                      <m:t>𝑓𝑎𝑟</m:t>
                    </m:r>
                    <m:r>
                      <a:rPr lang="en-US" altLang="zh-CN" i="1" dirty="0">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 </m:t>
                        </m:r>
                      </m:e>
                    </m:d>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 </m:t>
                        </m:r>
                      </m:e>
                    </m:d>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oMath>
                </a14:m>
                <a:endParaRPr lang="en-US" altLang="zh-CN" dirty="0"/>
              </a:p>
              <a:p>
                <a:r>
                  <a:rPr lang="en-US" altLang="zh-CN" dirty="0"/>
                  <a:t>At each time step </a:t>
                </a:r>
                <a:r>
                  <a:rPr lang="en-US" altLang="zh-CN" i="1" dirty="0">
                    <a:solidFill>
                      <a:srgbClr val="FF0000"/>
                    </a:solidFill>
                    <a:latin typeface="Times New Roman" panose="02020603050405020304" pitchFamily="18" charset="0"/>
                    <a:cs typeface="Times New Roman" panose="02020603050405020304" pitchFamily="18" charset="0"/>
                  </a:rPr>
                  <a:t>t</a:t>
                </a:r>
                <a:r>
                  <a:rPr lang="en-US" altLang="zh-CN" dirty="0"/>
                  <a:t>, the only thing that affects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𝑡</m:t>
                        </m:r>
                      </m:sub>
                    </m:sSub>
                  </m:oMath>
                </a14:m>
                <a:r>
                  <a:rPr lang="en-US" altLang="zh-CN" dirty="0"/>
                  <a:t> is the current state </a:t>
                </a:r>
                <a14:m>
                  <m:oMath xmlns:m="http://schemas.openxmlformats.org/officeDocument/2006/math">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𝑞</m:t>
                        </m:r>
                      </m:e>
                      <m:sub>
                        <m:r>
                          <a:rPr lang="en-US" altLang="zh-CN" i="1">
                            <a:solidFill>
                              <a:srgbClr val="FF0000"/>
                            </a:solidFill>
                            <a:latin typeface="Cambria Math" panose="02040503050406030204" pitchFamily="18" charset="0"/>
                          </a:rPr>
                          <m:t>𝑡</m:t>
                        </m:r>
                      </m:sub>
                    </m:sSub>
                  </m:oMath>
                </a14:m>
                <a:endParaRPr lang="en-US" altLang="zh-CN" dirty="0"/>
              </a:p>
              <a:p>
                <a14:m>
                  <m:oMath xmlns:m="http://schemas.openxmlformats.org/officeDocument/2006/math">
                    <m:r>
                      <a:rPr lang="en-US" altLang="zh-CN" i="1" dirty="0" smtClean="0">
                        <a:latin typeface="Cambria Math" panose="02040503050406030204" pitchFamily="18" charset="0"/>
                      </a:rPr>
                      <m:t>𝑃</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𝑏</m:t>
                    </m:r>
                    <m:r>
                      <a:rPr lang="en-US" altLang="zh-CN" i="1" dirty="0">
                        <a:latin typeface="Cambria Math" panose="02040503050406030204" pitchFamily="18" charset="0"/>
                      </a:rPr>
                      <m:t> | “</m:t>
                    </m:r>
                    <m:r>
                      <a:rPr lang="en-US" altLang="zh-CN" i="1" dirty="0">
                        <a:latin typeface="Cambria Math" panose="02040503050406030204" pitchFamily="18" charset="0"/>
                      </a:rPr>
                      <m:t>𝑤h𝑎𝑡𝑒𝑣𝑒𝑟</m:t>
                    </m:r>
                    <m:r>
                      <a:rPr lang="en-US" altLang="zh-CN" i="1" dirty="0">
                        <a:latin typeface="Cambria Math" panose="02040503050406030204" pitchFamily="18" charset="0"/>
                      </a:rPr>
                      <m:t> </m:t>
                    </m:r>
                    <m:r>
                      <a:rPr lang="en-US" altLang="zh-CN" i="1" dirty="0">
                        <a:latin typeface="Cambria Math" panose="02040503050406030204" pitchFamily="18" charset="0"/>
                      </a:rPr>
                      <m:t>h𝑎𝑝𝑝𝑒𝑛𝑒𝑑</m:t>
                    </m:r>
                    <m:r>
                      <a:rPr lang="en-US" altLang="zh-CN" i="1" dirty="0">
                        <a:latin typeface="Cambria Math" panose="02040503050406030204" pitchFamily="18" charset="0"/>
                      </a:rPr>
                      <m:t> </m:t>
                    </m:r>
                    <m:r>
                      <a:rPr lang="en-US" altLang="zh-CN" i="1" dirty="0">
                        <a:latin typeface="Cambria Math" panose="02040503050406030204" pitchFamily="18" charset="0"/>
                      </a:rPr>
                      <m:t>𝑠𝑜</m:t>
                    </m:r>
                    <m:r>
                      <a:rPr lang="en-US" altLang="zh-CN" i="1" dirty="0">
                        <a:latin typeface="Cambria Math" panose="02040503050406030204" pitchFamily="18" charset="0"/>
                      </a:rPr>
                      <m:t> </m:t>
                    </m:r>
                    <m:r>
                      <a:rPr lang="en-US" altLang="zh-CN" i="1" dirty="0">
                        <a:latin typeface="Cambria Math" panose="02040503050406030204" pitchFamily="18" charset="0"/>
                      </a:rPr>
                      <m:t>𝑓𝑎𝑟</m:t>
                    </m:r>
                    <m:r>
                      <a:rPr lang="en-US" altLang="zh-CN" i="1" dirty="0">
                        <a:latin typeface="Cambria Math" panose="02040503050406030204" pitchFamily="18" charset="0"/>
                      </a:rPr>
                      <m:t>”) </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𝑏</m:t>
                        </m:r>
                      </m:e>
                    </m:d>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𝑏</m:t>
                        </m:r>
                      </m:e>
                    </m:d>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m:t>
                    </m:r>
                  </m:oMath>
                </a14:m>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680"/>
                </a:stretch>
              </a:blipFill>
            </p:spPr>
            <p:txBody>
              <a:bodyPr/>
              <a:lstStyle/>
              <a:p>
                <a:r>
                  <a:rPr lang="zh-CN" altLang="en-US">
                    <a:noFill/>
                  </a:rPr>
                  <a:t> </a:t>
                </a:r>
              </a:p>
            </p:txBody>
          </p:sp>
        </mc:Fallback>
      </mc:AlternateContent>
      <p:sp>
        <p:nvSpPr>
          <p:cNvPr id="7" name="Oval 4"/>
          <p:cNvSpPr>
            <a:spLocks noChangeArrowheads="1"/>
          </p:cNvSpPr>
          <p:nvPr/>
        </p:nvSpPr>
        <p:spPr bwMode="auto">
          <a:xfrm>
            <a:off x="9448024" y="59105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8" name="Oval 5"/>
          <p:cNvSpPr>
            <a:spLocks noChangeArrowheads="1"/>
          </p:cNvSpPr>
          <p:nvPr/>
        </p:nvSpPr>
        <p:spPr bwMode="auto">
          <a:xfrm>
            <a:off x="9448024" y="43103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 name="Oval 6"/>
          <p:cNvSpPr>
            <a:spLocks noChangeArrowheads="1"/>
          </p:cNvSpPr>
          <p:nvPr/>
        </p:nvSpPr>
        <p:spPr bwMode="auto">
          <a:xfrm>
            <a:off x="10895824" y="59105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a:t>
            </a:r>
          </a:p>
        </p:txBody>
      </p:sp>
      <p:sp>
        <p:nvSpPr>
          <p:cNvPr id="10" name="Oval 7"/>
          <p:cNvSpPr>
            <a:spLocks noChangeArrowheads="1"/>
          </p:cNvSpPr>
          <p:nvPr/>
        </p:nvSpPr>
        <p:spPr bwMode="auto">
          <a:xfrm>
            <a:off x="10895824" y="43103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cxnSp>
        <p:nvCxnSpPr>
          <p:cNvPr id="11" name="AutoShape 8"/>
          <p:cNvCxnSpPr>
            <a:cxnSpLocks noChangeShapeType="1"/>
            <a:stCxn id="8" idx="7"/>
            <a:endCxn id="10" idx="1"/>
          </p:cNvCxnSpPr>
          <p:nvPr/>
        </p:nvCxnSpPr>
        <p:spPr bwMode="auto">
          <a:xfrm>
            <a:off x="9900462" y="436905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 name="AutoShape 9"/>
          <p:cNvCxnSpPr>
            <a:cxnSpLocks noChangeShapeType="1"/>
            <a:stCxn id="10" idx="3"/>
            <a:endCxn id="8" idx="5"/>
          </p:cNvCxnSpPr>
          <p:nvPr/>
        </p:nvCxnSpPr>
        <p:spPr bwMode="auto">
          <a:xfrm flipH="1">
            <a:off x="9900462" y="478180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 name="AutoShape 10"/>
          <p:cNvCxnSpPr>
            <a:cxnSpLocks noChangeShapeType="1"/>
            <a:stCxn id="8" idx="5"/>
            <a:endCxn id="7" idx="7"/>
          </p:cNvCxnSpPr>
          <p:nvPr/>
        </p:nvCxnSpPr>
        <p:spPr bwMode="auto">
          <a:xfrm>
            <a:off x="990046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 name="AutoShape 11"/>
          <p:cNvCxnSpPr>
            <a:cxnSpLocks noChangeShapeType="1"/>
            <a:stCxn id="7" idx="1"/>
            <a:endCxn id="8" idx="3"/>
          </p:cNvCxnSpPr>
          <p:nvPr/>
        </p:nvCxnSpPr>
        <p:spPr bwMode="auto">
          <a:xfrm flipV="1">
            <a:off x="952581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 name="AutoShape 12"/>
          <p:cNvCxnSpPr>
            <a:cxnSpLocks noChangeShapeType="1"/>
            <a:stCxn id="8" idx="6"/>
            <a:endCxn id="9" idx="0"/>
          </p:cNvCxnSpPr>
          <p:nvPr/>
        </p:nvCxnSpPr>
        <p:spPr bwMode="auto">
          <a:xfrm>
            <a:off x="9997299" y="4575429"/>
            <a:ext cx="1163638"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6" name="AutoShape 13"/>
          <p:cNvCxnSpPr>
            <a:cxnSpLocks noChangeShapeType="1"/>
            <a:stCxn id="9" idx="2"/>
            <a:endCxn id="8" idx="4"/>
          </p:cNvCxnSpPr>
          <p:nvPr/>
        </p:nvCxnSpPr>
        <p:spPr bwMode="auto">
          <a:xfrm flipH="1" flipV="1">
            <a:off x="9713137" y="4859591"/>
            <a:ext cx="1163637"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7" name="AutoShape 14"/>
          <p:cNvCxnSpPr>
            <a:cxnSpLocks noChangeShapeType="1"/>
            <a:stCxn id="10" idx="5"/>
            <a:endCxn id="9" idx="7"/>
          </p:cNvCxnSpPr>
          <p:nvPr/>
        </p:nvCxnSpPr>
        <p:spPr bwMode="auto">
          <a:xfrm>
            <a:off x="1134826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8" name="AutoShape 15"/>
          <p:cNvCxnSpPr>
            <a:cxnSpLocks noChangeShapeType="1"/>
            <a:stCxn id="9" idx="1"/>
            <a:endCxn id="10" idx="3"/>
          </p:cNvCxnSpPr>
          <p:nvPr/>
        </p:nvCxnSpPr>
        <p:spPr bwMode="auto">
          <a:xfrm flipV="1">
            <a:off x="1097361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9" name="AutoShape 16"/>
          <p:cNvCxnSpPr>
            <a:cxnSpLocks noChangeShapeType="1"/>
            <a:stCxn id="7" idx="7"/>
            <a:endCxn id="9" idx="1"/>
          </p:cNvCxnSpPr>
          <p:nvPr/>
        </p:nvCxnSpPr>
        <p:spPr bwMode="auto">
          <a:xfrm>
            <a:off x="9900462" y="596925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0" name="AutoShape 17"/>
          <p:cNvCxnSpPr>
            <a:cxnSpLocks noChangeShapeType="1"/>
            <a:stCxn id="9" idx="3"/>
            <a:endCxn id="7" idx="5"/>
          </p:cNvCxnSpPr>
          <p:nvPr/>
        </p:nvCxnSpPr>
        <p:spPr bwMode="auto">
          <a:xfrm flipH="1">
            <a:off x="9900462" y="638200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1" name="AutoShape 18"/>
          <p:cNvCxnSpPr>
            <a:cxnSpLocks noChangeShapeType="1"/>
            <a:stCxn id="7" idx="0"/>
            <a:endCxn id="10" idx="2"/>
          </p:cNvCxnSpPr>
          <p:nvPr/>
        </p:nvCxnSpPr>
        <p:spPr bwMode="auto">
          <a:xfrm flipV="1">
            <a:off x="9713137" y="4575429"/>
            <a:ext cx="1163637"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2" name="AutoShape 19"/>
          <p:cNvCxnSpPr>
            <a:cxnSpLocks noChangeShapeType="1"/>
            <a:stCxn id="10" idx="4"/>
            <a:endCxn id="7" idx="6"/>
          </p:cNvCxnSpPr>
          <p:nvPr/>
        </p:nvCxnSpPr>
        <p:spPr bwMode="auto">
          <a:xfrm flipH="1">
            <a:off x="9997299" y="4859591"/>
            <a:ext cx="1163638"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3" name="AutoShape 20"/>
          <p:cNvCxnSpPr>
            <a:cxnSpLocks noChangeShapeType="1"/>
            <a:stCxn id="8" idx="0"/>
            <a:endCxn id="8" idx="2"/>
          </p:cNvCxnSpPr>
          <p:nvPr/>
        </p:nvCxnSpPr>
        <p:spPr bwMode="auto">
          <a:xfrm rot="-5400000" flipH="1" flipV="1">
            <a:off x="9428974" y="4291266"/>
            <a:ext cx="284163" cy="284163"/>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4" name="AutoShape 21"/>
          <p:cNvCxnSpPr>
            <a:cxnSpLocks noChangeShapeType="1"/>
            <a:stCxn id="10" idx="0"/>
            <a:endCxn id="10" idx="6"/>
          </p:cNvCxnSpPr>
          <p:nvPr/>
        </p:nvCxnSpPr>
        <p:spPr bwMode="auto">
          <a:xfrm rot="5400000" flipV="1">
            <a:off x="11160936" y="4291267"/>
            <a:ext cx="284163"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5" name="AutoShape 22"/>
          <p:cNvCxnSpPr>
            <a:cxnSpLocks noChangeShapeType="1"/>
            <a:stCxn id="9" idx="6"/>
            <a:endCxn id="9" idx="4"/>
          </p:cNvCxnSpPr>
          <p:nvPr/>
        </p:nvCxnSpPr>
        <p:spPr bwMode="auto">
          <a:xfrm flipH="1">
            <a:off x="11160937" y="6175629"/>
            <a:ext cx="284162"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6" name="AutoShape 23"/>
          <p:cNvCxnSpPr>
            <a:cxnSpLocks noChangeShapeType="1"/>
            <a:stCxn id="7" idx="4"/>
            <a:endCxn id="7" idx="2"/>
          </p:cNvCxnSpPr>
          <p:nvPr/>
        </p:nvCxnSpPr>
        <p:spPr bwMode="auto">
          <a:xfrm rot="16200000" flipV="1">
            <a:off x="9428975" y="6175628"/>
            <a:ext cx="284162" cy="284163"/>
          </a:xfrm>
          <a:prstGeom prst="curvedConnector4">
            <a:avLst>
              <a:gd name="adj1" fmla="val -73741"/>
              <a:gd name="adj2" fmla="val 173741"/>
            </a:avLst>
          </a:prstGeom>
          <a:noFill/>
          <a:ln w="31750">
            <a:solidFill>
              <a:srgbClr val="009999"/>
            </a:solidFill>
            <a:round/>
            <a:headEnd type="triangle" w="med" len="med"/>
            <a:tailEnd/>
          </a:ln>
          <a:extLst>
            <a:ext uri="{909E8E84-426E-40DD-AFC4-6F175D3DCCD1}">
              <a14:hiddenFill xmlns:a14="http://schemas.microsoft.com/office/drawing/2010/main">
                <a:noFill/>
              </a14:hiddenFill>
            </a:ext>
          </a:extLst>
        </p:spPr>
      </p:cxnSp>
      <p:sp>
        <p:nvSpPr>
          <p:cNvPr id="27" name="灯片编号占位符 26"/>
          <p:cNvSpPr>
            <a:spLocks noGrp="1"/>
          </p:cNvSpPr>
          <p:nvPr>
            <p:ph type="sldNum" sz="quarter" idx="12"/>
          </p:nvPr>
        </p:nvSpPr>
        <p:spPr/>
        <p:txBody>
          <a:bodyPr/>
          <a:lstStyle/>
          <a:p>
            <a:pPr>
              <a:defRPr/>
            </a:pPr>
            <a:fld id="{B9CD4CCB-73CB-499F-9483-72A1F6A46DBE}" type="slidenum">
              <a:rPr lang="zh-TW" altLang="en-US" smtClean="0"/>
              <a:pPr>
                <a:defRPr/>
              </a:pPr>
              <a:t>20</a:t>
            </a:fld>
            <a:endParaRPr lang="en-US" altLang="zh-TW"/>
          </a:p>
        </p:txBody>
      </p:sp>
    </p:spTree>
    <p:extLst>
      <p:ext uri="{BB962C8B-B14F-4D97-AF65-F5344CB8AC3E}">
        <p14:creationId xmlns:p14="http://schemas.microsoft.com/office/powerpoint/2010/main" val="2053153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Definition of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Definition: A hidden Markov model (HMM)</a:t>
                </a:r>
              </a:p>
              <a:p>
                <a:pPr lvl="1"/>
                <a:r>
                  <a:rPr lang="en-US" altLang="zh-CN" dirty="0">
                    <a:solidFill>
                      <a:srgbClr val="FF0000"/>
                    </a:solidFill>
                  </a:rPr>
                  <a:t>Alphabet</a:t>
                </a:r>
                <a:r>
                  <a:rPr lang="en-US" altLang="zh-CN" dirty="0"/>
                  <a:t>	     </a:t>
                </a:r>
                <a14:m>
                  <m:oMath xmlns:m="http://schemas.openxmlformats.org/officeDocument/2006/math">
                    <m:r>
                      <m:rPr>
                        <m:sty m:val="p"/>
                      </m:rPr>
                      <a:rPr lang="el-GR" altLang="zh-CN" dirty="0">
                        <a:latin typeface="Cambria Math" panose="02040503050406030204" pitchFamily="18" charset="0"/>
                        <a:ea typeface="Cambria Math" panose="02040503050406030204" pitchFamily="18" charset="0"/>
                      </a:rPr>
                      <m:t>Σ</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a:latin typeface="Cambria Math" panose="02040503050406030204" pitchFamily="18" charset="0"/>
                          </a:rPr>
                          <m:t>2</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err="1">
                            <a:latin typeface="Cambria Math" panose="02040503050406030204" pitchFamily="18" charset="0"/>
                          </a:rPr>
                          <m:t>𝑀</m:t>
                        </m:r>
                      </m:sub>
                    </m:sSub>
                    <m:r>
                      <a:rPr lang="en-US" altLang="zh-CN" i="1" dirty="0">
                        <a:latin typeface="Cambria Math" panose="02040503050406030204" pitchFamily="18" charset="0"/>
                      </a:rPr>
                      <m:t>}</m:t>
                    </m:r>
                  </m:oMath>
                </a14:m>
                <a:endParaRPr lang="en-US" altLang="zh-CN" dirty="0"/>
              </a:p>
              <a:p>
                <a:pPr lvl="1"/>
                <a:r>
                  <a:rPr lang="en-US" altLang="zh-CN" dirty="0">
                    <a:solidFill>
                      <a:srgbClr val="FF0000"/>
                    </a:solidFill>
                  </a:rPr>
                  <a:t>Set of states   </a:t>
                </a:r>
                <a14:m>
                  <m:oMath xmlns:m="http://schemas.openxmlformats.org/officeDocument/2006/math">
                    <m:r>
                      <a:rPr lang="en-US" altLang="zh-CN" i="1" dirty="0">
                        <a:latin typeface="Cambria Math" panose="02040503050406030204" pitchFamily="18" charset="0"/>
                      </a:rPr>
                      <m:t>𝑄</m:t>
                    </m:r>
                    <m:r>
                      <a:rPr lang="en-US" altLang="zh-CN" i="1" dirty="0">
                        <a:latin typeface="Cambria Math" panose="02040503050406030204" pitchFamily="18" charset="0"/>
                      </a:rPr>
                      <m:t>={ 1, …, </m:t>
                    </m:r>
                    <m:r>
                      <a:rPr lang="en-US" altLang="zh-CN" b="0" i="1" dirty="0" smtClean="0">
                        <a:latin typeface="Cambria Math" panose="02040503050406030204" pitchFamily="18" charset="0"/>
                      </a:rPr>
                      <m:t>𝐽</m:t>
                    </m:r>
                    <m:r>
                      <a:rPr lang="en-US" altLang="zh-CN" i="1" dirty="0">
                        <a:latin typeface="Cambria Math" panose="02040503050406030204" pitchFamily="18" charset="0"/>
                      </a:rPr>
                      <m:t> }</m:t>
                    </m:r>
                  </m:oMath>
                </a14:m>
                <a:endParaRPr lang="en-US" altLang="zh-CN" dirty="0"/>
              </a:p>
              <a:p>
                <a:pPr lvl="1"/>
                <a:r>
                  <a:rPr lang="en-US" altLang="zh-CN" dirty="0">
                    <a:solidFill>
                      <a:srgbClr val="FF0000"/>
                    </a:solidFill>
                  </a:rPr>
                  <a:t>Transition probabilities between any two states</a:t>
                </a:r>
                <a:endParaRPr lang="en-US" altLang="zh-CN" i="1" dirty="0">
                  <a:latin typeface="Cambria Math" panose="02040503050406030204" pitchFamily="18" charset="0"/>
                </a:endParaRP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𝑖𝑗</m:t>
                        </m:r>
                      </m:sub>
                    </m:sSub>
                    <m:r>
                      <a:rPr lang="en-US" altLang="zh-CN" i="1" dirty="0">
                        <a:latin typeface="Cambria Math" panose="02040503050406030204" pitchFamily="18" charset="0"/>
                      </a:rPr>
                      <m:t>=</m:t>
                    </m:r>
                    <m:r>
                      <a:rPr lang="en-US" altLang="zh-CN" i="1" dirty="0">
                        <a:latin typeface="Cambria Math" panose="02040503050406030204" pitchFamily="18" charset="0"/>
                      </a:rPr>
                      <m:t>𝑡𝑟𝑎𝑛𝑠𝑖𝑡𝑖𝑜𝑛</m:t>
                    </m:r>
                    <m:r>
                      <a:rPr lang="en-US" altLang="zh-CN" i="1" dirty="0">
                        <a:latin typeface="Cambria Math" panose="02040503050406030204" pitchFamily="18" charset="0"/>
                      </a:rPr>
                      <m:t> </m:t>
                    </m:r>
                    <m:r>
                      <a:rPr lang="en-US" altLang="zh-CN" i="1" dirty="0" err="1">
                        <a:latin typeface="Cambria Math" panose="02040503050406030204" pitchFamily="18" charset="0"/>
                      </a:rPr>
                      <m:t>𝑝𝑟𝑜𝑏</m:t>
                    </m:r>
                    <m:r>
                      <a:rPr lang="en-US" altLang="zh-CN" i="1" dirty="0">
                        <a:latin typeface="Cambria Math" panose="02040503050406030204" pitchFamily="18" charset="0"/>
                      </a:rPr>
                      <m:t> </m:t>
                    </m:r>
                    <m:r>
                      <a:rPr lang="en-US" altLang="zh-CN" i="1" dirty="0">
                        <a:latin typeface="Cambria Math" panose="02040503050406030204" pitchFamily="18" charset="0"/>
                      </a:rPr>
                      <m:t>𝑓𝑟𝑜𝑚</m:t>
                    </m:r>
                    <m:r>
                      <a:rPr lang="en-US" altLang="zh-CN" i="1" dirty="0">
                        <a:latin typeface="Cambria Math" panose="02040503050406030204" pitchFamily="18" charset="0"/>
                      </a:rPr>
                      <m:t> </m:t>
                    </m:r>
                    <m:r>
                      <a:rPr lang="en-US" altLang="zh-CN" i="1" dirty="0">
                        <a:latin typeface="Cambria Math" panose="02040503050406030204" pitchFamily="18" charset="0"/>
                      </a:rPr>
                      <m:t>𝑠𝑡𝑎𝑡𝑒</m:t>
                    </m:r>
                    <m:r>
                      <a:rPr lang="en-US" altLang="zh-CN" i="1" dirty="0">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 </m:t>
                    </m:r>
                    <m:r>
                      <a:rPr lang="en-US" altLang="zh-CN" i="1" dirty="0">
                        <a:latin typeface="Cambria Math" panose="02040503050406030204" pitchFamily="18" charset="0"/>
                      </a:rPr>
                      <m:t>𝑡𝑜</m:t>
                    </m:r>
                    <m:r>
                      <a:rPr lang="en-US" altLang="zh-CN" i="1" dirty="0">
                        <a:latin typeface="Cambria Math" panose="02040503050406030204" pitchFamily="18" charset="0"/>
                      </a:rPr>
                      <m:t> </m:t>
                    </m:r>
                    <m:r>
                      <a:rPr lang="en-US" altLang="zh-CN" i="1" dirty="0">
                        <a:latin typeface="Cambria Math" panose="02040503050406030204" pitchFamily="18" charset="0"/>
                      </a:rPr>
                      <m:t>𝑠𝑡𝑎𝑡𝑒</m:t>
                    </m:r>
                    <m:r>
                      <a:rPr lang="en-US" altLang="zh-CN" i="1" dirty="0">
                        <a:latin typeface="Cambria Math" panose="02040503050406030204" pitchFamily="18" charset="0"/>
                      </a:rPr>
                      <m:t> </m:t>
                    </m:r>
                    <m:r>
                      <a:rPr lang="en-US" altLang="zh-CN" i="1" dirty="0">
                        <a:latin typeface="Cambria Math" panose="02040503050406030204" pitchFamily="18" charset="0"/>
                      </a:rPr>
                      <m:t>𝑗</m:t>
                    </m:r>
                  </m:oMath>
                </a14:m>
                <a:endParaRPr lang="en-US" altLang="zh-CN" i="1" dirty="0">
                  <a:latin typeface="Cambria Math" panose="02040503050406030204" pitchFamily="18" charset="0"/>
                </a:endParaRP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m:t>
                        </m:r>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𝑎</m:t>
                        </m:r>
                      </m:e>
                      <m:sub>
                        <m:r>
                          <a:rPr lang="en-US" altLang="zh-CN" i="1" dirty="0" err="1">
                            <a:latin typeface="Cambria Math" panose="02040503050406030204" pitchFamily="18" charset="0"/>
                          </a:rPr>
                          <m:t>𝑖</m:t>
                        </m:r>
                        <m:r>
                          <a:rPr lang="en-US" altLang="zh-CN" b="0" i="1" dirty="0" smtClean="0">
                            <a:latin typeface="Cambria Math" panose="02040503050406030204" pitchFamily="18" charset="0"/>
                          </a:rPr>
                          <m:t>𝐽</m:t>
                        </m:r>
                      </m:sub>
                    </m:sSub>
                    <m:r>
                      <a:rPr lang="en-US" altLang="zh-CN" i="1" dirty="0">
                        <a:latin typeface="Cambria Math" panose="02040503050406030204" pitchFamily="18" charset="0"/>
                      </a:rPr>
                      <m:t>=1,  </m:t>
                    </m:r>
                    <m:r>
                      <a:rPr lang="en-US" altLang="zh-CN" i="1" dirty="0">
                        <a:latin typeface="Cambria Math" panose="02040503050406030204" pitchFamily="18" charset="0"/>
                      </a:rPr>
                      <m:t>𝑓𝑜𝑟</m:t>
                    </m:r>
                    <m:r>
                      <a:rPr lang="en-US" altLang="zh-CN" i="1" dirty="0">
                        <a:latin typeface="Cambria Math" panose="02040503050406030204" pitchFamily="18" charset="0"/>
                      </a:rPr>
                      <m:t> </m:t>
                    </m:r>
                    <m:r>
                      <a:rPr lang="en-US" altLang="zh-CN" i="1" dirty="0">
                        <a:latin typeface="Cambria Math" panose="02040503050406030204" pitchFamily="18" charset="0"/>
                      </a:rPr>
                      <m:t>𝑎𝑙𝑙</m:t>
                    </m:r>
                    <m:r>
                      <a:rPr lang="en-US" altLang="zh-CN" i="1" dirty="0">
                        <a:latin typeface="Cambria Math" panose="02040503050406030204" pitchFamily="18" charset="0"/>
                      </a:rPr>
                      <m:t> </m:t>
                    </m:r>
                    <m:r>
                      <a:rPr lang="en-US" altLang="zh-CN" i="1" dirty="0">
                        <a:latin typeface="Cambria Math" panose="02040503050406030204" pitchFamily="18" charset="0"/>
                      </a:rPr>
                      <m:t>𝑠𝑡𝑎𝑡𝑒𝑠</m:t>
                    </m:r>
                    <m:r>
                      <a:rPr lang="en-US" altLang="zh-CN" i="1" dirty="0">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=1…</m:t>
                    </m:r>
                    <m:r>
                      <a:rPr lang="en-US" altLang="zh-CN" b="0" i="1" dirty="0" smtClean="0">
                        <a:latin typeface="Cambria Math" panose="02040503050406030204" pitchFamily="18" charset="0"/>
                      </a:rPr>
                      <m:t>𝐽</m:t>
                    </m:r>
                  </m:oMath>
                </a14:m>
                <a:endParaRPr lang="en-US" altLang="zh-CN" dirty="0"/>
              </a:p>
              <a:p>
                <a:pPr lvl="1"/>
                <a:r>
                  <a:rPr lang="en-US" altLang="zh-CN" dirty="0">
                    <a:solidFill>
                      <a:srgbClr val="FF0000"/>
                    </a:solidFill>
                  </a:rPr>
                  <a:t>Start probabilities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0</m:t>
                        </m:r>
                        <m:r>
                          <a:rPr lang="en-US" altLang="zh-CN" i="1" dirty="0">
                            <a:latin typeface="Cambria Math" panose="02040503050406030204" pitchFamily="18" charset="0"/>
                          </a:rPr>
                          <m:t>𝑖</m:t>
                        </m:r>
                      </m:sub>
                    </m:sSub>
                  </m:oMath>
                </a14:m>
                <a:endParaRPr lang="en-US" altLang="zh-CN" i="1" dirty="0">
                  <a:latin typeface="Cambria Math" panose="02040503050406030204" pitchFamily="18" charset="0"/>
                </a:endParaRP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01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0</m:t>
                        </m:r>
                        <m:r>
                          <a:rPr lang="en-US" altLang="zh-CN" i="1" dirty="0">
                            <a:latin typeface="Cambria Math" panose="02040503050406030204" pitchFamily="18" charset="0"/>
                          </a:rPr>
                          <m:t>𝐾</m:t>
                        </m:r>
                      </m:sub>
                    </m:sSub>
                    <m:r>
                      <a:rPr lang="en-US" altLang="zh-CN" i="1" dirty="0">
                        <a:latin typeface="Cambria Math" panose="02040503050406030204" pitchFamily="18" charset="0"/>
                      </a:rPr>
                      <m:t>=1</m:t>
                    </m:r>
                  </m:oMath>
                </a14:m>
                <a:endParaRPr lang="en-US" altLang="zh-CN" dirty="0"/>
              </a:p>
              <a:p>
                <a:pPr lvl="1"/>
                <a:r>
                  <a:rPr lang="en-US" altLang="zh-CN" dirty="0">
                    <a:solidFill>
                      <a:srgbClr val="FF0000"/>
                    </a:solidFill>
                  </a:rPr>
                  <a:t>Emission probabilities </a:t>
                </a:r>
                <a:r>
                  <a:rPr lang="en-US" altLang="zh-CN" dirty="0"/>
                  <a:t>within each state</a:t>
                </a: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i="1" dirty="0">
                            <a:latin typeface="Cambria Math" panose="02040503050406030204" pitchFamily="18" charset="0"/>
                          </a:rPr>
                          <m:t>𝑖</m:t>
                        </m:r>
                      </m:sub>
                    </m:sSub>
                    <m:d>
                      <m:dPr>
                        <m:ctrlPr>
                          <a:rPr lang="en-US" altLang="zh-CN" i="1" dirty="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b="0" i="1" dirty="0" smtClean="0">
                                <a:latin typeface="Cambria Math" panose="02040503050406030204" pitchFamily="18" charset="0"/>
                              </a:rPr>
                              <m:t>𝑘</m:t>
                            </m:r>
                          </m:sub>
                        </m:sSub>
                      </m:e>
                    </m:d>
                    <m:r>
                      <a:rPr lang="en-US" altLang="zh-CN" i="1" dirty="0">
                        <a:latin typeface="Cambria Math" panose="02040503050406030204" pitchFamily="18" charset="0"/>
                      </a:rPr>
                      <m:t>=</m:t>
                    </m:r>
                    <m:r>
                      <a:rPr lang="en-US" altLang="zh-CN" i="1" dirty="0">
                        <a:latin typeface="Cambria Math" panose="02040503050406030204" pitchFamily="18" charset="0"/>
                      </a:rPr>
                      <m:t>𝑃</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b="0" i="1" dirty="0" smtClean="0">
                                <a:latin typeface="Cambria Math" panose="02040503050406030204" pitchFamily="18" charset="0"/>
                              </a:rPr>
                              <m:t>𝑘</m:t>
                            </m:r>
                          </m:sub>
                        </m:sSub>
                      </m:e>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𝑖</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𝑗</m:t>
                        </m:r>
                      </m:e>
                    </m:d>
                  </m:oMath>
                </a14:m>
                <a:endParaRPr lang="en-US" altLang="zh-CN" i="1" dirty="0">
                  <a:latin typeface="Cambria Math" panose="02040503050406030204" pitchFamily="18" charset="0"/>
                </a:endParaRPr>
              </a:p>
              <a:p>
                <a:pPr marL="200025" lvl="1" indent="0">
                  <a:buNone/>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i="1" dirty="0">
                            <a:latin typeface="Cambria Math" panose="02040503050406030204" pitchFamily="18" charset="0"/>
                          </a:rPr>
                          <m:t>𝑖</m:t>
                        </m:r>
                      </m:sub>
                    </m:sSub>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a:latin typeface="Cambria Math" panose="02040503050406030204" pitchFamily="18" charset="0"/>
                              </a:rPr>
                              <m:t>1</m:t>
                            </m:r>
                          </m:sub>
                        </m:sSub>
                      </m:e>
                    </m:d>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i="1" dirty="0" err="1">
                            <a:latin typeface="Cambria Math" panose="02040503050406030204" pitchFamily="18" charset="0"/>
                          </a:rPr>
                          <m:t>𝑖</m:t>
                        </m:r>
                      </m:sub>
                    </m:sSub>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𝑜</m:t>
                            </m:r>
                          </m:e>
                          <m:sub>
                            <m:r>
                              <a:rPr lang="en-US" altLang="zh-CN" i="1" dirty="0">
                                <a:latin typeface="Cambria Math" panose="02040503050406030204" pitchFamily="18" charset="0"/>
                              </a:rPr>
                              <m:t>𝑀</m:t>
                            </m:r>
                          </m:sub>
                        </m:sSub>
                      </m:e>
                    </m:d>
                    <m:r>
                      <a:rPr lang="en-US" altLang="zh-CN" i="1" dirty="0">
                        <a:latin typeface="Cambria Math" panose="02040503050406030204" pitchFamily="18" charset="0"/>
                      </a:rPr>
                      <m:t>=1,   </m:t>
                    </m:r>
                    <m:r>
                      <a:rPr lang="en-US" altLang="zh-CN" i="1" dirty="0">
                        <a:latin typeface="Cambria Math" panose="02040503050406030204" pitchFamily="18" charset="0"/>
                      </a:rPr>
                      <m:t>𝑓𝑜𝑟</m:t>
                    </m:r>
                    <m:r>
                      <a:rPr lang="en-US" altLang="zh-CN" i="1" dirty="0">
                        <a:latin typeface="Cambria Math" panose="02040503050406030204" pitchFamily="18" charset="0"/>
                      </a:rPr>
                      <m:t> </m:t>
                    </m:r>
                    <m:r>
                      <a:rPr lang="en-US" altLang="zh-CN" i="1" dirty="0">
                        <a:latin typeface="Cambria Math" panose="02040503050406030204" pitchFamily="18" charset="0"/>
                      </a:rPr>
                      <m:t>𝑎𝑙𝑙</m:t>
                    </m:r>
                    <m:r>
                      <a:rPr lang="en-US" altLang="zh-CN" i="1" dirty="0">
                        <a:latin typeface="Cambria Math" panose="02040503050406030204" pitchFamily="18" charset="0"/>
                      </a:rPr>
                      <m:t> </m:t>
                    </m:r>
                    <m:r>
                      <a:rPr lang="en-US" altLang="zh-CN" i="1" dirty="0">
                        <a:latin typeface="Cambria Math" panose="02040503050406030204" pitchFamily="18" charset="0"/>
                      </a:rPr>
                      <m:t>𝑠𝑡𝑎𝑡𝑒𝑠</m:t>
                    </m:r>
                    <m:r>
                      <a:rPr lang="en-US" altLang="zh-CN" i="1" dirty="0">
                        <a:latin typeface="Cambria Math" panose="02040503050406030204" pitchFamily="18" charset="0"/>
                      </a:rPr>
                      <m:t> </m:t>
                    </m:r>
                    <m:r>
                      <a:rPr lang="en-US" altLang="zh-CN" i="1" dirty="0" err="1">
                        <a:latin typeface="Cambria Math" panose="02040503050406030204" pitchFamily="18" charset="0"/>
                      </a:rPr>
                      <m:t>𝑖</m:t>
                    </m:r>
                    <m:r>
                      <a:rPr lang="en-US" altLang="zh-CN" i="1" dirty="0">
                        <a:latin typeface="Cambria Math" panose="02040503050406030204" pitchFamily="18" charset="0"/>
                      </a:rPr>
                      <m:t>=1…</m:t>
                    </m:r>
                    <m:r>
                      <a:rPr lang="en-US" altLang="zh-CN" b="0" i="1" dirty="0" smtClean="0">
                        <a:latin typeface="Cambria Math" panose="02040503050406030204" pitchFamily="18" charset="0"/>
                      </a:rPr>
                      <m:t>𝐽</m:t>
                    </m:r>
                  </m:oMath>
                </a14:m>
                <a:endParaRPr lang="en-US" altLang="zh-CN" dirty="0"/>
              </a:p>
              <a:p>
                <a:pPr lvl="1"/>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Oval 4"/>
          <p:cNvSpPr>
            <a:spLocks noChangeArrowheads="1"/>
          </p:cNvSpPr>
          <p:nvPr/>
        </p:nvSpPr>
        <p:spPr bwMode="auto">
          <a:xfrm>
            <a:off x="9448024" y="59105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8" name="Oval 5"/>
          <p:cNvSpPr>
            <a:spLocks noChangeArrowheads="1"/>
          </p:cNvSpPr>
          <p:nvPr/>
        </p:nvSpPr>
        <p:spPr bwMode="auto">
          <a:xfrm>
            <a:off x="9448024" y="43103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 name="Oval 6"/>
          <p:cNvSpPr>
            <a:spLocks noChangeArrowheads="1"/>
          </p:cNvSpPr>
          <p:nvPr/>
        </p:nvSpPr>
        <p:spPr bwMode="auto">
          <a:xfrm>
            <a:off x="10895824" y="59105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a:t>
            </a:r>
          </a:p>
        </p:txBody>
      </p:sp>
      <p:sp>
        <p:nvSpPr>
          <p:cNvPr id="10" name="Oval 7"/>
          <p:cNvSpPr>
            <a:spLocks noChangeArrowheads="1"/>
          </p:cNvSpPr>
          <p:nvPr/>
        </p:nvSpPr>
        <p:spPr bwMode="auto">
          <a:xfrm>
            <a:off x="10895824" y="4310316"/>
            <a:ext cx="530225" cy="530225"/>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cxnSp>
        <p:nvCxnSpPr>
          <p:cNvPr id="11" name="AutoShape 8"/>
          <p:cNvCxnSpPr>
            <a:cxnSpLocks noChangeShapeType="1"/>
            <a:stCxn id="8" idx="7"/>
            <a:endCxn id="10" idx="1"/>
          </p:cNvCxnSpPr>
          <p:nvPr/>
        </p:nvCxnSpPr>
        <p:spPr bwMode="auto">
          <a:xfrm>
            <a:off x="9900462" y="436905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 name="AutoShape 9"/>
          <p:cNvCxnSpPr>
            <a:cxnSpLocks noChangeShapeType="1"/>
            <a:stCxn id="10" idx="3"/>
            <a:endCxn id="8" idx="5"/>
          </p:cNvCxnSpPr>
          <p:nvPr/>
        </p:nvCxnSpPr>
        <p:spPr bwMode="auto">
          <a:xfrm flipH="1">
            <a:off x="9900462" y="478180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 name="AutoShape 10"/>
          <p:cNvCxnSpPr>
            <a:cxnSpLocks noChangeShapeType="1"/>
            <a:stCxn id="8" idx="5"/>
            <a:endCxn id="7" idx="7"/>
          </p:cNvCxnSpPr>
          <p:nvPr/>
        </p:nvCxnSpPr>
        <p:spPr bwMode="auto">
          <a:xfrm>
            <a:off x="990046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 name="AutoShape 11"/>
          <p:cNvCxnSpPr>
            <a:cxnSpLocks noChangeShapeType="1"/>
            <a:stCxn id="7" idx="1"/>
            <a:endCxn id="8" idx="3"/>
          </p:cNvCxnSpPr>
          <p:nvPr/>
        </p:nvCxnSpPr>
        <p:spPr bwMode="auto">
          <a:xfrm flipV="1">
            <a:off x="952581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 name="AutoShape 12"/>
          <p:cNvCxnSpPr>
            <a:cxnSpLocks noChangeShapeType="1"/>
            <a:stCxn id="8" idx="6"/>
            <a:endCxn id="9" idx="0"/>
          </p:cNvCxnSpPr>
          <p:nvPr/>
        </p:nvCxnSpPr>
        <p:spPr bwMode="auto">
          <a:xfrm>
            <a:off x="9997299" y="4575429"/>
            <a:ext cx="1163638"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6" name="AutoShape 13"/>
          <p:cNvCxnSpPr>
            <a:cxnSpLocks noChangeShapeType="1"/>
            <a:stCxn id="9" idx="2"/>
            <a:endCxn id="8" idx="4"/>
          </p:cNvCxnSpPr>
          <p:nvPr/>
        </p:nvCxnSpPr>
        <p:spPr bwMode="auto">
          <a:xfrm flipH="1" flipV="1">
            <a:off x="9713137" y="4859591"/>
            <a:ext cx="1163637"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7" name="AutoShape 14"/>
          <p:cNvCxnSpPr>
            <a:cxnSpLocks noChangeShapeType="1"/>
            <a:stCxn id="10" idx="5"/>
            <a:endCxn id="9" idx="7"/>
          </p:cNvCxnSpPr>
          <p:nvPr/>
        </p:nvCxnSpPr>
        <p:spPr bwMode="auto">
          <a:xfrm>
            <a:off x="1134826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8" name="AutoShape 15"/>
          <p:cNvCxnSpPr>
            <a:cxnSpLocks noChangeShapeType="1"/>
            <a:stCxn id="9" idx="1"/>
            <a:endCxn id="10" idx="3"/>
          </p:cNvCxnSpPr>
          <p:nvPr/>
        </p:nvCxnSpPr>
        <p:spPr bwMode="auto">
          <a:xfrm flipV="1">
            <a:off x="10973612" y="4781804"/>
            <a:ext cx="0" cy="118745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9" name="AutoShape 16"/>
          <p:cNvCxnSpPr>
            <a:cxnSpLocks noChangeShapeType="1"/>
            <a:stCxn id="7" idx="7"/>
            <a:endCxn id="9" idx="1"/>
          </p:cNvCxnSpPr>
          <p:nvPr/>
        </p:nvCxnSpPr>
        <p:spPr bwMode="auto">
          <a:xfrm>
            <a:off x="9900462" y="596925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0" name="AutoShape 17"/>
          <p:cNvCxnSpPr>
            <a:cxnSpLocks noChangeShapeType="1"/>
            <a:stCxn id="9" idx="3"/>
            <a:endCxn id="7" idx="5"/>
          </p:cNvCxnSpPr>
          <p:nvPr/>
        </p:nvCxnSpPr>
        <p:spPr bwMode="auto">
          <a:xfrm flipH="1">
            <a:off x="9900462" y="6382004"/>
            <a:ext cx="1073150" cy="0"/>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1" name="AutoShape 18"/>
          <p:cNvCxnSpPr>
            <a:cxnSpLocks noChangeShapeType="1"/>
            <a:stCxn id="7" idx="0"/>
            <a:endCxn id="10" idx="2"/>
          </p:cNvCxnSpPr>
          <p:nvPr/>
        </p:nvCxnSpPr>
        <p:spPr bwMode="auto">
          <a:xfrm flipV="1">
            <a:off x="9713137" y="4575429"/>
            <a:ext cx="1163637" cy="1316037"/>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2" name="AutoShape 19"/>
          <p:cNvCxnSpPr>
            <a:cxnSpLocks noChangeShapeType="1"/>
            <a:stCxn id="10" idx="4"/>
            <a:endCxn id="7" idx="6"/>
          </p:cNvCxnSpPr>
          <p:nvPr/>
        </p:nvCxnSpPr>
        <p:spPr bwMode="auto">
          <a:xfrm flipH="1">
            <a:off x="9997299" y="4859591"/>
            <a:ext cx="1163638" cy="1316038"/>
          </a:xfrm>
          <a:prstGeom prst="straightConnector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3" name="AutoShape 20"/>
          <p:cNvCxnSpPr>
            <a:cxnSpLocks noChangeShapeType="1"/>
            <a:stCxn id="8" idx="0"/>
            <a:endCxn id="8" idx="2"/>
          </p:cNvCxnSpPr>
          <p:nvPr/>
        </p:nvCxnSpPr>
        <p:spPr bwMode="auto">
          <a:xfrm rot="-5400000" flipH="1" flipV="1">
            <a:off x="9428974" y="4291266"/>
            <a:ext cx="284163" cy="284163"/>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4" name="AutoShape 21"/>
          <p:cNvCxnSpPr>
            <a:cxnSpLocks noChangeShapeType="1"/>
            <a:stCxn id="10" idx="0"/>
            <a:endCxn id="10" idx="6"/>
          </p:cNvCxnSpPr>
          <p:nvPr/>
        </p:nvCxnSpPr>
        <p:spPr bwMode="auto">
          <a:xfrm rot="5400000" flipV="1">
            <a:off x="11160936" y="4291267"/>
            <a:ext cx="284163"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5" name="AutoShape 22"/>
          <p:cNvCxnSpPr>
            <a:cxnSpLocks noChangeShapeType="1"/>
            <a:stCxn id="9" idx="6"/>
            <a:endCxn id="9" idx="4"/>
          </p:cNvCxnSpPr>
          <p:nvPr/>
        </p:nvCxnSpPr>
        <p:spPr bwMode="auto">
          <a:xfrm flipH="1">
            <a:off x="11160937" y="6175629"/>
            <a:ext cx="284162" cy="284162"/>
          </a:xfrm>
          <a:prstGeom prst="curvedConnector4">
            <a:avLst>
              <a:gd name="adj1" fmla="val -73741"/>
              <a:gd name="adj2" fmla="val 173741"/>
            </a:avLst>
          </a:prstGeom>
          <a:noFill/>
          <a:ln w="3175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26" name="AutoShape 23"/>
          <p:cNvCxnSpPr>
            <a:cxnSpLocks noChangeShapeType="1"/>
            <a:stCxn id="7" idx="4"/>
            <a:endCxn id="7" idx="2"/>
          </p:cNvCxnSpPr>
          <p:nvPr/>
        </p:nvCxnSpPr>
        <p:spPr bwMode="auto">
          <a:xfrm rot="16200000" flipV="1">
            <a:off x="9428975" y="6175628"/>
            <a:ext cx="284162" cy="284163"/>
          </a:xfrm>
          <a:prstGeom prst="curvedConnector4">
            <a:avLst>
              <a:gd name="adj1" fmla="val -73741"/>
              <a:gd name="adj2" fmla="val 173741"/>
            </a:avLst>
          </a:prstGeom>
          <a:noFill/>
          <a:ln w="31750">
            <a:solidFill>
              <a:srgbClr val="009999"/>
            </a:solidFill>
            <a:round/>
            <a:headEnd type="triangle" w="med" len="med"/>
            <a:tailEnd/>
          </a:ln>
          <a:extLst>
            <a:ext uri="{909E8E84-426E-40DD-AFC4-6F175D3DCCD1}">
              <a14:hiddenFill xmlns:a14="http://schemas.microsoft.com/office/drawing/2010/main">
                <a:noFill/>
              </a14:hiddenFill>
            </a:ext>
          </a:extLst>
        </p:spPr>
      </p:cxnSp>
      <p:sp>
        <p:nvSpPr>
          <p:cNvPr id="27" name="灯片编号占位符 26"/>
          <p:cNvSpPr>
            <a:spLocks noGrp="1"/>
          </p:cNvSpPr>
          <p:nvPr>
            <p:ph type="sldNum" sz="quarter" idx="12"/>
          </p:nvPr>
        </p:nvSpPr>
        <p:spPr/>
        <p:txBody>
          <a:bodyPr/>
          <a:lstStyle/>
          <a:p>
            <a:pPr>
              <a:defRPr/>
            </a:pPr>
            <a:fld id="{B9CD4CCB-73CB-499F-9483-72A1F6A46DBE}" type="slidenum">
              <a:rPr lang="zh-TW" altLang="en-US" smtClean="0"/>
              <a:pPr>
                <a:defRPr/>
              </a:pPr>
              <a:t>21</a:t>
            </a:fld>
            <a:endParaRPr lang="en-US" altLang="zh-TW"/>
          </a:p>
        </p:txBody>
      </p:sp>
    </p:spTree>
    <p:extLst>
      <p:ext uri="{BB962C8B-B14F-4D97-AF65-F5344CB8AC3E}">
        <p14:creationId xmlns:p14="http://schemas.microsoft.com/office/powerpoint/2010/main" val="761089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A parse of a sequence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Given a sequence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err="1">
                            <a:latin typeface="Cambria Math" panose="02040503050406030204" pitchFamily="18" charset="0"/>
                          </a:rPr>
                          <m:t>𝑁</m:t>
                        </m:r>
                      </m:sub>
                    </m:sSub>
                  </m:oMath>
                </a14:m>
                <a:r>
                  <a:rPr lang="en-US" altLang="zh-CN" dirty="0"/>
                  <a:t>,</a:t>
                </a:r>
              </a:p>
              <a:p>
                <a:r>
                  <a:rPr lang="en-US" altLang="zh-CN" dirty="0"/>
                  <a:t>A </a:t>
                </a:r>
                <a:r>
                  <a:rPr lang="en-US" altLang="zh-CN" dirty="0">
                    <a:solidFill>
                      <a:srgbClr val="FF0000"/>
                    </a:solidFill>
                  </a:rPr>
                  <a:t>parse</a:t>
                </a:r>
                <a:r>
                  <a:rPr lang="en-US" altLang="zh-CN" dirty="0"/>
                  <a:t> of </a:t>
                </a:r>
                <a:r>
                  <a:rPr lang="en-US" altLang="zh-CN" i="1" dirty="0">
                    <a:latin typeface="Times New Roman" panose="02020603050405020304" pitchFamily="18" charset="0"/>
                    <a:cs typeface="Times New Roman" panose="02020603050405020304" pitchFamily="18" charset="0"/>
                  </a:rPr>
                  <a:t>x</a:t>
                </a:r>
                <a:r>
                  <a:rPr lang="en-US" altLang="zh-CN" dirty="0"/>
                  <a:t> is a sequence of states </a:t>
                </a:r>
                <a14:m>
                  <m:oMath xmlns:m="http://schemas.openxmlformats.org/officeDocument/2006/math">
                    <m:r>
                      <a:rPr lang="en-US" altLang="zh-CN" b="0" i="1" smtClean="0">
                        <a:latin typeface="Cambria Math" panose="02040503050406030204" pitchFamily="18" charset="0"/>
                      </a:rPr>
                      <m:t>𝑄</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𝑁</m:t>
                        </m:r>
                      </m:sub>
                    </m:sSub>
                  </m:oMath>
                </a14:m>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grpSp>
        <p:nvGrpSpPr>
          <p:cNvPr id="87" name="Group 4"/>
          <p:cNvGrpSpPr>
            <a:grpSpLocks/>
          </p:cNvGrpSpPr>
          <p:nvPr/>
        </p:nvGrpSpPr>
        <p:grpSpPr bwMode="auto">
          <a:xfrm>
            <a:off x="2951025" y="2391232"/>
            <a:ext cx="530225" cy="2587625"/>
            <a:chOff x="960" y="1680"/>
            <a:chExt cx="334" cy="1630"/>
          </a:xfrm>
        </p:grpSpPr>
        <p:sp>
          <p:nvSpPr>
            <p:cNvPr id="88" name="Oval 5"/>
            <p:cNvSpPr>
              <a:spLocks noChangeArrowheads="1"/>
            </p:cNvSpPr>
            <p:nvPr/>
          </p:nvSpPr>
          <p:spPr bwMode="auto">
            <a:xfrm>
              <a:off x="960"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89" name="Oval 6"/>
            <p:cNvSpPr>
              <a:spLocks noChangeArrowheads="1"/>
            </p:cNvSpPr>
            <p:nvPr/>
          </p:nvSpPr>
          <p:spPr bwMode="auto">
            <a:xfrm>
              <a:off x="960"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90" name="Oval 7"/>
            <p:cNvSpPr>
              <a:spLocks noChangeArrowheads="1"/>
            </p:cNvSpPr>
            <p:nvPr/>
          </p:nvSpPr>
          <p:spPr bwMode="auto">
            <a:xfrm>
              <a:off x="960"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91" name="Text Box 8"/>
            <p:cNvSpPr txBox="1">
              <a:spLocks noChangeArrowheads="1"/>
            </p:cNvSpPr>
            <p:nvPr/>
          </p:nvSpPr>
          <p:spPr bwMode="auto">
            <a:xfrm>
              <a:off x="1008"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92" name="Group 9"/>
          <p:cNvGrpSpPr>
            <a:grpSpLocks/>
          </p:cNvGrpSpPr>
          <p:nvPr/>
        </p:nvGrpSpPr>
        <p:grpSpPr bwMode="auto">
          <a:xfrm>
            <a:off x="4322625" y="2391232"/>
            <a:ext cx="530225" cy="2587625"/>
            <a:chOff x="1824" y="1680"/>
            <a:chExt cx="334" cy="1630"/>
          </a:xfrm>
        </p:grpSpPr>
        <p:sp>
          <p:nvSpPr>
            <p:cNvPr id="93" name="Oval 10"/>
            <p:cNvSpPr>
              <a:spLocks noChangeArrowheads="1"/>
            </p:cNvSpPr>
            <p:nvPr/>
          </p:nvSpPr>
          <p:spPr bwMode="auto">
            <a:xfrm>
              <a:off x="1824"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4" name="Oval 11"/>
            <p:cNvSpPr>
              <a:spLocks noChangeArrowheads="1"/>
            </p:cNvSpPr>
            <p:nvPr/>
          </p:nvSpPr>
          <p:spPr bwMode="auto">
            <a:xfrm>
              <a:off x="1824"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95" name="Oval 12"/>
            <p:cNvSpPr>
              <a:spLocks noChangeArrowheads="1"/>
            </p:cNvSpPr>
            <p:nvPr/>
          </p:nvSpPr>
          <p:spPr bwMode="auto">
            <a:xfrm>
              <a:off x="1824"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96" name="Text Box 13"/>
            <p:cNvSpPr txBox="1">
              <a:spLocks noChangeArrowheads="1"/>
            </p:cNvSpPr>
            <p:nvPr/>
          </p:nvSpPr>
          <p:spPr bwMode="auto">
            <a:xfrm>
              <a:off x="1872"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97" name="Group 14"/>
          <p:cNvGrpSpPr>
            <a:grpSpLocks/>
          </p:cNvGrpSpPr>
          <p:nvPr/>
        </p:nvGrpSpPr>
        <p:grpSpPr bwMode="auto">
          <a:xfrm>
            <a:off x="5694225" y="2391232"/>
            <a:ext cx="530225" cy="2587625"/>
            <a:chOff x="2688" y="1680"/>
            <a:chExt cx="334" cy="1630"/>
          </a:xfrm>
        </p:grpSpPr>
        <p:sp>
          <p:nvSpPr>
            <p:cNvPr id="98" name="Oval 15"/>
            <p:cNvSpPr>
              <a:spLocks noChangeArrowheads="1"/>
            </p:cNvSpPr>
            <p:nvPr/>
          </p:nvSpPr>
          <p:spPr bwMode="auto">
            <a:xfrm>
              <a:off x="2688"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9" name="Oval 16"/>
            <p:cNvSpPr>
              <a:spLocks noChangeArrowheads="1"/>
            </p:cNvSpPr>
            <p:nvPr/>
          </p:nvSpPr>
          <p:spPr bwMode="auto">
            <a:xfrm>
              <a:off x="2688"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00" name="Oval 17"/>
            <p:cNvSpPr>
              <a:spLocks noChangeArrowheads="1"/>
            </p:cNvSpPr>
            <p:nvPr/>
          </p:nvSpPr>
          <p:spPr bwMode="auto">
            <a:xfrm>
              <a:off x="2688"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01" name="Text Box 18"/>
            <p:cNvSpPr txBox="1">
              <a:spLocks noChangeArrowheads="1"/>
            </p:cNvSpPr>
            <p:nvPr/>
          </p:nvSpPr>
          <p:spPr bwMode="auto">
            <a:xfrm>
              <a:off x="2736"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102" name="Group 19"/>
          <p:cNvGrpSpPr>
            <a:grpSpLocks/>
          </p:cNvGrpSpPr>
          <p:nvPr/>
        </p:nvGrpSpPr>
        <p:grpSpPr bwMode="auto">
          <a:xfrm>
            <a:off x="7142025" y="2481720"/>
            <a:ext cx="457200" cy="2424112"/>
            <a:chOff x="3600" y="1737"/>
            <a:chExt cx="288" cy="1527"/>
          </a:xfrm>
        </p:grpSpPr>
        <p:sp>
          <p:nvSpPr>
            <p:cNvPr id="103" name="Text Box 20"/>
            <p:cNvSpPr txBox="1">
              <a:spLocks noChangeArrowheads="1"/>
            </p:cNvSpPr>
            <p:nvPr/>
          </p:nvSpPr>
          <p:spPr bwMode="auto">
            <a:xfrm>
              <a:off x="3628" y="1737"/>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104" name="Text Box 21"/>
            <p:cNvSpPr txBox="1">
              <a:spLocks noChangeArrowheads="1"/>
            </p:cNvSpPr>
            <p:nvPr/>
          </p:nvSpPr>
          <p:spPr bwMode="auto">
            <a:xfrm>
              <a:off x="3628" y="2160"/>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105" name="Text Box 22"/>
            <p:cNvSpPr txBox="1">
              <a:spLocks noChangeArrowheads="1"/>
            </p:cNvSpPr>
            <p:nvPr/>
          </p:nvSpPr>
          <p:spPr bwMode="auto">
            <a:xfrm>
              <a:off x="3600" y="3033"/>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grpSp>
      <p:grpSp>
        <p:nvGrpSpPr>
          <p:cNvPr id="106" name="Group 23"/>
          <p:cNvGrpSpPr>
            <a:grpSpLocks/>
          </p:cNvGrpSpPr>
          <p:nvPr/>
        </p:nvGrpSpPr>
        <p:grpSpPr bwMode="auto">
          <a:xfrm>
            <a:off x="8516800" y="2391232"/>
            <a:ext cx="530225" cy="2587625"/>
            <a:chOff x="4466" y="1680"/>
            <a:chExt cx="334" cy="1630"/>
          </a:xfrm>
        </p:grpSpPr>
        <p:sp>
          <p:nvSpPr>
            <p:cNvPr id="107" name="Oval 24"/>
            <p:cNvSpPr>
              <a:spLocks noChangeArrowheads="1"/>
            </p:cNvSpPr>
            <p:nvPr/>
          </p:nvSpPr>
          <p:spPr bwMode="auto">
            <a:xfrm>
              <a:off x="4466"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08" name="Oval 25"/>
            <p:cNvSpPr>
              <a:spLocks noChangeArrowheads="1"/>
            </p:cNvSpPr>
            <p:nvPr/>
          </p:nvSpPr>
          <p:spPr bwMode="auto">
            <a:xfrm>
              <a:off x="4466"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09" name="Oval 26"/>
            <p:cNvSpPr>
              <a:spLocks noChangeArrowheads="1"/>
            </p:cNvSpPr>
            <p:nvPr/>
          </p:nvSpPr>
          <p:spPr bwMode="auto">
            <a:xfrm>
              <a:off x="4466"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10" name="Text Box 27"/>
            <p:cNvSpPr txBox="1">
              <a:spLocks noChangeArrowheads="1"/>
            </p:cNvSpPr>
            <p:nvPr/>
          </p:nvSpPr>
          <p:spPr bwMode="auto">
            <a:xfrm>
              <a:off x="4514" y="2592"/>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sp>
        <p:nvSpPr>
          <p:cNvPr id="111" name="Line 28"/>
          <p:cNvSpPr>
            <a:spLocks noChangeShapeType="1"/>
          </p:cNvSpPr>
          <p:nvPr/>
        </p:nvSpPr>
        <p:spPr bwMode="auto">
          <a:xfrm>
            <a:off x="3179625"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2" name="Text Box 29"/>
              <p:cNvSpPr txBox="1">
                <a:spLocks noChangeArrowheads="1"/>
              </p:cNvSpPr>
              <p:nvPr/>
            </p:nvSpPr>
            <p:spPr bwMode="auto">
              <a:xfrm>
                <a:off x="2961423" y="5744032"/>
                <a:ext cx="56560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b="0" i="1" dirty="0" smtClean="0">
                              <a:solidFill>
                                <a:srgbClr val="333399"/>
                              </a:solidFill>
                              <a:latin typeface="Cambria Math" panose="02040503050406030204" pitchFamily="18" charset="0"/>
                              <a:cs typeface="Arial" panose="020B0604020202020204" pitchFamily="34" charset="0"/>
                            </a:rPr>
                          </m:ctrlPr>
                        </m:sSubPr>
                        <m:e>
                          <m:r>
                            <a:rPr lang="en-US" altLang="en-US" sz="2400" i="1" dirty="0" smtClean="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1</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2" name="Text Box 29"/>
              <p:cNvSpPr txBox="1">
                <a:spLocks noRot="1" noChangeAspect="1" noMove="1" noResize="1" noEditPoints="1" noAdjustHandles="1" noChangeArrowheads="1" noChangeShapeType="1" noTextEdit="1"/>
              </p:cNvSpPr>
              <p:nvPr/>
            </p:nvSpPr>
            <p:spPr bwMode="auto">
              <a:xfrm>
                <a:off x="2961423" y="5744032"/>
                <a:ext cx="565603" cy="461665"/>
              </a:xfrm>
              <a:prstGeom prst="rect">
                <a:avLst/>
              </a:prstGeom>
              <a:blipFill>
                <a:blip r:embed="rId3"/>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13" name="Line 30"/>
          <p:cNvSpPr>
            <a:spLocks noChangeShapeType="1"/>
          </p:cNvSpPr>
          <p:nvPr/>
        </p:nvSpPr>
        <p:spPr bwMode="auto">
          <a:xfrm>
            <a:off x="4543288"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4" name="Text Box 31"/>
              <p:cNvSpPr txBox="1">
                <a:spLocks noChangeArrowheads="1"/>
              </p:cNvSpPr>
              <p:nvPr/>
            </p:nvSpPr>
            <p:spPr bwMode="auto">
              <a:xfrm>
                <a:off x="4325085" y="5744032"/>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2</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4" name="Text Box 31"/>
              <p:cNvSpPr txBox="1">
                <a:spLocks noRot="1" noChangeAspect="1" noMove="1" noResize="1" noEditPoints="1" noAdjustHandles="1" noChangeArrowheads="1" noChangeShapeType="1" noTextEdit="1"/>
              </p:cNvSpPr>
              <p:nvPr/>
            </p:nvSpPr>
            <p:spPr bwMode="auto">
              <a:xfrm>
                <a:off x="4325085" y="5744032"/>
                <a:ext cx="572721" cy="461665"/>
              </a:xfrm>
              <a:prstGeom prst="rect">
                <a:avLst/>
              </a:prstGeom>
              <a:blipFill>
                <a:blip r:embed="rId4"/>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15" name="Line 32"/>
          <p:cNvSpPr>
            <a:spLocks noChangeShapeType="1"/>
          </p:cNvSpPr>
          <p:nvPr/>
        </p:nvSpPr>
        <p:spPr bwMode="auto">
          <a:xfrm>
            <a:off x="5914888"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6" name="Text Box 33"/>
              <p:cNvSpPr txBox="1">
                <a:spLocks noChangeArrowheads="1"/>
              </p:cNvSpPr>
              <p:nvPr/>
            </p:nvSpPr>
            <p:spPr bwMode="auto">
              <a:xfrm>
                <a:off x="5696685" y="5744032"/>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3</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6" name="Text Box 33"/>
              <p:cNvSpPr txBox="1">
                <a:spLocks noRot="1" noChangeAspect="1" noMove="1" noResize="1" noEditPoints="1" noAdjustHandles="1" noChangeArrowheads="1" noChangeShapeType="1" noTextEdit="1"/>
              </p:cNvSpPr>
              <p:nvPr/>
            </p:nvSpPr>
            <p:spPr bwMode="auto">
              <a:xfrm>
                <a:off x="5696685" y="5744032"/>
                <a:ext cx="572721" cy="461665"/>
              </a:xfrm>
              <a:prstGeom prst="rect">
                <a:avLst/>
              </a:prstGeom>
              <a:blipFill>
                <a:blip r:embed="rId5"/>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17" name="Line 34"/>
          <p:cNvSpPr>
            <a:spLocks noChangeShapeType="1"/>
          </p:cNvSpPr>
          <p:nvPr/>
        </p:nvSpPr>
        <p:spPr bwMode="auto">
          <a:xfrm>
            <a:off x="8734288" y="5363032"/>
            <a:ext cx="0" cy="381000"/>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8" name="Text Box 35"/>
              <p:cNvSpPr txBox="1">
                <a:spLocks noChangeArrowheads="1"/>
              </p:cNvSpPr>
              <p:nvPr/>
            </p:nvSpPr>
            <p:spPr bwMode="auto">
              <a:xfrm>
                <a:off x="8481875" y="5744032"/>
                <a:ext cx="61805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𝑁</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8" name="Text Box 35"/>
              <p:cNvSpPr txBox="1">
                <a:spLocks noRot="1" noChangeAspect="1" noMove="1" noResize="1" noEditPoints="1" noAdjustHandles="1" noChangeArrowheads="1" noChangeShapeType="1" noTextEdit="1"/>
              </p:cNvSpPr>
              <p:nvPr/>
            </p:nvSpPr>
            <p:spPr bwMode="auto">
              <a:xfrm>
                <a:off x="8481875" y="5744032"/>
                <a:ext cx="618054" cy="461665"/>
              </a:xfrm>
              <a:prstGeom prst="rect">
                <a:avLst/>
              </a:prstGeom>
              <a:blipFill>
                <a:blip r:embed="rId6"/>
                <a:stretch>
                  <a:fillRect b="-3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119" name="Oval 36"/>
          <p:cNvSpPr>
            <a:spLocks noChangeArrowheads="1"/>
          </p:cNvSpPr>
          <p:nvPr/>
        </p:nvSpPr>
        <p:spPr bwMode="auto">
          <a:xfrm>
            <a:off x="2951025" y="30770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grpSp>
        <p:nvGrpSpPr>
          <p:cNvPr id="120" name="Group 37"/>
          <p:cNvGrpSpPr>
            <a:grpSpLocks/>
          </p:cNvGrpSpPr>
          <p:nvPr/>
        </p:nvGrpSpPr>
        <p:grpSpPr bwMode="auto">
          <a:xfrm>
            <a:off x="3466964" y="2656345"/>
            <a:ext cx="855663" cy="2097087"/>
            <a:chOff x="1285" y="1847"/>
            <a:chExt cx="539" cy="1321"/>
          </a:xfrm>
        </p:grpSpPr>
        <p:grpSp>
          <p:nvGrpSpPr>
            <p:cNvPr id="121" name="Group 38"/>
            <p:cNvGrpSpPr>
              <a:grpSpLocks/>
            </p:cNvGrpSpPr>
            <p:nvPr/>
          </p:nvGrpSpPr>
          <p:grpSpPr bwMode="auto">
            <a:xfrm>
              <a:off x="1285" y="1847"/>
              <a:ext cx="530" cy="1296"/>
              <a:chOff x="1285" y="1847"/>
              <a:chExt cx="530" cy="1296"/>
            </a:xfrm>
          </p:grpSpPr>
          <p:cxnSp>
            <p:nvCxnSpPr>
              <p:cNvPr id="123" name="AutoShape 39"/>
              <p:cNvCxnSpPr>
                <a:cxnSpLocks noChangeShapeType="1"/>
                <a:stCxn id="88" idx="6"/>
                <a:endCxn id="93" idx="2"/>
              </p:cNvCxnSpPr>
              <p:nvPr/>
            </p:nvCxnSpPr>
            <p:spPr bwMode="auto">
              <a:xfrm>
                <a:off x="1285" y="1847"/>
                <a:ext cx="530"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4" name="AutoShape 40"/>
              <p:cNvCxnSpPr>
                <a:cxnSpLocks noChangeShapeType="1"/>
                <a:stCxn id="88" idx="6"/>
                <a:endCxn id="94" idx="2"/>
              </p:cNvCxnSpPr>
              <p:nvPr/>
            </p:nvCxnSpPr>
            <p:spPr bwMode="auto">
              <a:xfrm>
                <a:off x="1285" y="1847"/>
                <a:ext cx="530"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5" name="AutoShape 41"/>
              <p:cNvCxnSpPr>
                <a:cxnSpLocks noChangeShapeType="1"/>
                <a:stCxn id="88" idx="6"/>
                <a:endCxn id="95" idx="2"/>
              </p:cNvCxnSpPr>
              <p:nvPr/>
            </p:nvCxnSpPr>
            <p:spPr bwMode="auto">
              <a:xfrm>
                <a:off x="1285" y="1847"/>
                <a:ext cx="530"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6" name="AutoShape 42"/>
              <p:cNvCxnSpPr>
                <a:cxnSpLocks noChangeShapeType="1"/>
                <a:stCxn id="89" idx="6"/>
                <a:endCxn id="93" idx="2"/>
              </p:cNvCxnSpPr>
              <p:nvPr/>
            </p:nvCxnSpPr>
            <p:spPr bwMode="auto">
              <a:xfrm flipV="1">
                <a:off x="1285" y="1847"/>
                <a:ext cx="530"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7" name="AutoShape 43"/>
              <p:cNvCxnSpPr>
                <a:cxnSpLocks noChangeShapeType="1"/>
                <a:stCxn id="89" idx="6"/>
                <a:endCxn id="94" idx="2"/>
              </p:cNvCxnSpPr>
              <p:nvPr/>
            </p:nvCxnSpPr>
            <p:spPr bwMode="auto">
              <a:xfrm>
                <a:off x="1285" y="2279"/>
                <a:ext cx="530"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8" name="AutoShape 44"/>
              <p:cNvCxnSpPr>
                <a:cxnSpLocks noChangeShapeType="1"/>
                <a:stCxn id="89" idx="6"/>
                <a:endCxn id="95" idx="2"/>
              </p:cNvCxnSpPr>
              <p:nvPr/>
            </p:nvCxnSpPr>
            <p:spPr bwMode="auto">
              <a:xfrm>
                <a:off x="1285" y="2279"/>
                <a:ext cx="530"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29" name="AutoShape 45"/>
              <p:cNvCxnSpPr>
                <a:cxnSpLocks noChangeShapeType="1"/>
                <a:stCxn id="90" idx="6"/>
                <a:endCxn id="95" idx="2"/>
              </p:cNvCxnSpPr>
              <p:nvPr/>
            </p:nvCxnSpPr>
            <p:spPr bwMode="auto">
              <a:xfrm>
                <a:off x="1285" y="3143"/>
                <a:ext cx="530"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22" name="Line 46"/>
            <p:cNvSpPr>
              <a:spLocks noChangeShapeType="1"/>
            </p:cNvSpPr>
            <p:nvPr/>
          </p:nvSpPr>
          <p:spPr bwMode="auto">
            <a:xfrm flipV="1">
              <a:off x="129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30" name="Group 47"/>
          <p:cNvGrpSpPr>
            <a:grpSpLocks/>
          </p:cNvGrpSpPr>
          <p:nvPr/>
        </p:nvGrpSpPr>
        <p:grpSpPr bwMode="auto">
          <a:xfrm>
            <a:off x="4856025" y="2696032"/>
            <a:ext cx="838200" cy="2057400"/>
            <a:chOff x="2160" y="1872"/>
            <a:chExt cx="528" cy="1296"/>
          </a:xfrm>
        </p:grpSpPr>
        <p:grpSp>
          <p:nvGrpSpPr>
            <p:cNvPr id="131" name="Group 48"/>
            <p:cNvGrpSpPr>
              <a:grpSpLocks/>
            </p:cNvGrpSpPr>
            <p:nvPr/>
          </p:nvGrpSpPr>
          <p:grpSpPr bwMode="auto">
            <a:xfrm>
              <a:off x="2160" y="1872"/>
              <a:ext cx="506" cy="1296"/>
              <a:chOff x="2160" y="1872"/>
              <a:chExt cx="506" cy="1296"/>
            </a:xfrm>
          </p:grpSpPr>
          <p:cxnSp>
            <p:nvCxnSpPr>
              <p:cNvPr id="133" name="AutoShape 49"/>
              <p:cNvCxnSpPr>
                <a:cxnSpLocks noChangeShapeType="1"/>
              </p:cNvCxnSpPr>
              <p:nvPr/>
            </p:nvCxnSpPr>
            <p:spPr bwMode="auto">
              <a:xfrm>
                <a:off x="2160"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4" name="AutoShape 50"/>
              <p:cNvCxnSpPr>
                <a:cxnSpLocks noChangeShapeType="1"/>
              </p:cNvCxnSpPr>
              <p:nvPr/>
            </p:nvCxnSpPr>
            <p:spPr bwMode="auto">
              <a:xfrm>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5" name="AutoShape 51"/>
              <p:cNvCxnSpPr>
                <a:cxnSpLocks noChangeShapeType="1"/>
              </p:cNvCxnSpPr>
              <p:nvPr/>
            </p:nvCxnSpPr>
            <p:spPr bwMode="auto">
              <a:xfrm>
                <a:off x="2160"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6" name="AutoShape 52"/>
              <p:cNvCxnSpPr>
                <a:cxnSpLocks noChangeShapeType="1"/>
              </p:cNvCxnSpPr>
              <p:nvPr/>
            </p:nvCxnSpPr>
            <p:spPr bwMode="auto">
              <a:xfrm flipV="1">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7" name="AutoShape 53"/>
              <p:cNvCxnSpPr>
                <a:cxnSpLocks noChangeShapeType="1"/>
              </p:cNvCxnSpPr>
              <p:nvPr/>
            </p:nvCxnSpPr>
            <p:spPr bwMode="auto">
              <a:xfrm>
                <a:off x="2160"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8" name="AutoShape 54"/>
              <p:cNvCxnSpPr>
                <a:cxnSpLocks noChangeShapeType="1"/>
              </p:cNvCxnSpPr>
              <p:nvPr/>
            </p:nvCxnSpPr>
            <p:spPr bwMode="auto">
              <a:xfrm>
                <a:off x="2160"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39" name="AutoShape 55"/>
              <p:cNvCxnSpPr>
                <a:cxnSpLocks noChangeShapeType="1"/>
              </p:cNvCxnSpPr>
              <p:nvPr/>
            </p:nvCxnSpPr>
            <p:spPr bwMode="auto">
              <a:xfrm>
                <a:off x="2160"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32" name="Line 56"/>
            <p:cNvSpPr>
              <a:spLocks noChangeShapeType="1"/>
            </p:cNvSpPr>
            <p:nvPr/>
          </p:nvSpPr>
          <p:spPr bwMode="auto">
            <a:xfrm flipV="1">
              <a:off x="2160"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40" name="Group 57"/>
          <p:cNvGrpSpPr>
            <a:grpSpLocks/>
          </p:cNvGrpSpPr>
          <p:nvPr/>
        </p:nvGrpSpPr>
        <p:grpSpPr bwMode="auto">
          <a:xfrm>
            <a:off x="6227625" y="2696032"/>
            <a:ext cx="838200" cy="2057400"/>
            <a:chOff x="3024" y="1872"/>
            <a:chExt cx="528" cy="1296"/>
          </a:xfrm>
        </p:grpSpPr>
        <p:grpSp>
          <p:nvGrpSpPr>
            <p:cNvPr id="141" name="Group 58"/>
            <p:cNvGrpSpPr>
              <a:grpSpLocks/>
            </p:cNvGrpSpPr>
            <p:nvPr/>
          </p:nvGrpSpPr>
          <p:grpSpPr bwMode="auto">
            <a:xfrm>
              <a:off x="3024" y="1872"/>
              <a:ext cx="506" cy="1296"/>
              <a:chOff x="3024" y="1872"/>
              <a:chExt cx="506" cy="1296"/>
            </a:xfrm>
          </p:grpSpPr>
          <p:cxnSp>
            <p:nvCxnSpPr>
              <p:cNvPr id="143" name="AutoShape 59"/>
              <p:cNvCxnSpPr>
                <a:cxnSpLocks noChangeShapeType="1"/>
              </p:cNvCxnSpPr>
              <p:nvPr/>
            </p:nvCxnSpPr>
            <p:spPr bwMode="auto">
              <a:xfrm>
                <a:off x="3024"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4" name="AutoShape 60"/>
              <p:cNvCxnSpPr>
                <a:cxnSpLocks noChangeShapeType="1"/>
              </p:cNvCxnSpPr>
              <p:nvPr/>
            </p:nvCxnSpPr>
            <p:spPr bwMode="auto">
              <a:xfrm>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5" name="AutoShape 61"/>
              <p:cNvCxnSpPr>
                <a:cxnSpLocks noChangeShapeType="1"/>
              </p:cNvCxnSpPr>
              <p:nvPr/>
            </p:nvCxnSpPr>
            <p:spPr bwMode="auto">
              <a:xfrm>
                <a:off x="3024"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6" name="AutoShape 62"/>
              <p:cNvCxnSpPr>
                <a:cxnSpLocks noChangeShapeType="1"/>
              </p:cNvCxnSpPr>
              <p:nvPr/>
            </p:nvCxnSpPr>
            <p:spPr bwMode="auto">
              <a:xfrm flipV="1">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7" name="AutoShape 63"/>
              <p:cNvCxnSpPr>
                <a:cxnSpLocks noChangeShapeType="1"/>
              </p:cNvCxnSpPr>
              <p:nvPr/>
            </p:nvCxnSpPr>
            <p:spPr bwMode="auto">
              <a:xfrm>
                <a:off x="3024"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8" name="AutoShape 64"/>
              <p:cNvCxnSpPr>
                <a:cxnSpLocks noChangeShapeType="1"/>
              </p:cNvCxnSpPr>
              <p:nvPr/>
            </p:nvCxnSpPr>
            <p:spPr bwMode="auto">
              <a:xfrm>
                <a:off x="3024"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49" name="AutoShape 65"/>
              <p:cNvCxnSpPr>
                <a:cxnSpLocks noChangeShapeType="1"/>
              </p:cNvCxnSpPr>
              <p:nvPr/>
            </p:nvCxnSpPr>
            <p:spPr bwMode="auto">
              <a:xfrm>
                <a:off x="3024"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42" name="Line 66"/>
            <p:cNvSpPr>
              <a:spLocks noChangeShapeType="1"/>
            </p:cNvSpPr>
            <p:nvPr/>
          </p:nvSpPr>
          <p:spPr bwMode="auto">
            <a:xfrm flipV="1">
              <a:off x="3024"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150" name="Group 67"/>
          <p:cNvGrpSpPr>
            <a:grpSpLocks/>
          </p:cNvGrpSpPr>
          <p:nvPr/>
        </p:nvGrpSpPr>
        <p:grpSpPr bwMode="auto">
          <a:xfrm>
            <a:off x="7675425" y="2696032"/>
            <a:ext cx="838200" cy="2057400"/>
            <a:chOff x="3936" y="1872"/>
            <a:chExt cx="528" cy="1296"/>
          </a:xfrm>
        </p:grpSpPr>
        <p:grpSp>
          <p:nvGrpSpPr>
            <p:cNvPr id="151" name="Group 68"/>
            <p:cNvGrpSpPr>
              <a:grpSpLocks/>
            </p:cNvGrpSpPr>
            <p:nvPr/>
          </p:nvGrpSpPr>
          <p:grpSpPr bwMode="auto">
            <a:xfrm>
              <a:off x="3938" y="1872"/>
              <a:ext cx="506" cy="1296"/>
              <a:chOff x="3938" y="1872"/>
              <a:chExt cx="506" cy="1296"/>
            </a:xfrm>
          </p:grpSpPr>
          <p:cxnSp>
            <p:nvCxnSpPr>
              <p:cNvPr id="153" name="AutoShape 69"/>
              <p:cNvCxnSpPr>
                <a:cxnSpLocks noChangeShapeType="1"/>
              </p:cNvCxnSpPr>
              <p:nvPr/>
            </p:nvCxnSpPr>
            <p:spPr bwMode="auto">
              <a:xfrm>
                <a:off x="3938"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4" name="AutoShape 70"/>
              <p:cNvCxnSpPr>
                <a:cxnSpLocks noChangeShapeType="1"/>
              </p:cNvCxnSpPr>
              <p:nvPr/>
            </p:nvCxnSpPr>
            <p:spPr bwMode="auto">
              <a:xfrm>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5" name="AutoShape 71"/>
              <p:cNvCxnSpPr>
                <a:cxnSpLocks noChangeShapeType="1"/>
              </p:cNvCxnSpPr>
              <p:nvPr/>
            </p:nvCxnSpPr>
            <p:spPr bwMode="auto">
              <a:xfrm>
                <a:off x="3938"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6" name="AutoShape 72"/>
              <p:cNvCxnSpPr>
                <a:cxnSpLocks noChangeShapeType="1"/>
              </p:cNvCxnSpPr>
              <p:nvPr/>
            </p:nvCxnSpPr>
            <p:spPr bwMode="auto">
              <a:xfrm flipV="1">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7" name="AutoShape 73"/>
              <p:cNvCxnSpPr>
                <a:cxnSpLocks noChangeShapeType="1"/>
              </p:cNvCxnSpPr>
              <p:nvPr/>
            </p:nvCxnSpPr>
            <p:spPr bwMode="auto">
              <a:xfrm>
                <a:off x="3938"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8" name="AutoShape 74"/>
              <p:cNvCxnSpPr>
                <a:cxnSpLocks noChangeShapeType="1"/>
              </p:cNvCxnSpPr>
              <p:nvPr/>
            </p:nvCxnSpPr>
            <p:spPr bwMode="auto">
              <a:xfrm>
                <a:off x="3938"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159" name="AutoShape 75"/>
              <p:cNvCxnSpPr>
                <a:cxnSpLocks noChangeShapeType="1"/>
              </p:cNvCxnSpPr>
              <p:nvPr/>
            </p:nvCxnSpPr>
            <p:spPr bwMode="auto">
              <a:xfrm>
                <a:off x="3938"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152" name="Line 76"/>
            <p:cNvSpPr>
              <a:spLocks noChangeShapeType="1"/>
            </p:cNvSpPr>
            <p:nvPr/>
          </p:nvSpPr>
          <p:spPr bwMode="auto">
            <a:xfrm flipV="1">
              <a:off x="393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cxnSp>
        <p:nvCxnSpPr>
          <p:cNvPr id="160" name="AutoShape 77"/>
          <p:cNvCxnSpPr>
            <a:cxnSpLocks noChangeShapeType="1"/>
            <a:stCxn id="119" idx="6"/>
            <a:endCxn id="93" idx="2"/>
          </p:cNvCxnSpPr>
          <p:nvPr/>
        </p:nvCxnSpPr>
        <p:spPr bwMode="auto">
          <a:xfrm flipV="1">
            <a:off x="3500300" y="2656345"/>
            <a:ext cx="803275" cy="68580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161" name="AutoShape 78"/>
          <p:cNvCxnSpPr>
            <a:cxnSpLocks noChangeShapeType="1"/>
          </p:cNvCxnSpPr>
          <p:nvPr/>
        </p:nvCxnSpPr>
        <p:spPr bwMode="auto">
          <a:xfrm>
            <a:off x="4856025" y="2656345"/>
            <a:ext cx="803275" cy="205740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162" name="Oval 79"/>
          <p:cNvSpPr>
            <a:spLocks noChangeArrowheads="1"/>
          </p:cNvSpPr>
          <p:nvPr/>
        </p:nvSpPr>
        <p:spPr bwMode="auto">
          <a:xfrm>
            <a:off x="4322625" y="23912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1</a:t>
            </a:r>
          </a:p>
        </p:txBody>
      </p:sp>
      <p:sp>
        <p:nvSpPr>
          <p:cNvPr id="163" name="Oval 80"/>
          <p:cNvSpPr>
            <a:spLocks noChangeArrowheads="1"/>
          </p:cNvSpPr>
          <p:nvPr/>
        </p:nvSpPr>
        <p:spPr bwMode="auto">
          <a:xfrm>
            <a:off x="5694225" y="44486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K</a:t>
            </a:r>
          </a:p>
        </p:txBody>
      </p:sp>
      <p:cxnSp>
        <p:nvCxnSpPr>
          <p:cNvPr id="164" name="AutoShape 81"/>
          <p:cNvCxnSpPr>
            <a:cxnSpLocks noChangeShapeType="1"/>
          </p:cNvCxnSpPr>
          <p:nvPr/>
        </p:nvCxnSpPr>
        <p:spPr bwMode="auto">
          <a:xfrm flipV="1">
            <a:off x="6227625" y="3686632"/>
            <a:ext cx="838200" cy="106680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165" name="AutoShape 82"/>
          <p:cNvCxnSpPr>
            <a:cxnSpLocks noChangeShapeType="1"/>
            <a:endCxn id="108" idx="2"/>
          </p:cNvCxnSpPr>
          <p:nvPr/>
        </p:nvCxnSpPr>
        <p:spPr bwMode="auto">
          <a:xfrm flipV="1">
            <a:off x="7675425" y="3342145"/>
            <a:ext cx="822325" cy="763587"/>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166" name="Oval 83"/>
          <p:cNvSpPr>
            <a:spLocks noChangeArrowheads="1"/>
          </p:cNvSpPr>
          <p:nvPr/>
        </p:nvSpPr>
        <p:spPr bwMode="auto">
          <a:xfrm>
            <a:off x="8513625" y="3077032"/>
            <a:ext cx="530225" cy="530225"/>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22</a:t>
            </a:fld>
            <a:endParaRPr lang="en-US" altLang="zh-TW"/>
          </a:p>
        </p:txBody>
      </p:sp>
    </p:spTree>
    <p:extLst>
      <p:ext uri="{BB962C8B-B14F-4D97-AF65-F5344CB8AC3E}">
        <p14:creationId xmlns:p14="http://schemas.microsoft.com/office/powerpoint/2010/main" val="410637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2"/>
                                        </p:tgtEl>
                                        <p:attrNameLst>
                                          <p:attrName>style.visibility</p:attrName>
                                        </p:attrNameLst>
                                      </p:cBhvr>
                                      <p:to>
                                        <p:strVal val="visible"/>
                                      </p:to>
                                    </p:set>
                                    <p:animEffect transition="in" filter="dissolve">
                                      <p:cBhvr>
                                        <p:cTn id="14" dur="500"/>
                                        <p:tgtEl>
                                          <p:spTgt spid="92"/>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130"/>
                                        </p:tgtEl>
                                        <p:attrNameLst>
                                          <p:attrName>style.visibility</p:attrName>
                                        </p:attrNameLst>
                                      </p:cBhvr>
                                      <p:to>
                                        <p:strVal val="visible"/>
                                      </p:to>
                                    </p:set>
                                  </p:childTnLst>
                                </p:cTn>
                              </p:par>
                            </p:childTnLst>
                          </p:cTn>
                        </p:par>
                        <p:par>
                          <p:cTn id="18" fill="hold">
                            <p:stCondLst>
                              <p:cond delay="1000"/>
                            </p:stCondLst>
                            <p:childTnLst>
                              <p:par>
                                <p:cTn id="19" presetID="9" presetClass="entr" presetSubtype="0" fill="hold" nodeType="after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dissolve">
                                      <p:cBhvr>
                                        <p:cTn id="21" dur="500"/>
                                        <p:tgtEl>
                                          <p:spTgt spid="97"/>
                                        </p:tgtEl>
                                      </p:cBhvr>
                                    </p:animEffec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0"/>
                                          </p:stCondLst>
                                        </p:cTn>
                                        <p:tgtEl>
                                          <p:spTgt spid="140"/>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nodeType="afterEffect">
                                  <p:stCondLst>
                                    <p:cond delay="0"/>
                                  </p:stCondLst>
                                  <p:childTnLst>
                                    <p:set>
                                      <p:cBhvr>
                                        <p:cTn id="27" dur="1" fill="hold">
                                          <p:stCondLst>
                                            <p:cond delay="0"/>
                                          </p:stCondLst>
                                        </p:cTn>
                                        <p:tgtEl>
                                          <p:spTgt spid="102"/>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nodeType="after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6"/>
                                        </p:tgtEl>
                                        <p:attrNameLst>
                                          <p:attrName>style.visibility</p:attrName>
                                        </p:attrNameLst>
                                      </p:cBhvr>
                                      <p:to>
                                        <p:strVal val="visible"/>
                                      </p:to>
                                    </p:set>
                                  </p:childTnLst>
                                </p:cTn>
                              </p:par>
                            </p:childTnLst>
                          </p:cTn>
                        </p:par>
                        <p:par>
                          <p:cTn id="35" fill="hold">
                            <p:stCondLst>
                              <p:cond delay="0"/>
                            </p:stCondLst>
                            <p:childTnLst>
                              <p:par>
                                <p:cTn id="36" presetID="9" presetClass="entr" presetSubtype="0" fill="hold" nodeType="afterEffect">
                                  <p:stCondLst>
                                    <p:cond delay="0"/>
                                  </p:stCondLst>
                                  <p:childTnLst>
                                    <p:set>
                                      <p:cBhvr>
                                        <p:cTn id="37" dur="1" fill="hold">
                                          <p:stCondLst>
                                            <p:cond delay="0"/>
                                          </p:stCondLst>
                                        </p:cTn>
                                        <p:tgtEl>
                                          <p:spTgt spid="106"/>
                                        </p:tgtEl>
                                        <p:attrNameLst>
                                          <p:attrName>style.visibility</p:attrName>
                                        </p:attrNameLst>
                                      </p:cBhvr>
                                      <p:to>
                                        <p:strVal val="visible"/>
                                      </p:to>
                                    </p:set>
                                    <p:animEffect transition="in" filter="dissolve">
                                      <p:cBhvr>
                                        <p:cTn id="38" dur="500"/>
                                        <p:tgtEl>
                                          <p:spTgt spid="106"/>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19"/>
                                        </p:tgtEl>
                                        <p:attrNameLst>
                                          <p:attrName>style.visibility</p:attrName>
                                        </p:attrNameLst>
                                      </p:cBhvr>
                                      <p:to>
                                        <p:strVal val="visible"/>
                                      </p:to>
                                    </p:set>
                                    <p:animEffect transition="in" filter="dissolve">
                                      <p:cBhvr>
                                        <p:cTn id="43" dur="500"/>
                                        <p:tgtEl>
                                          <p:spTgt spid="119"/>
                                        </p:tgtEl>
                                      </p:cBhvr>
                                    </p:animEffect>
                                  </p:childTnLst>
                                </p:cTn>
                              </p:par>
                            </p:childTnLst>
                          </p:cTn>
                        </p:par>
                        <p:par>
                          <p:cTn id="44" fill="hold">
                            <p:stCondLst>
                              <p:cond delay="500"/>
                            </p:stCondLst>
                            <p:childTnLst>
                              <p:par>
                                <p:cTn id="45" presetID="9" presetClass="entr" presetSubtype="0" fill="hold" nodeType="afterEffect">
                                  <p:stCondLst>
                                    <p:cond delay="0"/>
                                  </p:stCondLst>
                                  <p:childTnLst>
                                    <p:set>
                                      <p:cBhvr>
                                        <p:cTn id="46" dur="1" fill="hold">
                                          <p:stCondLst>
                                            <p:cond delay="0"/>
                                          </p:stCondLst>
                                        </p:cTn>
                                        <p:tgtEl>
                                          <p:spTgt spid="111"/>
                                        </p:tgtEl>
                                        <p:attrNameLst>
                                          <p:attrName>style.visibility</p:attrName>
                                        </p:attrNameLst>
                                      </p:cBhvr>
                                      <p:to>
                                        <p:strVal val="visible"/>
                                      </p:to>
                                    </p:set>
                                    <p:animEffect transition="in" filter="dissolve">
                                      <p:cBhvr>
                                        <p:cTn id="47" dur="500"/>
                                        <p:tgtEl>
                                          <p:spTgt spid="111"/>
                                        </p:tgtEl>
                                      </p:cBhvr>
                                    </p:animEffect>
                                  </p:childTnLst>
                                </p:cTn>
                              </p:par>
                            </p:childTnLst>
                          </p:cTn>
                        </p:par>
                        <p:par>
                          <p:cTn id="48" fill="hold">
                            <p:stCondLst>
                              <p:cond delay="1000"/>
                            </p:stCondLst>
                            <p:childTnLst>
                              <p:par>
                                <p:cTn id="49" presetID="9" presetClass="entr" presetSubtype="0" fill="hold" grpId="0" nodeType="afterEffect">
                                  <p:stCondLst>
                                    <p:cond delay="0"/>
                                  </p:stCondLst>
                                  <p:childTnLst>
                                    <p:set>
                                      <p:cBhvr>
                                        <p:cTn id="50" dur="1" fill="hold">
                                          <p:stCondLst>
                                            <p:cond delay="0"/>
                                          </p:stCondLst>
                                        </p:cTn>
                                        <p:tgtEl>
                                          <p:spTgt spid="112"/>
                                        </p:tgtEl>
                                        <p:attrNameLst>
                                          <p:attrName>style.visibility</p:attrName>
                                        </p:attrNameLst>
                                      </p:cBhvr>
                                      <p:to>
                                        <p:strVal val="visible"/>
                                      </p:to>
                                    </p:set>
                                    <p:animEffect transition="in" filter="dissolve">
                                      <p:cBhvr>
                                        <p:cTn id="51" dur="500"/>
                                        <p:tgtEl>
                                          <p:spTgt spid="11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60"/>
                                        </p:tgtEl>
                                        <p:attrNameLst>
                                          <p:attrName>style.visibility</p:attrName>
                                        </p:attrNameLst>
                                      </p:cBhvr>
                                      <p:to>
                                        <p:strVal val="visible"/>
                                      </p:to>
                                    </p:set>
                                    <p:animEffect transition="in" filter="dissolve">
                                      <p:cBhvr>
                                        <p:cTn id="56" dur="500"/>
                                        <p:tgtEl>
                                          <p:spTgt spid="160"/>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62"/>
                                        </p:tgtEl>
                                        <p:attrNameLst>
                                          <p:attrName>style.visibility</p:attrName>
                                        </p:attrNameLst>
                                      </p:cBhvr>
                                      <p:to>
                                        <p:strVal val="visible"/>
                                      </p:to>
                                    </p:set>
                                    <p:animEffect transition="in" filter="dissolve">
                                      <p:cBhvr>
                                        <p:cTn id="60" dur="500"/>
                                        <p:tgtEl>
                                          <p:spTgt spid="162"/>
                                        </p:tgtEl>
                                      </p:cBhvr>
                                    </p:animEffect>
                                  </p:childTnLst>
                                </p:cTn>
                              </p:par>
                            </p:childTnLst>
                          </p:cTn>
                        </p:par>
                        <p:par>
                          <p:cTn id="61" fill="hold">
                            <p:stCondLst>
                              <p:cond delay="1000"/>
                            </p:stCondLst>
                            <p:childTnLst>
                              <p:par>
                                <p:cTn id="62" presetID="9" presetClass="entr" presetSubtype="0" fill="hold" nodeType="afterEffect">
                                  <p:stCondLst>
                                    <p:cond delay="0"/>
                                  </p:stCondLst>
                                  <p:childTnLst>
                                    <p:set>
                                      <p:cBhvr>
                                        <p:cTn id="63" dur="1" fill="hold">
                                          <p:stCondLst>
                                            <p:cond delay="0"/>
                                          </p:stCondLst>
                                        </p:cTn>
                                        <p:tgtEl>
                                          <p:spTgt spid="113"/>
                                        </p:tgtEl>
                                        <p:attrNameLst>
                                          <p:attrName>style.visibility</p:attrName>
                                        </p:attrNameLst>
                                      </p:cBhvr>
                                      <p:to>
                                        <p:strVal val="visible"/>
                                      </p:to>
                                    </p:set>
                                    <p:animEffect transition="in" filter="dissolve">
                                      <p:cBhvr>
                                        <p:cTn id="64" dur="500"/>
                                        <p:tgtEl>
                                          <p:spTgt spid="113"/>
                                        </p:tgtEl>
                                      </p:cBhvr>
                                    </p:animEffect>
                                  </p:childTnLst>
                                </p:cTn>
                              </p:par>
                            </p:childTnLst>
                          </p:cTn>
                        </p:par>
                        <p:par>
                          <p:cTn id="65" fill="hold">
                            <p:stCondLst>
                              <p:cond delay="1500"/>
                            </p:stCondLst>
                            <p:childTnLst>
                              <p:par>
                                <p:cTn id="66" presetID="9" presetClass="entr" presetSubtype="0" fill="hold" grpId="0" nodeType="after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dissolve">
                                      <p:cBhvr>
                                        <p:cTn id="68" dur="500"/>
                                        <p:tgtEl>
                                          <p:spTgt spid="114"/>
                                        </p:tgtEl>
                                      </p:cBhvr>
                                    </p:animEffect>
                                  </p:childTnLst>
                                </p:cTn>
                              </p:par>
                            </p:childTnLst>
                          </p:cTn>
                        </p:par>
                        <p:par>
                          <p:cTn id="69" fill="hold">
                            <p:stCondLst>
                              <p:cond delay="2000"/>
                            </p:stCondLst>
                            <p:childTnLst>
                              <p:par>
                                <p:cTn id="70" presetID="9" presetClass="entr" presetSubtype="0" fill="hold" nodeType="afterEffect">
                                  <p:stCondLst>
                                    <p:cond delay="0"/>
                                  </p:stCondLst>
                                  <p:childTnLst>
                                    <p:set>
                                      <p:cBhvr>
                                        <p:cTn id="71" dur="1" fill="hold">
                                          <p:stCondLst>
                                            <p:cond delay="0"/>
                                          </p:stCondLst>
                                        </p:cTn>
                                        <p:tgtEl>
                                          <p:spTgt spid="161"/>
                                        </p:tgtEl>
                                        <p:attrNameLst>
                                          <p:attrName>style.visibility</p:attrName>
                                        </p:attrNameLst>
                                      </p:cBhvr>
                                      <p:to>
                                        <p:strVal val="visible"/>
                                      </p:to>
                                    </p:set>
                                    <p:animEffect transition="in" filter="dissolve">
                                      <p:cBhvr>
                                        <p:cTn id="72" dur="500"/>
                                        <p:tgtEl>
                                          <p:spTgt spid="161"/>
                                        </p:tgtEl>
                                      </p:cBhvr>
                                    </p:animEffect>
                                  </p:childTnLst>
                                </p:cTn>
                              </p:par>
                            </p:childTnLst>
                          </p:cTn>
                        </p:par>
                        <p:par>
                          <p:cTn id="73" fill="hold">
                            <p:stCondLst>
                              <p:cond delay="2500"/>
                            </p:stCondLst>
                            <p:childTnLst>
                              <p:par>
                                <p:cTn id="74" presetID="9" presetClass="entr" presetSubtype="0" fill="hold" grpId="0" nodeType="afterEffect">
                                  <p:stCondLst>
                                    <p:cond delay="0"/>
                                  </p:stCondLst>
                                  <p:childTnLst>
                                    <p:set>
                                      <p:cBhvr>
                                        <p:cTn id="75" dur="1" fill="hold">
                                          <p:stCondLst>
                                            <p:cond delay="0"/>
                                          </p:stCondLst>
                                        </p:cTn>
                                        <p:tgtEl>
                                          <p:spTgt spid="163"/>
                                        </p:tgtEl>
                                        <p:attrNameLst>
                                          <p:attrName>style.visibility</p:attrName>
                                        </p:attrNameLst>
                                      </p:cBhvr>
                                      <p:to>
                                        <p:strVal val="visible"/>
                                      </p:to>
                                    </p:set>
                                    <p:animEffect transition="in" filter="dissolve">
                                      <p:cBhvr>
                                        <p:cTn id="76" dur="500"/>
                                        <p:tgtEl>
                                          <p:spTgt spid="163"/>
                                        </p:tgtEl>
                                      </p:cBhvr>
                                    </p:animEffect>
                                  </p:childTnLst>
                                </p:cTn>
                              </p:par>
                            </p:childTnLst>
                          </p:cTn>
                        </p:par>
                        <p:par>
                          <p:cTn id="77" fill="hold">
                            <p:stCondLst>
                              <p:cond delay="3000"/>
                            </p:stCondLst>
                            <p:childTnLst>
                              <p:par>
                                <p:cTn id="78" presetID="9" presetClass="entr" presetSubtype="0" fill="hold" nodeType="afterEffect">
                                  <p:stCondLst>
                                    <p:cond delay="0"/>
                                  </p:stCondLst>
                                  <p:childTnLst>
                                    <p:set>
                                      <p:cBhvr>
                                        <p:cTn id="79" dur="1" fill="hold">
                                          <p:stCondLst>
                                            <p:cond delay="0"/>
                                          </p:stCondLst>
                                        </p:cTn>
                                        <p:tgtEl>
                                          <p:spTgt spid="115"/>
                                        </p:tgtEl>
                                        <p:attrNameLst>
                                          <p:attrName>style.visibility</p:attrName>
                                        </p:attrNameLst>
                                      </p:cBhvr>
                                      <p:to>
                                        <p:strVal val="visible"/>
                                      </p:to>
                                    </p:set>
                                    <p:animEffect transition="in" filter="dissolve">
                                      <p:cBhvr>
                                        <p:cTn id="80" dur="500"/>
                                        <p:tgtEl>
                                          <p:spTgt spid="115"/>
                                        </p:tgtEl>
                                      </p:cBhvr>
                                    </p:animEffect>
                                  </p:childTnLst>
                                </p:cTn>
                              </p:par>
                            </p:childTnLst>
                          </p:cTn>
                        </p:par>
                        <p:par>
                          <p:cTn id="81" fill="hold">
                            <p:stCondLst>
                              <p:cond delay="3500"/>
                            </p:stCondLst>
                            <p:childTnLst>
                              <p:par>
                                <p:cTn id="82" presetID="9" presetClass="entr" presetSubtype="0" fill="hold" grpId="0" nodeType="afterEffect">
                                  <p:stCondLst>
                                    <p:cond delay="0"/>
                                  </p:stCondLst>
                                  <p:childTnLst>
                                    <p:set>
                                      <p:cBhvr>
                                        <p:cTn id="83" dur="1" fill="hold">
                                          <p:stCondLst>
                                            <p:cond delay="0"/>
                                          </p:stCondLst>
                                        </p:cTn>
                                        <p:tgtEl>
                                          <p:spTgt spid="116"/>
                                        </p:tgtEl>
                                        <p:attrNameLst>
                                          <p:attrName>style.visibility</p:attrName>
                                        </p:attrNameLst>
                                      </p:cBhvr>
                                      <p:to>
                                        <p:strVal val="visible"/>
                                      </p:to>
                                    </p:set>
                                    <p:animEffect transition="in" filter="dissolve">
                                      <p:cBhvr>
                                        <p:cTn id="84" dur="500"/>
                                        <p:tgtEl>
                                          <p:spTgt spid="116"/>
                                        </p:tgtEl>
                                      </p:cBhvr>
                                    </p:animEffect>
                                  </p:childTnLst>
                                </p:cTn>
                              </p:par>
                            </p:childTnLst>
                          </p:cTn>
                        </p:par>
                        <p:par>
                          <p:cTn id="85" fill="hold">
                            <p:stCondLst>
                              <p:cond delay="4000"/>
                            </p:stCondLst>
                            <p:childTnLst>
                              <p:par>
                                <p:cTn id="86" presetID="9" presetClass="entr" presetSubtype="0" fill="hold" nodeType="afterEffect">
                                  <p:stCondLst>
                                    <p:cond delay="0"/>
                                  </p:stCondLst>
                                  <p:childTnLst>
                                    <p:set>
                                      <p:cBhvr>
                                        <p:cTn id="87" dur="1" fill="hold">
                                          <p:stCondLst>
                                            <p:cond delay="0"/>
                                          </p:stCondLst>
                                        </p:cTn>
                                        <p:tgtEl>
                                          <p:spTgt spid="164"/>
                                        </p:tgtEl>
                                        <p:attrNameLst>
                                          <p:attrName>style.visibility</p:attrName>
                                        </p:attrNameLst>
                                      </p:cBhvr>
                                      <p:to>
                                        <p:strVal val="visible"/>
                                      </p:to>
                                    </p:set>
                                    <p:animEffect transition="in" filter="dissolve">
                                      <p:cBhvr>
                                        <p:cTn id="88" dur="500"/>
                                        <p:tgtEl>
                                          <p:spTgt spid="164"/>
                                        </p:tgtEl>
                                      </p:cBhvr>
                                    </p:animEffect>
                                  </p:childTnLst>
                                </p:cTn>
                              </p:par>
                            </p:childTnLst>
                          </p:cTn>
                        </p:par>
                        <p:par>
                          <p:cTn id="89" fill="hold">
                            <p:stCondLst>
                              <p:cond delay="4500"/>
                            </p:stCondLst>
                            <p:childTnLst>
                              <p:par>
                                <p:cTn id="90" presetID="9" presetClass="entr" presetSubtype="0" fill="hold" nodeType="afterEffect">
                                  <p:stCondLst>
                                    <p:cond delay="0"/>
                                  </p:stCondLst>
                                  <p:childTnLst>
                                    <p:set>
                                      <p:cBhvr>
                                        <p:cTn id="91" dur="1" fill="hold">
                                          <p:stCondLst>
                                            <p:cond delay="0"/>
                                          </p:stCondLst>
                                        </p:cTn>
                                        <p:tgtEl>
                                          <p:spTgt spid="165"/>
                                        </p:tgtEl>
                                        <p:attrNameLst>
                                          <p:attrName>style.visibility</p:attrName>
                                        </p:attrNameLst>
                                      </p:cBhvr>
                                      <p:to>
                                        <p:strVal val="visible"/>
                                      </p:to>
                                    </p:set>
                                    <p:animEffect transition="in" filter="dissolve">
                                      <p:cBhvr>
                                        <p:cTn id="92" dur="500"/>
                                        <p:tgtEl>
                                          <p:spTgt spid="165"/>
                                        </p:tgtEl>
                                      </p:cBhvr>
                                    </p:animEffect>
                                  </p:childTnLst>
                                </p:cTn>
                              </p:par>
                            </p:childTnLst>
                          </p:cTn>
                        </p:par>
                        <p:par>
                          <p:cTn id="93" fill="hold">
                            <p:stCondLst>
                              <p:cond delay="5000"/>
                            </p:stCondLst>
                            <p:childTnLst>
                              <p:par>
                                <p:cTn id="94" presetID="9" presetClass="entr" presetSubtype="0" fill="hold" grpId="0" nodeType="afterEffect">
                                  <p:stCondLst>
                                    <p:cond delay="0"/>
                                  </p:stCondLst>
                                  <p:childTnLst>
                                    <p:set>
                                      <p:cBhvr>
                                        <p:cTn id="95" dur="1" fill="hold">
                                          <p:stCondLst>
                                            <p:cond delay="0"/>
                                          </p:stCondLst>
                                        </p:cTn>
                                        <p:tgtEl>
                                          <p:spTgt spid="166"/>
                                        </p:tgtEl>
                                        <p:attrNameLst>
                                          <p:attrName>style.visibility</p:attrName>
                                        </p:attrNameLst>
                                      </p:cBhvr>
                                      <p:to>
                                        <p:strVal val="visible"/>
                                      </p:to>
                                    </p:set>
                                    <p:animEffect transition="in" filter="dissolve">
                                      <p:cBhvr>
                                        <p:cTn id="96" dur="500"/>
                                        <p:tgtEl>
                                          <p:spTgt spid="166"/>
                                        </p:tgtEl>
                                      </p:cBhvr>
                                    </p:animEffect>
                                  </p:childTnLst>
                                </p:cTn>
                              </p:par>
                            </p:childTnLst>
                          </p:cTn>
                        </p:par>
                        <p:par>
                          <p:cTn id="97" fill="hold">
                            <p:stCondLst>
                              <p:cond delay="5500"/>
                            </p:stCondLst>
                            <p:childTnLst>
                              <p:par>
                                <p:cTn id="98" presetID="9" presetClass="entr" presetSubtype="0" fill="hold" nodeType="afterEffect">
                                  <p:stCondLst>
                                    <p:cond delay="0"/>
                                  </p:stCondLst>
                                  <p:childTnLst>
                                    <p:set>
                                      <p:cBhvr>
                                        <p:cTn id="99" dur="1" fill="hold">
                                          <p:stCondLst>
                                            <p:cond delay="0"/>
                                          </p:stCondLst>
                                        </p:cTn>
                                        <p:tgtEl>
                                          <p:spTgt spid="117"/>
                                        </p:tgtEl>
                                        <p:attrNameLst>
                                          <p:attrName>style.visibility</p:attrName>
                                        </p:attrNameLst>
                                      </p:cBhvr>
                                      <p:to>
                                        <p:strVal val="visible"/>
                                      </p:to>
                                    </p:set>
                                    <p:animEffect transition="in" filter="dissolve">
                                      <p:cBhvr>
                                        <p:cTn id="100" dur="500"/>
                                        <p:tgtEl>
                                          <p:spTgt spid="117"/>
                                        </p:tgtEl>
                                      </p:cBhvr>
                                    </p:animEffect>
                                  </p:childTnLst>
                                </p:cTn>
                              </p:par>
                            </p:childTnLst>
                          </p:cTn>
                        </p:par>
                        <p:par>
                          <p:cTn id="101" fill="hold">
                            <p:stCondLst>
                              <p:cond delay="6000"/>
                            </p:stCondLst>
                            <p:childTnLst>
                              <p:par>
                                <p:cTn id="102" presetID="9" presetClass="entr" presetSubtype="0" fill="hold" grpId="0" nodeType="afterEffect">
                                  <p:stCondLst>
                                    <p:cond delay="0"/>
                                  </p:stCondLst>
                                  <p:childTnLst>
                                    <p:set>
                                      <p:cBhvr>
                                        <p:cTn id="103" dur="1" fill="hold">
                                          <p:stCondLst>
                                            <p:cond delay="0"/>
                                          </p:stCondLst>
                                        </p:cTn>
                                        <p:tgtEl>
                                          <p:spTgt spid="118"/>
                                        </p:tgtEl>
                                        <p:attrNameLst>
                                          <p:attrName>style.visibility</p:attrName>
                                        </p:attrNameLst>
                                      </p:cBhvr>
                                      <p:to>
                                        <p:strVal val="visible"/>
                                      </p:to>
                                    </p:set>
                                    <p:animEffect transition="in" filter="dissolve">
                                      <p:cBhvr>
                                        <p:cTn id="104"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4" grpId="0"/>
      <p:bldP spid="116" grpId="0"/>
      <p:bldP spid="118" grpId="0"/>
      <p:bldP spid="119" grpId="0" animBg="1"/>
      <p:bldP spid="162" grpId="0" animBg="1"/>
      <p:bldP spid="163" grpId="0" animBg="1"/>
      <p:bldP spid="16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Generating a sequence by the model</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Given a HMM, we can generate a sequence of length </a:t>
                </a:r>
                <a:r>
                  <a:rPr lang="en-US" altLang="zh-CN" i="1" dirty="0">
                    <a:latin typeface="Times New Roman" panose="02020603050405020304" pitchFamily="18" charset="0"/>
                    <a:cs typeface="Times New Roman" panose="02020603050405020304" pitchFamily="18" charset="0"/>
                  </a:rPr>
                  <a:t>N</a:t>
                </a:r>
                <a:r>
                  <a:rPr lang="en-US" altLang="zh-CN" dirty="0"/>
                  <a:t> as follows:</a:t>
                </a:r>
              </a:p>
              <a:p>
                <a:pPr marL="457200" indent="-457200">
                  <a:buFont typeface="+mj-lt"/>
                  <a:buAutoNum type="arabicPeriod"/>
                </a:pPr>
                <a:r>
                  <a:rPr lang="en-US" altLang="zh-CN" dirty="0"/>
                  <a:t>Start at state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oMath>
                </a14:m>
                <a:r>
                  <a:rPr lang="en-US" altLang="zh-CN" dirty="0"/>
                  <a:t> according to </a:t>
                </a:r>
                <a:r>
                  <a:rPr lang="en-US" altLang="zh-CN" dirty="0" err="1"/>
                  <a:t>prob</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sub>
                    </m:sSub>
                  </m:oMath>
                </a14:m>
                <a:endParaRPr lang="en-US" altLang="zh-CN" dirty="0"/>
              </a:p>
              <a:p>
                <a:pPr marL="457200" indent="-457200">
                  <a:buFont typeface="+mj-lt"/>
                  <a:buAutoNum type="arabicPeriod"/>
                </a:pPr>
                <a:r>
                  <a:rPr lang="en-US" altLang="zh-CN" dirty="0"/>
                  <a:t>Emit letter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oMath>
                </a14:m>
                <a:r>
                  <a:rPr lang="en-US" altLang="zh-CN" dirty="0"/>
                  <a:t> according to </a:t>
                </a:r>
                <a:r>
                  <a:rPr lang="en-US" altLang="zh-CN" dirty="0" err="1"/>
                  <a:t>prob</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a:latin typeface="Cambria Math" panose="02040503050406030204" pitchFamily="18" charset="0"/>
                              </a:rPr>
                              <m:t>1</m:t>
                            </m:r>
                          </m:sub>
                        </m:sSub>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oMath>
                </a14:m>
                <a:endParaRPr lang="en-US" altLang="zh-CN" dirty="0"/>
              </a:p>
              <a:p>
                <a:pPr marL="457200" indent="-457200">
                  <a:buFont typeface="+mj-lt"/>
                  <a:buAutoNum type="arabicPeriod"/>
                </a:pPr>
                <a:r>
                  <a:rPr lang="en-US" altLang="zh-CN" dirty="0"/>
                  <a:t>Go to state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2</m:t>
                        </m:r>
                      </m:sub>
                    </m:sSub>
                  </m:oMath>
                </a14:m>
                <a:r>
                  <a:rPr lang="en-US" altLang="zh-CN" dirty="0"/>
                  <a:t> according to </a:t>
                </a:r>
                <a:r>
                  <a:rPr lang="en-US" altLang="zh-CN" dirty="0" err="1"/>
                  <a:t>prob</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2</m:t>
                            </m:r>
                          </m:sub>
                        </m:sSub>
                      </m:sub>
                    </m:sSub>
                  </m:oMath>
                </a14:m>
                <a:endParaRPr lang="en-US" altLang="zh-CN" dirty="0"/>
              </a:p>
              <a:p>
                <a:pPr marL="457200" indent="-457200">
                  <a:buFont typeface="+mj-lt"/>
                  <a:buAutoNum type="arabicPeriod"/>
                </a:pPr>
                <a:r>
                  <a:rPr lang="en-US" altLang="zh-CN" dirty="0"/>
                  <a:t>… until emitting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𝑁</m:t>
                        </m:r>
                      </m:sub>
                    </m:sSub>
                  </m:oMath>
                </a14:m>
                <a:r>
                  <a:rPr lang="en-US" altLang="zh-CN" dirty="0"/>
                  <a:t> </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680"/>
                </a:stretch>
              </a:blipFill>
            </p:spPr>
            <p:txBody>
              <a:bodyPr/>
              <a:lstStyle/>
              <a:p>
                <a:r>
                  <a:rPr lang="zh-CN" altLang="en-US">
                    <a:noFill/>
                  </a:rPr>
                  <a:t> </a:t>
                </a:r>
              </a:p>
            </p:txBody>
          </p:sp>
        </mc:Fallback>
      </mc:AlternateContent>
      <p:grpSp>
        <p:nvGrpSpPr>
          <p:cNvPr id="7" name="Group 4"/>
          <p:cNvGrpSpPr>
            <a:grpSpLocks/>
          </p:cNvGrpSpPr>
          <p:nvPr/>
        </p:nvGrpSpPr>
        <p:grpSpPr bwMode="auto">
          <a:xfrm>
            <a:off x="4237042" y="3810000"/>
            <a:ext cx="463550" cy="1708150"/>
            <a:chOff x="960" y="1680"/>
            <a:chExt cx="443" cy="1630"/>
          </a:xfrm>
        </p:grpSpPr>
        <p:sp>
          <p:nvSpPr>
            <p:cNvPr id="8" name="Oval 5"/>
            <p:cNvSpPr>
              <a:spLocks noChangeArrowheads="1"/>
            </p:cNvSpPr>
            <p:nvPr/>
          </p:nvSpPr>
          <p:spPr bwMode="auto">
            <a:xfrm>
              <a:off x="960"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9" name="Oval 6"/>
            <p:cNvSpPr>
              <a:spLocks noChangeArrowheads="1"/>
            </p:cNvSpPr>
            <p:nvPr/>
          </p:nvSpPr>
          <p:spPr bwMode="auto">
            <a:xfrm>
              <a:off x="960"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0" name="Oval 7"/>
            <p:cNvSpPr>
              <a:spLocks noChangeArrowheads="1"/>
            </p:cNvSpPr>
            <p:nvPr/>
          </p:nvSpPr>
          <p:spPr bwMode="auto">
            <a:xfrm>
              <a:off x="960"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1" name="Text Box 8"/>
            <p:cNvSpPr txBox="1">
              <a:spLocks noChangeArrowheads="1"/>
            </p:cNvSpPr>
            <p:nvPr/>
          </p:nvSpPr>
          <p:spPr bwMode="auto">
            <a:xfrm>
              <a:off x="1009" y="2592"/>
              <a:ext cx="39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12" name="Group 9"/>
          <p:cNvGrpSpPr>
            <a:grpSpLocks/>
          </p:cNvGrpSpPr>
          <p:nvPr/>
        </p:nvGrpSpPr>
        <p:grpSpPr bwMode="auto">
          <a:xfrm>
            <a:off x="5140329" y="3810000"/>
            <a:ext cx="463550" cy="1708150"/>
            <a:chOff x="1824" y="1680"/>
            <a:chExt cx="443" cy="1630"/>
          </a:xfrm>
        </p:grpSpPr>
        <p:sp>
          <p:nvSpPr>
            <p:cNvPr id="13" name="Oval 10"/>
            <p:cNvSpPr>
              <a:spLocks noChangeArrowheads="1"/>
            </p:cNvSpPr>
            <p:nvPr/>
          </p:nvSpPr>
          <p:spPr bwMode="auto">
            <a:xfrm>
              <a:off x="1824"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4" name="Oval 11"/>
            <p:cNvSpPr>
              <a:spLocks noChangeArrowheads="1"/>
            </p:cNvSpPr>
            <p:nvPr/>
          </p:nvSpPr>
          <p:spPr bwMode="auto">
            <a:xfrm>
              <a:off x="1824"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5" name="Oval 12"/>
            <p:cNvSpPr>
              <a:spLocks noChangeArrowheads="1"/>
            </p:cNvSpPr>
            <p:nvPr/>
          </p:nvSpPr>
          <p:spPr bwMode="auto">
            <a:xfrm>
              <a:off x="1824"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6" name="Text Box 13"/>
            <p:cNvSpPr txBox="1">
              <a:spLocks noChangeArrowheads="1"/>
            </p:cNvSpPr>
            <p:nvPr/>
          </p:nvSpPr>
          <p:spPr bwMode="auto">
            <a:xfrm>
              <a:off x="1873" y="2592"/>
              <a:ext cx="39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17" name="Group 14"/>
          <p:cNvGrpSpPr>
            <a:grpSpLocks/>
          </p:cNvGrpSpPr>
          <p:nvPr/>
        </p:nvGrpSpPr>
        <p:grpSpPr bwMode="auto">
          <a:xfrm>
            <a:off x="6043617" y="3810000"/>
            <a:ext cx="463550" cy="1708150"/>
            <a:chOff x="2688" y="1680"/>
            <a:chExt cx="443" cy="1630"/>
          </a:xfrm>
        </p:grpSpPr>
        <p:sp>
          <p:nvSpPr>
            <p:cNvPr id="18" name="Oval 15"/>
            <p:cNvSpPr>
              <a:spLocks noChangeArrowheads="1"/>
            </p:cNvSpPr>
            <p:nvPr/>
          </p:nvSpPr>
          <p:spPr bwMode="auto">
            <a:xfrm>
              <a:off x="2688"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9" name="Oval 16"/>
            <p:cNvSpPr>
              <a:spLocks noChangeArrowheads="1"/>
            </p:cNvSpPr>
            <p:nvPr/>
          </p:nvSpPr>
          <p:spPr bwMode="auto">
            <a:xfrm>
              <a:off x="2688"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20" name="Oval 17"/>
            <p:cNvSpPr>
              <a:spLocks noChangeArrowheads="1"/>
            </p:cNvSpPr>
            <p:nvPr/>
          </p:nvSpPr>
          <p:spPr bwMode="auto">
            <a:xfrm>
              <a:off x="2688"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21" name="Text Box 18"/>
            <p:cNvSpPr txBox="1">
              <a:spLocks noChangeArrowheads="1"/>
            </p:cNvSpPr>
            <p:nvPr/>
          </p:nvSpPr>
          <p:spPr bwMode="auto">
            <a:xfrm>
              <a:off x="2737" y="2592"/>
              <a:ext cx="39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22" name="Group 19"/>
          <p:cNvGrpSpPr>
            <a:grpSpLocks/>
          </p:cNvGrpSpPr>
          <p:nvPr/>
        </p:nvGrpSpPr>
        <p:grpSpPr bwMode="auto">
          <a:xfrm>
            <a:off x="6997704" y="3870325"/>
            <a:ext cx="442913" cy="1720850"/>
            <a:chOff x="3600" y="1737"/>
            <a:chExt cx="424" cy="1644"/>
          </a:xfrm>
        </p:grpSpPr>
        <p:sp>
          <p:nvSpPr>
            <p:cNvPr id="23" name="Text Box 20"/>
            <p:cNvSpPr txBox="1">
              <a:spLocks noChangeArrowheads="1"/>
            </p:cNvSpPr>
            <p:nvPr/>
          </p:nvSpPr>
          <p:spPr bwMode="auto">
            <a:xfrm>
              <a:off x="3627" y="1737"/>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24" name="Text Box 21"/>
            <p:cNvSpPr txBox="1">
              <a:spLocks noChangeArrowheads="1"/>
            </p:cNvSpPr>
            <p:nvPr/>
          </p:nvSpPr>
          <p:spPr bwMode="auto">
            <a:xfrm>
              <a:off x="3629" y="2159"/>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25" name="Text Box 22"/>
            <p:cNvSpPr txBox="1">
              <a:spLocks noChangeArrowheads="1"/>
            </p:cNvSpPr>
            <p:nvPr/>
          </p:nvSpPr>
          <p:spPr bwMode="auto">
            <a:xfrm>
              <a:off x="3600" y="3031"/>
              <a:ext cx="39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grpSp>
      <p:grpSp>
        <p:nvGrpSpPr>
          <p:cNvPr id="26" name="Group 23"/>
          <p:cNvGrpSpPr>
            <a:grpSpLocks/>
          </p:cNvGrpSpPr>
          <p:nvPr/>
        </p:nvGrpSpPr>
        <p:grpSpPr bwMode="auto">
          <a:xfrm>
            <a:off x="7904167" y="3810000"/>
            <a:ext cx="465137" cy="1708150"/>
            <a:chOff x="4466" y="1680"/>
            <a:chExt cx="445" cy="1630"/>
          </a:xfrm>
        </p:grpSpPr>
        <p:sp>
          <p:nvSpPr>
            <p:cNvPr id="27" name="Oval 24"/>
            <p:cNvSpPr>
              <a:spLocks noChangeArrowheads="1"/>
            </p:cNvSpPr>
            <p:nvPr/>
          </p:nvSpPr>
          <p:spPr bwMode="auto">
            <a:xfrm>
              <a:off x="4466"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28" name="Oval 25"/>
            <p:cNvSpPr>
              <a:spLocks noChangeArrowheads="1"/>
            </p:cNvSpPr>
            <p:nvPr/>
          </p:nvSpPr>
          <p:spPr bwMode="auto">
            <a:xfrm>
              <a:off x="4466"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29" name="Oval 26"/>
            <p:cNvSpPr>
              <a:spLocks noChangeArrowheads="1"/>
            </p:cNvSpPr>
            <p:nvPr/>
          </p:nvSpPr>
          <p:spPr bwMode="auto">
            <a:xfrm>
              <a:off x="4466"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30" name="Text Box 27"/>
            <p:cNvSpPr txBox="1">
              <a:spLocks noChangeArrowheads="1"/>
            </p:cNvSpPr>
            <p:nvPr/>
          </p:nvSpPr>
          <p:spPr bwMode="auto">
            <a:xfrm>
              <a:off x="4515" y="2592"/>
              <a:ext cx="396"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sp>
        <p:nvSpPr>
          <p:cNvPr id="31" name="Line 28"/>
          <p:cNvSpPr>
            <a:spLocks noChangeShapeType="1"/>
          </p:cNvSpPr>
          <p:nvPr/>
        </p:nvSpPr>
        <p:spPr bwMode="auto">
          <a:xfrm>
            <a:off x="4387854"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2" name="Text Box 29"/>
              <p:cNvSpPr txBox="1">
                <a:spLocks noChangeArrowheads="1"/>
              </p:cNvSpPr>
              <p:nvPr/>
            </p:nvSpPr>
            <p:spPr bwMode="auto">
              <a:xfrm>
                <a:off x="4160391" y="5979433"/>
                <a:ext cx="56560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b="0" i="1" dirty="0" smtClean="0">
                              <a:solidFill>
                                <a:srgbClr val="333399"/>
                              </a:solidFill>
                              <a:latin typeface="Cambria Math" panose="02040503050406030204" pitchFamily="18" charset="0"/>
                              <a:cs typeface="Arial" panose="020B0604020202020204" pitchFamily="34" charset="0"/>
                            </a:rPr>
                          </m:ctrlPr>
                        </m:sSubPr>
                        <m:e>
                          <m:r>
                            <a:rPr lang="en-US" altLang="en-US" sz="2400" i="1" dirty="0" smtClean="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1</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32" name="Text Box 29"/>
              <p:cNvSpPr txBox="1">
                <a:spLocks noRot="1" noChangeAspect="1" noMove="1" noResize="1" noEditPoints="1" noAdjustHandles="1" noChangeArrowheads="1" noChangeShapeType="1" noTextEdit="1"/>
              </p:cNvSpPr>
              <p:nvPr/>
            </p:nvSpPr>
            <p:spPr bwMode="auto">
              <a:xfrm>
                <a:off x="4160391" y="5979433"/>
                <a:ext cx="565603" cy="461665"/>
              </a:xfrm>
              <a:prstGeom prst="rect">
                <a:avLst/>
              </a:prstGeom>
              <a:blipFill>
                <a:blip r:embed="rId3"/>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33" name="Line 30"/>
          <p:cNvSpPr>
            <a:spLocks noChangeShapeType="1"/>
          </p:cNvSpPr>
          <p:nvPr/>
        </p:nvSpPr>
        <p:spPr bwMode="auto">
          <a:xfrm>
            <a:off x="5286379"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4" name="Text Box 31"/>
              <p:cNvSpPr txBox="1">
                <a:spLocks noChangeArrowheads="1"/>
              </p:cNvSpPr>
              <p:nvPr/>
            </p:nvSpPr>
            <p:spPr bwMode="auto">
              <a:xfrm>
                <a:off x="5060503" y="5979433"/>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2</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34" name="Text Box 31"/>
              <p:cNvSpPr txBox="1">
                <a:spLocks noRot="1" noChangeAspect="1" noMove="1" noResize="1" noEditPoints="1" noAdjustHandles="1" noChangeArrowheads="1" noChangeShapeType="1" noTextEdit="1"/>
              </p:cNvSpPr>
              <p:nvPr/>
            </p:nvSpPr>
            <p:spPr bwMode="auto">
              <a:xfrm>
                <a:off x="5060503" y="5979433"/>
                <a:ext cx="572721" cy="461665"/>
              </a:xfrm>
              <a:prstGeom prst="rect">
                <a:avLst/>
              </a:prstGeom>
              <a:blipFill>
                <a:blip r:embed="rId4"/>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35" name="Line 32"/>
          <p:cNvSpPr>
            <a:spLocks noChangeShapeType="1"/>
          </p:cNvSpPr>
          <p:nvPr/>
        </p:nvSpPr>
        <p:spPr bwMode="auto">
          <a:xfrm>
            <a:off x="6189667"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6" name="Text Box 33"/>
              <p:cNvSpPr txBox="1">
                <a:spLocks noChangeArrowheads="1"/>
              </p:cNvSpPr>
              <p:nvPr/>
            </p:nvSpPr>
            <p:spPr bwMode="auto">
              <a:xfrm>
                <a:off x="5963791" y="5979433"/>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3</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36" name="Text Box 33"/>
              <p:cNvSpPr txBox="1">
                <a:spLocks noRot="1" noChangeAspect="1" noMove="1" noResize="1" noEditPoints="1" noAdjustHandles="1" noChangeArrowheads="1" noChangeShapeType="1" noTextEdit="1"/>
              </p:cNvSpPr>
              <p:nvPr/>
            </p:nvSpPr>
            <p:spPr bwMode="auto">
              <a:xfrm>
                <a:off x="5963791" y="5979433"/>
                <a:ext cx="572721" cy="461665"/>
              </a:xfrm>
              <a:prstGeom prst="rect">
                <a:avLst/>
              </a:prstGeom>
              <a:blipFill>
                <a:blip r:embed="rId5"/>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37" name="Line 34"/>
          <p:cNvSpPr>
            <a:spLocks noChangeShapeType="1"/>
          </p:cNvSpPr>
          <p:nvPr/>
        </p:nvSpPr>
        <p:spPr bwMode="auto">
          <a:xfrm>
            <a:off x="8047042" y="5770563"/>
            <a:ext cx="0" cy="252412"/>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8" name="Text Box 35"/>
              <p:cNvSpPr txBox="1">
                <a:spLocks noChangeArrowheads="1"/>
              </p:cNvSpPr>
              <p:nvPr/>
            </p:nvSpPr>
            <p:spPr bwMode="auto">
              <a:xfrm>
                <a:off x="7821166" y="5979433"/>
                <a:ext cx="61805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𝑁</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38" name="Text Box 35"/>
              <p:cNvSpPr txBox="1">
                <a:spLocks noRot="1" noChangeAspect="1" noMove="1" noResize="1" noEditPoints="1" noAdjustHandles="1" noChangeArrowheads="1" noChangeShapeType="1" noTextEdit="1"/>
              </p:cNvSpPr>
              <p:nvPr/>
            </p:nvSpPr>
            <p:spPr bwMode="auto">
              <a:xfrm>
                <a:off x="7821166" y="5979433"/>
                <a:ext cx="618054" cy="461665"/>
              </a:xfrm>
              <a:prstGeom prst="rect">
                <a:avLst/>
              </a:prstGeom>
              <a:blipFill>
                <a:blip r:embed="rId6"/>
                <a:stretch>
                  <a:fillRect b="-26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39" name="Oval 36"/>
          <p:cNvSpPr>
            <a:spLocks noChangeArrowheads="1"/>
          </p:cNvSpPr>
          <p:nvPr/>
        </p:nvSpPr>
        <p:spPr bwMode="auto">
          <a:xfrm>
            <a:off x="4237042" y="4262438"/>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grpSp>
        <p:nvGrpSpPr>
          <p:cNvPr id="40" name="Group 37"/>
          <p:cNvGrpSpPr>
            <a:grpSpLocks/>
          </p:cNvGrpSpPr>
          <p:nvPr/>
        </p:nvGrpSpPr>
        <p:grpSpPr bwMode="auto">
          <a:xfrm>
            <a:off x="4587879" y="3984625"/>
            <a:ext cx="566052" cy="1384300"/>
            <a:chOff x="1296" y="1847"/>
            <a:chExt cx="541" cy="1321"/>
          </a:xfrm>
        </p:grpSpPr>
        <p:grpSp>
          <p:nvGrpSpPr>
            <p:cNvPr id="41" name="Group 38"/>
            <p:cNvGrpSpPr>
              <a:grpSpLocks/>
            </p:cNvGrpSpPr>
            <p:nvPr/>
          </p:nvGrpSpPr>
          <p:grpSpPr bwMode="auto">
            <a:xfrm>
              <a:off x="1308" y="1847"/>
              <a:ext cx="529" cy="1296"/>
              <a:chOff x="1308" y="1847"/>
              <a:chExt cx="529" cy="1296"/>
            </a:xfrm>
          </p:grpSpPr>
          <p:cxnSp>
            <p:nvCxnSpPr>
              <p:cNvPr id="43" name="AutoShape 39"/>
              <p:cNvCxnSpPr>
                <a:cxnSpLocks noChangeShapeType="1"/>
                <a:stCxn id="8" idx="6"/>
                <a:endCxn id="13" idx="2"/>
              </p:cNvCxnSpPr>
              <p:nvPr/>
            </p:nvCxnSpPr>
            <p:spPr bwMode="auto">
              <a:xfrm>
                <a:off x="1308" y="1847"/>
                <a:ext cx="529"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4" name="AutoShape 40"/>
              <p:cNvCxnSpPr>
                <a:cxnSpLocks noChangeShapeType="1"/>
                <a:stCxn id="8" idx="6"/>
                <a:endCxn id="14" idx="2"/>
              </p:cNvCxnSpPr>
              <p:nvPr/>
            </p:nvCxnSpPr>
            <p:spPr bwMode="auto">
              <a:xfrm>
                <a:off x="1308" y="1847"/>
                <a:ext cx="529"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5" name="AutoShape 41"/>
              <p:cNvCxnSpPr>
                <a:cxnSpLocks noChangeShapeType="1"/>
                <a:stCxn id="8" idx="6"/>
                <a:endCxn id="15" idx="2"/>
              </p:cNvCxnSpPr>
              <p:nvPr/>
            </p:nvCxnSpPr>
            <p:spPr bwMode="auto">
              <a:xfrm>
                <a:off x="1308" y="1847"/>
                <a:ext cx="529"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6" name="AutoShape 42"/>
              <p:cNvCxnSpPr>
                <a:cxnSpLocks noChangeShapeType="1"/>
                <a:stCxn id="9" idx="6"/>
                <a:endCxn id="13" idx="2"/>
              </p:cNvCxnSpPr>
              <p:nvPr/>
            </p:nvCxnSpPr>
            <p:spPr bwMode="auto">
              <a:xfrm flipV="1">
                <a:off x="1308" y="1847"/>
                <a:ext cx="529"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7" name="AutoShape 43"/>
              <p:cNvCxnSpPr>
                <a:cxnSpLocks noChangeShapeType="1"/>
                <a:stCxn id="9" idx="6"/>
                <a:endCxn id="14" idx="2"/>
              </p:cNvCxnSpPr>
              <p:nvPr/>
            </p:nvCxnSpPr>
            <p:spPr bwMode="auto">
              <a:xfrm>
                <a:off x="1308" y="2279"/>
                <a:ext cx="529"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8" name="AutoShape 44"/>
              <p:cNvCxnSpPr>
                <a:cxnSpLocks noChangeShapeType="1"/>
                <a:stCxn id="9" idx="6"/>
                <a:endCxn id="15" idx="2"/>
              </p:cNvCxnSpPr>
              <p:nvPr/>
            </p:nvCxnSpPr>
            <p:spPr bwMode="auto">
              <a:xfrm>
                <a:off x="1308" y="2279"/>
                <a:ext cx="529"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9" name="AutoShape 45"/>
              <p:cNvCxnSpPr>
                <a:cxnSpLocks noChangeShapeType="1"/>
                <a:stCxn id="10" idx="6"/>
                <a:endCxn id="15" idx="2"/>
              </p:cNvCxnSpPr>
              <p:nvPr/>
            </p:nvCxnSpPr>
            <p:spPr bwMode="auto">
              <a:xfrm>
                <a:off x="1308" y="3143"/>
                <a:ext cx="529"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42" name="Line 46"/>
            <p:cNvSpPr>
              <a:spLocks noChangeShapeType="1"/>
            </p:cNvSpPr>
            <p:nvPr/>
          </p:nvSpPr>
          <p:spPr bwMode="auto">
            <a:xfrm flipV="1">
              <a:off x="129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50" name="Group 47"/>
          <p:cNvGrpSpPr>
            <a:grpSpLocks/>
          </p:cNvGrpSpPr>
          <p:nvPr/>
        </p:nvGrpSpPr>
        <p:grpSpPr bwMode="auto">
          <a:xfrm>
            <a:off x="5492754" y="4011613"/>
            <a:ext cx="550863" cy="1357312"/>
            <a:chOff x="2160" y="1872"/>
            <a:chExt cx="528" cy="1296"/>
          </a:xfrm>
        </p:grpSpPr>
        <p:grpSp>
          <p:nvGrpSpPr>
            <p:cNvPr id="51" name="Group 48"/>
            <p:cNvGrpSpPr>
              <a:grpSpLocks/>
            </p:cNvGrpSpPr>
            <p:nvPr/>
          </p:nvGrpSpPr>
          <p:grpSpPr bwMode="auto">
            <a:xfrm>
              <a:off x="2160" y="1872"/>
              <a:ext cx="506" cy="1296"/>
              <a:chOff x="2160" y="1872"/>
              <a:chExt cx="506" cy="1296"/>
            </a:xfrm>
          </p:grpSpPr>
          <p:cxnSp>
            <p:nvCxnSpPr>
              <p:cNvPr id="53" name="AutoShape 49"/>
              <p:cNvCxnSpPr>
                <a:cxnSpLocks noChangeShapeType="1"/>
              </p:cNvCxnSpPr>
              <p:nvPr/>
            </p:nvCxnSpPr>
            <p:spPr bwMode="auto">
              <a:xfrm>
                <a:off x="2160"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4" name="AutoShape 50"/>
              <p:cNvCxnSpPr>
                <a:cxnSpLocks noChangeShapeType="1"/>
              </p:cNvCxnSpPr>
              <p:nvPr/>
            </p:nvCxnSpPr>
            <p:spPr bwMode="auto">
              <a:xfrm>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5" name="AutoShape 51"/>
              <p:cNvCxnSpPr>
                <a:cxnSpLocks noChangeShapeType="1"/>
              </p:cNvCxnSpPr>
              <p:nvPr/>
            </p:nvCxnSpPr>
            <p:spPr bwMode="auto">
              <a:xfrm>
                <a:off x="2160"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6" name="AutoShape 52"/>
              <p:cNvCxnSpPr>
                <a:cxnSpLocks noChangeShapeType="1"/>
              </p:cNvCxnSpPr>
              <p:nvPr/>
            </p:nvCxnSpPr>
            <p:spPr bwMode="auto">
              <a:xfrm flipV="1">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7" name="AutoShape 53"/>
              <p:cNvCxnSpPr>
                <a:cxnSpLocks noChangeShapeType="1"/>
              </p:cNvCxnSpPr>
              <p:nvPr/>
            </p:nvCxnSpPr>
            <p:spPr bwMode="auto">
              <a:xfrm>
                <a:off x="2160"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8" name="AutoShape 54"/>
              <p:cNvCxnSpPr>
                <a:cxnSpLocks noChangeShapeType="1"/>
              </p:cNvCxnSpPr>
              <p:nvPr/>
            </p:nvCxnSpPr>
            <p:spPr bwMode="auto">
              <a:xfrm>
                <a:off x="2160"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9" name="AutoShape 55"/>
              <p:cNvCxnSpPr>
                <a:cxnSpLocks noChangeShapeType="1"/>
              </p:cNvCxnSpPr>
              <p:nvPr/>
            </p:nvCxnSpPr>
            <p:spPr bwMode="auto">
              <a:xfrm>
                <a:off x="2160"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52" name="Line 56"/>
            <p:cNvSpPr>
              <a:spLocks noChangeShapeType="1"/>
            </p:cNvSpPr>
            <p:nvPr/>
          </p:nvSpPr>
          <p:spPr bwMode="auto">
            <a:xfrm flipV="1">
              <a:off x="2160"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60" name="Group 57"/>
          <p:cNvGrpSpPr>
            <a:grpSpLocks/>
          </p:cNvGrpSpPr>
          <p:nvPr/>
        </p:nvGrpSpPr>
        <p:grpSpPr bwMode="auto">
          <a:xfrm>
            <a:off x="6396042" y="4011613"/>
            <a:ext cx="550862" cy="1357312"/>
            <a:chOff x="3024" y="1872"/>
            <a:chExt cx="528" cy="1296"/>
          </a:xfrm>
        </p:grpSpPr>
        <p:grpSp>
          <p:nvGrpSpPr>
            <p:cNvPr id="61" name="Group 58"/>
            <p:cNvGrpSpPr>
              <a:grpSpLocks/>
            </p:cNvGrpSpPr>
            <p:nvPr/>
          </p:nvGrpSpPr>
          <p:grpSpPr bwMode="auto">
            <a:xfrm>
              <a:off x="3024" y="1872"/>
              <a:ext cx="506" cy="1296"/>
              <a:chOff x="3024" y="1872"/>
              <a:chExt cx="506" cy="1296"/>
            </a:xfrm>
          </p:grpSpPr>
          <p:cxnSp>
            <p:nvCxnSpPr>
              <p:cNvPr id="63" name="AutoShape 59"/>
              <p:cNvCxnSpPr>
                <a:cxnSpLocks noChangeShapeType="1"/>
              </p:cNvCxnSpPr>
              <p:nvPr/>
            </p:nvCxnSpPr>
            <p:spPr bwMode="auto">
              <a:xfrm>
                <a:off x="3024"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4" name="AutoShape 60"/>
              <p:cNvCxnSpPr>
                <a:cxnSpLocks noChangeShapeType="1"/>
              </p:cNvCxnSpPr>
              <p:nvPr/>
            </p:nvCxnSpPr>
            <p:spPr bwMode="auto">
              <a:xfrm>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5" name="AutoShape 61"/>
              <p:cNvCxnSpPr>
                <a:cxnSpLocks noChangeShapeType="1"/>
              </p:cNvCxnSpPr>
              <p:nvPr/>
            </p:nvCxnSpPr>
            <p:spPr bwMode="auto">
              <a:xfrm>
                <a:off x="3024"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6" name="AutoShape 62"/>
              <p:cNvCxnSpPr>
                <a:cxnSpLocks noChangeShapeType="1"/>
              </p:cNvCxnSpPr>
              <p:nvPr/>
            </p:nvCxnSpPr>
            <p:spPr bwMode="auto">
              <a:xfrm flipV="1">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7" name="AutoShape 63"/>
              <p:cNvCxnSpPr>
                <a:cxnSpLocks noChangeShapeType="1"/>
              </p:cNvCxnSpPr>
              <p:nvPr/>
            </p:nvCxnSpPr>
            <p:spPr bwMode="auto">
              <a:xfrm>
                <a:off x="3024"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8" name="AutoShape 64"/>
              <p:cNvCxnSpPr>
                <a:cxnSpLocks noChangeShapeType="1"/>
              </p:cNvCxnSpPr>
              <p:nvPr/>
            </p:nvCxnSpPr>
            <p:spPr bwMode="auto">
              <a:xfrm>
                <a:off x="3024"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9" name="AutoShape 65"/>
              <p:cNvCxnSpPr>
                <a:cxnSpLocks noChangeShapeType="1"/>
              </p:cNvCxnSpPr>
              <p:nvPr/>
            </p:nvCxnSpPr>
            <p:spPr bwMode="auto">
              <a:xfrm>
                <a:off x="3024"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62" name="Line 66"/>
            <p:cNvSpPr>
              <a:spLocks noChangeShapeType="1"/>
            </p:cNvSpPr>
            <p:nvPr/>
          </p:nvSpPr>
          <p:spPr bwMode="auto">
            <a:xfrm flipV="1">
              <a:off x="3024"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70" name="Group 67"/>
          <p:cNvGrpSpPr>
            <a:grpSpLocks/>
          </p:cNvGrpSpPr>
          <p:nvPr/>
        </p:nvGrpSpPr>
        <p:grpSpPr bwMode="auto">
          <a:xfrm>
            <a:off x="7348542" y="4011613"/>
            <a:ext cx="552450" cy="1357312"/>
            <a:chOff x="3936" y="1872"/>
            <a:chExt cx="528" cy="1296"/>
          </a:xfrm>
        </p:grpSpPr>
        <p:grpSp>
          <p:nvGrpSpPr>
            <p:cNvPr id="71" name="Group 68"/>
            <p:cNvGrpSpPr>
              <a:grpSpLocks/>
            </p:cNvGrpSpPr>
            <p:nvPr/>
          </p:nvGrpSpPr>
          <p:grpSpPr bwMode="auto">
            <a:xfrm>
              <a:off x="3938" y="1872"/>
              <a:ext cx="506" cy="1296"/>
              <a:chOff x="3938" y="1872"/>
              <a:chExt cx="506" cy="1296"/>
            </a:xfrm>
          </p:grpSpPr>
          <p:cxnSp>
            <p:nvCxnSpPr>
              <p:cNvPr id="73" name="AutoShape 69"/>
              <p:cNvCxnSpPr>
                <a:cxnSpLocks noChangeShapeType="1"/>
              </p:cNvCxnSpPr>
              <p:nvPr/>
            </p:nvCxnSpPr>
            <p:spPr bwMode="auto">
              <a:xfrm>
                <a:off x="3938"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4" name="AutoShape 70"/>
              <p:cNvCxnSpPr>
                <a:cxnSpLocks noChangeShapeType="1"/>
              </p:cNvCxnSpPr>
              <p:nvPr/>
            </p:nvCxnSpPr>
            <p:spPr bwMode="auto">
              <a:xfrm>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5" name="AutoShape 71"/>
              <p:cNvCxnSpPr>
                <a:cxnSpLocks noChangeShapeType="1"/>
              </p:cNvCxnSpPr>
              <p:nvPr/>
            </p:nvCxnSpPr>
            <p:spPr bwMode="auto">
              <a:xfrm>
                <a:off x="3938"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6" name="AutoShape 72"/>
              <p:cNvCxnSpPr>
                <a:cxnSpLocks noChangeShapeType="1"/>
              </p:cNvCxnSpPr>
              <p:nvPr/>
            </p:nvCxnSpPr>
            <p:spPr bwMode="auto">
              <a:xfrm flipV="1">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7" name="AutoShape 73"/>
              <p:cNvCxnSpPr>
                <a:cxnSpLocks noChangeShapeType="1"/>
              </p:cNvCxnSpPr>
              <p:nvPr/>
            </p:nvCxnSpPr>
            <p:spPr bwMode="auto">
              <a:xfrm>
                <a:off x="3938"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8" name="AutoShape 74"/>
              <p:cNvCxnSpPr>
                <a:cxnSpLocks noChangeShapeType="1"/>
              </p:cNvCxnSpPr>
              <p:nvPr/>
            </p:nvCxnSpPr>
            <p:spPr bwMode="auto">
              <a:xfrm>
                <a:off x="3938"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9" name="AutoShape 75"/>
              <p:cNvCxnSpPr>
                <a:cxnSpLocks noChangeShapeType="1"/>
              </p:cNvCxnSpPr>
              <p:nvPr/>
            </p:nvCxnSpPr>
            <p:spPr bwMode="auto">
              <a:xfrm>
                <a:off x="3938"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72" name="Line 76"/>
            <p:cNvSpPr>
              <a:spLocks noChangeShapeType="1"/>
            </p:cNvSpPr>
            <p:nvPr/>
          </p:nvSpPr>
          <p:spPr bwMode="auto">
            <a:xfrm flipV="1">
              <a:off x="393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cxnSp>
        <p:nvCxnSpPr>
          <p:cNvPr id="80" name="AutoShape 77"/>
          <p:cNvCxnSpPr>
            <a:cxnSpLocks noChangeShapeType="1"/>
            <a:stCxn id="39" idx="6"/>
            <a:endCxn id="13" idx="2"/>
          </p:cNvCxnSpPr>
          <p:nvPr/>
        </p:nvCxnSpPr>
        <p:spPr bwMode="auto">
          <a:xfrm flipV="1">
            <a:off x="4598992" y="3984625"/>
            <a:ext cx="528637" cy="452438"/>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81" name="AutoShape 78"/>
          <p:cNvCxnSpPr>
            <a:cxnSpLocks noChangeShapeType="1"/>
          </p:cNvCxnSpPr>
          <p:nvPr/>
        </p:nvCxnSpPr>
        <p:spPr bwMode="auto">
          <a:xfrm>
            <a:off x="5492754" y="3984625"/>
            <a:ext cx="528638" cy="1357313"/>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82" name="Oval 79"/>
          <p:cNvSpPr>
            <a:spLocks noChangeArrowheads="1"/>
          </p:cNvSpPr>
          <p:nvPr/>
        </p:nvSpPr>
        <p:spPr bwMode="auto">
          <a:xfrm>
            <a:off x="5140329" y="3810000"/>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1</a:t>
            </a:r>
          </a:p>
        </p:txBody>
      </p:sp>
      <p:sp>
        <p:nvSpPr>
          <p:cNvPr id="83" name="Oval 80"/>
          <p:cNvSpPr>
            <a:spLocks noChangeArrowheads="1"/>
          </p:cNvSpPr>
          <p:nvPr/>
        </p:nvSpPr>
        <p:spPr bwMode="auto">
          <a:xfrm>
            <a:off x="6043617" y="5167313"/>
            <a:ext cx="349250" cy="350837"/>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K</a:t>
            </a:r>
          </a:p>
        </p:txBody>
      </p:sp>
      <p:cxnSp>
        <p:nvCxnSpPr>
          <p:cNvPr id="84" name="AutoShape 81"/>
          <p:cNvCxnSpPr>
            <a:cxnSpLocks noChangeShapeType="1"/>
          </p:cNvCxnSpPr>
          <p:nvPr/>
        </p:nvCxnSpPr>
        <p:spPr bwMode="auto">
          <a:xfrm flipV="1">
            <a:off x="6396042" y="4664075"/>
            <a:ext cx="550862" cy="70485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85" name="AutoShape 82"/>
          <p:cNvCxnSpPr>
            <a:cxnSpLocks noChangeShapeType="1"/>
            <a:endCxn id="28" idx="2"/>
          </p:cNvCxnSpPr>
          <p:nvPr/>
        </p:nvCxnSpPr>
        <p:spPr bwMode="auto">
          <a:xfrm flipV="1">
            <a:off x="7342192" y="4438650"/>
            <a:ext cx="542925" cy="504825"/>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86" name="Oval 83"/>
          <p:cNvSpPr>
            <a:spLocks noChangeArrowheads="1"/>
          </p:cNvSpPr>
          <p:nvPr/>
        </p:nvSpPr>
        <p:spPr bwMode="auto">
          <a:xfrm>
            <a:off x="7900992" y="4262438"/>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sp>
        <p:nvSpPr>
          <p:cNvPr id="87" name="Oval 84"/>
          <p:cNvSpPr>
            <a:spLocks noChangeArrowheads="1"/>
          </p:cNvSpPr>
          <p:nvPr/>
        </p:nvSpPr>
        <p:spPr bwMode="auto">
          <a:xfrm>
            <a:off x="3162304" y="4664075"/>
            <a:ext cx="349250" cy="3492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0</a:t>
            </a:r>
          </a:p>
        </p:txBody>
      </p:sp>
      <p:cxnSp>
        <p:nvCxnSpPr>
          <p:cNvPr id="88" name="AutoShape 85"/>
          <p:cNvCxnSpPr>
            <a:cxnSpLocks noChangeShapeType="1"/>
            <a:stCxn id="87" idx="6"/>
            <a:endCxn id="39" idx="2"/>
          </p:cNvCxnSpPr>
          <p:nvPr/>
        </p:nvCxnSpPr>
        <p:spPr bwMode="auto">
          <a:xfrm flipV="1">
            <a:off x="3530604" y="4437063"/>
            <a:ext cx="687388" cy="401637"/>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89" name="Text Box 86"/>
              <p:cNvSpPr txBox="1">
                <a:spLocks noChangeArrowheads="1"/>
              </p:cNvSpPr>
              <p:nvPr/>
            </p:nvSpPr>
            <p:spPr bwMode="auto">
              <a:xfrm>
                <a:off x="3544892" y="5659438"/>
                <a:ext cx="857927" cy="36933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r>
                        <a:rPr lang="en-US" altLang="en-US" b="0" i="1" dirty="0" smtClean="0">
                          <a:solidFill>
                            <a:srgbClr val="333399"/>
                          </a:solidFill>
                          <a:latin typeface="Cambria Math" panose="02040503050406030204" pitchFamily="18" charset="0"/>
                          <a:cs typeface="Arial" panose="020B0604020202020204" pitchFamily="34" charset="0"/>
                        </a:rPr>
                        <m:t>𝑏</m:t>
                      </m:r>
                      <m:r>
                        <a:rPr lang="en-US" altLang="en-US" i="1" baseline="-25000" dirty="0">
                          <a:solidFill>
                            <a:srgbClr val="333399"/>
                          </a:solidFill>
                          <a:latin typeface="Cambria Math" panose="02040503050406030204" pitchFamily="18" charset="0"/>
                          <a:cs typeface="Arial" panose="020B0604020202020204" pitchFamily="34" charset="0"/>
                        </a:rPr>
                        <m:t>2</m:t>
                      </m:r>
                      <m:r>
                        <a:rPr lang="en-US" altLang="en-US" i="1" dirty="0">
                          <a:solidFill>
                            <a:srgbClr val="333399"/>
                          </a:solidFill>
                          <a:latin typeface="Cambria Math" panose="02040503050406030204" pitchFamily="18" charset="0"/>
                          <a:cs typeface="Arial" panose="020B0604020202020204" pitchFamily="34" charset="0"/>
                        </a:rPr>
                        <m:t>(</m:t>
                      </m:r>
                      <m:r>
                        <a:rPr lang="en-US" altLang="en-US" i="1" dirty="0">
                          <a:solidFill>
                            <a:srgbClr val="333399"/>
                          </a:solidFill>
                          <a:latin typeface="Cambria Math" panose="02040503050406030204" pitchFamily="18" charset="0"/>
                          <a:cs typeface="Arial" panose="020B0604020202020204" pitchFamily="34" charset="0"/>
                        </a:rPr>
                        <m:t>𝑥</m:t>
                      </m:r>
                      <m:r>
                        <a:rPr lang="en-US" altLang="en-US" i="1" baseline="-25000" dirty="0">
                          <a:solidFill>
                            <a:srgbClr val="333399"/>
                          </a:solidFill>
                          <a:latin typeface="Cambria Math" panose="02040503050406030204" pitchFamily="18" charset="0"/>
                          <a:cs typeface="Arial" panose="020B0604020202020204" pitchFamily="34" charset="0"/>
                        </a:rPr>
                        <m:t>1</m:t>
                      </m:r>
                      <m:r>
                        <a:rPr lang="en-US" altLang="en-US" i="1" dirty="0">
                          <a:solidFill>
                            <a:srgbClr val="333399"/>
                          </a:solidFill>
                          <a:latin typeface="Cambria Math" panose="02040503050406030204" pitchFamily="18" charset="0"/>
                          <a:cs typeface="Arial" panose="020B0604020202020204" pitchFamily="34" charset="0"/>
                        </a:rPr>
                        <m:t>)</m:t>
                      </m:r>
                    </m:oMath>
                  </m:oMathPara>
                </a14:m>
                <a:endParaRPr lang="en-US" altLang="en-US" dirty="0">
                  <a:solidFill>
                    <a:srgbClr val="333399"/>
                  </a:solidFill>
                  <a:latin typeface="Arial Unicode MS" panose="020B0604020202020204" pitchFamily="34" charset="-122"/>
                  <a:cs typeface="Arial" panose="020B0604020202020204" pitchFamily="34" charset="0"/>
                </a:endParaRPr>
              </a:p>
            </p:txBody>
          </p:sp>
        </mc:Choice>
        <mc:Fallback xmlns="">
          <p:sp>
            <p:nvSpPr>
              <p:cNvPr id="89" name="Text Box 86"/>
              <p:cNvSpPr txBox="1">
                <a:spLocks noRot="1" noChangeAspect="1" noMove="1" noResize="1" noEditPoints="1" noAdjustHandles="1" noChangeArrowheads="1" noChangeShapeType="1" noTextEdit="1"/>
              </p:cNvSpPr>
              <p:nvPr/>
            </p:nvSpPr>
            <p:spPr bwMode="auto">
              <a:xfrm>
                <a:off x="3544892" y="5659438"/>
                <a:ext cx="857927" cy="369332"/>
              </a:xfrm>
              <a:prstGeom prst="rect">
                <a:avLst/>
              </a:prstGeom>
              <a:blipFill>
                <a:blip r:embed="rId7"/>
                <a:stretch>
                  <a:fillRect b="-147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Text Box 87"/>
              <p:cNvSpPr txBox="1">
                <a:spLocks noChangeArrowheads="1"/>
              </p:cNvSpPr>
              <p:nvPr/>
            </p:nvSpPr>
            <p:spPr bwMode="auto">
              <a:xfrm>
                <a:off x="3563942" y="4246563"/>
                <a:ext cx="546945" cy="369332"/>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r>
                        <a:rPr lang="en-US" altLang="en-US" i="1" dirty="0" smtClean="0">
                          <a:solidFill>
                            <a:srgbClr val="333399"/>
                          </a:solidFill>
                          <a:latin typeface="Cambria Math" panose="02040503050406030204" pitchFamily="18" charset="0"/>
                          <a:cs typeface="Arial" panose="020B0604020202020204" pitchFamily="34" charset="0"/>
                        </a:rPr>
                        <m:t>𝑎</m:t>
                      </m:r>
                      <m:r>
                        <a:rPr lang="en-US" altLang="en-US" i="1" baseline="-25000" dirty="0">
                          <a:solidFill>
                            <a:srgbClr val="333399"/>
                          </a:solidFill>
                          <a:latin typeface="Cambria Math" panose="02040503050406030204" pitchFamily="18" charset="0"/>
                          <a:cs typeface="Arial" panose="020B0604020202020204" pitchFamily="34" charset="0"/>
                        </a:rPr>
                        <m:t>02</m:t>
                      </m:r>
                    </m:oMath>
                  </m:oMathPara>
                </a14:m>
                <a:endParaRPr lang="en-US" altLang="en-US" dirty="0">
                  <a:solidFill>
                    <a:srgbClr val="333399"/>
                  </a:solidFill>
                  <a:latin typeface="Arial Unicode MS" panose="020B0604020202020204" pitchFamily="34" charset="-122"/>
                  <a:cs typeface="Arial" panose="020B0604020202020204" pitchFamily="34" charset="0"/>
                </a:endParaRPr>
              </a:p>
            </p:txBody>
          </p:sp>
        </mc:Choice>
        <mc:Fallback xmlns="">
          <p:sp>
            <p:nvSpPr>
              <p:cNvPr id="90" name="Text Box 87"/>
              <p:cNvSpPr txBox="1">
                <a:spLocks noRot="1" noChangeAspect="1" noMove="1" noResize="1" noEditPoints="1" noAdjustHandles="1" noChangeArrowheads="1" noChangeShapeType="1" noTextEdit="1"/>
              </p:cNvSpPr>
              <p:nvPr/>
            </p:nvSpPr>
            <p:spPr bwMode="auto">
              <a:xfrm>
                <a:off x="3563942" y="4246563"/>
                <a:ext cx="546945" cy="369332"/>
              </a:xfrm>
              <a:prstGeom prst="rect">
                <a:avLst/>
              </a:prstGeom>
              <a:blipFill>
                <a:blip r:embed="rId8"/>
                <a:stretch>
                  <a:fillRect b="-1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sp>
        <p:nvSpPr>
          <p:cNvPr id="91" name="灯片编号占位符 90"/>
          <p:cNvSpPr>
            <a:spLocks noGrp="1"/>
          </p:cNvSpPr>
          <p:nvPr>
            <p:ph type="sldNum" sz="quarter" idx="12"/>
          </p:nvPr>
        </p:nvSpPr>
        <p:spPr/>
        <p:txBody>
          <a:bodyPr/>
          <a:lstStyle/>
          <a:p>
            <a:pPr>
              <a:defRPr/>
            </a:pPr>
            <a:fld id="{B9CD4CCB-73CB-499F-9483-72A1F6A46DBE}" type="slidenum">
              <a:rPr lang="zh-TW" altLang="en-US" smtClean="0"/>
              <a:pPr>
                <a:defRPr/>
              </a:pPr>
              <a:t>23</a:t>
            </a:fld>
            <a:endParaRPr lang="en-US" altLang="zh-TW"/>
          </a:p>
        </p:txBody>
      </p:sp>
    </p:spTree>
    <p:extLst>
      <p:ext uri="{BB962C8B-B14F-4D97-AF65-F5344CB8AC3E}">
        <p14:creationId xmlns:p14="http://schemas.microsoft.com/office/powerpoint/2010/main" val="1982793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Likelihood of a parse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3" y="856989"/>
                <a:ext cx="10694124" cy="5444238"/>
              </a:xfrm>
            </p:spPr>
            <p:txBody>
              <a:bodyPr/>
              <a:lstStyle/>
              <a:p>
                <a:r>
                  <a:rPr lang="en-US" altLang="zh-CN" dirty="0"/>
                  <a:t>Given a sequence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𝑥</m:t>
                        </m:r>
                      </m:e>
                      <m:sub>
                        <m:r>
                          <a:rPr lang="en-US" altLang="zh-CN" i="1" dirty="0" err="1">
                            <a:latin typeface="Cambria Math" panose="02040503050406030204" pitchFamily="18" charset="0"/>
                          </a:rPr>
                          <m:t>𝑁</m:t>
                        </m:r>
                      </m:sub>
                    </m:sSub>
                  </m:oMath>
                </a14:m>
                <a:r>
                  <a:rPr lang="en-US" altLang="zh-CN" dirty="0"/>
                  <a:t> and a parse </a:t>
                </a:r>
                <a14:m>
                  <m:oMath xmlns:m="http://schemas.openxmlformats.org/officeDocument/2006/math">
                    <m:r>
                      <a:rPr lang="en-US" altLang="zh-CN" b="0" i="1" smtClean="0">
                        <a:latin typeface="Cambria Math" panose="02040503050406030204" pitchFamily="18" charset="0"/>
                      </a:rPr>
                      <m:t>𝑄</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𝑁</m:t>
                        </m:r>
                      </m:sub>
                    </m:sSub>
                  </m:oMath>
                </a14:m>
                <a:r>
                  <a:rPr lang="en-US" altLang="zh-CN" dirty="0"/>
                  <a:t>,</a:t>
                </a:r>
              </a:p>
              <a:p>
                <a:r>
                  <a:rPr lang="en-US" altLang="zh-CN" dirty="0"/>
                  <a:t>To find how likely this scenario is:  (given our HMM)</a:t>
                </a:r>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3" y="856989"/>
                <a:ext cx="10694124" cy="5444238"/>
              </a:xfrm>
              <a:blipFill>
                <a:blip r:embed="rId2"/>
                <a:stretch>
                  <a:fillRect l="-912" t="-1568"/>
                </a:stretch>
              </a:blipFill>
            </p:spPr>
            <p:txBody>
              <a:bodyPr/>
              <a:lstStyle/>
              <a:p>
                <a:r>
                  <a:rPr lang="zh-CN" altLang="en-US">
                    <a:noFill/>
                  </a:rPr>
                  <a:t> </a:t>
                </a:r>
              </a:p>
            </p:txBody>
          </p:sp>
        </mc:Fallback>
      </mc:AlternateContent>
      <p:sp>
        <p:nvSpPr>
          <p:cNvPr id="7" name="Line 28"/>
          <p:cNvSpPr>
            <a:spLocks noChangeShapeType="1"/>
          </p:cNvSpPr>
          <p:nvPr/>
        </p:nvSpPr>
        <p:spPr bwMode="auto">
          <a:xfrm>
            <a:off x="3889560" y="5991904"/>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30"/>
          <p:cNvSpPr>
            <a:spLocks noChangeShapeType="1"/>
          </p:cNvSpPr>
          <p:nvPr/>
        </p:nvSpPr>
        <p:spPr bwMode="auto">
          <a:xfrm>
            <a:off x="4838885" y="5991904"/>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32"/>
          <p:cNvSpPr>
            <a:spLocks noChangeShapeType="1"/>
          </p:cNvSpPr>
          <p:nvPr/>
        </p:nvSpPr>
        <p:spPr bwMode="auto">
          <a:xfrm>
            <a:off x="5794560" y="5991904"/>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34"/>
          <p:cNvSpPr>
            <a:spLocks noChangeShapeType="1"/>
          </p:cNvSpPr>
          <p:nvPr/>
        </p:nvSpPr>
        <p:spPr bwMode="auto">
          <a:xfrm>
            <a:off x="7756710" y="5991904"/>
            <a:ext cx="0" cy="268287"/>
          </a:xfrm>
          <a:prstGeom prst="line">
            <a:avLst/>
          </a:prstGeom>
          <a:noFill/>
          <a:ln w="317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11" name="Text Box 29"/>
              <p:cNvSpPr txBox="1">
                <a:spLocks noChangeArrowheads="1"/>
              </p:cNvSpPr>
              <p:nvPr/>
            </p:nvSpPr>
            <p:spPr bwMode="auto">
              <a:xfrm>
                <a:off x="3731177" y="6142615"/>
                <a:ext cx="565603"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b="0" i="1" dirty="0" smtClean="0">
                              <a:solidFill>
                                <a:srgbClr val="333399"/>
                              </a:solidFill>
                              <a:latin typeface="Cambria Math" panose="02040503050406030204" pitchFamily="18" charset="0"/>
                              <a:cs typeface="Arial" panose="020B0604020202020204" pitchFamily="34" charset="0"/>
                            </a:rPr>
                          </m:ctrlPr>
                        </m:sSubPr>
                        <m:e>
                          <m:r>
                            <a:rPr lang="en-US" altLang="en-US" sz="2400" i="1" dirty="0" smtClean="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1</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1" name="Text Box 29"/>
              <p:cNvSpPr txBox="1">
                <a:spLocks noRot="1" noChangeAspect="1" noMove="1" noResize="1" noEditPoints="1" noAdjustHandles="1" noChangeArrowheads="1" noChangeShapeType="1" noTextEdit="1"/>
              </p:cNvSpPr>
              <p:nvPr/>
            </p:nvSpPr>
            <p:spPr bwMode="auto">
              <a:xfrm>
                <a:off x="3731177" y="6142615"/>
                <a:ext cx="565603" cy="461665"/>
              </a:xfrm>
              <a:prstGeom prst="rect">
                <a:avLst/>
              </a:prstGeom>
              <a:blipFill>
                <a:blip r:embed="rId3"/>
                <a:stretch>
                  <a:fillRect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 Box 31"/>
              <p:cNvSpPr txBox="1">
                <a:spLocks noChangeArrowheads="1"/>
              </p:cNvSpPr>
              <p:nvPr/>
            </p:nvSpPr>
            <p:spPr bwMode="auto">
              <a:xfrm>
                <a:off x="4631289" y="6142615"/>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2</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2" name="Text Box 31"/>
              <p:cNvSpPr txBox="1">
                <a:spLocks noRot="1" noChangeAspect="1" noMove="1" noResize="1" noEditPoints="1" noAdjustHandles="1" noChangeArrowheads="1" noChangeShapeType="1" noTextEdit="1"/>
              </p:cNvSpPr>
              <p:nvPr/>
            </p:nvSpPr>
            <p:spPr bwMode="auto">
              <a:xfrm>
                <a:off x="4631289" y="6142615"/>
                <a:ext cx="572721" cy="461665"/>
              </a:xfrm>
              <a:prstGeom prst="rect">
                <a:avLst/>
              </a:prstGeom>
              <a:blipFill>
                <a:blip r:embed="rId4"/>
                <a:stretch>
                  <a:fillRect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 Box 33"/>
              <p:cNvSpPr txBox="1">
                <a:spLocks noChangeArrowheads="1"/>
              </p:cNvSpPr>
              <p:nvPr/>
            </p:nvSpPr>
            <p:spPr bwMode="auto">
              <a:xfrm>
                <a:off x="5534577" y="6142615"/>
                <a:ext cx="572721"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3</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3" name="Text Box 33"/>
              <p:cNvSpPr txBox="1">
                <a:spLocks noRot="1" noChangeAspect="1" noMove="1" noResize="1" noEditPoints="1" noAdjustHandles="1" noChangeArrowheads="1" noChangeShapeType="1" noTextEdit="1"/>
              </p:cNvSpPr>
              <p:nvPr/>
            </p:nvSpPr>
            <p:spPr bwMode="auto">
              <a:xfrm>
                <a:off x="5534577" y="6142615"/>
                <a:ext cx="572721" cy="461665"/>
              </a:xfrm>
              <a:prstGeom prst="rect">
                <a:avLst/>
              </a:prstGeom>
              <a:blipFill>
                <a:blip r:embed="rId5"/>
                <a:stretch>
                  <a:fillRect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 Box 35"/>
              <p:cNvSpPr txBox="1">
                <a:spLocks noChangeArrowheads="1"/>
              </p:cNvSpPr>
              <p:nvPr/>
            </p:nvSpPr>
            <p:spPr bwMode="auto">
              <a:xfrm>
                <a:off x="7391952" y="6142615"/>
                <a:ext cx="618054" cy="46166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altLang="en-US" sz="2400" i="1" dirty="0" smtClean="0">
                              <a:solidFill>
                                <a:srgbClr val="333399"/>
                              </a:solidFill>
                              <a:latin typeface="Cambria Math" panose="02040503050406030204" pitchFamily="18" charset="0"/>
                              <a:cs typeface="Arial" panose="020B0604020202020204" pitchFamily="34" charset="0"/>
                            </a:rPr>
                          </m:ctrlPr>
                        </m:sSubPr>
                        <m:e>
                          <m:r>
                            <a:rPr lang="en-US" altLang="en-US" sz="2400" i="1" dirty="0">
                              <a:solidFill>
                                <a:srgbClr val="333399"/>
                              </a:solidFill>
                              <a:latin typeface="Cambria Math" panose="02040503050406030204" pitchFamily="18" charset="0"/>
                              <a:cs typeface="Arial" panose="020B0604020202020204" pitchFamily="34" charset="0"/>
                            </a:rPr>
                            <m:t>𝑥</m:t>
                          </m:r>
                        </m:e>
                        <m:sub>
                          <m:r>
                            <a:rPr lang="en-US" altLang="en-US" sz="2400" b="0" i="1" dirty="0" smtClean="0">
                              <a:solidFill>
                                <a:srgbClr val="333399"/>
                              </a:solidFill>
                              <a:latin typeface="Cambria Math" panose="02040503050406030204" pitchFamily="18" charset="0"/>
                              <a:cs typeface="Arial" panose="020B0604020202020204" pitchFamily="34" charset="0"/>
                            </a:rPr>
                            <m:t>𝑁</m:t>
                          </m:r>
                        </m:sub>
                      </m:sSub>
                    </m:oMath>
                  </m:oMathPara>
                </a14:m>
                <a:endParaRPr lang="en-US" altLang="en-US" sz="2400" dirty="0">
                  <a:solidFill>
                    <a:srgbClr val="333399"/>
                  </a:solidFill>
                  <a:latin typeface="Arial Unicode MS" panose="020B0604020202020204" pitchFamily="34" charset="-122"/>
                  <a:cs typeface="Arial" panose="020B0604020202020204" pitchFamily="34" charset="0"/>
                </a:endParaRPr>
              </a:p>
            </p:txBody>
          </p:sp>
        </mc:Choice>
        <mc:Fallback xmlns="">
          <p:sp>
            <p:nvSpPr>
              <p:cNvPr id="14" name="Text Box 35"/>
              <p:cNvSpPr txBox="1">
                <a:spLocks noRot="1" noChangeAspect="1" noMove="1" noResize="1" noEditPoints="1" noAdjustHandles="1" noChangeArrowheads="1" noChangeShapeType="1" noTextEdit="1"/>
              </p:cNvSpPr>
              <p:nvPr/>
            </p:nvSpPr>
            <p:spPr bwMode="auto">
              <a:xfrm>
                <a:off x="7391952" y="6142615"/>
                <a:ext cx="618054" cy="461665"/>
              </a:xfrm>
              <a:prstGeom prst="rect">
                <a:avLst/>
              </a:prstGeom>
              <a:blipFill>
                <a:blip r:embed="rId6"/>
                <a:stretch>
                  <a:fillRect b="-4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zh-CN" altLang="en-US">
                    <a:noFill/>
                  </a:rPr>
                  <a:t> </a:t>
                </a:r>
              </a:p>
            </p:txBody>
          </p:sp>
        </mc:Fallback>
      </mc:AlternateContent>
      <p:grpSp>
        <p:nvGrpSpPr>
          <p:cNvPr id="15" name="Group 4"/>
          <p:cNvGrpSpPr>
            <a:grpSpLocks/>
          </p:cNvGrpSpPr>
          <p:nvPr/>
        </p:nvGrpSpPr>
        <p:grpSpPr bwMode="auto">
          <a:xfrm>
            <a:off x="3666870" y="3965823"/>
            <a:ext cx="463550" cy="1828800"/>
            <a:chOff x="960" y="1680"/>
            <a:chExt cx="420" cy="1630"/>
          </a:xfrm>
        </p:grpSpPr>
        <p:sp>
          <p:nvSpPr>
            <p:cNvPr id="16" name="Oval 5"/>
            <p:cNvSpPr>
              <a:spLocks noChangeArrowheads="1"/>
            </p:cNvSpPr>
            <p:nvPr/>
          </p:nvSpPr>
          <p:spPr bwMode="auto">
            <a:xfrm>
              <a:off x="960"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17" name="Oval 6"/>
            <p:cNvSpPr>
              <a:spLocks noChangeArrowheads="1"/>
            </p:cNvSpPr>
            <p:nvPr/>
          </p:nvSpPr>
          <p:spPr bwMode="auto">
            <a:xfrm>
              <a:off x="960"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18" name="Oval 7"/>
            <p:cNvSpPr>
              <a:spLocks noChangeArrowheads="1"/>
            </p:cNvSpPr>
            <p:nvPr/>
          </p:nvSpPr>
          <p:spPr bwMode="auto">
            <a:xfrm>
              <a:off x="960"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19" name="Text Box 8"/>
            <p:cNvSpPr txBox="1">
              <a:spLocks noChangeArrowheads="1"/>
            </p:cNvSpPr>
            <p:nvPr/>
          </p:nvSpPr>
          <p:spPr bwMode="auto">
            <a:xfrm>
              <a:off x="1007" y="2593"/>
              <a:ext cx="37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20" name="Group 9"/>
          <p:cNvGrpSpPr>
            <a:grpSpLocks/>
          </p:cNvGrpSpPr>
          <p:nvPr/>
        </p:nvGrpSpPr>
        <p:grpSpPr bwMode="auto">
          <a:xfrm>
            <a:off x="4620958" y="3965823"/>
            <a:ext cx="465137" cy="1828800"/>
            <a:chOff x="1824" y="1680"/>
            <a:chExt cx="420" cy="1630"/>
          </a:xfrm>
        </p:grpSpPr>
        <p:sp>
          <p:nvSpPr>
            <p:cNvPr id="21" name="Oval 10"/>
            <p:cNvSpPr>
              <a:spLocks noChangeArrowheads="1"/>
            </p:cNvSpPr>
            <p:nvPr/>
          </p:nvSpPr>
          <p:spPr bwMode="auto">
            <a:xfrm>
              <a:off x="1824"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22" name="Oval 11"/>
            <p:cNvSpPr>
              <a:spLocks noChangeArrowheads="1"/>
            </p:cNvSpPr>
            <p:nvPr/>
          </p:nvSpPr>
          <p:spPr bwMode="auto">
            <a:xfrm>
              <a:off x="1824"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23" name="Oval 12"/>
            <p:cNvSpPr>
              <a:spLocks noChangeArrowheads="1"/>
            </p:cNvSpPr>
            <p:nvPr/>
          </p:nvSpPr>
          <p:spPr bwMode="auto">
            <a:xfrm>
              <a:off x="1824"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rPr>
                <a:t>K</a:t>
              </a:r>
            </a:p>
          </p:txBody>
        </p:sp>
        <p:sp>
          <p:nvSpPr>
            <p:cNvPr id="24" name="Text Box 13"/>
            <p:cNvSpPr txBox="1">
              <a:spLocks noChangeArrowheads="1"/>
            </p:cNvSpPr>
            <p:nvPr/>
          </p:nvSpPr>
          <p:spPr bwMode="auto">
            <a:xfrm>
              <a:off x="1871" y="2593"/>
              <a:ext cx="373"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25" name="Group 14"/>
          <p:cNvGrpSpPr>
            <a:grpSpLocks/>
          </p:cNvGrpSpPr>
          <p:nvPr/>
        </p:nvGrpSpPr>
        <p:grpSpPr bwMode="auto">
          <a:xfrm>
            <a:off x="5576633" y="3965823"/>
            <a:ext cx="466725" cy="1828800"/>
            <a:chOff x="2688" y="1680"/>
            <a:chExt cx="423" cy="1630"/>
          </a:xfrm>
        </p:grpSpPr>
        <p:sp>
          <p:nvSpPr>
            <p:cNvPr id="26" name="Oval 15"/>
            <p:cNvSpPr>
              <a:spLocks noChangeArrowheads="1"/>
            </p:cNvSpPr>
            <p:nvPr/>
          </p:nvSpPr>
          <p:spPr bwMode="auto">
            <a:xfrm>
              <a:off x="2688"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27" name="Oval 16"/>
            <p:cNvSpPr>
              <a:spLocks noChangeArrowheads="1"/>
            </p:cNvSpPr>
            <p:nvPr/>
          </p:nvSpPr>
          <p:spPr bwMode="auto">
            <a:xfrm>
              <a:off x="2688"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28" name="Oval 17"/>
            <p:cNvSpPr>
              <a:spLocks noChangeArrowheads="1"/>
            </p:cNvSpPr>
            <p:nvPr/>
          </p:nvSpPr>
          <p:spPr bwMode="auto">
            <a:xfrm>
              <a:off x="2688"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29" name="Text Box 18"/>
            <p:cNvSpPr txBox="1">
              <a:spLocks noChangeArrowheads="1"/>
            </p:cNvSpPr>
            <p:nvPr/>
          </p:nvSpPr>
          <p:spPr bwMode="auto">
            <a:xfrm>
              <a:off x="2737" y="2593"/>
              <a:ext cx="3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grpSp>
        <p:nvGrpSpPr>
          <p:cNvPr id="30" name="Group 19"/>
          <p:cNvGrpSpPr>
            <a:grpSpLocks/>
          </p:cNvGrpSpPr>
          <p:nvPr/>
        </p:nvGrpSpPr>
        <p:grpSpPr bwMode="auto">
          <a:xfrm>
            <a:off x="6584695" y="4029323"/>
            <a:ext cx="442913" cy="1822450"/>
            <a:chOff x="3600" y="1737"/>
            <a:chExt cx="401" cy="1624"/>
          </a:xfrm>
        </p:grpSpPr>
        <p:sp>
          <p:nvSpPr>
            <p:cNvPr id="31" name="Text Box 20"/>
            <p:cNvSpPr txBox="1">
              <a:spLocks noChangeArrowheads="1"/>
            </p:cNvSpPr>
            <p:nvPr/>
          </p:nvSpPr>
          <p:spPr bwMode="auto">
            <a:xfrm>
              <a:off x="3627" y="1737"/>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32" name="Text Box 21"/>
            <p:cNvSpPr txBox="1">
              <a:spLocks noChangeArrowheads="1"/>
            </p:cNvSpPr>
            <p:nvPr/>
          </p:nvSpPr>
          <p:spPr bwMode="auto">
            <a:xfrm>
              <a:off x="3627" y="2159"/>
              <a:ext cx="3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sp>
          <p:nvSpPr>
            <p:cNvPr id="33" name="Text Box 22"/>
            <p:cNvSpPr txBox="1">
              <a:spLocks noChangeArrowheads="1"/>
            </p:cNvSpPr>
            <p:nvPr/>
          </p:nvSpPr>
          <p:spPr bwMode="auto">
            <a:xfrm>
              <a:off x="3600" y="3034"/>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009999"/>
                  </a:solidFill>
                  <a:cs typeface="Arial" panose="020B0604020202020204" pitchFamily="34" charset="0"/>
                </a:rPr>
                <a:t>…</a:t>
              </a:r>
            </a:p>
          </p:txBody>
        </p:sp>
      </p:grpSp>
      <p:grpSp>
        <p:nvGrpSpPr>
          <p:cNvPr id="34" name="Group 23"/>
          <p:cNvGrpSpPr>
            <a:grpSpLocks/>
          </p:cNvGrpSpPr>
          <p:nvPr/>
        </p:nvGrpSpPr>
        <p:grpSpPr bwMode="auto">
          <a:xfrm>
            <a:off x="7541958" y="3965823"/>
            <a:ext cx="466725" cy="1828800"/>
            <a:chOff x="4466" y="1680"/>
            <a:chExt cx="422" cy="1630"/>
          </a:xfrm>
        </p:grpSpPr>
        <p:sp>
          <p:nvSpPr>
            <p:cNvPr id="35" name="Oval 24"/>
            <p:cNvSpPr>
              <a:spLocks noChangeArrowheads="1"/>
            </p:cNvSpPr>
            <p:nvPr/>
          </p:nvSpPr>
          <p:spPr bwMode="auto">
            <a:xfrm>
              <a:off x="4466" y="1680"/>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1</a:t>
              </a:r>
            </a:p>
          </p:txBody>
        </p:sp>
        <p:sp>
          <p:nvSpPr>
            <p:cNvPr id="36" name="Oval 25"/>
            <p:cNvSpPr>
              <a:spLocks noChangeArrowheads="1"/>
            </p:cNvSpPr>
            <p:nvPr/>
          </p:nvSpPr>
          <p:spPr bwMode="auto">
            <a:xfrm>
              <a:off x="4466" y="2112"/>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2</a:t>
              </a:r>
            </a:p>
          </p:txBody>
        </p:sp>
        <p:sp>
          <p:nvSpPr>
            <p:cNvPr id="37" name="Oval 26"/>
            <p:cNvSpPr>
              <a:spLocks noChangeArrowheads="1"/>
            </p:cNvSpPr>
            <p:nvPr/>
          </p:nvSpPr>
          <p:spPr bwMode="auto">
            <a:xfrm>
              <a:off x="4466" y="2976"/>
              <a:ext cx="334" cy="334"/>
            </a:xfrm>
            <a:prstGeom prst="ellipse">
              <a:avLst/>
            </a:prstGeom>
            <a:solidFill>
              <a:srgbClr val="BBE0E3"/>
            </a:solidFill>
            <a:ln w="38100">
              <a:solidFill>
                <a:srgbClr val="0099CC"/>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2000" b="1" i="0" u="none" strike="noStrike" kern="0" cap="none" spc="0" normalizeH="0" baseline="0" noProof="0">
                  <a:ln>
                    <a:noFill/>
                  </a:ln>
                  <a:solidFill>
                    <a:srgbClr val="FF0000"/>
                  </a:solidFill>
                  <a:effectLst/>
                  <a:uLnTx/>
                  <a:uFillTx/>
                  <a:latin typeface="Arial" panose="020B0604020202020204" pitchFamily="34" charset="0"/>
                  <a:cs typeface="Arial" panose="020B0604020202020204" pitchFamily="34" charset="0"/>
                </a:rPr>
                <a:t>K</a:t>
              </a:r>
            </a:p>
          </p:txBody>
        </p:sp>
        <p:sp>
          <p:nvSpPr>
            <p:cNvPr id="38" name="Text Box 27"/>
            <p:cNvSpPr txBox="1">
              <a:spLocks noChangeArrowheads="1"/>
            </p:cNvSpPr>
            <p:nvPr/>
          </p:nvSpPr>
          <p:spPr bwMode="auto">
            <a:xfrm>
              <a:off x="4514" y="2593"/>
              <a:ext cx="37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9999"/>
                  </a:solidFill>
                  <a:effectLst/>
                  <a:uLnTx/>
                  <a:uFillTx/>
                  <a:latin typeface="Arial" panose="020B0604020202020204" pitchFamily="34" charset="0"/>
                  <a:cs typeface="Arial" panose="020B0604020202020204" pitchFamily="34" charset="0"/>
                </a:rPr>
                <a:t>…</a:t>
              </a:r>
            </a:p>
          </p:txBody>
        </p:sp>
      </p:grpSp>
      <p:sp>
        <p:nvSpPr>
          <p:cNvPr id="39" name="Oval 36"/>
          <p:cNvSpPr>
            <a:spLocks noChangeArrowheads="1"/>
          </p:cNvSpPr>
          <p:nvPr/>
        </p:nvSpPr>
        <p:spPr bwMode="auto">
          <a:xfrm>
            <a:off x="3666870" y="4450011"/>
            <a:ext cx="369888"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p:grpSp>
        <p:nvGrpSpPr>
          <p:cNvPr id="40" name="Group 37"/>
          <p:cNvGrpSpPr>
            <a:grpSpLocks/>
          </p:cNvGrpSpPr>
          <p:nvPr/>
        </p:nvGrpSpPr>
        <p:grpSpPr bwMode="auto">
          <a:xfrm>
            <a:off x="4022897" y="4138998"/>
            <a:ext cx="598062" cy="1478899"/>
            <a:chOff x="1282" y="1305"/>
            <a:chExt cx="542" cy="1319"/>
          </a:xfrm>
        </p:grpSpPr>
        <p:grpSp>
          <p:nvGrpSpPr>
            <p:cNvPr id="41" name="Group 38"/>
            <p:cNvGrpSpPr>
              <a:grpSpLocks/>
            </p:cNvGrpSpPr>
            <p:nvPr/>
          </p:nvGrpSpPr>
          <p:grpSpPr bwMode="auto">
            <a:xfrm>
              <a:off x="1293" y="1305"/>
              <a:ext cx="531" cy="1298"/>
              <a:chOff x="1293" y="1305"/>
              <a:chExt cx="531" cy="1298"/>
            </a:xfrm>
          </p:grpSpPr>
          <p:cxnSp>
            <p:nvCxnSpPr>
              <p:cNvPr id="43" name="AutoShape 39"/>
              <p:cNvCxnSpPr>
                <a:cxnSpLocks noChangeShapeType="1"/>
                <a:stCxn id="16" idx="6"/>
                <a:endCxn id="21" idx="2"/>
              </p:cNvCxnSpPr>
              <p:nvPr/>
            </p:nvCxnSpPr>
            <p:spPr bwMode="auto">
              <a:xfrm>
                <a:off x="1293" y="1305"/>
                <a:ext cx="531"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4" name="AutoShape 40"/>
              <p:cNvCxnSpPr>
                <a:cxnSpLocks noChangeShapeType="1"/>
                <a:stCxn id="16" idx="6"/>
                <a:endCxn id="22" idx="2"/>
              </p:cNvCxnSpPr>
              <p:nvPr/>
            </p:nvCxnSpPr>
            <p:spPr bwMode="auto">
              <a:xfrm>
                <a:off x="1293" y="1305"/>
                <a:ext cx="531"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5" name="AutoShape 41"/>
              <p:cNvCxnSpPr>
                <a:cxnSpLocks noChangeShapeType="1"/>
                <a:stCxn id="16" idx="6"/>
                <a:endCxn id="23" idx="2"/>
              </p:cNvCxnSpPr>
              <p:nvPr/>
            </p:nvCxnSpPr>
            <p:spPr bwMode="auto">
              <a:xfrm>
                <a:off x="1293" y="1305"/>
                <a:ext cx="531" cy="1297"/>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6" name="AutoShape 42"/>
              <p:cNvCxnSpPr>
                <a:cxnSpLocks noChangeShapeType="1"/>
                <a:stCxn id="17" idx="6"/>
                <a:endCxn id="21" idx="2"/>
              </p:cNvCxnSpPr>
              <p:nvPr/>
            </p:nvCxnSpPr>
            <p:spPr bwMode="auto">
              <a:xfrm flipV="1">
                <a:off x="1293" y="1305"/>
                <a:ext cx="531"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7" name="AutoShape 43"/>
              <p:cNvCxnSpPr>
                <a:cxnSpLocks noChangeShapeType="1"/>
                <a:stCxn id="17" idx="6"/>
                <a:endCxn id="22" idx="2"/>
              </p:cNvCxnSpPr>
              <p:nvPr/>
            </p:nvCxnSpPr>
            <p:spPr bwMode="auto">
              <a:xfrm>
                <a:off x="1293" y="1738"/>
                <a:ext cx="531"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8" name="AutoShape 44"/>
              <p:cNvCxnSpPr>
                <a:cxnSpLocks noChangeShapeType="1"/>
                <a:stCxn id="17" idx="6"/>
                <a:endCxn id="23" idx="2"/>
              </p:cNvCxnSpPr>
              <p:nvPr/>
            </p:nvCxnSpPr>
            <p:spPr bwMode="auto">
              <a:xfrm>
                <a:off x="1293" y="1738"/>
                <a:ext cx="531" cy="865"/>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49" name="AutoShape 45"/>
              <p:cNvCxnSpPr>
                <a:cxnSpLocks noChangeShapeType="1"/>
                <a:stCxn id="18" idx="6"/>
                <a:endCxn id="23" idx="2"/>
              </p:cNvCxnSpPr>
              <p:nvPr/>
            </p:nvCxnSpPr>
            <p:spPr bwMode="auto">
              <a:xfrm>
                <a:off x="1293" y="2602"/>
                <a:ext cx="531"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42" name="Line 46"/>
            <p:cNvSpPr>
              <a:spLocks noChangeShapeType="1"/>
            </p:cNvSpPr>
            <p:nvPr/>
          </p:nvSpPr>
          <p:spPr bwMode="auto">
            <a:xfrm flipV="1">
              <a:off x="1282" y="1376"/>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50" name="Group 47"/>
          <p:cNvGrpSpPr>
            <a:grpSpLocks/>
          </p:cNvGrpSpPr>
          <p:nvPr/>
        </p:nvGrpSpPr>
        <p:grpSpPr bwMode="auto">
          <a:xfrm>
            <a:off x="4992433" y="4181723"/>
            <a:ext cx="584200" cy="1452563"/>
            <a:chOff x="2160" y="1872"/>
            <a:chExt cx="528" cy="1296"/>
          </a:xfrm>
        </p:grpSpPr>
        <p:grpSp>
          <p:nvGrpSpPr>
            <p:cNvPr id="51" name="Group 48"/>
            <p:cNvGrpSpPr>
              <a:grpSpLocks/>
            </p:cNvGrpSpPr>
            <p:nvPr/>
          </p:nvGrpSpPr>
          <p:grpSpPr bwMode="auto">
            <a:xfrm>
              <a:off x="2160" y="1872"/>
              <a:ext cx="506" cy="1296"/>
              <a:chOff x="2160" y="1872"/>
              <a:chExt cx="506" cy="1296"/>
            </a:xfrm>
          </p:grpSpPr>
          <p:cxnSp>
            <p:nvCxnSpPr>
              <p:cNvPr id="53" name="AutoShape 49"/>
              <p:cNvCxnSpPr>
                <a:cxnSpLocks noChangeShapeType="1"/>
              </p:cNvCxnSpPr>
              <p:nvPr/>
            </p:nvCxnSpPr>
            <p:spPr bwMode="auto">
              <a:xfrm>
                <a:off x="2160"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4" name="AutoShape 50"/>
              <p:cNvCxnSpPr>
                <a:cxnSpLocks noChangeShapeType="1"/>
              </p:cNvCxnSpPr>
              <p:nvPr/>
            </p:nvCxnSpPr>
            <p:spPr bwMode="auto">
              <a:xfrm>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5" name="AutoShape 51"/>
              <p:cNvCxnSpPr>
                <a:cxnSpLocks noChangeShapeType="1"/>
              </p:cNvCxnSpPr>
              <p:nvPr/>
            </p:nvCxnSpPr>
            <p:spPr bwMode="auto">
              <a:xfrm>
                <a:off x="2160"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6" name="AutoShape 52"/>
              <p:cNvCxnSpPr>
                <a:cxnSpLocks noChangeShapeType="1"/>
              </p:cNvCxnSpPr>
              <p:nvPr/>
            </p:nvCxnSpPr>
            <p:spPr bwMode="auto">
              <a:xfrm flipV="1">
                <a:off x="2160"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7" name="AutoShape 53"/>
              <p:cNvCxnSpPr>
                <a:cxnSpLocks noChangeShapeType="1"/>
              </p:cNvCxnSpPr>
              <p:nvPr/>
            </p:nvCxnSpPr>
            <p:spPr bwMode="auto">
              <a:xfrm>
                <a:off x="2160"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8" name="AutoShape 54"/>
              <p:cNvCxnSpPr>
                <a:cxnSpLocks noChangeShapeType="1"/>
              </p:cNvCxnSpPr>
              <p:nvPr/>
            </p:nvCxnSpPr>
            <p:spPr bwMode="auto">
              <a:xfrm>
                <a:off x="2160"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59" name="AutoShape 55"/>
              <p:cNvCxnSpPr>
                <a:cxnSpLocks noChangeShapeType="1"/>
              </p:cNvCxnSpPr>
              <p:nvPr/>
            </p:nvCxnSpPr>
            <p:spPr bwMode="auto">
              <a:xfrm>
                <a:off x="2160"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52" name="Line 56"/>
            <p:cNvSpPr>
              <a:spLocks noChangeShapeType="1"/>
            </p:cNvSpPr>
            <p:nvPr/>
          </p:nvSpPr>
          <p:spPr bwMode="auto">
            <a:xfrm flipV="1">
              <a:off x="2160"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60" name="Group 57"/>
          <p:cNvGrpSpPr>
            <a:grpSpLocks/>
          </p:cNvGrpSpPr>
          <p:nvPr/>
        </p:nvGrpSpPr>
        <p:grpSpPr bwMode="auto">
          <a:xfrm>
            <a:off x="5948108" y="4181723"/>
            <a:ext cx="582612" cy="1452563"/>
            <a:chOff x="3024" y="1872"/>
            <a:chExt cx="528" cy="1296"/>
          </a:xfrm>
        </p:grpSpPr>
        <p:grpSp>
          <p:nvGrpSpPr>
            <p:cNvPr id="61" name="Group 58"/>
            <p:cNvGrpSpPr>
              <a:grpSpLocks/>
            </p:cNvGrpSpPr>
            <p:nvPr/>
          </p:nvGrpSpPr>
          <p:grpSpPr bwMode="auto">
            <a:xfrm>
              <a:off x="3024" y="1872"/>
              <a:ext cx="506" cy="1296"/>
              <a:chOff x="3024" y="1872"/>
              <a:chExt cx="506" cy="1296"/>
            </a:xfrm>
          </p:grpSpPr>
          <p:cxnSp>
            <p:nvCxnSpPr>
              <p:cNvPr id="63" name="AutoShape 59"/>
              <p:cNvCxnSpPr>
                <a:cxnSpLocks noChangeShapeType="1"/>
              </p:cNvCxnSpPr>
              <p:nvPr/>
            </p:nvCxnSpPr>
            <p:spPr bwMode="auto">
              <a:xfrm>
                <a:off x="3024"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4" name="AutoShape 60"/>
              <p:cNvCxnSpPr>
                <a:cxnSpLocks noChangeShapeType="1"/>
              </p:cNvCxnSpPr>
              <p:nvPr/>
            </p:nvCxnSpPr>
            <p:spPr bwMode="auto">
              <a:xfrm>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5" name="AutoShape 61"/>
              <p:cNvCxnSpPr>
                <a:cxnSpLocks noChangeShapeType="1"/>
              </p:cNvCxnSpPr>
              <p:nvPr/>
            </p:nvCxnSpPr>
            <p:spPr bwMode="auto">
              <a:xfrm>
                <a:off x="3024"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6" name="AutoShape 62"/>
              <p:cNvCxnSpPr>
                <a:cxnSpLocks noChangeShapeType="1"/>
              </p:cNvCxnSpPr>
              <p:nvPr/>
            </p:nvCxnSpPr>
            <p:spPr bwMode="auto">
              <a:xfrm flipV="1">
                <a:off x="3024"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7" name="AutoShape 63"/>
              <p:cNvCxnSpPr>
                <a:cxnSpLocks noChangeShapeType="1"/>
              </p:cNvCxnSpPr>
              <p:nvPr/>
            </p:nvCxnSpPr>
            <p:spPr bwMode="auto">
              <a:xfrm>
                <a:off x="3024"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8" name="AutoShape 64"/>
              <p:cNvCxnSpPr>
                <a:cxnSpLocks noChangeShapeType="1"/>
              </p:cNvCxnSpPr>
              <p:nvPr/>
            </p:nvCxnSpPr>
            <p:spPr bwMode="auto">
              <a:xfrm>
                <a:off x="3024"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69" name="AutoShape 65"/>
              <p:cNvCxnSpPr>
                <a:cxnSpLocks noChangeShapeType="1"/>
              </p:cNvCxnSpPr>
              <p:nvPr/>
            </p:nvCxnSpPr>
            <p:spPr bwMode="auto">
              <a:xfrm>
                <a:off x="3024"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62" name="Line 66"/>
            <p:cNvSpPr>
              <a:spLocks noChangeShapeType="1"/>
            </p:cNvSpPr>
            <p:nvPr/>
          </p:nvSpPr>
          <p:spPr bwMode="auto">
            <a:xfrm flipV="1">
              <a:off x="3024"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grpSp>
        <p:nvGrpSpPr>
          <p:cNvPr id="70" name="Group 67"/>
          <p:cNvGrpSpPr>
            <a:grpSpLocks/>
          </p:cNvGrpSpPr>
          <p:nvPr/>
        </p:nvGrpSpPr>
        <p:grpSpPr bwMode="auto">
          <a:xfrm>
            <a:off x="6956170" y="4181723"/>
            <a:ext cx="582613" cy="1452563"/>
            <a:chOff x="3936" y="1872"/>
            <a:chExt cx="528" cy="1296"/>
          </a:xfrm>
        </p:grpSpPr>
        <p:grpSp>
          <p:nvGrpSpPr>
            <p:cNvPr id="71" name="Group 68"/>
            <p:cNvGrpSpPr>
              <a:grpSpLocks/>
            </p:cNvGrpSpPr>
            <p:nvPr/>
          </p:nvGrpSpPr>
          <p:grpSpPr bwMode="auto">
            <a:xfrm>
              <a:off x="3938" y="1872"/>
              <a:ext cx="506" cy="1296"/>
              <a:chOff x="3938" y="1872"/>
              <a:chExt cx="506" cy="1296"/>
            </a:xfrm>
          </p:grpSpPr>
          <p:cxnSp>
            <p:nvCxnSpPr>
              <p:cNvPr id="73" name="AutoShape 69"/>
              <p:cNvCxnSpPr>
                <a:cxnSpLocks noChangeShapeType="1"/>
              </p:cNvCxnSpPr>
              <p:nvPr/>
            </p:nvCxnSpPr>
            <p:spPr bwMode="auto">
              <a:xfrm>
                <a:off x="3938" y="1872"/>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4" name="AutoShape 70"/>
              <p:cNvCxnSpPr>
                <a:cxnSpLocks noChangeShapeType="1"/>
              </p:cNvCxnSpPr>
              <p:nvPr/>
            </p:nvCxnSpPr>
            <p:spPr bwMode="auto">
              <a:xfrm>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5" name="AutoShape 71"/>
              <p:cNvCxnSpPr>
                <a:cxnSpLocks noChangeShapeType="1"/>
              </p:cNvCxnSpPr>
              <p:nvPr/>
            </p:nvCxnSpPr>
            <p:spPr bwMode="auto">
              <a:xfrm>
                <a:off x="3938" y="1872"/>
                <a:ext cx="506" cy="1296"/>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6" name="AutoShape 72"/>
              <p:cNvCxnSpPr>
                <a:cxnSpLocks noChangeShapeType="1"/>
              </p:cNvCxnSpPr>
              <p:nvPr/>
            </p:nvCxnSpPr>
            <p:spPr bwMode="auto">
              <a:xfrm flipV="1">
                <a:off x="3938" y="1872"/>
                <a:ext cx="506" cy="432"/>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7" name="AutoShape 73"/>
              <p:cNvCxnSpPr>
                <a:cxnSpLocks noChangeShapeType="1"/>
              </p:cNvCxnSpPr>
              <p:nvPr/>
            </p:nvCxnSpPr>
            <p:spPr bwMode="auto">
              <a:xfrm>
                <a:off x="3938" y="2304"/>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8" name="AutoShape 74"/>
              <p:cNvCxnSpPr>
                <a:cxnSpLocks noChangeShapeType="1"/>
              </p:cNvCxnSpPr>
              <p:nvPr/>
            </p:nvCxnSpPr>
            <p:spPr bwMode="auto">
              <a:xfrm>
                <a:off x="3938" y="2304"/>
                <a:ext cx="506" cy="864"/>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cxnSp>
            <p:nvCxnSpPr>
              <p:cNvPr id="79" name="AutoShape 75"/>
              <p:cNvCxnSpPr>
                <a:cxnSpLocks noChangeShapeType="1"/>
              </p:cNvCxnSpPr>
              <p:nvPr/>
            </p:nvCxnSpPr>
            <p:spPr bwMode="auto">
              <a:xfrm>
                <a:off x="3938" y="3168"/>
                <a:ext cx="506" cy="0"/>
              </a:xfrm>
              <a:prstGeom prst="straightConnector1">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cxnSp>
        </p:grpSp>
        <p:sp>
          <p:nvSpPr>
            <p:cNvPr id="72" name="Line 76"/>
            <p:cNvSpPr>
              <a:spLocks noChangeShapeType="1"/>
            </p:cNvSpPr>
            <p:nvPr/>
          </p:nvSpPr>
          <p:spPr bwMode="auto">
            <a:xfrm flipV="1">
              <a:off x="3936" y="1920"/>
              <a:ext cx="528" cy="1248"/>
            </a:xfrm>
            <a:prstGeom prst="line">
              <a:avLst/>
            </a:prstGeom>
            <a:noFill/>
            <a:ln w="12700">
              <a:solidFill>
                <a:srgbClr val="009999"/>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pSp>
      <p:cxnSp>
        <p:nvCxnSpPr>
          <p:cNvPr id="80" name="AutoShape 77"/>
          <p:cNvCxnSpPr>
            <a:cxnSpLocks noChangeShapeType="1"/>
          </p:cNvCxnSpPr>
          <p:nvPr/>
        </p:nvCxnSpPr>
        <p:spPr bwMode="auto">
          <a:xfrm flipV="1">
            <a:off x="4063313" y="4139293"/>
            <a:ext cx="558800" cy="484188"/>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81" name="AutoShape 78"/>
          <p:cNvCxnSpPr>
            <a:cxnSpLocks noChangeShapeType="1"/>
          </p:cNvCxnSpPr>
          <p:nvPr/>
        </p:nvCxnSpPr>
        <p:spPr bwMode="auto">
          <a:xfrm>
            <a:off x="4992433" y="4153148"/>
            <a:ext cx="560387" cy="145415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82" name="Oval 79"/>
          <p:cNvSpPr>
            <a:spLocks noChangeArrowheads="1"/>
          </p:cNvSpPr>
          <p:nvPr/>
        </p:nvSpPr>
        <p:spPr bwMode="auto">
          <a:xfrm>
            <a:off x="4620958" y="3965823"/>
            <a:ext cx="369887"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1</a:t>
            </a:r>
          </a:p>
        </p:txBody>
      </p:sp>
      <p:sp>
        <p:nvSpPr>
          <p:cNvPr id="83" name="Oval 80"/>
          <p:cNvSpPr>
            <a:spLocks noChangeArrowheads="1"/>
          </p:cNvSpPr>
          <p:nvPr/>
        </p:nvSpPr>
        <p:spPr bwMode="auto">
          <a:xfrm>
            <a:off x="5576633" y="5419973"/>
            <a:ext cx="369887"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K</a:t>
            </a:r>
          </a:p>
        </p:txBody>
      </p:sp>
      <p:cxnSp>
        <p:nvCxnSpPr>
          <p:cNvPr id="84" name="AutoShape 81"/>
          <p:cNvCxnSpPr>
            <a:cxnSpLocks noChangeShapeType="1"/>
          </p:cNvCxnSpPr>
          <p:nvPr/>
        </p:nvCxnSpPr>
        <p:spPr bwMode="auto">
          <a:xfrm flipV="1">
            <a:off x="5948108" y="4881811"/>
            <a:ext cx="582612" cy="752475"/>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cxnSp>
        <p:nvCxnSpPr>
          <p:cNvPr id="85" name="AutoShape 82"/>
          <p:cNvCxnSpPr>
            <a:cxnSpLocks noChangeShapeType="1"/>
            <a:endCxn id="36" idx="2"/>
          </p:cNvCxnSpPr>
          <p:nvPr/>
        </p:nvCxnSpPr>
        <p:spPr bwMode="auto">
          <a:xfrm flipV="1">
            <a:off x="6951408" y="4637336"/>
            <a:ext cx="571500" cy="539750"/>
          </a:xfrm>
          <a:prstGeom prst="straightConnector1">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cxnSp>
      <p:sp>
        <p:nvSpPr>
          <p:cNvPr id="86" name="Oval 83"/>
          <p:cNvSpPr>
            <a:spLocks noChangeArrowheads="1"/>
          </p:cNvSpPr>
          <p:nvPr/>
        </p:nvSpPr>
        <p:spPr bwMode="auto">
          <a:xfrm>
            <a:off x="7538783" y="4450011"/>
            <a:ext cx="369887" cy="374650"/>
          </a:xfrm>
          <a:prstGeom prst="ellipse">
            <a:avLst/>
          </a:prstGeom>
          <a:solidFill>
            <a:srgbClr val="FFCC99"/>
          </a:solidFill>
          <a:ln w="38100">
            <a:solidFill>
              <a:srgbClr val="FF66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fontAlgn="base" hangingPunct="1">
              <a:spcBef>
                <a:spcPct val="0"/>
              </a:spcBef>
              <a:spcAft>
                <a:spcPct val="0"/>
              </a:spcAft>
            </a:pPr>
            <a:r>
              <a:rPr lang="en-US" altLang="en-US" sz="2000" b="1">
                <a:solidFill>
                  <a:srgbClr val="FF0000"/>
                </a:solidFill>
                <a:cs typeface="Arial" panose="020B0604020202020204" pitchFamily="34" charset="0"/>
              </a:rPr>
              <a:t>2</a:t>
            </a:r>
          </a:p>
        </p:txBody>
      </p:sp>
      <mc:AlternateContent xmlns:mc="http://schemas.openxmlformats.org/markup-compatibility/2006" xmlns:a14="http://schemas.microsoft.com/office/drawing/2010/main">
        <mc:Choice Requires="a14">
          <p:sp>
            <p:nvSpPr>
              <p:cNvPr id="87" name="矩形 86"/>
              <p:cNvSpPr/>
              <p:nvPr/>
            </p:nvSpPr>
            <p:spPr>
              <a:xfrm>
                <a:off x="1705636" y="2034061"/>
                <a:ext cx="9184038" cy="123206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𝑝</m:t>
                      </m:r>
                      <m:d>
                        <m:dPr>
                          <m:ctrlPr>
                            <a:rPr lang="en-US" sz="2400" i="1" dirty="0" smtClean="0">
                              <a:latin typeface="Cambria Math" panose="02040503050406030204" pitchFamily="18" charset="0"/>
                            </a:rPr>
                          </m:ctrlPr>
                        </m:dPr>
                        <m:e>
                          <m:r>
                            <a:rPr lang="en-US" sz="2400" b="1" i="1" dirty="0" smtClean="0">
                              <a:latin typeface="Cambria Math" panose="02040503050406030204" pitchFamily="18" charset="0"/>
                            </a:rPr>
                            <m:t>𝒙</m:t>
                          </m:r>
                          <m:r>
                            <a:rPr lang="en-US" sz="2400" i="1" dirty="0" smtClean="0">
                              <a:latin typeface="Cambria Math" panose="02040503050406030204" pitchFamily="18" charset="0"/>
                            </a:rPr>
                            <m:t>, </m:t>
                          </m:r>
                          <m:r>
                            <a:rPr lang="en-US" sz="2400" b="0" i="1" dirty="0" smtClean="0">
                              <a:latin typeface="Cambria Math" panose="02040503050406030204" pitchFamily="18" charset="0"/>
                            </a:rPr>
                            <m:t>𝑄</m:t>
                          </m:r>
                        </m:e>
                      </m:d>
                      <m:r>
                        <a:rPr lang="en-US" sz="2400" i="1" dirty="0">
                          <a:latin typeface="Cambria Math" panose="02040503050406030204" pitchFamily="18" charset="0"/>
                        </a:rPr>
                        <m:t>=</m:t>
                      </m:r>
                      <m:r>
                        <a:rPr lang="en-US" sz="2400" b="0" i="1" dirty="0" smtClean="0">
                          <a:latin typeface="Cambria Math" panose="02040503050406030204" pitchFamily="18" charset="0"/>
                        </a:rPr>
                        <m:t>𝑝</m:t>
                      </m:r>
                      <m:d>
                        <m:dPr>
                          <m:ctrlPr>
                            <a:rPr lang="en-US" sz="2400" i="1" dirty="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1</m:t>
                              </m:r>
                            </m:sub>
                          </m:sSub>
                          <m:r>
                            <a:rPr lang="en-US" sz="2400" i="1" dirty="0">
                              <a:latin typeface="Cambria Math" panose="02040503050406030204" pitchFamily="18" charset="0"/>
                            </a:rPr>
                            <m:t>, …, </m:t>
                          </m:r>
                          <m:sSub>
                            <m:sSubPr>
                              <m:ctrlPr>
                                <a:rPr lang="en-US" sz="2400" b="0" i="1" dirty="0" smtClean="0">
                                  <a:latin typeface="Cambria Math" panose="02040503050406030204" pitchFamily="18" charset="0"/>
                                </a:rPr>
                              </m:ctrlPr>
                            </m:sSubPr>
                            <m:e>
                              <m:r>
                                <a:rPr lang="en-US" sz="2400" i="1" dirty="0" err="1">
                                  <a:latin typeface="Cambria Math" panose="02040503050406030204" pitchFamily="18" charset="0"/>
                                </a:rPr>
                                <m:t>𝑥</m:t>
                              </m:r>
                            </m:e>
                            <m:sub>
                              <m:r>
                                <a:rPr lang="en-US" sz="2400" i="1" dirty="0" err="1">
                                  <a:latin typeface="Cambria Math" panose="02040503050406030204" pitchFamily="18" charset="0"/>
                                </a:rPr>
                                <m:t>𝑁</m:t>
                              </m:r>
                            </m:sub>
                          </m:sSub>
                          <m:r>
                            <a:rPr lang="en-US" sz="2400" i="1" dirty="0">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r>
                            <a:rPr lang="en-US" sz="2400" i="1" dirty="0">
                              <a:latin typeface="Cambria Math" panose="02040503050406030204" pitchFamily="18" charset="0"/>
                            </a:rPr>
                            <m:t>, …,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sub>
                          </m:sSub>
                        </m:e>
                      </m:d>
                    </m:oMath>
                  </m:oMathPara>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               </m:t>
                      </m:r>
                      <m:r>
                        <a:rPr lang="en-US" sz="2400" i="1" dirty="0">
                          <a:latin typeface="Cambria Math" panose="02040503050406030204" pitchFamily="18" charset="0"/>
                        </a:rPr>
                        <m:t>=</m:t>
                      </m:r>
                      <m:r>
                        <a:rPr lang="en-US" sz="2400" b="0" i="1" dirty="0" smtClean="0">
                          <a:solidFill>
                            <a:srgbClr val="0070C0"/>
                          </a:solidFill>
                          <a:latin typeface="Cambria Math" panose="02040503050406030204" pitchFamily="18" charset="0"/>
                        </a:rPr>
                        <m:t>𝑝</m:t>
                      </m:r>
                      <m:d>
                        <m:dPr>
                          <m:ctrlPr>
                            <a:rPr lang="en-US" sz="2400" i="1" dirty="0" smtClean="0">
                              <a:solidFill>
                                <a:srgbClr val="0070C0"/>
                              </a:solidFill>
                              <a:latin typeface="Cambria Math" panose="02040503050406030204" pitchFamily="18" charset="0"/>
                            </a:rPr>
                          </m:ctrlPr>
                        </m:dPr>
                        <m:e>
                          <m:sSub>
                            <m:sSubPr>
                              <m:ctrlPr>
                                <a:rPr lang="en-US" sz="2400" b="0" i="1" dirty="0" smtClean="0">
                                  <a:solidFill>
                                    <a:srgbClr val="0070C0"/>
                                  </a:solidFill>
                                  <a:latin typeface="Cambria Math" panose="02040503050406030204" pitchFamily="18" charset="0"/>
                                </a:rPr>
                              </m:ctrlPr>
                            </m:sSubPr>
                            <m:e>
                              <m:r>
                                <a:rPr lang="en-US" sz="2400" i="1" dirty="0" err="1">
                                  <a:solidFill>
                                    <a:srgbClr val="0070C0"/>
                                  </a:solidFill>
                                  <a:latin typeface="Cambria Math" panose="02040503050406030204" pitchFamily="18" charset="0"/>
                                </a:rPr>
                                <m:t>𝑥</m:t>
                              </m:r>
                            </m:e>
                            <m:sub>
                              <m:r>
                                <a:rPr lang="en-US" sz="2400" i="1" dirty="0" err="1">
                                  <a:solidFill>
                                    <a:srgbClr val="0070C0"/>
                                  </a:solidFill>
                                  <a:latin typeface="Cambria Math" panose="02040503050406030204" pitchFamily="18" charset="0"/>
                                </a:rPr>
                                <m:t>𝑁</m:t>
                              </m:r>
                            </m:sub>
                          </m:sSub>
                        </m:e>
                        <m:e>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a:solidFill>
                                    <a:srgbClr val="0070C0"/>
                                  </a:solidFill>
                                  <a:latin typeface="Cambria Math" panose="02040503050406030204" pitchFamily="18" charset="0"/>
                                </a:rPr>
                                <m:t>𝑁</m:t>
                              </m:r>
                            </m:sub>
                          </m:sSub>
                        </m:e>
                      </m:d>
                      <m:r>
                        <a:rPr lang="en-US" sz="2400" i="1" dirty="0">
                          <a:latin typeface="Cambria Math" panose="02040503050406030204" pitchFamily="18" charset="0"/>
                        </a:rPr>
                        <m:t>…</m:t>
                      </m:r>
                      <m:r>
                        <a:rPr lang="en-US" altLang="zh-CN" sz="2400" i="1" dirty="0">
                          <a:solidFill>
                            <a:srgbClr val="0070C0"/>
                          </a:solidFill>
                          <a:latin typeface="Cambria Math" panose="02040503050406030204" pitchFamily="18" charset="0"/>
                        </a:rPr>
                        <m:t>𝑝</m:t>
                      </m:r>
                      <m:d>
                        <m:dPr>
                          <m:ctrlPr>
                            <a:rPr lang="en-US" sz="2400" i="1" dirty="0">
                              <a:solidFill>
                                <a:srgbClr val="0070C0"/>
                              </a:solidFill>
                              <a:latin typeface="Cambria Math" panose="02040503050406030204" pitchFamily="18" charset="0"/>
                            </a:rPr>
                          </m:ctrlPr>
                        </m:dPr>
                        <m:e>
                          <m:sSub>
                            <m:sSubPr>
                              <m:ctrlPr>
                                <a:rPr lang="en-US" sz="2400" b="0" i="1" dirty="0" smtClean="0">
                                  <a:solidFill>
                                    <a:srgbClr val="0070C0"/>
                                  </a:solidFill>
                                  <a:latin typeface="Cambria Math" panose="02040503050406030204" pitchFamily="18" charset="0"/>
                                </a:rPr>
                              </m:ctrlPr>
                            </m:sSubPr>
                            <m:e>
                              <m:r>
                                <a:rPr lang="en-US" sz="2400" i="1" dirty="0">
                                  <a:solidFill>
                                    <a:srgbClr val="0070C0"/>
                                  </a:solidFill>
                                  <a:latin typeface="Cambria Math" panose="02040503050406030204" pitchFamily="18" charset="0"/>
                                </a:rPr>
                                <m:t>𝑥</m:t>
                              </m:r>
                            </m:e>
                            <m:sub>
                              <m:r>
                                <a:rPr lang="en-US" sz="2400" i="1" dirty="0">
                                  <a:solidFill>
                                    <a:srgbClr val="0070C0"/>
                                  </a:solidFill>
                                  <a:latin typeface="Cambria Math" panose="02040503050406030204" pitchFamily="18" charset="0"/>
                                </a:rPr>
                                <m:t>2</m:t>
                              </m:r>
                            </m:sub>
                          </m:sSub>
                        </m:e>
                        <m:e>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a:solidFill>
                                    <a:srgbClr val="0070C0"/>
                                  </a:solidFill>
                                  <a:latin typeface="Cambria Math" panose="02040503050406030204" pitchFamily="18" charset="0"/>
                                </a:rPr>
                                <m:t>2</m:t>
                              </m:r>
                            </m:sub>
                          </m:sSub>
                        </m:e>
                      </m:d>
                      <m:r>
                        <a:rPr lang="en-US" altLang="zh-CN" sz="2400" i="1" dirty="0">
                          <a:solidFill>
                            <a:srgbClr val="0070C0"/>
                          </a:solidFill>
                          <a:latin typeface="Cambria Math" panose="02040503050406030204" pitchFamily="18" charset="0"/>
                        </a:rPr>
                        <m:t>𝑝</m:t>
                      </m:r>
                      <m:d>
                        <m:dPr>
                          <m:ctrlPr>
                            <a:rPr lang="en-US" sz="2400" i="1" dirty="0">
                              <a:solidFill>
                                <a:srgbClr val="0070C0"/>
                              </a:solidFill>
                              <a:latin typeface="Cambria Math" panose="02040503050406030204" pitchFamily="18" charset="0"/>
                            </a:rPr>
                          </m:ctrlPr>
                        </m:dPr>
                        <m:e>
                          <m:sSub>
                            <m:sSubPr>
                              <m:ctrlPr>
                                <a:rPr lang="en-US" sz="2400" i="1" dirty="0">
                                  <a:solidFill>
                                    <a:srgbClr val="0070C0"/>
                                  </a:solidFill>
                                  <a:latin typeface="Cambria Math" panose="02040503050406030204" pitchFamily="18" charset="0"/>
                                </a:rPr>
                              </m:ctrlPr>
                            </m:sSubPr>
                            <m:e>
                              <m:r>
                                <a:rPr lang="en-US" sz="2400" i="1" dirty="0">
                                  <a:solidFill>
                                    <a:srgbClr val="0070C0"/>
                                  </a:solidFill>
                                  <a:latin typeface="Cambria Math" panose="02040503050406030204" pitchFamily="18" charset="0"/>
                                </a:rPr>
                                <m:t>𝑥</m:t>
                              </m:r>
                            </m:e>
                            <m:sub>
                              <m:r>
                                <a:rPr lang="en-US" sz="2400" i="1" dirty="0">
                                  <a:solidFill>
                                    <a:srgbClr val="0070C0"/>
                                  </a:solidFill>
                                  <a:latin typeface="Cambria Math" panose="02040503050406030204" pitchFamily="18" charset="0"/>
                                </a:rPr>
                                <m:t>1</m:t>
                              </m:r>
                            </m:sub>
                          </m:sSub>
                        </m:e>
                        <m:e>
                          <m:sSub>
                            <m:sSubPr>
                              <m:ctrlPr>
                                <a:rPr lang="en-US" sz="240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a:solidFill>
                                    <a:srgbClr val="0070C0"/>
                                  </a:solidFill>
                                  <a:latin typeface="Cambria Math" panose="02040503050406030204" pitchFamily="18" charset="0"/>
                                </a:rPr>
                                <m:t>1</m:t>
                              </m:r>
                            </m:sub>
                          </m:sSub>
                        </m:e>
                      </m:d>
                      <m:r>
                        <a:rPr lang="en-US" sz="2400" b="0" i="1" dirty="0" smtClean="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sub>
                          </m:sSub>
                        </m:e>
                        <m:e>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r>
                                <a:rPr lang="en-US" sz="2400" b="0" i="1" dirty="0" smtClean="0">
                                  <a:latin typeface="Cambria Math" panose="02040503050406030204" pitchFamily="18" charset="0"/>
                                </a:rPr>
                                <m:t>−1</m:t>
                              </m:r>
                            </m:sub>
                          </m:sSub>
                        </m:e>
                      </m:d>
                      <m:r>
                        <a:rPr lang="en-US" sz="2400" b="0" i="1" dirty="0" smtClean="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2</m:t>
                              </m:r>
                            </m:sub>
                          </m:sSub>
                        </m:e>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e>
                      </m:d>
                      <m:r>
                        <a:rPr lang="en-US" sz="2400" b="0" i="1" dirty="0" smtClean="0">
                          <a:latin typeface="Cambria Math" panose="02040503050406030204" pitchFamily="18" charset="0"/>
                        </a:rPr>
                        <m:t>𝑃</m:t>
                      </m:r>
                      <m:d>
                        <m:dPr>
                          <m:ctrlPr>
                            <a:rPr lang="en-US" sz="2400" i="1" dirty="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e>
                      </m:d>
                    </m:oMath>
                  </m:oMathPara>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               </m:t>
                      </m:r>
                      <m:r>
                        <a:rPr lang="en-US" sz="2400" i="1" dirty="0">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𝑏</m:t>
                          </m:r>
                        </m:e>
                        <m:sub>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smtClean="0">
                                  <a:solidFill>
                                    <a:srgbClr val="0070C0"/>
                                  </a:solidFill>
                                  <a:latin typeface="Cambria Math" panose="02040503050406030204" pitchFamily="18" charset="0"/>
                                </a:rPr>
                                <m:t>1</m:t>
                              </m:r>
                            </m:sub>
                          </m:sSub>
                        </m:sub>
                      </m:sSub>
                      <m:r>
                        <a:rPr lang="en-US" sz="2400" i="1" dirty="0" smtClean="0">
                          <a:solidFill>
                            <a:srgbClr val="0070C0"/>
                          </a:solidFill>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i="1" dirty="0" smtClean="0">
                              <a:solidFill>
                                <a:srgbClr val="0070C0"/>
                              </a:solidFill>
                              <a:latin typeface="Cambria Math" panose="02040503050406030204" pitchFamily="18" charset="0"/>
                            </a:rPr>
                            <m:t>𝑥</m:t>
                          </m:r>
                        </m:e>
                        <m:sub>
                          <m:r>
                            <a:rPr lang="en-US" sz="2400" i="1" dirty="0" smtClean="0">
                              <a:solidFill>
                                <a:srgbClr val="0070C0"/>
                              </a:solidFill>
                              <a:latin typeface="Cambria Math" panose="02040503050406030204" pitchFamily="18" charset="0"/>
                            </a:rPr>
                            <m:t>1</m:t>
                          </m:r>
                        </m:sub>
                      </m:sSub>
                      <m:r>
                        <a:rPr lang="en-US" sz="2400" i="1" dirty="0" smtClean="0">
                          <a:solidFill>
                            <a:srgbClr val="0070C0"/>
                          </a:solidFill>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𝑏</m:t>
                          </m:r>
                        </m:e>
                        <m:sub>
                          <m:sSub>
                            <m:sSubPr>
                              <m:ctrlPr>
                                <a:rPr lang="en-US" sz="2400" b="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𝑞</m:t>
                              </m:r>
                            </m:e>
                            <m:sub>
                              <m:r>
                                <a:rPr lang="en-US" sz="2400" i="1" dirty="0" err="1">
                                  <a:solidFill>
                                    <a:srgbClr val="0070C0"/>
                                  </a:solidFill>
                                  <a:latin typeface="Cambria Math" panose="02040503050406030204" pitchFamily="18" charset="0"/>
                                </a:rPr>
                                <m:t>𝑁</m:t>
                              </m:r>
                            </m:sub>
                          </m:sSub>
                        </m:sub>
                      </m:sSub>
                      <m:r>
                        <a:rPr lang="en-US" sz="2400" i="1" dirty="0">
                          <a:solidFill>
                            <a:srgbClr val="0070C0"/>
                          </a:solidFill>
                          <a:latin typeface="Cambria Math" panose="02040503050406030204" pitchFamily="18" charset="0"/>
                        </a:rPr>
                        <m:t>(</m:t>
                      </m:r>
                      <m:sSub>
                        <m:sSubPr>
                          <m:ctrlPr>
                            <a:rPr lang="en-US" sz="2400" b="0" i="1" dirty="0" smtClean="0">
                              <a:solidFill>
                                <a:srgbClr val="0070C0"/>
                              </a:solidFill>
                              <a:latin typeface="Cambria Math" panose="02040503050406030204" pitchFamily="18" charset="0"/>
                            </a:rPr>
                          </m:ctrlPr>
                        </m:sSubPr>
                        <m:e>
                          <m:r>
                            <a:rPr lang="en-US" sz="2400" i="1" dirty="0" err="1">
                              <a:solidFill>
                                <a:srgbClr val="0070C0"/>
                              </a:solidFill>
                              <a:latin typeface="Cambria Math" panose="02040503050406030204" pitchFamily="18" charset="0"/>
                            </a:rPr>
                            <m:t>𝑥</m:t>
                          </m:r>
                        </m:e>
                        <m:sub>
                          <m:r>
                            <a:rPr lang="en-US" sz="2400" i="1" dirty="0" err="1">
                              <a:solidFill>
                                <a:srgbClr val="0070C0"/>
                              </a:solidFill>
                              <a:latin typeface="Cambria Math" panose="02040503050406030204" pitchFamily="18" charset="0"/>
                            </a:rPr>
                            <m:t>𝑁</m:t>
                          </m:r>
                        </m:sub>
                      </m:sSub>
                      <m:r>
                        <a:rPr lang="en-US" sz="2400" i="1" dirty="0">
                          <a:solidFill>
                            <a:srgbClr val="0070C0"/>
                          </a:solidFill>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0</m:t>
                          </m:r>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sub>
                      </m:sSub>
                      <m:r>
                        <a:rPr lang="en-US" sz="2400" i="1" dirty="0">
                          <a:latin typeface="Cambria Math" panose="02040503050406030204" pitchFamily="18" charset="0"/>
                        </a:rPr>
                        <m:t> </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1</m:t>
                              </m:r>
                            </m:sub>
                          </m:sSub>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2</m:t>
                              </m:r>
                            </m:sub>
                          </m:sSub>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r>
                                <a:rPr lang="en-US" sz="2400" i="1" dirty="0">
                                  <a:latin typeface="Cambria Math" panose="02040503050406030204" pitchFamily="18" charset="0"/>
                                </a:rPr>
                                <m:t>−1</m:t>
                              </m:r>
                            </m:sub>
                          </m:sSub>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𝑞</m:t>
                              </m:r>
                            </m:e>
                            <m:sub>
                              <m:r>
                                <a:rPr lang="en-US" sz="2400" i="1" dirty="0">
                                  <a:latin typeface="Cambria Math" panose="02040503050406030204" pitchFamily="18" charset="0"/>
                                </a:rPr>
                                <m:t>𝑁</m:t>
                              </m:r>
                            </m:sub>
                          </m:sSub>
                        </m:sub>
                      </m:sSub>
                    </m:oMath>
                  </m:oMathPara>
                </a14:m>
                <a:endParaRPr lang="en-US" sz="2400" dirty="0">
                  <a:solidFill>
                    <a:srgbClr val="0070C0"/>
                  </a:solidFill>
                </a:endParaRPr>
              </a:p>
            </p:txBody>
          </p:sp>
        </mc:Choice>
        <mc:Fallback xmlns="">
          <p:sp>
            <p:nvSpPr>
              <p:cNvPr id="87" name="矩形 86"/>
              <p:cNvSpPr>
                <a:spLocks noRot="1" noChangeAspect="1" noMove="1" noResize="1" noEditPoints="1" noAdjustHandles="1" noChangeArrowheads="1" noChangeShapeType="1" noTextEdit="1"/>
              </p:cNvSpPr>
              <p:nvPr/>
            </p:nvSpPr>
            <p:spPr>
              <a:xfrm>
                <a:off x="1705636" y="2034061"/>
                <a:ext cx="9184038" cy="1232069"/>
              </a:xfrm>
              <a:prstGeom prst="rect">
                <a:avLst/>
              </a:prstGeom>
              <a:blipFill>
                <a:blip r:embed="rId7"/>
                <a:stretch>
                  <a:fillRect l="-199" b="-3960"/>
                </a:stretch>
              </a:blipFill>
            </p:spPr>
            <p:txBody>
              <a:bodyPr/>
              <a:lstStyle/>
              <a:p>
                <a:r>
                  <a:rPr lang="zh-CN" altLang="en-US">
                    <a:noFill/>
                  </a:rPr>
                  <a:t> </a:t>
                </a:r>
              </a:p>
            </p:txBody>
          </p:sp>
        </mc:Fallback>
      </mc:AlternateContent>
      <p:sp>
        <p:nvSpPr>
          <p:cNvPr id="88" name="灯片编号占位符 87"/>
          <p:cNvSpPr>
            <a:spLocks noGrp="1"/>
          </p:cNvSpPr>
          <p:nvPr>
            <p:ph type="sldNum" sz="quarter" idx="12"/>
          </p:nvPr>
        </p:nvSpPr>
        <p:spPr/>
        <p:txBody>
          <a:bodyPr/>
          <a:lstStyle/>
          <a:p>
            <a:pPr>
              <a:defRPr/>
            </a:pPr>
            <a:fld id="{B9CD4CCB-73CB-499F-9483-72A1F6A46DBE}" type="slidenum">
              <a:rPr lang="zh-TW" altLang="en-US" smtClean="0"/>
              <a:pPr>
                <a:defRPr/>
              </a:pPr>
              <a:t>24</a:t>
            </a:fld>
            <a:endParaRPr lang="en-US" altLang="zh-TW"/>
          </a:p>
        </p:txBody>
      </p:sp>
    </p:spTree>
    <p:extLst>
      <p:ext uri="{BB962C8B-B14F-4D97-AF65-F5344CB8AC3E}">
        <p14:creationId xmlns:p14="http://schemas.microsoft.com/office/powerpoint/2010/main" val="10788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Example: the dishonest casino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Let the sequence of rolls be:</a:t>
                </a:r>
              </a:p>
              <a:p>
                <a:pPr algn="ct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1</m:t>
                    </m:r>
                    <m:r>
                      <a:rPr lang="en-US" altLang="zh-CN" i="1" dirty="0">
                        <a:latin typeface="Cambria Math" panose="02040503050406030204" pitchFamily="18" charset="0"/>
                      </a:rPr>
                      <m:t>, </m:t>
                    </m:r>
                    <m:r>
                      <a:rPr lang="en-US" altLang="zh-CN" i="1" dirty="0">
                        <a:latin typeface="Cambria Math" panose="02040503050406030204" pitchFamily="18" charset="0"/>
                      </a:rPr>
                      <m:t>2</m:t>
                    </m:r>
                    <m:r>
                      <a:rPr lang="en-US" altLang="zh-CN" i="1" dirty="0">
                        <a:latin typeface="Cambria Math" panose="02040503050406030204" pitchFamily="18" charset="0"/>
                      </a:rPr>
                      <m:t>, </m:t>
                    </m:r>
                    <m:r>
                      <a:rPr lang="en-US" altLang="zh-CN" i="1" dirty="0">
                        <a:latin typeface="Cambria Math" panose="02040503050406030204" pitchFamily="18" charset="0"/>
                      </a:rPr>
                      <m:t>1</m:t>
                    </m:r>
                    <m:r>
                      <a:rPr lang="en-US" altLang="zh-CN" i="1" dirty="0">
                        <a:latin typeface="Cambria Math" panose="02040503050406030204" pitchFamily="18" charset="0"/>
                      </a:rPr>
                      <m:t>, </m:t>
                    </m:r>
                    <m:r>
                      <a:rPr lang="en-US" altLang="zh-CN" i="1" dirty="0">
                        <a:latin typeface="Cambria Math" panose="02040503050406030204" pitchFamily="18" charset="0"/>
                      </a:rPr>
                      <m:t>5</m:t>
                    </m:r>
                    <m:r>
                      <a:rPr lang="en-US" altLang="zh-CN" i="1" dirty="0">
                        <a:latin typeface="Cambria Math" panose="02040503050406030204" pitchFamily="18" charset="0"/>
                      </a:rPr>
                      <m:t>, </m:t>
                    </m:r>
                    <m:r>
                      <a:rPr lang="en-US" altLang="zh-CN" i="1" dirty="0">
                        <a:latin typeface="Cambria Math" panose="02040503050406030204" pitchFamily="18" charset="0"/>
                      </a:rPr>
                      <m:t>6</m:t>
                    </m:r>
                    <m:r>
                      <a:rPr lang="en-US" altLang="zh-CN" i="1" dirty="0">
                        <a:latin typeface="Cambria Math" panose="02040503050406030204" pitchFamily="18" charset="0"/>
                      </a:rPr>
                      <m:t>, </m:t>
                    </m:r>
                    <m:r>
                      <a:rPr lang="en-US" altLang="zh-CN" i="1" dirty="0">
                        <a:latin typeface="Cambria Math" panose="02040503050406030204" pitchFamily="18" charset="0"/>
                      </a:rPr>
                      <m:t>2</m:t>
                    </m:r>
                    <m:r>
                      <a:rPr lang="en-US" altLang="zh-CN" i="1" dirty="0">
                        <a:latin typeface="Cambria Math" panose="02040503050406030204" pitchFamily="18" charset="0"/>
                      </a:rPr>
                      <m:t>, </m:t>
                    </m:r>
                    <m:r>
                      <a:rPr lang="en-US" altLang="zh-CN" i="1" dirty="0">
                        <a:latin typeface="Cambria Math" panose="02040503050406030204" pitchFamily="18" charset="0"/>
                      </a:rPr>
                      <m:t>1</m:t>
                    </m:r>
                    <m:r>
                      <a:rPr lang="en-US" altLang="zh-CN" i="1" dirty="0">
                        <a:latin typeface="Cambria Math" panose="02040503050406030204" pitchFamily="18" charset="0"/>
                      </a:rPr>
                      <m:t>, </m:t>
                    </m:r>
                    <m:r>
                      <a:rPr lang="en-US" altLang="zh-CN" i="1" dirty="0">
                        <a:latin typeface="Cambria Math" panose="02040503050406030204" pitchFamily="18" charset="0"/>
                      </a:rPr>
                      <m:t>5</m:t>
                    </m:r>
                    <m:r>
                      <a:rPr lang="en-US" altLang="zh-CN" i="1" dirty="0">
                        <a:latin typeface="Cambria Math" panose="02040503050406030204" pitchFamily="18" charset="0"/>
                      </a:rPr>
                      <m:t>, </m:t>
                    </m:r>
                    <m:r>
                      <a:rPr lang="en-US" altLang="zh-CN" i="1" dirty="0">
                        <a:latin typeface="Cambria Math" panose="02040503050406030204" pitchFamily="18" charset="0"/>
                      </a:rPr>
                      <m:t>2</m:t>
                    </m:r>
                    <m:r>
                      <a:rPr lang="en-US" altLang="zh-CN" i="1" dirty="0">
                        <a:latin typeface="Cambria Math" panose="02040503050406030204" pitchFamily="18" charset="0"/>
                      </a:rPr>
                      <m:t>, </m:t>
                    </m:r>
                    <m:r>
                      <a:rPr lang="en-US" altLang="zh-CN" i="1" dirty="0">
                        <a:latin typeface="Cambria Math" panose="02040503050406030204" pitchFamily="18" charset="0"/>
                      </a:rPr>
                      <m:t>4</m:t>
                    </m:r>
                  </m:oMath>
                </a14:m>
                <a:endParaRPr lang="en-US" altLang="zh-CN" dirty="0"/>
              </a:p>
              <a:p>
                <a:r>
                  <a:rPr lang="en-US" altLang="zh-CN" dirty="0"/>
                  <a:t>Then, what is the likelihood of</a:t>
                </a:r>
              </a:p>
              <a:p>
                <a14:m>
                  <m:oMath xmlns:m="http://schemas.openxmlformats.org/officeDocument/2006/math">
                    <m:r>
                      <a:rPr lang="en-US" altLang="zh-CN" b="0" i="1" dirty="0" smtClean="0">
                        <a:solidFill>
                          <a:srgbClr val="FF0000"/>
                        </a:solidFill>
                        <a:latin typeface="Cambria Math" panose="02040503050406030204" pitchFamily="18" charset="0"/>
                      </a:rPr>
                      <m:t>𝑄</m:t>
                    </m:r>
                    <m:r>
                      <a:rPr lang="en-US" altLang="zh-CN" i="1" dirty="0">
                        <a:latin typeface="Cambria Math" panose="02040503050406030204" pitchFamily="18" charset="0"/>
                      </a:rPr>
                      <m:t>=</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r>
                      <a:rPr lang="en-US" altLang="zh-CN" i="1" dirty="0">
                        <a:latin typeface="Cambria Math" panose="02040503050406030204" pitchFamily="18" charset="0"/>
                      </a:rPr>
                      <m:t>, </m:t>
                    </m:r>
                    <m:r>
                      <a:rPr lang="en-US" altLang="zh-CN" i="1" dirty="0">
                        <a:latin typeface="Cambria Math" panose="02040503050406030204" pitchFamily="18" charset="0"/>
                      </a:rPr>
                      <m:t>𝐹𝑎𝑖𝑟</m:t>
                    </m:r>
                  </m:oMath>
                </a14:m>
                <a:r>
                  <a:rPr lang="en-US" altLang="zh-CN" dirty="0"/>
                  <a:t>?</a:t>
                </a:r>
              </a:p>
              <a:p>
                <a:r>
                  <a:rPr lang="en-US" altLang="zh-CN" dirty="0"/>
                  <a:t>(say initial </a:t>
                </a:r>
                <a:r>
                  <a:rPr lang="en-US" altLang="zh-CN" dirty="0" err="1"/>
                  <a:t>probs</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0</m:t>
                        </m:r>
                        <m:r>
                          <a:rPr lang="en-US" altLang="zh-CN" i="1" dirty="0">
                            <a:latin typeface="Cambria Math" panose="02040503050406030204" pitchFamily="18" charset="0"/>
                          </a:rPr>
                          <m:t>𝐹𝑎𝑖𝑟</m:t>
                        </m:r>
                      </m:sub>
                    </m:sSub>
                    <m:r>
                      <a:rPr lang="en-US" altLang="zh-CN" i="1" dirty="0">
                        <a:latin typeface="Cambria Math" panose="02040503050406030204" pitchFamily="18" charset="0"/>
                      </a:rPr>
                      <m:t>=½,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𝑎</m:t>
                        </m:r>
                      </m:e>
                      <m:sub>
                        <m:r>
                          <a:rPr lang="en-US" altLang="zh-CN" i="1" dirty="0">
                            <a:latin typeface="Cambria Math" panose="02040503050406030204" pitchFamily="18" charset="0"/>
                          </a:rPr>
                          <m:t>0</m:t>
                        </m:r>
                        <m:r>
                          <a:rPr lang="en-US" altLang="zh-CN" i="1" dirty="0" err="1">
                            <a:latin typeface="Cambria Math" panose="02040503050406030204" pitchFamily="18" charset="0"/>
                          </a:rPr>
                          <m:t>𝐿𝑜𝑎𝑑𝑒𝑑</m:t>
                        </m:r>
                      </m:sub>
                    </m:sSub>
                    <m:r>
                      <a:rPr lang="en-US" altLang="zh-CN" i="1" dirty="0">
                        <a:latin typeface="Cambria Math" panose="02040503050406030204" pitchFamily="18" charset="0"/>
                      </a:rPr>
                      <m:t>=½</m:t>
                    </m:r>
                  </m:oMath>
                </a14:m>
                <a:r>
                  <a:rPr lang="en-US" altLang="zh-CN" dirty="0"/>
                  <a:t>)</a:t>
                </a:r>
              </a:p>
              <a:p>
                <a:endParaRPr lang="en-US" altLang="zh-CN" dirty="0"/>
              </a:p>
              <a:p>
                <a:endParaRPr lang="en-US" altLang="zh-CN" dirty="0"/>
              </a:p>
              <a:p>
                <a:endParaRPr lang="en-US" altLang="zh-CN" dirty="0"/>
              </a:p>
              <a:p>
                <a:r>
                  <a:rPr lang="en-US" altLang="zh-CN" dirty="0"/>
                  <a:t>So, the likelihood the die is fair in this run is just </a:t>
                </a:r>
                <a14:m>
                  <m:oMath xmlns:m="http://schemas.openxmlformats.org/officeDocument/2006/math">
                    <m:r>
                      <a:rPr lang="en-US" altLang="zh-CN" i="1" dirty="0">
                        <a:latin typeface="Cambria Math" panose="02040503050406030204" pitchFamily="18" charset="0"/>
                      </a:rPr>
                      <m:t>0</m:t>
                    </m:r>
                    <m:r>
                      <a:rPr lang="en-US" altLang="zh-CN" i="1" dirty="0">
                        <a:latin typeface="Cambria Math" panose="02040503050406030204" pitchFamily="18" charset="0"/>
                      </a:rPr>
                      <m:t>.</m:t>
                    </m:r>
                    <m:r>
                      <a:rPr lang="en-US" altLang="zh-CN" i="1" dirty="0">
                        <a:latin typeface="Cambria Math" panose="02040503050406030204" pitchFamily="18" charset="0"/>
                      </a:rPr>
                      <m:t>521</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m:t>
                        </m:r>
                        <m:r>
                          <a:rPr lang="en-US" altLang="zh-CN" i="1" dirty="0">
                            <a:latin typeface="Cambria Math" panose="02040503050406030204" pitchFamily="18" charset="0"/>
                          </a:rPr>
                          <m:t>9</m:t>
                        </m:r>
                      </m:sup>
                    </m:sSup>
                  </m:oMath>
                </a14:m>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5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170977" y="3579108"/>
                <a:ext cx="9853223" cy="16866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dirty="0" smtClean="0">
                              <a:solidFill>
                                <a:srgbClr val="000000">
                                  <a:lumMod val="75000"/>
                                  <a:lumOff val="25000"/>
                                </a:srgbClr>
                              </a:solidFill>
                              <a:latin typeface="Cambria Math" panose="02040503050406030204" pitchFamily="18" charset="0"/>
                            </a:rPr>
                          </m:ctrlPr>
                        </m:fPr>
                        <m:num>
                          <m:r>
                            <a:rPr lang="en-US" sz="2400" i="1" dirty="0">
                              <a:solidFill>
                                <a:srgbClr val="000000">
                                  <a:lumMod val="75000"/>
                                  <a:lumOff val="25000"/>
                                </a:srgbClr>
                              </a:solidFill>
                              <a:latin typeface="Cambria Math" panose="02040503050406030204" pitchFamily="18" charset="0"/>
                            </a:rPr>
                            <m:t>1</m:t>
                          </m:r>
                        </m:num>
                        <m:den>
                          <m:r>
                            <a:rPr lang="en-US" sz="2400" i="1" dirty="0">
                              <a:solidFill>
                                <a:srgbClr val="000000">
                                  <a:lumMod val="75000"/>
                                  <a:lumOff val="25000"/>
                                </a:srgbClr>
                              </a:solidFill>
                              <a:latin typeface="Cambria Math" panose="02040503050406030204" pitchFamily="18" charset="0"/>
                            </a:rPr>
                            <m:t>2</m:t>
                          </m:r>
                        </m:den>
                      </m:f>
                      <m:r>
                        <a:rPr lang="en-US" sz="2400" i="1" dirty="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1</m:t>
                          </m:r>
                        </m:e>
                        <m:e>
                          <m:r>
                            <a:rPr lang="en-US" sz="2400" i="1" dirty="0">
                              <a:solidFill>
                                <a:srgbClr val="000000">
                                  <a:lumMod val="75000"/>
                                  <a:lumOff val="25000"/>
                                </a:srgbClr>
                              </a:solidFill>
                              <a:latin typeface="Cambria Math" panose="02040503050406030204" pitchFamily="18" charset="0"/>
                            </a:rPr>
                            <m:t>𝐹𝑎𝑖𝑟</m:t>
                          </m:r>
                        </m:e>
                      </m:d>
                      <m:r>
                        <a:rPr lang="en-US" altLang="zh-CN"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𝐹𝑎𝑖𝑟</m:t>
                          </m:r>
                        </m:e>
                        <m:e>
                          <m:r>
                            <a:rPr lang="en-US" sz="2400" i="1" dirty="0">
                              <a:solidFill>
                                <a:srgbClr val="000000">
                                  <a:lumMod val="75000"/>
                                  <a:lumOff val="25000"/>
                                </a:srgbClr>
                              </a:solidFill>
                              <a:latin typeface="Cambria Math" panose="02040503050406030204" pitchFamily="18" charset="0"/>
                            </a:rPr>
                            <m:t>𝐹𝑎𝑖𝑟</m:t>
                          </m:r>
                        </m:e>
                      </m:d>
                      <m:r>
                        <a:rPr lang="en-US" altLang="zh-CN"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2</m:t>
                          </m:r>
                        </m:e>
                        <m:e>
                          <m:r>
                            <a:rPr lang="en-US" sz="2400" i="1" dirty="0">
                              <a:solidFill>
                                <a:srgbClr val="000000">
                                  <a:lumMod val="75000"/>
                                  <a:lumOff val="25000"/>
                                </a:srgbClr>
                              </a:solidFill>
                              <a:latin typeface="Cambria Math" panose="02040503050406030204" pitchFamily="18" charset="0"/>
                            </a:rPr>
                            <m:t>𝐹𝑎𝑖𝑟</m:t>
                          </m:r>
                        </m:e>
                      </m:d>
                      <m:r>
                        <a:rPr lang="en-US" altLang="zh-CN"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𝐹𝑎𝑖𝑟</m:t>
                          </m:r>
                        </m:e>
                        <m:e>
                          <m:r>
                            <a:rPr lang="en-US" sz="2400" i="1" dirty="0">
                              <a:solidFill>
                                <a:srgbClr val="000000">
                                  <a:lumMod val="75000"/>
                                  <a:lumOff val="25000"/>
                                </a:srgbClr>
                              </a:solidFill>
                              <a:latin typeface="Cambria Math" panose="02040503050406030204" pitchFamily="18" charset="0"/>
                            </a:rPr>
                            <m:t>𝐹𝑎𝑖𝑟</m:t>
                          </m:r>
                        </m:e>
                      </m:d>
                      <m:r>
                        <a:rPr lang="en-US" sz="2400" i="1" dirty="0">
                          <a:solidFill>
                            <a:srgbClr val="000000">
                              <a:lumMod val="75000"/>
                              <a:lumOff val="25000"/>
                            </a:srgbClr>
                          </a:solidFill>
                          <a:latin typeface="Cambria Math" panose="02040503050406030204" pitchFamily="18" charset="0"/>
                        </a:rPr>
                        <m:t>…</m:t>
                      </m:r>
                      <m:r>
                        <a:rPr lang="en-US" altLang="zh-CN" sz="2400" i="1" dirty="0">
                          <a:solidFill>
                            <a:srgbClr val="000000">
                              <a:lumMod val="75000"/>
                              <a:lumOff val="25000"/>
                            </a:srgbClr>
                          </a:solidFill>
                          <a:latin typeface="Cambria Math" panose="02040503050406030204" pitchFamily="18" charset="0"/>
                        </a:rPr>
                        <m:t>𝑃</m:t>
                      </m:r>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4</m:t>
                          </m:r>
                        </m:e>
                        <m:e>
                          <m:r>
                            <a:rPr lang="en-US" sz="2400" i="1" dirty="0">
                              <a:solidFill>
                                <a:srgbClr val="000000">
                                  <a:lumMod val="75000"/>
                                  <a:lumOff val="25000"/>
                                </a:srgbClr>
                              </a:solidFill>
                              <a:latin typeface="Cambria Math" panose="02040503050406030204" pitchFamily="18" charset="0"/>
                            </a:rPr>
                            <m:t>𝐹𝑎𝑖𝑟</m:t>
                          </m:r>
                        </m:e>
                      </m:d>
                      <m:r>
                        <a:rPr lang="en-US" sz="2400" b="0" i="1" dirty="0" smtClean="0">
                          <a:solidFill>
                            <a:srgbClr val="000000">
                              <a:lumMod val="75000"/>
                              <a:lumOff val="25000"/>
                            </a:srgbClr>
                          </a:solidFill>
                          <a:latin typeface="Cambria Math" panose="02040503050406030204" pitchFamily="18" charset="0"/>
                        </a:rPr>
                        <m:t>=</m:t>
                      </m:r>
                      <m:f>
                        <m:fPr>
                          <m:ctrlPr>
                            <a:rPr lang="en-US" sz="2400" b="0" i="1" dirty="0" smtClean="0">
                              <a:solidFill>
                                <a:srgbClr val="000000">
                                  <a:lumMod val="75000"/>
                                  <a:lumOff val="25000"/>
                                </a:srgbClr>
                              </a:solidFill>
                              <a:latin typeface="Cambria Math" panose="02040503050406030204" pitchFamily="18" charset="0"/>
                            </a:rPr>
                          </m:ctrlPr>
                        </m:fPr>
                        <m:num>
                          <m:r>
                            <a:rPr lang="en-US" sz="2400" b="0" i="1" dirty="0" smtClean="0">
                              <a:solidFill>
                                <a:srgbClr val="000000">
                                  <a:lumMod val="75000"/>
                                  <a:lumOff val="25000"/>
                                </a:srgbClr>
                              </a:solidFill>
                              <a:latin typeface="Cambria Math" panose="02040503050406030204" pitchFamily="18" charset="0"/>
                            </a:rPr>
                            <m:t>1</m:t>
                          </m:r>
                        </m:num>
                        <m:den>
                          <m:r>
                            <a:rPr lang="en-US" sz="2400" b="0" i="1" dirty="0" smtClean="0">
                              <a:solidFill>
                                <a:srgbClr val="000000">
                                  <a:lumMod val="75000"/>
                                  <a:lumOff val="25000"/>
                                </a:srgbClr>
                              </a:solidFill>
                              <a:latin typeface="Cambria Math" panose="02040503050406030204" pitchFamily="18" charset="0"/>
                            </a:rPr>
                            <m:t>2</m:t>
                          </m:r>
                        </m:den>
                      </m:f>
                      <m:r>
                        <a:rPr lang="en-US" sz="2400" b="0" i="1" dirty="0" smtClean="0">
                          <a:solidFill>
                            <a:srgbClr val="000000">
                              <a:lumMod val="75000"/>
                              <a:lumOff val="25000"/>
                            </a:srgbClr>
                          </a:solidFill>
                          <a:latin typeface="Cambria Math" panose="02040503050406030204" pitchFamily="18" charset="0"/>
                        </a:rPr>
                        <m:t>×</m:t>
                      </m:r>
                      <m:sSup>
                        <m:sSupPr>
                          <m:ctrlPr>
                            <a:rPr lang="en-US" sz="2400" b="0" i="1" dirty="0" smtClean="0">
                              <a:solidFill>
                                <a:srgbClr val="000000">
                                  <a:lumMod val="75000"/>
                                  <a:lumOff val="25000"/>
                                </a:srgbClr>
                              </a:solidFill>
                              <a:latin typeface="Cambria Math" panose="02040503050406030204" pitchFamily="18" charset="0"/>
                            </a:rPr>
                          </m:ctrlPr>
                        </m:sSupPr>
                        <m:e>
                          <m:d>
                            <m:dPr>
                              <m:ctrlPr>
                                <a:rPr lang="en-US" sz="2400" b="0" i="1" dirty="0" smtClean="0">
                                  <a:solidFill>
                                    <a:srgbClr val="000000">
                                      <a:lumMod val="75000"/>
                                      <a:lumOff val="25000"/>
                                    </a:srgbClr>
                                  </a:solidFill>
                                  <a:latin typeface="Cambria Math" panose="02040503050406030204" pitchFamily="18" charset="0"/>
                                </a:rPr>
                              </m:ctrlPr>
                            </m:dPr>
                            <m:e>
                              <m:f>
                                <m:fPr>
                                  <m:ctrlPr>
                                    <a:rPr lang="en-US" sz="2400" b="0" i="1" dirty="0" smtClean="0">
                                      <a:solidFill>
                                        <a:srgbClr val="000000">
                                          <a:lumMod val="75000"/>
                                          <a:lumOff val="25000"/>
                                        </a:srgbClr>
                                      </a:solidFill>
                                      <a:latin typeface="Cambria Math" panose="02040503050406030204" pitchFamily="18" charset="0"/>
                                    </a:rPr>
                                  </m:ctrlPr>
                                </m:fPr>
                                <m:num>
                                  <m:r>
                                    <a:rPr lang="en-US" sz="2400" b="0" i="1" dirty="0" smtClean="0">
                                      <a:solidFill>
                                        <a:srgbClr val="000000">
                                          <a:lumMod val="75000"/>
                                          <a:lumOff val="25000"/>
                                        </a:srgbClr>
                                      </a:solidFill>
                                      <a:latin typeface="Cambria Math" panose="02040503050406030204" pitchFamily="18" charset="0"/>
                                    </a:rPr>
                                    <m:t>1</m:t>
                                  </m:r>
                                </m:num>
                                <m:den>
                                  <m:r>
                                    <a:rPr lang="en-US" sz="2400" b="0" i="1" dirty="0" smtClean="0">
                                      <a:solidFill>
                                        <a:srgbClr val="000000">
                                          <a:lumMod val="75000"/>
                                          <a:lumOff val="25000"/>
                                        </a:srgbClr>
                                      </a:solidFill>
                                      <a:latin typeface="Cambria Math" panose="02040503050406030204" pitchFamily="18" charset="0"/>
                                    </a:rPr>
                                    <m:t>6</m:t>
                                  </m:r>
                                </m:den>
                              </m:f>
                            </m:e>
                          </m:d>
                        </m:e>
                        <m:sup>
                          <m:r>
                            <a:rPr lang="en-US" sz="2400" b="0" i="1" dirty="0" smtClean="0">
                              <a:solidFill>
                                <a:srgbClr val="000000">
                                  <a:lumMod val="75000"/>
                                  <a:lumOff val="25000"/>
                                </a:srgbClr>
                              </a:solidFill>
                              <a:latin typeface="Cambria Math" panose="02040503050406030204" pitchFamily="18" charset="0"/>
                            </a:rPr>
                            <m:t>10</m:t>
                          </m:r>
                        </m:sup>
                      </m:sSup>
                      <m:r>
                        <a:rPr lang="en-US" sz="2400" b="0" i="1" dirty="0" smtClean="0">
                          <a:solidFill>
                            <a:srgbClr val="000000">
                              <a:lumMod val="75000"/>
                              <a:lumOff val="25000"/>
                            </a:srgbClr>
                          </a:solidFill>
                          <a:latin typeface="Cambria Math" panose="02040503050406030204" pitchFamily="18" charset="0"/>
                        </a:rPr>
                        <m:t>×</m:t>
                      </m:r>
                      <m:sSup>
                        <m:sSupPr>
                          <m:ctrlPr>
                            <a:rPr lang="en-US" sz="2400" b="0" i="1" dirty="0" smtClean="0">
                              <a:solidFill>
                                <a:srgbClr val="000000">
                                  <a:lumMod val="75000"/>
                                  <a:lumOff val="25000"/>
                                </a:srgbClr>
                              </a:solidFill>
                              <a:latin typeface="Cambria Math" panose="02040503050406030204" pitchFamily="18" charset="0"/>
                            </a:rPr>
                          </m:ctrlPr>
                        </m:sSupPr>
                        <m:e>
                          <m:d>
                            <m:dPr>
                              <m:ctrlPr>
                                <a:rPr lang="en-US" sz="2400" b="0" i="1" dirty="0" smtClean="0">
                                  <a:solidFill>
                                    <a:srgbClr val="000000">
                                      <a:lumMod val="75000"/>
                                      <a:lumOff val="25000"/>
                                    </a:srgbClr>
                                  </a:solidFill>
                                  <a:latin typeface="Cambria Math" panose="02040503050406030204" pitchFamily="18" charset="0"/>
                                </a:rPr>
                              </m:ctrlPr>
                            </m:dPr>
                            <m:e>
                              <m:r>
                                <a:rPr lang="en-US" sz="2400" b="0" i="1" dirty="0" smtClean="0">
                                  <a:solidFill>
                                    <a:srgbClr val="000000">
                                      <a:lumMod val="75000"/>
                                      <a:lumOff val="25000"/>
                                    </a:srgbClr>
                                  </a:solidFill>
                                  <a:latin typeface="Cambria Math" panose="02040503050406030204" pitchFamily="18" charset="0"/>
                                </a:rPr>
                                <m:t>0</m:t>
                              </m:r>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95</m:t>
                              </m:r>
                            </m:e>
                          </m:d>
                        </m:e>
                        <m:sup>
                          <m:r>
                            <a:rPr lang="en-US" sz="2400" b="0" i="1" dirty="0" smtClean="0">
                              <a:solidFill>
                                <a:srgbClr val="000000">
                                  <a:lumMod val="75000"/>
                                  <a:lumOff val="25000"/>
                                </a:srgbClr>
                              </a:solidFill>
                              <a:latin typeface="Cambria Math" panose="02040503050406030204" pitchFamily="18" charset="0"/>
                            </a:rPr>
                            <m:t>9</m:t>
                          </m:r>
                        </m:sup>
                      </m:sSup>
                      <m:r>
                        <a:rPr lang="en-US" sz="2400" i="1" dirty="0">
                          <a:solidFill>
                            <a:srgbClr val="000000">
                              <a:lumMod val="75000"/>
                              <a:lumOff val="25000"/>
                            </a:srgbClr>
                          </a:solidFill>
                          <a:latin typeface="Cambria Math" panose="02040503050406030204" pitchFamily="18" charset="0"/>
                        </a:rPr>
                        <m:t>=.</m:t>
                      </m:r>
                      <m:r>
                        <a:rPr lang="en-US" sz="2400" i="1" dirty="0">
                          <a:solidFill>
                            <a:srgbClr val="000000">
                              <a:lumMod val="75000"/>
                              <a:lumOff val="25000"/>
                            </a:srgbClr>
                          </a:solidFill>
                          <a:latin typeface="Cambria Math" panose="02040503050406030204" pitchFamily="18" charset="0"/>
                        </a:rPr>
                        <m:t>00000000521158647211</m:t>
                      </m:r>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0</m:t>
                      </m:r>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5</m:t>
                      </m:r>
                      <m:r>
                        <a:rPr lang="en-US" sz="2400" b="0" i="1" dirty="0" smtClean="0">
                          <a:solidFill>
                            <a:srgbClr val="000000">
                              <a:lumMod val="75000"/>
                              <a:lumOff val="25000"/>
                            </a:srgbClr>
                          </a:solidFill>
                          <a:latin typeface="Cambria Math" panose="02040503050406030204" pitchFamily="18" charset="0"/>
                        </a:rPr>
                        <m:t>∗</m:t>
                      </m:r>
                      <m:sSup>
                        <m:sSupPr>
                          <m:ctrlPr>
                            <a:rPr lang="en-US" sz="2400" b="0" i="1" dirty="0" smtClean="0">
                              <a:solidFill>
                                <a:srgbClr val="000000">
                                  <a:lumMod val="75000"/>
                                  <a:lumOff val="25000"/>
                                </a:srgbClr>
                              </a:solidFill>
                              <a:latin typeface="Cambria Math" panose="02040503050406030204" pitchFamily="18" charset="0"/>
                            </a:rPr>
                          </m:ctrlPr>
                        </m:sSupPr>
                        <m:e>
                          <m:r>
                            <a:rPr lang="en-US" sz="2400" b="0" i="1" dirty="0" smtClean="0">
                              <a:solidFill>
                                <a:srgbClr val="000000">
                                  <a:lumMod val="75000"/>
                                  <a:lumOff val="25000"/>
                                </a:srgbClr>
                              </a:solidFill>
                              <a:latin typeface="Cambria Math" panose="02040503050406030204" pitchFamily="18" charset="0"/>
                            </a:rPr>
                            <m:t>10</m:t>
                          </m:r>
                        </m:e>
                        <m:sup>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9</m:t>
                          </m:r>
                        </m:sup>
                      </m:sSup>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170977" y="3579108"/>
                <a:ext cx="9853223" cy="1686616"/>
              </a:xfrm>
              <a:prstGeom prst="rect">
                <a:avLst/>
              </a:prstGeom>
              <a:blipFill>
                <a:blip r:embed="rId3"/>
                <a:stretch>
                  <a:fillRect/>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25</a:t>
            </a:fld>
            <a:endParaRPr lang="en-US" altLang="zh-TW"/>
          </a:p>
        </p:txBody>
      </p:sp>
    </p:spTree>
    <p:extLst>
      <p:ext uri="{BB962C8B-B14F-4D97-AF65-F5344CB8AC3E}">
        <p14:creationId xmlns:p14="http://schemas.microsoft.com/office/powerpoint/2010/main" val="1060148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Example: the dishonest casino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What is the likelihood of</a:t>
                </a:r>
              </a:p>
              <a:p>
                <a14:m>
                  <m:oMath xmlns:m="http://schemas.openxmlformats.org/officeDocument/2006/math">
                    <m:r>
                      <a:rPr lang="en-US" altLang="zh-CN" b="0" i="1" dirty="0" smtClean="0">
                        <a:solidFill>
                          <a:srgbClr val="FF0000"/>
                        </a:solidFill>
                        <a:latin typeface="Cambria Math" panose="02040503050406030204" pitchFamily="18" charset="0"/>
                      </a:rPr>
                      <m:t>𝑄</m:t>
                    </m:r>
                    <m:r>
                      <a:rPr lang="en-US" altLang="zh-CN" i="1" dirty="0">
                        <a:latin typeface="Cambria Math" panose="02040503050406030204" pitchFamily="18" charset="0"/>
                      </a:rPr>
                      <m:t>=</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oMath>
                </a14:m>
                <a:endParaRPr lang="en-US" altLang="zh-CN" i="1" dirty="0">
                  <a:latin typeface="Cambria Math" panose="02040503050406030204" pitchFamily="18" charset="0"/>
                </a:endParaRPr>
              </a:p>
              <a:p>
                <a14:m>
                  <m:oMath xmlns:m="http://schemas.openxmlformats.org/officeDocument/2006/math">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r>
                      <a:rPr lang="en-US" altLang="zh-CN" i="1" dirty="0">
                        <a:latin typeface="Cambria Math" panose="02040503050406030204" pitchFamily="18" charset="0"/>
                      </a:rPr>
                      <m:t>, </m:t>
                    </m:r>
                    <m:r>
                      <a:rPr lang="en-US" altLang="zh-CN" i="1" dirty="0">
                        <a:latin typeface="Cambria Math" panose="02040503050406030204" pitchFamily="18" charset="0"/>
                      </a:rPr>
                      <m:t>𝐿𝑜𝑎𝑑𝑒𝑑</m:t>
                    </m:r>
                  </m:oMath>
                </a14:m>
                <a:r>
                  <a:rPr lang="en-US" altLang="zh-CN" dirty="0"/>
                  <a:t>?</a:t>
                </a:r>
              </a:p>
              <a:p>
                <a:endParaRPr lang="en-US" altLang="zh-CN" dirty="0"/>
              </a:p>
              <a:p>
                <a:endParaRPr lang="en-US" altLang="zh-CN" dirty="0"/>
              </a:p>
              <a:p>
                <a:endParaRPr lang="en-US" altLang="zh-CN" dirty="0"/>
              </a:p>
              <a:p>
                <a:endParaRPr lang="en-US" altLang="zh-CN" dirty="0"/>
              </a:p>
              <a:p>
                <a:r>
                  <a:rPr lang="en-US" altLang="zh-CN" dirty="0"/>
                  <a:t>Therefore, it’s somewhat more likely that all the rolls are done with the fair die, than that they are all done with the loaded die</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568" r="-6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097285" y="2735800"/>
                <a:ext cx="10274082" cy="1686616"/>
              </a:xfrm>
              <a:prstGeom prst="rect">
                <a:avLst/>
              </a:prstGeom>
            </p:spPr>
            <p:txBody>
              <a:bodyPr wrap="square">
                <a:spAutoFit/>
              </a:bodyPr>
              <a:lstStyle/>
              <a:p>
                <a:pPr>
                  <a:spcBef>
                    <a:spcPct val="20000"/>
                  </a:spcBef>
                  <a:buClr>
                    <a:srgbClr val="006699"/>
                  </a:buClr>
                </a:pPr>
                <a14:m>
                  <m:oMathPara xmlns:m="http://schemas.openxmlformats.org/officeDocument/2006/math">
                    <m:oMathParaPr>
                      <m:jc m:val="left"/>
                    </m:oMathParaPr>
                    <m:oMath xmlns:m="http://schemas.openxmlformats.org/officeDocument/2006/math">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2</m:t>
                          </m:r>
                        </m:den>
                      </m:f>
                      <m:r>
                        <a:rPr lang="en-US" altLang="en-US" sz="2400" b="0" i="1" dirty="0" smtClean="0">
                          <a:latin typeface="Cambria Math" panose="02040503050406030204" pitchFamily="18" charset="0"/>
                          <a:sym typeface="Symbol" panose="05050102010706020507" pitchFamily="18" charset="2"/>
                        </a:rPr>
                        <m:t>×</m:t>
                      </m:r>
                      <m:r>
                        <a:rPr lang="en-US" altLang="zh-CN" sz="2400" i="1" dirty="0">
                          <a:solidFill>
                            <a:srgbClr val="000000">
                              <a:lumMod val="75000"/>
                              <a:lumOff val="25000"/>
                            </a:srgbClr>
                          </a:solidFill>
                          <a:latin typeface="Cambria Math" panose="02040503050406030204" pitchFamily="18" charset="0"/>
                        </a:rPr>
                        <m:t>𝑃</m:t>
                      </m:r>
                      <m:d>
                        <m:dPr>
                          <m:ctrlPr>
                            <a:rPr lang="en-US" altLang="en-US" sz="2400" i="1" dirty="0" smtClean="0">
                              <a:latin typeface="Cambria Math" panose="02040503050406030204" pitchFamily="18" charset="0"/>
                              <a:sym typeface="Symbol" panose="05050102010706020507" pitchFamily="18" charset="2"/>
                            </a:rPr>
                          </m:ctrlPr>
                        </m:dPr>
                        <m:e>
                          <m:r>
                            <a:rPr lang="en-US" altLang="en-US" sz="2400" i="1" dirty="0" smtClean="0">
                              <a:latin typeface="Cambria Math" panose="02040503050406030204" pitchFamily="18" charset="0"/>
                              <a:sym typeface="Symbol" panose="05050102010706020507" pitchFamily="18" charset="2"/>
                            </a:rPr>
                            <m:t>1</m:t>
                          </m:r>
                        </m:e>
                        <m:e>
                          <m:r>
                            <a:rPr lang="en-US" altLang="en-US" sz="2400" i="1" dirty="0" smtClean="0">
                              <a:latin typeface="Cambria Math" panose="02040503050406030204" pitchFamily="18" charset="0"/>
                              <a:sym typeface="Symbol" panose="05050102010706020507" pitchFamily="18" charset="2"/>
                            </a:rPr>
                            <m:t>𝐿𝑜𝑎𝑑𝑒𝑑</m:t>
                          </m:r>
                        </m:e>
                      </m:d>
                      <m:r>
                        <a:rPr lang="en-US" altLang="zh-CN" sz="2400" i="1" dirty="0">
                          <a:solidFill>
                            <a:srgbClr val="000000">
                              <a:lumMod val="75000"/>
                              <a:lumOff val="25000"/>
                            </a:srgbClr>
                          </a:solidFill>
                          <a:latin typeface="Cambria Math" panose="02040503050406030204" pitchFamily="18" charset="0"/>
                        </a:rPr>
                        <m:t>𝑃</m:t>
                      </m:r>
                      <m:d>
                        <m:dPr>
                          <m:ctrlPr>
                            <a:rPr lang="en-US" altLang="en-US" sz="2400" i="1" dirty="0" smtClean="0">
                              <a:latin typeface="Cambria Math" panose="02040503050406030204" pitchFamily="18" charset="0"/>
                              <a:sym typeface="Symbol" panose="05050102010706020507" pitchFamily="18" charset="2"/>
                            </a:rPr>
                          </m:ctrlPr>
                        </m:dPr>
                        <m:e>
                          <m:r>
                            <a:rPr lang="en-US" altLang="en-US" sz="2400" i="1" dirty="0" smtClean="0">
                              <a:latin typeface="Cambria Math" panose="02040503050406030204" pitchFamily="18" charset="0"/>
                              <a:sym typeface="Symbol" panose="05050102010706020507" pitchFamily="18" charset="2"/>
                            </a:rPr>
                            <m:t>𝐿𝑜𝑎𝑑𝑒𝑑</m:t>
                          </m:r>
                          <m:r>
                            <a:rPr lang="en-US" altLang="en-US" sz="2400" i="1" dirty="0" smtClean="0">
                              <a:latin typeface="Cambria Math" panose="02040503050406030204" pitchFamily="18" charset="0"/>
                              <a:sym typeface="Symbol" panose="05050102010706020507" pitchFamily="18" charset="2"/>
                            </a:rPr>
                            <m:t>, </m:t>
                          </m:r>
                          <m:r>
                            <a:rPr lang="en-US" altLang="en-US" sz="2400" i="1" dirty="0" smtClean="0">
                              <a:latin typeface="Cambria Math" panose="02040503050406030204" pitchFamily="18" charset="0"/>
                              <a:sym typeface="Symbol" panose="05050102010706020507" pitchFamily="18" charset="2"/>
                            </a:rPr>
                            <m:t>𝐿𝑜𝑎𝑑𝑒𝑑</m:t>
                          </m:r>
                        </m:e>
                      </m:d>
                      <m:r>
                        <a:rPr lang="en-US" altLang="en-US" sz="2400" i="1" dirty="0" smtClean="0">
                          <a:latin typeface="Cambria Math" panose="02040503050406030204" pitchFamily="18" charset="0"/>
                          <a:sym typeface="Symbol" panose="05050102010706020507" pitchFamily="18" charset="2"/>
                        </a:rPr>
                        <m:t>…</m:t>
                      </m:r>
                      <m:r>
                        <a:rPr lang="en-US" altLang="zh-CN" sz="2400" i="1" dirty="0">
                          <a:solidFill>
                            <a:srgbClr val="000000">
                              <a:lumMod val="75000"/>
                              <a:lumOff val="25000"/>
                            </a:srgbClr>
                          </a:solidFill>
                          <a:latin typeface="Cambria Math" panose="02040503050406030204" pitchFamily="18" charset="0"/>
                        </a:rPr>
                        <m:t>𝑃</m:t>
                      </m:r>
                      <m:d>
                        <m:dPr>
                          <m:ctrlPr>
                            <a:rPr lang="en-US" altLang="en-US" sz="2400" i="1" dirty="0" smtClean="0">
                              <a:latin typeface="Cambria Math" panose="02040503050406030204" pitchFamily="18" charset="0"/>
                              <a:sym typeface="Symbol" panose="05050102010706020507" pitchFamily="18" charset="2"/>
                            </a:rPr>
                          </m:ctrlPr>
                        </m:dPr>
                        <m:e>
                          <m:r>
                            <a:rPr lang="en-US" altLang="en-US" sz="2400" i="1" dirty="0" smtClean="0">
                              <a:latin typeface="Cambria Math" panose="02040503050406030204" pitchFamily="18" charset="0"/>
                              <a:sym typeface="Symbol" panose="05050102010706020507" pitchFamily="18" charset="2"/>
                            </a:rPr>
                            <m:t>4</m:t>
                          </m:r>
                        </m:e>
                        <m:e>
                          <m:r>
                            <a:rPr lang="en-US" altLang="en-US" sz="2400" i="1" dirty="0" smtClean="0">
                              <a:latin typeface="Cambria Math" panose="02040503050406030204" pitchFamily="18" charset="0"/>
                              <a:sym typeface="Symbol" panose="05050102010706020507" pitchFamily="18" charset="2"/>
                            </a:rPr>
                            <m:t>𝐿𝑜𝑎𝑑𝑒𝑑</m:t>
                          </m:r>
                        </m:e>
                      </m:d>
                    </m:oMath>
                  </m:oMathPara>
                </a14:m>
                <a:endParaRPr lang="en-US" altLang="en-US" sz="2400" i="1" dirty="0">
                  <a:latin typeface="Cambria Math" panose="02040503050406030204" pitchFamily="18" charset="0"/>
                  <a:sym typeface="Symbol" panose="05050102010706020507" pitchFamily="18" charset="2"/>
                </a:endParaRPr>
              </a:p>
              <a:p>
                <a:pPr>
                  <a:spcBef>
                    <a:spcPct val="20000"/>
                  </a:spcBef>
                  <a:buClr>
                    <a:srgbClr val="006699"/>
                  </a:buClr>
                </a:pPr>
                <a14:m>
                  <m:oMathPara xmlns:m="http://schemas.openxmlformats.org/officeDocument/2006/math">
                    <m:oMathParaPr>
                      <m:jc m:val="left"/>
                    </m:oMathParaPr>
                    <m:oMath xmlns:m="http://schemas.openxmlformats.org/officeDocument/2006/math">
                      <m:r>
                        <a:rPr lang="en-US" altLang="en-US" sz="2400" i="1" dirty="0" smtClean="0">
                          <a:latin typeface="Cambria Math" panose="02040503050406030204" pitchFamily="18" charset="0"/>
                          <a:sym typeface="Symbol" panose="05050102010706020507" pitchFamily="18" charset="2"/>
                        </a:rPr>
                        <m:t>=</m:t>
                      </m:r>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b="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2</m:t>
                          </m:r>
                        </m:den>
                      </m:f>
                      <m:r>
                        <a:rPr lang="en-US" altLang="en-US" sz="2400" b="0" i="1" dirty="0" smtClean="0">
                          <a:latin typeface="Cambria Math" panose="02040503050406030204" pitchFamily="18" charset="0"/>
                          <a:sym typeface="Symbol" panose="05050102010706020507" pitchFamily="18" charset="2"/>
                        </a:rPr>
                        <m:t>×</m:t>
                      </m:r>
                      <m:sSup>
                        <m:sSupPr>
                          <m:ctrlPr>
                            <a:rPr lang="en-US" altLang="en-US" sz="2400" b="0" i="1" dirty="0" smtClean="0">
                              <a:latin typeface="Cambria Math" panose="02040503050406030204" pitchFamily="18" charset="0"/>
                              <a:sym typeface="Symbol" panose="05050102010706020507" pitchFamily="18" charset="2"/>
                            </a:rPr>
                          </m:ctrlPr>
                        </m:sSupPr>
                        <m:e>
                          <m:d>
                            <m:dPr>
                              <m:ctrlPr>
                                <a:rPr lang="en-US" altLang="en-US" sz="2400" b="0" i="1" dirty="0" smtClean="0">
                                  <a:latin typeface="Cambria Math" panose="02040503050406030204" pitchFamily="18" charset="0"/>
                                  <a:sym typeface="Symbol" panose="05050102010706020507" pitchFamily="18" charset="2"/>
                                </a:rPr>
                              </m:ctrlPr>
                            </m:dPr>
                            <m:e>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b="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10</m:t>
                                  </m:r>
                                </m:den>
                              </m:f>
                            </m:e>
                          </m:d>
                        </m:e>
                        <m:sup>
                          <m:r>
                            <a:rPr lang="en-US" altLang="en-US" sz="2400" b="0" i="1" dirty="0" smtClean="0">
                              <a:latin typeface="Cambria Math" panose="02040503050406030204" pitchFamily="18" charset="0"/>
                              <a:sym typeface="Symbol" panose="05050102010706020507" pitchFamily="18" charset="2"/>
                            </a:rPr>
                            <m:t>9</m:t>
                          </m:r>
                        </m:sup>
                      </m:sSup>
                      <m:r>
                        <a:rPr lang="en-US" altLang="en-US" sz="2400" b="0" i="1" dirty="0" smtClean="0">
                          <a:latin typeface="Cambria Math" panose="02040503050406030204" pitchFamily="18" charset="0"/>
                          <a:sym typeface="Symbol" panose="05050102010706020507" pitchFamily="18" charset="2"/>
                        </a:rPr>
                        <m:t>×</m:t>
                      </m:r>
                      <m:d>
                        <m:dPr>
                          <m:ctrlPr>
                            <a:rPr lang="en-US" altLang="en-US" sz="2400" b="0" i="1" dirty="0" smtClean="0">
                              <a:latin typeface="Cambria Math" panose="02040503050406030204" pitchFamily="18" charset="0"/>
                              <a:sym typeface="Symbol" panose="05050102010706020507" pitchFamily="18" charset="2"/>
                            </a:rPr>
                          </m:ctrlPr>
                        </m:dPr>
                        <m:e>
                          <m:f>
                            <m:fPr>
                              <m:ctrlPr>
                                <a:rPr lang="en-US" altLang="en-US" sz="2400" b="0" i="1" dirty="0" smtClean="0">
                                  <a:latin typeface="Cambria Math" panose="02040503050406030204" pitchFamily="18" charset="0"/>
                                  <a:sym typeface="Symbol" panose="05050102010706020507" pitchFamily="18" charset="2"/>
                                </a:rPr>
                              </m:ctrlPr>
                            </m:fPr>
                            <m:num>
                              <m:r>
                                <a:rPr lang="en-US" altLang="en-US" sz="2400" b="0" i="1" dirty="0" smtClean="0">
                                  <a:latin typeface="Cambria Math" panose="02040503050406030204" pitchFamily="18" charset="0"/>
                                  <a:sym typeface="Symbol" panose="05050102010706020507" pitchFamily="18" charset="2"/>
                                </a:rPr>
                                <m:t>1</m:t>
                              </m:r>
                            </m:num>
                            <m:den>
                              <m:r>
                                <a:rPr lang="en-US" altLang="en-US" sz="2400" b="0" i="1" dirty="0" smtClean="0">
                                  <a:latin typeface="Cambria Math" panose="02040503050406030204" pitchFamily="18" charset="0"/>
                                  <a:sym typeface="Symbol" panose="05050102010706020507" pitchFamily="18" charset="2"/>
                                </a:rPr>
                                <m:t>2</m:t>
                              </m:r>
                            </m:den>
                          </m:f>
                        </m:e>
                      </m:d>
                      <m:r>
                        <a:rPr lang="en-US" altLang="en-US" sz="2400" b="0" i="1" dirty="0" smtClean="0">
                          <a:latin typeface="Cambria Math" panose="02040503050406030204" pitchFamily="18" charset="0"/>
                          <a:sym typeface="Symbol" panose="05050102010706020507" pitchFamily="18" charset="2"/>
                        </a:rPr>
                        <m:t>×</m:t>
                      </m:r>
                      <m:sSup>
                        <m:sSupPr>
                          <m:ctrlPr>
                            <a:rPr lang="en-US" altLang="en-US" sz="2400" b="0" i="1" dirty="0" smtClean="0">
                              <a:latin typeface="Cambria Math" panose="02040503050406030204" pitchFamily="18" charset="0"/>
                              <a:sym typeface="Symbol" panose="05050102010706020507" pitchFamily="18" charset="2"/>
                            </a:rPr>
                          </m:ctrlPr>
                        </m:sSupPr>
                        <m:e>
                          <m:d>
                            <m:dPr>
                              <m:ctrlPr>
                                <a:rPr lang="en-US" altLang="en-US" sz="2400" b="0" i="1" dirty="0" smtClean="0">
                                  <a:latin typeface="Cambria Math" panose="02040503050406030204" pitchFamily="18" charset="0"/>
                                  <a:sym typeface="Symbol" panose="05050102010706020507" pitchFamily="18" charset="2"/>
                                </a:rPr>
                              </m:ctrlPr>
                            </m:dPr>
                            <m:e>
                              <m:r>
                                <a:rPr lang="en-US" altLang="en-US" sz="2400" b="0" i="1" dirty="0" smtClean="0">
                                  <a:latin typeface="Cambria Math" panose="02040503050406030204" pitchFamily="18" charset="0"/>
                                  <a:sym typeface="Symbol" panose="05050102010706020507" pitchFamily="18" charset="2"/>
                                </a:rPr>
                                <m:t>0.95</m:t>
                              </m:r>
                            </m:e>
                          </m:d>
                        </m:e>
                        <m:sup>
                          <m:r>
                            <a:rPr lang="en-US" altLang="en-US" sz="2400" b="0" i="1" dirty="0" smtClean="0">
                              <a:latin typeface="Cambria Math" panose="02040503050406030204" pitchFamily="18" charset="0"/>
                              <a:sym typeface="Symbol" panose="05050102010706020507" pitchFamily="18" charset="2"/>
                            </a:rPr>
                            <m:t>9</m:t>
                          </m:r>
                        </m:sup>
                      </m:sSup>
                      <m:r>
                        <a:rPr lang="en-US" altLang="en-US" sz="2400" i="1" dirty="0">
                          <a:latin typeface="Cambria Math" panose="02040503050406030204" pitchFamily="18" charset="0"/>
                          <a:sym typeface="Symbol" panose="05050102010706020507" pitchFamily="18" charset="2"/>
                        </a:rPr>
                        <m:t>=.00000000015756235243</m:t>
                      </m:r>
                      <m:r>
                        <a:rPr lang="en-US" altLang="en-US" sz="2400" b="0" i="1" dirty="0" smtClean="0">
                          <a:latin typeface="Cambria Math" panose="02040503050406030204" pitchFamily="18" charset="0"/>
                          <a:sym typeface="Symbol" panose="05050102010706020507" pitchFamily="18" charset="2"/>
                        </a:rPr>
                        <m:t>≈.16×</m:t>
                      </m:r>
                      <m:sSup>
                        <m:sSupPr>
                          <m:ctrlPr>
                            <a:rPr lang="en-US" altLang="en-US" sz="2400" b="0" i="1" dirty="0" smtClean="0">
                              <a:latin typeface="Cambria Math" panose="02040503050406030204" pitchFamily="18" charset="0"/>
                              <a:sym typeface="Symbol" panose="05050102010706020507" pitchFamily="18" charset="2"/>
                            </a:rPr>
                          </m:ctrlPr>
                        </m:sSupPr>
                        <m:e>
                          <m:r>
                            <a:rPr lang="en-US" altLang="en-US" sz="2400" b="0" i="1" dirty="0" smtClean="0">
                              <a:latin typeface="Cambria Math" panose="02040503050406030204" pitchFamily="18" charset="0"/>
                              <a:sym typeface="Symbol" panose="05050102010706020507" pitchFamily="18" charset="2"/>
                            </a:rPr>
                            <m:t>10</m:t>
                          </m:r>
                        </m:e>
                        <m:sup>
                          <m:r>
                            <a:rPr lang="en-US" altLang="en-US" sz="2400" b="0" i="1" dirty="0" smtClean="0">
                              <a:latin typeface="Cambria Math" panose="02040503050406030204" pitchFamily="18" charset="0"/>
                              <a:sym typeface="Symbol" panose="05050102010706020507" pitchFamily="18" charset="2"/>
                            </a:rPr>
                            <m:t>−9</m:t>
                          </m:r>
                        </m:sup>
                      </m:sSup>
                    </m:oMath>
                  </m:oMathPara>
                </a14:m>
                <a:endParaRPr lang="en-US" altLang="en-US" sz="2400" dirty="0">
                  <a:sym typeface="Symbol" panose="05050102010706020507" pitchFamily="18" charset="2"/>
                </a:endParaRPr>
              </a:p>
            </p:txBody>
          </p:sp>
        </mc:Choice>
        <mc:Fallback xmlns="">
          <p:sp>
            <p:nvSpPr>
              <p:cNvPr id="7" name="矩形 6"/>
              <p:cNvSpPr>
                <a:spLocks noRot="1" noChangeAspect="1" noMove="1" noResize="1" noEditPoints="1" noAdjustHandles="1" noChangeArrowheads="1" noChangeShapeType="1" noTextEdit="1"/>
              </p:cNvSpPr>
              <p:nvPr/>
            </p:nvSpPr>
            <p:spPr>
              <a:xfrm>
                <a:off x="1097285" y="2735800"/>
                <a:ext cx="10274082" cy="1686616"/>
              </a:xfrm>
              <a:prstGeom prst="rect">
                <a:avLst/>
              </a:prstGeom>
              <a:blipFill>
                <a:blip r:embed="rId3"/>
                <a:stretch>
                  <a:fillRect/>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26</a:t>
            </a:fld>
            <a:endParaRPr lang="en-US" altLang="zh-TW"/>
          </a:p>
        </p:txBody>
      </p:sp>
    </p:spTree>
    <p:extLst>
      <p:ext uri="{BB962C8B-B14F-4D97-AF65-F5344CB8AC3E}">
        <p14:creationId xmlns:p14="http://schemas.microsoft.com/office/powerpoint/2010/main" val="2444980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Example: the dishonest casino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10694125" cy="5602802"/>
              </a:xfrm>
            </p:spPr>
            <p:txBody>
              <a:bodyPr>
                <a:normAutofit/>
              </a:bodyPr>
              <a:lstStyle/>
              <a:p>
                <a:r>
                  <a:rPr lang="en-US" altLang="zh-CN" dirty="0"/>
                  <a:t>Let the sequence of rolls be:</a:t>
                </a:r>
              </a:p>
              <a:p>
                <a:pPr algn="ct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1</m:t>
                    </m:r>
                    <m:r>
                      <a:rPr lang="en-US" altLang="zh-CN" i="1" dirty="0">
                        <a:latin typeface="Cambria Math" panose="02040503050406030204" pitchFamily="18" charset="0"/>
                      </a:rPr>
                      <m:t>, </m:t>
                    </m:r>
                    <m:r>
                      <a:rPr lang="en-US" altLang="zh-CN" i="1" dirty="0">
                        <a:latin typeface="Cambria Math" panose="02040503050406030204" pitchFamily="18" charset="0"/>
                      </a:rPr>
                      <m:t>6</m:t>
                    </m:r>
                    <m:r>
                      <a:rPr lang="en-US" altLang="zh-CN" i="1" dirty="0">
                        <a:latin typeface="Cambria Math" panose="02040503050406030204" pitchFamily="18" charset="0"/>
                      </a:rPr>
                      <m:t>, </m:t>
                    </m:r>
                    <m:r>
                      <a:rPr lang="en-US" altLang="zh-CN" i="1" dirty="0">
                        <a:latin typeface="Cambria Math" panose="02040503050406030204" pitchFamily="18" charset="0"/>
                      </a:rPr>
                      <m:t>6</m:t>
                    </m:r>
                    <m:r>
                      <a:rPr lang="en-US" altLang="zh-CN" i="1" dirty="0">
                        <a:latin typeface="Cambria Math" panose="02040503050406030204" pitchFamily="18" charset="0"/>
                      </a:rPr>
                      <m:t>, </m:t>
                    </m:r>
                    <m:r>
                      <a:rPr lang="en-US" altLang="zh-CN" i="1" dirty="0">
                        <a:latin typeface="Cambria Math" panose="02040503050406030204" pitchFamily="18" charset="0"/>
                      </a:rPr>
                      <m:t>5</m:t>
                    </m:r>
                    <m:r>
                      <a:rPr lang="en-US" altLang="zh-CN" i="1" dirty="0">
                        <a:latin typeface="Cambria Math" panose="02040503050406030204" pitchFamily="18" charset="0"/>
                      </a:rPr>
                      <m:t>, </m:t>
                    </m:r>
                    <m:r>
                      <a:rPr lang="en-US" altLang="zh-CN" i="1" dirty="0">
                        <a:latin typeface="Cambria Math" panose="02040503050406030204" pitchFamily="18" charset="0"/>
                      </a:rPr>
                      <m:t>6</m:t>
                    </m:r>
                    <m:r>
                      <a:rPr lang="en-US" altLang="zh-CN" i="1" dirty="0">
                        <a:latin typeface="Cambria Math" panose="02040503050406030204" pitchFamily="18" charset="0"/>
                      </a:rPr>
                      <m:t>, </m:t>
                    </m:r>
                    <m:r>
                      <a:rPr lang="en-US" altLang="zh-CN" i="1" dirty="0">
                        <a:latin typeface="Cambria Math" panose="02040503050406030204" pitchFamily="18" charset="0"/>
                      </a:rPr>
                      <m:t>2</m:t>
                    </m:r>
                    <m:r>
                      <a:rPr lang="en-US" altLang="zh-CN" i="1" dirty="0">
                        <a:latin typeface="Cambria Math" panose="02040503050406030204" pitchFamily="18" charset="0"/>
                      </a:rPr>
                      <m:t>, </m:t>
                    </m:r>
                    <m:r>
                      <a:rPr lang="en-US" altLang="zh-CN" i="1" dirty="0">
                        <a:latin typeface="Cambria Math" panose="02040503050406030204" pitchFamily="18" charset="0"/>
                      </a:rPr>
                      <m:t>6</m:t>
                    </m:r>
                    <m:r>
                      <a:rPr lang="en-US" altLang="zh-CN" i="1" dirty="0">
                        <a:latin typeface="Cambria Math" panose="02040503050406030204" pitchFamily="18" charset="0"/>
                      </a:rPr>
                      <m:t>, </m:t>
                    </m:r>
                    <m:r>
                      <a:rPr lang="en-US" altLang="zh-CN" i="1" dirty="0">
                        <a:latin typeface="Cambria Math" panose="02040503050406030204" pitchFamily="18" charset="0"/>
                      </a:rPr>
                      <m:t>6</m:t>
                    </m:r>
                    <m:r>
                      <a:rPr lang="en-US" altLang="zh-CN" i="1" dirty="0">
                        <a:latin typeface="Cambria Math" panose="02040503050406030204" pitchFamily="18" charset="0"/>
                      </a:rPr>
                      <m:t>, </m:t>
                    </m:r>
                    <m:r>
                      <a:rPr lang="en-US" altLang="zh-CN" i="1" dirty="0">
                        <a:latin typeface="Cambria Math" panose="02040503050406030204" pitchFamily="18" charset="0"/>
                      </a:rPr>
                      <m:t>3</m:t>
                    </m:r>
                    <m:r>
                      <a:rPr lang="en-US" altLang="zh-CN" i="1" dirty="0">
                        <a:latin typeface="Cambria Math" panose="02040503050406030204" pitchFamily="18" charset="0"/>
                      </a:rPr>
                      <m:t>, </m:t>
                    </m:r>
                    <m:r>
                      <a:rPr lang="en-US" altLang="zh-CN" i="1" dirty="0">
                        <a:latin typeface="Cambria Math" panose="02040503050406030204" pitchFamily="18" charset="0"/>
                      </a:rPr>
                      <m:t>6</m:t>
                    </m:r>
                  </m:oMath>
                </a14:m>
                <a:endParaRPr lang="en-US" altLang="zh-CN" dirty="0"/>
              </a:p>
              <a:p>
                <a:r>
                  <a:rPr lang="en-US" altLang="zh-CN" dirty="0"/>
                  <a:t>Now, what is the likelihood </a:t>
                </a:r>
                <a14:m>
                  <m:oMath xmlns:m="http://schemas.openxmlformats.org/officeDocument/2006/math">
                    <m:r>
                      <a:rPr lang="en-US" altLang="zh-CN" i="1" dirty="0">
                        <a:latin typeface="Cambria Math" panose="02040503050406030204" pitchFamily="18" charset="0"/>
                      </a:rPr>
                      <m:t>𝜋</m:t>
                    </m:r>
                    <m:r>
                      <a:rPr lang="en-US" altLang="zh-CN" i="1" dirty="0">
                        <a:latin typeface="Cambria Math" panose="02040503050406030204" pitchFamily="18" charset="0"/>
                      </a:rPr>
                      <m:t>=</m:t>
                    </m:r>
                    <m:r>
                      <a:rPr lang="en-US" altLang="zh-CN" i="1" dirty="0">
                        <a:latin typeface="Cambria Math" panose="02040503050406030204" pitchFamily="18" charset="0"/>
                      </a:rPr>
                      <m:t>𝐹</m:t>
                    </m:r>
                    <m:r>
                      <a:rPr lang="en-US" altLang="zh-CN" i="1" dirty="0">
                        <a:latin typeface="Cambria Math" panose="02040503050406030204" pitchFamily="18" charset="0"/>
                      </a:rPr>
                      <m:t>, </m:t>
                    </m:r>
                    <m:r>
                      <a:rPr lang="en-US" altLang="zh-CN" i="1" dirty="0">
                        <a:latin typeface="Cambria Math" panose="02040503050406030204" pitchFamily="18" charset="0"/>
                      </a:rPr>
                      <m:t>𝐹</m:t>
                    </m:r>
                    <m:r>
                      <a:rPr lang="en-US" altLang="zh-CN" i="1" dirty="0">
                        <a:latin typeface="Cambria Math" panose="02040503050406030204" pitchFamily="18" charset="0"/>
                      </a:rPr>
                      <m:t>, …, </m:t>
                    </m:r>
                    <m:r>
                      <a:rPr lang="en-US" altLang="zh-CN" i="1" dirty="0">
                        <a:latin typeface="Cambria Math" panose="02040503050406030204" pitchFamily="18" charset="0"/>
                      </a:rPr>
                      <m:t>𝐹</m:t>
                    </m:r>
                  </m:oMath>
                </a14:m>
                <a:r>
                  <a:rPr lang="en-US" altLang="zh-CN" dirty="0"/>
                  <a:t>?</a:t>
                </a:r>
              </a:p>
              <a:p>
                <a:endParaRPr lang="en-US" altLang="zh-CN" sz="3600" dirty="0"/>
              </a:p>
              <a:p>
                <a:r>
                  <a:rPr lang="en-US" altLang="zh-CN" dirty="0"/>
                  <a:t>same as before</a:t>
                </a:r>
              </a:p>
              <a:p>
                <a:r>
                  <a:rPr lang="en-US" altLang="zh-CN" dirty="0"/>
                  <a:t>What is the likelihood </a:t>
                </a:r>
                <a14:m>
                  <m:oMath xmlns:m="http://schemas.openxmlformats.org/officeDocument/2006/math">
                    <m:r>
                      <a:rPr lang="en-US" altLang="zh-CN" b="0" i="1" dirty="0" smtClean="0">
                        <a:solidFill>
                          <a:srgbClr val="FF0000"/>
                        </a:solidFill>
                        <a:latin typeface="Cambria Math" panose="02040503050406030204" pitchFamily="18" charset="0"/>
                      </a:rPr>
                      <m:t>𝑄</m:t>
                    </m:r>
                    <m:r>
                      <a:rPr lang="en-US" altLang="zh-CN" i="1" dirty="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𝐿</m:t>
                    </m:r>
                    <m:r>
                      <a:rPr lang="en-US" altLang="zh-CN" i="1" dirty="0">
                        <a:solidFill>
                          <a:srgbClr val="FF0000"/>
                        </a:solidFill>
                        <a:latin typeface="Cambria Math" panose="02040503050406030204" pitchFamily="18" charset="0"/>
                      </a:rPr>
                      <m:t>, </m:t>
                    </m:r>
                    <m:r>
                      <a:rPr lang="en-US" altLang="zh-CN" i="1" dirty="0">
                        <a:solidFill>
                          <a:srgbClr val="FF0000"/>
                        </a:solidFill>
                        <a:latin typeface="Cambria Math" panose="02040503050406030204" pitchFamily="18" charset="0"/>
                      </a:rPr>
                      <m:t>𝐿</m:t>
                    </m:r>
                    <m:r>
                      <a:rPr lang="en-US" altLang="zh-CN" i="1" dirty="0">
                        <a:solidFill>
                          <a:srgbClr val="FF0000"/>
                        </a:solidFill>
                        <a:latin typeface="Cambria Math" panose="02040503050406030204" pitchFamily="18" charset="0"/>
                      </a:rPr>
                      <m:t>, …, </m:t>
                    </m:r>
                    <m:r>
                      <a:rPr lang="en-US" altLang="zh-CN" i="1" dirty="0">
                        <a:solidFill>
                          <a:srgbClr val="FF0000"/>
                        </a:solidFill>
                        <a:latin typeface="Cambria Math" panose="02040503050406030204" pitchFamily="18" charset="0"/>
                      </a:rPr>
                      <m:t>𝐿</m:t>
                    </m:r>
                  </m:oMath>
                </a14:m>
                <a:r>
                  <a:rPr lang="en-US" altLang="zh-CN" dirty="0"/>
                  <a:t>?</a:t>
                </a:r>
              </a:p>
              <a:p>
                <a:endParaRPr lang="en-US" altLang="zh-CN" dirty="0"/>
              </a:p>
              <a:p>
                <a:endParaRPr lang="en-US" altLang="zh-CN" dirty="0"/>
              </a:p>
              <a:p>
                <a:r>
                  <a:rPr lang="en-US" altLang="zh-CN" dirty="0"/>
                  <a:t>So, it is 100 times more likely the die is loaded</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10694125" cy="5602802"/>
              </a:xfrm>
              <a:blipFill>
                <a:blip r:embed="rId2"/>
                <a:stretch>
                  <a:fillRect l="-912" t="-15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995158" y="4272932"/>
                <a:ext cx="10204862" cy="99514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en-US" sz="2400" i="1" dirty="0" smtClean="0">
                              <a:solidFill>
                                <a:srgbClr val="000000"/>
                              </a:solidFill>
                              <a:latin typeface="Cambria Math"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sym typeface="Symbol" panose="05050102010706020507" pitchFamily="18" charset="2"/>
                            </a:rPr>
                            <m:t>1</m:t>
                          </m:r>
                        </m:num>
                        <m:den>
                          <m:r>
                            <a:rPr lang="en-US" altLang="en-US" sz="2400" i="1" dirty="0">
                              <a:solidFill>
                                <a:srgbClr val="000000"/>
                              </a:solidFill>
                              <a:latin typeface="Cambria Math" panose="02040503050406030204" pitchFamily="18" charset="0"/>
                              <a:sym typeface="Symbol" panose="05050102010706020507" pitchFamily="18" charset="2"/>
                            </a:rPr>
                            <m:t>2</m:t>
                          </m:r>
                        </m:den>
                      </m:f>
                      <m:r>
                        <a:rPr lang="en-US" altLang="en-US" sz="2400" i="1" dirty="0">
                          <a:solidFill>
                            <a:srgbClr val="000000"/>
                          </a:solidFill>
                          <a:latin typeface="Cambria Math" panose="02040503050406030204" pitchFamily="18" charset="0"/>
                          <a:sym typeface="Symbol" panose="05050102010706020507" pitchFamily="18" charset="2"/>
                        </a:rPr>
                        <m:t>×</m:t>
                      </m:r>
                      <m:sSup>
                        <m:sSupPr>
                          <m:ctrlPr>
                            <a:rPr lang="en-US" altLang="en-US" sz="2400" i="1" dirty="0">
                              <a:solidFill>
                                <a:srgbClr val="000000"/>
                              </a:solidFill>
                              <a:latin typeface="Cambria Math" panose="02040503050406030204" pitchFamily="18" charset="0"/>
                              <a:sym typeface="Symbol" panose="05050102010706020507" pitchFamily="18" charset="2"/>
                            </a:rPr>
                          </m:ctrlPr>
                        </m:sSupPr>
                        <m:e>
                          <m:d>
                            <m:dPr>
                              <m:ctrlPr>
                                <a:rPr lang="en-US" altLang="en-US" sz="2400" i="1" dirty="0">
                                  <a:solidFill>
                                    <a:srgbClr val="000000"/>
                                  </a:solidFill>
                                  <a:latin typeface="Cambria Math"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sym typeface="Symbol" panose="05050102010706020507" pitchFamily="18" charset="2"/>
                                    </a:rPr>
                                    <m:t>1</m:t>
                                  </m:r>
                                </m:num>
                                <m:den>
                                  <m:r>
                                    <a:rPr lang="en-US" altLang="en-US" sz="2400" i="1" dirty="0">
                                      <a:solidFill>
                                        <a:srgbClr val="000000"/>
                                      </a:solidFill>
                                      <a:latin typeface="Cambria Math" panose="02040503050406030204" pitchFamily="18" charset="0"/>
                                      <a:sym typeface="Symbol" panose="05050102010706020507" pitchFamily="18" charset="2"/>
                                    </a:rPr>
                                    <m:t>10</m:t>
                                  </m:r>
                                </m:den>
                              </m:f>
                            </m:e>
                          </m:d>
                        </m:e>
                        <m:sup>
                          <m:r>
                            <a:rPr lang="en-US" altLang="en-US" sz="2400" b="0" i="1" dirty="0" smtClean="0">
                              <a:solidFill>
                                <a:srgbClr val="000000"/>
                              </a:solidFill>
                              <a:latin typeface="Cambria Math" panose="02040503050406030204" pitchFamily="18" charset="0"/>
                              <a:sym typeface="Symbol" panose="05050102010706020507" pitchFamily="18" charset="2"/>
                            </a:rPr>
                            <m:t>4</m:t>
                          </m:r>
                        </m:sup>
                      </m:sSup>
                      <m:r>
                        <a:rPr lang="en-US" altLang="en-US" sz="2400" i="1" dirty="0">
                          <a:solidFill>
                            <a:srgbClr val="000000"/>
                          </a:solidFill>
                          <a:latin typeface="Cambria Math" panose="02040503050406030204" pitchFamily="18" charset="0"/>
                          <a:sym typeface="Symbol" panose="05050102010706020507" pitchFamily="18" charset="2"/>
                        </a:rPr>
                        <m:t>×</m:t>
                      </m:r>
                      <m:sSup>
                        <m:sSupPr>
                          <m:ctrlPr>
                            <a:rPr lang="en-US" altLang="en-US" sz="2400" b="0" i="1" dirty="0" smtClean="0">
                              <a:solidFill>
                                <a:srgbClr val="000000"/>
                              </a:solidFill>
                              <a:latin typeface="Cambria Math" panose="02040503050406030204" pitchFamily="18" charset="0"/>
                              <a:sym typeface="Symbol" panose="05050102010706020507" pitchFamily="18" charset="2"/>
                            </a:rPr>
                          </m:ctrlPr>
                        </m:sSupPr>
                        <m:e>
                          <m:d>
                            <m:dPr>
                              <m:ctrlPr>
                                <a:rPr lang="en-US" altLang="en-US" sz="2400" i="1" dirty="0">
                                  <a:solidFill>
                                    <a:srgbClr val="000000"/>
                                  </a:solidFill>
                                  <a:latin typeface="Cambria Math"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sym typeface="Symbol" panose="05050102010706020507" pitchFamily="18" charset="2"/>
                                    </a:rPr>
                                    <m:t>1</m:t>
                                  </m:r>
                                </m:num>
                                <m:den>
                                  <m:r>
                                    <a:rPr lang="en-US" altLang="en-US" sz="2400" i="1" dirty="0">
                                      <a:solidFill>
                                        <a:srgbClr val="000000"/>
                                      </a:solidFill>
                                      <a:latin typeface="Cambria Math" panose="02040503050406030204" pitchFamily="18" charset="0"/>
                                      <a:sym typeface="Symbol" panose="05050102010706020507" pitchFamily="18" charset="2"/>
                                    </a:rPr>
                                    <m:t>2</m:t>
                                  </m:r>
                                </m:den>
                              </m:f>
                            </m:e>
                          </m:d>
                        </m:e>
                        <m:sup>
                          <m:r>
                            <a:rPr lang="en-US" altLang="en-US" sz="2400" b="0" i="1" dirty="0" smtClean="0">
                              <a:solidFill>
                                <a:srgbClr val="000000"/>
                              </a:solidFill>
                              <a:latin typeface="Cambria Math" panose="02040503050406030204" pitchFamily="18" charset="0"/>
                              <a:sym typeface="Symbol" panose="05050102010706020507" pitchFamily="18" charset="2"/>
                            </a:rPr>
                            <m:t>6</m:t>
                          </m:r>
                        </m:sup>
                      </m:sSup>
                      <m:r>
                        <a:rPr lang="en-US" altLang="en-US" sz="2400" i="1" dirty="0">
                          <a:solidFill>
                            <a:srgbClr val="000000"/>
                          </a:solidFill>
                          <a:latin typeface="Cambria Math" panose="02040503050406030204" pitchFamily="18" charset="0"/>
                          <a:sym typeface="Symbol" panose="05050102010706020507" pitchFamily="18" charset="2"/>
                        </a:rPr>
                        <m:t>×</m:t>
                      </m:r>
                      <m:sSup>
                        <m:sSupPr>
                          <m:ctrlPr>
                            <a:rPr lang="en-US" altLang="en-US" sz="2400" i="1" dirty="0">
                              <a:solidFill>
                                <a:srgbClr val="000000"/>
                              </a:solidFill>
                              <a:latin typeface="Cambria Math" panose="02040503050406030204" pitchFamily="18" charset="0"/>
                              <a:sym typeface="Symbol" panose="05050102010706020507" pitchFamily="18" charset="2"/>
                            </a:rPr>
                          </m:ctrlPr>
                        </m:sSupPr>
                        <m:e>
                          <m:d>
                            <m:dPr>
                              <m:ctrlPr>
                                <a:rPr lang="en-US" altLang="en-US" sz="2400" i="1" dirty="0">
                                  <a:solidFill>
                                    <a:srgbClr val="000000"/>
                                  </a:solidFill>
                                  <a:latin typeface="Cambria Math"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sym typeface="Symbol" panose="05050102010706020507" pitchFamily="18" charset="2"/>
                                </a:rPr>
                                <m:t>0</m:t>
                              </m:r>
                              <m:r>
                                <a:rPr lang="en-US" altLang="en-US" sz="2400" i="1" dirty="0">
                                  <a:solidFill>
                                    <a:srgbClr val="000000"/>
                                  </a:solidFill>
                                  <a:latin typeface="Cambria Math"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sym typeface="Symbol" panose="05050102010706020507" pitchFamily="18" charset="2"/>
                                </a:rPr>
                                <m:t>95</m:t>
                              </m:r>
                            </m:e>
                          </m:d>
                        </m:e>
                        <m:sup>
                          <m:r>
                            <a:rPr lang="en-US" altLang="en-US" sz="2400" i="1" dirty="0">
                              <a:solidFill>
                                <a:srgbClr val="000000"/>
                              </a:solidFill>
                              <a:latin typeface="Cambria Math" panose="02040503050406030204" pitchFamily="18" charset="0"/>
                              <a:sym typeface="Symbol" panose="05050102010706020507" pitchFamily="18" charset="2"/>
                            </a:rPr>
                            <m:t>9</m:t>
                          </m:r>
                        </m:sup>
                      </m:sSup>
                      <m:r>
                        <a:rPr lang="en-US" altLang="en-US" sz="2400" i="1" dirty="0">
                          <a:solidFill>
                            <a:srgbClr val="000000"/>
                          </a:solidFill>
                          <a:latin typeface="Cambria Math"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sym typeface="Symbol" panose="05050102010706020507" pitchFamily="18" charset="2"/>
                        </a:rPr>
                        <m:t>00000049238235134735</m:t>
                      </m:r>
                      <m:r>
                        <a:rPr lang="en-US" altLang="en-US" sz="2400" b="0" i="1" dirty="0" smtClean="0">
                          <a:solidFill>
                            <a:srgbClr val="000000"/>
                          </a:solidFill>
                          <a:latin typeface="Cambria Math"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sym typeface="Symbol" panose="05050102010706020507" pitchFamily="18" charset="2"/>
                        </a:rPr>
                        <m:t>0</m:t>
                      </m:r>
                      <m:r>
                        <a:rPr lang="en-US" altLang="en-US" sz="2400" b="0" i="1" dirty="0" smtClean="0">
                          <a:solidFill>
                            <a:srgbClr val="000000"/>
                          </a:solidFill>
                          <a:latin typeface="Cambria Math"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sym typeface="Symbol" panose="05050102010706020507" pitchFamily="18" charset="2"/>
                        </a:rPr>
                        <m:t>5</m:t>
                      </m:r>
                      <m:r>
                        <a:rPr lang="en-US" altLang="en-US" sz="2400" b="0" i="1" dirty="0" smtClean="0">
                          <a:solidFill>
                            <a:srgbClr val="000000"/>
                          </a:solidFill>
                          <a:latin typeface="Cambria Math" panose="02040503050406030204" pitchFamily="18" charset="0"/>
                          <a:sym typeface="Symbol" panose="05050102010706020507" pitchFamily="18" charset="2"/>
                        </a:rPr>
                        <m:t>×</m:t>
                      </m:r>
                      <m:sSup>
                        <m:sSupPr>
                          <m:ctrlPr>
                            <a:rPr lang="en-US" altLang="en-US" sz="2400" b="0" i="1" dirty="0" smtClean="0">
                              <a:solidFill>
                                <a:srgbClr val="000000"/>
                              </a:solidFill>
                              <a:latin typeface="Cambria Math" panose="02040503050406030204" pitchFamily="18" charset="0"/>
                              <a:sym typeface="Symbol" panose="05050102010706020507" pitchFamily="18" charset="2"/>
                            </a:rPr>
                          </m:ctrlPr>
                        </m:sSupPr>
                        <m:e>
                          <m:r>
                            <a:rPr lang="en-US" altLang="en-US" sz="2400" b="0" i="1" dirty="0" smtClean="0">
                              <a:solidFill>
                                <a:srgbClr val="000000"/>
                              </a:solidFill>
                              <a:latin typeface="Cambria Math" panose="02040503050406030204" pitchFamily="18" charset="0"/>
                              <a:sym typeface="Symbol" panose="05050102010706020507" pitchFamily="18" charset="2"/>
                            </a:rPr>
                            <m:t>10</m:t>
                          </m:r>
                        </m:e>
                        <m:sup>
                          <m:r>
                            <a:rPr lang="en-US" altLang="en-US" sz="2400" b="0" i="1" dirty="0" smtClean="0">
                              <a:solidFill>
                                <a:srgbClr val="000000"/>
                              </a:solidFill>
                              <a:latin typeface="Cambria Math"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sym typeface="Symbol" panose="05050102010706020507" pitchFamily="18" charset="2"/>
                            </a:rPr>
                            <m:t>7</m:t>
                          </m:r>
                        </m:sup>
                      </m:sSup>
                    </m:oMath>
                  </m:oMathPara>
                </a14:m>
                <a:endParaRPr lang="en-US" dirty="0"/>
              </a:p>
            </p:txBody>
          </p:sp>
        </mc:Choice>
        <mc:Fallback xmlns="">
          <p:sp>
            <p:nvSpPr>
              <p:cNvPr id="7" name="矩形 6"/>
              <p:cNvSpPr>
                <a:spLocks noRot="1" noChangeAspect="1" noMove="1" noResize="1" noEditPoints="1" noAdjustHandles="1" noChangeArrowheads="1" noChangeShapeType="1" noTextEdit="1"/>
              </p:cNvSpPr>
              <p:nvPr/>
            </p:nvSpPr>
            <p:spPr>
              <a:xfrm>
                <a:off x="995158" y="4272932"/>
                <a:ext cx="10204862" cy="99514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2972790" y="2369329"/>
                <a:ext cx="4684551" cy="9951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dirty="0" smtClean="0">
                              <a:solidFill>
                                <a:srgbClr val="000000">
                                  <a:lumMod val="75000"/>
                                  <a:lumOff val="25000"/>
                                </a:srgbClr>
                              </a:solidFill>
                              <a:latin typeface="Cambria Math" panose="02040503050406030204" pitchFamily="18" charset="0"/>
                            </a:rPr>
                          </m:ctrlPr>
                        </m:fPr>
                        <m:num>
                          <m:r>
                            <a:rPr lang="en-US" sz="2400" i="1" dirty="0">
                              <a:solidFill>
                                <a:srgbClr val="000000">
                                  <a:lumMod val="75000"/>
                                  <a:lumOff val="25000"/>
                                </a:srgbClr>
                              </a:solidFill>
                              <a:latin typeface="Cambria Math" panose="02040503050406030204" pitchFamily="18" charset="0"/>
                            </a:rPr>
                            <m:t>1</m:t>
                          </m:r>
                        </m:num>
                        <m:den>
                          <m:r>
                            <a:rPr lang="en-US" sz="2400" i="1" dirty="0">
                              <a:solidFill>
                                <a:srgbClr val="000000">
                                  <a:lumMod val="75000"/>
                                  <a:lumOff val="25000"/>
                                </a:srgbClr>
                              </a:solidFill>
                              <a:latin typeface="Cambria Math" panose="02040503050406030204" pitchFamily="18" charset="0"/>
                            </a:rPr>
                            <m:t>2</m:t>
                          </m:r>
                        </m:den>
                      </m:f>
                      <m:r>
                        <a:rPr lang="en-US" sz="2400" i="1" dirty="0">
                          <a:solidFill>
                            <a:srgbClr val="000000">
                              <a:lumMod val="75000"/>
                              <a:lumOff val="25000"/>
                            </a:srgbClr>
                          </a:solidFill>
                          <a:latin typeface="Cambria Math" panose="02040503050406030204" pitchFamily="18" charset="0"/>
                        </a:rPr>
                        <m:t>×</m:t>
                      </m:r>
                      <m:sSup>
                        <m:sSupPr>
                          <m:ctrlPr>
                            <a:rPr lang="en-US" sz="2400" i="1" dirty="0">
                              <a:solidFill>
                                <a:srgbClr val="000000">
                                  <a:lumMod val="75000"/>
                                  <a:lumOff val="25000"/>
                                </a:srgbClr>
                              </a:solidFill>
                              <a:latin typeface="Cambria Math" panose="02040503050406030204" pitchFamily="18" charset="0"/>
                            </a:rPr>
                          </m:ctrlPr>
                        </m:sSupPr>
                        <m:e>
                          <m:d>
                            <m:dPr>
                              <m:ctrlPr>
                                <a:rPr lang="en-US" sz="2400" i="1" dirty="0">
                                  <a:solidFill>
                                    <a:srgbClr val="000000">
                                      <a:lumMod val="75000"/>
                                      <a:lumOff val="25000"/>
                                    </a:srgbClr>
                                  </a:solidFill>
                                  <a:latin typeface="Cambria Math" panose="02040503050406030204" pitchFamily="18" charset="0"/>
                                </a:rPr>
                              </m:ctrlPr>
                            </m:dPr>
                            <m:e>
                              <m:f>
                                <m:fPr>
                                  <m:ctrlPr>
                                    <a:rPr lang="en-US" sz="2400" i="1" dirty="0">
                                      <a:solidFill>
                                        <a:srgbClr val="000000">
                                          <a:lumMod val="75000"/>
                                          <a:lumOff val="25000"/>
                                        </a:srgbClr>
                                      </a:solidFill>
                                      <a:latin typeface="Cambria Math" panose="02040503050406030204" pitchFamily="18" charset="0"/>
                                    </a:rPr>
                                  </m:ctrlPr>
                                </m:fPr>
                                <m:num>
                                  <m:r>
                                    <a:rPr lang="en-US" sz="2400" i="1" dirty="0">
                                      <a:solidFill>
                                        <a:srgbClr val="000000">
                                          <a:lumMod val="75000"/>
                                          <a:lumOff val="25000"/>
                                        </a:srgbClr>
                                      </a:solidFill>
                                      <a:latin typeface="Cambria Math" panose="02040503050406030204" pitchFamily="18" charset="0"/>
                                    </a:rPr>
                                    <m:t>1</m:t>
                                  </m:r>
                                </m:num>
                                <m:den>
                                  <m:r>
                                    <a:rPr lang="en-US" sz="2400" i="1" dirty="0">
                                      <a:solidFill>
                                        <a:srgbClr val="000000">
                                          <a:lumMod val="75000"/>
                                          <a:lumOff val="25000"/>
                                        </a:srgbClr>
                                      </a:solidFill>
                                      <a:latin typeface="Cambria Math" panose="02040503050406030204" pitchFamily="18" charset="0"/>
                                    </a:rPr>
                                    <m:t>6</m:t>
                                  </m:r>
                                </m:den>
                              </m:f>
                            </m:e>
                          </m:d>
                        </m:e>
                        <m:sup>
                          <m:r>
                            <a:rPr lang="en-US" sz="2400" i="1" dirty="0">
                              <a:solidFill>
                                <a:srgbClr val="000000">
                                  <a:lumMod val="75000"/>
                                  <a:lumOff val="25000"/>
                                </a:srgbClr>
                              </a:solidFill>
                              <a:latin typeface="Cambria Math" panose="02040503050406030204" pitchFamily="18" charset="0"/>
                            </a:rPr>
                            <m:t>10</m:t>
                          </m:r>
                        </m:sup>
                      </m:sSup>
                      <m:r>
                        <a:rPr lang="en-US" sz="2400" i="1" dirty="0">
                          <a:solidFill>
                            <a:srgbClr val="000000">
                              <a:lumMod val="75000"/>
                              <a:lumOff val="25000"/>
                            </a:srgbClr>
                          </a:solidFill>
                          <a:latin typeface="Cambria Math" panose="02040503050406030204" pitchFamily="18" charset="0"/>
                        </a:rPr>
                        <m:t>×</m:t>
                      </m:r>
                      <m:sSup>
                        <m:sSupPr>
                          <m:ctrlPr>
                            <a:rPr lang="en-US" sz="2400" i="1" dirty="0">
                              <a:solidFill>
                                <a:srgbClr val="000000">
                                  <a:lumMod val="75000"/>
                                  <a:lumOff val="25000"/>
                                </a:srgbClr>
                              </a:solidFill>
                              <a:latin typeface="Cambria Math" panose="02040503050406030204" pitchFamily="18" charset="0"/>
                            </a:rPr>
                          </m:ctrlPr>
                        </m:sSupPr>
                        <m:e>
                          <m:d>
                            <m:dPr>
                              <m:ctrlPr>
                                <a:rPr lang="en-US" sz="2400" i="1" dirty="0">
                                  <a:solidFill>
                                    <a:srgbClr val="000000">
                                      <a:lumMod val="75000"/>
                                      <a:lumOff val="25000"/>
                                    </a:srgbClr>
                                  </a:solidFill>
                                  <a:latin typeface="Cambria Math" panose="02040503050406030204" pitchFamily="18" charset="0"/>
                                </a:rPr>
                              </m:ctrlPr>
                            </m:dPr>
                            <m:e>
                              <m:r>
                                <a:rPr lang="en-US" sz="2400" i="1" dirty="0">
                                  <a:solidFill>
                                    <a:srgbClr val="000000">
                                      <a:lumMod val="75000"/>
                                      <a:lumOff val="25000"/>
                                    </a:srgbClr>
                                  </a:solidFill>
                                  <a:latin typeface="Cambria Math" panose="02040503050406030204" pitchFamily="18" charset="0"/>
                                </a:rPr>
                                <m:t>0</m:t>
                              </m:r>
                              <m:r>
                                <a:rPr lang="en-US" sz="2400" i="1" dirty="0">
                                  <a:solidFill>
                                    <a:srgbClr val="000000">
                                      <a:lumMod val="75000"/>
                                      <a:lumOff val="25000"/>
                                    </a:srgbClr>
                                  </a:solidFill>
                                  <a:latin typeface="Cambria Math" panose="02040503050406030204" pitchFamily="18" charset="0"/>
                                </a:rPr>
                                <m:t>.</m:t>
                              </m:r>
                              <m:r>
                                <a:rPr lang="en-US" sz="2400" i="1" dirty="0">
                                  <a:solidFill>
                                    <a:srgbClr val="000000">
                                      <a:lumMod val="75000"/>
                                      <a:lumOff val="25000"/>
                                    </a:srgbClr>
                                  </a:solidFill>
                                  <a:latin typeface="Cambria Math" panose="02040503050406030204" pitchFamily="18" charset="0"/>
                                </a:rPr>
                                <m:t>95</m:t>
                              </m:r>
                            </m:e>
                          </m:d>
                        </m:e>
                        <m:sup>
                          <m:r>
                            <a:rPr lang="en-US" sz="2400" i="1" dirty="0">
                              <a:solidFill>
                                <a:srgbClr val="000000">
                                  <a:lumMod val="75000"/>
                                  <a:lumOff val="25000"/>
                                </a:srgbClr>
                              </a:solidFill>
                              <a:latin typeface="Cambria Math" panose="02040503050406030204" pitchFamily="18" charset="0"/>
                            </a:rPr>
                            <m:t>9</m:t>
                          </m:r>
                        </m:sup>
                      </m:sSup>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0</m:t>
                      </m:r>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5</m:t>
                      </m:r>
                      <m:r>
                        <a:rPr lang="en-US" sz="2400" b="0" i="1" dirty="0" smtClean="0">
                          <a:solidFill>
                            <a:srgbClr val="000000">
                              <a:lumMod val="75000"/>
                              <a:lumOff val="25000"/>
                            </a:srgbClr>
                          </a:solidFill>
                          <a:latin typeface="Cambria Math" panose="02040503050406030204" pitchFamily="18" charset="0"/>
                        </a:rPr>
                        <m:t>×</m:t>
                      </m:r>
                      <m:sSup>
                        <m:sSupPr>
                          <m:ctrlPr>
                            <a:rPr lang="en-US" sz="2400" b="0" i="1" dirty="0" smtClean="0">
                              <a:solidFill>
                                <a:srgbClr val="000000">
                                  <a:lumMod val="75000"/>
                                  <a:lumOff val="25000"/>
                                </a:srgbClr>
                              </a:solidFill>
                              <a:latin typeface="Cambria Math" panose="02040503050406030204" pitchFamily="18" charset="0"/>
                            </a:rPr>
                          </m:ctrlPr>
                        </m:sSupPr>
                        <m:e>
                          <m:r>
                            <a:rPr lang="en-US" sz="2400" b="0" i="1" dirty="0" smtClean="0">
                              <a:solidFill>
                                <a:srgbClr val="000000">
                                  <a:lumMod val="75000"/>
                                  <a:lumOff val="25000"/>
                                </a:srgbClr>
                              </a:solidFill>
                              <a:latin typeface="Cambria Math" panose="02040503050406030204" pitchFamily="18" charset="0"/>
                            </a:rPr>
                            <m:t>10</m:t>
                          </m:r>
                        </m:e>
                        <m:sup>
                          <m:r>
                            <a:rPr lang="en-US" sz="2400" b="0" i="1" dirty="0" smtClean="0">
                              <a:solidFill>
                                <a:srgbClr val="000000">
                                  <a:lumMod val="75000"/>
                                  <a:lumOff val="25000"/>
                                </a:srgbClr>
                              </a:solidFill>
                              <a:latin typeface="Cambria Math" panose="02040503050406030204" pitchFamily="18" charset="0"/>
                            </a:rPr>
                            <m:t>−</m:t>
                          </m:r>
                          <m:r>
                            <a:rPr lang="en-US" sz="2400" b="0" i="1" dirty="0" smtClean="0">
                              <a:solidFill>
                                <a:srgbClr val="000000">
                                  <a:lumMod val="75000"/>
                                  <a:lumOff val="25000"/>
                                </a:srgbClr>
                              </a:solidFill>
                              <a:latin typeface="Cambria Math" panose="02040503050406030204" pitchFamily="18" charset="0"/>
                            </a:rPr>
                            <m:t>9</m:t>
                          </m:r>
                        </m:sup>
                      </m:sSup>
                    </m:oMath>
                  </m:oMathPara>
                </a14:m>
                <a:endParaRPr lang="en-US" dirty="0"/>
              </a:p>
            </p:txBody>
          </p:sp>
        </mc:Choice>
        <mc:Fallback xmlns="">
          <p:sp>
            <p:nvSpPr>
              <p:cNvPr id="8" name="矩形 7"/>
              <p:cNvSpPr>
                <a:spLocks noRot="1" noChangeAspect="1" noMove="1" noResize="1" noEditPoints="1" noAdjustHandles="1" noChangeArrowheads="1" noChangeShapeType="1" noTextEdit="1"/>
              </p:cNvSpPr>
              <p:nvPr/>
            </p:nvSpPr>
            <p:spPr>
              <a:xfrm>
                <a:off x="2972790" y="2369329"/>
                <a:ext cx="4684551" cy="995144"/>
              </a:xfrm>
              <a:prstGeom prst="rect">
                <a:avLst/>
              </a:prstGeom>
              <a:blipFill>
                <a:blip r:embed="rId4"/>
                <a:stretch>
                  <a:fillRect/>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27</a:t>
            </a:fld>
            <a:endParaRPr lang="en-US" altLang="zh-TW"/>
          </a:p>
        </p:txBody>
      </p:sp>
    </p:spTree>
    <p:extLst>
      <p:ext uri="{BB962C8B-B14F-4D97-AF65-F5344CB8AC3E}">
        <p14:creationId xmlns:p14="http://schemas.microsoft.com/office/powerpoint/2010/main" val="3141170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The three main questions on HMMs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solidFill>
                      <a:srgbClr val="FF0000"/>
                    </a:solidFill>
                  </a:rPr>
                  <a:t>Likelihood</a:t>
                </a:r>
              </a:p>
              <a:p>
                <a:r>
                  <a:rPr lang="en-US" altLang="zh-CN" dirty="0"/>
                  <a:t>GIVEN 	a HMM </a:t>
                </a:r>
                <a14:m>
                  <m:oMath xmlns:m="http://schemas.openxmlformats.org/officeDocument/2006/math">
                    <m:r>
                      <a:rPr lang="en-US" altLang="zh-CN" i="1" dirty="0">
                        <a:latin typeface="Cambria Math" panose="02040503050406030204" pitchFamily="18" charset="0"/>
                        <a:ea typeface="Cambria Math" panose="02040503050406030204" pitchFamily="18" charset="0"/>
                      </a:rPr>
                      <m:t>ℳ</m:t>
                    </m:r>
                  </m:oMath>
                </a14:m>
                <a:r>
                  <a:rPr lang="en-US" altLang="zh-CN" dirty="0"/>
                  <a:t>,  and a sequence </a:t>
                </a:r>
                <a14:m>
                  <m:oMath xmlns:m="http://schemas.openxmlformats.org/officeDocument/2006/math">
                    <m:r>
                      <a:rPr lang="en-US" altLang="zh-CN" b="1" i="1" dirty="0">
                        <a:latin typeface="Cambria Math" panose="02040503050406030204" pitchFamily="18" charset="0"/>
                      </a:rPr>
                      <m:t>𝒙</m:t>
                    </m:r>
                  </m:oMath>
                </a14:m>
                <a:r>
                  <a:rPr lang="en-US" altLang="zh-CN" dirty="0"/>
                  <a:t>,</a:t>
                </a:r>
              </a:p>
              <a:p>
                <a:r>
                  <a:rPr lang="en-US" altLang="zh-CN" dirty="0"/>
                  <a:t>FIND 		</a:t>
                </a:r>
                <a14:m>
                  <m:oMath xmlns:m="http://schemas.openxmlformats.org/officeDocument/2006/math">
                    <m:r>
                      <a:rPr lang="en-US" altLang="zh-CN" i="1" dirty="0">
                        <a:latin typeface="Cambria Math" panose="02040503050406030204" pitchFamily="18" charset="0"/>
                      </a:rPr>
                      <m:t>𝑃𝑟𝑜𝑏</m:t>
                    </m:r>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i="1" dirty="0" smtClean="0">
                        <a:latin typeface="Cambria Math" panose="02040503050406030204" pitchFamily="18" charset="0"/>
                        <a:ea typeface="Cambria Math" panose="02040503050406030204" pitchFamily="18" charset="0"/>
                      </a:rPr>
                      <m:t>ℳ</m:t>
                    </m:r>
                    <m:r>
                      <a:rPr lang="en-US" altLang="zh-CN" i="1" dirty="0">
                        <a:latin typeface="Cambria Math" panose="02040503050406030204" pitchFamily="18" charset="0"/>
                      </a:rPr>
                      <m:t>]</m:t>
                    </m:r>
                  </m:oMath>
                </a14:m>
                <a:endParaRPr lang="en-US" altLang="zh-CN" dirty="0"/>
              </a:p>
              <a:p>
                <a:r>
                  <a:rPr lang="en-US" altLang="zh-CN" dirty="0">
                    <a:solidFill>
                      <a:srgbClr val="FF0000"/>
                    </a:solidFill>
                  </a:rPr>
                  <a:t>Decoding</a:t>
                </a:r>
              </a:p>
              <a:p>
                <a:r>
                  <a:rPr lang="en-US" altLang="zh-CN" dirty="0"/>
                  <a:t>GIVEN		a HMM </a:t>
                </a:r>
                <a14:m>
                  <m:oMath xmlns:m="http://schemas.openxmlformats.org/officeDocument/2006/math">
                    <m:r>
                      <a:rPr lang="en-US" altLang="zh-CN" i="1" dirty="0">
                        <a:latin typeface="Cambria Math" panose="02040503050406030204" pitchFamily="18" charset="0"/>
                        <a:ea typeface="Cambria Math" panose="02040503050406030204" pitchFamily="18" charset="0"/>
                      </a:rPr>
                      <m:t>ℳ</m:t>
                    </m:r>
                  </m:oMath>
                </a14:m>
                <a:r>
                  <a:rPr lang="en-US" altLang="zh-CN" dirty="0"/>
                  <a:t>,  and a sequence </a:t>
                </a:r>
                <a14:m>
                  <m:oMath xmlns:m="http://schemas.openxmlformats.org/officeDocument/2006/math">
                    <m:r>
                      <a:rPr lang="en-US" altLang="zh-CN" b="1" i="1" dirty="0">
                        <a:latin typeface="Cambria Math" panose="02040503050406030204" pitchFamily="18" charset="0"/>
                      </a:rPr>
                      <m:t>𝒙</m:t>
                    </m:r>
                  </m:oMath>
                </a14:m>
                <a:r>
                  <a:rPr lang="en-US" altLang="zh-CN" dirty="0"/>
                  <a:t>,</a:t>
                </a:r>
              </a:p>
              <a:p>
                <a:r>
                  <a:rPr lang="en-US" altLang="zh-CN" dirty="0"/>
                  <a:t>FIND		the sequence </a:t>
                </a:r>
                <a14:m>
                  <m:oMath xmlns:m="http://schemas.openxmlformats.org/officeDocument/2006/math">
                    <m:r>
                      <a:rPr lang="en-US" altLang="zh-CN" b="0" i="1" smtClean="0">
                        <a:latin typeface="Cambria Math" panose="02040503050406030204" pitchFamily="18" charset="0"/>
                      </a:rPr>
                      <m:t>𝑄</m:t>
                    </m:r>
                  </m:oMath>
                </a14:m>
                <a:r>
                  <a:rPr lang="en-US" altLang="zh-CN" dirty="0"/>
                  <a:t> of states that maximizes </a:t>
                </a:r>
                <a14:m>
                  <m:oMath xmlns:m="http://schemas.openxmlformats.org/officeDocument/2006/math">
                    <m:r>
                      <a:rPr lang="en-US" altLang="zh-CN" b="0" i="1" dirty="0" smtClean="0">
                        <a:latin typeface="Cambria Math" panose="02040503050406030204" pitchFamily="18" charset="0"/>
                      </a:rPr>
                      <m:t>𝑝</m:t>
                    </m:r>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 </m:t>
                    </m:r>
                    <m:r>
                      <a:rPr lang="en-US" altLang="zh-CN" b="0" i="1" dirty="0" smtClean="0">
                        <a:latin typeface="Cambria Math" panose="02040503050406030204" pitchFamily="18" charset="0"/>
                      </a:rPr>
                      <m:t>𝑄</m:t>
                    </m:r>
                    <m:r>
                      <a:rPr lang="en-US" altLang="zh-CN" i="1" dirty="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ℳ</m:t>
                    </m:r>
                    <m:r>
                      <a:rPr lang="en-US" altLang="zh-CN" i="1" dirty="0">
                        <a:latin typeface="Cambria Math" panose="02040503050406030204" pitchFamily="18" charset="0"/>
                      </a:rPr>
                      <m:t>]</m:t>
                    </m:r>
                  </m:oMath>
                </a14:m>
                <a:endParaRPr lang="en-US" altLang="zh-CN" dirty="0"/>
              </a:p>
              <a:p>
                <a:r>
                  <a:rPr lang="en-US" altLang="zh-CN" dirty="0">
                    <a:solidFill>
                      <a:srgbClr val="FF0000"/>
                    </a:solidFill>
                  </a:rPr>
                  <a:t>Training</a:t>
                </a:r>
              </a:p>
              <a:p>
                <a:r>
                  <a:rPr lang="en-US" altLang="zh-CN" dirty="0"/>
                  <a:t>GIVEN		a HMM </a:t>
                </a:r>
                <a14:m>
                  <m:oMath xmlns:m="http://schemas.openxmlformats.org/officeDocument/2006/math">
                    <m:r>
                      <a:rPr lang="en-US" altLang="zh-CN" dirty="0">
                        <a:latin typeface="Cambria Math" panose="02040503050406030204" pitchFamily="18" charset="0"/>
                      </a:rPr>
                      <m:t>𝑀</m:t>
                    </m:r>
                  </m:oMath>
                </a14:m>
                <a:r>
                  <a:rPr lang="en-US" altLang="zh-CN" dirty="0"/>
                  <a:t>, with unspecified transition/emission probs., and a sequence </a:t>
                </a:r>
                <a14:m>
                  <m:oMath xmlns:m="http://schemas.openxmlformats.org/officeDocument/2006/math">
                    <m:r>
                      <a:rPr lang="en-US" altLang="zh-CN" b="1" i="1" dirty="0">
                        <a:latin typeface="Cambria Math" panose="02040503050406030204" pitchFamily="18" charset="0"/>
                      </a:rPr>
                      <m:t>𝒙</m:t>
                    </m:r>
                  </m:oMath>
                </a14:m>
                <a:r>
                  <a:rPr lang="en-US" altLang="zh-CN" dirty="0"/>
                  <a:t>,</a:t>
                </a:r>
              </a:p>
              <a:p>
                <a:r>
                  <a:rPr lang="en-US" altLang="zh-CN" dirty="0"/>
                  <a:t>FIND		parameters </a:t>
                </a:r>
                <a14:m>
                  <m:oMath xmlns:m="http://schemas.openxmlformats.org/officeDocument/2006/math">
                    <m:r>
                      <a:rPr lang="en-US" altLang="zh-CN" i="1" dirty="0">
                        <a:latin typeface="Cambria Math" panose="02040503050406030204" pitchFamily="18" charset="0"/>
                      </a:rPr>
                      <m:t>𝜃</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i="1" dirty="0" err="1">
                            <a:latin typeface="Cambria Math" panose="02040503050406030204" pitchFamily="18" charset="0"/>
                          </a:rPr>
                          <m:t>𝑖</m:t>
                        </m:r>
                      </m:sub>
                    </m:sSub>
                    <m:r>
                      <a:rPr lang="en-US" altLang="zh-CN" i="1" dirty="0">
                        <a:latin typeface="Cambria Math" panose="02040503050406030204" pitchFamily="18" charset="0"/>
                      </a:rPr>
                      <m:t>(.),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𝑎</m:t>
                        </m:r>
                      </m:e>
                      <m:sub>
                        <m:r>
                          <a:rPr lang="en-US" altLang="zh-CN" i="1" dirty="0" err="1">
                            <a:latin typeface="Cambria Math" panose="02040503050406030204" pitchFamily="18" charset="0"/>
                          </a:rPr>
                          <m:t>𝑖𝑗</m:t>
                        </m:r>
                      </m:sub>
                    </m:sSub>
                    <m:r>
                      <a:rPr lang="en-US" altLang="zh-CN" i="1" dirty="0">
                        <a:latin typeface="Cambria Math" panose="02040503050406030204" pitchFamily="18" charset="0"/>
                      </a:rPr>
                      <m:t>) </m:t>
                    </m:r>
                  </m:oMath>
                </a14:m>
                <a:r>
                  <a:rPr lang="en-US" altLang="zh-CN" dirty="0"/>
                  <a:t>that maximize </a:t>
                </a:r>
                <a14:m>
                  <m:oMath xmlns:m="http://schemas.openxmlformats.org/officeDocument/2006/math">
                    <m:r>
                      <a:rPr lang="en-US" altLang="zh-CN" b="0" i="1" dirty="0" smtClean="0">
                        <a:latin typeface="Cambria Math" panose="02040503050406030204" pitchFamily="18" charset="0"/>
                      </a:rPr>
                      <m:t>𝑝</m:t>
                    </m:r>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i="1" dirty="0">
                        <a:latin typeface="Cambria Math" panose="02040503050406030204" pitchFamily="18" charset="0"/>
                      </a:rPr>
                      <m:t>𝜃</m:t>
                    </m:r>
                    <m:r>
                      <a:rPr lang="en-US" altLang="zh-CN" i="1" dirty="0">
                        <a:latin typeface="Cambria Math" panose="02040503050406030204" pitchFamily="18" charset="0"/>
                      </a:rPr>
                      <m:t>]</m:t>
                    </m:r>
                  </m:oMath>
                </a14:m>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r="-2109"/>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28</a:t>
            </a:fld>
            <a:endParaRPr lang="en-US" altLang="zh-TW"/>
          </a:p>
        </p:txBody>
      </p:sp>
    </p:spTree>
    <p:extLst>
      <p:ext uri="{BB962C8B-B14F-4D97-AF65-F5344CB8AC3E}">
        <p14:creationId xmlns:p14="http://schemas.microsoft.com/office/powerpoint/2010/main" val="718551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 topologies</a:t>
            </a:r>
            <a:endParaRPr lang="zh-CN" altLang="en-US" dirty="0"/>
          </a:p>
        </p:txBody>
      </p:sp>
      <p:sp>
        <p:nvSpPr>
          <p:cNvPr id="3" name="内容占位符 2"/>
          <p:cNvSpPr>
            <a:spLocks noGrp="1"/>
          </p:cNvSpPr>
          <p:nvPr>
            <p:ph idx="1"/>
          </p:nvPr>
        </p:nvSpPr>
        <p:spPr/>
        <p:txBody>
          <a:bodyPr/>
          <a:lstStyle/>
          <a:p>
            <a:r>
              <a:rPr lang="en-US" altLang="zh-CN" dirty="0"/>
              <a:t>The HMM topology determines the set of allowed transitions between states</a:t>
            </a:r>
          </a:p>
          <a:p>
            <a:r>
              <a:rPr lang="en-US" altLang="zh-CN" dirty="0"/>
              <a:t>In principle any topology is possible</a:t>
            </a:r>
            <a:endParaRPr lang="zh-CN" altLang="en-US" dirty="0"/>
          </a:p>
        </p:txBody>
      </p:sp>
      <p:grpSp>
        <p:nvGrpSpPr>
          <p:cNvPr id="7" name="组合 6"/>
          <p:cNvGrpSpPr/>
          <p:nvPr/>
        </p:nvGrpSpPr>
        <p:grpSpPr>
          <a:xfrm>
            <a:off x="3001489" y="2721014"/>
            <a:ext cx="714167" cy="689844"/>
            <a:chOff x="2580575" y="3214499"/>
            <a:chExt cx="714167" cy="689844"/>
          </a:xfrm>
        </p:grpSpPr>
        <p:sp>
          <p:nvSpPr>
            <p:cNvPr id="8" name="椭圆 7"/>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9" name="矩形 8"/>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kern="0" dirty="0" smtClean="0">
                            <a:solidFill>
                              <a:schemeClr val="tx1"/>
                            </a:solidFill>
                            <a:latin typeface="Cambria Math" panose="02040503050406030204" pitchFamily="18" charset="0"/>
                          </a:rPr>
                          <m:t>1</m:t>
                        </m:r>
                      </m:oMath>
                    </m:oMathPara>
                  </a14:m>
                  <a:endParaRPr lang="zh-CN" altLang="en-US" dirty="0">
                    <a:solidFill>
                      <a:schemeClr val="tx1"/>
                    </a:solidFill>
                  </a:endParaRPr>
                </a:p>
              </p:txBody>
            </p:sp>
          </mc:Choice>
          <mc:Fallback xmlns="">
            <p:sp>
              <p:nvSpPr>
                <p:cNvPr id="9" name="矩形 8"/>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2"/>
                  <a:stretch>
                    <a:fillRect/>
                  </a:stretch>
                </a:blipFill>
              </p:spPr>
              <p:txBody>
                <a:bodyPr/>
                <a:lstStyle/>
                <a:p>
                  <a:r>
                    <a:rPr lang="zh-CN" altLang="en-US">
                      <a:noFill/>
                    </a:rPr>
                    <a:t> </a:t>
                  </a:r>
                </a:p>
              </p:txBody>
            </p:sp>
          </mc:Fallback>
        </mc:AlternateContent>
      </p:grpSp>
      <p:grpSp>
        <p:nvGrpSpPr>
          <p:cNvPr id="10" name="组合 9"/>
          <p:cNvGrpSpPr/>
          <p:nvPr/>
        </p:nvGrpSpPr>
        <p:grpSpPr>
          <a:xfrm>
            <a:off x="4939146" y="2191426"/>
            <a:ext cx="714167" cy="689844"/>
            <a:chOff x="2580575" y="3214499"/>
            <a:chExt cx="714167" cy="689844"/>
          </a:xfrm>
        </p:grpSpPr>
        <p:sp>
          <p:nvSpPr>
            <p:cNvPr id="11" name="椭圆 10"/>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12" name="矩形 11"/>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2</m:t>
                        </m:r>
                      </m:oMath>
                    </m:oMathPara>
                  </a14:m>
                  <a:endParaRPr lang="zh-CN" altLang="en-US" dirty="0">
                    <a:solidFill>
                      <a:schemeClr val="tx1"/>
                    </a:solidFill>
                  </a:endParaRPr>
                </a:p>
              </p:txBody>
            </p:sp>
          </mc:Choice>
          <mc:Fallback xmlns="">
            <p:sp>
              <p:nvSpPr>
                <p:cNvPr id="13" name="矩形 12"/>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3"/>
                  <a:stretch>
                    <a:fillRect/>
                  </a:stretch>
                </a:blipFill>
              </p:spPr>
              <p:txBody>
                <a:bodyPr/>
                <a:lstStyle/>
                <a:p>
                  <a:r>
                    <a:rPr lang="zh-CN" altLang="en-US">
                      <a:noFill/>
                    </a:rPr>
                    <a:t> </a:t>
                  </a:r>
                </a:p>
              </p:txBody>
            </p:sp>
          </mc:Fallback>
        </mc:AlternateContent>
      </p:grpSp>
      <p:grpSp>
        <p:nvGrpSpPr>
          <p:cNvPr id="13" name="组合 12"/>
          <p:cNvGrpSpPr/>
          <p:nvPr/>
        </p:nvGrpSpPr>
        <p:grpSpPr>
          <a:xfrm>
            <a:off x="6918851" y="2698827"/>
            <a:ext cx="714167" cy="689844"/>
            <a:chOff x="2580575" y="3214499"/>
            <a:chExt cx="714167" cy="689844"/>
          </a:xfrm>
        </p:grpSpPr>
        <p:sp>
          <p:nvSpPr>
            <p:cNvPr id="14" name="椭圆 13"/>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15" name="矩形 14"/>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3</m:t>
                        </m:r>
                      </m:oMath>
                    </m:oMathPara>
                  </a14:m>
                  <a:endParaRPr lang="zh-CN" altLang="en-US" dirty="0">
                    <a:solidFill>
                      <a:schemeClr val="tx1"/>
                    </a:solidFill>
                  </a:endParaRPr>
                </a:p>
              </p:txBody>
            </p:sp>
          </mc:Choice>
          <mc:Fallback xmlns="">
            <p:sp>
              <p:nvSpPr>
                <p:cNvPr id="16" name="矩形 15"/>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4"/>
                  <a:stretch>
                    <a:fillRect/>
                  </a:stretch>
                </a:blipFill>
              </p:spPr>
              <p:txBody>
                <a:bodyPr/>
                <a:lstStyle/>
                <a:p>
                  <a:r>
                    <a:rPr lang="zh-CN" altLang="en-US">
                      <a:noFill/>
                    </a:rPr>
                    <a:t> </a:t>
                  </a:r>
                </a:p>
              </p:txBody>
            </p:sp>
          </mc:Fallback>
        </mc:AlternateContent>
      </p:grpSp>
      <p:grpSp>
        <p:nvGrpSpPr>
          <p:cNvPr id="16" name="组合 15"/>
          <p:cNvGrpSpPr/>
          <p:nvPr/>
        </p:nvGrpSpPr>
        <p:grpSpPr>
          <a:xfrm>
            <a:off x="5479132" y="3654662"/>
            <a:ext cx="714167" cy="689844"/>
            <a:chOff x="2580575" y="3214499"/>
            <a:chExt cx="714167" cy="689844"/>
          </a:xfrm>
        </p:grpSpPr>
        <p:sp>
          <p:nvSpPr>
            <p:cNvPr id="17" name="椭圆 16"/>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18" name="矩形 17"/>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4</m:t>
                        </m:r>
                      </m:oMath>
                    </m:oMathPara>
                  </a14:m>
                  <a:endParaRPr lang="zh-CN" altLang="en-US" dirty="0">
                    <a:solidFill>
                      <a:schemeClr val="tx1"/>
                    </a:solidFill>
                  </a:endParaRPr>
                </a:p>
              </p:txBody>
            </p:sp>
          </mc:Choice>
          <mc:Fallback xmlns="">
            <p:sp>
              <p:nvSpPr>
                <p:cNvPr id="19" name="矩形 18"/>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5"/>
                  <a:stretch>
                    <a:fillRect/>
                  </a:stretch>
                </a:blipFill>
              </p:spPr>
              <p:txBody>
                <a:bodyPr/>
                <a:lstStyle/>
                <a:p>
                  <a:r>
                    <a:rPr lang="zh-CN" altLang="en-US">
                      <a:noFill/>
                    </a:rPr>
                    <a:t> </a:t>
                  </a:r>
                </a:p>
              </p:txBody>
            </p:sp>
          </mc:Fallback>
        </mc:AlternateContent>
      </p:grpSp>
      <p:grpSp>
        <p:nvGrpSpPr>
          <p:cNvPr id="19" name="组合 18"/>
          <p:cNvGrpSpPr/>
          <p:nvPr/>
        </p:nvGrpSpPr>
        <p:grpSpPr>
          <a:xfrm>
            <a:off x="3392934" y="4344506"/>
            <a:ext cx="714167" cy="689844"/>
            <a:chOff x="2580575" y="3214499"/>
            <a:chExt cx="714167" cy="689844"/>
          </a:xfrm>
        </p:grpSpPr>
        <p:sp>
          <p:nvSpPr>
            <p:cNvPr id="20" name="椭圆 19"/>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21" name="矩形 20"/>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5</m:t>
                        </m:r>
                      </m:oMath>
                    </m:oMathPara>
                  </a14:m>
                  <a:endParaRPr lang="zh-CN" altLang="en-US" dirty="0">
                    <a:solidFill>
                      <a:schemeClr val="tx1"/>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6"/>
                  <a:stretch>
                    <a:fillRect/>
                  </a:stretch>
                </a:blipFill>
              </p:spPr>
              <p:txBody>
                <a:bodyPr/>
                <a:lstStyle/>
                <a:p>
                  <a:r>
                    <a:rPr lang="zh-CN" altLang="en-US">
                      <a:noFill/>
                    </a:rPr>
                    <a:t> </a:t>
                  </a:r>
                </a:p>
              </p:txBody>
            </p:sp>
          </mc:Fallback>
        </mc:AlternateContent>
      </p:grpSp>
      <p:grpSp>
        <p:nvGrpSpPr>
          <p:cNvPr id="22" name="组合 21"/>
          <p:cNvGrpSpPr/>
          <p:nvPr/>
        </p:nvGrpSpPr>
        <p:grpSpPr>
          <a:xfrm>
            <a:off x="4756242" y="5100677"/>
            <a:ext cx="714167" cy="689844"/>
            <a:chOff x="2580575" y="3214499"/>
            <a:chExt cx="714167" cy="689844"/>
          </a:xfrm>
        </p:grpSpPr>
        <p:sp>
          <p:nvSpPr>
            <p:cNvPr id="23" name="椭圆 22"/>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24" name="矩形 23"/>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6</m:t>
                        </m:r>
                      </m:oMath>
                    </m:oMathPara>
                  </a14:m>
                  <a:endParaRPr lang="zh-CN" altLang="en-US" dirty="0">
                    <a:solidFill>
                      <a:schemeClr val="tx1"/>
                    </a:solidFill>
                  </a:endParaRPr>
                </a:p>
              </p:txBody>
            </p:sp>
          </mc:Choice>
          <mc:Fallback xmlns="">
            <p:sp>
              <p:nvSpPr>
                <p:cNvPr id="25" name="矩形 24"/>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7"/>
                  <a:stretch>
                    <a:fillRect/>
                  </a:stretch>
                </a:blipFill>
              </p:spPr>
              <p:txBody>
                <a:bodyPr/>
                <a:lstStyle/>
                <a:p>
                  <a:r>
                    <a:rPr lang="zh-CN" altLang="en-US">
                      <a:noFill/>
                    </a:rPr>
                    <a:t> </a:t>
                  </a:r>
                </a:p>
              </p:txBody>
            </p:sp>
          </mc:Fallback>
        </mc:AlternateContent>
      </p:grpSp>
      <p:grpSp>
        <p:nvGrpSpPr>
          <p:cNvPr id="25" name="组合 24"/>
          <p:cNvGrpSpPr/>
          <p:nvPr/>
        </p:nvGrpSpPr>
        <p:grpSpPr>
          <a:xfrm>
            <a:off x="6559128" y="4813685"/>
            <a:ext cx="714167" cy="689844"/>
            <a:chOff x="2580575" y="3214499"/>
            <a:chExt cx="714167" cy="689844"/>
          </a:xfrm>
        </p:grpSpPr>
        <p:sp>
          <p:nvSpPr>
            <p:cNvPr id="26" name="椭圆 25"/>
            <p:cNvSpPr/>
            <p:nvPr/>
          </p:nvSpPr>
          <p:spPr>
            <a:xfrm>
              <a:off x="2580575" y="3214499"/>
              <a:ext cx="714167" cy="68984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 </a:t>
              </a:r>
            </a:p>
          </p:txBody>
        </p:sp>
        <mc:AlternateContent xmlns:mc="http://schemas.openxmlformats.org/markup-compatibility/2006" xmlns:a14="http://schemas.microsoft.com/office/drawing/2010/main">
          <mc:Choice Requires="a14">
            <p:sp>
              <p:nvSpPr>
                <p:cNvPr id="27" name="矩形 26"/>
                <p:cNvSpPr/>
                <p:nvPr/>
              </p:nvSpPr>
              <p:spPr>
                <a:xfrm>
                  <a:off x="2754755" y="3374755"/>
                  <a:ext cx="365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kern="0" dirty="0" smtClean="0">
                            <a:solidFill>
                              <a:schemeClr val="tx1"/>
                            </a:solidFill>
                            <a:latin typeface="Cambria Math" panose="02040503050406030204" pitchFamily="18" charset="0"/>
                          </a:rPr>
                          <m:t>7</m:t>
                        </m:r>
                      </m:oMath>
                    </m:oMathPara>
                  </a14:m>
                  <a:endParaRPr lang="zh-CN" altLang="en-US" dirty="0">
                    <a:solidFill>
                      <a:schemeClr val="tx1"/>
                    </a:solidFill>
                  </a:endParaRPr>
                </a:p>
              </p:txBody>
            </p:sp>
          </mc:Choice>
          <mc:Fallback xmlns="">
            <p:sp>
              <p:nvSpPr>
                <p:cNvPr id="28" name="矩形 27"/>
                <p:cNvSpPr>
                  <a:spLocks noRot="1" noChangeAspect="1" noMove="1" noResize="1" noEditPoints="1" noAdjustHandles="1" noChangeArrowheads="1" noChangeShapeType="1" noTextEdit="1"/>
                </p:cNvSpPr>
                <p:nvPr/>
              </p:nvSpPr>
              <p:spPr>
                <a:xfrm>
                  <a:off x="2754755" y="3374755"/>
                  <a:ext cx="365806" cy="369332"/>
                </a:xfrm>
                <a:prstGeom prst="rect">
                  <a:avLst/>
                </a:prstGeom>
                <a:blipFill>
                  <a:blip r:embed="rId8"/>
                  <a:stretch>
                    <a:fillRect/>
                  </a:stretch>
                </a:blipFill>
              </p:spPr>
              <p:txBody>
                <a:bodyPr/>
                <a:lstStyle/>
                <a:p>
                  <a:r>
                    <a:rPr lang="zh-CN" altLang="en-US">
                      <a:noFill/>
                    </a:rPr>
                    <a:t> </a:t>
                  </a:r>
                </a:p>
              </p:txBody>
            </p:sp>
          </mc:Fallback>
        </mc:AlternateContent>
      </p:grpSp>
      <p:cxnSp>
        <p:nvCxnSpPr>
          <p:cNvPr id="28" name="直接箭头连接符 27"/>
          <p:cNvCxnSpPr>
            <a:stCxn id="8" idx="7"/>
            <a:endCxn id="11" idx="2"/>
          </p:cNvCxnSpPr>
          <p:nvPr/>
        </p:nvCxnSpPr>
        <p:spPr>
          <a:xfrm flipV="1">
            <a:off x="3611069" y="2536348"/>
            <a:ext cx="1328077" cy="28569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1" idx="6"/>
            <a:endCxn id="14" idx="1"/>
          </p:cNvCxnSpPr>
          <p:nvPr/>
        </p:nvCxnSpPr>
        <p:spPr>
          <a:xfrm>
            <a:off x="5653313" y="2536348"/>
            <a:ext cx="1370125" cy="2635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endCxn id="17" idx="2"/>
          </p:cNvCxnSpPr>
          <p:nvPr/>
        </p:nvCxnSpPr>
        <p:spPr>
          <a:xfrm>
            <a:off x="3657670" y="3208808"/>
            <a:ext cx="1821462" cy="79077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7" idx="6"/>
            <a:endCxn id="14" idx="3"/>
          </p:cNvCxnSpPr>
          <p:nvPr/>
        </p:nvCxnSpPr>
        <p:spPr>
          <a:xfrm flipV="1">
            <a:off x="6193299" y="3287646"/>
            <a:ext cx="830139" cy="7119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14" idx="4"/>
            <a:endCxn id="26" idx="0"/>
          </p:cNvCxnSpPr>
          <p:nvPr/>
        </p:nvCxnSpPr>
        <p:spPr>
          <a:xfrm flipH="1">
            <a:off x="6916212" y="3388671"/>
            <a:ext cx="359723" cy="142501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26" idx="2"/>
            <a:endCxn id="8" idx="5"/>
          </p:cNvCxnSpPr>
          <p:nvPr/>
        </p:nvCxnSpPr>
        <p:spPr>
          <a:xfrm flipH="1" flipV="1">
            <a:off x="3611069" y="3309833"/>
            <a:ext cx="2948059" cy="184877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p:nvPr/>
        </p:nvCxnSpPr>
        <p:spPr>
          <a:xfrm>
            <a:off x="3455768" y="3381893"/>
            <a:ext cx="190414" cy="102054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20" idx="5"/>
            <a:endCxn id="23" idx="2"/>
          </p:cNvCxnSpPr>
          <p:nvPr/>
        </p:nvCxnSpPr>
        <p:spPr>
          <a:xfrm>
            <a:off x="4002514" y="4933325"/>
            <a:ext cx="753728" cy="51227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23" idx="6"/>
          </p:cNvCxnSpPr>
          <p:nvPr/>
        </p:nvCxnSpPr>
        <p:spPr>
          <a:xfrm flipV="1">
            <a:off x="5470409" y="5259632"/>
            <a:ext cx="1137959" cy="18596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7" name="弧形 36"/>
          <p:cNvSpPr/>
          <p:nvPr/>
        </p:nvSpPr>
        <p:spPr>
          <a:xfrm rot="9023357">
            <a:off x="5313111" y="4748838"/>
            <a:ext cx="1562865" cy="1001839"/>
          </a:xfrm>
          <a:prstGeom prst="arc">
            <a:avLst>
              <a:gd name="adj1" fmla="val 13651901"/>
              <a:gd name="adj2" fmla="val 21548849"/>
            </a:avLst>
          </a:prstGeom>
          <a:ln w="19050">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38" name="弧形 37"/>
          <p:cNvSpPr/>
          <p:nvPr/>
        </p:nvSpPr>
        <p:spPr>
          <a:xfrm rot="18066397">
            <a:off x="2571327" y="2206435"/>
            <a:ext cx="599102" cy="697881"/>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9" name="弧形 38"/>
          <p:cNvSpPr/>
          <p:nvPr/>
        </p:nvSpPr>
        <p:spPr>
          <a:xfrm>
            <a:off x="7033916" y="1996928"/>
            <a:ext cx="599102" cy="697881"/>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0" name="文本框 39"/>
              <p:cNvSpPr txBox="1"/>
              <p:nvPr/>
            </p:nvSpPr>
            <p:spPr>
              <a:xfrm>
                <a:off x="4429823" y="3228415"/>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14</m:t>
                          </m:r>
                        </m:sub>
                      </m:sSub>
                    </m:oMath>
                  </m:oMathPara>
                </a14:m>
                <a:endParaRPr lang="zh-CN" altLang="en-US" sz="2400" dirty="0"/>
              </a:p>
            </p:txBody>
          </p:sp>
        </mc:Choice>
        <mc:Fallback xmlns="">
          <p:sp>
            <p:nvSpPr>
              <p:cNvPr id="40" name="文本框 39"/>
              <p:cNvSpPr txBox="1">
                <a:spLocks noRot="1" noChangeAspect="1" noMove="1" noResize="1" noEditPoints="1" noAdjustHandles="1" noChangeArrowheads="1" noChangeShapeType="1" noTextEdit="1"/>
              </p:cNvSpPr>
              <p:nvPr/>
            </p:nvSpPr>
            <p:spPr>
              <a:xfrm>
                <a:off x="4429823" y="3228415"/>
                <a:ext cx="546746" cy="461665"/>
              </a:xfrm>
              <a:prstGeom prst="rect">
                <a:avLst/>
              </a:prstGeom>
              <a:blipFill>
                <a:blip r:embed="rId9"/>
                <a:stretch>
                  <a:fillRect r="-7865"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3929989" y="2241508"/>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12</m:t>
                          </m:r>
                        </m:sub>
                      </m:sSub>
                    </m:oMath>
                  </m:oMathPara>
                </a14:m>
                <a:endParaRPr lang="zh-CN" altLang="en-US" sz="2400" dirty="0"/>
              </a:p>
            </p:txBody>
          </p:sp>
        </mc:Choice>
        <mc:Fallback xmlns="">
          <p:sp>
            <p:nvSpPr>
              <p:cNvPr id="41" name="文本框 40"/>
              <p:cNvSpPr txBox="1">
                <a:spLocks noRot="1" noChangeAspect="1" noMove="1" noResize="1" noEditPoints="1" noAdjustHandles="1" noChangeArrowheads="1" noChangeShapeType="1" noTextEdit="1"/>
              </p:cNvSpPr>
              <p:nvPr/>
            </p:nvSpPr>
            <p:spPr>
              <a:xfrm>
                <a:off x="3929989" y="2241508"/>
                <a:ext cx="546746" cy="461665"/>
              </a:xfrm>
              <a:prstGeom prst="rect">
                <a:avLst/>
              </a:prstGeom>
              <a:blipFill>
                <a:blip r:embed="rId10"/>
                <a:stretch>
                  <a:fillRect r="-7865"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p:cNvSpPr txBox="1"/>
              <p:nvPr/>
            </p:nvSpPr>
            <p:spPr>
              <a:xfrm>
                <a:off x="3921374" y="4977975"/>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56</m:t>
                          </m:r>
                        </m:sub>
                      </m:sSub>
                    </m:oMath>
                  </m:oMathPara>
                </a14:m>
                <a:endParaRPr lang="zh-CN" altLang="en-US" sz="2400" dirty="0"/>
              </a:p>
            </p:txBody>
          </p:sp>
        </mc:Choice>
        <mc:Fallback xmlns="">
          <p:sp>
            <p:nvSpPr>
              <p:cNvPr id="42" name="文本框 41"/>
              <p:cNvSpPr txBox="1">
                <a:spLocks noRot="1" noChangeAspect="1" noMove="1" noResize="1" noEditPoints="1" noAdjustHandles="1" noChangeArrowheads="1" noChangeShapeType="1" noTextEdit="1"/>
              </p:cNvSpPr>
              <p:nvPr/>
            </p:nvSpPr>
            <p:spPr>
              <a:xfrm>
                <a:off x="3921374" y="4977975"/>
                <a:ext cx="546746" cy="461665"/>
              </a:xfrm>
              <a:prstGeom prst="rect">
                <a:avLst/>
              </a:prstGeom>
              <a:blipFill>
                <a:blip r:embed="rId11"/>
                <a:stretch>
                  <a:fillRect r="-8889"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p:cNvSpPr txBox="1"/>
              <p:nvPr/>
            </p:nvSpPr>
            <p:spPr>
              <a:xfrm>
                <a:off x="6233328" y="3140421"/>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43</m:t>
                          </m:r>
                        </m:sub>
                      </m:sSub>
                    </m:oMath>
                  </m:oMathPara>
                </a14:m>
                <a:endParaRPr lang="zh-CN" altLang="en-US" sz="2400" dirty="0"/>
              </a:p>
            </p:txBody>
          </p:sp>
        </mc:Choice>
        <mc:Fallback xmlns="">
          <p:sp>
            <p:nvSpPr>
              <p:cNvPr id="43" name="文本框 42"/>
              <p:cNvSpPr txBox="1">
                <a:spLocks noRot="1" noChangeAspect="1" noMove="1" noResize="1" noEditPoints="1" noAdjustHandles="1" noChangeArrowheads="1" noChangeShapeType="1" noTextEdit="1"/>
              </p:cNvSpPr>
              <p:nvPr/>
            </p:nvSpPr>
            <p:spPr>
              <a:xfrm>
                <a:off x="6233328" y="3140421"/>
                <a:ext cx="546746" cy="461665"/>
              </a:xfrm>
              <a:prstGeom prst="rect">
                <a:avLst/>
              </a:prstGeom>
              <a:blipFill>
                <a:blip r:embed="rId12"/>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7033916" y="3892532"/>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37</m:t>
                          </m:r>
                        </m:sub>
                      </m:sSub>
                    </m:oMath>
                  </m:oMathPara>
                </a14:m>
                <a:endParaRPr lang="zh-CN" altLang="en-US" sz="2400" dirty="0"/>
              </a:p>
            </p:txBody>
          </p:sp>
        </mc:Choice>
        <mc:Fallback xmlns="">
          <p:sp>
            <p:nvSpPr>
              <p:cNvPr id="44" name="文本框 43"/>
              <p:cNvSpPr txBox="1">
                <a:spLocks noRot="1" noChangeAspect="1" noMove="1" noResize="1" noEditPoints="1" noAdjustHandles="1" noChangeArrowheads="1" noChangeShapeType="1" noTextEdit="1"/>
              </p:cNvSpPr>
              <p:nvPr/>
            </p:nvSpPr>
            <p:spPr>
              <a:xfrm>
                <a:off x="7033916" y="3892532"/>
                <a:ext cx="546746" cy="461665"/>
              </a:xfrm>
              <a:prstGeom prst="rect">
                <a:avLst/>
              </a:prstGeom>
              <a:blipFill>
                <a:blip r:embed="rId13"/>
                <a:stretch>
                  <a:fillRect r="-7778"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p:cNvSpPr txBox="1"/>
              <p:nvPr/>
            </p:nvSpPr>
            <p:spPr>
              <a:xfrm>
                <a:off x="5643435" y="4896873"/>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67</m:t>
                          </m:r>
                        </m:sub>
                      </m:sSub>
                    </m:oMath>
                  </m:oMathPara>
                </a14:m>
                <a:endParaRPr lang="zh-CN" altLang="en-US" sz="2400" dirty="0"/>
              </a:p>
            </p:txBody>
          </p:sp>
        </mc:Choice>
        <mc:Fallback xmlns="">
          <p:sp>
            <p:nvSpPr>
              <p:cNvPr id="45" name="文本框 44"/>
              <p:cNvSpPr txBox="1">
                <a:spLocks noRot="1" noChangeAspect="1" noMove="1" noResize="1" noEditPoints="1" noAdjustHandles="1" noChangeArrowheads="1" noChangeShapeType="1" noTextEdit="1"/>
              </p:cNvSpPr>
              <p:nvPr/>
            </p:nvSpPr>
            <p:spPr>
              <a:xfrm>
                <a:off x="5643435" y="4896873"/>
                <a:ext cx="546746" cy="461665"/>
              </a:xfrm>
              <a:prstGeom prst="rect">
                <a:avLst/>
              </a:prstGeom>
              <a:blipFill>
                <a:blip r:embed="rId14"/>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5916808" y="5693935"/>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76</m:t>
                          </m:r>
                        </m:sub>
                      </m:sSub>
                    </m:oMath>
                  </m:oMathPara>
                </a14:m>
                <a:endParaRPr lang="zh-CN" altLang="en-US" sz="2400" dirty="0"/>
              </a:p>
            </p:txBody>
          </p:sp>
        </mc:Choice>
        <mc:Fallback xmlns="">
          <p:sp>
            <p:nvSpPr>
              <p:cNvPr id="46" name="文本框 45"/>
              <p:cNvSpPr txBox="1">
                <a:spLocks noRot="1" noChangeAspect="1" noMove="1" noResize="1" noEditPoints="1" noAdjustHandles="1" noChangeArrowheads="1" noChangeShapeType="1" noTextEdit="1"/>
              </p:cNvSpPr>
              <p:nvPr/>
            </p:nvSpPr>
            <p:spPr>
              <a:xfrm>
                <a:off x="5916808" y="5693935"/>
                <a:ext cx="546746" cy="461665"/>
              </a:xfrm>
              <a:prstGeom prst="rect">
                <a:avLst/>
              </a:prstGeom>
              <a:blipFill>
                <a:blip r:embed="rId15"/>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6223835" y="2271705"/>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23</m:t>
                          </m:r>
                        </m:sub>
                      </m:sSub>
                    </m:oMath>
                  </m:oMathPara>
                </a14:m>
                <a:endParaRPr lang="zh-CN" altLang="en-US" sz="2400" dirty="0"/>
              </a:p>
            </p:txBody>
          </p:sp>
        </mc:Choice>
        <mc:Fallback xmlns="">
          <p:sp>
            <p:nvSpPr>
              <p:cNvPr id="47" name="文本框 46"/>
              <p:cNvSpPr txBox="1">
                <a:spLocks noRot="1" noChangeAspect="1" noMove="1" noResize="1" noEditPoints="1" noAdjustHandles="1" noChangeArrowheads="1" noChangeShapeType="1" noTextEdit="1"/>
              </p:cNvSpPr>
              <p:nvPr/>
            </p:nvSpPr>
            <p:spPr>
              <a:xfrm>
                <a:off x="6223835" y="2271705"/>
                <a:ext cx="546746" cy="461665"/>
              </a:xfrm>
              <a:prstGeom prst="rect">
                <a:avLst/>
              </a:prstGeom>
              <a:blipFill>
                <a:blip r:embed="rId16"/>
                <a:stretch>
                  <a:fillRect r="-7778"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3023785" y="3758584"/>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15</m:t>
                          </m:r>
                        </m:sub>
                      </m:sSub>
                    </m:oMath>
                  </m:oMathPara>
                </a14:m>
                <a:endParaRPr lang="zh-CN" altLang="en-US" sz="2400" dirty="0"/>
              </a:p>
            </p:txBody>
          </p:sp>
        </mc:Choice>
        <mc:Fallback xmlns="">
          <p:sp>
            <p:nvSpPr>
              <p:cNvPr id="48" name="文本框 47"/>
              <p:cNvSpPr txBox="1">
                <a:spLocks noRot="1" noChangeAspect="1" noMove="1" noResize="1" noEditPoints="1" noAdjustHandles="1" noChangeArrowheads="1" noChangeShapeType="1" noTextEdit="1"/>
              </p:cNvSpPr>
              <p:nvPr/>
            </p:nvSpPr>
            <p:spPr>
              <a:xfrm>
                <a:off x="3023785" y="3758584"/>
                <a:ext cx="546746" cy="461665"/>
              </a:xfrm>
              <a:prstGeom prst="rect">
                <a:avLst/>
              </a:prstGeom>
              <a:blipFill>
                <a:blip r:embed="rId17"/>
                <a:stretch>
                  <a:fillRect r="-7778" b="-2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4575879" y="4030557"/>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71</m:t>
                          </m:r>
                        </m:sub>
                      </m:sSub>
                    </m:oMath>
                  </m:oMathPara>
                </a14:m>
                <a:endParaRPr lang="zh-CN" altLang="en-US" sz="2400" dirty="0"/>
              </a:p>
            </p:txBody>
          </p:sp>
        </mc:Choice>
        <mc:Fallback xmlns="">
          <p:sp>
            <p:nvSpPr>
              <p:cNvPr id="49" name="文本框 48"/>
              <p:cNvSpPr txBox="1">
                <a:spLocks noRot="1" noChangeAspect="1" noMove="1" noResize="1" noEditPoints="1" noAdjustHandles="1" noChangeArrowheads="1" noChangeShapeType="1" noTextEdit="1"/>
              </p:cNvSpPr>
              <p:nvPr/>
            </p:nvSpPr>
            <p:spPr>
              <a:xfrm>
                <a:off x="4575879" y="4030557"/>
                <a:ext cx="546746" cy="461665"/>
              </a:xfrm>
              <a:prstGeom prst="rect">
                <a:avLst/>
              </a:prstGeom>
              <a:blipFill>
                <a:blip r:embed="rId18"/>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7580662" y="1689061"/>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33</m:t>
                          </m:r>
                        </m:sub>
                      </m:sSub>
                    </m:oMath>
                  </m:oMathPara>
                </a14:m>
                <a:endParaRPr lang="zh-CN" altLang="en-US" sz="2400" dirty="0"/>
              </a:p>
            </p:txBody>
          </p:sp>
        </mc:Choice>
        <mc:Fallback xmlns="">
          <p:sp>
            <p:nvSpPr>
              <p:cNvPr id="50" name="文本框 49"/>
              <p:cNvSpPr txBox="1">
                <a:spLocks noRot="1" noChangeAspect="1" noMove="1" noResize="1" noEditPoints="1" noAdjustHandles="1" noChangeArrowheads="1" noChangeShapeType="1" noTextEdit="1"/>
              </p:cNvSpPr>
              <p:nvPr/>
            </p:nvSpPr>
            <p:spPr>
              <a:xfrm>
                <a:off x="7580662" y="1689061"/>
                <a:ext cx="546746" cy="461665"/>
              </a:xfrm>
              <a:prstGeom prst="rect">
                <a:avLst/>
              </a:prstGeom>
              <a:blipFill>
                <a:blip r:embed="rId19"/>
                <a:stretch>
                  <a:fillRect r="-8989"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2072158" y="2191426"/>
                <a:ext cx="54674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11</m:t>
                          </m:r>
                        </m:sub>
                      </m:sSub>
                    </m:oMath>
                  </m:oMathPara>
                </a14:m>
                <a:endParaRPr lang="zh-CN" altLang="en-US" sz="2400" dirty="0"/>
              </a:p>
            </p:txBody>
          </p:sp>
        </mc:Choice>
        <mc:Fallback xmlns="">
          <p:sp>
            <p:nvSpPr>
              <p:cNvPr id="51" name="文本框 50"/>
              <p:cNvSpPr txBox="1">
                <a:spLocks noRot="1" noChangeAspect="1" noMove="1" noResize="1" noEditPoints="1" noAdjustHandles="1" noChangeArrowheads="1" noChangeShapeType="1" noTextEdit="1"/>
              </p:cNvSpPr>
              <p:nvPr/>
            </p:nvSpPr>
            <p:spPr>
              <a:xfrm>
                <a:off x="2072158" y="2191426"/>
                <a:ext cx="546746" cy="461665"/>
              </a:xfrm>
              <a:prstGeom prst="rect">
                <a:avLst/>
              </a:prstGeom>
              <a:blipFill>
                <a:blip r:embed="rId20"/>
                <a:stretch>
                  <a:fillRect r="-6667" b="-1316"/>
                </a:stretch>
              </a:blipFill>
            </p:spPr>
            <p:txBody>
              <a:bodyPr/>
              <a:lstStyle/>
              <a:p>
                <a:r>
                  <a:rPr lang="zh-CN" altLang="en-US">
                    <a:noFill/>
                  </a:rPr>
                  <a:t> </a:t>
                </a:r>
              </a:p>
            </p:txBody>
          </p:sp>
        </mc:Fallback>
      </mc:AlternateContent>
      <p:sp>
        <p:nvSpPr>
          <p:cNvPr id="52" name="灯片编号占位符 51"/>
          <p:cNvSpPr>
            <a:spLocks noGrp="1"/>
          </p:cNvSpPr>
          <p:nvPr>
            <p:ph type="sldNum" sz="quarter" idx="12"/>
          </p:nvPr>
        </p:nvSpPr>
        <p:spPr/>
        <p:txBody>
          <a:bodyPr/>
          <a:lstStyle/>
          <a:p>
            <a:pPr>
              <a:defRPr/>
            </a:pPr>
            <a:fld id="{B9CD4CCB-73CB-499F-9483-72A1F6A46DBE}" type="slidenum">
              <a:rPr lang="zh-TW" altLang="en-US" smtClean="0"/>
              <a:pPr>
                <a:defRPr/>
              </a:pPr>
              <a:t>29</a:t>
            </a:fld>
            <a:endParaRPr lang="en-US" altLang="zh-TW"/>
          </a:p>
        </p:txBody>
      </p:sp>
    </p:spTree>
    <p:extLst>
      <p:ext uri="{BB962C8B-B14F-4D97-AF65-F5344CB8AC3E}">
        <p14:creationId xmlns:p14="http://schemas.microsoft.com/office/powerpoint/2010/main" val="242347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p:sp>
        <p:nvSpPr>
          <p:cNvPr id="3" name="内容占位符 2"/>
          <p:cNvSpPr>
            <a:spLocks noGrp="1"/>
          </p:cNvSpPr>
          <p:nvPr>
            <p:ph idx="1"/>
          </p:nvPr>
        </p:nvSpPr>
        <p:spPr/>
        <p:txBody>
          <a:bodyPr/>
          <a:lstStyle/>
          <a:p>
            <a:r>
              <a:rPr lang="en-US" altLang="zh-CN" dirty="0"/>
              <a:t>Markov chains were first introduced in 1906 by Andrey Markov, with the goal of showing that the Law of Large Numbers does not necessarily require the random variables to be independent.</a:t>
            </a:r>
          </a:p>
          <a:p>
            <a:r>
              <a:rPr lang="en-US" altLang="zh-CN" dirty="0"/>
              <a:t>A Markov chain is a model that tells us something about the probabilities of sequences of random variables, </a:t>
            </a:r>
            <a:r>
              <a:rPr lang="en-US" altLang="zh-CN" i="1" dirty="0"/>
              <a:t>states</a:t>
            </a:r>
            <a:r>
              <a:rPr lang="en-US" altLang="zh-CN" dirty="0"/>
              <a:t>, each of which can take on values from some set. </a:t>
            </a:r>
            <a:endParaRPr lang="zh-CN" altLang="en-US" dirty="0"/>
          </a:p>
        </p:txBody>
      </p:sp>
      <p:sp>
        <p:nvSpPr>
          <p:cNvPr id="4" name="日期占位符 3"/>
          <p:cNvSpPr>
            <a:spLocks noGrp="1"/>
          </p:cNvSpPr>
          <p:nvPr>
            <p:ph type="dt" sz="half" idx="10"/>
          </p:nvPr>
        </p:nvSpPr>
        <p:spPr/>
        <p:txBody>
          <a:bodyPr/>
          <a:lstStyle/>
          <a:p>
            <a:pPr>
              <a:defRPr/>
            </a:pPr>
            <a:fld id="{5BC48A14-B8D8-4A22-B603-E5BDE2BB5864}" type="datetime1">
              <a:rPr lang="en-US" altLang="zh-CN">
                <a:latin typeface="Calibri" panose="020F0502020204030204"/>
              </a:rPr>
              <a:pPr>
                <a:defRPr/>
              </a:pPr>
              <a:t>12/28/2022</a:t>
            </a:fld>
            <a:endParaRPr lang="en-US">
              <a:latin typeface="Calibri" panose="020F0502020204030204"/>
            </a:endParaRPr>
          </a:p>
        </p:txBody>
      </p:sp>
      <p:sp>
        <p:nvSpPr>
          <p:cNvPr id="5" name="页脚占位符 4"/>
          <p:cNvSpPr>
            <a:spLocks noGrp="1"/>
          </p:cNvSpPr>
          <p:nvPr>
            <p:ph type="ftr" sz="quarter" idx="11"/>
          </p:nvPr>
        </p:nvSpPr>
        <p:spPr/>
        <p:txBody>
          <a:bodyPr/>
          <a:lstStyle/>
          <a:p>
            <a:pPr>
              <a:defRPr/>
            </a:pPr>
            <a:r>
              <a:rPr lang="en-US">
                <a:latin typeface="Calibri" panose="020F0502020204030204"/>
              </a:rPr>
              <a:t>Pattern recognition</a:t>
            </a:r>
          </a:p>
        </p:txBody>
      </p:sp>
      <p:sp>
        <p:nvSpPr>
          <p:cNvPr id="6" name="灯片编号占位符 5"/>
          <p:cNvSpPr>
            <a:spLocks noGrp="1"/>
          </p:cNvSpPr>
          <p:nvPr>
            <p:ph type="sldNum" sz="quarter" idx="12"/>
          </p:nvPr>
        </p:nvSpPr>
        <p:spPr/>
        <p:txBody>
          <a:bodyPr/>
          <a:lstStyle/>
          <a:p>
            <a:pPr>
              <a:defRPr/>
            </a:pPr>
            <a:fld id="{0E6D59EA-74EB-4426-9363-A4C6AA2DED66}" type="slidenum">
              <a:rPr lang="en-US" sz="1050">
                <a:solidFill>
                  <a:srgbClr val="FFFFFF"/>
                </a:solidFill>
                <a:latin typeface="Calibri" panose="020F0502020204030204"/>
              </a:rPr>
              <a:pPr>
                <a:defRPr/>
              </a:pPr>
              <a:t>3</a:t>
            </a:fld>
            <a:endParaRPr lang="en-US" sz="1050">
              <a:solidFill>
                <a:srgbClr val="FFFFFF"/>
              </a:solidFill>
              <a:latin typeface="Calibri" panose="020F0502020204030204"/>
            </a:endParaRPr>
          </a:p>
        </p:txBody>
      </p:sp>
      <p:pic>
        <p:nvPicPr>
          <p:cNvPr id="1026" name="Picture 2" descr="https://images.deepai.org/glossary-terms/markov-chain-51330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012" y="4117830"/>
            <a:ext cx="6670406" cy="1811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67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topologies</a:t>
            </a:r>
            <a:endParaRPr lang="zh-CN" altLang="en-US" dirty="0"/>
          </a:p>
        </p:txBody>
      </p:sp>
      <p:sp>
        <p:nvSpPr>
          <p:cNvPr id="3" name="内容占位符 2"/>
          <p:cNvSpPr>
            <a:spLocks noGrp="1"/>
          </p:cNvSpPr>
          <p:nvPr>
            <p:ph idx="1"/>
          </p:nvPr>
        </p:nvSpPr>
        <p:spPr/>
        <p:txBody>
          <a:bodyPr>
            <a:no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Speech recognition: left-to-right HMM with 3~5 states</a:t>
            </a:r>
          </a:p>
          <a:p>
            <a:r>
              <a:rPr lang="en-US" altLang="zh-CN" dirty="0"/>
              <a:t>Speaker recognition: ergodic HMM</a:t>
            </a:r>
            <a:endParaRPr lang="zh-CN" altLang="en-US" dirty="0"/>
          </a:p>
          <a:p>
            <a:endParaRPr lang="zh-CN" altLang="en-US" dirty="0"/>
          </a:p>
        </p:txBody>
      </p:sp>
      <p:grpSp>
        <p:nvGrpSpPr>
          <p:cNvPr id="7" name="组合 6"/>
          <p:cNvGrpSpPr/>
          <p:nvPr/>
        </p:nvGrpSpPr>
        <p:grpSpPr>
          <a:xfrm>
            <a:off x="1248780" y="1863074"/>
            <a:ext cx="1699581" cy="747352"/>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矩形 15"/>
          <p:cNvSpPr/>
          <p:nvPr/>
        </p:nvSpPr>
        <p:spPr>
          <a:xfrm>
            <a:off x="1108206" y="2764630"/>
            <a:ext cx="2218171" cy="400110"/>
          </a:xfrm>
          <a:prstGeom prst="rect">
            <a:avLst/>
          </a:prstGeom>
        </p:spPr>
        <p:txBody>
          <a:bodyPr wrap="none">
            <a:spAutoFit/>
          </a:bodyPr>
          <a:lstStyle/>
          <a:p>
            <a:r>
              <a:rPr lang="en-US" altLang="zh-CN" sz="2000" dirty="0"/>
              <a:t>left−to−right model</a:t>
            </a:r>
            <a:endParaRPr lang="zh-CN" altLang="en-US" sz="2000" dirty="0"/>
          </a:p>
        </p:txBody>
      </p:sp>
      <p:sp>
        <p:nvSpPr>
          <p:cNvPr id="17" name="矩形 16"/>
          <p:cNvSpPr/>
          <p:nvPr/>
        </p:nvSpPr>
        <p:spPr>
          <a:xfrm>
            <a:off x="4157846" y="2748830"/>
            <a:ext cx="3582712" cy="400110"/>
          </a:xfrm>
          <a:prstGeom prst="rect">
            <a:avLst/>
          </a:prstGeom>
        </p:spPr>
        <p:txBody>
          <a:bodyPr wrap="none">
            <a:spAutoFit/>
          </a:bodyPr>
          <a:lstStyle/>
          <a:p>
            <a:r>
              <a:rPr lang="en-US" altLang="zh-CN" sz="2000" dirty="0"/>
              <a:t>parallel path left−to−right model</a:t>
            </a:r>
            <a:endParaRPr lang="zh-CN" altLang="en-US" sz="2000" dirty="0"/>
          </a:p>
        </p:txBody>
      </p:sp>
      <p:grpSp>
        <p:nvGrpSpPr>
          <p:cNvPr id="18" name="组合 17"/>
          <p:cNvGrpSpPr/>
          <p:nvPr/>
        </p:nvGrpSpPr>
        <p:grpSpPr>
          <a:xfrm>
            <a:off x="9126827" y="1194724"/>
            <a:ext cx="1302912" cy="1331384"/>
            <a:chOff x="9126827" y="788332"/>
            <a:chExt cx="1302912" cy="1331384"/>
          </a:xfrm>
        </p:grpSpPr>
        <p:sp>
          <p:nvSpPr>
            <p:cNvPr id="19" name="Oval 4"/>
            <p:cNvSpPr>
              <a:spLocks noChangeArrowheads="1"/>
            </p:cNvSpPr>
            <p:nvPr/>
          </p:nvSpPr>
          <p:spPr bwMode="auto">
            <a:xfrm>
              <a:off x="9126827" y="1723492"/>
              <a:ext cx="395457" cy="396223"/>
            </a:xfrm>
            <a:prstGeom prst="ellipse">
              <a:avLst/>
            </a:prstGeom>
            <a:solidFill>
              <a:srgbClr val="0070C0"/>
            </a:solidFill>
            <a:ln w="38100">
              <a:no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20" name="Oval 5"/>
            <p:cNvSpPr>
              <a:spLocks noChangeArrowheads="1"/>
            </p:cNvSpPr>
            <p:nvPr/>
          </p:nvSpPr>
          <p:spPr bwMode="auto">
            <a:xfrm>
              <a:off x="9126827" y="788332"/>
              <a:ext cx="395457" cy="396223"/>
            </a:xfrm>
            <a:prstGeom prst="ellipse">
              <a:avLst/>
            </a:prstGeom>
            <a:solidFill>
              <a:srgbClr val="0070C0"/>
            </a:solidFill>
            <a:ln w="38100">
              <a:no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21" name="Oval 6"/>
            <p:cNvSpPr>
              <a:spLocks noChangeArrowheads="1"/>
            </p:cNvSpPr>
            <p:nvPr/>
          </p:nvSpPr>
          <p:spPr bwMode="auto">
            <a:xfrm>
              <a:off x="10034282" y="1723492"/>
              <a:ext cx="395457" cy="396223"/>
            </a:xfrm>
            <a:prstGeom prst="ellipse">
              <a:avLst/>
            </a:prstGeom>
            <a:solidFill>
              <a:srgbClr val="0070C0"/>
            </a:solidFill>
            <a:ln w="38100">
              <a:no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sp>
          <p:nvSpPr>
            <p:cNvPr id="22" name="Oval 7"/>
            <p:cNvSpPr>
              <a:spLocks noChangeArrowheads="1"/>
            </p:cNvSpPr>
            <p:nvPr/>
          </p:nvSpPr>
          <p:spPr bwMode="auto">
            <a:xfrm>
              <a:off x="10034282" y="788332"/>
              <a:ext cx="395457" cy="396223"/>
            </a:xfrm>
            <a:prstGeom prst="ellipse">
              <a:avLst/>
            </a:prstGeom>
            <a:solidFill>
              <a:srgbClr val="0070C0"/>
            </a:solidFill>
            <a:ln w="38100">
              <a:no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2000" b="1" i="0" u="none" strike="noStrike" kern="0" cap="none" spc="0" normalizeH="0" baseline="0" noProof="0" dirty="0">
                <a:ln>
                  <a:noFill/>
                </a:ln>
                <a:solidFill>
                  <a:srgbClr val="FF0000"/>
                </a:solidFill>
                <a:effectLst/>
                <a:uLnTx/>
                <a:uFillTx/>
                <a:latin typeface="Arial" panose="020B0604020202020204" pitchFamily="34" charset="0"/>
                <a:cs typeface="Arial" panose="020B0604020202020204" pitchFamily="34" charset="0"/>
              </a:endParaRPr>
            </a:p>
          </p:txBody>
        </p:sp>
        <p:cxnSp>
          <p:nvCxnSpPr>
            <p:cNvPr id="23" name="AutoShape 8"/>
            <p:cNvCxnSpPr>
              <a:cxnSpLocks noChangeShapeType="1"/>
              <a:stCxn id="20" idx="7"/>
              <a:endCxn id="22" idx="1"/>
            </p:cNvCxnSpPr>
            <p:nvPr/>
          </p:nvCxnSpPr>
          <p:spPr bwMode="auto">
            <a:xfrm>
              <a:off x="9464371" y="846358"/>
              <a:ext cx="627824"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4" name="AutoShape 9"/>
            <p:cNvCxnSpPr>
              <a:cxnSpLocks noChangeShapeType="1"/>
              <a:stCxn id="22" idx="3"/>
              <a:endCxn id="20" idx="5"/>
            </p:cNvCxnSpPr>
            <p:nvPr/>
          </p:nvCxnSpPr>
          <p:spPr bwMode="auto">
            <a:xfrm flipH="1">
              <a:off x="9464371" y="1126529"/>
              <a:ext cx="627824"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a:stCxn id="20" idx="5"/>
              <a:endCxn id="19" idx="7"/>
            </p:cNvCxnSpPr>
            <p:nvPr/>
          </p:nvCxnSpPr>
          <p:spPr bwMode="auto">
            <a:xfrm>
              <a:off x="9464371" y="1126529"/>
              <a:ext cx="0" cy="65498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6" name="AutoShape 11"/>
            <p:cNvCxnSpPr>
              <a:cxnSpLocks noChangeShapeType="1"/>
              <a:stCxn id="19" idx="1"/>
              <a:endCxn id="20" idx="3"/>
            </p:cNvCxnSpPr>
            <p:nvPr/>
          </p:nvCxnSpPr>
          <p:spPr bwMode="auto">
            <a:xfrm flipV="1">
              <a:off x="9184740" y="1126529"/>
              <a:ext cx="0" cy="65498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7" name="AutoShape 12"/>
            <p:cNvCxnSpPr>
              <a:cxnSpLocks noChangeShapeType="1"/>
              <a:stCxn id="20" idx="6"/>
              <a:endCxn id="21" idx="0"/>
            </p:cNvCxnSpPr>
            <p:nvPr/>
          </p:nvCxnSpPr>
          <p:spPr bwMode="auto">
            <a:xfrm>
              <a:off x="9522284" y="986444"/>
              <a:ext cx="709727" cy="737048"/>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8" name="AutoShape 13"/>
            <p:cNvCxnSpPr>
              <a:cxnSpLocks noChangeShapeType="1"/>
              <a:stCxn id="21" idx="2"/>
              <a:endCxn id="20" idx="4"/>
            </p:cNvCxnSpPr>
            <p:nvPr/>
          </p:nvCxnSpPr>
          <p:spPr bwMode="auto">
            <a:xfrm flipH="1" flipV="1">
              <a:off x="9324556" y="1184555"/>
              <a:ext cx="709726" cy="73704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29" name="AutoShape 14"/>
            <p:cNvCxnSpPr>
              <a:cxnSpLocks noChangeShapeType="1"/>
              <a:stCxn id="22" idx="5"/>
              <a:endCxn id="21" idx="7"/>
            </p:cNvCxnSpPr>
            <p:nvPr/>
          </p:nvCxnSpPr>
          <p:spPr bwMode="auto">
            <a:xfrm>
              <a:off x="10371826" y="1126529"/>
              <a:ext cx="0" cy="65498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0" name="AutoShape 15"/>
            <p:cNvCxnSpPr>
              <a:cxnSpLocks noChangeShapeType="1"/>
              <a:stCxn id="21" idx="1"/>
              <a:endCxn id="22" idx="3"/>
            </p:cNvCxnSpPr>
            <p:nvPr/>
          </p:nvCxnSpPr>
          <p:spPr bwMode="auto">
            <a:xfrm flipV="1">
              <a:off x="10092195" y="1126529"/>
              <a:ext cx="0" cy="65498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1" name="AutoShape 16"/>
            <p:cNvCxnSpPr>
              <a:cxnSpLocks noChangeShapeType="1"/>
              <a:stCxn id="19" idx="7"/>
              <a:endCxn id="21" idx="1"/>
            </p:cNvCxnSpPr>
            <p:nvPr/>
          </p:nvCxnSpPr>
          <p:spPr bwMode="auto">
            <a:xfrm>
              <a:off x="9464371" y="1781518"/>
              <a:ext cx="627824"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2" name="AutoShape 17"/>
            <p:cNvCxnSpPr>
              <a:cxnSpLocks noChangeShapeType="1"/>
              <a:stCxn id="21" idx="3"/>
              <a:endCxn id="19" idx="5"/>
            </p:cNvCxnSpPr>
            <p:nvPr/>
          </p:nvCxnSpPr>
          <p:spPr bwMode="auto">
            <a:xfrm flipH="1">
              <a:off x="9464371" y="2061689"/>
              <a:ext cx="627824" cy="0"/>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3" name="AutoShape 18"/>
            <p:cNvCxnSpPr>
              <a:cxnSpLocks noChangeShapeType="1"/>
              <a:stCxn id="19" idx="0"/>
              <a:endCxn id="22" idx="2"/>
            </p:cNvCxnSpPr>
            <p:nvPr/>
          </p:nvCxnSpPr>
          <p:spPr bwMode="auto">
            <a:xfrm flipV="1">
              <a:off x="9324556" y="986444"/>
              <a:ext cx="709726" cy="737048"/>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4" name="AutoShape 19"/>
            <p:cNvCxnSpPr>
              <a:cxnSpLocks noChangeShapeType="1"/>
              <a:stCxn id="22" idx="4"/>
              <a:endCxn id="19" idx="6"/>
            </p:cNvCxnSpPr>
            <p:nvPr/>
          </p:nvCxnSpPr>
          <p:spPr bwMode="auto">
            <a:xfrm flipH="1">
              <a:off x="9522284" y="1184555"/>
              <a:ext cx="709727" cy="737049"/>
            </a:xfrm>
            <a:prstGeom prst="straightConnector1">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5" name="AutoShape 20"/>
            <p:cNvCxnSpPr>
              <a:cxnSpLocks noChangeShapeType="1"/>
              <a:stCxn id="20" idx="0"/>
              <a:endCxn id="20" idx="2"/>
            </p:cNvCxnSpPr>
            <p:nvPr/>
          </p:nvCxnSpPr>
          <p:spPr bwMode="auto">
            <a:xfrm rot="16200000" flipH="1" flipV="1">
              <a:off x="9126636" y="788523"/>
              <a:ext cx="198112" cy="197729"/>
            </a:xfrm>
            <a:prstGeom prst="curvedConnector4">
              <a:avLst>
                <a:gd name="adj1" fmla="val -115389"/>
                <a:gd name="adj2" fmla="val 215613"/>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6" name="AutoShape 21"/>
            <p:cNvCxnSpPr>
              <a:cxnSpLocks noChangeShapeType="1"/>
              <a:stCxn id="22" idx="0"/>
              <a:endCxn id="22" idx="6"/>
            </p:cNvCxnSpPr>
            <p:nvPr/>
          </p:nvCxnSpPr>
          <p:spPr bwMode="auto">
            <a:xfrm rot="16200000" flipH="1">
              <a:off x="10231819" y="788524"/>
              <a:ext cx="198112" cy="197728"/>
            </a:xfrm>
            <a:prstGeom prst="curvedConnector4">
              <a:avLst>
                <a:gd name="adj1" fmla="val -115389"/>
                <a:gd name="adj2" fmla="val 215613"/>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7" name="AutoShape 22"/>
            <p:cNvCxnSpPr>
              <a:cxnSpLocks noChangeShapeType="1"/>
              <a:stCxn id="21" idx="6"/>
              <a:endCxn id="21" idx="4"/>
            </p:cNvCxnSpPr>
            <p:nvPr/>
          </p:nvCxnSpPr>
          <p:spPr bwMode="auto">
            <a:xfrm flipH="1">
              <a:off x="10232011" y="1921604"/>
              <a:ext cx="197728" cy="198111"/>
            </a:xfrm>
            <a:prstGeom prst="curvedConnector4">
              <a:avLst>
                <a:gd name="adj1" fmla="val -115613"/>
                <a:gd name="adj2" fmla="val 215390"/>
              </a:avLst>
            </a:prstGeom>
            <a:noFill/>
            <a:ln w="19050">
              <a:solidFill>
                <a:srgbClr val="0070C0"/>
              </a:solidFill>
              <a:round/>
              <a:headEnd/>
              <a:tailEnd type="triangle" w="med" len="med"/>
            </a:ln>
            <a:extLst>
              <a:ext uri="{909E8E84-426E-40DD-AFC4-6F175D3DCCD1}">
                <a14:hiddenFill xmlns:a14="http://schemas.microsoft.com/office/drawing/2010/main">
                  <a:noFill/>
                </a14:hiddenFill>
              </a:ext>
            </a:extLst>
          </p:spPr>
        </p:cxnSp>
        <p:cxnSp>
          <p:nvCxnSpPr>
            <p:cNvPr id="38" name="AutoShape 23"/>
            <p:cNvCxnSpPr>
              <a:cxnSpLocks noChangeShapeType="1"/>
              <a:stCxn id="19" idx="4"/>
              <a:endCxn id="19" idx="2"/>
            </p:cNvCxnSpPr>
            <p:nvPr/>
          </p:nvCxnSpPr>
          <p:spPr bwMode="auto">
            <a:xfrm rot="5400000" flipH="1">
              <a:off x="9126636" y="1921796"/>
              <a:ext cx="198111" cy="197729"/>
            </a:xfrm>
            <a:prstGeom prst="curvedConnector4">
              <a:avLst>
                <a:gd name="adj1" fmla="val -115390"/>
                <a:gd name="adj2" fmla="val 215613"/>
              </a:avLst>
            </a:prstGeom>
            <a:noFill/>
            <a:ln w="19050">
              <a:solidFill>
                <a:srgbClr val="0070C0"/>
              </a:solidFill>
              <a:round/>
              <a:headEnd type="triangle" w="med" len="med"/>
              <a:tailEnd/>
            </a:ln>
            <a:extLst>
              <a:ext uri="{909E8E84-426E-40DD-AFC4-6F175D3DCCD1}">
                <a14:hiddenFill xmlns:a14="http://schemas.microsoft.com/office/drawing/2010/main">
                  <a:noFill/>
                </a14:hiddenFill>
              </a:ext>
            </a:extLst>
          </p:spPr>
        </p:cxnSp>
      </p:grpSp>
      <p:sp>
        <p:nvSpPr>
          <p:cNvPr id="39" name="矩形 38"/>
          <p:cNvSpPr/>
          <p:nvPr/>
        </p:nvSpPr>
        <p:spPr>
          <a:xfrm>
            <a:off x="8940778" y="2751045"/>
            <a:ext cx="1675010" cy="400110"/>
          </a:xfrm>
          <a:prstGeom prst="rect">
            <a:avLst/>
          </a:prstGeom>
        </p:spPr>
        <p:txBody>
          <a:bodyPr wrap="none">
            <a:spAutoFit/>
          </a:bodyPr>
          <a:lstStyle/>
          <a:p>
            <a:r>
              <a:rPr lang="en-US" altLang="zh-CN" sz="2000" dirty="0"/>
              <a:t>ergodic model</a:t>
            </a:r>
            <a:endParaRPr lang="zh-CN" altLang="en-US" sz="2000" dirty="0"/>
          </a:p>
        </p:txBody>
      </p:sp>
      <mc:AlternateContent xmlns:mc="http://schemas.openxmlformats.org/markup-compatibility/2006" xmlns:a14="http://schemas.microsoft.com/office/drawing/2010/main">
        <mc:Choice Requires="a14">
          <p:sp>
            <p:nvSpPr>
              <p:cNvPr id="40" name="文本框 39"/>
              <p:cNvSpPr txBox="1"/>
              <p:nvPr/>
            </p:nvSpPr>
            <p:spPr>
              <a:xfrm>
                <a:off x="1125261" y="3598625"/>
                <a:ext cx="2028376" cy="990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000" i="1" smtClean="0">
                              <a:latin typeface="Cambria Math" panose="02040503050406030204" pitchFamily="18" charset="0"/>
                            </a:rPr>
                          </m:ctrlPr>
                        </m:dPr>
                        <m:e>
                          <m:m>
                            <m:mPr>
                              <m:mcs>
                                <m:mc>
                                  <m:mcPr>
                                    <m:count m:val="3"/>
                                    <m:mcJc m:val="center"/>
                                  </m:mcPr>
                                </m:mc>
                              </m:mcs>
                              <m:ctrlPr>
                                <a:rPr lang="en-US" altLang="zh-CN" sz="200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𝑎</m:t>
                                    </m:r>
                                  </m:e>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1</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12</m:t>
                                    </m:r>
                                  </m:sub>
                                </m:sSub>
                              </m:e>
                              <m:e>
                                <m:r>
                                  <a:rPr lang="en-US" altLang="zh-CN" sz="2000" b="0" i="1" smtClean="0">
                                    <a:latin typeface="Cambria Math" panose="02040503050406030204" pitchFamily="18" charset="0"/>
                                  </a:rPr>
                                  <m:t>0</m:t>
                                </m:r>
                              </m:e>
                            </m:mr>
                            <m:mr>
                              <m:e>
                                <m:r>
                                  <a:rPr lang="en-US" altLang="zh-CN" sz="2000" b="0" i="1" smtClean="0">
                                    <a:latin typeface="Cambria Math" panose="02040503050406030204" pitchFamily="18" charset="0"/>
                                  </a:rPr>
                                  <m:t>0</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22</m:t>
                                    </m:r>
                                  </m:sub>
                                </m:sSub>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23</m:t>
                                    </m:r>
                                  </m:sub>
                                </m:sSub>
                              </m:e>
                            </m:mr>
                            <m:m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33</m:t>
                                    </m:r>
                                  </m:sub>
                                </m:sSub>
                              </m:e>
                            </m:mr>
                          </m:m>
                        </m:e>
                      </m:d>
                    </m:oMath>
                  </m:oMathPara>
                </a14:m>
                <a:endParaRPr lang="zh-CN" altLang="en-US" dirty="0"/>
              </a:p>
            </p:txBody>
          </p:sp>
        </mc:Choice>
        <mc:Fallback xmlns="">
          <p:sp>
            <p:nvSpPr>
              <p:cNvPr id="40" name="文本框 39"/>
              <p:cNvSpPr txBox="1">
                <a:spLocks noRot="1" noChangeAspect="1" noMove="1" noResize="1" noEditPoints="1" noAdjustHandles="1" noChangeArrowheads="1" noChangeShapeType="1" noTextEdit="1"/>
              </p:cNvSpPr>
              <p:nvPr/>
            </p:nvSpPr>
            <p:spPr>
              <a:xfrm>
                <a:off x="1125261" y="3598625"/>
                <a:ext cx="2028376" cy="99084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4683144" y="3293039"/>
                <a:ext cx="3227037" cy="1461234"/>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d>
                        <m:dPr>
                          <m:ctrlPr>
                            <a:rPr lang="en-US" altLang="zh-CN" sz="2000" i="1" smtClean="0">
                              <a:latin typeface="Cambria Math" panose="02040503050406030204" pitchFamily="18" charset="0"/>
                            </a:rPr>
                          </m:ctrlPr>
                        </m:dPr>
                        <m:e>
                          <m:m>
                            <m:mPr>
                              <m:mcs>
                                <m:mc>
                                  <m:mcPr>
                                    <m:count m:val="3"/>
                                    <m:mcJc m:val="center"/>
                                  </m:mcPr>
                                </m:mc>
                              </m:mcs>
                              <m:ctrlPr>
                                <a:rPr lang="en-US" altLang="zh-CN" sz="200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𝑎</m:t>
                                    </m:r>
                                  </m:e>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12</m:t>
                                    </m:r>
                                  </m:sub>
                                </m:sSub>
                              </m:e>
                              <m:e>
                                <m:m>
                                  <m:mPr>
                                    <m:mcs>
                                      <m:mc>
                                        <m:mcPr>
                                          <m:count m:val="3"/>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3</m:t>
                                          </m:r>
                                        </m:sub>
                                      </m:sSub>
                                    </m:e>
                                    <m:e>
                                      <m:r>
                                        <a:rPr lang="en-US" altLang="zh-CN" b="0" i="1" smtClean="0">
                                          <a:latin typeface="Cambria Math" panose="02040503050406030204" pitchFamily="18" charset="0"/>
                                        </a:rPr>
                                        <m:t>   0</m:t>
                                      </m:r>
                                    </m:e>
                                    <m:e>
                                      <m:r>
                                        <a:rPr lang="en-US" altLang="zh-CN" b="0" i="1">
                                          <a:latin typeface="Cambria Math" panose="02040503050406030204" pitchFamily="18" charset="0"/>
                                        </a:rPr>
                                        <m:t> </m:t>
                                      </m:r>
                                      <m:r>
                                        <a:rPr lang="en-US" altLang="zh-CN" b="0" i="1" smtClean="0">
                                          <a:latin typeface="Cambria Math" panose="02040503050406030204" pitchFamily="18" charset="0"/>
                                        </a:rPr>
                                        <m:t>    0</m:t>
                                      </m:r>
                                    </m:e>
                                  </m:mr>
                                </m:m>
                              </m:e>
                            </m:mr>
                            <m:mr>
                              <m:e>
                                <m: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22</m:t>
                                    </m:r>
                                  </m:sub>
                                </m:sSub>
                              </m:e>
                              <m:e>
                                <m:m>
                                  <m:mPr>
                                    <m:mcs>
                                      <m:mc>
                                        <m:mcPr>
                                          <m:count m:val="3"/>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2</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24</m:t>
                                          </m:r>
                                        </m:sub>
                                      </m:sSub>
                                    </m:e>
                                    <m:e>
                                      <m:r>
                                        <a:rPr lang="en-US" altLang="zh-CN" b="0" i="1">
                                          <a:latin typeface="Cambria Math" panose="02040503050406030204" pitchFamily="18" charset="0"/>
                                        </a:rPr>
                                        <m:t>   </m:t>
                                      </m:r>
                                      <m:r>
                                        <a:rPr lang="en-US" altLang="zh-CN" b="0" i="1" smtClean="0">
                                          <a:latin typeface="Cambria Math" panose="02040503050406030204" pitchFamily="18" charset="0"/>
                                        </a:rPr>
                                        <m:t> 0</m:t>
                                      </m:r>
                                    </m:e>
                                  </m:mr>
                                </m:m>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m>
                                  <m:mPr>
                                    <m:mcs>
                                      <m:mc>
                                        <m:mcPr>
                                          <m:count m:val="3"/>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3</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35</m:t>
                                          </m:r>
                                        </m:sub>
                                      </m:sSub>
                                    </m:e>
                                  </m:mr>
                                </m:m>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 </m:t>
                                      </m:r>
                                      <m:r>
                                        <a:rPr lang="en-US" altLang="zh-CN" b="0" i="1" smtClean="0">
                                          <a:latin typeface="Cambria Math" panose="02040503050406030204" pitchFamily="18" charset="0"/>
                                        </a:rPr>
                                        <m:t>   </m:t>
                                      </m:r>
                                      <m:r>
                                        <m:rPr>
                                          <m:brk m:alnAt="7"/>
                                        </m:rPr>
                                        <a:rPr lang="en-US" altLang="zh-CN" b="0" i="1" smtClean="0">
                                          <a:latin typeface="Cambria Math" panose="02040503050406030204" pitchFamily="18" charset="0"/>
                                        </a:rPr>
                                        <m:t>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44</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45</m:t>
                                          </m:r>
                                        </m:sub>
                                      </m:sSub>
                                    </m:e>
                                  </m:mr>
                                </m:m>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    </m:t>
                                </m:r>
                                <m:m>
                                  <m:mPr>
                                    <m:mcs>
                                      <m:mc>
                                        <m:mcPr>
                                          <m:count m:val="3"/>
                                          <m:mcJc m:val="center"/>
                                        </m:mcPr>
                                      </m:mc>
                                    </m:mcs>
                                    <m:ctrlPr>
                                      <a:rPr lang="en-US" altLang="zh-CN"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    0</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55</m:t>
                                          </m:r>
                                        </m:sub>
                                      </m:sSub>
                                    </m:e>
                                  </m:mr>
                                </m:m>
                              </m:e>
                            </m:mr>
                          </m:m>
                        </m:e>
                      </m:d>
                    </m:oMath>
                  </m:oMathPara>
                </a14:m>
                <a:endParaRPr lang="zh-CN" altLang="en-US" dirty="0"/>
              </a:p>
            </p:txBody>
          </p:sp>
        </mc:Choice>
        <mc:Fallback xmlns="">
          <p:sp>
            <p:nvSpPr>
              <p:cNvPr id="41" name="文本框 40"/>
              <p:cNvSpPr txBox="1">
                <a:spLocks noRot="1" noChangeAspect="1" noMove="1" noResize="1" noEditPoints="1" noAdjustHandles="1" noChangeArrowheads="1" noChangeShapeType="1" noTextEdit="1"/>
              </p:cNvSpPr>
              <p:nvPr/>
            </p:nvSpPr>
            <p:spPr>
              <a:xfrm>
                <a:off x="4683144" y="3293039"/>
                <a:ext cx="3227037" cy="1461234"/>
              </a:xfrm>
              <a:prstGeom prst="rect">
                <a:avLst/>
              </a:prstGeom>
              <a:blipFill>
                <a:blip r:embed="rId3"/>
                <a:stretch>
                  <a:fillRect/>
                </a:stretch>
              </a:blipFill>
            </p:spPr>
            <p:txBody>
              <a:bodyPr/>
              <a:lstStyle/>
              <a:p>
                <a:r>
                  <a:rPr lang="zh-CN" altLang="en-US">
                    <a:noFill/>
                  </a:rPr>
                  <a:t> </a:t>
                </a:r>
              </a:p>
            </p:txBody>
          </p:sp>
        </mc:Fallback>
      </mc:AlternateContent>
      <p:grpSp>
        <p:nvGrpSpPr>
          <p:cNvPr id="42" name="组合 41"/>
          <p:cNvGrpSpPr/>
          <p:nvPr/>
        </p:nvGrpSpPr>
        <p:grpSpPr>
          <a:xfrm>
            <a:off x="4455251" y="1193677"/>
            <a:ext cx="2951702" cy="1403917"/>
            <a:chOff x="4455251" y="660285"/>
            <a:chExt cx="2951702" cy="1403917"/>
          </a:xfrm>
        </p:grpSpPr>
        <p:grpSp>
          <p:nvGrpSpPr>
            <p:cNvPr id="43" name="组合 42"/>
            <p:cNvGrpSpPr/>
            <p:nvPr/>
          </p:nvGrpSpPr>
          <p:grpSpPr>
            <a:xfrm>
              <a:off x="4455251" y="1138022"/>
              <a:ext cx="2951702" cy="747352"/>
              <a:chOff x="4455251" y="1456679"/>
              <a:chExt cx="2951702" cy="747352"/>
            </a:xfrm>
          </p:grpSpPr>
          <p:grpSp>
            <p:nvGrpSpPr>
              <p:cNvPr id="47" name="组合 46"/>
              <p:cNvGrpSpPr/>
              <p:nvPr/>
            </p:nvGrpSpPr>
            <p:grpSpPr>
              <a:xfrm>
                <a:off x="4455251" y="1456679"/>
                <a:ext cx="1699581" cy="747352"/>
                <a:chOff x="1749928" y="4187258"/>
                <a:chExt cx="1699581" cy="747352"/>
              </a:xfrm>
            </p:grpSpPr>
            <p:sp>
              <p:nvSpPr>
                <p:cNvPr id="55" name="椭圆 54"/>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56" name="椭圆 55"/>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57" name="椭圆 56"/>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58" name="直接箭头连接符 57"/>
                <p:cNvCxnSpPr>
                  <a:stCxn id="55" idx="6"/>
                  <a:endCxn id="56"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59" name="直接箭头连接符 58"/>
                <p:cNvCxnSpPr>
                  <a:stCxn id="56" idx="6"/>
                  <a:endCxn id="57"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60" name="弧形 59"/>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61" name="弧形 60"/>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62" name="弧形 61"/>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grpSp>
            <p:nvGrpSpPr>
              <p:cNvPr id="48" name="组合 47"/>
              <p:cNvGrpSpPr/>
              <p:nvPr/>
            </p:nvGrpSpPr>
            <p:grpSpPr>
              <a:xfrm>
                <a:off x="6128246" y="1456679"/>
                <a:ext cx="1278707" cy="747349"/>
                <a:chOff x="1516348" y="4187261"/>
                <a:chExt cx="1278707" cy="747349"/>
              </a:xfrm>
            </p:grpSpPr>
            <p:sp>
              <p:nvSpPr>
                <p:cNvPr id="49" name="椭圆 48"/>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50" name="椭圆 49"/>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51" name="直接箭头连接符 50"/>
                <p:cNvCxnSpPr>
                  <a:stCxn id="49" idx="6"/>
                  <a:endCxn id="50"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52" name="直接箭头连接符 51"/>
                <p:cNvCxnSpPr/>
                <p:nvPr/>
              </p:nvCxnSpPr>
              <p:spPr>
                <a:xfrm flipV="1">
                  <a:off x="1516348" y="4740272"/>
                  <a:ext cx="243195" cy="2"/>
                </a:xfrm>
                <a:prstGeom prst="straightConnector1">
                  <a:avLst/>
                </a:prstGeom>
                <a:noFill/>
                <a:ln w="6350" cap="flat" cmpd="sng" algn="ctr">
                  <a:solidFill>
                    <a:srgbClr val="4472C4"/>
                  </a:solidFill>
                  <a:prstDash val="solid"/>
                  <a:miter lim="800000"/>
                  <a:tailEnd type="triangle"/>
                </a:ln>
                <a:effectLst/>
              </p:spPr>
            </p:cxnSp>
            <p:sp>
              <p:nvSpPr>
                <p:cNvPr id="53" name="弧形 5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54" name="弧形 5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grpSp>
        <p:sp>
          <p:nvSpPr>
            <p:cNvPr id="44" name="弧形 43"/>
            <p:cNvSpPr/>
            <p:nvPr/>
          </p:nvSpPr>
          <p:spPr>
            <a:xfrm rot="8053371">
              <a:off x="4588939" y="591978"/>
              <a:ext cx="1389367" cy="1525982"/>
            </a:xfrm>
            <a:prstGeom prst="arc">
              <a:avLst>
                <a:gd name="adj1" fmla="val 16059653"/>
                <a:gd name="adj2" fmla="val 0"/>
              </a:avLst>
            </a:prstGeom>
            <a:ln w="9525">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弧形 44"/>
            <p:cNvSpPr/>
            <p:nvPr/>
          </p:nvSpPr>
          <p:spPr>
            <a:xfrm rot="8053371">
              <a:off x="5219370" y="591978"/>
              <a:ext cx="1389367" cy="1525982"/>
            </a:xfrm>
            <a:prstGeom prst="arc">
              <a:avLst>
                <a:gd name="adj1" fmla="val 16059653"/>
                <a:gd name="adj2" fmla="val 0"/>
              </a:avLst>
            </a:prstGeom>
            <a:ln w="9525">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弧形 45"/>
            <p:cNvSpPr/>
            <p:nvPr/>
          </p:nvSpPr>
          <p:spPr>
            <a:xfrm rot="8053371">
              <a:off x="5844467" y="606528"/>
              <a:ext cx="1389367" cy="1525982"/>
            </a:xfrm>
            <a:prstGeom prst="arc">
              <a:avLst>
                <a:gd name="adj1" fmla="val 16059653"/>
                <a:gd name="adj2" fmla="val 0"/>
              </a:avLst>
            </a:prstGeom>
            <a:ln w="9525">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63" name="文本框 62"/>
              <p:cNvSpPr txBox="1"/>
              <p:nvPr/>
            </p:nvSpPr>
            <p:spPr>
              <a:xfrm>
                <a:off x="8757246" y="3519212"/>
                <a:ext cx="2669897" cy="1149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sz="2000" i="1" smtClean="0">
                              <a:latin typeface="Cambria Math" panose="02040503050406030204" pitchFamily="18" charset="0"/>
                            </a:rPr>
                          </m:ctrlPr>
                        </m:dPr>
                        <m:e>
                          <m:m>
                            <m:mPr>
                              <m:mcs>
                                <m:mc>
                                  <m:mcPr>
                                    <m:count m:val="3"/>
                                    <m:mcJc m:val="center"/>
                                  </m:mcPr>
                                </m:mc>
                              </m:mcs>
                              <m:ctrlPr>
                                <a:rPr lang="en-US" altLang="zh-CN" sz="200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𝑎</m:t>
                                    </m:r>
                                  </m:e>
                                  <m:sub>
                                    <m:r>
                                      <m:rPr>
                                        <m:brk m:alnAt="7"/>
                                      </m:rP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12</m:t>
                                    </m:r>
                                  </m:sub>
                                </m:sSub>
                              </m:e>
                              <m:e>
                                <m:m>
                                  <m:mPr>
                                    <m:mcs>
                                      <m:mc>
                                        <m:mcPr>
                                          <m:count m:val="2"/>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14</m:t>
                                          </m:r>
                                        </m:sub>
                                      </m:sSub>
                                    </m:e>
                                  </m:mr>
                                </m:m>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22</m:t>
                                    </m:r>
                                  </m:sub>
                                </m:sSub>
                              </m:e>
                              <m:e>
                                <m:m>
                                  <m:mPr>
                                    <m:mcs>
                                      <m:mc>
                                        <m:mcPr>
                                          <m:count m:val="2"/>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2</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24</m:t>
                                          </m:r>
                                        </m:sub>
                                      </m:sSub>
                                    </m:e>
                                  </m:mr>
                                </m:m>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23</m:t>
                                    </m:r>
                                  </m:sub>
                                </m:sSub>
                              </m:e>
                              <m:e>
                                <m:m>
                                  <m:mPr>
                                    <m:mcs>
                                      <m:mc>
                                        <m:mcPr>
                                          <m:count m:val="2"/>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3</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34</m:t>
                                          </m:r>
                                        </m:sub>
                                      </m:sSub>
                                    </m:e>
                                  </m:mr>
                                </m:m>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42</m:t>
                                    </m:r>
                                  </m:sub>
                                </m:sSub>
                              </m:e>
                              <m:e>
                                <m:m>
                                  <m:mPr>
                                    <m:mcs>
                                      <m:mc>
                                        <m:mcPr>
                                          <m:count m:val="2"/>
                                          <m:mcJc m:val="center"/>
                                        </m:mcPr>
                                      </m:mc>
                                    </m:mcs>
                                    <m:ctrlPr>
                                      <a:rPr lang="en-US" altLang="zh-CN"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𝑎</m:t>
                                          </m:r>
                                        </m:e>
                                        <m:sub>
                                          <m:r>
                                            <m:rPr>
                                              <m:brk m:alnAt="7"/>
                                            </m:rPr>
                                            <a:rPr lang="en-US" altLang="zh-CN" b="0" i="1" smtClean="0">
                                              <a:latin typeface="Cambria Math" panose="02040503050406030204" pitchFamily="18" charset="0"/>
                                            </a:rPr>
                                            <m:t>4</m:t>
                                          </m:r>
                                          <m:r>
                                            <a:rPr lang="en-US" altLang="zh-CN" b="0" i="1" smtClean="0">
                                              <a:latin typeface="Cambria Math" panose="02040503050406030204" pitchFamily="18" charset="0"/>
                                            </a:rPr>
                                            <m:t>3</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44</m:t>
                                          </m:r>
                                        </m:sub>
                                      </m:sSub>
                                    </m:e>
                                  </m:mr>
                                </m:m>
                              </m:e>
                            </m:mr>
                          </m:m>
                        </m:e>
                      </m:d>
                    </m:oMath>
                  </m:oMathPara>
                </a14:m>
                <a:endParaRPr lang="zh-CN" altLang="en-US" dirty="0"/>
              </a:p>
            </p:txBody>
          </p:sp>
        </mc:Choice>
        <mc:Fallback xmlns="">
          <p:sp>
            <p:nvSpPr>
              <p:cNvPr id="63" name="文本框 62"/>
              <p:cNvSpPr txBox="1">
                <a:spLocks noRot="1" noChangeAspect="1" noMove="1" noResize="1" noEditPoints="1" noAdjustHandles="1" noChangeArrowheads="1" noChangeShapeType="1" noTextEdit="1"/>
              </p:cNvSpPr>
              <p:nvPr/>
            </p:nvSpPr>
            <p:spPr>
              <a:xfrm>
                <a:off x="8757246" y="3519212"/>
                <a:ext cx="2669897" cy="1149674"/>
              </a:xfrm>
              <a:prstGeom prst="rect">
                <a:avLst/>
              </a:prstGeom>
              <a:blipFill>
                <a:blip r:embed="rId4"/>
                <a:stretch>
                  <a:fillRect/>
                </a:stretch>
              </a:blipFill>
            </p:spPr>
            <p:txBody>
              <a:bodyPr/>
              <a:lstStyle/>
              <a:p>
                <a:r>
                  <a:rPr lang="zh-CN" altLang="en-US">
                    <a:noFill/>
                  </a:rPr>
                  <a:t> </a:t>
                </a:r>
              </a:p>
            </p:txBody>
          </p:sp>
        </mc:Fallback>
      </mc:AlternateContent>
      <p:sp>
        <p:nvSpPr>
          <p:cNvPr id="64" name="灯片编号占位符 63"/>
          <p:cNvSpPr>
            <a:spLocks noGrp="1"/>
          </p:cNvSpPr>
          <p:nvPr>
            <p:ph type="sldNum" sz="quarter" idx="12"/>
          </p:nvPr>
        </p:nvSpPr>
        <p:spPr/>
        <p:txBody>
          <a:bodyPr/>
          <a:lstStyle/>
          <a:p>
            <a:pPr>
              <a:defRPr/>
            </a:pPr>
            <a:fld id="{B9CD4CCB-73CB-499F-9483-72A1F6A46DBE}" type="slidenum">
              <a:rPr lang="zh-TW" altLang="en-US" smtClean="0"/>
              <a:pPr>
                <a:defRPr/>
              </a:pPr>
              <a:t>30</a:t>
            </a:fld>
            <a:endParaRPr lang="en-US" altLang="zh-TW"/>
          </a:p>
        </p:txBody>
      </p:sp>
    </p:spTree>
    <p:extLst>
      <p:ext uri="{BB962C8B-B14F-4D97-AF65-F5344CB8AC3E}">
        <p14:creationId xmlns:p14="http://schemas.microsoft.com/office/powerpoint/2010/main" val="1669817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HMMs for ASR</a:t>
            </a:r>
            <a:endParaRPr lang="zh-CN" altLang="en-US" dirty="0"/>
          </a:p>
        </p:txBody>
      </p:sp>
      <p:sp>
        <p:nvSpPr>
          <p:cNvPr id="3" name="内容占位符 2"/>
          <p:cNvSpPr>
            <a:spLocks noGrp="1"/>
          </p:cNvSpPr>
          <p:nvPr>
            <p:ph idx="1"/>
          </p:nvPr>
        </p:nvSpPr>
        <p:spPr/>
        <p:txBody>
          <a:bodyPr/>
          <a:lstStyle/>
          <a:p>
            <a:r>
              <a:rPr lang="en-US" altLang="zh-CN" dirty="0"/>
              <a:t>We generally model words or phones with a left-to-right topology with self loops.</a:t>
            </a:r>
          </a:p>
          <a:p>
            <a:endParaRPr lang="en-US" altLang="zh-CN" dirty="0"/>
          </a:p>
          <a:p>
            <a:endParaRPr lang="en-US" altLang="zh-CN" dirty="0"/>
          </a:p>
          <a:p>
            <a:endParaRPr lang="en-US" altLang="zh-CN" dirty="0"/>
          </a:p>
        </p:txBody>
      </p:sp>
      <p:grpSp>
        <p:nvGrpSpPr>
          <p:cNvPr id="7" name="组合 6"/>
          <p:cNvGrpSpPr/>
          <p:nvPr/>
        </p:nvGrpSpPr>
        <p:grpSpPr>
          <a:xfrm>
            <a:off x="4026756" y="1415107"/>
            <a:ext cx="2761971" cy="1231100"/>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文本框 15"/>
          <p:cNvSpPr txBox="1"/>
          <p:nvPr/>
        </p:nvSpPr>
        <p:spPr>
          <a:xfrm>
            <a:off x="4227587" y="2143781"/>
            <a:ext cx="290946" cy="369332"/>
          </a:xfrm>
          <a:prstGeom prst="rect">
            <a:avLst/>
          </a:prstGeom>
          <a:noFill/>
        </p:spPr>
        <p:txBody>
          <a:bodyPr wrap="square" rtlCol="0">
            <a:spAutoFit/>
          </a:bodyPr>
          <a:lstStyle/>
          <a:p>
            <a:r>
              <a:rPr lang="en-US" altLang="zh-CN" dirty="0"/>
              <a:t>r</a:t>
            </a:r>
            <a:endParaRPr lang="zh-CN" altLang="en-US" dirty="0"/>
          </a:p>
        </p:txBody>
      </p:sp>
      <p:sp>
        <p:nvSpPr>
          <p:cNvPr id="17" name="文本框 16"/>
          <p:cNvSpPr txBox="1"/>
          <p:nvPr/>
        </p:nvSpPr>
        <p:spPr>
          <a:xfrm>
            <a:off x="5229589" y="2140117"/>
            <a:ext cx="444945" cy="369332"/>
          </a:xfrm>
          <a:prstGeom prst="rect">
            <a:avLst/>
          </a:prstGeom>
          <a:noFill/>
        </p:spPr>
        <p:txBody>
          <a:bodyPr wrap="square" rtlCol="0">
            <a:spAutoFit/>
          </a:bodyPr>
          <a:lstStyle/>
          <a:p>
            <a:r>
              <a:rPr lang="en-US" altLang="zh-CN" dirty="0" err="1"/>
              <a:t>ai</a:t>
            </a:r>
            <a:endParaRPr lang="zh-CN" altLang="en-US" dirty="0"/>
          </a:p>
        </p:txBody>
      </p:sp>
      <p:sp>
        <p:nvSpPr>
          <p:cNvPr id="18" name="文本框 17"/>
          <p:cNvSpPr txBox="1"/>
          <p:nvPr/>
        </p:nvSpPr>
        <p:spPr>
          <a:xfrm>
            <a:off x="6343782" y="2153972"/>
            <a:ext cx="444945" cy="369332"/>
          </a:xfrm>
          <a:prstGeom prst="rect">
            <a:avLst/>
          </a:prstGeom>
          <a:noFill/>
        </p:spPr>
        <p:txBody>
          <a:bodyPr wrap="square" rtlCol="0">
            <a:spAutoFit/>
          </a:bodyPr>
          <a:lstStyle/>
          <a:p>
            <a:r>
              <a:rPr lang="en-US" altLang="zh-CN" dirty="0"/>
              <a:t>t</a:t>
            </a:r>
            <a:endParaRPr lang="zh-CN" altLang="en-US" dirty="0"/>
          </a:p>
        </p:txBody>
      </p:sp>
      <p:sp>
        <p:nvSpPr>
          <p:cNvPr id="19" name="灯片编号占位符 18"/>
          <p:cNvSpPr>
            <a:spLocks noGrp="1"/>
          </p:cNvSpPr>
          <p:nvPr>
            <p:ph type="sldNum" sz="quarter" idx="12"/>
          </p:nvPr>
        </p:nvSpPr>
        <p:spPr/>
        <p:txBody>
          <a:bodyPr/>
          <a:lstStyle/>
          <a:p>
            <a:pPr>
              <a:defRPr/>
            </a:pPr>
            <a:fld id="{B9CD4CCB-73CB-499F-9483-72A1F6A46DBE}" type="slidenum">
              <a:rPr lang="zh-TW" altLang="en-US" smtClean="0"/>
              <a:pPr>
                <a:defRPr/>
              </a:pPr>
              <a:t>31</a:t>
            </a:fld>
            <a:endParaRPr lang="en-US" altLang="zh-TW"/>
          </a:p>
        </p:txBody>
      </p:sp>
    </p:spTree>
    <p:extLst>
      <p:ext uri="{BB962C8B-B14F-4D97-AF65-F5344CB8AC3E}">
        <p14:creationId xmlns:p14="http://schemas.microsoft.com/office/powerpoint/2010/main" val="3590404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HMMs for ASR</a:t>
            </a:r>
            <a:endParaRPr lang="zh-CN" altLang="en-US" dirty="0"/>
          </a:p>
        </p:txBody>
      </p:sp>
      <p:sp>
        <p:nvSpPr>
          <p:cNvPr id="3" name="内容占位符 2"/>
          <p:cNvSpPr>
            <a:spLocks noGrp="1"/>
          </p:cNvSpPr>
          <p:nvPr>
            <p:ph idx="1"/>
          </p:nvPr>
        </p:nvSpPr>
        <p:spPr/>
        <p:txBody>
          <a:bodyPr/>
          <a:lstStyle/>
          <a:p>
            <a:r>
              <a:rPr lang="en-US" altLang="zh-CN" dirty="0"/>
              <a:t>Traditional HMMs for ASR tend to model each phone with three distinct states (this also enforces a minimum phone duration of three frames of observations)</a:t>
            </a:r>
            <a:endParaRPr lang="zh-CN" altLang="en-US" dirty="0"/>
          </a:p>
          <a:p>
            <a:endParaRPr lang="zh-CN" altLang="en-US" dirty="0"/>
          </a:p>
        </p:txBody>
      </p:sp>
      <p:grpSp>
        <p:nvGrpSpPr>
          <p:cNvPr id="7" name="组合 6"/>
          <p:cNvGrpSpPr/>
          <p:nvPr/>
        </p:nvGrpSpPr>
        <p:grpSpPr>
          <a:xfrm>
            <a:off x="4026756" y="1619790"/>
            <a:ext cx="2761971" cy="1231100"/>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文本框 15"/>
          <p:cNvSpPr txBox="1"/>
          <p:nvPr/>
        </p:nvSpPr>
        <p:spPr>
          <a:xfrm>
            <a:off x="4172166" y="2348464"/>
            <a:ext cx="416855" cy="369332"/>
          </a:xfrm>
          <a:prstGeom prst="rect">
            <a:avLst/>
          </a:prstGeom>
          <a:noFill/>
        </p:spPr>
        <p:txBody>
          <a:bodyPr wrap="square" rtlCol="0">
            <a:spAutoFit/>
          </a:bodyPr>
          <a:lstStyle/>
          <a:p>
            <a:r>
              <a:rPr lang="en-US" altLang="zh-CN" dirty="0"/>
              <a:t>r1</a:t>
            </a:r>
            <a:endParaRPr lang="zh-CN" altLang="en-US" dirty="0"/>
          </a:p>
        </p:txBody>
      </p:sp>
      <p:sp>
        <p:nvSpPr>
          <p:cNvPr id="17" name="文本框 16"/>
          <p:cNvSpPr txBox="1"/>
          <p:nvPr/>
        </p:nvSpPr>
        <p:spPr>
          <a:xfrm>
            <a:off x="5231319" y="2344800"/>
            <a:ext cx="667418" cy="369332"/>
          </a:xfrm>
          <a:prstGeom prst="rect">
            <a:avLst/>
          </a:prstGeom>
          <a:noFill/>
        </p:spPr>
        <p:txBody>
          <a:bodyPr wrap="square" rtlCol="0">
            <a:spAutoFit/>
          </a:bodyPr>
          <a:lstStyle/>
          <a:p>
            <a:r>
              <a:rPr lang="en-US" altLang="zh-CN" dirty="0"/>
              <a:t>r2</a:t>
            </a:r>
            <a:endParaRPr lang="zh-CN" altLang="en-US" dirty="0"/>
          </a:p>
        </p:txBody>
      </p:sp>
      <p:sp>
        <p:nvSpPr>
          <p:cNvPr id="18" name="文本框 17"/>
          <p:cNvSpPr txBox="1"/>
          <p:nvPr/>
        </p:nvSpPr>
        <p:spPr>
          <a:xfrm>
            <a:off x="6288362" y="2358655"/>
            <a:ext cx="444945" cy="369332"/>
          </a:xfrm>
          <a:prstGeom prst="rect">
            <a:avLst/>
          </a:prstGeom>
          <a:noFill/>
        </p:spPr>
        <p:txBody>
          <a:bodyPr wrap="square" rtlCol="0">
            <a:spAutoFit/>
          </a:bodyPr>
          <a:lstStyle/>
          <a:p>
            <a:r>
              <a:rPr lang="en-US" altLang="zh-CN" dirty="0"/>
              <a:t>r3</a:t>
            </a:r>
            <a:endParaRPr lang="zh-CN" altLang="en-US" dirty="0"/>
          </a:p>
        </p:txBody>
      </p:sp>
      <p:grpSp>
        <p:nvGrpSpPr>
          <p:cNvPr id="19" name="组合 18"/>
          <p:cNvGrpSpPr/>
          <p:nvPr/>
        </p:nvGrpSpPr>
        <p:grpSpPr>
          <a:xfrm>
            <a:off x="3989459" y="3009449"/>
            <a:ext cx="2761971" cy="1231100"/>
            <a:chOff x="1749928" y="4187258"/>
            <a:chExt cx="1699581" cy="747352"/>
          </a:xfrm>
        </p:grpSpPr>
        <p:sp>
          <p:nvSpPr>
            <p:cNvPr id="20" name="椭圆 19"/>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椭圆 21"/>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23" name="直接箭头连接符 22"/>
            <p:cNvCxnSpPr>
              <a:stCxn id="20" idx="6"/>
              <a:endCxn id="21"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24" name="直接箭头连接符 23"/>
            <p:cNvCxnSpPr>
              <a:stCxn id="21" idx="6"/>
              <a:endCxn id="22"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25" name="弧形 24"/>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6" name="弧形 25"/>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7" name="弧形 26"/>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28" name="文本框 27"/>
          <p:cNvSpPr txBox="1"/>
          <p:nvPr/>
        </p:nvSpPr>
        <p:spPr>
          <a:xfrm>
            <a:off x="4087244" y="3738123"/>
            <a:ext cx="489469" cy="369332"/>
          </a:xfrm>
          <a:prstGeom prst="rect">
            <a:avLst/>
          </a:prstGeom>
          <a:noFill/>
        </p:spPr>
        <p:txBody>
          <a:bodyPr wrap="square" rtlCol="0">
            <a:spAutoFit/>
          </a:bodyPr>
          <a:lstStyle/>
          <a:p>
            <a:r>
              <a:rPr lang="en-US" altLang="zh-CN" dirty="0"/>
              <a:t>ai1</a:t>
            </a:r>
            <a:endParaRPr lang="zh-CN" altLang="en-US" dirty="0"/>
          </a:p>
        </p:txBody>
      </p:sp>
      <p:sp>
        <p:nvSpPr>
          <p:cNvPr id="29" name="文本框 28"/>
          <p:cNvSpPr txBox="1"/>
          <p:nvPr/>
        </p:nvSpPr>
        <p:spPr>
          <a:xfrm>
            <a:off x="5146397" y="3734459"/>
            <a:ext cx="667418" cy="369332"/>
          </a:xfrm>
          <a:prstGeom prst="rect">
            <a:avLst/>
          </a:prstGeom>
          <a:noFill/>
        </p:spPr>
        <p:txBody>
          <a:bodyPr wrap="square" rtlCol="0">
            <a:spAutoFit/>
          </a:bodyPr>
          <a:lstStyle/>
          <a:p>
            <a:r>
              <a:rPr lang="en-US" altLang="zh-CN" dirty="0"/>
              <a:t>ai2</a:t>
            </a:r>
            <a:endParaRPr lang="zh-CN" altLang="en-US" dirty="0"/>
          </a:p>
        </p:txBody>
      </p:sp>
      <p:sp>
        <p:nvSpPr>
          <p:cNvPr id="30" name="文本框 29"/>
          <p:cNvSpPr txBox="1"/>
          <p:nvPr/>
        </p:nvSpPr>
        <p:spPr>
          <a:xfrm>
            <a:off x="6203440" y="3748314"/>
            <a:ext cx="524178" cy="369332"/>
          </a:xfrm>
          <a:prstGeom prst="rect">
            <a:avLst/>
          </a:prstGeom>
          <a:noFill/>
        </p:spPr>
        <p:txBody>
          <a:bodyPr wrap="square" rtlCol="0">
            <a:spAutoFit/>
          </a:bodyPr>
          <a:lstStyle/>
          <a:p>
            <a:r>
              <a:rPr lang="en-US" altLang="zh-CN" dirty="0"/>
              <a:t>ai3</a:t>
            </a:r>
            <a:endParaRPr lang="zh-CN" altLang="en-US" dirty="0"/>
          </a:p>
        </p:txBody>
      </p:sp>
      <p:grpSp>
        <p:nvGrpSpPr>
          <p:cNvPr id="31" name="组合 30"/>
          <p:cNvGrpSpPr/>
          <p:nvPr/>
        </p:nvGrpSpPr>
        <p:grpSpPr>
          <a:xfrm>
            <a:off x="4026756" y="4450560"/>
            <a:ext cx="2761971" cy="1231100"/>
            <a:chOff x="1749928" y="4187258"/>
            <a:chExt cx="1699581" cy="747352"/>
          </a:xfrm>
        </p:grpSpPr>
        <p:sp>
          <p:nvSpPr>
            <p:cNvPr id="32" name="椭圆 31"/>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椭圆 32"/>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4" name="椭圆 33"/>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35" name="直接箭头连接符 34"/>
            <p:cNvCxnSpPr>
              <a:stCxn id="32" idx="6"/>
              <a:endCxn id="33"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36" name="直接箭头连接符 35"/>
            <p:cNvCxnSpPr>
              <a:stCxn id="33" idx="6"/>
              <a:endCxn id="34"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37" name="弧形 36"/>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8" name="弧形 37"/>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9" name="弧形 38"/>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40" name="文本框 39"/>
          <p:cNvSpPr txBox="1"/>
          <p:nvPr/>
        </p:nvSpPr>
        <p:spPr>
          <a:xfrm>
            <a:off x="4172166" y="5179234"/>
            <a:ext cx="416855" cy="369332"/>
          </a:xfrm>
          <a:prstGeom prst="rect">
            <a:avLst/>
          </a:prstGeom>
          <a:noFill/>
        </p:spPr>
        <p:txBody>
          <a:bodyPr wrap="square" rtlCol="0">
            <a:spAutoFit/>
          </a:bodyPr>
          <a:lstStyle/>
          <a:p>
            <a:r>
              <a:rPr lang="en-US" altLang="zh-CN" dirty="0"/>
              <a:t>t1</a:t>
            </a:r>
            <a:endParaRPr lang="zh-CN" altLang="en-US" dirty="0"/>
          </a:p>
        </p:txBody>
      </p:sp>
      <p:sp>
        <p:nvSpPr>
          <p:cNvPr id="41" name="文本框 40"/>
          <p:cNvSpPr txBox="1"/>
          <p:nvPr/>
        </p:nvSpPr>
        <p:spPr>
          <a:xfrm>
            <a:off x="5231319" y="5175570"/>
            <a:ext cx="667418" cy="369332"/>
          </a:xfrm>
          <a:prstGeom prst="rect">
            <a:avLst/>
          </a:prstGeom>
          <a:noFill/>
        </p:spPr>
        <p:txBody>
          <a:bodyPr wrap="square" rtlCol="0">
            <a:spAutoFit/>
          </a:bodyPr>
          <a:lstStyle/>
          <a:p>
            <a:r>
              <a:rPr lang="en-US" altLang="zh-CN" dirty="0"/>
              <a:t>t2</a:t>
            </a:r>
            <a:endParaRPr lang="zh-CN" altLang="en-US" dirty="0"/>
          </a:p>
        </p:txBody>
      </p:sp>
      <p:sp>
        <p:nvSpPr>
          <p:cNvPr id="42" name="文本框 41"/>
          <p:cNvSpPr txBox="1"/>
          <p:nvPr/>
        </p:nvSpPr>
        <p:spPr>
          <a:xfrm>
            <a:off x="6288362" y="5189425"/>
            <a:ext cx="444945" cy="369332"/>
          </a:xfrm>
          <a:prstGeom prst="rect">
            <a:avLst/>
          </a:prstGeom>
          <a:noFill/>
        </p:spPr>
        <p:txBody>
          <a:bodyPr wrap="square" rtlCol="0">
            <a:spAutoFit/>
          </a:bodyPr>
          <a:lstStyle/>
          <a:p>
            <a:r>
              <a:rPr lang="en-US" altLang="zh-CN" dirty="0"/>
              <a:t>t3</a:t>
            </a:r>
            <a:endParaRPr lang="zh-CN" altLang="en-US" dirty="0"/>
          </a:p>
        </p:txBody>
      </p:sp>
      <p:sp>
        <p:nvSpPr>
          <p:cNvPr id="43" name="灯片编号占位符 42"/>
          <p:cNvSpPr>
            <a:spLocks noGrp="1"/>
          </p:cNvSpPr>
          <p:nvPr>
            <p:ph type="sldNum" sz="quarter" idx="12"/>
          </p:nvPr>
        </p:nvSpPr>
        <p:spPr/>
        <p:txBody>
          <a:bodyPr/>
          <a:lstStyle/>
          <a:p>
            <a:pPr>
              <a:defRPr/>
            </a:pPr>
            <a:fld id="{B9CD4CCB-73CB-499F-9483-72A1F6A46DBE}" type="slidenum">
              <a:rPr lang="zh-TW" altLang="en-US" smtClean="0"/>
              <a:pPr>
                <a:defRPr/>
              </a:pPr>
              <a:t>32</a:t>
            </a:fld>
            <a:endParaRPr lang="en-US" altLang="zh-TW"/>
          </a:p>
        </p:txBody>
      </p:sp>
    </p:spTree>
    <p:extLst>
      <p:ext uri="{BB962C8B-B14F-4D97-AF65-F5344CB8AC3E}">
        <p14:creationId xmlns:p14="http://schemas.microsoft.com/office/powerpoint/2010/main" val="2017470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HMMs for ASR</a:t>
            </a:r>
            <a:endParaRPr lang="zh-CN" altLang="en-US" dirty="0"/>
          </a:p>
        </p:txBody>
      </p:sp>
      <p:sp>
        <p:nvSpPr>
          <p:cNvPr id="3" name="内容占位符 2"/>
          <p:cNvSpPr>
            <a:spLocks noGrp="1"/>
          </p:cNvSpPr>
          <p:nvPr>
            <p:ph idx="1"/>
          </p:nvPr>
        </p:nvSpPr>
        <p:spPr/>
        <p:txBody>
          <a:bodyPr/>
          <a:lstStyle/>
          <a:p>
            <a:r>
              <a:rPr lang="en-US" altLang="zh-CN" dirty="0"/>
              <a:t>Traditional HMMs for ASR tend to model each phone with three distinct states (this also enforces a minimum phone duration of three frames of observations)</a:t>
            </a:r>
          </a:p>
          <a:p>
            <a:endParaRPr lang="en-US" altLang="zh-CN" dirty="0"/>
          </a:p>
          <a:p>
            <a:endParaRPr lang="en-US" altLang="zh-CN" dirty="0"/>
          </a:p>
          <a:p>
            <a:endParaRPr lang="en-US" altLang="zh-CN" dirty="0"/>
          </a:p>
          <a:p>
            <a:r>
              <a:rPr lang="en-US" altLang="zh-CN" dirty="0"/>
              <a:t>The phone model topologies can be concatenated to form a HMM for the whole word</a:t>
            </a:r>
            <a:endParaRPr lang="zh-CN" altLang="en-US" dirty="0"/>
          </a:p>
        </p:txBody>
      </p:sp>
      <p:grpSp>
        <p:nvGrpSpPr>
          <p:cNvPr id="45" name="组合 44"/>
          <p:cNvGrpSpPr/>
          <p:nvPr/>
        </p:nvGrpSpPr>
        <p:grpSpPr>
          <a:xfrm>
            <a:off x="1370143" y="1619790"/>
            <a:ext cx="9018797" cy="1231100"/>
            <a:chOff x="1370143" y="1619790"/>
            <a:chExt cx="9018797" cy="1231100"/>
          </a:xfrm>
        </p:grpSpPr>
        <p:grpSp>
          <p:nvGrpSpPr>
            <p:cNvPr id="7" name="组合 6"/>
            <p:cNvGrpSpPr/>
            <p:nvPr/>
          </p:nvGrpSpPr>
          <p:grpSpPr>
            <a:xfrm>
              <a:off x="1370143" y="1619790"/>
              <a:ext cx="2761971" cy="1231100"/>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文本框 15"/>
            <p:cNvSpPr txBox="1"/>
            <p:nvPr/>
          </p:nvSpPr>
          <p:spPr>
            <a:xfrm>
              <a:off x="1515553" y="2348464"/>
              <a:ext cx="416855" cy="369332"/>
            </a:xfrm>
            <a:prstGeom prst="rect">
              <a:avLst/>
            </a:prstGeom>
            <a:noFill/>
          </p:spPr>
          <p:txBody>
            <a:bodyPr wrap="square" rtlCol="0">
              <a:spAutoFit/>
            </a:bodyPr>
            <a:lstStyle/>
            <a:p>
              <a:r>
                <a:rPr lang="en-US" altLang="zh-CN" dirty="0"/>
                <a:t>r1</a:t>
              </a:r>
              <a:endParaRPr lang="zh-CN" altLang="en-US" dirty="0"/>
            </a:p>
          </p:txBody>
        </p:sp>
        <p:sp>
          <p:nvSpPr>
            <p:cNvPr id="17" name="文本框 16"/>
            <p:cNvSpPr txBox="1"/>
            <p:nvPr/>
          </p:nvSpPr>
          <p:spPr>
            <a:xfrm>
              <a:off x="2574706" y="2344800"/>
              <a:ext cx="667418" cy="369332"/>
            </a:xfrm>
            <a:prstGeom prst="rect">
              <a:avLst/>
            </a:prstGeom>
            <a:noFill/>
          </p:spPr>
          <p:txBody>
            <a:bodyPr wrap="square" rtlCol="0">
              <a:spAutoFit/>
            </a:bodyPr>
            <a:lstStyle/>
            <a:p>
              <a:r>
                <a:rPr lang="en-US" altLang="zh-CN" dirty="0"/>
                <a:t>r2</a:t>
              </a:r>
              <a:endParaRPr lang="zh-CN" altLang="en-US" dirty="0"/>
            </a:p>
          </p:txBody>
        </p:sp>
        <p:sp>
          <p:nvSpPr>
            <p:cNvPr id="18" name="文本框 17"/>
            <p:cNvSpPr txBox="1"/>
            <p:nvPr/>
          </p:nvSpPr>
          <p:spPr>
            <a:xfrm>
              <a:off x="3631749" y="2358655"/>
              <a:ext cx="444945" cy="369332"/>
            </a:xfrm>
            <a:prstGeom prst="rect">
              <a:avLst/>
            </a:prstGeom>
            <a:noFill/>
          </p:spPr>
          <p:txBody>
            <a:bodyPr wrap="square" rtlCol="0">
              <a:spAutoFit/>
            </a:bodyPr>
            <a:lstStyle/>
            <a:p>
              <a:r>
                <a:rPr lang="en-US" altLang="zh-CN" dirty="0"/>
                <a:t>r3</a:t>
              </a:r>
              <a:endParaRPr lang="zh-CN" altLang="en-US" dirty="0"/>
            </a:p>
          </p:txBody>
        </p:sp>
        <p:grpSp>
          <p:nvGrpSpPr>
            <p:cNvPr id="19" name="组合 18"/>
            <p:cNvGrpSpPr/>
            <p:nvPr/>
          </p:nvGrpSpPr>
          <p:grpSpPr>
            <a:xfrm>
              <a:off x="4504906" y="1619790"/>
              <a:ext cx="2761971" cy="1231100"/>
              <a:chOff x="1749928" y="4187258"/>
              <a:chExt cx="1699581" cy="747352"/>
            </a:xfrm>
          </p:grpSpPr>
          <p:sp>
            <p:nvSpPr>
              <p:cNvPr id="20" name="椭圆 19"/>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椭圆 21"/>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23" name="直接箭头连接符 22"/>
              <p:cNvCxnSpPr>
                <a:stCxn id="20" idx="6"/>
                <a:endCxn id="21"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24" name="直接箭头连接符 23"/>
              <p:cNvCxnSpPr>
                <a:stCxn id="21" idx="6"/>
                <a:endCxn id="22"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25" name="弧形 24"/>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6" name="弧形 25"/>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7" name="弧形 26"/>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28" name="文本框 27"/>
            <p:cNvSpPr txBox="1"/>
            <p:nvPr/>
          </p:nvSpPr>
          <p:spPr>
            <a:xfrm>
              <a:off x="4602691" y="2348464"/>
              <a:ext cx="489469" cy="369332"/>
            </a:xfrm>
            <a:prstGeom prst="rect">
              <a:avLst/>
            </a:prstGeom>
            <a:noFill/>
          </p:spPr>
          <p:txBody>
            <a:bodyPr wrap="square" rtlCol="0">
              <a:spAutoFit/>
            </a:bodyPr>
            <a:lstStyle/>
            <a:p>
              <a:r>
                <a:rPr lang="en-US" altLang="zh-CN" dirty="0"/>
                <a:t>ai1</a:t>
              </a:r>
              <a:endParaRPr lang="zh-CN" altLang="en-US" dirty="0"/>
            </a:p>
          </p:txBody>
        </p:sp>
        <p:sp>
          <p:nvSpPr>
            <p:cNvPr id="29" name="文本框 28"/>
            <p:cNvSpPr txBox="1"/>
            <p:nvPr/>
          </p:nvSpPr>
          <p:spPr>
            <a:xfrm>
              <a:off x="5661844" y="2344800"/>
              <a:ext cx="667418" cy="369332"/>
            </a:xfrm>
            <a:prstGeom prst="rect">
              <a:avLst/>
            </a:prstGeom>
            <a:noFill/>
          </p:spPr>
          <p:txBody>
            <a:bodyPr wrap="square" rtlCol="0">
              <a:spAutoFit/>
            </a:bodyPr>
            <a:lstStyle/>
            <a:p>
              <a:r>
                <a:rPr lang="en-US" altLang="zh-CN" dirty="0"/>
                <a:t>ai2</a:t>
              </a:r>
              <a:endParaRPr lang="zh-CN" altLang="en-US" dirty="0"/>
            </a:p>
          </p:txBody>
        </p:sp>
        <p:sp>
          <p:nvSpPr>
            <p:cNvPr id="30" name="文本框 29"/>
            <p:cNvSpPr txBox="1"/>
            <p:nvPr/>
          </p:nvSpPr>
          <p:spPr>
            <a:xfrm>
              <a:off x="6718887" y="2358655"/>
              <a:ext cx="524178" cy="369332"/>
            </a:xfrm>
            <a:prstGeom prst="rect">
              <a:avLst/>
            </a:prstGeom>
            <a:noFill/>
          </p:spPr>
          <p:txBody>
            <a:bodyPr wrap="square" rtlCol="0">
              <a:spAutoFit/>
            </a:bodyPr>
            <a:lstStyle/>
            <a:p>
              <a:r>
                <a:rPr lang="en-US" altLang="zh-CN" dirty="0"/>
                <a:t>ai3</a:t>
              </a:r>
              <a:endParaRPr lang="zh-CN" altLang="en-US" dirty="0"/>
            </a:p>
          </p:txBody>
        </p:sp>
        <p:grpSp>
          <p:nvGrpSpPr>
            <p:cNvPr id="31" name="组合 30"/>
            <p:cNvGrpSpPr/>
            <p:nvPr/>
          </p:nvGrpSpPr>
          <p:grpSpPr>
            <a:xfrm>
              <a:off x="7626969" y="1619790"/>
              <a:ext cx="2761971" cy="1231100"/>
              <a:chOff x="1749928" y="4187258"/>
              <a:chExt cx="1699581" cy="747352"/>
            </a:xfrm>
          </p:grpSpPr>
          <p:sp>
            <p:nvSpPr>
              <p:cNvPr id="32" name="椭圆 31"/>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椭圆 32"/>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4" name="椭圆 33"/>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35" name="直接箭头连接符 34"/>
              <p:cNvCxnSpPr>
                <a:stCxn id="32" idx="6"/>
                <a:endCxn id="33"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36" name="直接箭头连接符 35"/>
              <p:cNvCxnSpPr>
                <a:stCxn id="33" idx="6"/>
                <a:endCxn id="34"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37" name="弧形 36"/>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8" name="弧形 37"/>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9" name="弧形 38"/>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40" name="文本框 39"/>
            <p:cNvSpPr txBox="1"/>
            <p:nvPr/>
          </p:nvSpPr>
          <p:spPr>
            <a:xfrm>
              <a:off x="7772379" y="2348464"/>
              <a:ext cx="416855" cy="369332"/>
            </a:xfrm>
            <a:prstGeom prst="rect">
              <a:avLst/>
            </a:prstGeom>
            <a:noFill/>
          </p:spPr>
          <p:txBody>
            <a:bodyPr wrap="square" rtlCol="0">
              <a:spAutoFit/>
            </a:bodyPr>
            <a:lstStyle/>
            <a:p>
              <a:r>
                <a:rPr lang="en-US" altLang="zh-CN" dirty="0"/>
                <a:t>t1</a:t>
              </a:r>
              <a:endParaRPr lang="zh-CN" altLang="en-US" dirty="0"/>
            </a:p>
          </p:txBody>
        </p:sp>
        <p:sp>
          <p:nvSpPr>
            <p:cNvPr id="41" name="文本框 40"/>
            <p:cNvSpPr txBox="1"/>
            <p:nvPr/>
          </p:nvSpPr>
          <p:spPr>
            <a:xfrm>
              <a:off x="8831532" y="2344800"/>
              <a:ext cx="667418" cy="369332"/>
            </a:xfrm>
            <a:prstGeom prst="rect">
              <a:avLst/>
            </a:prstGeom>
            <a:noFill/>
          </p:spPr>
          <p:txBody>
            <a:bodyPr wrap="square" rtlCol="0">
              <a:spAutoFit/>
            </a:bodyPr>
            <a:lstStyle/>
            <a:p>
              <a:r>
                <a:rPr lang="en-US" altLang="zh-CN" dirty="0"/>
                <a:t>t2</a:t>
              </a:r>
              <a:endParaRPr lang="zh-CN" altLang="en-US" dirty="0"/>
            </a:p>
          </p:txBody>
        </p:sp>
        <p:sp>
          <p:nvSpPr>
            <p:cNvPr id="42" name="文本框 41"/>
            <p:cNvSpPr txBox="1"/>
            <p:nvPr/>
          </p:nvSpPr>
          <p:spPr>
            <a:xfrm>
              <a:off x="9888575" y="2358655"/>
              <a:ext cx="444945" cy="369332"/>
            </a:xfrm>
            <a:prstGeom prst="rect">
              <a:avLst/>
            </a:prstGeom>
            <a:noFill/>
          </p:spPr>
          <p:txBody>
            <a:bodyPr wrap="square" rtlCol="0">
              <a:spAutoFit/>
            </a:bodyPr>
            <a:lstStyle/>
            <a:p>
              <a:r>
                <a:rPr lang="en-US" altLang="zh-CN" dirty="0"/>
                <a:t>t3</a:t>
              </a:r>
              <a:endParaRPr lang="zh-CN" altLang="en-US" dirty="0"/>
            </a:p>
          </p:txBody>
        </p:sp>
        <p:cxnSp>
          <p:nvCxnSpPr>
            <p:cNvPr id="43" name="直接箭头连接符 42"/>
            <p:cNvCxnSpPr/>
            <p:nvPr/>
          </p:nvCxnSpPr>
          <p:spPr>
            <a:xfrm flipV="1">
              <a:off x="7270618" y="2509302"/>
              <a:ext cx="361760" cy="2"/>
            </a:xfrm>
            <a:prstGeom prst="straightConnector1">
              <a:avLst/>
            </a:prstGeom>
            <a:noFill/>
            <a:ln w="6350" cap="flat" cmpd="sng" algn="ctr">
              <a:solidFill>
                <a:srgbClr val="4472C4"/>
              </a:solidFill>
              <a:prstDash val="solid"/>
              <a:miter lim="800000"/>
              <a:tailEnd type="triangle"/>
            </a:ln>
            <a:effectLst/>
          </p:spPr>
        </p:cxnSp>
        <p:cxnSp>
          <p:nvCxnSpPr>
            <p:cNvPr id="44" name="直接箭头连接符 43"/>
            <p:cNvCxnSpPr/>
            <p:nvPr/>
          </p:nvCxnSpPr>
          <p:spPr>
            <a:xfrm flipV="1">
              <a:off x="4128050" y="2509302"/>
              <a:ext cx="361760" cy="2"/>
            </a:xfrm>
            <a:prstGeom prst="straightConnector1">
              <a:avLst/>
            </a:prstGeom>
            <a:noFill/>
            <a:ln w="6350" cap="flat" cmpd="sng" algn="ctr">
              <a:solidFill>
                <a:srgbClr val="4472C4"/>
              </a:solidFill>
              <a:prstDash val="solid"/>
              <a:miter lim="800000"/>
              <a:tailEnd type="triangle"/>
            </a:ln>
            <a:effectLst/>
          </p:spPr>
        </p:cxnSp>
      </p:grpSp>
      <p:sp>
        <p:nvSpPr>
          <p:cNvPr id="46" name="灯片编号占位符 45"/>
          <p:cNvSpPr>
            <a:spLocks noGrp="1"/>
          </p:cNvSpPr>
          <p:nvPr>
            <p:ph type="sldNum" sz="quarter" idx="12"/>
          </p:nvPr>
        </p:nvSpPr>
        <p:spPr/>
        <p:txBody>
          <a:bodyPr/>
          <a:lstStyle/>
          <a:p>
            <a:pPr>
              <a:defRPr/>
            </a:pPr>
            <a:fld id="{B9CD4CCB-73CB-499F-9483-72A1F6A46DBE}" type="slidenum">
              <a:rPr lang="zh-TW" altLang="en-US" smtClean="0"/>
              <a:pPr>
                <a:defRPr/>
              </a:pPr>
              <a:t>33</a:t>
            </a:fld>
            <a:endParaRPr lang="en-US" altLang="zh-TW"/>
          </a:p>
        </p:txBody>
      </p:sp>
    </p:spTree>
    <p:extLst>
      <p:ext uri="{BB962C8B-B14F-4D97-AF65-F5344CB8AC3E}">
        <p14:creationId xmlns:p14="http://schemas.microsoft.com/office/powerpoint/2010/main" val="563899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HMMs for ASR</a:t>
            </a:r>
            <a:endParaRPr lang="zh-CN" altLang="en-US" dirty="0"/>
          </a:p>
        </p:txBody>
      </p:sp>
      <p:sp>
        <p:nvSpPr>
          <p:cNvPr id="3" name="内容占位符 2"/>
          <p:cNvSpPr>
            <a:spLocks noGrp="1"/>
          </p:cNvSpPr>
          <p:nvPr>
            <p:ph idx="1"/>
          </p:nvPr>
        </p:nvSpPr>
        <p:spPr/>
        <p:txBody>
          <a:bodyPr/>
          <a:lstStyle/>
          <a:p>
            <a:r>
              <a:rPr lang="en-US" altLang="zh-CN" dirty="0"/>
              <a:t>Traditional HMMs for ASR tend to model each phone with three distinct states (this also enforces a minimum phone duration of three frames of observations)</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This model naturally generates an alignment between states and observations (and hence words/phones).</a:t>
            </a:r>
          </a:p>
        </p:txBody>
      </p:sp>
      <p:grpSp>
        <p:nvGrpSpPr>
          <p:cNvPr id="45" name="组合 44"/>
          <p:cNvGrpSpPr/>
          <p:nvPr/>
        </p:nvGrpSpPr>
        <p:grpSpPr>
          <a:xfrm>
            <a:off x="1370143" y="1619790"/>
            <a:ext cx="9018797" cy="1231100"/>
            <a:chOff x="1370143" y="1619790"/>
            <a:chExt cx="9018797" cy="1231100"/>
          </a:xfrm>
        </p:grpSpPr>
        <p:grpSp>
          <p:nvGrpSpPr>
            <p:cNvPr id="7" name="组合 6"/>
            <p:cNvGrpSpPr/>
            <p:nvPr/>
          </p:nvGrpSpPr>
          <p:grpSpPr>
            <a:xfrm>
              <a:off x="1370143" y="1619790"/>
              <a:ext cx="2761971" cy="1231100"/>
              <a:chOff x="1749928" y="4187258"/>
              <a:chExt cx="1699581" cy="747352"/>
            </a:xfrm>
          </p:grpSpPr>
          <p:sp>
            <p:nvSpPr>
              <p:cNvPr id="8" name="椭圆 7"/>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1" name="直接箭头连接符 10"/>
              <p:cNvCxnSpPr>
                <a:stCxn id="8" idx="6"/>
                <a:endCxn id="9"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2" name="直接箭头连接符 11"/>
              <p:cNvCxnSpPr>
                <a:stCxn id="9" idx="6"/>
                <a:endCxn id="10"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3" name="弧形 12"/>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 name="弧形 13"/>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 name="弧形 14"/>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16" name="文本框 15"/>
            <p:cNvSpPr txBox="1"/>
            <p:nvPr/>
          </p:nvSpPr>
          <p:spPr>
            <a:xfrm>
              <a:off x="1515553" y="2348464"/>
              <a:ext cx="416855" cy="369332"/>
            </a:xfrm>
            <a:prstGeom prst="rect">
              <a:avLst/>
            </a:prstGeom>
            <a:noFill/>
          </p:spPr>
          <p:txBody>
            <a:bodyPr wrap="square" rtlCol="0">
              <a:spAutoFit/>
            </a:bodyPr>
            <a:lstStyle/>
            <a:p>
              <a:r>
                <a:rPr lang="en-US" altLang="zh-CN" dirty="0"/>
                <a:t>r1</a:t>
              </a:r>
              <a:endParaRPr lang="zh-CN" altLang="en-US" dirty="0"/>
            </a:p>
          </p:txBody>
        </p:sp>
        <p:sp>
          <p:nvSpPr>
            <p:cNvPr id="17" name="文本框 16"/>
            <p:cNvSpPr txBox="1"/>
            <p:nvPr/>
          </p:nvSpPr>
          <p:spPr>
            <a:xfrm>
              <a:off x="2574706" y="2344800"/>
              <a:ext cx="667418" cy="369332"/>
            </a:xfrm>
            <a:prstGeom prst="rect">
              <a:avLst/>
            </a:prstGeom>
            <a:noFill/>
          </p:spPr>
          <p:txBody>
            <a:bodyPr wrap="square" rtlCol="0">
              <a:spAutoFit/>
            </a:bodyPr>
            <a:lstStyle/>
            <a:p>
              <a:r>
                <a:rPr lang="en-US" altLang="zh-CN" dirty="0"/>
                <a:t>r2</a:t>
              </a:r>
              <a:endParaRPr lang="zh-CN" altLang="en-US" dirty="0"/>
            </a:p>
          </p:txBody>
        </p:sp>
        <p:sp>
          <p:nvSpPr>
            <p:cNvPr id="18" name="文本框 17"/>
            <p:cNvSpPr txBox="1"/>
            <p:nvPr/>
          </p:nvSpPr>
          <p:spPr>
            <a:xfrm>
              <a:off x="3631749" y="2358655"/>
              <a:ext cx="444945" cy="369332"/>
            </a:xfrm>
            <a:prstGeom prst="rect">
              <a:avLst/>
            </a:prstGeom>
            <a:noFill/>
          </p:spPr>
          <p:txBody>
            <a:bodyPr wrap="square" rtlCol="0">
              <a:spAutoFit/>
            </a:bodyPr>
            <a:lstStyle/>
            <a:p>
              <a:r>
                <a:rPr lang="en-US" altLang="zh-CN" dirty="0"/>
                <a:t>r3</a:t>
              </a:r>
              <a:endParaRPr lang="zh-CN" altLang="en-US" dirty="0"/>
            </a:p>
          </p:txBody>
        </p:sp>
        <p:grpSp>
          <p:nvGrpSpPr>
            <p:cNvPr id="19" name="组合 18"/>
            <p:cNvGrpSpPr/>
            <p:nvPr/>
          </p:nvGrpSpPr>
          <p:grpSpPr>
            <a:xfrm>
              <a:off x="4504906" y="1619790"/>
              <a:ext cx="2761971" cy="1231100"/>
              <a:chOff x="1749928" y="4187258"/>
              <a:chExt cx="1699581" cy="747352"/>
            </a:xfrm>
          </p:grpSpPr>
          <p:sp>
            <p:nvSpPr>
              <p:cNvPr id="20" name="椭圆 19"/>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椭圆 21"/>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23" name="直接箭头连接符 22"/>
              <p:cNvCxnSpPr>
                <a:stCxn id="20" idx="6"/>
                <a:endCxn id="21"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24" name="直接箭头连接符 23"/>
              <p:cNvCxnSpPr>
                <a:stCxn id="21" idx="6"/>
                <a:endCxn id="22"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25" name="弧形 24"/>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6" name="弧形 25"/>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7" name="弧形 26"/>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28" name="文本框 27"/>
            <p:cNvSpPr txBox="1"/>
            <p:nvPr/>
          </p:nvSpPr>
          <p:spPr>
            <a:xfrm>
              <a:off x="4602691" y="2348464"/>
              <a:ext cx="489469" cy="369332"/>
            </a:xfrm>
            <a:prstGeom prst="rect">
              <a:avLst/>
            </a:prstGeom>
            <a:noFill/>
          </p:spPr>
          <p:txBody>
            <a:bodyPr wrap="square" rtlCol="0">
              <a:spAutoFit/>
            </a:bodyPr>
            <a:lstStyle/>
            <a:p>
              <a:r>
                <a:rPr lang="en-US" altLang="zh-CN" dirty="0"/>
                <a:t>ai1</a:t>
              </a:r>
              <a:endParaRPr lang="zh-CN" altLang="en-US" dirty="0"/>
            </a:p>
          </p:txBody>
        </p:sp>
        <p:sp>
          <p:nvSpPr>
            <p:cNvPr id="29" name="文本框 28"/>
            <p:cNvSpPr txBox="1"/>
            <p:nvPr/>
          </p:nvSpPr>
          <p:spPr>
            <a:xfrm>
              <a:off x="5661844" y="2344800"/>
              <a:ext cx="667418" cy="369332"/>
            </a:xfrm>
            <a:prstGeom prst="rect">
              <a:avLst/>
            </a:prstGeom>
            <a:noFill/>
          </p:spPr>
          <p:txBody>
            <a:bodyPr wrap="square" rtlCol="0">
              <a:spAutoFit/>
            </a:bodyPr>
            <a:lstStyle/>
            <a:p>
              <a:r>
                <a:rPr lang="en-US" altLang="zh-CN" dirty="0"/>
                <a:t>ai2</a:t>
              </a:r>
              <a:endParaRPr lang="zh-CN" altLang="en-US" dirty="0"/>
            </a:p>
          </p:txBody>
        </p:sp>
        <p:sp>
          <p:nvSpPr>
            <p:cNvPr id="30" name="文本框 29"/>
            <p:cNvSpPr txBox="1"/>
            <p:nvPr/>
          </p:nvSpPr>
          <p:spPr>
            <a:xfrm>
              <a:off x="6718887" y="2358655"/>
              <a:ext cx="524178" cy="369332"/>
            </a:xfrm>
            <a:prstGeom prst="rect">
              <a:avLst/>
            </a:prstGeom>
            <a:noFill/>
          </p:spPr>
          <p:txBody>
            <a:bodyPr wrap="square" rtlCol="0">
              <a:spAutoFit/>
            </a:bodyPr>
            <a:lstStyle/>
            <a:p>
              <a:r>
                <a:rPr lang="en-US" altLang="zh-CN" dirty="0"/>
                <a:t>ai3</a:t>
              </a:r>
              <a:endParaRPr lang="zh-CN" altLang="en-US" dirty="0"/>
            </a:p>
          </p:txBody>
        </p:sp>
        <p:grpSp>
          <p:nvGrpSpPr>
            <p:cNvPr id="31" name="组合 30"/>
            <p:cNvGrpSpPr/>
            <p:nvPr/>
          </p:nvGrpSpPr>
          <p:grpSpPr>
            <a:xfrm>
              <a:off x="7626969" y="1619790"/>
              <a:ext cx="2761971" cy="1231100"/>
              <a:chOff x="1749928" y="4187258"/>
              <a:chExt cx="1699581" cy="747352"/>
            </a:xfrm>
          </p:grpSpPr>
          <p:sp>
            <p:nvSpPr>
              <p:cNvPr id="32" name="椭圆 31"/>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椭圆 32"/>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4" name="椭圆 33"/>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35" name="直接箭头连接符 34"/>
              <p:cNvCxnSpPr>
                <a:stCxn id="32" idx="6"/>
                <a:endCxn id="33"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36" name="直接箭头连接符 35"/>
              <p:cNvCxnSpPr>
                <a:stCxn id="33" idx="6"/>
                <a:endCxn id="34"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37" name="弧形 36"/>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8" name="弧形 37"/>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39" name="弧形 38"/>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sp>
          <p:nvSpPr>
            <p:cNvPr id="40" name="文本框 39"/>
            <p:cNvSpPr txBox="1"/>
            <p:nvPr/>
          </p:nvSpPr>
          <p:spPr>
            <a:xfrm>
              <a:off x="7772379" y="2348464"/>
              <a:ext cx="416855" cy="369332"/>
            </a:xfrm>
            <a:prstGeom prst="rect">
              <a:avLst/>
            </a:prstGeom>
            <a:noFill/>
          </p:spPr>
          <p:txBody>
            <a:bodyPr wrap="square" rtlCol="0">
              <a:spAutoFit/>
            </a:bodyPr>
            <a:lstStyle/>
            <a:p>
              <a:r>
                <a:rPr lang="en-US" altLang="zh-CN" dirty="0"/>
                <a:t>t1</a:t>
              </a:r>
              <a:endParaRPr lang="zh-CN" altLang="en-US" dirty="0"/>
            </a:p>
          </p:txBody>
        </p:sp>
        <p:sp>
          <p:nvSpPr>
            <p:cNvPr id="41" name="文本框 40"/>
            <p:cNvSpPr txBox="1"/>
            <p:nvPr/>
          </p:nvSpPr>
          <p:spPr>
            <a:xfrm>
              <a:off x="8831532" y="2344800"/>
              <a:ext cx="667418" cy="369332"/>
            </a:xfrm>
            <a:prstGeom prst="rect">
              <a:avLst/>
            </a:prstGeom>
            <a:noFill/>
          </p:spPr>
          <p:txBody>
            <a:bodyPr wrap="square" rtlCol="0">
              <a:spAutoFit/>
            </a:bodyPr>
            <a:lstStyle/>
            <a:p>
              <a:r>
                <a:rPr lang="en-US" altLang="zh-CN" dirty="0"/>
                <a:t>t2</a:t>
              </a:r>
              <a:endParaRPr lang="zh-CN" altLang="en-US" dirty="0"/>
            </a:p>
          </p:txBody>
        </p:sp>
        <p:sp>
          <p:nvSpPr>
            <p:cNvPr id="42" name="文本框 41"/>
            <p:cNvSpPr txBox="1"/>
            <p:nvPr/>
          </p:nvSpPr>
          <p:spPr>
            <a:xfrm>
              <a:off x="9888575" y="2358655"/>
              <a:ext cx="444945" cy="369332"/>
            </a:xfrm>
            <a:prstGeom prst="rect">
              <a:avLst/>
            </a:prstGeom>
            <a:noFill/>
          </p:spPr>
          <p:txBody>
            <a:bodyPr wrap="square" rtlCol="0">
              <a:spAutoFit/>
            </a:bodyPr>
            <a:lstStyle/>
            <a:p>
              <a:r>
                <a:rPr lang="en-US" altLang="zh-CN" dirty="0"/>
                <a:t>t3</a:t>
              </a:r>
              <a:endParaRPr lang="zh-CN" altLang="en-US" dirty="0"/>
            </a:p>
          </p:txBody>
        </p:sp>
        <p:cxnSp>
          <p:nvCxnSpPr>
            <p:cNvPr id="43" name="直接箭头连接符 42"/>
            <p:cNvCxnSpPr/>
            <p:nvPr/>
          </p:nvCxnSpPr>
          <p:spPr>
            <a:xfrm flipV="1">
              <a:off x="7270618" y="2509302"/>
              <a:ext cx="361760" cy="2"/>
            </a:xfrm>
            <a:prstGeom prst="straightConnector1">
              <a:avLst/>
            </a:prstGeom>
            <a:noFill/>
            <a:ln w="6350" cap="flat" cmpd="sng" algn="ctr">
              <a:solidFill>
                <a:srgbClr val="4472C4"/>
              </a:solidFill>
              <a:prstDash val="solid"/>
              <a:miter lim="800000"/>
              <a:tailEnd type="triangle"/>
            </a:ln>
            <a:effectLst/>
          </p:spPr>
        </p:cxnSp>
        <p:cxnSp>
          <p:nvCxnSpPr>
            <p:cNvPr id="44" name="直接箭头连接符 43"/>
            <p:cNvCxnSpPr/>
            <p:nvPr/>
          </p:nvCxnSpPr>
          <p:spPr>
            <a:xfrm flipV="1">
              <a:off x="4128050" y="2509302"/>
              <a:ext cx="361760" cy="2"/>
            </a:xfrm>
            <a:prstGeom prst="straightConnector1">
              <a:avLst/>
            </a:prstGeom>
            <a:noFill/>
            <a:ln w="6350" cap="flat" cmpd="sng" algn="ctr">
              <a:solidFill>
                <a:srgbClr val="4472C4"/>
              </a:solidFill>
              <a:prstDash val="solid"/>
              <a:miter lim="800000"/>
              <a:tailEnd type="triangle"/>
            </a:ln>
            <a:effectLst/>
          </p:spPr>
        </p:cxnSp>
      </p:grpSp>
      <p:sp>
        <p:nvSpPr>
          <p:cNvPr id="46" name="矩形 45"/>
          <p:cNvSpPr/>
          <p:nvPr/>
        </p:nvSpPr>
        <p:spPr>
          <a:xfrm flipH="1">
            <a:off x="1581985" y="3248065"/>
            <a:ext cx="116557" cy="461587"/>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47" name="矩形 46"/>
          <p:cNvSpPr/>
          <p:nvPr/>
        </p:nvSpPr>
        <p:spPr>
          <a:xfrm flipH="1">
            <a:off x="1858136" y="3248065"/>
            <a:ext cx="116557" cy="461587"/>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48" name="矩形 47"/>
          <p:cNvSpPr/>
          <p:nvPr/>
        </p:nvSpPr>
        <p:spPr>
          <a:xfrm flipH="1">
            <a:off x="2126652" y="3248065"/>
            <a:ext cx="116557" cy="461587"/>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49" name="矩形 48"/>
          <p:cNvSpPr/>
          <p:nvPr/>
        </p:nvSpPr>
        <p:spPr>
          <a:xfrm flipH="1">
            <a:off x="2402293" y="3248065"/>
            <a:ext cx="116557" cy="461587"/>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50" name="矩形 49"/>
          <p:cNvSpPr/>
          <p:nvPr/>
        </p:nvSpPr>
        <p:spPr>
          <a:xfrm flipH="1">
            <a:off x="2679767" y="3248065"/>
            <a:ext cx="116557" cy="461587"/>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51" name="矩形 50"/>
          <p:cNvSpPr/>
          <p:nvPr/>
        </p:nvSpPr>
        <p:spPr>
          <a:xfrm flipH="1">
            <a:off x="2947378" y="3248065"/>
            <a:ext cx="116557" cy="461587"/>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52" name="矩形 51"/>
          <p:cNvSpPr/>
          <p:nvPr/>
        </p:nvSpPr>
        <p:spPr>
          <a:xfrm flipH="1">
            <a:off x="3208810" y="3248065"/>
            <a:ext cx="116557" cy="461587"/>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53" name="矩形 52"/>
          <p:cNvSpPr/>
          <p:nvPr/>
        </p:nvSpPr>
        <p:spPr>
          <a:xfrm flipH="1">
            <a:off x="3467462" y="3248064"/>
            <a:ext cx="116557" cy="461587"/>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cxnSp>
        <p:nvCxnSpPr>
          <p:cNvPr id="54" name="直接连接符 53"/>
          <p:cNvCxnSpPr>
            <a:stCxn id="8" idx="4"/>
            <a:endCxn id="46" idx="0"/>
          </p:cNvCxnSpPr>
          <p:nvPr/>
        </p:nvCxnSpPr>
        <p:spPr>
          <a:xfrm flipH="1">
            <a:off x="1640263" y="2850890"/>
            <a:ext cx="64047" cy="397175"/>
          </a:xfrm>
          <a:prstGeom prst="line">
            <a:avLst/>
          </a:prstGeom>
          <a:noFill/>
          <a:ln w="6350" cap="flat" cmpd="sng" algn="ctr">
            <a:solidFill>
              <a:srgbClr val="4472C4"/>
            </a:solidFill>
            <a:prstDash val="solid"/>
            <a:miter lim="800000"/>
          </a:ln>
          <a:effectLst/>
        </p:spPr>
      </p:cxnSp>
      <p:cxnSp>
        <p:nvCxnSpPr>
          <p:cNvPr id="55" name="直接连接符 54"/>
          <p:cNvCxnSpPr>
            <a:stCxn id="8" idx="4"/>
            <a:endCxn id="47" idx="0"/>
          </p:cNvCxnSpPr>
          <p:nvPr/>
        </p:nvCxnSpPr>
        <p:spPr>
          <a:xfrm>
            <a:off x="1704310" y="2850890"/>
            <a:ext cx="212104" cy="397175"/>
          </a:xfrm>
          <a:prstGeom prst="line">
            <a:avLst/>
          </a:prstGeom>
          <a:noFill/>
          <a:ln w="6350" cap="flat" cmpd="sng" algn="ctr">
            <a:solidFill>
              <a:srgbClr val="4472C4"/>
            </a:solidFill>
            <a:prstDash val="solid"/>
            <a:miter lim="800000"/>
          </a:ln>
          <a:effectLst/>
        </p:spPr>
      </p:cxnSp>
      <p:cxnSp>
        <p:nvCxnSpPr>
          <p:cNvPr id="56" name="直接连接符 55"/>
          <p:cNvCxnSpPr>
            <a:endCxn id="48" idx="0"/>
          </p:cNvCxnSpPr>
          <p:nvPr/>
        </p:nvCxnSpPr>
        <p:spPr>
          <a:xfrm flipH="1">
            <a:off x="2184930" y="2806700"/>
            <a:ext cx="405870" cy="441365"/>
          </a:xfrm>
          <a:prstGeom prst="line">
            <a:avLst/>
          </a:prstGeom>
          <a:noFill/>
          <a:ln w="6350" cap="flat" cmpd="sng" algn="ctr">
            <a:solidFill>
              <a:srgbClr val="4472C4"/>
            </a:solidFill>
            <a:prstDash val="solid"/>
            <a:miter lim="800000"/>
          </a:ln>
          <a:effectLst/>
        </p:spPr>
      </p:cxnSp>
      <p:cxnSp>
        <p:nvCxnSpPr>
          <p:cNvPr id="57" name="直接连接符 56"/>
          <p:cNvCxnSpPr>
            <a:endCxn id="49" idx="0"/>
          </p:cNvCxnSpPr>
          <p:nvPr/>
        </p:nvCxnSpPr>
        <p:spPr>
          <a:xfrm flipH="1">
            <a:off x="2460571" y="2832100"/>
            <a:ext cx="219129" cy="415965"/>
          </a:xfrm>
          <a:prstGeom prst="line">
            <a:avLst/>
          </a:prstGeom>
          <a:noFill/>
          <a:ln w="6350" cap="flat" cmpd="sng" algn="ctr">
            <a:solidFill>
              <a:srgbClr val="4472C4"/>
            </a:solidFill>
            <a:prstDash val="solid"/>
            <a:miter lim="800000"/>
          </a:ln>
          <a:effectLst/>
        </p:spPr>
      </p:cxnSp>
      <p:cxnSp>
        <p:nvCxnSpPr>
          <p:cNvPr id="58" name="直接连接符 57"/>
          <p:cNvCxnSpPr>
            <a:stCxn id="9" idx="4"/>
            <a:endCxn id="50" idx="0"/>
          </p:cNvCxnSpPr>
          <p:nvPr/>
        </p:nvCxnSpPr>
        <p:spPr>
          <a:xfrm>
            <a:off x="2734402" y="2850888"/>
            <a:ext cx="3643" cy="397177"/>
          </a:xfrm>
          <a:prstGeom prst="line">
            <a:avLst/>
          </a:prstGeom>
          <a:noFill/>
          <a:ln w="6350" cap="flat" cmpd="sng" algn="ctr">
            <a:solidFill>
              <a:srgbClr val="4472C4"/>
            </a:solidFill>
            <a:prstDash val="solid"/>
            <a:miter lim="800000"/>
          </a:ln>
          <a:effectLst/>
        </p:spPr>
      </p:cxnSp>
      <p:cxnSp>
        <p:nvCxnSpPr>
          <p:cNvPr id="59" name="直接连接符 58"/>
          <p:cNvCxnSpPr>
            <a:endCxn id="51" idx="0"/>
          </p:cNvCxnSpPr>
          <p:nvPr/>
        </p:nvCxnSpPr>
        <p:spPr>
          <a:xfrm>
            <a:off x="2870200" y="2844800"/>
            <a:ext cx="135456" cy="403265"/>
          </a:xfrm>
          <a:prstGeom prst="line">
            <a:avLst/>
          </a:prstGeom>
          <a:noFill/>
          <a:ln w="6350" cap="flat" cmpd="sng" algn="ctr">
            <a:solidFill>
              <a:srgbClr val="4472C4"/>
            </a:solidFill>
            <a:prstDash val="solid"/>
            <a:miter lim="800000"/>
          </a:ln>
          <a:effectLst/>
        </p:spPr>
      </p:cxnSp>
      <p:cxnSp>
        <p:nvCxnSpPr>
          <p:cNvPr id="60" name="直接连接符 59"/>
          <p:cNvCxnSpPr>
            <a:endCxn id="52" idx="0"/>
          </p:cNvCxnSpPr>
          <p:nvPr/>
        </p:nvCxnSpPr>
        <p:spPr>
          <a:xfrm>
            <a:off x="2921000" y="2832100"/>
            <a:ext cx="346088" cy="415965"/>
          </a:xfrm>
          <a:prstGeom prst="line">
            <a:avLst/>
          </a:prstGeom>
          <a:noFill/>
          <a:ln w="6350" cap="flat" cmpd="sng" algn="ctr">
            <a:solidFill>
              <a:srgbClr val="4472C4"/>
            </a:solidFill>
            <a:prstDash val="solid"/>
            <a:miter lim="800000"/>
          </a:ln>
          <a:effectLst/>
        </p:spPr>
      </p:cxnSp>
      <p:sp>
        <p:nvSpPr>
          <p:cNvPr id="107" name="文本框 106"/>
          <p:cNvSpPr txBox="1"/>
          <p:nvPr/>
        </p:nvSpPr>
        <p:spPr>
          <a:xfrm>
            <a:off x="3771488" y="3248064"/>
            <a:ext cx="2310850" cy="523220"/>
          </a:xfrm>
          <a:prstGeom prst="rect">
            <a:avLst/>
          </a:prstGeom>
          <a:noFill/>
        </p:spPr>
        <p:txBody>
          <a:bodyPr wrap="square" rtlCol="0">
            <a:spAutoFit/>
          </a:bodyPr>
          <a:lstStyle/>
          <a:p>
            <a:r>
              <a:rPr lang="en-US" altLang="zh-CN" sz="2800" dirty="0"/>
              <a:t>…..</a:t>
            </a:r>
            <a:endParaRPr lang="zh-CN" altLang="en-US" sz="2800" dirty="0"/>
          </a:p>
        </p:txBody>
      </p:sp>
      <mc:AlternateContent xmlns:mc="http://schemas.openxmlformats.org/markup-compatibility/2006" xmlns:a14="http://schemas.microsoft.com/office/drawing/2010/main">
        <mc:Choice Requires="a14">
          <p:sp>
            <p:nvSpPr>
              <p:cNvPr id="108" name="文本框 107"/>
              <p:cNvSpPr txBox="1"/>
              <p:nvPr/>
            </p:nvSpPr>
            <p:spPr>
              <a:xfrm>
                <a:off x="1526153" y="3714327"/>
                <a:ext cx="30514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108" name="文本框 107"/>
              <p:cNvSpPr txBox="1">
                <a:spLocks noRot="1" noChangeAspect="1" noMove="1" noResize="1" noEditPoints="1" noAdjustHandles="1" noChangeArrowheads="1" noChangeShapeType="1" noTextEdit="1"/>
              </p:cNvSpPr>
              <p:nvPr/>
            </p:nvSpPr>
            <p:spPr>
              <a:xfrm>
                <a:off x="1526153" y="3714327"/>
                <a:ext cx="305147" cy="307777"/>
              </a:xfrm>
              <a:prstGeom prst="rect">
                <a:avLst/>
              </a:prstGeom>
              <a:blipFill>
                <a:blip r:embed="rId2"/>
                <a:stretch>
                  <a:fillRect l="-10000" r="-8000"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文本框 108"/>
              <p:cNvSpPr txBox="1"/>
              <p:nvPr/>
            </p:nvSpPr>
            <p:spPr>
              <a:xfrm>
                <a:off x="1786609" y="3709651"/>
                <a:ext cx="3111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m:oMathPara>
                </a14:m>
                <a:endParaRPr lang="zh-CN" altLang="en-US" dirty="0"/>
              </a:p>
            </p:txBody>
          </p:sp>
        </mc:Choice>
        <mc:Fallback xmlns="">
          <p:sp>
            <p:nvSpPr>
              <p:cNvPr id="109" name="文本框 108"/>
              <p:cNvSpPr txBox="1">
                <a:spLocks noRot="1" noChangeAspect="1" noMove="1" noResize="1" noEditPoints="1" noAdjustHandles="1" noChangeArrowheads="1" noChangeShapeType="1" noTextEdit="1"/>
              </p:cNvSpPr>
              <p:nvPr/>
            </p:nvSpPr>
            <p:spPr>
              <a:xfrm>
                <a:off x="1786609" y="3709651"/>
                <a:ext cx="311111" cy="307777"/>
              </a:xfrm>
              <a:prstGeom prst="rect">
                <a:avLst/>
              </a:prstGeom>
              <a:blipFill>
                <a:blip r:embed="rId3"/>
                <a:stretch>
                  <a:fillRect l="-9804" r="-9804"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文本框 109"/>
              <p:cNvSpPr txBox="1"/>
              <p:nvPr/>
            </p:nvSpPr>
            <p:spPr>
              <a:xfrm>
                <a:off x="2066782" y="3717066"/>
                <a:ext cx="31111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m:oMathPara>
                </a14:m>
                <a:endParaRPr lang="zh-CN" altLang="en-US" dirty="0"/>
              </a:p>
            </p:txBody>
          </p:sp>
        </mc:Choice>
        <mc:Fallback xmlns="">
          <p:sp>
            <p:nvSpPr>
              <p:cNvPr id="110" name="文本框 109"/>
              <p:cNvSpPr txBox="1">
                <a:spLocks noRot="1" noChangeAspect="1" noMove="1" noResize="1" noEditPoints="1" noAdjustHandles="1" noChangeArrowheads="1" noChangeShapeType="1" noTextEdit="1"/>
              </p:cNvSpPr>
              <p:nvPr/>
            </p:nvSpPr>
            <p:spPr>
              <a:xfrm>
                <a:off x="2066782" y="3717066"/>
                <a:ext cx="311111" cy="307777"/>
              </a:xfrm>
              <a:prstGeom prst="rect">
                <a:avLst/>
              </a:prstGeom>
              <a:blipFill>
                <a:blip r:embed="rId4"/>
                <a:stretch>
                  <a:fillRect l="-9804" r="-9804" b="-16000"/>
                </a:stretch>
              </a:blipFill>
            </p:spPr>
            <p:txBody>
              <a:bodyPr/>
              <a:lstStyle/>
              <a:p>
                <a:r>
                  <a:rPr lang="zh-CN" altLang="en-US">
                    <a:noFill/>
                  </a:rPr>
                  <a:t> </a:t>
                </a:r>
              </a:p>
            </p:txBody>
          </p:sp>
        </mc:Fallback>
      </mc:AlternateContent>
      <p:sp>
        <p:nvSpPr>
          <p:cNvPr id="111" name="文本框 110"/>
          <p:cNvSpPr txBox="1"/>
          <p:nvPr/>
        </p:nvSpPr>
        <p:spPr>
          <a:xfrm>
            <a:off x="2322563" y="3583605"/>
            <a:ext cx="2310850" cy="523220"/>
          </a:xfrm>
          <a:prstGeom prst="rect">
            <a:avLst/>
          </a:prstGeom>
          <a:noFill/>
        </p:spPr>
        <p:txBody>
          <a:bodyPr wrap="square" rtlCol="0">
            <a:spAutoFit/>
          </a:bodyPr>
          <a:lstStyle/>
          <a:p>
            <a:r>
              <a:rPr lang="en-US" altLang="zh-CN" sz="2800" dirty="0"/>
              <a:t>…..</a:t>
            </a:r>
            <a:endParaRPr lang="zh-CN" altLang="en-US" sz="2800" dirty="0"/>
          </a:p>
        </p:txBody>
      </p:sp>
      <p:sp>
        <p:nvSpPr>
          <p:cNvPr id="61" name="灯片编号占位符 60"/>
          <p:cNvSpPr>
            <a:spLocks noGrp="1"/>
          </p:cNvSpPr>
          <p:nvPr>
            <p:ph type="sldNum" sz="quarter" idx="12"/>
          </p:nvPr>
        </p:nvSpPr>
        <p:spPr/>
        <p:txBody>
          <a:bodyPr/>
          <a:lstStyle/>
          <a:p>
            <a:pPr>
              <a:defRPr/>
            </a:pPr>
            <a:fld id="{B9CD4CCB-73CB-499F-9483-72A1F6A46DBE}" type="slidenum">
              <a:rPr lang="zh-TW" altLang="en-US" smtClean="0"/>
              <a:pPr>
                <a:defRPr/>
              </a:pPr>
              <a:t>34</a:t>
            </a:fld>
            <a:endParaRPr lang="en-US" altLang="zh-TW"/>
          </a:p>
        </p:txBody>
      </p:sp>
    </p:spTree>
    <p:extLst>
      <p:ext uri="{BB962C8B-B14F-4D97-AF65-F5344CB8AC3E}">
        <p14:creationId xmlns:p14="http://schemas.microsoft.com/office/powerpoint/2010/main" val="3249983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65000"/>
                  </a:schemeClr>
                </a:solidFill>
              </a:rPr>
              <a:t>Introduction to HMMs: Hidden Markov models</a:t>
            </a:r>
          </a:p>
          <a:p>
            <a:r>
              <a:rPr lang="en-US" altLang="zh-CN" dirty="0">
                <a:solidFill>
                  <a:schemeClr val="bg1">
                    <a:lumMod val="65000"/>
                  </a:schemeClr>
                </a:solidFill>
              </a:rPr>
              <a:t>HMM for ASR</a:t>
            </a:r>
          </a:p>
          <a:p>
            <a:pPr lvl="1"/>
            <a:r>
              <a:rPr lang="en-US" altLang="zh-CN" dirty="0"/>
              <a:t>Likelihood computation (forward algorithm)</a:t>
            </a:r>
          </a:p>
          <a:p>
            <a:pPr lvl="1"/>
            <a:r>
              <a:rPr lang="en-US" altLang="zh-CN" dirty="0"/>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35</a:t>
            </a:fld>
            <a:endParaRPr lang="en-US" altLang="zh-TW"/>
          </a:p>
        </p:txBody>
      </p:sp>
    </p:spTree>
    <p:extLst>
      <p:ext uri="{BB962C8B-B14F-4D97-AF65-F5344CB8AC3E}">
        <p14:creationId xmlns:p14="http://schemas.microsoft.com/office/powerpoint/2010/main" val="439385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Computing likelihoods with the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Suppose we have a sequence of observations of length </a:t>
                </a:r>
                <a:r>
                  <a:rPr lang="en-US" altLang="zh-CN" i="1" dirty="0">
                    <a:latin typeface="Times New Roman" panose="02020603050405020304" pitchFamily="18" charset="0"/>
                    <a:cs typeface="Times New Roman" panose="02020603050405020304" pitchFamily="18" charset="0"/>
                  </a:rPr>
                  <a:t>T</a:t>
                </a:r>
                <a:r>
                  <a:rPr lang="en-US" altLang="zh-CN" dirty="0"/>
                  <a:t>, </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oMath>
                </a14:m>
                <a:r>
                  <a:rPr lang="en-US" altLang="zh-CN" dirty="0"/>
                  <a:t>, and </a:t>
                </a:r>
                <a:r>
                  <a:rPr lang="en-US" altLang="zh-CN" i="1" dirty="0">
                    <a:latin typeface="Times New Roman" panose="02020603050405020304" pitchFamily="18" charset="0"/>
                    <a:cs typeface="Times New Roman" panose="02020603050405020304" pitchFamily="18" charset="0"/>
                  </a:rPr>
                  <a:t>Q</a:t>
                </a:r>
                <a:r>
                  <a:rPr lang="en-US" altLang="zh-CN" dirty="0"/>
                  <a:t> is a known state sequence,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 )</m:t>
                    </m:r>
                  </m:oMath>
                </a14:m>
                <a:r>
                  <a:rPr lang="en-US" altLang="zh-CN" dirty="0"/>
                  <a:t>.</a:t>
                </a:r>
              </a:p>
              <a:p>
                <a:r>
                  <a:rPr lang="en-US" altLang="zh-CN" dirty="0"/>
                  <a:t>Then we can use the HMM to compute the joint likelihood of </a:t>
                </a:r>
                <a:r>
                  <a:rPr lang="en-US" altLang="zh-CN" i="1" dirty="0">
                    <a:latin typeface="Times New Roman" panose="02020603050405020304" pitchFamily="18" charset="0"/>
                    <a:cs typeface="Times New Roman" panose="02020603050405020304" pitchFamily="18" charset="0"/>
                  </a:rPr>
                  <a:t>X</a:t>
                </a:r>
                <a:r>
                  <a:rPr lang="en-US" altLang="zh-CN" dirty="0"/>
                  <a:t> and </a:t>
                </a:r>
                <a:r>
                  <a:rPr lang="en-US" altLang="zh-CN" i="1" dirty="0">
                    <a:latin typeface="Times New Roman" panose="02020603050405020304" pitchFamily="18" charset="0"/>
                    <a:cs typeface="Times New Roman" panose="02020603050405020304" pitchFamily="18" charset="0"/>
                  </a:rPr>
                  <a:t>Q</a:t>
                </a:r>
                <a:r>
                  <a:rPr lang="en-US" altLang="zh-CN" dirty="0"/>
                  <a:t>:</a:t>
                </a:r>
              </a:p>
              <a:p>
                <a:endParaRPr lang="en-US" altLang="zh-CN" dirty="0"/>
              </a:p>
              <a:p>
                <a:endParaRPr lang="en-US" altLang="zh-CN" dirty="0"/>
              </a:p>
              <a:p>
                <a:endParaRPr lang="en-US" altLang="zh-CN" dirty="0"/>
              </a:p>
              <a:p>
                <a:endParaRPr lang="en-US" altLang="zh-CN" dirty="0"/>
              </a:p>
              <a:p>
                <a14:m>
                  <m:oMath xmlns:m="http://schemas.openxmlformats.org/officeDocument/2006/math">
                    <m:r>
                      <a:rPr lang="en-US" altLang="zh-CN" b="0" i="1" dirty="0" smtClean="0">
                        <a:solidFill>
                          <a:srgbClr val="000000">
                            <a:lumMod val="75000"/>
                            <a:lumOff val="25000"/>
                          </a:srgbClr>
                        </a:solidFill>
                        <a:latin typeface="Cambria Math" panose="02040503050406030204" pitchFamily="18" charset="0"/>
                      </a:rPr>
                      <m:t>𝑝</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oMath>
                </a14:m>
                <a:r>
                  <a:rPr lang="en-US" altLang="zh-CN" dirty="0"/>
                  <a:t> denotes the initial occupancy probability of each state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767" t="-1680" r="-6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574800" y="2518227"/>
                <a:ext cx="6919523" cy="14077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400" b="0" i="1" dirty="0" smtClean="0">
                          <a:solidFill>
                            <a:srgbClr val="000000">
                              <a:lumMod val="75000"/>
                              <a:lumOff val="25000"/>
                            </a:srgbClr>
                          </a:solidFill>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𝜆</m:t>
                          </m:r>
                        </m:e>
                      </m:d>
                      <m:r>
                        <a:rPr lang="en-US" altLang="zh-CN" sz="2400" b="0" i="1" smtClean="0">
                          <a:latin typeface="Cambria Math" panose="02040503050406030204" pitchFamily="18" charset="0"/>
                        </a:rPr>
                        <m:t>=</m:t>
                      </m:r>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e>
                        <m:e>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𝑞</m:t>
                              </m:r>
                            </m:e>
                            <m:sub>
                              <m:r>
                                <a:rPr lang="en-US" altLang="zh-CN" sz="2400" i="1">
                                  <a:latin typeface="Cambria Math" panose="02040503050406030204" pitchFamily="18" charset="0"/>
                                </a:rPr>
                                <m:t>1</m:t>
                              </m:r>
                            </m:sub>
                          </m:sSub>
                        </m:e>
                      </m:d>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𝑞</m:t>
                              </m:r>
                            </m:e>
                            <m:sub>
                              <m:r>
                                <a:rPr lang="en-US" altLang="zh-CN" sz="2400" i="1">
                                  <a:latin typeface="Cambria Math" panose="02040503050406030204" pitchFamily="18" charset="0"/>
                                </a:rPr>
                                <m:t>2</m:t>
                              </m:r>
                            </m:sub>
                          </m:sSub>
                        </m:e>
                        <m:e>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𝑞</m:t>
                              </m:r>
                            </m:e>
                            <m:sub>
                              <m:r>
                                <a:rPr lang="en-US" altLang="zh-CN" sz="2400" i="1">
                                  <a:latin typeface="Cambria Math" panose="02040503050406030204" pitchFamily="18" charset="0"/>
                                </a:rPr>
                                <m:t>1</m:t>
                              </m:r>
                            </m:sub>
                          </m:sSub>
                        </m:e>
                      </m:d>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zh-CN" altLang="en-US" sz="2400" b="1" i="1">
                                  <a:latin typeface="Cambria Math" panose="02040503050406030204" pitchFamily="18" charset="0"/>
                                </a:rPr>
                                <m:t>𝒙</m:t>
                              </m:r>
                            </m:e>
                            <m:sub>
                              <m:r>
                                <a:rPr lang="en-US" altLang="zh-CN" sz="2400" b="0" i="1" smtClean="0">
                                  <a:latin typeface="Cambria Math" panose="02040503050406030204" pitchFamily="18" charset="0"/>
                                </a:rPr>
                                <m:t>2</m:t>
                              </m:r>
                            </m:sub>
                          </m:sSub>
                        </m:e>
                        <m:e>
                          <m:sSub>
                            <m:sSubPr>
                              <m:ctrlPr>
                                <a:rPr lang="en-US" altLang="zh-CN" sz="2400" i="1">
                                  <a:latin typeface="Cambria Math" panose="02040503050406030204" pitchFamily="18" charset="0"/>
                                </a:rPr>
                              </m:ctrlPr>
                            </m:sSubPr>
                            <m:e>
                              <m:r>
                                <a:rPr lang="zh-CN" altLang="en-US" sz="2400" i="1" smtClean="0">
                                  <a:latin typeface="Cambria Math" panose="02040503050406030204" pitchFamily="18" charset="0"/>
                                </a:rPr>
                                <m:t>𝑞</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 </m:t>
                          </m:r>
                        </m:e>
                      </m:d>
                      <m:r>
                        <a:rPr lang="en-US" altLang="zh-CN" sz="2400" b="0" i="1" smtClean="0">
                          <a:latin typeface="Cambria Math" panose="02040503050406030204" pitchFamily="18" charset="0"/>
                        </a:rPr>
                        <m:t>…</m:t>
                      </m:r>
                    </m:oMath>
                  </m:oMathPara>
                </a14:m>
                <a:endParaRPr lang="en-US" altLang="zh-CN"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smtClean="0">
                                  <a:latin typeface="Cambria Math" panose="02040503050406030204" pitchFamily="18" charset="0"/>
                                </a:rPr>
                                <m:t>𝑞</m:t>
                              </m:r>
                            </m:e>
                            <m:sub>
                              <m:r>
                                <a:rPr lang="en-US" altLang="zh-CN" sz="2400" i="1">
                                  <a:latin typeface="Cambria Math" panose="02040503050406030204" pitchFamily="18" charset="0"/>
                                </a:rPr>
                                <m:t>1</m:t>
                              </m:r>
                            </m:sub>
                          </m:sSub>
                        </m:e>
                      </m:d>
                      <m:r>
                        <a:rPr lang="en-US" altLang="zh-CN" sz="2400" b="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e>
                      </m:d>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2</m:t>
                          </m:r>
                        </m:sub>
                        <m:sup>
                          <m:r>
                            <a:rPr lang="en-US" altLang="zh-CN" sz="2400" b="0" i="1" smtClean="0">
                              <a:latin typeface="Cambria Math" panose="02040503050406030204" pitchFamily="18" charset="0"/>
                            </a:rPr>
                            <m:t>𝑇</m:t>
                          </m:r>
                        </m:sup>
                        <m:e>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e>
                      </m:nary>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574800" y="2518227"/>
                <a:ext cx="6919523" cy="1407758"/>
              </a:xfrm>
              <a:prstGeom prst="rect">
                <a:avLst/>
              </a:prstGeom>
              <a:blipFill>
                <a:blip r:embed="rId3"/>
                <a:stretch>
                  <a:fillRect l="-1498"/>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36</a:t>
            </a:fld>
            <a:endParaRPr lang="en-US" altLang="zh-TW"/>
          </a:p>
        </p:txBody>
      </p:sp>
    </p:spTree>
    <p:extLst>
      <p:ext uri="{BB962C8B-B14F-4D97-AF65-F5344CB8AC3E}">
        <p14:creationId xmlns:p14="http://schemas.microsoft.com/office/powerpoint/2010/main" val="3244358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HMM parameters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 parameters of the model, </a:t>
                </a:r>
                <a14:m>
                  <m:oMath xmlns:m="http://schemas.openxmlformats.org/officeDocument/2006/math">
                    <m:r>
                      <a:rPr lang="en-US" altLang="zh-CN" b="0" i="1" smtClean="0">
                        <a:latin typeface="Cambria Math" panose="02040503050406030204" pitchFamily="18" charset="0"/>
                      </a:rPr>
                      <m:t>𝜆</m:t>
                    </m:r>
                  </m:oMath>
                </a14:m>
                <a:r>
                  <a:rPr lang="en-US" altLang="zh-CN" dirty="0"/>
                  <a:t>, are given by:</a:t>
                </a:r>
              </a:p>
              <a:p>
                <a:pPr lvl="1"/>
                <a:r>
                  <a:rPr lang="en-US" altLang="zh-CN" dirty="0"/>
                  <a:t>Transition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𝑘𝑗</m:t>
                        </m:r>
                      </m:sub>
                    </m:sSub>
                    <m:r>
                      <a:rPr lang="en-US" altLang="zh-CN" i="1" dirty="0">
                        <a:latin typeface="Cambria Math" panose="02040503050406030204" pitchFamily="18" charset="0"/>
                      </a:rPr>
                      <m:t>=</m:t>
                    </m:r>
                    <m:r>
                      <a:rPr lang="en-US" altLang="zh-CN" b="0" i="1" dirty="0" smtClean="0">
                        <a:solidFill>
                          <a:srgbClr val="000000">
                            <a:lumMod val="75000"/>
                            <a:lumOff val="25000"/>
                          </a:srgbClr>
                        </a:solidFill>
                        <a:latin typeface="Cambria Math" panose="02040503050406030204" pitchFamily="18" charset="0"/>
                      </a:rPr>
                      <m:t>𝑝</m:t>
                    </m:r>
                    <m:d>
                      <m:dPr>
                        <m:endChr m:val="|"/>
                        <m:ctrlPr>
                          <a:rPr lang="en-US" altLang="zh-CN" i="1" dirty="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𝑡</m:t>
                            </m:r>
                            <m:r>
                              <a:rPr lang="en-US" altLang="zh-CN" b="0" i="1" dirty="0" smtClean="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𝑗</m:t>
                        </m:r>
                      </m:e>
                    </m:d>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b="0" i="1" dirty="0" smtClean="0">
                            <a:latin typeface="Cambria Math" panose="02040503050406030204" pitchFamily="18" charset="0"/>
                          </a:rPr>
                          <m:t>𝑡</m:t>
                        </m:r>
                      </m:sub>
                    </m:sSub>
                    <m:r>
                      <a:rPr lang="en-US" altLang="zh-CN" i="1" dirty="0">
                        <a:latin typeface="Cambria Math" panose="02040503050406030204" pitchFamily="18" charset="0"/>
                      </a:rPr>
                      <m:t>=</m:t>
                    </m:r>
                    <m:r>
                      <a:rPr lang="en-US" altLang="zh-CN" i="1" dirty="0">
                        <a:latin typeface="Cambria Math" panose="02040503050406030204" pitchFamily="18" charset="0"/>
                      </a:rPr>
                      <m:t>𝑘</m:t>
                    </m:r>
                    <m:r>
                      <a:rPr lang="en-US" altLang="zh-CN" i="1" dirty="0">
                        <a:latin typeface="Cambria Math" panose="02040503050406030204" pitchFamily="18" charset="0"/>
                      </a:rPr>
                      <m:t>)</m:t>
                    </m:r>
                  </m:oMath>
                </a14:m>
                <a:endParaRPr lang="en-US" altLang="zh-CN" dirty="0"/>
              </a:p>
              <a:p>
                <a:pPr lvl="1"/>
                <a:r>
                  <a:rPr lang="en-US" altLang="zh-CN" dirty="0"/>
                  <a:t>Observation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𝑏</m:t>
                        </m:r>
                      </m:e>
                      <m:sub>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 (</m:t>
                    </m:r>
                    <m:r>
                      <a:rPr lang="en-US" altLang="zh-CN" b="1" i="1" dirty="0">
                        <a:latin typeface="Cambria Math" panose="02040503050406030204" pitchFamily="18" charset="0"/>
                      </a:rPr>
                      <m:t>𝒙</m:t>
                    </m:r>
                    <m:r>
                      <a:rPr lang="en-US" altLang="zh-CN" i="1" dirty="0">
                        <a:latin typeface="Cambria Math" panose="02040503050406030204" pitchFamily="18" charset="0"/>
                      </a:rPr>
                      <m:t>)=</m:t>
                    </m:r>
                    <m:r>
                      <a:rPr lang="en-US" altLang="zh-CN" b="0" i="1" dirty="0" smtClean="0">
                        <a:latin typeface="Cambria Math" panose="02040503050406030204" pitchFamily="18" charset="0"/>
                      </a:rPr>
                      <m:t>𝑝</m:t>
                    </m:r>
                    <m:r>
                      <a:rPr lang="en-US" altLang="zh-CN" i="1" dirty="0">
                        <a:latin typeface="Cambria Math" panose="02040503050406030204" pitchFamily="18" charset="0"/>
                      </a:rPr>
                      <m:t>(</m:t>
                    </m:r>
                    <m:r>
                      <a:rPr lang="en-US" altLang="zh-CN" b="1" i="1" dirty="0" err="1">
                        <a:latin typeface="Cambria Math" panose="02040503050406030204" pitchFamily="18" charset="0"/>
                      </a:rPr>
                      <m:t>𝒙</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𝑞</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37</a:t>
            </a:fld>
            <a:endParaRPr lang="en-US" altLang="zh-TW"/>
          </a:p>
        </p:txBody>
      </p:sp>
    </p:spTree>
    <p:extLst>
      <p:ext uri="{BB962C8B-B14F-4D97-AF65-F5344CB8AC3E}">
        <p14:creationId xmlns:p14="http://schemas.microsoft.com/office/powerpoint/2010/main" val="3179803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three problems of HMMs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Working with HMMs requires the solution of three problems:</a:t>
                </a:r>
              </a:p>
              <a:p>
                <a:pPr lvl="1"/>
                <a:r>
                  <a:rPr lang="en-US" altLang="zh-CN" b="1" dirty="0"/>
                  <a:t>Likelihood</a:t>
                </a:r>
                <a:r>
                  <a:rPr lang="en-US" altLang="zh-CN" dirty="0"/>
                  <a:t> Determine the overall likelihood of an observation sequence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1" i="1" dirty="0" err="1" smtClean="0">
                            <a:latin typeface="Cambria Math" panose="02040503050406030204" pitchFamily="18" charset="0"/>
                          </a:rPr>
                          <m:t>𝒙</m:t>
                        </m:r>
                      </m:e>
                      <m:sub>
                        <m:r>
                          <a:rPr lang="en-US" altLang="zh-CN" b="0" i="1" dirty="0" smtClean="0">
                            <a:latin typeface="Cambria Math" panose="02040503050406030204" pitchFamily="18" charset="0"/>
                          </a:rPr>
                          <m:t>𝑡</m:t>
                        </m:r>
                      </m:sub>
                    </m:sSub>
                    <m:r>
                      <a:rPr lang="en-US" altLang="zh-CN" i="1" dirty="0" smtClean="0">
                        <a:latin typeface="Cambria Math" panose="02040503050406030204" pitchFamily="18" charset="0"/>
                      </a:rPr>
                      <m:t> , </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1" i="1" dirty="0" err="1" smtClean="0">
                            <a:latin typeface="Cambria Math" panose="02040503050406030204" pitchFamily="18" charset="0"/>
                          </a:rPr>
                          <m:t>𝒙</m:t>
                        </m:r>
                      </m:e>
                      <m:sub>
                        <m:r>
                          <a:rPr lang="en-US" altLang="zh-CN" i="1" dirty="0" err="1" smtClean="0">
                            <a:latin typeface="Cambria Math" panose="02040503050406030204" pitchFamily="18" charset="0"/>
                          </a:rPr>
                          <m:t>𝑇</m:t>
                        </m:r>
                      </m:sub>
                    </m:sSub>
                    <m:r>
                      <a:rPr lang="en-US" altLang="zh-CN" i="1" dirty="0" smtClean="0">
                        <a:latin typeface="Cambria Math" panose="02040503050406030204" pitchFamily="18" charset="0"/>
                      </a:rPr>
                      <m:t>)</m:t>
                    </m:r>
                  </m:oMath>
                </a14:m>
                <a:r>
                  <a:rPr lang="en-US" altLang="zh-CN" dirty="0"/>
                  <a:t> being generated by a known HMM topology,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ℳ</m:t>
                    </m:r>
                  </m:oMath>
                </a14:m>
                <a:r>
                  <a:rPr lang="en-US" altLang="zh-CN" dirty="0"/>
                  <a:t>. </a:t>
                </a:r>
              </a:p>
              <a:p>
                <a:pPr lvl="1"/>
                <a:r>
                  <a:rPr lang="en-US" altLang="zh-CN" b="1" dirty="0"/>
                  <a:t>Decoding and alignment</a:t>
                </a:r>
                <a:r>
                  <a:rPr lang="en-US" altLang="zh-CN" dirty="0"/>
                  <a:t> Given an observation sequence and an HMM, determine the most probable hidden state sequence</a:t>
                </a:r>
              </a:p>
              <a:p>
                <a:pPr lvl="1"/>
                <a:r>
                  <a:rPr lang="en-US" altLang="zh-CN" b="1" dirty="0"/>
                  <a:t>Training</a:t>
                </a:r>
                <a:r>
                  <a:rPr lang="en-US" altLang="zh-CN" dirty="0"/>
                  <a:t> Given an observation sequence and an HMM, find the state occupation probabilities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38</a:t>
            </a:fld>
            <a:endParaRPr lang="en-US" altLang="zh-TW"/>
          </a:p>
        </p:txBody>
      </p:sp>
    </p:spTree>
    <p:extLst>
      <p:ext uri="{BB962C8B-B14F-4D97-AF65-F5344CB8AC3E}">
        <p14:creationId xmlns:p14="http://schemas.microsoft.com/office/powerpoint/2010/main" val="3374273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Computing likelihood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91438" lvl="1" indent="-91438">
                  <a:spcBef>
                    <a:spcPts val="1200"/>
                  </a:spcBef>
                  <a:buSzPct val="100000"/>
                  <a:buFont typeface="Calibri" panose="020F0502020204030204" pitchFamily="34" charset="0"/>
                  <a:buChar char=" "/>
                </a:pPr>
                <a:r>
                  <a:rPr lang="en-US" altLang="zh-CN" sz="2400" dirty="0">
                    <a:latin typeface="+mn-lt"/>
                  </a:rPr>
                  <a:t>Working with HMMs requires the solution of three problems:</a:t>
                </a:r>
              </a:p>
              <a:p>
                <a:pPr lvl="1"/>
                <a:r>
                  <a:rPr lang="en-US" altLang="zh-CN" b="1" dirty="0"/>
                  <a:t>Likelihood</a:t>
                </a:r>
                <a:r>
                  <a:rPr lang="en-US" altLang="zh-CN" dirty="0"/>
                  <a:t> Determine the overall likelihood of an observation sequence </a:t>
                </a:r>
                <a14:m>
                  <m:oMath xmlns:m="http://schemas.openxmlformats.org/officeDocument/2006/math">
                    <m:r>
                      <a:rPr lang="en-US" altLang="zh-CN" i="1" dirty="0">
                        <a:latin typeface="Cambria Math" panose="02040503050406030204" pitchFamily="18" charset="0"/>
                      </a:rPr>
                      <m:t>𝑋</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𝒙</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m:t>
                    </m:r>
                  </m:oMath>
                </a14:m>
                <a:r>
                  <a:rPr lang="en-US" altLang="zh-CN" dirty="0"/>
                  <a:t> being generated by a known HMM topology, </a:t>
                </a:r>
                <a14:m>
                  <m:oMath xmlns:m="http://schemas.openxmlformats.org/officeDocument/2006/math">
                    <m:r>
                      <a:rPr lang="en-US" altLang="zh-CN" i="1" dirty="0">
                        <a:latin typeface="Cambria Math" panose="02040503050406030204" pitchFamily="18" charset="0"/>
                        <a:ea typeface="Cambria Math" panose="02040503050406030204" pitchFamily="18" charset="0"/>
                      </a:rPr>
                      <m:t>ℳ</m:t>
                    </m:r>
                  </m:oMath>
                </a14:m>
                <a:r>
                  <a:rPr lang="en-US" altLang="zh-CN" dirty="0"/>
                  <a:t>. </a:t>
                </a:r>
              </a:p>
              <a:p>
                <a:pPr marL="200020" lvl="1" indent="0">
                  <a:buSzPct val="100000"/>
                  <a:buNone/>
                </a:pPr>
                <a:r>
                  <a:rPr lang="en-US" altLang="zh-CN" b="1" dirty="0"/>
                  <a:t>     → </a:t>
                </a:r>
                <a:r>
                  <a:rPr lang="en-US" altLang="zh-CN" dirty="0"/>
                  <a:t>the </a:t>
                </a:r>
                <a:r>
                  <a:rPr lang="en-US" altLang="zh-CN" dirty="0">
                    <a:solidFill>
                      <a:srgbClr val="FF0000"/>
                    </a:solidFill>
                  </a:rPr>
                  <a:t>forward algorithm</a:t>
                </a:r>
              </a:p>
              <a:p>
                <a:r>
                  <a:rPr lang="en-US" altLang="zh-CN" dirty="0"/>
                  <a:t>NB. We do </a:t>
                </a:r>
                <a:r>
                  <a:rPr lang="en-US" altLang="zh-CN" b="1" dirty="0"/>
                  <a:t>not</a:t>
                </a:r>
                <a:r>
                  <a:rPr lang="en-US" altLang="zh-CN" dirty="0"/>
                  <a:t> know the state sequence!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39</a:t>
            </a:fld>
            <a:endParaRPr lang="en-US" altLang="zh-TW"/>
          </a:p>
        </p:txBody>
      </p:sp>
    </p:spTree>
    <p:extLst>
      <p:ext uri="{BB962C8B-B14F-4D97-AF65-F5344CB8AC3E}">
        <p14:creationId xmlns:p14="http://schemas.microsoft.com/office/powerpoint/2010/main" val="31996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More formally, consider a sequence of state variables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b="0" i="1" dirty="0" smtClean="0">
                            <a:latin typeface="Cambria Math" panose="02040503050406030204" pitchFamily="18" charset="0"/>
                          </a:rPr>
                          <m:t>𝑖</m:t>
                        </m:r>
                      </m:sub>
                    </m:sSub>
                  </m:oMath>
                </a14:m>
                <a:r>
                  <a:rPr lang="en-US" altLang="zh-CN" dirty="0"/>
                  <a:t>. </a:t>
                </a:r>
              </a:p>
              <a:p>
                <a:r>
                  <a:rPr lang="en-US" altLang="zh-CN" dirty="0"/>
                  <a:t>A Markov model embodies the </a:t>
                </a:r>
                <a:r>
                  <a:rPr lang="en-US" altLang="zh-CN" b="1" dirty="0"/>
                  <a:t>Markov assumption </a:t>
                </a:r>
                <a:r>
                  <a:rPr lang="en-US" altLang="zh-CN" dirty="0"/>
                  <a:t>on the probabilities of this sequence: that Markov assumption when predicting the future, the past doesn’t matter, only the present.</a:t>
                </a:r>
              </a:p>
              <a:p>
                <a:pPr algn="ct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𝑎</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r>
                              <a:rPr lang="en-US" altLang="zh-CN" i="1">
                                <a:latin typeface="Cambria Math" panose="02040503050406030204" pitchFamily="18" charset="0"/>
                              </a:rPr>
                              <m:t>−1</m:t>
                            </m:r>
                          </m:sub>
                        </m:sSub>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3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A0A8AF8C-7379-48B9-A451-CAA8FF7F735D}" type="datetime1">
              <a:rPr lang="en-US" altLang="zh-CN">
                <a:latin typeface="Calibri" panose="020F0502020204030204"/>
              </a:rPr>
              <a:pPr>
                <a:defRPr/>
              </a:pPr>
              <a:t>12/28/2022</a:t>
            </a:fld>
            <a:endParaRPr lang="en-US">
              <a:latin typeface="Calibri" panose="020F0502020204030204"/>
            </a:endParaRPr>
          </a:p>
        </p:txBody>
      </p:sp>
      <p:sp>
        <p:nvSpPr>
          <p:cNvPr id="5" name="页脚占位符 4"/>
          <p:cNvSpPr>
            <a:spLocks noGrp="1"/>
          </p:cNvSpPr>
          <p:nvPr>
            <p:ph type="ftr" sz="quarter" idx="11"/>
          </p:nvPr>
        </p:nvSpPr>
        <p:spPr/>
        <p:txBody>
          <a:bodyPr/>
          <a:lstStyle/>
          <a:p>
            <a:pPr>
              <a:defRPr/>
            </a:pPr>
            <a:r>
              <a:rPr lang="en-US">
                <a:latin typeface="Calibri" panose="020F0502020204030204"/>
              </a:rPr>
              <a:t>Pattern recognition</a:t>
            </a:r>
          </a:p>
        </p:txBody>
      </p:sp>
      <p:sp>
        <p:nvSpPr>
          <p:cNvPr id="6" name="灯片编号占位符 5"/>
          <p:cNvSpPr>
            <a:spLocks noGrp="1"/>
          </p:cNvSpPr>
          <p:nvPr>
            <p:ph type="sldNum" sz="quarter" idx="12"/>
          </p:nvPr>
        </p:nvSpPr>
        <p:spPr/>
        <p:txBody>
          <a:bodyPr/>
          <a:lstStyle/>
          <a:p>
            <a:pPr>
              <a:defRPr/>
            </a:pPr>
            <a:fld id="{0E6D59EA-74EB-4426-9363-A4C6AA2DED66}" type="slidenum">
              <a:rPr lang="en-US" sz="1050">
                <a:solidFill>
                  <a:srgbClr val="FFFFFF"/>
                </a:solidFill>
                <a:latin typeface="Calibri" panose="020F0502020204030204"/>
              </a:rPr>
              <a:pPr>
                <a:defRPr/>
              </a:pPr>
              <a:t>4</a:t>
            </a:fld>
            <a:endParaRPr lang="en-US" sz="1050">
              <a:solidFill>
                <a:srgbClr val="FFFFFF"/>
              </a:solidFill>
              <a:latin typeface="Calibri" panose="020F0502020204030204"/>
            </a:endParaRPr>
          </a:p>
        </p:txBody>
      </p:sp>
      <p:pic>
        <p:nvPicPr>
          <p:cNvPr id="7" name="图片 6"/>
          <p:cNvPicPr>
            <a:picLocks noChangeAspect="1"/>
          </p:cNvPicPr>
          <p:nvPr/>
        </p:nvPicPr>
        <p:blipFill>
          <a:blip r:embed="rId3"/>
          <a:stretch>
            <a:fillRect/>
          </a:stretch>
        </p:blipFill>
        <p:spPr>
          <a:xfrm>
            <a:off x="4032107" y="3579109"/>
            <a:ext cx="4543425" cy="2581275"/>
          </a:xfrm>
          <a:prstGeom prst="rect">
            <a:avLst/>
          </a:prstGeom>
        </p:spPr>
      </p:pic>
    </p:spTree>
    <p:extLst>
      <p:ext uri="{BB962C8B-B14F-4D97-AF65-F5344CB8AC3E}">
        <p14:creationId xmlns:p14="http://schemas.microsoft.com/office/powerpoint/2010/main" val="7688508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Notes on the HMM topology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By the HMM topology, </a:t>
                </a:r>
                <a14:m>
                  <m:oMath xmlns:m="http://schemas.openxmlformats.org/officeDocument/2006/math">
                    <m:r>
                      <a:rPr lang="en-US" altLang="zh-CN" dirty="0">
                        <a:latin typeface="Cambria Math" panose="02040503050406030204" pitchFamily="18" charset="0"/>
                      </a:rPr>
                      <m:t>ℳ</m:t>
                    </m:r>
                  </m:oMath>
                </a14:m>
                <a:r>
                  <a:rPr lang="en-US" altLang="zh-CN" dirty="0"/>
                  <a:t>, we can mean:</a:t>
                </a:r>
              </a:p>
              <a:p>
                <a:pPr lvl="1"/>
                <a:r>
                  <a:rPr lang="en-US" altLang="zh-CN" dirty="0"/>
                  <a:t>A restricted left-to-right topology based on a known word/sentence, leading to a “trellis-like” structure over time</a:t>
                </a:r>
              </a:p>
              <a:p>
                <a:pPr lvl="1"/>
                <a:r>
                  <a:rPr lang="en-US" altLang="zh-CN" dirty="0"/>
                  <a:t>A much less restricted topology based on a grammar or language model – or something in between</a:t>
                </a:r>
              </a:p>
              <a:p>
                <a:pPr lvl="1"/>
                <a:r>
                  <a:rPr lang="en-US" altLang="zh-CN" dirty="0"/>
                  <a:t>Some algorithms are not (generally) suitable for unrestricted topologies</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r="-2223"/>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40</a:t>
            </a:fld>
            <a:endParaRPr lang="en-US" altLang="zh-TW"/>
          </a:p>
        </p:txBody>
      </p:sp>
    </p:spTree>
    <p:extLst>
      <p:ext uri="{BB962C8B-B14F-4D97-AF65-F5344CB8AC3E}">
        <p14:creationId xmlns:p14="http://schemas.microsoft.com/office/powerpoint/2010/main" val="1597668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trellis for a 3-state phone HMM</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97" name="组合 96"/>
          <p:cNvGrpSpPr/>
          <p:nvPr/>
        </p:nvGrpSpPr>
        <p:grpSpPr>
          <a:xfrm>
            <a:off x="1096272" y="1040234"/>
            <a:ext cx="10002633" cy="5602119"/>
            <a:chOff x="430301" y="525646"/>
            <a:chExt cx="10002633" cy="5602119"/>
          </a:xfrm>
        </p:grpSpPr>
        <p:cxnSp>
          <p:nvCxnSpPr>
            <p:cNvPr id="98" name="直接箭头连接符 97"/>
            <p:cNvCxnSpPr/>
            <p:nvPr/>
          </p:nvCxnSpPr>
          <p:spPr>
            <a:xfrm flipV="1">
              <a:off x="1620982" y="983667"/>
              <a:ext cx="0" cy="3574478"/>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1608282" y="4559299"/>
              <a:ext cx="7120082" cy="0"/>
            </a:xfrm>
            <a:prstGeom prst="straightConnector1">
              <a:avLst/>
            </a:prstGeom>
            <a:ln w="254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2645410" y="4858893"/>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3" name="矩形 102"/>
            <p:cNvSpPr/>
            <p:nvPr/>
          </p:nvSpPr>
          <p:spPr>
            <a:xfrm>
              <a:off x="3475480"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4" name="矩形 103"/>
            <p:cNvSpPr/>
            <p:nvPr/>
          </p:nvSpPr>
          <p:spPr>
            <a:xfrm>
              <a:off x="4300166"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06" name="文本框 105"/>
                <p:cNvSpPr txBox="1"/>
                <p:nvPr/>
              </p:nvSpPr>
              <p:spPr>
                <a:xfrm>
                  <a:off x="2565459" y="5809994"/>
                  <a:ext cx="305148"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2565459" y="5809994"/>
                  <a:ext cx="305148" cy="307777"/>
                </a:xfrm>
                <a:prstGeom prst="rect">
                  <a:avLst/>
                </a:prstGeom>
                <a:blipFill>
                  <a:blip r:embed="rId2"/>
                  <a:stretch>
                    <a:fillRect l="-10000" r="-8000"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文本框 106"/>
                <p:cNvSpPr txBox="1"/>
                <p:nvPr/>
              </p:nvSpPr>
              <p:spPr>
                <a:xfrm>
                  <a:off x="3395529" y="5819988"/>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3395529" y="5819988"/>
                  <a:ext cx="311111" cy="307777"/>
                </a:xfrm>
                <a:prstGeom prst="rect">
                  <a:avLst/>
                </a:prstGeom>
                <a:blipFill>
                  <a:blip r:embed="rId3"/>
                  <a:stretch>
                    <a:fillRect l="-9804" r="-9804"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文本框 108"/>
                <p:cNvSpPr txBox="1"/>
                <p:nvPr/>
              </p:nvSpPr>
              <p:spPr>
                <a:xfrm>
                  <a:off x="4220215" y="5809992"/>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3</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4220215" y="5809992"/>
                  <a:ext cx="311111" cy="307777"/>
                </a:xfrm>
                <a:prstGeom prst="rect">
                  <a:avLst/>
                </a:prstGeom>
                <a:blipFill>
                  <a:blip r:embed="rId4"/>
                  <a:stretch>
                    <a:fillRect l="-11765" r="-7843" b="-15686"/>
                  </a:stretch>
                </a:blipFill>
              </p:spPr>
              <p:txBody>
                <a:bodyPr/>
                <a:lstStyle/>
                <a:p>
                  <a:r>
                    <a:rPr lang="zh-CN" altLang="en-US">
                      <a:noFill/>
                    </a:rPr>
                    <a:t> </a:t>
                  </a:r>
                </a:p>
              </p:txBody>
            </p:sp>
          </mc:Fallback>
        </mc:AlternateContent>
        <p:sp>
          <p:nvSpPr>
            <p:cNvPr id="110" name="矩形 109"/>
            <p:cNvSpPr/>
            <p:nvPr/>
          </p:nvSpPr>
          <p:spPr>
            <a:xfrm>
              <a:off x="5112345"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2" name="文本框 111"/>
                <p:cNvSpPr txBox="1"/>
                <p:nvPr/>
              </p:nvSpPr>
              <p:spPr>
                <a:xfrm>
                  <a:off x="5032394" y="5809992"/>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4</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5032394" y="5809992"/>
                  <a:ext cx="311111" cy="307777"/>
                </a:xfrm>
                <a:prstGeom prst="rect">
                  <a:avLst/>
                </a:prstGeom>
                <a:blipFill>
                  <a:blip r:embed="rId5"/>
                  <a:stretch>
                    <a:fillRect l="-11765" r="-7843" b="-13725"/>
                  </a:stretch>
                </a:blipFill>
              </p:spPr>
              <p:txBody>
                <a:bodyPr/>
                <a:lstStyle/>
                <a:p>
                  <a:r>
                    <a:rPr lang="zh-CN" altLang="en-US">
                      <a:noFill/>
                    </a:rPr>
                    <a:t> </a:t>
                  </a:r>
                </a:p>
              </p:txBody>
            </p:sp>
          </mc:Fallback>
        </mc:AlternateContent>
        <p:sp>
          <p:nvSpPr>
            <p:cNvPr id="113" name="矩形 112"/>
            <p:cNvSpPr/>
            <p:nvPr/>
          </p:nvSpPr>
          <p:spPr>
            <a:xfrm>
              <a:off x="5891406"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5" name="文本框 114"/>
                <p:cNvSpPr txBox="1"/>
                <p:nvPr/>
              </p:nvSpPr>
              <p:spPr>
                <a:xfrm>
                  <a:off x="5811455" y="5809992"/>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5</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5811455" y="5809992"/>
                  <a:ext cx="311111" cy="307777"/>
                </a:xfrm>
                <a:prstGeom prst="rect">
                  <a:avLst/>
                </a:prstGeom>
                <a:blipFill>
                  <a:blip r:embed="rId6"/>
                  <a:stretch>
                    <a:fillRect l="-11765" r="-7843" b="-15686"/>
                  </a:stretch>
                </a:blipFill>
              </p:spPr>
              <p:txBody>
                <a:bodyPr/>
                <a:lstStyle/>
                <a:p>
                  <a:r>
                    <a:rPr lang="zh-CN" altLang="en-US">
                      <a:noFill/>
                    </a:rPr>
                    <a:t> </a:t>
                  </a:r>
                </a:p>
              </p:txBody>
            </p:sp>
          </mc:Fallback>
        </mc:AlternateContent>
        <p:sp>
          <p:nvSpPr>
            <p:cNvPr id="116" name="矩形 115"/>
            <p:cNvSpPr/>
            <p:nvPr/>
          </p:nvSpPr>
          <p:spPr>
            <a:xfrm>
              <a:off x="6670467" y="4858892"/>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18" name="文本框 117"/>
                <p:cNvSpPr txBox="1"/>
                <p:nvPr/>
              </p:nvSpPr>
              <p:spPr>
                <a:xfrm>
                  <a:off x="6590516" y="5809992"/>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6</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6590516" y="5809992"/>
                  <a:ext cx="311111" cy="307777"/>
                </a:xfrm>
                <a:prstGeom prst="rect">
                  <a:avLst/>
                </a:prstGeom>
                <a:blipFill>
                  <a:blip r:embed="rId7"/>
                  <a:stretch>
                    <a:fillRect l="-9804" r="-9804" b="-15686"/>
                  </a:stretch>
                </a:blipFill>
              </p:spPr>
              <p:txBody>
                <a:bodyPr/>
                <a:lstStyle/>
                <a:p>
                  <a:r>
                    <a:rPr lang="zh-CN" altLang="en-US">
                      <a:noFill/>
                    </a:rPr>
                    <a:t> </a:t>
                  </a:r>
                </a:p>
              </p:txBody>
            </p:sp>
          </mc:Fallback>
        </mc:AlternateContent>
        <p:sp>
          <p:nvSpPr>
            <p:cNvPr id="119" name="矩形 118"/>
            <p:cNvSpPr/>
            <p:nvPr/>
          </p:nvSpPr>
          <p:spPr>
            <a:xfrm>
              <a:off x="7535083" y="4864564"/>
              <a:ext cx="145247" cy="887179"/>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21" name="文本框 120"/>
                <p:cNvSpPr txBox="1"/>
                <p:nvPr/>
              </p:nvSpPr>
              <p:spPr>
                <a:xfrm>
                  <a:off x="7455132" y="5815664"/>
                  <a:ext cx="31111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7</m:t>
                            </m:r>
                          </m:sub>
                        </m:sSub>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7455132" y="5815664"/>
                  <a:ext cx="311111" cy="307777"/>
                </a:xfrm>
                <a:prstGeom prst="rect">
                  <a:avLst/>
                </a:prstGeom>
                <a:blipFill>
                  <a:blip r:embed="rId8"/>
                  <a:stretch>
                    <a:fillRect l="-9804" r="-7843" b="-13725"/>
                  </a:stretch>
                </a:blipFill>
              </p:spPr>
              <p:txBody>
                <a:bodyPr/>
                <a:lstStyle/>
                <a:p>
                  <a:r>
                    <a:rPr lang="zh-CN" altLang="en-US">
                      <a:noFill/>
                    </a:rPr>
                    <a:t> </a:t>
                  </a:r>
                </a:p>
              </p:txBody>
            </p:sp>
          </mc:Fallback>
        </mc:AlternateContent>
        <p:grpSp>
          <p:nvGrpSpPr>
            <p:cNvPr id="122" name="组合 121"/>
            <p:cNvGrpSpPr/>
            <p:nvPr/>
          </p:nvGrpSpPr>
          <p:grpSpPr>
            <a:xfrm>
              <a:off x="826863" y="1248181"/>
              <a:ext cx="505517" cy="3342848"/>
              <a:chOff x="826863" y="1248181"/>
              <a:chExt cx="505517" cy="3342848"/>
            </a:xfrm>
          </p:grpSpPr>
          <p:grpSp>
            <p:nvGrpSpPr>
              <p:cNvPr id="192" name="组合 191"/>
              <p:cNvGrpSpPr/>
              <p:nvPr/>
            </p:nvGrpSpPr>
            <p:grpSpPr>
              <a:xfrm>
                <a:off x="826863" y="1881459"/>
                <a:ext cx="505517" cy="2709570"/>
                <a:chOff x="826863" y="1881459"/>
                <a:chExt cx="505517" cy="2709570"/>
              </a:xfrm>
            </p:grpSpPr>
            <p:grpSp>
              <p:nvGrpSpPr>
                <p:cNvPr id="197" name="组合 196"/>
                <p:cNvGrpSpPr/>
                <p:nvPr/>
              </p:nvGrpSpPr>
              <p:grpSpPr>
                <a:xfrm rot="16200000">
                  <a:off x="41376" y="2666946"/>
                  <a:ext cx="2076492" cy="505517"/>
                  <a:chOff x="4366414" y="1190898"/>
                  <a:chExt cx="2076492" cy="505517"/>
                </a:xfrm>
              </p:grpSpPr>
              <p:grpSp>
                <p:nvGrpSpPr>
                  <p:cNvPr id="202" name="组合 201"/>
                  <p:cNvGrpSpPr/>
                  <p:nvPr/>
                </p:nvGrpSpPr>
                <p:grpSpPr>
                  <a:xfrm>
                    <a:off x="4366414" y="1190898"/>
                    <a:ext cx="2076492" cy="505517"/>
                    <a:chOff x="4706983" y="2047242"/>
                    <a:chExt cx="2076492" cy="505517"/>
                  </a:xfrm>
                </p:grpSpPr>
                <p:grpSp>
                  <p:nvGrpSpPr>
                    <p:cNvPr id="205" name="组合 204"/>
                    <p:cNvGrpSpPr/>
                    <p:nvPr/>
                  </p:nvGrpSpPr>
                  <p:grpSpPr>
                    <a:xfrm>
                      <a:off x="4706983" y="2047242"/>
                      <a:ext cx="2076492" cy="505517"/>
                      <a:chOff x="2168509" y="4570968"/>
                      <a:chExt cx="1277766" cy="306877"/>
                    </a:xfrm>
                  </p:grpSpPr>
                  <p:sp>
                    <p:nvSpPr>
                      <p:cNvPr id="207" name="椭圆 206"/>
                      <p:cNvSpPr/>
                      <p:nvPr/>
                    </p:nvSpPr>
                    <p:spPr>
                      <a:xfrm>
                        <a:off x="2168509" y="4570968"/>
                        <a:ext cx="307892" cy="306877"/>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8" name="椭圆 207"/>
                      <p:cNvSpPr/>
                      <p:nvPr/>
                    </p:nvSpPr>
                    <p:spPr>
                      <a:xfrm>
                        <a:off x="2678525" y="4576752"/>
                        <a:ext cx="301096" cy="300104"/>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9" name="椭圆 208"/>
                      <p:cNvSpPr/>
                      <p:nvPr/>
                    </p:nvSpPr>
                    <p:spPr>
                      <a:xfrm>
                        <a:off x="3166671" y="4585413"/>
                        <a:ext cx="279604" cy="278682"/>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210" name="直接箭头连接符 209"/>
                      <p:cNvCxnSpPr>
                        <a:stCxn id="207" idx="6"/>
                        <a:endCxn id="208" idx="2"/>
                      </p:cNvCxnSpPr>
                      <p:nvPr/>
                    </p:nvCxnSpPr>
                    <p:spPr>
                      <a:xfrm rot="5400000" flipV="1">
                        <a:off x="2576264" y="4624543"/>
                        <a:ext cx="2397" cy="202124"/>
                      </a:xfrm>
                      <a:prstGeom prst="straightConnector1">
                        <a:avLst/>
                      </a:prstGeom>
                      <a:noFill/>
                      <a:ln w="28575" cap="flat" cmpd="sng" algn="ctr">
                        <a:solidFill>
                          <a:schemeClr val="tx1"/>
                        </a:solidFill>
                        <a:prstDash val="solid"/>
                        <a:miter lim="800000"/>
                        <a:tailEnd type="triangle"/>
                      </a:ln>
                      <a:effectLst/>
                    </p:spPr>
                  </p:cxnSp>
                  <p:cxnSp>
                    <p:nvCxnSpPr>
                      <p:cNvPr id="211" name="直接箭头连接符 210"/>
                      <p:cNvCxnSpPr>
                        <a:stCxn id="208" idx="6"/>
                        <a:endCxn id="209" idx="2"/>
                      </p:cNvCxnSpPr>
                      <p:nvPr/>
                    </p:nvCxnSpPr>
                    <p:spPr>
                      <a:xfrm rot="5400000" flipH="1" flipV="1">
                        <a:off x="3072121" y="4632255"/>
                        <a:ext cx="2050" cy="187050"/>
                      </a:xfrm>
                      <a:prstGeom prst="straightConnector1">
                        <a:avLst/>
                      </a:prstGeom>
                      <a:noFill/>
                      <a:ln w="28575" cap="flat" cmpd="sng" algn="ctr">
                        <a:solidFill>
                          <a:schemeClr val="tx1"/>
                        </a:solidFill>
                        <a:prstDash val="solid"/>
                        <a:miter lim="800000"/>
                        <a:tailEnd type="triangle"/>
                      </a:ln>
                      <a:effectLst/>
                    </p:spPr>
                  </p:cxnSp>
                </p:grpSp>
                <mc:AlternateContent xmlns:mc="http://schemas.openxmlformats.org/markup-compatibility/2006" xmlns:a14="http://schemas.microsoft.com/office/drawing/2010/main">
                  <mc:Choice Requires="a14">
                    <p:sp>
                      <p:nvSpPr>
                        <p:cNvPr id="206" name="文本框 205"/>
                        <p:cNvSpPr txBox="1"/>
                        <p:nvPr/>
                      </p:nvSpPr>
                      <p:spPr>
                        <a:xfrm>
                          <a:off x="4733627" y="2085764"/>
                          <a:ext cx="47370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𝑟</m:t>
                                    </m:r>
                                  </m:e>
                                  <m:sub>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mc:Choice>
                  <mc:Fallback xmlns="">
                    <p:sp>
                      <p:nvSpPr>
                        <p:cNvPr id="42" name="文本框 41"/>
                        <p:cNvSpPr txBox="1">
                          <a:spLocks noRot="1" noChangeAspect="1" noMove="1" noResize="1" noEditPoints="1" noAdjustHandles="1" noChangeArrowheads="1" noChangeShapeType="1" noTextEdit="1"/>
                        </p:cNvSpPr>
                        <p:nvPr/>
                      </p:nvSpPr>
                      <p:spPr>
                        <a:xfrm>
                          <a:off x="4733627" y="2085764"/>
                          <a:ext cx="473707" cy="400110"/>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03" name="文本框 202"/>
                      <p:cNvSpPr txBox="1"/>
                      <p:nvPr/>
                    </p:nvSpPr>
                    <p:spPr>
                      <a:xfrm>
                        <a:off x="5229269" y="1229381"/>
                        <a:ext cx="38518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𝑟</m:t>
                                  </m:r>
                                </m:e>
                                <m:sub>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mc:Choice>
                <mc:Fallback xmlns="">
                  <p:sp>
                    <p:nvSpPr>
                      <p:cNvPr id="39" name="文本框 38"/>
                      <p:cNvSpPr txBox="1">
                        <a:spLocks noRot="1" noChangeAspect="1" noMove="1" noResize="1" noEditPoints="1" noAdjustHandles="1" noChangeArrowheads="1" noChangeShapeType="1" noTextEdit="1"/>
                      </p:cNvSpPr>
                      <p:nvPr/>
                    </p:nvSpPr>
                    <p:spPr>
                      <a:xfrm>
                        <a:off x="5229269" y="1229381"/>
                        <a:ext cx="385189" cy="400110"/>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4" name="文本框 203"/>
                      <p:cNvSpPr txBox="1"/>
                      <p:nvPr/>
                    </p:nvSpPr>
                    <p:spPr>
                      <a:xfrm>
                        <a:off x="6029592" y="1229381"/>
                        <a:ext cx="36590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𝑟</m:t>
                                  </m:r>
                                </m:e>
                                <m:sub>
                                  <m:r>
                                    <a:rPr kumimoji="0" lang="en-US" altLang="zh-CN" sz="2000" b="0" i="1" u="none" strike="noStrike" kern="1200" cap="none" spc="0" normalizeH="0" baseline="0" noProof="0" dirty="0" smtClean="0">
                                      <a:ln>
                                        <a:noFill/>
                                      </a:ln>
                                      <a:solidFill>
                                        <a:prstClr val="white"/>
                                      </a:solidFill>
                                      <a:effectLst/>
                                      <a:uLnTx/>
                                      <a:uFillTx/>
                                      <a:latin typeface="Cambria Math" panose="02040503050406030204" pitchFamily="18" charset="0"/>
                                      <a:cs typeface="+mn-cs"/>
                                    </a:rPr>
                                    <m:t>3</m:t>
                                  </m:r>
                                </m:sub>
                              </m:sSub>
                            </m:oMath>
                          </m:oMathPara>
                        </a14:m>
                        <a:endParaRPr kumimoji="0" lang="zh-CN" altLang="en-US" sz="20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6029592" y="1229381"/>
                        <a:ext cx="365904" cy="400110"/>
                      </a:xfrm>
                      <a:prstGeom prst="rect">
                        <a:avLst/>
                      </a:prstGeom>
                      <a:blipFill>
                        <a:blip r:embed="rId11"/>
                        <a:stretch>
                          <a:fillRect/>
                        </a:stretch>
                      </a:blipFill>
                    </p:spPr>
                    <p:txBody>
                      <a:bodyPr/>
                      <a:lstStyle/>
                      <a:p>
                        <a:r>
                          <a:rPr lang="zh-CN" altLang="en-US">
                            <a:noFill/>
                          </a:rPr>
                          <a:t> </a:t>
                        </a:r>
                      </a:p>
                    </p:txBody>
                  </p:sp>
                </mc:Fallback>
              </mc:AlternateContent>
            </p:grpSp>
            <p:grpSp>
              <p:nvGrpSpPr>
                <p:cNvPr id="198" name="组合 197"/>
                <p:cNvGrpSpPr/>
                <p:nvPr/>
              </p:nvGrpSpPr>
              <p:grpSpPr>
                <a:xfrm>
                  <a:off x="889186" y="4191750"/>
                  <a:ext cx="408154" cy="399279"/>
                  <a:chOff x="972316" y="4201565"/>
                  <a:chExt cx="408154" cy="399279"/>
                </a:xfrm>
              </p:grpSpPr>
              <p:sp>
                <p:nvSpPr>
                  <p:cNvPr id="200" name="椭圆 199"/>
                  <p:cNvSpPr/>
                  <p:nvPr/>
                </p:nvSpPr>
                <p:spPr>
                  <a:xfrm rot="16200000">
                    <a:off x="974686" y="4199195"/>
                    <a:ext cx="399279" cy="404019"/>
                  </a:xfrm>
                  <a:prstGeom prst="ellipse">
                    <a:avLst/>
                  </a:prstGeom>
                  <a:solidFill>
                    <a:srgbClr val="CCDDE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201" name="文本框 200"/>
                      <p:cNvSpPr txBox="1"/>
                      <p:nvPr/>
                    </p:nvSpPr>
                    <p:spPr>
                      <a:xfrm rot="16200000">
                        <a:off x="1033373" y="4204859"/>
                        <a:ext cx="29408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𝐼</m:t>
                              </m:r>
                            </m:oMath>
                          </m:oMathPara>
                        </a14:m>
                        <a:endParaRPr kumimoji="0" lang="zh-CN" altLang="en-US" sz="2000" b="0" i="1"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49" name="文本框 48"/>
                      <p:cNvSpPr txBox="1">
                        <a:spLocks noRot="1" noChangeAspect="1" noMove="1" noResize="1" noEditPoints="1" noAdjustHandles="1" noChangeArrowheads="1" noChangeShapeType="1" noTextEdit="1"/>
                      </p:cNvSpPr>
                      <p:nvPr/>
                    </p:nvSpPr>
                    <p:spPr>
                      <a:xfrm rot="16200000">
                        <a:off x="1033373" y="4204859"/>
                        <a:ext cx="294084" cy="400110"/>
                      </a:xfrm>
                      <a:prstGeom prst="rect">
                        <a:avLst/>
                      </a:prstGeom>
                      <a:blipFill>
                        <a:blip r:embed="rId12"/>
                        <a:stretch>
                          <a:fillRect/>
                        </a:stretch>
                      </a:blipFill>
                    </p:spPr>
                    <p:txBody>
                      <a:bodyPr/>
                      <a:lstStyle/>
                      <a:p>
                        <a:r>
                          <a:rPr lang="zh-CN" altLang="en-US">
                            <a:noFill/>
                          </a:rPr>
                          <a:t> </a:t>
                        </a:r>
                      </a:p>
                    </p:txBody>
                  </p:sp>
                </mc:Fallback>
              </mc:AlternateContent>
            </p:grpSp>
            <p:cxnSp>
              <p:nvCxnSpPr>
                <p:cNvPr id="199" name="直接箭头连接符 198"/>
                <p:cNvCxnSpPr/>
                <p:nvPr/>
              </p:nvCxnSpPr>
              <p:spPr>
                <a:xfrm flipV="1">
                  <a:off x="1088236" y="3968931"/>
                  <a:ext cx="0" cy="237671"/>
                </a:xfrm>
                <a:prstGeom prst="straightConnector1">
                  <a:avLst/>
                </a:prstGeom>
                <a:noFill/>
                <a:ln w="28575" cap="flat" cmpd="sng" algn="ctr">
                  <a:solidFill>
                    <a:schemeClr val="tx1"/>
                  </a:solidFill>
                  <a:prstDash val="solid"/>
                  <a:miter lim="800000"/>
                  <a:tailEnd type="triangle"/>
                </a:ln>
                <a:effectLst/>
              </p:spPr>
            </p:cxnSp>
          </p:grpSp>
          <p:grpSp>
            <p:nvGrpSpPr>
              <p:cNvPr id="193" name="组合 192"/>
              <p:cNvGrpSpPr/>
              <p:nvPr/>
            </p:nvGrpSpPr>
            <p:grpSpPr>
              <a:xfrm>
                <a:off x="886619" y="1248181"/>
                <a:ext cx="404019" cy="399279"/>
                <a:chOff x="958027" y="4820744"/>
                <a:chExt cx="404019" cy="399279"/>
              </a:xfrm>
            </p:grpSpPr>
            <p:sp>
              <p:nvSpPr>
                <p:cNvPr id="195" name="椭圆 194"/>
                <p:cNvSpPr/>
                <p:nvPr/>
              </p:nvSpPr>
              <p:spPr>
                <a:xfrm rot="16200000">
                  <a:off x="960397" y="4818374"/>
                  <a:ext cx="399279" cy="404019"/>
                </a:xfrm>
                <a:prstGeom prst="ellipse">
                  <a:avLst/>
                </a:prstGeom>
                <a:solidFill>
                  <a:srgbClr val="CCDDE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96" name="文本框 195"/>
                    <p:cNvSpPr txBox="1"/>
                    <p:nvPr/>
                  </p:nvSpPr>
                  <p:spPr>
                    <a:xfrm rot="16200000">
                      <a:off x="993427" y="4818233"/>
                      <a:ext cx="3344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000" b="0" i="1" u="none" strike="noStrike" kern="1200" cap="none" spc="0" normalizeH="0" baseline="0" noProof="0" dirty="0">
                                <a:ln>
                                  <a:noFill/>
                                </a:ln>
                                <a:solidFill>
                                  <a:srgbClr val="000000"/>
                                </a:solidFill>
                                <a:effectLst/>
                                <a:uLnTx/>
                                <a:uFillTx/>
                                <a:latin typeface="Cambria Math" panose="02040503050406030204" pitchFamily="18" charset="0"/>
                                <a:cs typeface="+mn-cs"/>
                              </a:rPr>
                              <m:t>𝐸</m:t>
                            </m:r>
                          </m:oMath>
                        </m:oMathPara>
                      </a14:m>
                      <a:endParaRPr kumimoji="0" lang="zh-CN" altLang="en-US" sz="2000" b="0" i="1"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57" name="文本框 56"/>
                    <p:cNvSpPr txBox="1">
                      <a:spLocks noRot="1" noChangeAspect="1" noMove="1" noResize="1" noEditPoints="1" noAdjustHandles="1" noChangeArrowheads="1" noChangeShapeType="1" noTextEdit="1"/>
                    </p:cNvSpPr>
                    <p:nvPr/>
                  </p:nvSpPr>
                  <p:spPr>
                    <a:xfrm rot="16200000">
                      <a:off x="993427" y="4818233"/>
                      <a:ext cx="334443" cy="400110"/>
                    </a:xfrm>
                    <a:prstGeom prst="rect">
                      <a:avLst/>
                    </a:prstGeom>
                    <a:blipFill>
                      <a:blip r:embed="rId13"/>
                      <a:stretch>
                        <a:fillRect/>
                      </a:stretch>
                    </a:blipFill>
                  </p:spPr>
                  <p:txBody>
                    <a:bodyPr/>
                    <a:lstStyle/>
                    <a:p>
                      <a:r>
                        <a:rPr lang="zh-CN" altLang="en-US">
                          <a:noFill/>
                        </a:rPr>
                        <a:t> </a:t>
                      </a:r>
                    </a:p>
                  </p:txBody>
                </p:sp>
              </mc:Fallback>
            </mc:AlternateContent>
          </p:grpSp>
          <p:cxnSp>
            <p:nvCxnSpPr>
              <p:cNvPr id="194" name="直接箭头连接符 193"/>
              <p:cNvCxnSpPr/>
              <p:nvPr/>
            </p:nvCxnSpPr>
            <p:spPr>
              <a:xfrm flipV="1">
                <a:off x="1088235" y="1641284"/>
                <a:ext cx="0" cy="237671"/>
              </a:xfrm>
              <a:prstGeom prst="straightConnector1">
                <a:avLst/>
              </a:prstGeom>
              <a:noFill/>
              <a:ln w="28575" cap="flat" cmpd="sng" algn="ctr">
                <a:solidFill>
                  <a:schemeClr val="tx1"/>
                </a:solidFill>
                <a:prstDash val="solid"/>
                <a:miter lim="800000"/>
                <a:tailEnd type="triangle"/>
              </a:ln>
              <a:effectLst/>
            </p:spPr>
          </p:cxnSp>
        </p:grpSp>
        <p:sp>
          <p:nvSpPr>
            <p:cNvPr id="123" name="弧形 122"/>
            <p:cNvSpPr/>
            <p:nvPr/>
          </p:nvSpPr>
          <p:spPr>
            <a:xfrm rot="16200000">
              <a:off x="430361" y="3507451"/>
              <a:ext cx="400524" cy="400643"/>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5" name="弧形 124"/>
            <p:cNvSpPr/>
            <p:nvPr/>
          </p:nvSpPr>
          <p:spPr>
            <a:xfrm rot="16200000">
              <a:off x="437551" y="2692515"/>
              <a:ext cx="400524" cy="400643"/>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6" name="弧形 125"/>
            <p:cNvSpPr/>
            <p:nvPr/>
          </p:nvSpPr>
          <p:spPr>
            <a:xfrm rot="16200000">
              <a:off x="469369" y="1884523"/>
              <a:ext cx="400524" cy="400643"/>
            </a:xfrm>
            <a:prstGeom prst="arc">
              <a:avLst>
                <a:gd name="adj1" fmla="val 6131555"/>
                <a:gd name="adj2" fmla="val 6048395"/>
              </a:avLst>
            </a:prstGeom>
            <a:noFill/>
            <a:ln w="19050" cap="flat" cmpd="sng" algn="ctr">
              <a:solidFill>
                <a:schemeClr val="tx1"/>
              </a:solidFill>
              <a:prstDash val="solid"/>
              <a:miter lim="800000"/>
              <a:headEnd type="triangle"/>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28" name="椭圆 127"/>
            <p:cNvSpPr/>
            <p:nvPr/>
          </p:nvSpPr>
          <p:spPr>
            <a:xfrm rot="16200000">
              <a:off x="2560266" y="1958950"/>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9" name="椭圆 128"/>
            <p:cNvSpPr/>
            <p:nvPr/>
          </p:nvSpPr>
          <p:spPr>
            <a:xfrm rot="16200000">
              <a:off x="2560266" y="2743136"/>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0" name="椭圆 129"/>
            <p:cNvSpPr/>
            <p:nvPr/>
          </p:nvSpPr>
          <p:spPr>
            <a:xfrm rot="16200000">
              <a:off x="2554515" y="3544753"/>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1" name="椭圆 130"/>
            <p:cNvSpPr/>
            <p:nvPr/>
          </p:nvSpPr>
          <p:spPr>
            <a:xfrm rot="16200000">
              <a:off x="1892285" y="4059833"/>
              <a:ext cx="295885" cy="299398"/>
            </a:xfrm>
            <a:prstGeom prst="ellipse">
              <a:avLst/>
            </a:prstGeom>
            <a:solidFill>
              <a:srgbClr val="CCDDE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3" name="椭圆 132"/>
            <p:cNvSpPr/>
            <p:nvPr/>
          </p:nvSpPr>
          <p:spPr>
            <a:xfrm rot="16200000">
              <a:off x="3368092" y="1962369"/>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4" name="椭圆 133"/>
            <p:cNvSpPr/>
            <p:nvPr/>
          </p:nvSpPr>
          <p:spPr>
            <a:xfrm rot="16200000">
              <a:off x="3368092" y="2746555"/>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5" name="椭圆 134"/>
            <p:cNvSpPr/>
            <p:nvPr/>
          </p:nvSpPr>
          <p:spPr>
            <a:xfrm rot="16200000">
              <a:off x="3362341" y="3548172"/>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6" name="椭圆 135"/>
            <p:cNvSpPr/>
            <p:nvPr/>
          </p:nvSpPr>
          <p:spPr>
            <a:xfrm rot="16200000">
              <a:off x="4233818" y="1958950"/>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8" name="椭圆 137"/>
            <p:cNvSpPr/>
            <p:nvPr/>
          </p:nvSpPr>
          <p:spPr>
            <a:xfrm rot="16200000">
              <a:off x="4233818" y="2743136"/>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39" name="椭圆 138"/>
            <p:cNvSpPr/>
            <p:nvPr/>
          </p:nvSpPr>
          <p:spPr>
            <a:xfrm rot="16200000">
              <a:off x="4228067" y="3544753"/>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1" name="椭圆 140"/>
            <p:cNvSpPr/>
            <p:nvPr/>
          </p:nvSpPr>
          <p:spPr>
            <a:xfrm rot="16200000">
              <a:off x="5020719" y="1958951"/>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2" name="椭圆 141"/>
            <p:cNvSpPr/>
            <p:nvPr/>
          </p:nvSpPr>
          <p:spPr>
            <a:xfrm rot="16200000">
              <a:off x="5020719" y="2743137"/>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4" name="椭圆 143"/>
            <p:cNvSpPr/>
            <p:nvPr/>
          </p:nvSpPr>
          <p:spPr>
            <a:xfrm rot="16200000">
              <a:off x="5014968" y="3544754"/>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5" name="椭圆 144"/>
            <p:cNvSpPr/>
            <p:nvPr/>
          </p:nvSpPr>
          <p:spPr>
            <a:xfrm rot="16200000">
              <a:off x="5824925" y="1962834"/>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7" name="椭圆 146"/>
            <p:cNvSpPr/>
            <p:nvPr/>
          </p:nvSpPr>
          <p:spPr>
            <a:xfrm rot="16200000">
              <a:off x="5824925" y="2747020"/>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48" name="椭圆 147"/>
            <p:cNvSpPr/>
            <p:nvPr/>
          </p:nvSpPr>
          <p:spPr>
            <a:xfrm rot="16200000">
              <a:off x="5819174" y="3548637"/>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0" name="椭圆 149"/>
            <p:cNvSpPr/>
            <p:nvPr/>
          </p:nvSpPr>
          <p:spPr>
            <a:xfrm rot="16200000">
              <a:off x="6648436" y="1965213"/>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1" name="椭圆 150"/>
            <p:cNvSpPr/>
            <p:nvPr/>
          </p:nvSpPr>
          <p:spPr>
            <a:xfrm rot="16200000">
              <a:off x="6623036" y="2749399"/>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3" name="椭圆 152"/>
            <p:cNvSpPr/>
            <p:nvPr/>
          </p:nvSpPr>
          <p:spPr>
            <a:xfrm rot="16200000">
              <a:off x="6617285" y="3551016"/>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4" name="椭圆 153"/>
            <p:cNvSpPr/>
            <p:nvPr/>
          </p:nvSpPr>
          <p:spPr>
            <a:xfrm rot="16200000">
              <a:off x="7463286" y="1958951"/>
              <a:ext cx="295885" cy="299398"/>
            </a:xfrm>
            <a:prstGeom prst="ellipse">
              <a:avLst/>
            </a:prstGeom>
            <a:solidFill>
              <a:schemeClr val="accent1">
                <a:lumMod val="20000"/>
                <a:lumOff val="80000"/>
              </a:scheme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5" name="椭圆 154"/>
            <p:cNvSpPr/>
            <p:nvPr/>
          </p:nvSpPr>
          <p:spPr>
            <a:xfrm rot="16200000">
              <a:off x="7463286" y="2743137"/>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6" name="椭圆 155"/>
            <p:cNvSpPr/>
            <p:nvPr/>
          </p:nvSpPr>
          <p:spPr>
            <a:xfrm rot="16200000">
              <a:off x="7457535" y="3544754"/>
              <a:ext cx="295885" cy="299398"/>
            </a:xfrm>
            <a:prstGeom prst="ellipse">
              <a:avLst/>
            </a:prstGeom>
            <a:solidFill>
              <a:schemeClr val="bg1"/>
            </a:solidFill>
            <a:ln w="12700" cap="flat" cmpd="sng" algn="ctr">
              <a:solidFill>
                <a:schemeClr val="bg1">
                  <a:lumMod val="9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8" name="椭圆 157"/>
            <p:cNvSpPr/>
            <p:nvPr/>
          </p:nvSpPr>
          <p:spPr>
            <a:xfrm rot="16200000">
              <a:off x="8012820" y="1463247"/>
              <a:ext cx="295885" cy="299398"/>
            </a:xfrm>
            <a:prstGeom prst="ellipse">
              <a:avLst/>
            </a:prstGeom>
            <a:solidFill>
              <a:srgbClr val="CCDDEA"/>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59" name="直接箭头连接符 158"/>
            <p:cNvCxnSpPr>
              <a:stCxn id="130" idx="5"/>
              <a:endCxn id="134" idx="1"/>
            </p:cNvCxnSpPr>
            <p:nvPr/>
          </p:nvCxnSpPr>
          <p:spPr>
            <a:xfrm flipV="1">
              <a:off x="2808311" y="3000866"/>
              <a:ext cx="601871" cy="5889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p:cNvCxnSpPr>
              <a:stCxn id="134" idx="5"/>
              <a:endCxn id="136" idx="1"/>
            </p:cNvCxnSpPr>
            <p:nvPr/>
          </p:nvCxnSpPr>
          <p:spPr>
            <a:xfrm flipV="1">
              <a:off x="3621888" y="2213261"/>
              <a:ext cx="654020" cy="5783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a:stCxn id="135" idx="5"/>
              <a:endCxn id="138" idx="1"/>
            </p:cNvCxnSpPr>
            <p:nvPr/>
          </p:nvCxnSpPr>
          <p:spPr>
            <a:xfrm flipV="1">
              <a:off x="3616137" y="2997447"/>
              <a:ext cx="659771" cy="5958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a:stCxn id="138" idx="5"/>
              <a:endCxn id="141" idx="1"/>
            </p:cNvCxnSpPr>
            <p:nvPr/>
          </p:nvCxnSpPr>
          <p:spPr>
            <a:xfrm flipV="1">
              <a:off x="4487614" y="2213262"/>
              <a:ext cx="575195" cy="57496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39" idx="5"/>
              <a:endCxn id="142" idx="1"/>
            </p:cNvCxnSpPr>
            <p:nvPr/>
          </p:nvCxnSpPr>
          <p:spPr>
            <a:xfrm flipV="1">
              <a:off x="4481863" y="2997448"/>
              <a:ext cx="580946" cy="592393"/>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p:cNvCxnSpPr>
              <a:stCxn id="142" idx="5"/>
              <a:endCxn id="145" idx="1"/>
            </p:cNvCxnSpPr>
            <p:nvPr/>
          </p:nvCxnSpPr>
          <p:spPr>
            <a:xfrm flipV="1">
              <a:off x="5274515" y="2217145"/>
              <a:ext cx="592500" cy="5710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接箭头连接符 167"/>
            <p:cNvCxnSpPr>
              <a:stCxn id="147" idx="5"/>
              <a:endCxn id="150" idx="1"/>
            </p:cNvCxnSpPr>
            <p:nvPr/>
          </p:nvCxnSpPr>
          <p:spPr>
            <a:xfrm flipV="1">
              <a:off x="6078721" y="2219524"/>
              <a:ext cx="611805" cy="572584"/>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接箭头连接符 168"/>
            <p:cNvCxnSpPr>
              <a:stCxn id="144" idx="5"/>
              <a:endCxn id="147" idx="1"/>
            </p:cNvCxnSpPr>
            <p:nvPr/>
          </p:nvCxnSpPr>
          <p:spPr>
            <a:xfrm flipV="1">
              <a:off x="5268764" y="3001331"/>
              <a:ext cx="598251" cy="58851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p:cNvCxnSpPr>
              <a:stCxn id="148" idx="5"/>
              <a:endCxn id="151" idx="1"/>
            </p:cNvCxnSpPr>
            <p:nvPr/>
          </p:nvCxnSpPr>
          <p:spPr>
            <a:xfrm flipV="1">
              <a:off x="6072970" y="3003710"/>
              <a:ext cx="592156" cy="5900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a:stCxn id="151" idx="5"/>
              <a:endCxn id="154" idx="1"/>
            </p:cNvCxnSpPr>
            <p:nvPr/>
          </p:nvCxnSpPr>
          <p:spPr>
            <a:xfrm flipV="1">
              <a:off x="6876832" y="2213262"/>
              <a:ext cx="628544" cy="5812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p:cNvCxnSpPr>
              <a:stCxn id="141" idx="4"/>
              <a:endCxn id="145" idx="0"/>
            </p:cNvCxnSpPr>
            <p:nvPr/>
          </p:nvCxnSpPr>
          <p:spPr>
            <a:xfrm>
              <a:off x="5318361" y="2108650"/>
              <a:ext cx="504808" cy="38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接箭头连接符 176"/>
            <p:cNvCxnSpPr>
              <a:stCxn id="136" idx="4"/>
              <a:endCxn id="141" idx="0"/>
            </p:cNvCxnSpPr>
            <p:nvPr/>
          </p:nvCxnSpPr>
          <p:spPr>
            <a:xfrm>
              <a:off x="4531460" y="2108649"/>
              <a:ext cx="48750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p:cNvCxnSpPr>
              <a:stCxn id="145" idx="4"/>
              <a:endCxn id="150" idx="0"/>
            </p:cNvCxnSpPr>
            <p:nvPr/>
          </p:nvCxnSpPr>
          <p:spPr>
            <a:xfrm>
              <a:off x="6122567" y="2112533"/>
              <a:ext cx="524113" cy="23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接箭头连接符 178"/>
            <p:cNvCxnSpPr>
              <a:stCxn id="150" idx="4"/>
              <a:endCxn id="154" idx="0"/>
            </p:cNvCxnSpPr>
            <p:nvPr/>
          </p:nvCxnSpPr>
          <p:spPr>
            <a:xfrm flipV="1">
              <a:off x="6946078" y="2108650"/>
              <a:ext cx="515452" cy="6262"/>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接箭头连接符 179"/>
            <p:cNvCxnSpPr>
              <a:stCxn id="134" idx="4"/>
              <a:endCxn id="138" idx="0"/>
            </p:cNvCxnSpPr>
            <p:nvPr/>
          </p:nvCxnSpPr>
          <p:spPr>
            <a:xfrm flipV="1">
              <a:off x="3665734" y="2892835"/>
              <a:ext cx="566328" cy="34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接箭头连接符 180"/>
            <p:cNvCxnSpPr>
              <a:stCxn id="138" idx="4"/>
              <a:endCxn id="142" idx="0"/>
            </p:cNvCxnSpPr>
            <p:nvPr/>
          </p:nvCxnSpPr>
          <p:spPr>
            <a:xfrm>
              <a:off x="4531460" y="2892835"/>
              <a:ext cx="48750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p:cNvCxnSpPr>
              <a:stCxn id="142" idx="4"/>
              <a:endCxn id="147" idx="0"/>
            </p:cNvCxnSpPr>
            <p:nvPr/>
          </p:nvCxnSpPr>
          <p:spPr>
            <a:xfrm>
              <a:off x="5318361" y="2892836"/>
              <a:ext cx="504808" cy="3883"/>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147" idx="4"/>
              <a:endCxn id="151" idx="0"/>
            </p:cNvCxnSpPr>
            <p:nvPr/>
          </p:nvCxnSpPr>
          <p:spPr>
            <a:xfrm>
              <a:off x="6122567" y="2896719"/>
              <a:ext cx="498713" cy="23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接箭头连接符 183"/>
            <p:cNvCxnSpPr>
              <a:stCxn id="130" idx="4"/>
              <a:endCxn id="135" idx="0"/>
            </p:cNvCxnSpPr>
            <p:nvPr/>
          </p:nvCxnSpPr>
          <p:spPr>
            <a:xfrm>
              <a:off x="2852157" y="3694452"/>
              <a:ext cx="508428" cy="3419"/>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接箭头连接符 184"/>
            <p:cNvCxnSpPr>
              <a:stCxn id="135" idx="4"/>
              <a:endCxn id="139" idx="0"/>
            </p:cNvCxnSpPr>
            <p:nvPr/>
          </p:nvCxnSpPr>
          <p:spPr>
            <a:xfrm flipV="1">
              <a:off x="3659983" y="3694452"/>
              <a:ext cx="566328" cy="3419"/>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接箭头连接符 185"/>
            <p:cNvCxnSpPr>
              <a:stCxn id="139" idx="4"/>
              <a:endCxn id="144" idx="0"/>
            </p:cNvCxnSpPr>
            <p:nvPr/>
          </p:nvCxnSpPr>
          <p:spPr>
            <a:xfrm>
              <a:off x="4525709" y="3694452"/>
              <a:ext cx="48750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接箭头连接符 186"/>
            <p:cNvCxnSpPr>
              <a:stCxn id="144" idx="4"/>
              <a:endCxn id="148" idx="0"/>
            </p:cNvCxnSpPr>
            <p:nvPr/>
          </p:nvCxnSpPr>
          <p:spPr>
            <a:xfrm>
              <a:off x="5312610" y="3694453"/>
              <a:ext cx="504808" cy="38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p:cNvCxnSpPr>
              <a:stCxn id="131" idx="5"/>
              <a:endCxn id="130" idx="1"/>
            </p:cNvCxnSpPr>
            <p:nvPr/>
          </p:nvCxnSpPr>
          <p:spPr>
            <a:xfrm flipV="1">
              <a:off x="2146081" y="3799064"/>
              <a:ext cx="450524" cy="305857"/>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p:cNvCxnSpPr>
              <a:stCxn id="154" idx="5"/>
              <a:endCxn id="158" idx="1"/>
            </p:cNvCxnSpPr>
            <p:nvPr/>
          </p:nvCxnSpPr>
          <p:spPr>
            <a:xfrm flipV="1">
              <a:off x="7717082" y="1717558"/>
              <a:ext cx="337828" cy="286481"/>
            </a:xfrm>
            <a:prstGeom prst="straightConnector1">
              <a:avLst/>
            </a:prstGeom>
            <a:ln w="254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190" name="文本框 189"/>
            <p:cNvSpPr txBox="1"/>
            <p:nvPr/>
          </p:nvSpPr>
          <p:spPr>
            <a:xfrm>
              <a:off x="1265456" y="525646"/>
              <a:ext cx="166378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state</a:t>
              </a:r>
              <a:endParaRPr kumimoji="0" lang="zh-CN" altLang="en-US" sz="26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sp>
          <p:nvSpPr>
            <p:cNvPr id="191" name="文本框 190"/>
            <p:cNvSpPr txBox="1"/>
            <p:nvPr/>
          </p:nvSpPr>
          <p:spPr>
            <a:xfrm>
              <a:off x="8769145" y="4327312"/>
              <a:ext cx="1663789"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time</a:t>
              </a:r>
              <a:endParaRPr kumimoji="0" lang="zh-CN" altLang="en-US" sz="26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p:gr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41</a:t>
            </a:fld>
            <a:endParaRPr lang="en-US" altLang="zh-TW"/>
          </a:p>
        </p:txBody>
      </p:sp>
    </p:spTree>
    <p:extLst>
      <p:ext uri="{BB962C8B-B14F-4D97-AF65-F5344CB8AC3E}">
        <p14:creationId xmlns:p14="http://schemas.microsoft.com/office/powerpoint/2010/main" val="1148765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Goal: determine </a:t>
                </a:r>
                <a14:m>
                  <m:oMath xmlns:m="http://schemas.openxmlformats.org/officeDocument/2006/math">
                    <m:r>
                      <a:rPr lang="en-US" altLang="zh-CN" b="0"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oMath>
                </a14:m>
                <a:endParaRPr lang="en-US" altLang="zh-CN" dirty="0"/>
              </a:p>
              <a:p>
                <a:r>
                  <a:rPr lang="en-US" altLang="zh-CN" dirty="0"/>
                  <a:t>Sum over all possible state sequences </a:t>
                </a:r>
                <a14:m>
                  <m:oMath xmlns:m="http://schemas.openxmlformats.org/officeDocument/2006/math">
                    <m:r>
                      <a:rPr lang="en-US" altLang="zh-CN" i="1" dirty="0" smtClean="0">
                        <a:latin typeface="Cambria Math" panose="02040503050406030204" pitchFamily="18" charset="0"/>
                      </a:rPr>
                      <m:t>𝑄</m:t>
                    </m:r>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𝑞</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r>
                      <a:rPr lang="en-US" altLang="zh-CN" b="0" i="1" dirty="0" smtClean="0">
                        <a:latin typeface="Cambria Math" panose="02040503050406030204" pitchFamily="18" charset="0"/>
                      </a:rPr>
                      <m:t>…</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m:t>
                    </m:r>
                  </m:oMath>
                </a14:m>
                <a:r>
                  <a:rPr lang="en-US" altLang="zh-CN" dirty="0"/>
                  <a:t> that could result in the observation sequence </a:t>
                </a:r>
                <a14:m>
                  <m:oMath xmlns:m="http://schemas.openxmlformats.org/officeDocument/2006/math">
                    <m:r>
                      <a:rPr lang="en-US" altLang="zh-CN" i="1" dirty="0" smtClean="0">
                        <a:latin typeface="Cambria Math" panose="02040503050406030204" pitchFamily="18" charset="0"/>
                      </a:rPr>
                      <m:t>𝑋</m:t>
                    </m:r>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5" name="椭圆 44">
            <a:extLst>
              <a:ext uri="{FF2B5EF4-FFF2-40B4-BE49-F238E27FC236}">
                <a16:creationId xmlns:a16="http://schemas.microsoft.com/office/drawing/2014/main" id="{14E176CE-2E1E-4E9C-8F88-B714AF57B2BF}"/>
              </a:ext>
            </a:extLst>
          </p:cNvPr>
          <p:cNvSpPr/>
          <p:nvPr/>
        </p:nvSpPr>
        <p:spPr>
          <a:xfrm>
            <a:off x="7457853" y="4629608"/>
            <a:ext cx="668333" cy="675226"/>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 name="标题 1"/>
          <p:cNvSpPr>
            <a:spLocks noGrp="1"/>
          </p:cNvSpPr>
          <p:nvPr>
            <p:ph type="title"/>
          </p:nvPr>
        </p:nvSpPr>
        <p:spPr/>
        <p:txBody>
          <a:bodyPr/>
          <a:lstStyle/>
          <a:p>
            <a:r>
              <a:rPr lang="en-US" altLang="zh-CN" dirty="0"/>
              <a:t>Likelihood</a:t>
            </a:r>
            <a:endParaRPr lang="zh-CN" altLang="en-US" dirty="0"/>
          </a:p>
        </p:txBody>
      </p:sp>
      <mc:AlternateContent xmlns:mc="http://schemas.openxmlformats.org/markup-compatibility/2006" xmlns:a14="http://schemas.microsoft.com/office/drawing/2010/main">
        <mc:Choice Requires="a14">
          <p:sp>
            <p:nvSpPr>
              <p:cNvPr id="7" name="文本框 6"/>
              <p:cNvSpPr txBox="1"/>
              <p:nvPr/>
            </p:nvSpPr>
            <p:spPr>
              <a:xfrm>
                <a:off x="2850642" y="2066226"/>
                <a:ext cx="7035644" cy="201100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𝒬</m:t>
                          </m:r>
                        </m:sub>
                        <m:sup/>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nary>
                    </m:oMath>
                  </m:oMathPara>
                </a14:m>
                <a:endParaRPr kumimoji="0"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宋体" panose="02010600030101010101" pitchFamily="2" charset="-122"/>
                  <a:cs typeface="+mn-cs"/>
                </a:endParaRPr>
              </a:p>
              <a:p>
                <a:pPr lvl="0">
                  <a:defRPr/>
                </a:pPr>
                <a14:m>
                  <m:oMathPara xmlns:m="http://schemas.openxmlformats.org/officeDocument/2006/math">
                    <m:oMathParaPr>
                      <m:jc m:val="left"/>
                    </m:oMathParaPr>
                    <m:oMath xmlns:m="http://schemas.openxmlformats.org/officeDocument/2006/math">
                      <m: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                 =</m:t>
                      </m:r>
                      <m:nary>
                        <m:naryPr>
                          <m:chr m:val="∑"/>
                          <m:supHide m:val="on"/>
                          <m:ctrlPr>
                            <a:rPr lang="en-US" altLang="zh-CN" sz="2400" i="1">
                              <a:solidFill>
                                <a:srgbClr val="000000"/>
                              </a:solidFill>
                              <a:latin typeface="Cambria Math" panose="02040503050406030204" pitchFamily="18" charset="0"/>
                            </a:rPr>
                          </m:ctrlPr>
                        </m:naryPr>
                        <m:sub>
                          <m:r>
                            <m:rPr>
                              <m:brk m:alnAt="7"/>
                            </m:rPr>
                            <a:rPr lang="en-US" altLang="zh-CN" sz="2400" i="1">
                              <a:solidFill>
                                <a:srgbClr val="000000"/>
                              </a:solidFill>
                              <a:latin typeface="Cambria Math" panose="02040503050406030204" pitchFamily="18" charset="0"/>
                            </a:rPr>
                            <m:t>𝑄</m:t>
                          </m:r>
                          <m:r>
                            <a:rPr lang="en-US" altLang="zh-CN"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𝒬</m:t>
                          </m:r>
                        </m:sub>
                        <m:sup/>
                        <m:e>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e>
                          </m:d>
                          <m:r>
                            <a:rPr lang="en-US" altLang="zh-CN" sz="2400" b="0" i="1" smtClean="0">
                              <a:solidFill>
                                <a:srgbClr val="000000"/>
                              </a:solidFill>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=2</m:t>
                              </m:r>
                            </m:sub>
                            <m:sup>
                              <m:r>
                                <a:rPr lang="en-US" altLang="zh-CN" sz="2400" i="1">
                                  <a:solidFill>
                                    <a:srgbClr val="000000"/>
                                  </a:solidFill>
                                  <a:latin typeface="Cambria Math" panose="02040503050406030204" pitchFamily="18" charset="0"/>
                                </a:rPr>
                                <m:t>𝑇</m:t>
                              </m:r>
                            </m:sup>
                            <m:e>
                              <m:r>
                                <a:rPr lang="en-US" altLang="zh-CN" sz="2400" b="0" i="1" dirty="0" smtClean="0">
                                  <a:solidFill>
                                    <a:srgbClr val="000000">
                                      <a:lumMod val="75000"/>
                                      <a:lumOff val="25000"/>
                                    </a:srgbClr>
                                  </a:solidFill>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e>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−1</m:t>
                                      </m:r>
                                    </m:sub>
                                  </m:sSub>
                                </m:e>
                              </m:d>
                              <m:r>
                                <a:rPr lang="en-US" altLang="zh-CN" sz="2400" b="0" i="1" smtClean="0">
                                  <a:solidFill>
                                    <a:srgbClr val="000000"/>
                                  </a:solidFill>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e>
                          </m:nary>
                        </m:e>
                      </m:nary>
                    </m:oMath>
                  </m:oMathPara>
                </a14:m>
                <a:endPar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850642" y="2066226"/>
                <a:ext cx="7035644" cy="2011000"/>
              </a:xfrm>
              <a:prstGeom prst="rect">
                <a:avLst/>
              </a:prstGeom>
              <a:blipFill>
                <a:blip r:embed="rId3"/>
                <a:stretch>
                  <a:fillRect/>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42</a:t>
            </a:fld>
            <a:endParaRPr lang="en-US" altLang="zh-TW"/>
          </a:p>
        </p:txBody>
      </p:sp>
      <p:sp>
        <p:nvSpPr>
          <p:cNvPr id="14" name="椭圆 13">
            <a:extLst>
              <a:ext uri="{FF2B5EF4-FFF2-40B4-BE49-F238E27FC236}">
                <a16:creationId xmlns:a16="http://schemas.microsoft.com/office/drawing/2014/main" id="{8A778298-9E4B-42E7-A2FA-309D4A4623B1}"/>
              </a:ext>
            </a:extLst>
          </p:cNvPr>
          <p:cNvSpPr/>
          <p:nvPr/>
        </p:nvSpPr>
        <p:spPr>
          <a:xfrm>
            <a:off x="2465589" y="4629612"/>
            <a:ext cx="668333" cy="675226"/>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a:extLst>
              <a:ext uri="{FF2B5EF4-FFF2-40B4-BE49-F238E27FC236}">
                <a16:creationId xmlns:a16="http://schemas.microsoft.com/office/drawing/2014/main" id="{657E0332-27B0-4FB9-AE1C-2EE15BE2F82B}"/>
              </a:ext>
            </a:extLst>
          </p:cNvPr>
          <p:cNvSpPr/>
          <p:nvPr/>
        </p:nvSpPr>
        <p:spPr>
          <a:xfrm>
            <a:off x="3974644" y="4629610"/>
            <a:ext cx="668333" cy="675226"/>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6" name="椭圆 15">
            <a:extLst>
              <a:ext uri="{FF2B5EF4-FFF2-40B4-BE49-F238E27FC236}">
                <a16:creationId xmlns:a16="http://schemas.microsoft.com/office/drawing/2014/main" id="{1B5B3968-C6CA-48BB-979D-89F31D29A467}"/>
              </a:ext>
            </a:extLst>
          </p:cNvPr>
          <p:cNvSpPr/>
          <p:nvPr/>
        </p:nvSpPr>
        <p:spPr>
          <a:xfrm>
            <a:off x="5959256" y="4629607"/>
            <a:ext cx="668333" cy="675226"/>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7" name="直接箭头连接符 16">
            <a:extLst>
              <a:ext uri="{FF2B5EF4-FFF2-40B4-BE49-F238E27FC236}">
                <a16:creationId xmlns:a16="http://schemas.microsoft.com/office/drawing/2014/main" id="{2F110740-F098-4C5F-B1FB-4EC3C7B5C004}"/>
              </a:ext>
            </a:extLst>
          </p:cNvPr>
          <p:cNvCxnSpPr>
            <a:stCxn id="14" idx="6"/>
            <a:endCxn id="15" idx="2"/>
          </p:cNvCxnSpPr>
          <p:nvPr/>
        </p:nvCxnSpPr>
        <p:spPr>
          <a:xfrm flipV="1">
            <a:off x="3133922" y="4967223"/>
            <a:ext cx="840722" cy="2"/>
          </a:xfrm>
          <a:prstGeom prst="straightConnector1">
            <a:avLst/>
          </a:prstGeom>
          <a:noFill/>
          <a:ln w="28575" cap="flat" cmpd="sng" algn="ctr">
            <a:solidFill>
              <a:schemeClr val="tx1"/>
            </a:solidFill>
            <a:prstDash val="solid"/>
            <a:miter lim="800000"/>
            <a:tailEnd type="triangle"/>
          </a:ln>
          <a:effectLst/>
        </p:spPr>
      </p:cxnSp>
      <p:cxnSp>
        <p:nvCxnSpPr>
          <p:cNvPr id="18" name="直接箭头连接符 17">
            <a:extLst>
              <a:ext uri="{FF2B5EF4-FFF2-40B4-BE49-F238E27FC236}">
                <a16:creationId xmlns:a16="http://schemas.microsoft.com/office/drawing/2014/main" id="{FBF202CD-F0C9-4ABE-9328-E6706A82F6CD}"/>
              </a:ext>
            </a:extLst>
          </p:cNvPr>
          <p:cNvCxnSpPr>
            <a:cxnSpLocks/>
            <a:stCxn id="15" idx="6"/>
          </p:cNvCxnSpPr>
          <p:nvPr/>
        </p:nvCxnSpPr>
        <p:spPr>
          <a:xfrm>
            <a:off x="4642977" y="4967223"/>
            <a:ext cx="490356" cy="0"/>
          </a:xfrm>
          <a:prstGeom prst="straightConnector1">
            <a:avLst/>
          </a:prstGeom>
          <a:noFill/>
          <a:ln w="28575" cap="flat" cmpd="sng" algn="ctr">
            <a:solidFill>
              <a:schemeClr val="tx1"/>
            </a:solidFill>
            <a:prstDash val="solid"/>
            <a:miter lim="800000"/>
            <a:tailEnd type="triangle"/>
          </a:ln>
          <a:effectLst/>
        </p:spPr>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3895BF9-CD1C-4872-B1C2-5E5DFF019288}"/>
                  </a:ext>
                </a:extLst>
              </p:cNvPr>
              <p:cNvSpPr txBox="1"/>
              <p:nvPr/>
            </p:nvSpPr>
            <p:spPr>
              <a:xfrm>
                <a:off x="2492252" y="4744357"/>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13" name="文本框 12">
                <a:extLst>
                  <a:ext uri="{FF2B5EF4-FFF2-40B4-BE49-F238E27FC236}">
                    <a16:creationId xmlns:a16="http://schemas.microsoft.com/office/drawing/2014/main" id="{B3895BF9-CD1C-4872-B1C2-5E5DFF019288}"/>
                  </a:ext>
                </a:extLst>
              </p:cNvPr>
              <p:cNvSpPr txBox="1">
                <a:spLocks noRot="1" noChangeAspect="1" noMove="1" noResize="1" noEditPoints="1" noAdjustHandles="1" noChangeArrowheads="1" noChangeShapeType="1" noTextEdit="1"/>
              </p:cNvSpPr>
              <p:nvPr/>
            </p:nvSpPr>
            <p:spPr>
              <a:xfrm>
                <a:off x="2492252" y="4744357"/>
                <a:ext cx="591028" cy="400110"/>
              </a:xfrm>
              <a:prstGeom prst="rect">
                <a:avLst/>
              </a:prstGeom>
              <a:blipFill>
                <a:blip r:embed="rId4"/>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0972DE3-E7D4-4162-A3BB-E14B9BEDB3A8}"/>
                  </a:ext>
                </a:extLst>
              </p:cNvPr>
              <p:cNvSpPr txBox="1"/>
              <p:nvPr/>
            </p:nvSpPr>
            <p:spPr>
              <a:xfrm>
                <a:off x="4008670" y="4744357"/>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2</m:t>
                          </m:r>
                        </m:sub>
                      </m:sSub>
                    </m:oMath>
                  </m:oMathPara>
                </a14:m>
                <a:endParaRPr lang="zh-CN" altLang="en-US" sz="2000" dirty="0">
                  <a:solidFill>
                    <a:schemeClr val="bg1"/>
                  </a:solidFill>
                </a:endParaRPr>
              </a:p>
            </p:txBody>
          </p:sp>
        </mc:Choice>
        <mc:Fallback xmlns="">
          <p:sp>
            <p:nvSpPr>
              <p:cNvPr id="10" name="文本框 9">
                <a:extLst>
                  <a:ext uri="{FF2B5EF4-FFF2-40B4-BE49-F238E27FC236}">
                    <a16:creationId xmlns:a16="http://schemas.microsoft.com/office/drawing/2014/main" id="{B0972DE3-E7D4-4162-A3BB-E14B9BEDB3A8}"/>
                  </a:ext>
                </a:extLst>
              </p:cNvPr>
              <p:cNvSpPr txBox="1">
                <a:spLocks noRot="1" noChangeAspect="1" noMove="1" noResize="1" noEditPoints="1" noAdjustHandles="1" noChangeArrowheads="1" noChangeShapeType="1" noTextEdit="1"/>
              </p:cNvSpPr>
              <p:nvPr/>
            </p:nvSpPr>
            <p:spPr>
              <a:xfrm>
                <a:off x="4008670" y="4744357"/>
                <a:ext cx="591028" cy="400110"/>
              </a:xfrm>
              <a:prstGeom prst="rect">
                <a:avLst/>
              </a:prstGeom>
              <a:blipFill>
                <a:blip r:embed="rId5"/>
                <a:stretch>
                  <a:fillRect b="-75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DC44E32-5847-4A71-830C-533173244703}"/>
                  </a:ext>
                </a:extLst>
              </p:cNvPr>
              <p:cNvSpPr txBox="1"/>
              <p:nvPr/>
            </p:nvSpPr>
            <p:spPr>
              <a:xfrm>
                <a:off x="6000330" y="4744357"/>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𝑇</m:t>
                          </m:r>
                          <m:r>
                            <a:rPr lang="en-US" altLang="zh-CN" sz="2000" b="0" i="1" dirty="0" smtClean="0">
                              <a:solidFill>
                                <a:schemeClr val="bg1"/>
                              </a:solidFill>
                              <a:latin typeface="Cambria Math" panose="02040503050406030204" pitchFamily="18" charset="0"/>
                            </a:rPr>
                            <m:t>−1</m:t>
                          </m:r>
                        </m:sub>
                      </m:sSub>
                    </m:oMath>
                  </m:oMathPara>
                </a14:m>
                <a:endParaRPr lang="zh-CN" altLang="en-US" sz="2000" dirty="0">
                  <a:solidFill>
                    <a:schemeClr val="bg1"/>
                  </a:solidFill>
                </a:endParaRPr>
              </a:p>
            </p:txBody>
          </p:sp>
        </mc:Choice>
        <mc:Fallback xmlns="">
          <p:sp>
            <p:nvSpPr>
              <p:cNvPr id="11" name="文本框 10">
                <a:extLst>
                  <a:ext uri="{FF2B5EF4-FFF2-40B4-BE49-F238E27FC236}">
                    <a16:creationId xmlns:a16="http://schemas.microsoft.com/office/drawing/2014/main" id="{7DC44E32-5847-4A71-830C-533173244703}"/>
                  </a:ext>
                </a:extLst>
              </p:cNvPr>
              <p:cNvSpPr txBox="1">
                <a:spLocks noRot="1" noChangeAspect="1" noMove="1" noResize="1" noEditPoints="1" noAdjustHandles="1" noChangeArrowheads="1" noChangeShapeType="1" noTextEdit="1"/>
              </p:cNvSpPr>
              <p:nvPr/>
            </p:nvSpPr>
            <p:spPr>
              <a:xfrm>
                <a:off x="6000330" y="4744357"/>
                <a:ext cx="591028" cy="400110"/>
              </a:xfrm>
              <a:prstGeom prst="rect">
                <a:avLst/>
              </a:prstGeom>
              <a:blipFill>
                <a:blip r:embed="rId6"/>
                <a:stretch>
                  <a:fillRect r="-12371" b="-7576"/>
                </a:stretch>
              </a:blipFill>
            </p:spPr>
            <p:txBody>
              <a:bodyPr/>
              <a:lstStyle/>
              <a:p>
                <a:r>
                  <a:rPr lang="zh-CN" altLang="en-US">
                    <a:noFill/>
                  </a:rPr>
                  <a:t> </a:t>
                </a:r>
              </a:p>
            </p:txBody>
          </p:sp>
        </mc:Fallback>
      </mc:AlternateContent>
      <p:cxnSp>
        <p:nvCxnSpPr>
          <p:cNvPr id="19" name="直接箭头连接符 18">
            <a:extLst>
              <a:ext uri="{FF2B5EF4-FFF2-40B4-BE49-F238E27FC236}">
                <a16:creationId xmlns:a16="http://schemas.microsoft.com/office/drawing/2014/main" id="{3AF7BE95-B6BF-4340-969A-AC3C6D5E169D}"/>
              </a:ext>
            </a:extLst>
          </p:cNvPr>
          <p:cNvCxnSpPr>
            <a:cxnSpLocks/>
            <a:stCxn id="14" idx="4"/>
            <a:endCxn id="22" idx="0"/>
          </p:cNvCxnSpPr>
          <p:nvPr/>
        </p:nvCxnSpPr>
        <p:spPr>
          <a:xfrm>
            <a:off x="2799756" y="5304838"/>
            <a:ext cx="5741" cy="61727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F7A5B96-1A7F-417A-BA2B-5483C3443236}"/>
              </a:ext>
            </a:extLst>
          </p:cNvPr>
          <p:cNvCxnSpPr>
            <a:cxnSpLocks/>
            <a:stCxn id="15" idx="4"/>
            <a:endCxn id="23" idx="0"/>
          </p:cNvCxnSpPr>
          <p:nvPr/>
        </p:nvCxnSpPr>
        <p:spPr>
          <a:xfrm>
            <a:off x="4308811" y="5304836"/>
            <a:ext cx="10366" cy="607277"/>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02F822AB-B396-4987-ADF7-A1D6304B67FC}"/>
              </a:ext>
            </a:extLst>
          </p:cNvPr>
          <p:cNvCxnSpPr>
            <a:cxnSpLocks/>
            <a:stCxn id="16" idx="4"/>
            <a:endCxn id="24" idx="0"/>
          </p:cNvCxnSpPr>
          <p:nvPr/>
        </p:nvCxnSpPr>
        <p:spPr>
          <a:xfrm>
            <a:off x="6293423" y="5304833"/>
            <a:ext cx="5741" cy="61727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B1460477-75C4-4B22-822E-46C0E40CF1FF}"/>
              </a:ext>
            </a:extLst>
          </p:cNvPr>
          <p:cNvSpPr/>
          <p:nvPr/>
        </p:nvSpPr>
        <p:spPr>
          <a:xfrm>
            <a:off x="2727131" y="5922109"/>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B2A20C2-37B7-4EB3-AFF3-90CE3A6E453D}"/>
              </a:ext>
            </a:extLst>
          </p:cNvPr>
          <p:cNvSpPr/>
          <p:nvPr/>
        </p:nvSpPr>
        <p:spPr>
          <a:xfrm>
            <a:off x="4240811" y="5912113"/>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1426DE08-CA53-43D0-A4C3-FB77F14C7F44}"/>
              </a:ext>
            </a:extLst>
          </p:cNvPr>
          <p:cNvSpPr/>
          <p:nvPr/>
        </p:nvSpPr>
        <p:spPr>
          <a:xfrm>
            <a:off x="6220798" y="5922108"/>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A0B0F75A-24CC-4741-A85B-D196A6238A89}"/>
                  </a:ext>
                </a:extLst>
              </p:cNvPr>
              <p:cNvSpPr txBox="1"/>
              <p:nvPr/>
            </p:nvSpPr>
            <p:spPr>
              <a:xfrm>
                <a:off x="2647180" y="6494865"/>
                <a:ext cx="31886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5" name="文本框 24">
                <a:extLst>
                  <a:ext uri="{FF2B5EF4-FFF2-40B4-BE49-F238E27FC236}">
                    <a16:creationId xmlns:a16="http://schemas.microsoft.com/office/drawing/2014/main" id="{A0B0F75A-24CC-4741-A85B-D196A6238A89}"/>
                  </a:ext>
                </a:extLst>
              </p:cNvPr>
              <p:cNvSpPr txBox="1">
                <a:spLocks noRot="1" noChangeAspect="1" noMove="1" noResize="1" noEditPoints="1" noAdjustHandles="1" noChangeArrowheads="1" noChangeShapeType="1" noTextEdit="1"/>
              </p:cNvSpPr>
              <p:nvPr/>
            </p:nvSpPr>
            <p:spPr>
              <a:xfrm>
                <a:off x="2647180" y="6494865"/>
                <a:ext cx="318869" cy="307777"/>
              </a:xfrm>
              <a:prstGeom prst="rect">
                <a:avLst/>
              </a:prstGeom>
              <a:blipFill>
                <a:blip r:embed="rId7"/>
                <a:stretch>
                  <a:fillRect l="-11321" r="-5660" b="-137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F6D9E122-21F9-457E-BA1D-07A157D08B15}"/>
                  </a:ext>
                </a:extLst>
              </p:cNvPr>
              <p:cNvSpPr txBox="1"/>
              <p:nvPr/>
            </p:nvSpPr>
            <p:spPr>
              <a:xfrm>
                <a:off x="4173442" y="6494864"/>
                <a:ext cx="32483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2</m:t>
                          </m:r>
                        </m:sub>
                      </m:sSub>
                    </m:oMath>
                  </m:oMathPara>
                </a14:m>
                <a:endParaRPr lang="zh-CN" altLang="en-US" dirty="0"/>
              </a:p>
            </p:txBody>
          </p:sp>
        </mc:Choice>
        <mc:Fallback xmlns="">
          <p:sp>
            <p:nvSpPr>
              <p:cNvPr id="26" name="文本框 25">
                <a:extLst>
                  <a:ext uri="{FF2B5EF4-FFF2-40B4-BE49-F238E27FC236}">
                    <a16:creationId xmlns:a16="http://schemas.microsoft.com/office/drawing/2014/main" id="{F6D9E122-21F9-457E-BA1D-07A157D08B15}"/>
                  </a:ext>
                </a:extLst>
              </p:cNvPr>
              <p:cNvSpPr txBox="1">
                <a:spLocks noRot="1" noChangeAspect="1" noMove="1" noResize="1" noEditPoints="1" noAdjustHandles="1" noChangeArrowheads="1" noChangeShapeType="1" noTextEdit="1"/>
              </p:cNvSpPr>
              <p:nvPr/>
            </p:nvSpPr>
            <p:spPr>
              <a:xfrm>
                <a:off x="4173442" y="6494864"/>
                <a:ext cx="324833" cy="307777"/>
              </a:xfrm>
              <a:prstGeom prst="rect">
                <a:avLst/>
              </a:prstGeom>
              <a:blipFill>
                <a:blip r:embed="rId8"/>
                <a:stretch>
                  <a:fillRect l="-11321" r="-7547"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52EC335-E02C-4114-9101-AE95BF57C373}"/>
                  </a:ext>
                </a:extLst>
              </p:cNvPr>
              <p:cNvSpPr txBox="1"/>
              <p:nvPr/>
            </p:nvSpPr>
            <p:spPr>
              <a:xfrm>
                <a:off x="6140847" y="6494863"/>
                <a:ext cx="59131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27" name="文本框 26">
                <a:extLst>
                  <a:ext uri="{FF2B5EF4-FFF2-40B4-BE49-F238E27FC236}">
                    <a16:creationId xmlns:a16="http://schemas.microsoft.com/office/drawing/2014/main" id="{F52EC335-E02C-4114-9101-AE95BF57C373}"/>
                  </a:ext>
                </a:extLst>
              </p:cNvPr>
              <p:cNvSpPr txBox="1">
                <a:spLocks noRot="1" noChangeAspect="1" noMove="1" noResize="1" noEditPoints="1" noAdjustHandles="1" noChangeArrowheads="1" noChangeShapeType="1" noTextEdit="1"/>
              </p:cNvSpPr>
              <p:nvPr/>
            </p:nvSpPr>
            <p:spPr>
              <a:xfrm>
                <a:off x="6140847" y="6494863"/>
                <a:ext cx="591316" cy="307777"/>
              </a:xfrm>
              <a:prstGeom prst="rect">
                <a:avLst/>
              </a:prstGeom>
              <a:blipFill>
                <a:blip r:embed="rId9"/>
                <a:stretch>
                  <a:fillRect l="-6186" r="-4124"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34A92F0-7B42-43DA-98DC-F1918ADF1D5F}"/>
                  </a:ext>
                </a:extLst>
              </p:cNvPr>
              <p:cNvSpPr txBox="1"/>
              <p:nvPr/>
            </p:nvSpPr>
            <p:spPr>
              <a:xfrm>
                <a:off x="3030040" y="4388634"/>
                <a:ext cx="99591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8" name="文本框 27">
                <a:extLst>
                  <a:ext uri="{FF2B5EF4-FFF2-40B4-BE49-F238E27FC236}">
                    <a16:creationId xmlns:a16="http://schemas.microsoft.com/office/drawing/2014/main" id="{534A92F0-7B42-43DA-98DC-F1918ADF1D5F}"/>
                  </a:ext>
                </a:extLst>
              </p:cNvPr>
              <p:cNvSpPr txBox="1">
                <a:spLocks noRot="1" noChangeAspect="1" noMove="1" noResize="1" noEditPoints="1" noAdjustHandles="1" noChangeArrowheads="1" noChangeShapeType="1" noTextEdit="1"/>
              </p:cNvSpPr>
              <p:nvPr/>
            </p:nvSpPr>
            <p:spPr>
              <a:xfrm>
                <a:off x="3030040" y="4388634"/>
                <a:ext cx="995914" cy="307777"/>
              </a:xfrm>
              <a:prstGeom prst="rect">
                <a:avLst/>
              </a:prstGeom>
              <a:blipFill>
                <a:blip r:embed="rId10"/>
                <a:stretch>
                  <a:fillRect l="-6135" t="-2000" r="-9816"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0F730910-597C-45C9-8771-061EDF58BDFB}"/>
                  </a:ext>
                </a:extLst>
              </p:cNvPr>
              <p:cNvSpPr txBox="1"/>
              <p:nvPr/>
            </p:nvSpPr>
            <p:spPr>
              <a:xfrm>
                <a:off x="4535576" y="4396437"/>
                <a:ext cx="10018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29" name="文本框 28">
                <a:extLst>
                  <a:ext uri="{FF2B5EF4-FFF2-40B4-BE49-F238E27FC236}">
                    <a16:creationId xmlns:a16="http://schemas.microsoft.com/office/drawing/2014/main" id="{0F730910-597C-45C9-8771-061EDF58BDFB}"/>
                  </a:ext>
                </a:extLst>
              </p:cNvPr>
              <p:cNvSpPr txBox="1">
                <a:spLocks noRot="1" noChangeAspect="1" noMove="1" noResize="1" noEditPoints="1" noAdjustHandles="1" noChangeArrowheads="1" noChangeShapeType="1" noTextEdit="1"/>
              </p:cNvSpPr>
              <p:nvPr/>
            </p:nvSpPr>
            <p:spPr>
              <a:xfrm>
                <a:off x="4535576" y="4396437"/>
                <a:ext cx="1001877" cy="307777"/>
              </a:xfrm>
              <a:prstGeom prst="rect">
                <a:avLst/>
              </a:prstGeom>
              <a:blipFill>
                <a:blip r:embed="rId11"/>
                <a:stretch>
                  <a:fillRect l="-6098" t="-1961" r="-9756"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5C919C9E-F4E1-4E9C-BCA0-E63B56ABAD77}"/>
                  </a:ext>
                </a:extLst>
              </p:cNvPr>
              <p:cNvSpPr txBox="1"/>
              <p:nvPr/>
            </p:nvSpPr>
            <p:spPr>
              <a:xfrm>
                <a:off x="2806033" y="5559513"/>
                <a:ext cx="1004570"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30" name="文本框 29">
                <a:extLst>
                  <a:ext uri="{FF2B5EF4-FFF2-40B4-BE49-F238E27FC236}">
                    <a16:creationId xmlns:a16="http://schemas.microsoft.com/office/drawing/2014/main" id="{5C919C9E-F4E1-4E9C-BCA0-E63B56ABAD77}"/>
                  </a:ext>
                </a:extLst>
              </p:cNvPr>
              <p:cNvSpPr txBox="1">
                <a:spLocks noRot="1" noChangeAspect="1" noMove="1" noResize="1" noEditPoints="1" noAdjustHandles="1" noChangeArrowheads="1" noChangeShapeType="1" noTextEdit="1"/>
              </p:cNvSpPr>
              <p:nvPr/>
            </p:nvSpPr>
            <p:spPr>
              <a:xfrm>
                <a:off x="2806033" y="5559513"/>
                <a:ext cx="1004570" cy="307777"/>
              </a:xfrm>
              <a:prstGeom prst="rect">
                <a:avLst/>
              </a:prstGeom>
              <a:blipFill>
                <a:blip r:embed="rId12"/>
                <a:stretch>
                  <a:fillRect l="-6061" t="-2000" r="-9091"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87CC66B1-B98B-499B-802F-9A353A1089BC}"/>
                  </a:ext>
                </a:extLst>
              </p:cNvPr>
              <p:cNvSpPr txBox="1"/>
              <p:nvPr/>
            </p:nvSpPr>
            <p:spPr>
              <a:xfrm>
                <a:off x="4370127" y="5556545"/>
                <a:ext cx="101649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31" name="文本框 30">
                <a:extLst>
                  <a:ext uri="{FF2B5EF4-FFF2-40B4-BE49-F238E27FC236}">
                    <a16:creationId xmlns:a16="http://schemas.microsoft.com/office/drawing/2014/main" id="{87CC66B1-B98B-499B-802F-9A353A1089BC}"/>
                  </a:ext>
                </a:extLst>
              </p:cNvPr>
              <p:cNvSpPr txBox="1">
                <a:spLocks noRot="1" noChangeAspect="1" noMove="1" noResize="1" noEditPoints="1" noAdjustHandles="1" noChangeArrowheads="1" noChangeShapeType="1" noTextEdit="1"/>
              </p:cNvSpPr>
              <p:nvPr/>
            </p:nvSpPr>
            <p:spPr>
              <a:xfrm>
                <a:off x="4370127" y="5556545"/>
                <a:ext cx="1016496" cy="307777"/>
              </a:xfrm>
              <a:prstGeom prst="rect">
                <a:avLst/>
              </a:prstGeom>
              <a:blipFill>
                <a:blip r:embed="rId13"/>
                <a:stretch>
                  <a:fillRect l="-5988" t="-4000" r="-8982"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98B5A57-D025-4DD8-B216-6FE85D653157}"/>
                  </a:ext>
                </a:extLst>
              </p:cNvPr>
              <p:cNvSpPr txBox="1"/>
              <p:nvPr/>
            </p:nvSpPr>
            <p:spPr>
              <a:xfrm>
                <a:off x="6293422" y="5502697"/>
                <a:ext cx="154946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32" name="文本框 31">
                <a:extLst>
                  <a:ext uri="{FF2B5EF4-FFF2-40B4-BE49-F238E27FC236}">
                    <a16:creationId xmlns:a16="http://schemas.microsoft.com/office/drawing/2014/main" id="{698B5A57-D025-4DD8-B216-6FE85D653157}"/>
                  </a:ext>
                </a:extLst>
              </p:cNvPr>
              <p:cNvSpPr txBox="1">
                <a:spLocks noRot="1" noChangeAspect="1" noMove="1" noResize="1" noEditPoints="1" noAdjustHandles="1" noChangeArrowheads="1" noChangeShapeType="1" noTextEdit="1"/>
              </p:cNvSpPr>
              <p:nvPr/>
            </p:nvSpPr>
            <p:spPr>
              <a:xfrm>
                <a:off x="6293422" y="5502697"/>
                <a:ext cx="1549463" cy="307777"/>
              </a:xfrm>
              <a:prstGeom prst="rect">
                <a:avLst/>
              </a:prstGeom>
              <a:blipFill>
                <a:blip r:embed="rId14"/>
                <a:stretch>
                  <a:fillRect l="-3529" t="-4000" r="-5490" b="-3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64CBF413-9F7E-47E9-AA4F-920AA67DAC1C}"/>
                  </a:ext>
                </a:extLst>
              </p:cNvPr>
              <p:cNvSpPr txBox="1"/>
              <p:nvPr/>
            </p:nvSpPr>
            <p:spPr>
              <a:xfrm>
                <a:off x="7497868" y="4714456"/>
                <a:ext cx="591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dirty="0" smtClean="0">
                              <a:solidFill>
                                <a:schemeClr val="bg1"/>
                              </a:solidFill>
                              <a:latin typeface="Cambria Math" panose="02040503050406030204" pitchFamily="18" charset="0"/>
                            </a:rPr>
                          </m:ctrlPr>
                        </m:sSubPr>
                        <m:e>
                          <m:r>
                            <a:rPr lang="en-US" altLang="zh-CN" sz="2000" i="1" dirty="0" smtClean="0">
                              <a:solidFill>
                                <a:schemeClr val="bg1"/>
                              </a:solidFill>
                              <a:latin typeface="Cambria Math" panose="02040503050406030204" pitchFamily="18" charset="0"/>
                            </a:rPr>
                            <m:t>𝑞</m:t>
                          </m:r>
                        </m:e>
                        <m:sub>
                          <m:r>
                            <a:rPr lang="en-US" altLang="zh-CN" sz="2000" b="0" i="1" dirty="0" smtClean="0">
                              <a:solidFill>
                                <a:schemeClr val="bg1"/>
                              </a:solidFill>
                              <a:latin typeface="Cambria Math" panose="02040503050406030204" pitchFamily="18" charset="0"/>
                            </a:rPr>
                            <m:t>𝑇</m:t>
                          </m:r>
                        </m:sub>
                      </m:sSub>
                    </m:oMath>
                  </m:oMathPara>
                </a14:m>
                <a:endParaRPr lang="zh-CN" altLang="en-US" sz="2000" dirty="0">
                  <a:solidFill>
                    <a:schemeClr val="bg1"/>
                  </a:solidFill>
                </a:endParaRPr>
              </a:p>
            </p:txBody>
          </p:sp>
        </mc:Choice>
        <mc:Fallback xmlns="">
          <p:sp>
            <p:nvSpPr>
              <p:cNvPr id="40" name="文本框 39">
                <a:extLst>
                  <a:ext uri="{FF2B5EF4-FFF2-40B4-BE49-F238E27FC236}">
                    <a16:creationId xmlns:a16="http://schemas.microsoft.com/office/drawing/2014/main" id="{64CBF413-9F7E-47E9-AA4F-920AA67DAC1C}"/>
                  </a:ext>
                </a:extLst>
              </p:cNvPr>
              <p:cNvSpPr txBox="1">
                <a:spLocks noRot="1" noChangeAspect="1" noMove="1" noResize="1" noEditPoints="1" noAdjustHandles="1" noChangeArrowheads="1" noChangeShapeType="1" noTextEdit="1"/>
              </p:cNvSpPr>
              <p:nvPr/>
            </p:nvSpPr>
            <p:spPr>
              <a:xfrm>
                <a:off x="7497868" y="4714456"/>
                <a:ext cx="591028" cy="400110"/>
              </a:xfrm>
              <a:prstGeom prst="rect">
                <a:avLst/>
              </a:prstGeom>
              <a:blipFill>
                <a:blip r:embed="rId15"/>
                <a:stretch>
                  <a:fillRect b="-7576"/>
                </a:stretch>
              </a:blipFill>
            </p:spPr>
            <p:txBody>
              <a:bodyPr/>
              <a:lstStyle/>
              <a:p>
                <a:r>
                  <a:rPr lang="zh-CN" altLang="en-US">
                    <a:noFill/>
                  </a:rPr>
                  <a:t> </a:t>
                </a:r>
              </a:p>
            </p:txBody>
          </p:sp>
        </mc:Fallback>
      </mc:AlternateContent>
      <p:cxnSp>
        <p:nvCxnSpPr>
          <p:cNvPr id="41" name="直接箭头连接符 40">
            <a:extLst>
              <a:ext uri="{FF2B5EF4-FFF2-40B4-BE49-F238E27FC236}">
                <a16:creationId xmlns:a16="http://schemas.microsoft.com/office/drawing/2014/main" id="{02FE1322-B0E1-49C3-A12A-796B3A9E1F85}"/>
              </a:ext>
            </a:extLst>
          </p:cNvPr>
          <p:cNvCxnSpPr>
            <a:cxnSpLocks/>
            <a:endCxn id="42" idx="0"/>
          </p:cNvCxnSpPr>
          <p:nvPr/>
        </p:nvCxnSpPr>
        <p:spPr>
          <a:xfrm>
            <a:off x="7775086" y="5334465"/>
            <a:ext cx="5741" cy="61727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41">
            <a:extLst>
              <a:ext uri="{FF2B5EF4-FFF2-40B4-BE49-F238E27FC236}">
                <a16:creationId xmlns:a16="http://schemas.microsoft.com/office/drawing/2014/main" id="{F5DB70EC-DAAC-4B0B-801E-E83B14F6E891}"/>
              </a:ext>
            </a:extLst>
          </p:cNvPr>
          <p:cNvSpPr/>
          <p:nvPr/>
        </p:nvSpPr>
        <p:spPr>
          <a:xfrm>
            <a:off x="7702461" y="5951740"/>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D59538E-BC81-459C-B785-9B3D87F8F509}"/>
                  </a:ext>
                </a:extLst>
              </p:cNvPr>
              <p:cNvSpPr txBox="1"/>
              <p:nvPr/>
            </p:nvSpPr>
            <p:spPr>
              <a:xfrm>
                <a:off x="7622510" y="6524495"/>
                <a:ext cx="34605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𝑇</m:t>
                          </m:r>
                        </m:sub>
                      </m:sSub>
                    </m:oMath>
                  </m:oMathPara>
                </a14:m>
                <a:endParaRPr lang="zh-CN" altLang="en-US" dirty="0"/>
              </a:p>
            </p:txBody>
          </p:sp>
        </mc:Choice>
        <mc:Fallback xmlns="">
          <p:sp>
            <p:nvSpPr>
              <p:cNvPr id="43" name="文本框 42">
                <a:extLst>
                  <a:ext uri="{FF2B5EF4-FFF2-40B4-BE49-F238E27FC236}">
                    <a16:creationId xmlns:a16="http://schemas.microsoft.com/office/drawing/2014/main" id="{AD59538E-BC81-459C-B785-9B3D87F8F509}"/>
                  </a:ext>
                </a:extLst>
              </p:cNvPr>
              <p:cNvSpPr txBox="1">
                <a:spLocks noRot="1" noChangeAspect="1" noMove="1" noResize="1" noEditPoints="1" noAdjustHandles="1" noChangeArrowheads="1" noChangeShapeType="1" noTextEdit="1"/>
              </p:cNvSpPr>
              <p:nvPr/>
            </p:nvSpPr>
            <p:spPr>
              <a:xfrm>
                <a:off x="7622510" y="6524495"/>
                <a:ext cx="346057" cy="307777"/>
              </a:xfrm>
              <a:prstGeom prst="rect">
                <a:avLst/>
              </a:prstGeom>
              <a:blipFill>
                <a:blip r:embed="rId16"/>
                <a:stretch>
                  <a:fillRect l="-10526" r="-5263" b="-156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0B6AB625-C97E-4230-8CDC-57DA23179519}"/>
                  </a:ext>
                </a:extLst>
              </p:cNvPr>
              <p:cNvSpPr txBox="1"/>
              <p:nvPr/>
            </p:nvSpPr>
            <p:spPr>
              <a:xfrm>
                <a:off x="7918588" y="5502697"/>
                <a:ext cx="105894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44" name="文本框 43">
                <a:extLst>
                  <a:ext uri="{FF2B5EF4-FFF2-40B4-BE49-F238E27FC236}">
                    <a16:creationId xmlns:a16="http://schemas.microsoft.com/office/drawing/2014/main" id="{0B6AB625-C97E-4230-8CDC-57DA23179519}"/>
                  </a:ext>
                </a:extLst>
              </p:cNvPr>
              <p:cNvSpPr txBox="1">
                <a:spLocks noRot="1" noChangeAspect="1" noMove="1" noResize="1" noEditPoints="1" noAdjustHandles="1" noChangeArrowheads="1" noChangeShapeType="1" noTextEdit="1"/>
              </p:cNvSpPr>
              <p:nvPr/>
            </p:nvSpPr>
            <p:spPr>
              <a:xfrm>
                <a:off x="7918588" y="5502697"/>
                <a:ext cx="1058944" cy="307777"/>
              </a:xfrm>
              <a:prstGeom prst="rect">
                <a:avLst/>
              </a:prstGeom>
              <a:blipFill>
                <a:blip r:embed="rId17"/>
                <a:stretch>
                  <a:fillRect l="-5172" t="-4000" r="-8621" b="-36000"/>
                </a:stretch>
              </a:blipFill>
            </p:spPr>
            <p:txBody>
              <a:bodyPr/>
              <a:lstStyle/>
              <a:p>
                <a:r>
                  <a:rPr lang="zh-CN" altLang="en-US">
                    <a:noFill/>
                  </a:rPr>
                  <a:t> </a:t>
                </a:r>
              </a:p>
            </p:txBody>
          </p:sp>
        </mc:Fallback>
      </mc:AlternateContent>
      <p:cxnSp>
        <p:nvCxnSpPr>
          <p:cNvPr id="46" name="直接箭头连接符 45">
            <a:extLst>
              <a:ext uri="{FF2B5EF4-FFF2-40B4-BE49-F238E27FC236}">
                <a16:creationId xmlns:a16="http://schemas.microsoft.com/office/drawing/2014/main" id="{F7A5EFC5-3D01-4B65-A360-34215F15A7D2}"/>
              </a:ext>
            </a:extLst>
          </p:cNvPr>
          <p:cNvCxnSpPr>
            <a:cxnSpLocks/>
            <a:stCxn id="16" idx="6"/>
            <a:endCxn id="45" idx="2"/>
          </p:cNvCxnSpPr>
          <p:nvPr/>
        </p:nvCxnSpPr>
        <p:spPr>
          <a:xfrm>
            <a:off x="6627589" y="4967220"/>
            <a:ext cx="830264" cy="1"/>
          </a:xfrm>
          <a:prstGeom prst="straightConnector1">
            <a:avLst/>
          </a:prstGeom>
          <a:noFill/>
          <a:ln w="28575" cap="flat" cmpd="sng" algn="ctr">
            <a:solidFill>
              <a:schemeClr val="tx1"/>
            </a:solidFill>
            <a:prstDash val="solid"/>
            <a:miter lim="800000"/>
            <a:tailEnd type="triangle"/>
          </a:ln>
          <a:effectLst/>
        </p:spPr>
      </p:cxnSp>
      <p:cxnSp>
        <p:nvCxnSpPr>
          <p:cNvPr id="49" name="直接箭头连接符 48">
            <a:extLst>
              <a:ext uri="{FF2B5EF4-FFF2-40B4-BE49-F238E27FC236}">
                <a16:creationId xmlns:a16="http://schemas.microsoft.com/office/drawing/2014/main" id="{7C8CEABE-50D5-4C9F-BD7D-15F4CC027C79}"/>
              </a:ext>
            </a:extLst>
          </p:cNvPr>
          <p:cNvCxnSpPr>
            <a:cxnSpLocks/>
          </p:cNvCxnSpPr>
          <p:nvPr/>
        </p:nvCxnSpPr>
        <p:spPr>
          <a:xfrm>
            <a:off x="5459607" y="4967220"/>
            <a:ext cx="490356" cy="0"/>
          </a:xfrm>
          <a:prstGeom prst="straightConnector1">
            <a:avLst/>
          </a:prstGeom>
          <a:noFill/>
          <a:ln w="28575" cap="flat" cmpd="sng" algn="ctr">
            <a:solidFill>
              <a:schemeClr val="tx1"/>
            </a:solidFill>
            <a:prstDash val="solid"/>
            <a:miter lim="800000"/>
            <a:tailEnd type="triangle"/>
          </a:ln>
          <a:effectLst/>
        </p:spPr>
      </p:cxnSp>
      <p:sp>
        <p:nvSpPr>
          <p:cNvPr id="50" name="文本框 49">
            <a:extLst>
              <a:ext uri="{FF2B5EF4-FFF2-40B4-BE49-F238E27FC236}">
                <a16:creationId xmlns:a16="http://schemas.microsoft.com/office/drawing/2014/main" id="{21853FC8-F8C6-4080-8714-E1EA29BD4B35}"/>
              </a:ext>
            </a:extLst>
          </p:cNvPr>
          <p:cNvSpPr txBox="1"/>
          <p:nvPr/>
        </p:nvSpPr>
        <p:spPr>
          <a:xfrm>
            <a:off x="5085588" y="4628762"/>
            <a:ext cx="631919" cy="523220"/>
          </a:xfrm>
          <a:prstGeom prst="rect">
            <a:avLst/>
          </a:prstGeom>
          <a:noFill/>
        </p:spPr>
        <p:txBody>
          <a:bodyPr wrap="square" rtlCol="0">
            <a:spAutoFit/>
          </a:bodyPr>
          <a:lstStyle/>
          <a:p>
            <a:r>
              <a:rPr lang="en-US" altLang="zh-CN" sz="2800" b="1" dirty="0">
                <a:solidFill>
                  <a:srgbClr val="FF0000"/>
                </a:solidFill>
              </a:rPr>
              <a:t>…</a:t>
            </a:r>
            <a:endParaRPr lang="zh-CN" altLang="en-US" sz="2800" b="1" dirty="0">
              <a:solidFill>
                <a:srgbClr val="FF0000"/>
              </a:solidFill>
            </a:endParaRPr>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855FBD1F-DFE6-44A3-A1B6-E71DF5191173}"/>
                  </a:ext>
                </a:extLst>
              </p:cNvPr>
              <p:cNvSpPr txBox="1"/>
              <p:nvPr/>
            </p:nvSpPr>
            <p:spPr>
              <a:xfrm>
                <a:off x="6543964" y="4388634"/>
                <a:ext cx="128958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𝑞</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m:t>
                      </m:r>
                    </m:oMath>
                  </m:oMathPara>
                </a14:m>
                <a:endParaRPr lang="zh-CN" altLang="en-US" dirty="0"/>
              </a:p>
            </p:txBody>
          </p:sp>
        </mc:Choice>
        <mc:Fallback xmlns="">
          <p:sp>
            <p:nvSpPr>
              <p:cNvPr id="51" name="文本框 50">
                <a:extLst>
                  <a:ext uri="{FF2B5EF4-FFF2-40B4-BE49-F238E27FC236}">
                    <a16:creationId xmlns:a16="http://schemas.microsoft.com/office/drawing/2014/main" id="{855FBD1F-DFE6-44A3-A1B6-E71DF5191173}"/>
                  </a:ext>
                </a:extLst>
              </p:cNvPr>
              <p:cNvSpPr txBox="1">
                <a:spLocks noRot="1" noChangeAspect="1" noMove="1" noResize="1" noEditPoints="1" noAdjustHandles="1" noChangeArrowheads="1" noChangeShapeType="1" noTextEdit="1"/>
              </p:cNvSpPr>
              <p:nvPr/>
            </p:nvSpPr>
            <p:spPr>
              <a:xfrm>
                <a:off x="6543964" y="4388634"/>
                <a:ext cx="1289584" cy="307777"/>
              </a:xfrm>
              <a:prstGeom prst="rect">
                <a:avLst/>
              </a:prstGeom>
              <a:blipFill>
                <a:blip r:embed="rId18"/>
                <a:stretch>
                  <a:fillRect l="-4245" t="-2000" r="-7075" b="-36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9124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8"/>
                <a:ext cx="10694125" cy="6001011"/>
              </a:xfrm>
            </p:spPr>
            <p:txBody>
              <a:bodyPr/>
              <a:lstStyle/>
              <a:p>
                <a:r>
                  <a:rPr lang="en-US" altLang="zh-CN" dirty="0"/>
                  <a:t>Goal: determine </a:t>
                </a:r>
                <a14:m>
                  <m:oMath xmlns:m="http://schemas.openxmlformats.org/officeDocument/2006/math">
                    <m:r>
                      <a:rPr lang="en-US" altLang="zh-CN" b="0" i="1" dirty="0" smtClean="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𝑋</m:t>
                    </m:r>
                    <m:r>
                      <a:rPr lang="en-US" altLang="zh-CN" i="1" dirty="0">
                        <a:latin typeface="Cambria Math" panose="02040503050406030204" pitchFamily="18" charset="0"/>
                      </a:rPr>
                      <m:t>)</m:t>
                    </m:r>
                  </m:oMath>
                </a14:m>
                <a:endParaRPr lang="en-US" altLang="zh-CN" dirty="0"/>
              </a:p>
              <a:p>
                <a:r>
                  <a:rPr lang="en-US" altLang="zh-CN" dirty="0"/>
                  <a:t>Sum over all possible state sequences </a:t>
                </a:r>
                <a14:m>
                  <m:oMath xmlns:m="http://schemas.openxmlformats.org/officeDocument/2006/math">
                    <m:r>
                      <a:rPr lang="en-US" altLang="zh-CN" i="1" dirty="0">
                        <a:latin typeface="Cambria Math" panose="02040503050406030204" pitchFamily="18" charset="0"/>
                      </a:rPr>
                      <m:t>𝑄</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m:t>
                    </m:r>
                  </m:oMath>
                </a14:m>
                <a:r>
                  <a:rPr lang="en-US" altLang="zh-CN" dirty="0"/>
                  <a:t> that could result in the observation sequence </a:t>
                </a:r>
                <a14:m>
                  <m:oMath xmlns:m="http://schemas.openxmlformats.org/officeDocument/2006/math">
                    <m:r>
                      <a:rPr lang="en-US" altLang="zh-CN" i="1" dirty="0">
                        <a:latin typeface="Cambria Math" panose="02040503050406030204" pitchFamily="18" charset="0"/>
                      </a:rPr>
                      <m:t>𝑋</m:t>
                    </m:r>
                  </m:oMath>
                </a14:m>
                <a:endParaRPr lang="en-US" altLang="zh-CN" dirty="0"/>
              </a:p>
              <a:p>
                <a:endParaRPr lang="en-US" altLang="zh-CN" dirty="0"/>
              </a:p>
              <a:p>
                <a:endParaRPr lang="en-US" altLang="zh-CN" dirty="0"/>
              </a:p>
              <a:p>
                <a:endParaRPr lang="en-US" altLang="zh-CN" dirty="0"/>
              </a:p>
              <a:p>
                <a:r>
                  <a:rPr lang="en-US" altLang="zh-CN" dirty="0"/>
                  <a:t>How many paths </a:t>
                </a:r>
                <a14:m>
                  <m:oMath xmlns:m="http://schemas.openxmlformats.org/officeDocument/2006/math">
                    <m:r>
                      <a:rPr lang="en-US" altLang="zh-CN" i="1" dirty="0">
                        <a:latin typeface="Cambria Math" panose="02040503050406030204" pitchFamily="18" charset="0"/>
                      </a:rPr>
                      <m:t>𝑄</m:t>
                    </m:r>
                  </m:oMath>
                </a14:m>
                <a:r>
                  <a:rPr lang="en-US" altLang="zh-CN" dirty="0"/>
                  <a:t> do we have to calculate?</a:t>
                </a:r>
              </a:p>
              <a:p>
                <a:endParaRPr lang="en-US" altLang="zh-CN" dirty="0"/>
              </a:p>
              <a:p>
                <a:endParaRPr lang="en-US" altLang="zh-CN" dirty="0"/>
              </a:p>
              <a:p>
                <a:endParaRPr lang="en-US" altLang="zh-CN" dirty="0"/>
              </a:p>
              <a:p>
                <a:r>
                  <a:rPr lang="en-US" altLang="zh-CN" dirty="0"/>
                  <a:t>Computation complexity of multiplication: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(2</m:t>
                    </m:r>
                    <m:r>
                      <a:rPr lang="en-US" altLang="zh-CN" i="1" dirty="0" smtClean="0">
                        <a:latin typeface="Cambria Math" panose="02040503050406030204" pitchFamily="18" charset="0"/>
                      </a:rPr>
                      <m:t>𝑇</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𝑁</m:t>
                        </m:r>
                      </m:e>
                      <m:sup>
                        <m:r>
                          <a:rPr lang="en-US" altLang="zh-CN" i="1" dirty="0" smtClean="0">
                            <a:latin typeface="Cambria Math" panose="02040503050406030204" pitchFamily="18" charset="0"/>
                          </a:rPr>
                          <m:t>𝑇</m:t>
                        </m:r>
                      </m:sup>
                    </m:sSup>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8"/>
                <a:ext cx="10694125" cy="6001011"/>
              </a:xfrm>
              <a:blipFill>
                <a:blip r:embed="rId2"/>
                <a:stretch>
                  <a:fillRect l="-912" t="-14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474235" y="4504837"/>
                <a:ext cx="3306610"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p>
                        <m:s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e>
                        <m: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sup>
                      </m:sSup>
                    </m:oMath>
                  </m:oMathPara>
                </a14:m>
                <a:endParaRPr kumimoji="0" lang="zh-CN" altLang="en-US" sz="18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474235" y="4504837"/>
                <a:ext cx="3306610" cy="369332"/>
              </a:xfrm>
              <a:prstGeom prst="rect">
                <a:avLst/>
              </a:prstGeom>
              <a:blipFill>
                <a:blip r:embed="rId3"/>
                <a:stretch>
                  <a:fillRect l="-369" r="-369" b="-4918"/>
                </a:stretch>
              </a:blipFill>
            </p:spPr>
            <p:txBody>
              <a:bodyPr/>
              <a:lstStyle/>
              <a:p>
                <a:r>
                  <a:rPr lang="zh-CN" altLang="en-US">
                    <a:noFill/>
                  </a:rPr>
                  <a:t> </a:t>
                </a:r>
              </a:p>
            </p:txBody>
          </p:sp>
        </mc:Fallback>
      </mc:AlternateContent>
      <p:sp>
        <p:nvSpPr>
          <p:cNvPr id="11" name="左大括号 10"/>
          <p:cNvSpPr/>
          <p:nvPr/>
        </p:nvSpPr>
        <p:spPr>
          <a:xfrm rot="16200000">
            <a:off x="2849025" y="4014607"/>
            <a:ext cx="158565" cy="1877686"/>
          </a:xfrm>
          <a:prstGeom prst="leftBrace">
            <a:avLst>
              <a:gd name="adj1" fmla="val 4382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12" name="文本框 11"/>
              <p:cNvSpPr txBox="1"/>
              <p:nvPr/>
            </p:nvSpPr>
            <p:spPr>
              <a:xfrm>
                <a:off x="2424545" y="5032733"/>
                <a:ext cx="126164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𝑇</m:t>
                    </m:r>
                  </m:oMath>
                </a14:m>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 times</a:t>
                </a:r>
                <a:endParaRPr kumimoji="0" lang="zh-CN" altLang="en-US"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2424545" y="5032733"/>
                <a:ext cx="1261642" cy="461665"/>
              </a:xfrm>
              <a:prstGeom prst="rect">
                <a:avLst/>
              </a:prstGeom>
              <a:blipFill>
                <a:blip r:embed="rId4"/>
                <a:stretch>
                  <a:fillRect l="-1449" t="-10667" b="-30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1482950" y="5631774"/>
                <a:ext cx="50702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e.g. </a:t>
                </a:r>
                <a14:m>
                  <m:oMath xmlns:m="http://schemas.openxmlformats.org/officeDocument/2006/math">
                    <m:sSup>
                      <m:s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e>
                      <m: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sup>
                    </m:s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m:t>
                        </m:r>
                      </m:e>
                      <m: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m:t>
                        </m:r>
                      </m:sup>
                    </m:sSup>
                  </m:oMath>
                </a14:m>
                <a:r>
                  <a:rPr kumimoji="0" lang="zh-CN" altLang="en-US"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for </a:t>
                </a:r>
                <a14:m>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𝑁</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=3,  </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=20</m:t>
                    </m:r>
                  </m:oMath>
                </a14:m>
                <a:endParaRPr kumimoji="0" lang="zh-CN" altLang="en-US"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1482950" y="5631774"/>
                <a:ext cx="5070249" cy="461665"/>
              </a:xfrm>
              <a:prstGeom prst="rect">
                <a:avLst/>
              </a:prstGeom>
              <a:blipFill>
                <a:blip r:embed="rId5"/>
                <a:stretch>
                  <a:fillRect l="-1803" t="-10526" b="-28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6130834" y="4412502"/>
                <a:ext cx="3769628"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𝑁</m:t>
                    </m:r>
                  </m:oMath>
                </a14:m>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 number of HMM states</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𝑇</m:t>
                    </m:r>
                  </m:oMath>
                </a14:m>
                <a:r>
                  <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rPr>
                  <a:t>: length of observation</a:t>
                </a:r>
                <a:endParaRPr kumimoji="0" lang="zh-CN" altLang="en-US"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6130834" y="4412502"/>
                <a:ext cx="3769628" cy="830997"/>
              </a:xfrm>
              <a:prstGeom prst="rect">
                <a:avLst/>
              </a:prstGeom>
              <a:blipFill>
                <a:blip r:embed="rId6"/>
                <a:stretch>
                  <a:fillRect l="-485" t="-5882" b="-161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2850642" y="2066226"/>
                <a:ext cx="7035644" cy="201100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𝒬</m:t>
                          </m:r>
                        </m:sub>
                        <m:sup/>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nary>
                    </m:oMath>
                  </m:oMathPara>
                </a14:m>
                <a:endParaRPr kumimoji="0"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宋体" panose="02010600030101010101" pitchFamily="2" charset="-122"/>
                  <a:cs typeface="+mn-cs"/>
                </a:endParaRPr>
              </a:p>
              <a:p>
                <a:pPr lvl="0">
                  <a:defRPr/>
                </a:pPr>
                <a14:m>
                  <m:oMathPara xmlns:m="http://schemas.openxmlformats.org/officeDocument/2006/math">
                    <m:oMathParaPr>
                      <m:jc m:val="left"/>
                    </m:oMathParaPr>
                    <m:oMath xmlns:m="http://schemas.openxmlformats.org/officeDocument/2006/math">
                      <m: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                 =</m:t>
                      </m:r>
                      <m:nary>
                        <m:naryPr>
                          <m:chr m:val="∑"/>
                          <m:supHide m:val="on"/>
                          <m:ctrlPr>
                            <a:rPr lang="en-US" altLang="zh-CN" sz="2400" i="1" smtClean="0">
                              <a:solidFill>
                                <a:srgbClr val="000000"/>
                              </a:solidFill>
                              <a:latin typeface="Cambria Math" panose="02040503050406030204" pitchFamily="18" charset="0"/>
                            </a:rPr>
                          </m:ctrlPr>
                        </m:naryPr>
                        <m:sub>
                          <m:r>
                            <m:rPr>
                              <m:brk m:alnAt="7"/>
                            </m:rPr>
                            <a:rPr lang="en-US" altLang="zh-CN" sz="2400" i="1">
                              <a:solidFill>
                                <a:srgbClr val="000000"/>
                              </a:solidFill>
                              <a:latin typeface="Cambria Math" panose="02040503050406030204" pitchFamily="18" charset="0"/>
                            </a:rPr>
                            <m:t>𝑄</m:t>
                          </m:r>
                          <m:r>
                            <a:rPr lang="en-US" altLang="zh-CN"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𝒬</m:t>
                          </m:r>
                        </m:sub>
                        <m:sup/>
                        <m:e>
                          <m:r>
                            <a:rPr lang="en-US" altLang="zh-CN" sz="2400" b="0" i="1" smtClean="0">
                              <a:solidFill>
                                <a:srgbClr val="000000"/>
                              </a:solidFill>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e>
                          </m:d>
                          <m:r>
                            <a:rPr lang="en-US" altLang="zh-CN" sz="2400" b="0" i="1" smtClean="0">
                              <a:solidFill>
                                <a:srgbClr val="000000"/>
                              </a:solidFill>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=2</m:t>
                              </m:r>
                            </m:sub>
                            <m:sup>
                              <m:r>
                                <a:rPr lang="en-US" altLang="zh-CN" sz="2400" i="1">
                                  <a:solidFill>
                                    <a:srgbClr val="000000"/>
                                  </a:solidFill>
                                  <a:latin typeface="Cambria Math" panose="02040503050406030204" pitchFamily="18" charset="0"/>
                                </a:rPr>
                                <m:t>𝑇</m:t>
                              </m:r>
                            </m:sup>
                            <m:e>
                              <m:r>
                                <a:rPr lang="en-US" altLang="zh-CN" sz="2400" b="0" i="1" smtClean="0">
                                  <a:solidFill>
                                    <a:srgbClr val="000000"/>
                                  </a:solidFill>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e>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−1</m:t>
                                      </m:r>
                                    </m:sub>
                                  </m:sSub>
                                </m:e>
                              </m:d>
                              <m:r>
                                <a:rPr lang="en-US" altLang="zh-CN" sz="2400" b="0" i="1" smtClean="0">
                                  <a:solidFill>
                                    <a:srgbClr val="000000"/>
                                  </a:solidFill>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e>
                          </m:nary>
                        </m:e>
                      </m:nary>
                    </m:oMath>
                  </m:oMathPara>
                </a14:m>
                <a:endPar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2850642" y="2066226"/>
                <a:ext cx="7035644" cy="2011000"/>
              </a:xfrm>
              <a:prstGeom prst="rect">
                <a:avLst/>
              </a:prstGeom>
              <a:blipFill>
                <a:blip r:embed="rId7"/>
                <a:stretch>
                  <a:fillRect/>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43</a:t>
            </a:fld>
            <a:endParaRPr lang="en-US" altLang="zh-TW"/>
          </a:p>
        </p:txBody>
      </p:sp>
    </p:spTree>
    <p:extLst>
      <p:ext uri="{BB962C8B-B14F-4D97-AF65-F5344CB8AC3E}">
        <p14:creationId xmlns:p14="http://schemas.microsoft.com/office/powerpoint/2010/main" val="1494678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8"/>
                <a:ext cx="10694125" cy="6001011"/>
              </a:xfrm>
            </p:spPr>
            <p:txBody>
              <a:bodyPr/>
              <a:lstStyle/>
              <a:p>
                <a:r>
                  <a:rPr lang="en-US" altLang="zh-CN" dirty="0"/>
                  <a:t>Goal: determine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𝑋</m:t>
                    </m:r>
                    <m:r>
                      <a:rPr lang="en-US" altLang="zh-CN" i="1" dirty="0">
                        <a:latin typeface="Cambria Math" panose="02040503050406030204" pitchFamily="18" charset="0"/>
                      </a:rPr>
                      <m:t>)</m:t>
                    </m:r>
                  </m:oMath>
                </a14:m>
                <a:endParaRPr lang="en-US" altLang="zh-CN" dirty="0"/>
              </a:p>
              <a:p>
                <a:r>
                  <a:rPr lang="en-US" altLang="zh-CN" dirty="0"/>
                  <a:t>Sum over all possible state sequences </a:t>
                </a:r>
                <a14:m>
                  <m:oMath xmlns:m="http://schemas.openxmlformats.org/officeDocument/2006/math">
                    <m:r>
                      <a:rPr lang="en-US" altLang="zh-CN" i="1" dirty="0">
                        <a:latin typeface="Cambria Math" panose="02040503050406030204" pitchFamily="18" charset="0"/>
                      </a:rPr>
                      <m:t>𝑄</m:t>
                    </m:r>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𝑞</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𝑇</m:t>
                        </m:r>
                      </m:sub>
                    </m:sSub>
                    <m:r>
                      <a:rPr lang="en-US" altLang="zh-CN" i="1" dirty="0">
                        <a:latin typeface="Cambria Math" panose="02040503050406030204" pitchFamily="18" charset="0"/>
                      </a:rPr>
                      <m:t>)</m:t>
                    </m:r>
                  </m:oMath>
                </a14:m>
                <a:r>
                  <a:rPr lang="en-US" altLang="zh-CN" dirty="0"/>
                  <a:t> that could result in the observation sequence </a:t>
                </a:r>
                <a14:m>
                  <m:oMath xmlns:m="http://schemas.openxmlformats.org/officeDocument/2006/math">
                    <m:r>
                      <a:rPr lang="en-US" altLang="zh-CN" i="1" dirty="0">
                        <a:latin typeface="Cambria Math" panose="02040503050406030204" pitchFamily="18" charset="0"/>
                      </a:rPr>
                      <m:t>𝑋</m:t>
                    </m:r>
                  </m:oMath>
                </a14:m>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Instead:</a:t>
                </a:r>
                <a14:m>
                  <m:oMath xmlns:m="http://schemas.openxmlformats.org/officeDocument/2006/math">
                    <m:r>
                      <a:rPr lang="en-US" altLang="zh-CN" i="1" dirty="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dirty="0" smtClean="0">
                        <a:solidFill>
                          <a:srgbClr val="000000"/>
                        </a:solidFill>
                        <a:latin typeface="Cambria Math" panose="02040503050406030204" pitchFamily="18" charset="0"/>
                        <a:ea typeface="Cambria Math" panose="02040503050406030204" pitchFamily="18" charset="0"/>
                      </a:rPr>
                      <m:t>=</m:t>
                    </m:r>
                    <m:nary>
                      <m:naryPr>
                        <m:chr m:val="∑"/>
                        <m:ctrlPr>
                          <a:rPr lang="en-US" altLang="zh-CN" b="0" i="1" dirty="0" smtClean="0">
                            <a:solidFill>
                              <a:srgbClr val="000000"/>
                            </a:solidFill>
                            <a:latin typeface="Cambria Math" panose="02040503050406030204" pitchFamily="18" charset="0"/>
                            <a:ea typeface="Cambria Math" panose="02040503050406030204" pitchFamily="18" charset="0"/>
                          </a:rPr>
                        </m:ctrlPr>
                      </m:naryPr>
                      <m:sub>
                        <m:r>
                          <a:rPr lang="en-US" altLang="zh-CN" b="0" i="1" dirty="0" smtClean="0">
                            <a:solidFill>
                              <a:srgbClr val="000000"/>
                            </a:solidFill>
                            <a:latin typeface="Cambria Math" panose="02040503050406030204" pitchFamily="18" charset="0"/>
                            <a:ea typeface="Cambria Math" panose="02040503050406030204" pitchFamily="18" charset="0"/>
                          </a:rPr>
                          <m:t>𝑗</m:t>
                        </m:r>
                        <m:r>
                          <a:rPr lang="en-US" altLang="zh-CN" b="0" i="1" dirty="0" smtClean="0">
                            <a:solidFill>
                              <a:srgbClr val="000000"/>
                            </a:solidFill>
                            <a:latin typeface="Cambria Math" panose="02040503050406030204" pitchFamily="18" charset="0"/>
                            <a:ea typeface="Cambria Math" panose="02040503050406030204" pitchFamily="18" charset="0"/>
                          </a:rPr>
                          <m:t>=1</m:t>
                        </m:r>
                      </m:sub>
                      <m:sup>
                        <m:r>
                          <a:rPr lang="en-US" altLang="zh-CN" b="0" i="1" dirty="0" smtClean="0">
                            <a:solidFill>
                              <a:srgbClr val="000000"/>
                            </a:solidFill>
                            <a:latin typeface="Cambria Math" panose="02040503050406030204" pitchFamily="18" charset="0"/>
                            <a:ea typeface="Cambria Math" panose="02040503050406030204" pitchFamily="18" charset="0"/>
                          </a:rPr>
                          <m:t>𝐽</m:t>
                        </m:r>
                      </m:sup>
                      <m:e>
                        <m:r>
                          <a:rPr lang="en-US" altLang="zh-CN" b="0" i="1" dirty="0" smtClean="0">
                            <a:latin typeface="Cambria Math" panose="02040503050406030204" pitchFamily="18" charset="0"/>
                          </a:rPr>
                          <m:t>𝑝</m:t>
                        </m:r>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0" i="1" dirty="0" smtClean="0">
                                <a:solidFill>
                                  <a:srgbClr val="000000"/>
                                </a:solidFill>
                                <a:latin typeface="Cambria Math" panose="02040503050406030204" pitchFamily="18" charset="0"/>
                                <a:ea typeface="Cambria Math" panose="02040503050406030204" pitchFamily="18" charset="0"/>
                              </a:rPr>
                              <m:t>𝑋</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0" i="1" dirty="0" smtClean="0">
                                <a:solidFill>
                                  <a:srgbClr val="000000"/>
                                </a:solidFill>
                                <a:latin typeface="Cambria Math" panose="02040503050406030204" pitchFamily="18" charset="0"/>
                                <a:ea typeface="Cambria Math" panose="02040503050406030204" pitchFamily="18" charset="0"/>
                              </a:rPr>
                              <m:t>𝑞</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b="0" i="1" dirty="0" smtClean="0">
                            <a:solidFill>
                              <a:srgbClr val="000000"/>
                            </a:solidFill>
                            <a:latin typeface="Cambria Math" panose="02040503050406030204" pitchFamily="18" charset="0"/>
                            <a:ea typeface="Cambria Math" panose="02040503050406030204" pitchFamily="18" charset="0"/>
                          </a:rPr>
                          <m:t>=</m:t>
                        </m:r>
                        <m:r>
                          <a:rPr lang="en-US" altLang="zh-CN" b="0" i="1" dirty="0" smtClean="0">
                            <a:solidFill>
                              <a:srgbClr val="000000"/>
                            </a:solidFill>
                            <a:latin typeface="Cambria Math" panose="02040503050406030204" pitchFamily="18" charset="0"/>
                            <a:ea typeface="Cambria Math" panose="02040503050406030204" pitchFamily="18" charset="0"/>
                          </a:rPr>
                          <m:t>𝑗</m:t>
                        </m:r>
                        <m:r>
                          <a:rPr lang="en-US" altLang="zh-CN" b="0" i="1" dirty="0" smtClean="0">
                            <a:solidFill>
                              <a:srgbClr val="000000"/>
                            </a:solidFill>
                            <a:latin typeface="Cambria Math" panose="02040503050406030204" pitchFamily="18" charset="0"/>
                            <a:ea typeface="Cambria Math" panose="02040503050406030204" pitchFamily="18" charset="0"/>
                          </a:rPr>
                          <m:t>)</m:t>
                        </m:r>
                      </m:e>
                    </m:nary>
                    <m:r>
                      <a:rPr lang="en-US" altLang="zh-CN" b="0" i="1" dirty="0" smtClean="0">
                        <a:solidFill>
                          <a:srgbClr val="000000"/>
                        </a:solidFill>
                        <a:latin typeface="Cambria Math" panose="02040503050406030204" pitchFamily="18" charset="0"/>
                        <a:ea typeface="Cambria Math" panose="02040503050406030204" pitchFamily="18" charset="0"/>
                      </a:rPr>
                      <m:t>=</m:t>
                    </m:r>
                    <m:nary>
                      <m:naryPr>
                        <m:chr m:val="∑"/>
                        <m:ctrlPr>
                          <a:rPr lang="en-US" altLang="zh-CN" b="0" i="1" dirty="0" smtClean="0">
                            <a:solidFill>
                              <a:srgbClr val="000000"/>
                            </a:solidFill>
                            <a:latin typeface="Cambria Math" panose="02040503050406030204" pitchFamily="18" charset="0"/>
                            <a:ea typeface="Cambria Math" panose="02040503050406030204" pitchFamily="18" charset="0"/>
                          </a:rPr>
                        </m:ctrlPr>
                      </m:naryPr>
                      <m:sub>
                        <m:r>
                          <a:rPr lang="en-US" altLang="zh-CN" b="0" i="1" dirty="0" smtClean="0">
                            <a:solidFill>
                              <a:srgbClr val="000000"/>
                            </a:solidFill>
                            <a:latin typeface="Cambria Math" panose="02040503050406030204" pitchFamily="18" charset="0"/>
                            <a:ea typeface="Cambria Math" panose="02040503050406030204" pitchFamily="18" charset="0"/>
                          </a:rPr>
                          <m:t>𝑗</m:t>
                        </m:r>
                        <m:r>
                          <a:rPr lang="en-US" altLang="zh-CN" b="0" i="1" dirty="0" smtClean="0">
                            <a:solidFill>
                              <a:srgbClr val="000000"/>
                            </a:solidFill>
                            <a:latin typeface="Cambria Math" panose="02040503050406030204" pitchFamily="18" charset="0"/>
                            <a:ea typeface="Cambria Math" panose="02040503050406030204" pitchFamily="18" charset="0"/>
                          </a:rPr>
                          <m:t>=1</m:t>
                        </m:r>
                      </m:sub>
                      <m:sup>
                        <m:r>
                          <a:rPr lang="en-US" altLang="zh-CN" b="0" i="1" dirty="0" smtClean="0">
                            <a:solidFill>
                              <a:srgbClr val="000000"/>
                            </a:solidFill>
                            <a:latin typeface="Cambria Math" panose="02040503050406030204" pitchFamily="18" charset="0"/>
                            <a:ea typeface="Cambria Math" panose="02040503050406030204" pitchFamily="18" charset="0"/>
                          </a:rPr>
                          <m:t>𝐽</m:t>
                        </m:r>
                      </m:sup>
                      <m:e>
                        <m:sSubSup>
                          <m:sSubSupPr>
                            <m:ctrlPr>
                              <a:rPr lang="en-US" altLang="zh-CN" b="0" i="1" dirty="0" smtClean="0">
                                <a:solidFill>
                                  <a:srgbClr val="000000"/>
                                </a:solidFill>
                                <a:latin typeface="Cambria Math" panose="02040503050406030204" pitchFamily="18" charset="0"/>
                                <a:ea typeface="Cambria Math" panose="02040503050406030204" pitchFamily="18" charset="0"/>
                              </a:rPr>
                            </m:ctrlPr>
                          </m:sSubSupPr>
                          <m:e>
                            <m:r>
                              <a:rPr lang="en-US" altLang="zh-CN" b="0" i="1" dirty="0" smtClean="0">
                                <a:solidFill>
                                  <a:srgbClr val="000000"/>
                                </a:solidFill>
                                <a:latin typeface="Cambria Math" panose="02040503050406030204" pitchFamily="18" charset="0"/>
                                <a:ea typeface="Cambria Math" panose="02040503050406030204" pitchFamily="18" charset="0"/>
                              </a:rPr>
                              <m:t>𝛼</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up>
                            <m:r>
                              <a:rPr lang="en-US" altLang="zh-CN" b="0" i="1" dirty="0" smtClean="0">
                                <a:solidFill>
                                  <a:srgbClr val="000000"/>
                                </a:solidFill>
                                <a:latin typeface="Cambria Math" panose="02040503050406030204" pitchFamily="18" charset="0"/>
                                <a:ea typeface="Cambria Math" panose="02040503050406030204" pitchFamily="18" charset="0"/>
                              </a:rPr>
                              <m:t>𝑗</m:t>
                            </m:r>
                          </m:sup>
                        </m:sSubSup>
                      </m:e>
                    </m:nary>
                  </m:oMath>
                </a14:m>
                <a:endParaRPr lang="en-US" altLang="zh-CN" dirty="0"/>
              </a:p>
              <a:p>
                <a14:m>
                  <m:oMath xmlns:m="http://schemas.openxmlformats.org/officeDocument/2006/math">
                    <m:sSubSup>
                      <m:sSubSupPr>
                        <m:ctrlPr>
                          <a:rPr lang="en-US" altLang="zh-CN" i="1" dirty="0">
                            <a:solidFill>
                              <a:srgbClr val="000000"/>
                            </a:solidFill>
                            <a:latin typeface="Cambria Math" panose="02040503050406030204" pitchFamily="18" charset="0"/>
                            <a:ea typeface="Cambria Math" panose="02040503050406030204" pitchFamily="18" charset="0"/>
                          </a:rPr>
                        </m:ctrlPr>
                      </m:sSubSupPr>
                      <m:e>
                        <m:r>
                          <a:rPr lang="en-US" altLang="zh-CN" i="1" dirty="0">
                            <a:solidFill>
                              <a:srgbClr val="000000"/>
                            </a:solidFill>
                            <a:latin typeface="Cambria Math" panose="02040503050406030204" pitchFamily="18" charset="0"/>
                            <a:ea typeface="Cambria Math" panose="02040503050406030204" pitchFamily="18" charset="0"/>
                          </a:rPr>
                          <m:t>𝛼</m:t>
                        </m:r>
                      </m:e>
                      <m:sub>
                        <m:r>
                          <a:rPr lang="en-US" altLang="zh-CN" i="1" dirty="0">
                            <a:solidFill>
                              <a:srgbClr val="000000"/>
                            </a:solidFill>
                            <a:latin typeface="Cambria Math" panose="02040503050406030204" pitchFamily="18" charset="0"/>
                            <a:ea typeface="Cambria Math" panose="02040503050406030204" pitchFamily="18" charset="0"/>
                          </a:rPr>
                          <m:t>𝑇</m:t>
                        </m:r>
                      </m:sub>
                      <m:sup>
                        <m:r>
                          <a:rPr lang="en-US" altLang="zh-CN" i="1" dirty="0">
                            <a:solidFill>
                              <a:srgbClr val="000000"/>
                            </a:solidFill>
                            <a:latin typeface="Cambria Math" panose="02040503050406030204" pitchFamily="18" charset="0"/>
                            <a:ea typeface="Cambria Math" panose="02040503050406030204" pitchFamily="18" charset="0"/>
                          </a:rPr>
                          <m:t>𝑗</m:t>
                        </m:r>
                      </m:sup>
                    </m:sSubSup>
                  </m:oMath>
                </a14:m>
                <a:r>
                  <a:rPr lang="en-US" altLang="zh-CN" dirty="0"/>
                  <a:t>: the probability of observed sequence </a:t>
                </a:r>
                <a14:m>
                  <m:oMath xmlns:m="http://schemas.openxmlformats.org/officeDocument/2006/math">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i="1" dirty="0">
                            <a:solidFill>
                              <a:srgbClr val="000000"/>
                            </a:solidFill>
                            <a:latin typeface="Cambria Math" panose="02040503050406030204" pitchFamily="18" charset="0"/>
                            <a:ea typeface="Cambria Math" panose="02040503050406030204" pitchFamily="18" charset="0"/>
                          </a:rPr>
                          <m:t>𝑋</m:t>
                        </m:r>
                      </m:e>
                      <m:sub>
                        <m:r>
                          <a:rPr lang="en-US" altLang="zh-CN" i="1" dirty="0">
                            <a:solidFill>
                              <a:srgbClr val="000000"/>
                            </a:solidFill>
                            <a:latin typeface="Cambria Math" panose="02040503050406030204" pitchFamily="18" charset="0"/>
                            <a:ea typeface="Cambria Math" panose="02040503050406030204" pitchFamily="18" charset="0"/>
                          </a:rPr>
                          <m:t>𝑇</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2</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b="0" i="1" dirty="0" smtClean="0">
                        <a:solidFill>
                          <a:srgbClr val="000000"/>
                        </a:solidFill>
                        <a:latin typeface="Cambria Math" panose="02040503050406030204" pitchFamily="18" charset="0"/>
                        <a:ea typeface="Cambria Math" panose="02040503050406030204" pitchFamily="18" charset="0"/>
                      </a:rPr>
                      <m:t>]</m:t>
                    </m:r>
                  </m:oMath>
                </a14:m>
                <a:r>
                  <a:rPr lang="en-US" altLang="zh-CN" dirty="0"/>
                  <a:t> at time </a:t>
                </a:r>
                <a14:m>
                  <m:oMath xmlns:m="http://schemas.openxmlformats.org/officeDocument/2006/math">
                    <m:r>
                      <a:rPr lang="en-US" altLang="zh-CN" b="0" i="1" dirty="0" smtClean="0">
                        <a:latin typeface="Cambria Math" panose="02040503050406030204" pitchFamily="18" charset="0"/>
                      </a:rPr>
                      <m:t>𝑇</m:t>
                    </m:r>
                  </m:oMath>
                </a14:m>
                <a:r>
                  <a:rPr lang="en-US" altLang="zh-CN" dirty="0"/>
                  <a:t> in state </a:t>
                </a:r>
                <a14:m>
                  <m:oMath xmlns:m="http://schemas.openxmlformats.org/officeDocument/2006/math">
                    <m:r>
                      <a:rPr lang="en-US" altLang="zh-CN" i="1" dirty="0" smtClean="0">
                        <a:latin typeface="Cambria Math" panose="02040503050406030204" pitchFamily="18" charset="0"/>
                      </a:rPr>
                      <m:t>𝑗</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8"/>
                <a:ext cx="10694125" cy="6001011"/>
              </a:xfrm>
              <a:blipFill>
                <a:blip r:embed="rId2"/>
                <a:stretch>
                  <a:fillRect l="-912" t="-14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2850642" y="2066226"/>
                <a:ext cx="7035644" cy="2011000"/>
              </a:xfrm>
              <a:prstGeom prst="rect">
                <a:avLst/>
              </a:prstGeom>
              <a:noFill/>
            </p:spPr>
            <p:txBody>
              <a:bodyPr wrap="none" lIns="0" tIns="0" rIns="0" bIns="0" rtlCol="0">
                <a:spAutoFit/>
              </a:bodyPr>
              <a:lstStyle/>
              <a:p>
                <a:pPr lvl="0">
                  <a:defRPr/>
                </a:pPr>
                <a14:m>
                  <m:oMathPara xmlns:m="http://schemas.openxmlformats.org/officeDocument/2006/math">
                    <m:oMathParaPr>
                      <m:jc m:val="left"/>
                    </m:oMathParaPr>
                    <m:oMath xmlns:m="http://schemas.openxmlformats.org/officeDocument/2006/math">
                      <m:r>
                        <a:rPr lang="en-US" altLang="zh-CN" sz="2400" i="1" dirty="0" smtClean="0">
                          <a:latin typeface="Cambria Math" panose="02040503050406030204" pitchFamily="18" charset="0"/>
                        </a:rPr>
                        <m:t>𝑃</m:t>
                      </m:r>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nary>
                        <m:naryPr>
                          <m:chr m:val="∑"/>
                          <m:supHide m:val="on"/>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naryPr>
                        <m:sub>
                          <m:r>
                            <m:rPr>
                              <m:brk m:alnAt="7"/>
                            </m:r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𝒬</m:t>
                          </m:r>
                        </m:sub>
                        <m:sup/>
                        <m:e>
                          <m:r>
                            <a:rPr lang="en-US" altLang="zh-CN" sz="2400" i="1" dirty="0">
                              <a:latin typeface="Cambria Math" panose="02040503050406030204" pitchFamily="18" charset="0"/>
                            </a:rPr>
                            <m:t>𝑃</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𝑄</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nary>
                    </m:oMath>
                  </m:oMathPara>
                </a14:m>
                <a:endParaRPr kumimoji="0"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宋体" panose="02010600030101010101" pitchFamily="2" charset="-122"/>
                  <a:cs typeface="+mn-cs"/>
                </a:endParaRPr>
              </a:p>
              <a:p>
                <a:pPr lvl="0">
                  <a:defRPr/>
                </a:pPr>
                <a14:m>
                  <m:oMathPara xmlns:m="http://schemas.openxmlformats.org/officeDocument/2006/math">
                    <m:oMathParaPr>
                      <m:jc m:val="left"/>
                    </m:oMathParaPr>
                    <m:oMath xmlns:m="http://schemas.openxmlformats.org/officeDocument/2006/math">
                      <m: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                 =</m:t>
                      </m:r>
                      <m:nary>
                        <m:naryPr>
                          <m:chr m:val="∑"/>
                          <m:supHide m:val="on"/>
                          <m:ctrlPr>
                            <a:rPr lang="en-US" altLang="zh-CN" sz="2400" i="1">
                              <a:solidFill>
                                <a:srgbClr val="000000"/>
                              </a:solidFill>
                              <a:latin typeface="Cambria Math" panose="02040503050406030204" pitchFamily="18" charset="0"/>
                            </a:rPr>
                          </m:ctrlPr>
                        </m:naryPr>
                        <m:sub>
                          <m:r>
                            <m:rPr>
                              <m:brk m:alnAt="7"/>
                            </m:rPr>
                            <a:rPr lang="en-US" altLang="zh-CN" sz="2400" i="1">
                              <a:solidFill>
                                <a:srgbClr val="000000"/>
                              </a:solidFill>
                              <a:latin typeface="Cambria Math" panose="02040503050406030204" pitchFamily="18" charset="0"/>
                            </a:rPr>
                            <m:t>𝑄</m:t>
                          </m:r>
                          <m:r>
                            <a:rPr lang="en-US" altLang="zh-CN"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𝒬</m:t>
                          </m:r>
                        </m:sub>
                        <m:sup/>
                        <m:e>
                          <m:r>
                            <a:rPr lang="en-US" altLang="zh-CN" sz="2400" b="0" i="1" dirty="0" smtClean="0">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e>
                          </m:d>
                          <m:r>
                            <a:rPr lang="en-US" altLang="zh-CN" sz="2400" b="0" i="1" dirty="0" smtClean="0">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1</m:t>
                              </m:r>
                            </m:sub>
                          </m:sSub>
                          <m:r>
                            <a:rPr lang="en-US" altLang="zh-CN" sz="2400" i="1">
                              <a:solidFill>
                                <a:srgbClr val="000000"/>
                              </a:solidFill>
                              <a:latin typeface="Cambria Math" panose="02040503050406030204" pitchFamily="18" charset="0"/>
                            </a:rPr>
                            <m:t>)</m:t>
                          </m:r>
                          <m:nary>
                            <m:naryPr>
                              <m:chr m:val="∏"/>
                              <m:ctrlPr>
                                <a:rPr lang="en-US" altLang="zh-CN" sz="2400" i="1">
                                  <a:solidFill>
                                    <a:srgbClr val="000000"/>
                                  </a:solidFill>
                                  <a:latin typeface="Cambria Math" panose="02040503050406030204" pitchFamily="18" charset="0"/>
                                </a:rPr>
                              </m:ctrlPr>
                            </m:naryPr>
                            <m:sub>
                              <m:r>
                                <m:rPr>
                                  <m:brk m:alnAt="23"/>
                                </m:rP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=2</m:t>
                              </m:r>
                            </m:sub>
                            <m:sup>
                              <m:r>
                                <a:rPr lang="en-US" altLang="zh-CN" sz="2400" i="1">
                                  <a:solidFill>
                                    <a:srgbClr val="000000"/>
                                  </a:solidFill>
                                  <a:latin typeface="Cambria Math" panose="02040503050406030204" pitchFamily="18" charset="0"/>
                                </a:rPr>
                                <m:t>𝑇</m:t>
                              </m:r>
                            </m:sup>
                            <m:e>
                              <m:r>
                                <a:rPr lang="en-US" altLang="zh-CN" sz="2400" b="0" i="1" dirty="0" smtClean="0">
                                  <a:latin typeface="Cambria Math" panose="02040503050406030204" pitchFamily="18" charset="0"/>
                                </a:rPr>
                                <m:t>𝑝</m:t>
                              </m:r>
                              <m:d>
                                <m:dPr>
                                  <m:ctrlPr>
                                    <a:rPr lang="en-US" altLang="zh-CN" sz="2400" i="1">
                                      <a:solidFill>
                                        <a:srgbClr val="000000"/>
                                      </a:solidFill>
                                      <a:latin typeface="Cambria Math" panose="02040503050406030204" pitchFamily="18" charset="0"/>
                                    </a:rPr>
                                  </m:ctrlPr>
                                </m:dPr>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e>
                                <m:e>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r>
                                        <a:rPr lang="en-US" altLang="zh-CN" sz="2400" i="1">
                                          <a:solidFill>
                                            <a:srgbClr val="000000"/>
                                          </a:solidFill>
                                          <a:latin typeface="Cambria Math" panose="02040503050406030204" pitchFamily="18" charset="0"/>
                                        </a:rPr>
                                        <m:t>−1</m:t>
                                      </m:r>
                                    </m:sub>
                                  </m:sSub>
                                </m:e>
                              </m:d>
                              <m:r>
                                <a:rPr lang="en-US" altLang="zh-CN" sz="2400" b="0" i="1" dirty="0" smtClean="0">
                                  <a:latin typeface="Cambria Math" panose="02040503050406030204" pitchFamily="18" charset="0"/>
                                </a:rPr>
                                <m:t>𝑝</m:t>
                              </m:r>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𝒙</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𝑞</m:t>
                                  </m:r>
                                </m:e>
                                <m:sub>
                                  <m:r>
                                    <a:rPr lang="en-US" altLang="zh-CN" sz="2400" i="1">
                                      <a:solidFill>
                                        <a:srgbClr val="000000"/>
                                      </a:solidFill>
                                      <a:latin typeface="Cambria Math" panose="02040503050406030204" pitchFamily="18" charset="0"/>
                                    </a:rPr>
                                    <m:t>𝑡</m:t>
                                  </m:r>
                                </m:sub>
                              </m:sSub>
                              <m:r>
                                <a:rPr lang="en-US" altLang="zh-CN" sz="2400" i="1">
                                  <a:solidFill>
                                    <a:srgbClr val="000000"/>
                                  </a:solidFill>
                                  <a:latin typeface="Cambria Math" panose="02040503050406030204" pitchFamily="18" charset="0"/>
                                </a:rPr>
                                <m:t>)</m:t>
                              </m:r>
                            </m:e>
                          </m:nary>
                        </m:e>
                      </m:nary>
                    </m:oMath>
                  </m:oMathPara>
                </a14:m>
                <a:endParaRPr kumimoji="0" lang="en-US" altLang="zh-CN" sz="2400" b="0" i="0" u="none" strike="noStrike" kern="1200" cap="none" spc="0" normalizeH="0" baseline="0" noProof="0" dirty="0">
                  <a:ln>
                    <a:noFill/>
                  </a:ln>
                  <a:solidFill>
                    <a:srgbClr val="000000"/>
                  </a:solidFill>
                  <a:effectLst/>
                  <a:uLnTx/>
                  <a:uFillTx/>
                  <a:latin typeface="Calibri" panose="020F0502020204030204"/>
                  <a:ea typeface="宋体" panose="02010600030101010101" pitchFamily="2" charset="-122"/>
                  <a:cs typeface="+mn-cs"/>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2850642" y="2066226"/>
                <a:ext cx="7035644" cy="2011000"/>
              </a:xfrm>
              <a:prstGeom prst="rect">
                <a:avLst/>
              </a:prstGeom>
              <a:blipFill>
                <a:blip r:embed="rId3"/>
                <a:stretch>
                  <a:fillRect/>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44</a:t>
            </a:fld>
            <a:endParaRPr lang="en-US" altLang="zh-TW"/>
          </a:p>
        </p:txBody>
      </p:sp>
    </p:spTree>
    <p:extLst>
      <p:ext uri="{BB962C8B-B14F-4D97-AF65-F5344CB8AC3E}">
        <p14:creationId xmlns:p14="http://schemas.microsoft.com/office/powerpoint/2010/main" val="1915405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forward probability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Then</a:t>
                </a:r>
              </a:p>
              <a:p>
                <a:pPr algn="ctr"/>
                <a14:m>
                  <m:oMath xmlns:m="http://schemas.openxmlformats.org/officeDocument/2006/math">
                    <m:r>
                      <a:rPr lang="en-US" altLang="zh-CN" i="1" dirty="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r>
                          <a:rPr lang="en-US" altLang="zh-CN" b="0" i="1" dirty="0" smtClean="0">
                            <a:latin typeface="Cambria Math" panose="02040503050406030204" pitchFamily="18" charset="0"/>
                          </a:rPr>
                          <m:t>𝑝</m:t>
                        </m:r>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2</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i="1" dirty="0">
                                <a:solidFill>
                                  <a:srgbClr val="000000"/>
                                </a:solidFill>
                                <a:latin typeface="Cambria Math" panose="02040503050406030204" pitchFamily="18" charset="0"/>
                                <a:ea typeface="Cambria Math" panose="02040503050406030204" pitchFamily="18" charset="0"/>
                              </a:rPr>
                              <m:t>𝑞</m:t>
                            </m:r>
                          </m:e>
                          <m:sub>
                            <m:r>
                              <a:rPr lang="en-US" altLang="zh-CN" b="0" i="1" dirty="0" smtClean="0">
                                <a:solidFill>
                                  <a:srgbClr val="000000"/>
                                </a:solidFill>
                                <a:latin typeface="Cambria Math" panose="02040503050406030204" pitchFamily="18" charset="0"/>
                                <a:ea typeface="Cambria Math" panose="02040503050406030204" pitchFamily="18" charset="0"/>
                              </a:rPr>
                              <m:t>𝑇</m:t>
                            </m:r>
                          </m:sub>
                        </m:sSub>
                        <m:r>
                          <a:rPr lang="en-US" altLang="zh-CN" i="1" dirty="0">
                            <a:solidFill>
                              <a:srgbClr val="000000"/>
                            </a:solidFill>
                            <a:latin typeface="Cambria Math" panose="02040503050406030204" pitchFamily="18" charset="0"/>
                            <a:ea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m:t>
                        </m:r>
                      </m:e>
                    </m:nary>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sSubSup>
                          <m:sSubSupPr>
                            <m:ctrlPr>
                              <a:rPr lang="en-US" altLang="zh-CN" i="1" dirty="0">
                                <a:solidFill>
                                  <a:srgbClr val="000000"/>
                                </a:solidFill>
                                <a:latin typeface="Cambria Math" panose="02040503050406030204" pitchFamily="18" charset="0"/>
                                <a:ea typeface="Cambria Math" panose="02040503050406030204" pitchFamily="18" charset="0"/>
                              </a:rPr>
                            </m:ctrlPr>
                          </m:sSubSupPr>
                          <m:e>
                            <m:r>
                              <a:rPr lang="en-US" altLang="zh-CN" i="1" dirty="0">
                                <a:solidFill>
                                  <a:srgbClr val="000000"/>
                                </a:solidFill>
                                <a:latin typeface="Cambria Math" panose="02040503050406030204" pitchFamily="18" charset="0"/>
                                <a:ea typeface="Cambria Math" panose="02040503050406030204" pitchFamily="18" charset="0"/>
                              </a:rPr>
                              <m:t>𝛼</m:t>
                            </m:r>
                          </m:e>
                          <m:sub>
                            <m:r>
                              <a:rPr lang="en-US" altLang="zh-CN" i="1" dirty="0">
                                <a:solidFill>
                                  <a:srgbClr val="000000"/>
                                </a:solidFill>
                                <a:latin typeface="Cambria Math" panose="02040503050406030204" pitchFamily="18" charset="0"/>
                                <a:ea typeface="Cambria Math" panose="02040503050406030204" pitchFamily="18" charset="0"/>
                              </a:rPr>
                              <m:t>𝑇</m:t>
                            </m:r>
                          </m:sub>
                          <m:sup>
                            <m:r>
                              <a:rPr lang="en-US" altLang="zh-CN" i="1" dirty="0">
                                <a:solidFill>
                                  <a:srgbClr val="000000"/>
                                </a:solidFill>
                                <a:latin typeface="Cambria Math" panose="02040503050406030204" pitchFamily="18" charset="0"/>
                                <a:ea typeface="Cambria Math" panose="02040503050406030204" pitchFamily="18" charset="0"/>
                              </a:rPr>
                              <m:t>𝑗</m:t>
                            </m:r>
                          </m:sup>
                        </m:sSubSup>
                      </m:e>
                    </m:nary>
                  </m:oMath>
                </a14:m>
                <a:endParaRPr lang="en-US" altLang="zh-CN" dirty="0"/>
              </a:p>
              <a:p>
                <a:pPr algn="ctr"/>
                <a14:m>
                  <m:oMath xmlns:m="http://schemas.openxmlformats.org/officeDocument/2006/math">
                    <m:r>
                      <a:rPr lang="en-US" altLang="zh-CN" i="1" dirty="0">
                        <a:latin typeface="Cambria Math" panose="02040503050406030204" pitchFamily="18" charset="0"/>
                      </a:rPr>
                      <m:t>𝑃</m:t>
                    </m:r>
                    <m:d>
                      <m:dPr>
                        <m:ctrlPr>
                          <a:rPr lang="en-US" altLang="zh-CN" i="1" smtClean="0">
                            <a:solidFill>
                              <a:srgbClr val="000000"/>
                            </a:solidFill>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𝑡</m:t>
                            </m:r>
                          </m:sub>
                        </m:sSub>
                      </m:e>
                    </m:d>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r>
                          <a:rPr lang="en-US" altLang="zh-CN" b="0" i="1" dirty="0" smtClean="0">
                            <a:latin typeface="Cambria Math" panose="02040503050406030204" pitchFamily="18" charset="0"/>
                          </a:rPr>
                          <m:t>𝑝</m:t>
                        </m:r>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i="1" dirty="0">
                                <a:solidFill>
                                  <a:srgbClr val="000000"/>
                                </a:solidFill>
                                <a:latin typeface="Cambria Math" panose="02040503050406030204" pitchFamily="18" charset="0"/>
                                <a:ea typeface="Cambria Math" panose="02040503050406030204" pitchFamily="18" charset="0"/>
                              </a:rPr>
                              <m:t>1</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i="1" dirty="0">
                                <a:solidFill>
                                  <a:srgbClr val="000000"/>
                                </a:solidFill>
                                <a:latin typeface="Cambria Math" panose="02040503050406030204" pitchFamily="18" charset="0"/>
                                <a:ea typeface="Cambria Math" panose="02040503050406030204" pitchFamily="18" charset="0"/>
                              </a:rPr>
                              <m:t>2</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𝑡</m:t>
                            </m:r>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b="0" i="1" dirty="0" smtClean="0">
                            <a:solidFill>
                              <a:srgbClr val="000000"/>
                            </a:solidFill>
                            <a:latin typeface="Cambria Math" panose="02040503050406030204" pitchFamily="18" charset="0"/>
                            <a:ea typeface="Cambria Math" panose="02040503050406030204" pitchFamily="18" charset="0"/>
                          </a:rPr>
                          <m:t>,</m:t>
                        </m:r>
                        <m:sSub>
                          <m:sSubPr>
                            <m:ctrlPr>
                              <a:rPr lang="en-US" altLang="zh-CN" b="0" i="1" dirty="0" smtClean="0">
                                <a:solidFill>
                                  <a:srgbClr val="000000"/>
                                </a:solidFill>
                                <a:latin typeface="Cambria Math" panose="02040503050406030204" pitchFamily="18" charset="0"/>
                                <a:ea typeface="Cambria Math" panose="02040503050406030204" pitchFamily="18" charset="0"/>
                              </a:rPr>
                            </m:ctrlPr>
                          </m:sSubPr>
                          <m:e>
                            <m:r>
                              <a:rPr lang="en-US" altLang="zh-CN" b="1" i="1" dirty="0" smtClean="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𝑡</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i="1" dirty="0">
                                <a:solidFill>
                                  <a:srgbClr val="000000"/>
                                </a:solidFill>
                                <a:latin typeface="Cambria Math" panose="02040503050406030204" pitchFamily="18" charset="0"/>
                                <a:ea typeface="Cambria Math" panose="02040503050406030204" pitchFamily="18" charset="0"/>
                              </a:rPr>
                              <m:t>𝑞</m:t>
                            </m:r>
                          </m:e>
                          <m:sub>
                            <m:r>
                              <a:rPr lang="en-US" altLang="zh-CN" i="1" dirty="0">
                                <a:solidFill>
                                  <a:srgbClr val="000000"/>
                                </a:solidFill>
                                <a:latin typeface="Cambria Math" panose="02040503050406030204" pitchFamily="18" charset="0"/>
                                <a:ea typeface="Cambria Math" panose="02040503050406030204" pitchFamily="18" charset="0"/>
                              </a:rPr>
                              <m:t>𝑡</m:t>
                            </m:r>
                          </m:sub>
                        </m:sSub>
                        <m:r>
                          <a:rPr lang="en-US" altLang="zh-CN" i="1" dirty="0">
                            <a:solidFill>
                              <a:srgbClr val="000000"/>
                            </a:solidFill>
                            <a:latin typeface="Cambria Math" panose="02040503050406030204" pitchFamily="18" charset="0"/>
                            <a:ea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m:t>
                        </m:r>
                      </m:e>
                    </m:nary>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sSubSup>
                          <m:sSubSupPr>
                            <m:ctrlPr>
                              <a:rPr lang="en-US" altLang="zh-CN" i="1" dirty="0">
                                <a:solidFill>
                                  <a:srgbClr val="000000"/>
                                </a:solidFill>
                                <a:latin typeface="Cambria Math" panose="02040503050406030204" pitchFamily="18" charset="0"/>
                                <a:ea typeface="Cambria Math" panose="02040503050406030204" pitchFamily="18" charset="0"/>
                              </a:rPr>
                            </m:ctrlPr>
                          </m:sSubSupPr>
                          <m:e>
                            <m:r>
                              <a:rPr lang="en-US" altLang="zh-CN" i="1" dirty="0">
                                <a:solidFill>
                                  <a:srgbClr val="000000"/>
                                </a:solidFill>
                                <a:latin typeface="Cambria Math" panose="02040503050406030204" pitchFamily="18" charset="0"/>
                                <a:ea typeface="Cambria Math" panose="02040503050406030204" pitchFamily="18" charset="0"/>
                              </a:rPr>
                              <m:t>𝛼</m:t>
                            </m:r>
                          </m:e>
                          <m:sub>
                            <m:r>
                              <a:rPr lang="en-US" altLang="zh-CN" b="0" i="1" dirty="0" smtClean="0">
                                <a:solidFill>
                                  <a:srgbClr val="000000"/>
                                </a:solidFill>
                                <a:latin typeface="Cambria Math" panose="02040503050406030204" pitchFamily="18" charset="0"/>
                                <a:ea typeface="Cambria Math" panose="02040503050406030204" pitchFamily="18" charset="0"/>
                              </a:rPr>
                              <m:t>𝑡</m:t>
                            </m:r>
                          </m:sub>
                          <m:sup>
                            <m:r>
                              <a:rPr lang="en-US" altLang="zh-CN" i="1" dirty="0">
                                <a:solidFill>
                                  <a:srgbClr val="000000"/>
                                </a:solidFill>
                                <a:latin typeface="Cambria Math" panose="02040503050406030204" pitchFamily="18" charset="0"/>
                                <a:ea typeface="Cambria Math" panose="02040503050406030204" pitchFamily="18" charset="0"/>
                              </a:rPr>
                              <m:t>𝑗</m:t>
                            </m:r>
                          </m:sup>
                        </m:sSubSup>
                      </m:e>
                    </m:nary>
                  </m:oMath>
                </a14:m>
                <a:endParaRPr lang="en-US" altLang="zh-CN" dirty="0"/>
              </a:p>
              <a:p>
                <a:pPr algn="ctr"/>
                <a14:m>
                  <m:oMath xmlns:m="http://schemas.openxmlformats.org/officeDocument/2006/math">
                    <m:r>
                      <a:rPr lang="en-US" altLang="zh-CN" i="1" dirty="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r>
                          <a:rPr lang="en-US" altLang="zh-CN" b="0" i="1" dirty="0" smtClean="0">
                            <a:latin typeface="Cambria Math" panose="02040503050406030204" pitchFamily="18" charset="0"/>
                          </a:rPr>
                          <m:t>𝑝</m:t>
                        </m:r>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i="1" dirty="0">
                                <a:solidFill>
                                  <a:srgbClr val="000000"/>
                                </a:solidFill>
                                <a:latin typeface="Cambria Math" panose="02040503050406030204" pitchFamily="18" charset="0"/>
                                <a:ea typeface="Cambria Math" panose="02040503050406030204" pitchFamily="18" charset="0"/>
                              </a:rPr>
                              <m:t>1</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i="1" dirty="0">
                                <a:solidFill>
                                  <a:srgbClr val="000000"/>
                                </a:solidFill>
                                <a:latin typeface="Cambria Math" panose="02040503050406030204" pitchFamily="18" charset="0"/>
                                <a:ea typeface="Cambria Math" panose="02040503050406030204" pitchFamily="18" charset="0"/>
                              </a:rPr>
                              <m:t>2</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b="1" i="1" dirty="0">
                                <a:solidFill>
                                  <a:srgbClr val="000000"/>
                                </a:solidFill>
                                <a:latin typeface="Cambria Math" panose="02040503050406030204" pitchFamily="18" charset="0"/>
                                <a:ea typeface="Cambria Math" panose="02040503050406030204" pitchFamily="18" charset="0"/>
                              </a:rPr>
                              <m:t>𝒙</m:t>
                            </m:r>
                          </m:e>
                          <m:sub>
                            <m:r>
                              <a:rPr lang="en-US" altLang="zh-CN" b="0" i="1" dirty="0" smtClean="0">
                                <a:solidFill>
                                  <a:srgbClr val="000000"/>
                                </a:solidFill>
                                <a:latin typeface="Cambria Math" panose="02040503050406030204" pitchFamily="18" charset="0"/>
                                <a:ea typeface="Cambria Math" panose="02040503050406030204" pitchFamily="18" charset="0"/>
                              </a:rPr>
                              <m:t>𝑡</m:t>
                            </m:r>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i="1" dirty="0">
                            <a:solidFill>
                              <a:srgbClr val="000000"/>
                            </a:solidFill>
                            <a:latin typeface="Cambria Math" panose="02040503050406030204" pitchFamily="18" charset="0"/>
                            <a:ea typeface="Cambria Math" panose="02040503050406030204" pitchFamily="18" charset="0"/>
                          </a:rPr>
                          <m:t>,</m:t>
                        </m:r>
                        <m:sSub>
                          <m:sSubPr>
                            <m:ctrlPr>
                              <a:rPr lang="en-US" altLang="zh-CN" i="1" dirty="0">
                                <a:solidFill>
                                  <a:srgbClr val="000000"/>
                                </a:solidFill>
                                <a:latin typeface="Cambria Math" panose="02040503050406030204" pitchFamily="18" charset="0"/>
                                <a:ea typeface="Cambria Math" panose="02040503050406030204" pitchFamily="18" charset="0"/>
                              </a:rPr>
                            </m:ctrlPr>
                          </m:sSubPr>
                          <m:e>
                            <m:r>
                              <a:rPr lang="en-US" altLang="zh-CN" i="1" dirty="0">
                                <a:solidFill>
                                  <a:srgbClr val="000000"/>
                                </a:solidFill>
                                <a:latin typeface="Cambria Math" panose="02040503050406030204" pitchFamily="18" charset="0"/>
                                <a:ea typeface="Cambria Math" panose="02040503050406030204" pitchFamily="18" charset="0"/>
                              </a:rPr>
                              <m:t>𝑞</m:t>
                            </m:r>
                          </m:e>
                          <m:sub>
                            <m:r>
                              <a:rPr lang="en-US" altLang="zh-CN" i="1" dirty="0">
                                <a:solidFill>
                                  <a:srgbClr val="000000"/>
                                </a:solidFill>
                                <a:latin typeface="Cambria Math" panose="02040503050406030204" pitchFamily="18" charset="0"/>
                                <a:ea typeface="Cambria Math" panose="02040503050406030204" pitchFamily="18" charset="0"/>
                              </a:rPr>
                              <m:t>𝑡</m:t>
                            </m:r>
                            <m:r>
                              <a:rPr lang="en-US" altLang="zh-CN" b="0" i="1" dirty="0" smtClean="0">
                                <a:solidFill>
                                  <a:srgbClr val="000000"/>
                                </a:solidFill>
                                <a:latin typeface="Cambria Math" panose="02040503050406030204" pitchFamily="18" charset="0"/>
                                <a:ea typeface="Cambria Math" panose="02040503050406030204" pitchFamily="18" charset="0"/>
                              </a:rPr>
                              <m:t>−1</m:t>
                            </m:r>
                          </m:sub>
                        </m:sSub>
                        <m:r>
                          <a:rPr lang="en-US" altLang="zh-CN" i="1" dirty="0">
                            <a:solidFill>
                              <a:srgbClr val="000000"/>
                            </a:solidFill>
                            <a:latin typeface="Cambria Math" panose="02040503050406030204" pitchFamily="18" charset="0"/>
                            <a:ea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m:t>
                        </m:r>
                      </m:e>
                    </m:nary>
                    <m:r>
                      <a:rPr lang="en-US" altLang="zh-CN" i="1" dirty="0">
                        <a:solidFill>
                          <a:srgbClr val="000000"/>
                        </a:solidFill>
                        <a:latin typeface="Cambria Math" panose="02040503050406030204" pitchFamily="18" charset="0"/>
                        <a:ea typeface="Cambria Math" panose="02040503050406030204" pitchFamily="18" charset="0"/>
                      </a:rPr>
                      <m:t>=</m:t>
                    </m:r>
                    <m:nary>
                      <m:naryPr>
                        <m:chr m:val="∑"/>
                        <m:ctrlPr>
                          <a:rPr lang="en-US" altLang="zh-CN" i="1" dirty="0">
                            <a:solidFill>
                              <a:srgbClr val="000000"/>
                            </a:solidFill>
                            <a:latin typeface="Cambria Math" panose="02040503050406030204" pitchFamily="18" charset="0"/>
                            <a:ea typeface="Cambria Math" panose="02040503050406030204" pitchFamily="18" charset="0"/>
                          </a:rPr>
                        </m:ctrlPr>
                      </m:naryPr>
                      <m:sub>
                        <m:r>
                          <a:rPr lang="en-US" altLang="zh-CN" i="1" dirty="0">
                            <a:solidFill>
                              <a:srgbClr val="000000"/>
                            </a:solidFill>
                            <a:latin typeface="Cambria Math" panose="02040503050406030204" pitchFamily="18" charset="0"/>
                            <a:ea typeface="Cambria Math" panose="02040503050406030204" pitchFamily="18" charset="0"/>
                          </a:rPr>
                          <m:t>𝑗</m:t>
                        </m:r>
                        <m:r>
                          <a:rPr lang="en-US" altLang="zh-CN" i="1" dirty="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𝐽</m:t>
                        </m:r>
                      </m:sup>
                      <m:e>
                        <m:sSubSup>
                          <m:sSubSupPr>
                            <m:ctrlPr>
                              <a:rPr lang="en-US" altLang="zh-CN" i="1" dirty="0">
                                <a:solidFill>
                                  <a:srgbClr val="000000"/>
                                </a:solidFill>
                                <a:latin typeface="Cambria Math" panose="02040503050406030204" pitchFamily="18" charset="0"/>
                                <a:ea typeface="Cambria Math" panose="02040503050406030204" pitchFamily="18" charset="0"/>
                              </a:rPr>
                            </m:ctrlPr>
                          </m:sSubSupPr>
                          <m:e>
                            <m:r>
                              <a:rPr lang="en-US" altLang="zh-CN" i="1" dirty="0">
                                <a:solidFill>
                                  <a:srgbClr val="000000"/>
                                </a:solidFill>
                                <a:latin typeface="Cambria Math" panose="02040503050406030204" pitchFamily="18" charset="0"/>
                                <a:ea typeface="Cambria Math" panose="02040503050406030204" pitchFamily="18" charset="0"/>
                              </a:rPr>
                              <m:t>𝛼</m:t>
                            </m:r>
                          </m:e>
                          <m:sub>
                            <m:r>
                              <a:rPr lang="en-US" altLang="zh-CN" b="0" i="1" dirty="0" smtClean="0">
                                <a:solidFill>
                                  <a:srgbClr val="000000"/>
                                </a:solidFill>
                                <a:latin typeface="Cambria Math" panose="02040503050406030204" pitchFamily="18" charset="0"/>
                                <a:ea typeface="Cambria Math" panose="02040503050406030204" pitchFamily="18" charset="0"/>
                              </a:rPr>
                              <m:t>𝑡</m:t>
                            </m:r>
                            <m:r>
                              <a:rPr lang="en-US" altLang="zh-CN" b="0" i="1" dirty="0" smtClean="0">
                                <a:solidFill>
                                  <a:srgbClr val="000000"/>
                                </a:solidFill>
                                <a:latin typeface="Cambria Math" panose="02040503050406030204" pitchFamily="18" charset="0"/>
                                <a:ea typeface="Cambria Math" panose="02040503050406030204" pitchFamily="18" charset="0"/>
                              </a:rPr>
                              <m:t>−1</m:t>
                            </m:r>
                          </m:sub>
                          <m:sup>
                            <m:r>
                              <a:rPr lang="en-US" altLang="zh-CN" i="1" dirty="0">
                                <a:solidFill>
                                  <a:srgbClr val="000000"/>
                                </a:solidFill>
                                <a:latin typeface="Cambria Math" panose="02040503050406030204" pitchFamily="18" charset="0"/>
                                <a:ea typeface="Cambria Math" panose="02040503050406030204" pitchFamily="18" charset="0"/>
                              </a:rPr>
                              <m:t>𝑗</m:t>
                            </m:r>
                          </m:sup>
                        </m:sSubSup>
                      </m:e>
                    </m:nary>
                  </m:oMath>
                </a14:m>
                <a:endParaRPr lang="en-US" altLang="zh-CN" dirty="0"/>
              </a:p>
              <a:p>
                <a:r>
                  <a:rPr lang="en-US" altLang="zh-CN" dirty="0"/>
                  <a:t>Define the Forward probability,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𝛼</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the probability of observing the observation sequence </a:t>
                </a:r>
                <a14:m>
                  <m:oMath xmlns:m="http://schemas.openxmlformats.org/officeDocument/2006/math">
                    <m:sSub>
                      <m:sSubPr>
                        <m:ctrlPr>
                          <a:rPr lang="en-US" altLang="zh-CN" b="0" i="1" dirty="0" smtClean="0">
                            <a:latin typeface="Cambria Math" panose="02040503050406030204" pitchFamily="18" charset="0"/>
                          </a:rPr>
                        </m:ctrlPr>
                      </m:sSubPr>
                      <m:e>
                        <m:r>
                          <a:rPr lang="en-US" altLang="zh-CN" b="1" i="1" dirty="0" smtClean="0">
                            <a:latin typeface="Cambria Math" panose="02040503050406030204" pitchFamily="18" charset="0"/>
                          </a:rPr>
                          <m:t>𝒙</m:t>
                        </m:r>
                      </m:e>
                      <m:sub>
                        <m:r>
                          <a:rPr lang="en-US" altLang="zh-CN"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err="1">
                            <a:latin typeface="Cambria Math" panose="02040503050406030204" pitchFamily="18" charset="0"/>
                          </a:rPr>
                          <m:t>𝑡</m:t>
                        </m:r>
                      </m:sub>
                    </m:sSub>
                  </m:oMath>
                </a14:m>
                <a:r>
                  <a:rPr lang="en-US" altLang="zh-CN" dirty="0"/>
                  <a:t> and being in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a:t>
                </a:r>
              </a:p>
              <a:p>
                <a:pPr algn="ct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dirty="0"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endParaRPr lang="en-US" altLang="zh-CN" dirty="0"/>
              </a:p>
              <a:p>
                <a:r>
                  <a:rPr lang="en-US" altLang="zh-CN" dirty="0"/>
                  <a:t>We can recursively compute this probability</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45</a:t>
            </a:fld>
            <a:endParaRPr lang="en-US" altLang="zh-TW"/>
          </a:p>
        </p:txBody>
      </p:sp>
    </p:spTree>
    <p:extLst>
      <p:ext uri="{BB962C8B-B14F-4D97-AF65-F5344CB8AC3E}">
        <p14:creationId xmlns:p14="http://schemas.microsoft.com/office/powerpoint/2010/main" val="37556480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The Forward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 </a:t>
                </a:r>
                <a:r>
                  <a:rPr lang="en-US" altLang="zh-CN" b="1" dirty="0"/>
                  <a:t>Forward algorithm</a:t>
                </a:r>
                <a:r>
                  <a:rPr lang="en-US" altLang="zh-CN" dirty="0"/>
                  <a:t>:</a:t>
                </a:r>
              </a:p>
              <a:p>
                <a:r>
                  <a:rPr lang="en-US" altLang="zh-CN" dirty="0"/>
                  <a:t>Rather than enumerating each sequence, compute the probabilities recursively (exploiting the Markov assumption)</a:t>
                </a:r>
              </a:p>
              <a:p>
                <a:r>
                  <a:rPr lang="en-US" altLang="zh-CN" dirty="0"/>
                  <a:t>Reduces the computational complexity to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𝑇</m:t>
                    </m:r>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𝑁</m:t>
                        </m:r>
                      </m:e>
                      <m:sup>
                        <m:r>
                          <a:rPr lang="en-US" altLang="zh-CN" i="1" dirty="0" smtClean="0">
                            <a:latin typeface="Cambria Math" panose="02040503050406030204" pitchFamily="18" charset="0"/>
                          </a:rPr>
                          <m:t>2</m:t>
                        </m:r>
                      </m:sup>
                    </m:sSup>
                    <m:r>
                      <a:rPr lang="en-US" altLang="zh-CN" i="1" dirty="0" smtClean="0">
                        <a:latin typeface="Cambria Math" panose="02040503050406030204" pitchFamily="18" charset="0"/>
                      </a:rPr>
                      <m:t>)</m:t>
                    </m:r>
                  </m:oMath>
                </a14:m>
                <a:endParaRPr lang="en-US" altLang="zh-CN" dirty="0"/>
              </a:p>
              <a:p>
                <a:r>
                  <a:rPr lang="en-US" altLang="zh-CN" dirty="0"/>
                  <a:t>Visualize the problem as a </a:t>
                </a:r>
                <a:r>
                  <a:rPr lang="en-US" altLang="zh-CN" dirty="0">
                    <a:solidFill>
                      <a:srgbClr val="FF0000"/>
                    </a:solidFill>
                  </a:rPr>
                  <a:t>state-time trellis</a:t>
                </a:r>
                <a:endParaRPr lang="zh-CN" altLang="en-US"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12" t="-1568"/>
                </a:stretch>
              </a:blipFill>
            </p:spPr>
            <p:txBody>
              <a:bodyPr/>
              <a:lstStyle/>
              <a:p>
                <a:r>
                  <a:rPr lang="zh-CN" altLang="en-US">
                    <a:noFill/>
                  </a:rPr>
                  <a:t> </a:t>
                </a:r>
              </a:p>
            </p:txBody>
          </p:sp>
        </mc:Fallback>
      </mc:AlternateContent>
      <p:grpSp>
        <p:nvGrpSpPr>
          <p:cNvPr id="65" name="组合 64"/>
          <p:cNvGrpSpPr/>
          <p:nvPr/>
        </p:nvGrpSpPr>
        <p:grpSpPr>
          <a:xfrm>
            <a:off x="3914989" y="3434144"/>
            <a:ext cx="3465853" cy="3185709"/>
            <a:chOff x="2768360" y="3289001"/>
            <a:chExt cx="3465853" cy="3185709"/>
          </a:xfrm>
        </p:grpSpPr>
        <p:sp>
          <p:nvSpPr>
            <p:cNvPr id="7" name="椭圆 6"/>
            <p:cNvSpPr/>
            <p:nvPr/>
          </p:nvSpPr>
          <p:spPr>
            <a:xfrm rot="16200000">
              <a:off x="2848778"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8" name="椭圆 7"/>
            <p:cNvSpPr/>
            <p:nvPr/>
          </p:nvSpPr>
          <p:spPr>
            <a:xfrm rot="16200000">
              <a:off x="2848778"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9" name="椭圆 8"/>
            <p:cNvSpPr/>
            <p:nvPr/>
          </p:nvSpPr>
          <p:spPr>
            <a:xfrm rot="16200000">
              <a:off x="2848778"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文本框 9"/>
            <p:cNvSpPr txBox="1"/>
            <p:nvPr/>
          </p:nvSpPr>
          <p:spPr>
            <a:xfrm>
              <a:off x="2919417" y="3816897"/>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err="1">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2919417" y="4933302"/>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p:cNvSpPr txBox="1"/>
            <p:nvPr/>
          </p:nvSpPr>
          <p:spPr>
            <a:xfrm>
              <a:off x="2919416" y="6045388"/>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p:cNvSpPr txBox="1"/>
            <p:nvPr/>
          </p:nvSpPr>
          <p:spPr>
            <a:xfrm>
              <a:off x="2768360" y="3289001"/>
              <a:ext cx="65014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椭圆 13"/>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 name="椭圆 14"/>
            <p:cNvSpPr/>
            <p:nvPr/>
          </p:nvSpPr>
          <p:spPr>
            <a:xfrm rot="16200000">
              <a:off x="4256634"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6" name="椭圆 15"/>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7" name="文本框 16"/>
            <p:cNvSpPr txBox="1"/>
            <p:nvPr/>
          </p:nvSpPr>
          <p:spPr>
            <a:xfrm>
              <a:off x="4327273" y="3816897"/>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err="1">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p:cNvSpPr txBox="1"/>
            <p:nvPr/>
          </p:nvSpPr>
          <p:spPr>
            <a:xfrm>
              <a:off x="4327273" y="4933302"/>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文本框 18"/>
            <p:cNvSpPr txBox="1"/>
            <p:nvPr/>
          </p:nvSpPr>
          <p:spPr>
            <a:xfrm>
              <a:off x="4327272" y="6045388"/>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椭圆 19"/>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椭圆 21"/>
            <p:cNvSpPr/>
            <p:nvPr/>
          </p:nvSpPr>
          <p:spPr>
            <a:xfrm rot="16200000">
              <a:off x="5664490"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3" name="文本框 22"/>
            <p:cNvSpPr txBox="1"/>
            <p:nvPr/>
          </p:nvSpPr>
          <p:spPr>
            <a:xfrm>
              <a:off x="5735129" y="3816897"/>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err="1">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p:cNvSpPr txBox="1"/>
            <p:nvPr/>
          </p:nvSpPr>
          <p:spPr>
            <a:xfrm>
              <a:off x="5735129" y="4933302"/>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j</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4"/>
            <p:cNvSpPr txBox="1"/>
            <p:nvPr/>
          </p:nvSpPr>
          <p:spPr>
            <a:xfrm>
              <a:off x="5735128" y="6045388"/>
              <a:ext cx="34803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k</a:t>
              </a:r>
              <a:endParaRPr kumimoji="0" lang="zh-CN" altLang="en-US" sz="1800" b="1" i="1"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p:cNvSpPr txBox="1"/>
            <p:nvPr/>
          </p:nvSpPr>
          <p:spPr>
            <a:xfrm>
              <a:off x="4176216" y="3293782"/>
              <a:ext cx="65014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 name="文本框 26"/>
            <p:cNvSpPr txBox="1"/>
            <p:nvPr/>
          </p:nvSpPr>
          <p:spPr>
            <a:xfrm>
              <a:off x="5584072" y="3296533"/>
              <a:ext cx="65014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9" name="直接箭头连接符 28"/>
            <p:cNvCxnSpPr>
              <a:stCxn id="7" idx="4"/>
              <a:endCxn id="14"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4" idx="4"/>
              <a:endCxn id="20"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7" idx="3"/>
              <a:endCxn id="15" idx="7"/>
            </p:cNvCxnSpPr>
            <p:nvPr/>
          </p:nvCxnSpPr>
          <p:spPr>
            <a:xfrm>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8" idx="4"/>
              <a:endCxn id="15" idx="0"/>
            </p:cNvCxnSpPr>
            <p:nvPr/>
          </p:nvCxnSpPr>
          <p:spPr>
            <a:xfrm>
              <a:off x="3340613"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5" idx="4"/>
              <a:endCxn id="21"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9" idx="4"/>
              <a:endCxn id="16"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16" idx="4"/>
              <a:endCxn id="22"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8" idx="5"/>
              <a:endCxn id="14"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8"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14"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15" idx="3"/>
              <a:endCxn id="22"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15" idx="5"/>
              <a:endCxn id="20"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9" idx="5"/>
              <a:endCxn id="15" idx="1"/>
            </p:cNvCxnSpPr>
            <p:nvPr/>
          </p:nvCxnSpPr>
          <p:spPr>
            <a:xfrm flipV="1">
              <a:off x="3268216"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a:stCxn id="16" idx="5"/>
              <a:endCxn id="21"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14" idx="2"/>
              <a:endCxn id="22" idx="6"/>
            </p:cNvCxnSpPr>
            <p:nvPr/>
          </p:nvCxnSpPr>
          <p:spPr>
            <a:xfrm>
              <a:off x="4501289" y="4246218"/>
              <a:ext cx="1407856" cy="1739182"/>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p:cNvCxnSpPr>
              <a:stCxn id="16" idx="6"/>
              <a:endCxn id="20" idx="2"/>
            </p:cNvCxnSpPr>
            <p:nvPr/>
          </p:nvCxnSpPr>
          <p:spPr>
            <a:xfrm flipV="1">
              <a:off x="4501289" y="4246218"/>
              <a:ext cx="1407856" cy="1739182"/>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62" name="直接箭头连接符 61"/>
            <p:cNvCxnSpPr>
              <a:stCxn id="7" idx="2"/>
              <a:endCxn id="16" idx="6"/>
            </p:cNvCxnSpPr>
            <p:nvPr/>
          </p:nvCxnSpPr>
          <p:spPr>
            <a:xfrm>
              <a:off x="3093433" y="4246218"/>
              <a:ext cx="1407856" cy="1739182"/>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9" idx="6"/>
              <a:endCxn id="14" idx="2"/>
            </p:cNvCxnSpPr>
            <p:nvPr/>
          </p:nvCxnSpPr>
          <p:spPr>
            <a:xfrm flipV="1">
              <a:off x="3093433" y="4246218"/>
              <a:ext cx="1407856" cy="1739182"/>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grpSp>
      <p:sp>
        <p:nvSpPr>
          <p:cNvPr id="5" name="灯片编号占位符 4"/>
          <p:cNvSpPr>
            <a:spLocks noGrp="1"/>
          </p:cNvSpPr>
          <p:nvPr>
            <p:ph type="sldNum" sz="quarter" idx="12"/>
          </p:nvPr>
        </p:nvSpPr>
        <p:spPr/>
        <p:txBody>
          <a:bodyPr/>
          <a:lstStyle/>
          <a:p>
            <a:pPr>
              <a:defRPr/>
            </a:pPr>
            <a:fld id="{B9CD4CCB-73CB-499F-9483-72A1F6A46DBE}" type="slidenum">
              <a:rPr lang="zh-TW" altLang="en-US" smtClean="0"/>
              <a:pPr>
                <a:defRPr/>
              </a:pPr>
              <a:t>46</a:t>
            </a:fld>
            <a:endParaRPr lang="en-US" altLang="zh-TW"/>
          </a:p>
        </p:txBody>
      </p:sp>
    </p:spTree>
    <p:extLst>
      <p:ext uri="{BB962C8B-B14F-4D97-AF65-F5344CB8AC3E}">
        <p14:creationId xmlns:p14="http://schemas.microsoft.com/office/powerpoint/2010/main" val="3140374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The Forward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10836728" cy="5444238"/>
              </a:xfrm>
            </p:spPr>
            <p:txBody>
              <a:bodyPr/>
              <a:lstStyle/>
              <a:p>
                <a:r>
                  <a:rPr lang="en-US" altLang="zh-CN" dirty="0"/>
                  <a:t>Compute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oMath>
                </a14:m>
                <a:r>
                  <a:rPr lang="en-US" altLang="zh-CN" dirty="0"/>
                  <a:t> for all state </a:t>
                </a:r>
                <a14:m>
                  <m:oMath xmlns:m="http://schemas.openxmlformats.org/officeDocument/2006/math">
                    <m:r>
                      <a:rPr lang="en-US" altLang="zh-CN" i="1" dirty="0" smtClean="0">
                        <a:latin typeface="Cambria Math" panose="02040503050406030204" pitchFamily="18" charset="0"/>
                      </a:rPr>
                      <m:t>𝑗</m:t>
                    </m:r>
                  </m:oMath>
                </a14:m>
                <a:r>
                  <a:rPr lang="en-US" altLang="zh-CN" dirty="0"/>
                  <a:t>, time </a:t>
                </a:r>
                <a14:m>
                  <m:oMath xmlns:m="http://schemas.openxmlformats.org/officeDocument/2006/math">
                    <m:r>
                      <a:rPr lang="en-US" altLang="zh-CN" i="1" dirty="0" smtClean="0">
                        <a:latin typeface="Cambria Math" panose="02040503050406030204" pitchFamily="18" charset="0"/>
                      </a:rPr>
                      <m:t>𝑡</m:t>
                    </m:r>
                  </m:oMath>
                </a14:m>
                <a:r>
                  <a:rPr lang="en-US" altLang="zh-CN" dirty="0"/>
                  <a:t> using dynamic programming:</a:t>
                </a:r>
              </a:p>
              <a:p>
                <a:r>
                  <a:rPr lang="en-US" altLang="zh-CN" dirty="0"/>
                  <a:t>Initialization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i="1" dirty="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i="1" dirty="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endParaRPr lang="en-US" altLang="zh-CN" b="0" dirty="0"/>
              </a:p>
              <a:p>
                <a:endParaRPr lang="en-US" altLang="zh-CN" b="0" dirty="0"/>
              </a:p>
              <a:p>
                <a:r>
                  <a:rPr lang="en-US" altLang="zh-CN" dirty="0"/>
                  <a:t>Iteration	</a:t>
                </a:r>
              </a:p>
              <a:p>
                <a:pPr algn="ct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dirty="0"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𝐽</m:t>
                        </m:r>
                      </m:sup>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r>
                          <a:rPr lang="en-US" altLang="zh-CN" b="0" i="1" smtClean="0">
                            <a:latin typeface="Cambria Math" panose="02040503050406030204" pitchFamily="18" charset="0"/>
                          </a:rPr>
                          <m:t>⋅</m:t>
                        </m:r>
                        <m:r>
                          <a:rPr lang="en-US" altLang="zh-CN" b="0" i="1" dirty="0"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𝐽</m:t>
                    </m:r>
                    <m:r>
                      <a:rPr lang="en-US" altLang="zh-CN" i="1">
                        <a:latin typeface="Cambria Math" panose="02040503050406030204" pitchFamily="18" charset="0"/>
                      </a:rPr>
                      <m:t>,1≤</m:t>
                    </m:r>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𝑇</m:t>
                    </m:r>
                  </m:oMath>
                </a14:m>
                <a:endParaRPr lang="en-US" altLang="zh-CN" dirty="0"/>
              </a:p>
              <a:p>
                <a:endParaRPr lang="en-US" altLang="zh-CN" dirty="0"/>
              </a:p>
              <a:p>
                <a:r>
                  <a:rPr lang="en-US" altLang="zh-CN" dirty="0"/>
                  <a:t>Termination	</a:t>
                </a:r>
                <a14:m>
                  <m:oMath xmlns:m="http://schemas.openxmlformats.org/officeDocument/2006/math">
                    <m:r>
                      <a:rPr lang="en-US" altLang="zh-CN" i="1" dirty="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𝐽</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𝑇</m:t>
                            </m:r>
                          </m:sub>
                          <m:sup>
                            <m:r>
                              <a:rPr lang="en-US" altLang="zh-CN" i="1">
                                <a:latin typeface="Cambria Math" panose="02040503050406030204" pitchFamily="18" charset="0"/>
                              </a:rPr>
                              <m:t>𝑗</m:t>
                            </m:r>
                          </m:sup>
                        </m:sSubSup>
                      </m:e>
                    </m:nary>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10836728" cy="5444238"/>
              </a:xfrm>
              <a:blipFill>
                <a:blip r:embed="rId2"/>
                <a:stretch>
                  <a:fillRect l="-900" t="-448"/>
                </a:stretch>
              </a:blipFill>
            </p:spPr>
            <p:txBody>
              <a:bodyPr/>
              <a:lstStyle/>
              <a:p>
                <a:r>
                  <a:rPr lang="zh-CN" altLang="en-US">
                    <a:noFill/>
                  </a:rPr>
                  <a:t> </a:t>
                </a:r>
              </a:p>
            </p:txBody>
          </p:sp>
        </mc:Fallback>
      </mc:AlternateContent>
      <p:sp>
        <p:nvSpPr>
          <p:cNvPr id="10" name="灯片编号占位符 9"/>
          <p:cNvSpPr>
            <a:spLocks noGrp="1"/>
          </p:cNvSpPr>
          <p:nvPr>
            <p:ph type="sldNum" sz="quarter" idx="12"/>
          </p:nvPr>
        </p:nvSpPr>
        <p:spPr/>
        <p:txBody>
          <a:bodyPr/>
          <a:lstStyle/>
          <a:p>
            <a:pPr>
              <a:defRPr/>
            </a:pPr>
            <a:fld id="{B9CD4CCB-73CB-499F-9483-72A1F6A46DBE}" type="slidenum">
              <a:rPr lang="zh-TW" altLang="en-US" smtClean="0"/>
              <a:pPr>
                <a:defRPr/>
              </a:pPr>
              <a:t>47</a:t>
            </a:fld>
            <a:endParaRPr lang="en-US" altLang="zh-TW"/>
          </a:p>
        </p:txBody>
      </p:sp>
    </p:spTree>
    <p:extLst>
      <p:ext uri="{BB962C8B-B14F-4D97-AF65-F5344CB8AC3E}">
        <p14:creationId xmlns:p14="http://schemas.microsoft.com/office/powerpoint/2010/main" val="38592407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Likelihood: The Forward algorithm</a:t>
            </a:r>
            <a:endParaRPr lang="zh-CN" altLang="en-US" dirty="0"/>
          </a:p>
        </p:txBody>
      </p:sp>
      <p:sp>
        <p:nvSpPr>
          <p:cNvPr id="3" name="内容占位符 2"/>
          <p:cNvSpPr>
            <a:spLocks noGrp="1"/>
          </p:cNvSpPr>
          <p:nvPr>
            <p:ph idx="1"/>
          </p:nvPr>
        </p:nvSpPr>
        <p:spPr/>
        <p:txBody>
          <a:bodyPr/>
          <a:lstStyle/>
          <a:p>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3369980" y="831664"/>
                <a:ext cx="6341544" cy="113082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r>
                        <a:rPr lang="en-US" altLang="zh-CN" sz="2400" i="1">
                          <a:latin typeface="Cambria Math" panose="02040503050406030204" pitchFamily="18" charset="0"/>
                        </a:rPr>
                        <m:t>=</m:t>
                      </m:r>
                      <m:r>
                        <a:rPr lang="en-US" altLang="zh-CN" sz="2400" b="0" i="1" dirty="0"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𝐽</m:t>
                          </m:r>
                        </m:sup>
                        <m:e>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e>
                      </m:nary>
                    </m:oMath>
                  </m:oMathPara>
                </a14:m>
                <a:endParaRPr lang="en-US" altLang="zh-CN" sz="2400" dirty="0"/>
              </a:p>
            </p:txBody>
          </p:sp>
        </mc:Choice>
        <mc:Fallback xmlns="">
          <p:sp>
            <p:nvSpPr>
              <p:cNvPr id="7" name="矩形 6"/>
              <p:cNvSpPr>
                <a:spLocks noRot="1" noChangeAspect="1" noMove="1" noResize="1" noEditPoints="1" noAdjustHandles="1" noChangeArrowheads="1" noChangeShapeType="1" noTextEdit="1"/>
              </p:cNvSpPr>
              <p:nvPr/>
            </p:nvSpPr>
            <p:spPr>
              <a:xfrm>
                <a:off x="3369980" y="831664"/>
                <a:ext cx="6341544" cy="1130822"/>
              </a:xfrm>
              <a:prstGeom prst="rect">
                <a:avLst/>
              </a:prstGeom>
              <a:blipFill>
                <a:blip r:embed="rId2"/>
                <a:stretch>
                  <a:fillRect/>
                </a:stretch>
              </a:blipFill>
            </p:spPr>
            <p:txBody>
              <a:bodyPr/>
              <a:lstStyle/>
              <a:p>
                <a:r>
                  <a:rPr lang="zh-CN" altLang="en-US">
                    <a:noFill/>
                  </a:rPr>
                  <a:t> </a:t>
                </a:r>
              </a:p>
            </p:txBody>
          </p:sp>
        </mc:Fallback>
      </mc:AlternateContent>
      <p:grpSp>
        <p:nvGrpSpPr>
          <p:cNvPr id="56" name="组合 55"/>
          <p:cNvGrpSpPr/>
          <p:nvPr/>
        </p:nvGrpSpPr>
        <p:grpSpPr>
          <a:xfrm>
            <a:off x="3959852" y="1906825"/>
            <a:ext cx="3903908" cy="3185709"/>
            <a:chOff x="3959852" y="2173520"/>
            <a:chExt cx="3903908" cy="3185709"/>
          </a:xfrm>
        </p:grpSpPr>
        <p:grpSp>
          <p:nvGrpSpPr>
            <p:cNvPr id="8" name="组合 7"/>
            <p:cNvGrpSpPr/>
            <p:nvPr/>
          </p:nvGrpSpPr>
          <p:grpSpPr>
            <a:xfrm>
              <a:off x="4397907" y="2173520"/>
              <a:ext cx="3465853" cy="3185709"/>
              <a:chOff x="2768360" y="3289001"/>
              <a:chExt cx="3465853" cy="3185709"/>
            </a:xfrm>
          </p:grpSpPr>
          <p:sp>
            <p:nvSpPr>
              <p:cNvPr id="9" name="椭圆 8"/>
              <p:cNvSpPr/>
              <p:nvPr/>
            </p:nvSpPr>
            <p:spPr>
              <a:xfrm rot="16200000">
                <a:off x="2848778" y="3754383"/>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0" name="椭圆 9"/>
              <p:cNvSpPr/>
              <p:nvPr/>
            </p:nvSpPr>
            <p:spPr>
              <a:xfrm rot="16200000">
                <a:off x="2848778"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 name="椭圆 10"/>
              <p:cNvSpPr/>
              <p:nvPr/>
            </p:nvSpPr>
            <p:spPr>
              <a:xfrm rot="16200000">
                <a:off x="2848778" y="5982875"/>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 name="文本框 11"/>
              <p:cNvSpPr txBox="1"/>
              <p:nvPr/>
            </p:nvSpPr>
            <p:spPr>
              <a:xfrm>
                <a:off x="2919417"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14" name="文本框 13"/>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16" name="椭圆 15"/>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7" name="椭圆 16"/>
              <p:cNvSpPr/>
              <p:nvPr/>
            </p:nvSpPr>
            <p:spPr>
              <a:xfrm rot="16200000">
                <a:off x="4256634"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8" name="椭圆 17"/>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9" name="文本框 18"/>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0" name="文本框 19"/>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2" name="椭圆 21"/>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3" name="椭圆 22"/>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4" name="椭圆 23"/>
              <p:cNvSpPr/>
              <p:nvPr/>
            </p:nvSpPr>
            <p:spPr>
              <a:xfrm rot="16200000">
                <a:off x="5664490"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5" name="文本框 24"/>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6" name="文本框 25"/>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7" name="文本框 26"/>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29" name="文本框 28"/>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30" name="直接箭头连接符 29"/>
              <p:cNvCxnSpPr>
                <a:stCxn id="9" idx="4"/>
                <a:endCxn id="16"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6" idx="4"/>
                <a:endCxn id="22"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9" idx="3"/>
                <a:endCxn id="17" idx="7"/>
              </p:cNvCxnSpPr>
              <p:nvPr/>
            </p:nvCxnSpPr>
            <p:spPr>
              <a:xfrm>
                <a:off x="3268216" y="4174560"/>
                <a:ext cx="1058290" cy="7704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0" idx="4"/>
                <a:endCxn id="17" idx="0"/>
              </p:cNvCxnSpPr>
              <p:nvPr/>
            </p:nvCxnSpPr>
            <p:spPr>
              <a:xfrm>
                <a:off x="3340613" y="5117968"/>
                <a:ext cx="91349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4"/>
                <a:endCxn id="23"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11" idx="4"/>
                <a:endCxn id="18"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8" idx="4"/>
                <a:endCxn id="24"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0" idx="5"/>
                <a:endCxn id="16"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10"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16"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17" idx="3"/>
                <a:endCxn id="24"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17" idx="5"/>
                <a:endCxn id="22"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11" idx="5"/>
                <a:endCxn id="17" idx="1"/>
              </p:cNvCxnSpPr>
              <p:nvPr/>
            </p:nvCxnSpPr>
            <p:spPr>
              <a:xfrm flipV="1">
                <a:off x="3268216" y="5290965"/>
                <a:ext cx="1058290" cy="7660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8" idx="5"/>
                <a:endCxn id="23"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8" name="文本框 47"/>
                <p:cNvSpPr txBox="1"/>
                <p:nvPr/>
              </p:nvSpPr>
              <p:spPr>
                <a:xfrm>
                  <a:off x="4958080" y="3078255"/>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𝑖𝑗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8" name="文本框 47"/>
                <p:cNvSpPr txBox="1">
                  <a:spLocks noRot="1" noChangeAspect="1" noMove="1" noResize="1" noEditPoints="1" noAdjustHandles="1" noChangeArrowheads="1" noChangeShapeType="1" noTextEdit="1"/>
                </p:cNvSpPr>
                <p:nvPr/>
              </p:nvSpPr>
              <p:spPr>
                <a:xfrm>
                  <a:off x="4958080" y="3078255"/>
                  <a:ext cx="650141" cy="395621"/>
                </a:xfrm>
                <a:prstGeom prst="rect">
                  <a:avLst/>
                </a:prstGeom>
                <a:blipFill>
                  <a:blip r:embed="rId3"/>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p:cNvSpPr txBox="1"/>
                <p:nvPr/>
              </p:nvSpPr>
              <p:spPr>
                <a:xfrm>
                  <a:off x="5150176" y="375486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5150176" y="3754861"/>
                  <a:ext cx="650141" cy="395621"/>
                </a:xfrm>
                <a:prstGeom prst="rect">
                  <a:avLst/>
                </a:prstGeom>
                <a:blipFill>
                  <a:blip r:embed="rId4"/>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p:cNvSpPr txBox="1"/>
                <p:nvPr/>
              </p:nvSpPr>
              <p:spPr>
                <a:xfrm>
                  <a:off x="4890905" y="446034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𝑘𝑗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0" name="文本框 49"/>
                <p:cNvSpPr txBox="1">
                  <a:spLocks noRot="1" noChangeAspect="1" noMove="1" noResize="1" noEditPoints="1" noAdjustHandles="1" noChangeArrowheads="1" noChangeShapeType="1" noTextEdit="1"/>
                </p:cNvSpPr>
                <p:nvPr/>
              </p:nvSpPr>
              <p:spPr>
                <a:xfrm>
                  <a:off x="4890905" y="4460341"/>
                  <a:ext cx="650141" cy="395621"/>
                </a:xfrm>
                <a:prstGeom prst="rect">
                  <a:avLst/>
                </a:prstGeom>
                <a:blipFill>
                  <a:blip r:embed="rId5"/>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p:cNvSpPr txBox="1"/>
                <p:nvPr/>
              </p:nvSpPr>
              <p:spPr>
                <a:xfrm>
                  <a:off x="5782233" y="3297903"/>
                  <a:ext cx="65014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1"/>
                            </a:solidFill>
                            <a:latin typeface="Cambria Math" panose="02040503050406030204" pitchFamily="18" charset="0"/>
                            <a:cs typeface="Times New Roman" panose="02020603050405020304" pitchFamily="18" charset="0"/>
                          </a:rPr>
                          <m:t>∑</m:t>
                        </m:r>
                      </m:oMath>
                    </m:oMathPara>
                  </a14:m>
                  <a:endParaRPr lang="zh-CN" altLang="en-US" b="1" dirty="0">
                    <a:latin typeface="Times New Roman" panose="02020603050405020304" pitchFamily="18" charset="0"/>
                    <a:cs typeface="Times New Roman" panose="02020603050405020304" pitchFamily="18" charset="0"/>
                  </a:endParaRPr>
                </a:p>
              </p:txBody>
            </p:sp>
          </mc:Choice>
          <mc:Fallback xmlns="">
            <p:sp>
              <p:nvSpPr>
                <p:cNvPr id="51" name="文本框 50"/>
                <p:cNvSpPr txBox="1">
                  <a:spLocks noRot="1" noChangeAspect="1" noMove="1" noResize="1" noEditPoints="1" noAdjustHandles="1" noChangeArrowheads="1" noChangeShapeType="1" noTextEdit="1"/>
                </p:cNvSpPr>
                <p:nvPr/>
              </p:nvSpPr>
              <p:spPr>
                <a:xfrm>
                  <a:off x="5782233" y="3297903"/>
                  <a:ext cx="650141" cy="369332"/>
                </a:xfrm>
                <a:prstGeom prst="rect">
                  <a:avLst/>
                </a:prstGeom>
                <a:blipFill>
                  <a:blip r:embed="rId6"/>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p:cNvSpPr txBox="1"/>
                <p:nvPr/>
              </p:nvSpPr>
              <p:spPr>
                <a:xfrm>
                  <a:off x="5890612" y="4184075"/>
                  <a:ext cx="65014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FF0000"/>
                                </a:solidFill>
                                <a:latin typeface="Cambria Math" panose="02040503050406030204" pitchFamily="18" charset="0"/>
                                <a:cs typeface="Times New Roman" panose="02020603050405020304" pitchFamily="18" charset="0"/>
                              </a:rPr>
                            </m:ctrlPr>
                          </m:sSubSupPr>
                          <m:e>
                            <m:r>
                              <a:rPr lang="en-US" altLang="zh-CN" b="1" i="1" smtClean="0">
                                <a:solidFill>
                                  <a:srgbClr val="FF0000"/>
                                </a:solidFill>
                                <a:latin typeface="Cambria Math" panose="02040503050406030204" pitchFamily="18" charset="0"/>
                                <a:cs typeface="Times New Roman" panose="02020603050405020304" pitchFamily="18" charset="0"/>
                              </a:rPr>
                              <m:t>𝜶</m:t>
                            </m:r>
                          </m:e>
                          <m:sub>
                            <m:r>
                              <a:rPr lang="en-US" altLang="zh-CN" b="1" i="1" smtClean="0">
                                <a:solidFill>
                                  <a:srgbClr val="FF0000"/>
                                </a:solidFill>
                                <a:latin typeface="Cambria Math" panose="02040503050406030204" pitchFamily="18" charset="0"/>
                                <a:cs typeface="Times New Roman" panose="02020603050405020304" pitchFamily="18" charset="0"/>
                              </a:rPr>
                              <m:t>𝒕</m:t>
                            </m:r>
                          </m:sub>
                          <m:sup>
                            <m:r>
                              <a:rPr lang="en-US" altLang="zh-CN" b="1" i="1" smtClean="0">
                                <a:solidFill>
                                  <a:srgbClr val="FF0000"/>
                                </a:solidFill>
                                <a:latin typeface="Cambria Math" panose="02040503050406030204" pitchFamily="18" charset="0"/>
                                <a:cs typeface="Times New Roman" panose="02020603050405020304" pitchFamily="18" charset="0"/>
                              </a:rPr>
                              <m:t>𝒋</m:t>
                            </m:r>
                          </m:sup>
                        </m:sSubSup>
                      </m:oMath>
                    </m:oMathPara>
                  </a14:m>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52" name="文本框 51"/>
                <p:cNvSpPr txBox="1">
                  <a:spLocks noRot="1" noChangeAspect="1" noMove="1" noResize="1" noEditPoints="1" noAdjustHandles="1" noChangeArrowheads="1" noChangeShapeType="1" noTextEdit="1"/>
                </p:cNvSpPr>
                <p:nvPr/>
              </p:nvSpPr>
              <p:spPr>
                <a:xfrm>
                  <a:off x="5890612" y="4184075"/>
                  <a:ext cx="650141" cy="432619"/>
                </a:xfrm>
                <a:prstGeom prst="rect">
                  <a:avLst/>
                </a:prstGeom>
                <a:blipFill>
                  <a:blip r:embed="rId7"/>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p:cNvSpPr txBox="1"/>
                <p:nvPr/>
              </p:nvSpPr>
              <p:spPr>
                <a:xfrm>
                  <a:off x="3959852" y="3030305"/>
                  <a:ext cx="1088196"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𝛼</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3" name="文本框 52"/>
                <p:cNvSpPr txBox="1">
                  <a:spLocks noRot="1" noChangeAspect="1" noMove="1" noResize="1" noEditPoints="1" noAdjustHandles="1" noChangeArrowheads="1" noChangeShapeType="1" noTextEdit="1"/>
                </p:cNvSpPr>
                <p:nvPr/>
              </p:nvSpPr>
              <p:spPr>
                <a:xfrm>
                  <a:off x="3959852" y="3030305"/>
                  <a:ext cx="1088196" cy="385234"/>
                </a:xfrm>
                <a:prstGeom prst="rect">
                  <a:avLst/>
                </a:prstGeom>
                <a:blipFill>
                  <a:blip r:embed="rId8"/>
                  <a:stretch>
                    <a:fillRect b="-1563"/>
                  </a:stretch>
                </a:blipFill>
              </p:spPr>
              <p:txBody>
                <a:bodyPr/>
                <a:lstStyle/>
                <a:p>
                  <a:r>
                    <a:rPr lang="zh-CN" altLang="en-US">
                      <a:noFill/>
                    </a:rPr>
                    <a:t> </a:t>
                  </a:r>
                </a:p>
              </p:txBody>
            </p:sp>
          </mc:Fallback>
        </mc:AlternateContent>
      </p:grpSp>
      <p:sp>
        <p:nvSpPr>
          <p:cNvPr id="44" name="灯片编号占位符 43"/>
          <p:cNvSpPr>
            <a:spLocks noGrp="1"/>
          </p:cNvSpPr>
          <p:nvPr>
            <p:ph type="sldNum" sz="quarter" idx="12"/>
          </p:nvPr>
        </p:nvSpPr>
        <p:spPr/>
        <p:txBody>
          <a:bodyPr/>
          <a:lstStyle/>
          <a:p>
            <a:pPr>
              <a:defRPr/>
            </a:pPr>
            <a:fld id="{B9CD4CCB-73CB-499F-9483-72A1F6A46DBE}" type="slidenum">
              <a:rPr lang="zh-TW" altLang="en-US" smtClean="0"/>
              <a:pPr>
                <a:defRPr/>
              </a:pPr>
              <a:t>48</a:t>
            </a:fld>
            <a:endParaRPr lang="en-US" altLang="zh-TW"/>
          </a:p>
        </p:txBody>
      </p:sp>
      <p:sp>
        <p:nvSpPr>
          <p:cNvPr id="57" name="矩形 56">
            <a:extLst>
              <a:ext uri="{FF2B5EF4-FFF2-40B4-BE49-F238E27FC236}">
                <a16:creationId xmlns:a16="http://schemas.microsoft.com/office/drawing/2014/main" id="{FD18243A-F504-402D-8D66-A64A6982FC79}"/>
              </a:ext>
            </a:extLst>
          </p:cNvPr>
          <p:cNvSpPr/>
          <p:nvPr/>
        </p:nvSpPr>
        <p:spPr>
          <a:xfrm>
            <a:off x="4687164" y="5898171"/>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EA0D36DC-97DC-440D-8897-FDAB80A222EE}"/>
              </a:ext>
            </a:extLst>
          </p:cNvPr>
          <p:cNvSpPr/>
          <p:nvPr/>
        </p:nvSpPr>
        <p:spPr>
          <a:xfrm>
            <a:off x="6103479" y="5888175"/>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73B6B785-3A77-4D33-9FAB-3B39DCA8BF9C}"/>
              </a:ext>
            </a:extLst>
          </p:cNvPr>
          <p:cNvSpPr/>
          <p:nvPr/>
        </p:nvSpPr>
        <p:spPr>
          <a:xfrm>
            <a:off x="7482334" y="5898170"/>
            <a:ext cx="156731" cy="559472"/>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49B9D36E-9C36-4E1F-840C-F121136CA2A0}"/>
                  </a:ext>
                </a:extLst>
              </p:cNvPr>
              <p:cNvSpPr txBox="1"/>
              <p:nvPr/>
            </p:nvSpPr>
            <p:spPr>
              <a:xfrm>
                <a:off x="4607213" y="6470927"/>
                <a:ext cx="5478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60" name="文本框 59">
                <a:extLst>
                  <a:ext uri="{FF2B5EF4-FFF2-40B4-BE49-F238E27FC236}">
                    <a16:creationId xmlns:a16="http://schemas.microsoft.com/office/drawing/2014/main" id="{49B9D36E-9C36-4E1F-840C-F121136CA2A0}"/>
                  </a:ext>
                </a:extLst>
              </p:cNvPr>
              <p:cNvSpPr txBox="1">
                <a:spLocks noRot="1" noChangeAspect="1" noMove="1" noResize="1" noEditPoints="1" noAdjustHandles="1" noChangeArrowheads="1" noChangeShapeType="1" noTextEdit="1"/>
              </p:cNvSpPr>
              <p:nvPr/>
            </p:nvSpPr>
            <p:spPr>
              <a:xfrm>
                <a:off x="4607213" y="6470927"/>
                <a:ext cx="547842" cy="307777"/>
              </a:xfrm>
              <a:prstGeom prst="rect">
                <a:avLst/>
              </a:prstGeom>
              <a:blipFill>
                <a:blip r:embed="rId9"/>
                <a:stretch>
                  <a:fillRect l="-6667" r="-4444"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1383B3C1-9A55-4010-BF45-95142F6B0D6A}"/>
                  </a:ext>
                </a:extLst>
              </p:cNvPr>
              <p:cNvSpPr txBox="1"/>
              <p:nvPr/>
            </p:nvSpPr>
            <p:spPr>
              <a:xfrm>
                <a:off x="6036110" y="6470926"/>
                <a:ext cx="30258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𝑡</m:t>
                          </m:r>
                        </m:sub>
                      </m:sSub>
                    </m:oMath>
                  </m:oMathPara>
                </a14:m>
                <a:endParaRPr lang="zh-CN" altLang="en-US" dirty="0"/>
              </a:p>
            </p:txBody>
          </p:sp>
        </mc:Choice>
        <mc:Fallback xmlns="">
          <p:sp>
            <p:nvSpPr>
              <p:cNvPr id="61" name="文本框 60">
                <a:extLst>
                  <a:ext uri="{FF2B5EF4-FFF2-40B4-BE49-F238E27FC236}">
                    <a16:creationId xmlns:a16="http://schemas.microsoft.com/office/drawing/2014/main" id="{1383B3C1-9A55-4010-BF45-95142F6B0D6A}"/>
                  </a:ext>
                </a:extLst>
              </p:cNvPr>
              <p:cNvSpPr txBox="1">
                <a:spLocks noRot="1" noChangeAspect="1" noMove="1" noResize="1" noEditPoints="1" noAdjustHandles="1" noChangeArrowheads="1" noChangeShapeType="1" noTextEdit="1"/>
              </p:cNvSpPr>
              <p:nvPr/>
            </p:nvSpPr>
            <p:spPr>
              <a:xfrm>
                <a:off x="6036110" y="6470926"/>
                <a:ext cx="302583" cy="307777"/>
              </a:xfrm>
              <a:prstGeom prst="rect">
                <a:avLst/>
              </a:prstGeom>
              <a:blipFill>
                <a:blip r:embed="rId10"/>
                <a:stretch>
                  <a:fillRect l="-12000" r="-6000" b="-16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59A1CC87-56F8-46C3-990F-C67F90CE8667}"/>
                  </a:ext>
                </a:extLst>
              </p:cNvPr>
              <p:cNvSpPr txBox="1"/>
              <p:nvPr/>
            </p:nvSpPr>
            <p:spPr>
              <a:xfrm>
                <a:off x="7402383" y="6470925"/>
                <a:ext cx="54784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+1</m:t>
                          </m:r>
                        </m:sub>
                      </m:sSub>
                    </m:oMath>
                  </m:oMathPara>
                </a14:m>
                <a:endParaRPr lang="zh-CN" altLang="en-US" dirty="0"/>
              </a:p>
            </p:txBody>
          </p:sp>
        </mc:Choice>
        <mc:Fallback xmlns="">
          <p:sp>
            <p:nvSpPr>
              <p:cNvPr id="62" name="文本框 61">
                <a:extLst>
                  <a:ext uri="{FF2B5EF4-FFF2-40B4-BE49-F238E27FC236}">
                    <a16:creationId xmlns:a16="http://schemas.microsoft.com/office/drawing/2014/main" id="{59A1CC87-56F8-46C3-990F-C67F90CE8667}"/>
                  </a:ext>
                </a:extLst>
              </p:cNvPr>
              <p:cNvSpPr txBox="1">
                <a:spLocks noRot="1" noChangeAspect="1" noMove="1" noResize="1" noEditPoints="1" noAdjustHandles="1" noChangeArrowheads="1" noChangeShapeType="1" noTextEdit="1"/>
              </p:cNvSpPr>
              <p:nvPr/>
            </p:nvSpPr>
            <p:spPr>
              <a:xfrm>
                <a:off x="7402383" y="6470925"/>
                <a:ext cx="547842" cy="307777"/>
              </a:xfrm>
              <a:prstGeom prst="rect">
                <a:avLst/>
              </a:prstGeom>
              <a:blipFill>
                <a:blip r:embed="rId11"/>
                <a:stretch>
                  <a:fillRect l="-6667" r="-4444" b="-16000"/>
                </a:stretch>
              </a:blipFill>
            </p:spPr>
            <p:txBody>
              <a:bodyPr/>
              <a:lstStyle/>
              <a:p>
                <a:r>
                  <a:rPr lang="zh-CN" altLang="en-US">
                    <a:noFill/>
                  </a:rPr>
                  <a:t> </a:t>
                </a:r>
              </a:p>
            </p:txBody>
          </p:sp>
        </mc:Fallback>
      </mc:AlternateContent>
      <p:cxnSp>
        <p:nvCxnSpPr>
          <p:cNvPr id="63" name="直接箭头连接符 62">
            <a:extLst>
              <a:ext uri="{FF2B5EF4-FFF2-40B4-BE49-F238E27FC236}">
                <a16:creationId xmlns:a16="http://schemas.microsoft.com/office/drawing/2014/main" id="{4FA399B8-D7B8-4D30-8DDB-FD5B0FBA0261}"/>
              </a:ext>
            </a:extLst>
          </p:cNvPr>
          <p:cNvCxnSpPr>
            <a:cxnSpLocks/>
          </p:cNvCxnSpPr>
          <p:nvPr/>
        </p:nvCxnSpPr>
        <p:spPr>
          <a:xfrm>
            <a:off x="4759788" y="5311750"/>
            <a:ext cx="5741" cy="61727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27E8C833-7B75-4A62-A114-6A406B956CA4}"/>
              </a:ext>
            </a:extLst>
          </p:cNvPr>
          <p:cNvCxnSpPr>
            <a:cxnSpLocks/>
          </p:cNvCxnSpPr>
          <p:nvPr/>
        </p:nvCxnSpPr>
        <p:spPr>
          <a:xfrm>
            <a:off x="6178973" y="5280899"/>
            <a:ext cx="5741" cy="61727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59C131B1-1DB4-486D-8B8B-E023D94DC4CB}"/>
              </a:ext>
            </a:extLst>
          </p:cNvPr>
          <p:cNvCxnSpPr>
            <a:cxnSpLocks/>
          </p:cNvCxnSpPr>
          <p:nvPr/>
        </p:nvCxnSpPr>
        <p:spPr>
          <a:xfrm>
            <a:off x="7562104" y="5280899"/>
            <a:ext cx="5741" cy="61727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9DE390C7-A271-4087-935A-D030088AF844}"/>
                  </a:ext>
                </a:extLst>
              </p:cNvPr>
              <p:cNvSpPr/>
              <p:nvPr/>
            </p:nvSpPr>
            <p:spPr>
              <a:xfrm>
                <a:off x="5401995" y="5337965"/>
                <a:ext cx="841834"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sub>
                      </m:sSub>
                      <m:r>
                        <a:rPr lang="en-US" altLang="zh-CN" i="1">
                          <a:latin typeface="Cambria Math" panose="02040503050406030204" pitchFamily="18" charset="0"/>
                        </a:rPr>
                        <m:t>)</m:t>
                      </m:r>
                    </m:oMath>
                  </m:oMathPara>
                </a14:m>
                <a:endParaRPr lang="zh-CN" altLang="en-US" dirty="0"/>
              </a:p>
            </p:txBody>
          </p:sp>
        </mc:Choice>
        <mc:Fallback xmlns="">
          <p:sp>
            <p:nvSpPr>
              <p:cNvPr id="4" name="矩形 3">
                <a:extLst>
                  <a:ext uri="{FF2B5EF4-FFF2-40B4-BE49-F238E27FC236}">
                    <a16:creationId xmlns:a16="http://schemas.microsoft.com/office/drawing/2014/main" id="{9DE390C7-A271-4087-935A-D030088AF844}"/>
                  </a:ext>
                </a:extLst>
              </p:cNvPr>
              <p:cNvSpPr>
                <a:spLocks noRot="1" noChangeAspect="1" noMove="1" noResize="1" noEditPoints="1" noAdjustHandles="1" noChangeArrowheads="1" noChangeShapeType="1" noTextEdit="1"/>
              </p:cNvSpPr>
              <p:nvPr/>
            </p:nvSpPr>
            <p:spPr>
              <a:xfrm>
                <a:off x="5401995" y="5337965"/>
                <a:ext cx="841834" cy="391646"/>
              </a:xfrm>
              <a:prstGeom prst="rect">
                <a:avLst/>
              </a:prstGeom>
              <a:blipFill>
                <a:blip r:embed="rId12"/>
                <a:stretch>
                  <a:fillRect b="-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083B4D70-01D8-4E53-BBA9-0328C3DD0573}"/>
                  </a:ext>
                </a:extLst>
              </p:cNvPr>
              <p:cNvSpPr/>
              <p:nvPr/>
            </p:nvSpPr>
            <p:spPr>
              <a:xfrm>
                <a:off x="4115380" y="3872679"/>
                <a:ext cx="682815" cy="4306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𝛼</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p>
            </p:txBody>
          </p:sp>
        </mc:Choice>
        <mc:Fallback xmlns="">
          <p:sp>
            <p:nvSpPr>
              <p:cNvPr id="6" name="矩形 5">
                <a:extLst>
                  <a:ext uri="{FF2B5EF4-FFF2-40B4-BE49-F238E27FC236}">
                    <a16:creationId xmlns:a16="http://schemas.microsoft.com/office/drawing/2014/main" id="{083B4D70-01D8-4E53-BBA9-0328C3DD0573}"/>
                  </a:ext>
                </a:extLst>
              </p:cNvPr>
              <p:cNvSpPr>
                <a:spLocks noRot="1" noChangeAspect="1" noMove="1" noResize="1" noEditPoints="1" noAdjustHandles="1" noChangeArrowheads="1" noChangeShapeType="1" noTextEdit="1"/>
              </p:cNvSpPr>
              <p:nvPr/>
            </p:nvSpPr>
            <p:spPr>
              <a:xfrm>
                <a:off x="4115380" y="3872679"/>
                <a:ext cx="682815" cy="430631"/>
              </a:xfrm>
              <a:prstGeom prst="rect">
                <a:avLst/>
              </a:prstGeom>
              <a:blipFill>
                <a:blip r:embed="rId13"/>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78DC5E2D-5DAE-4F8D-A2FF-4B6F76120A49}"/>
                  </a:ext>
                </a:extLst>
              </p:cNvPr>
              <p:cNvSpPr/>
              <p:nvPr/>
            </p:nvSpPr>
            <p:spPr>
              <a:xfrm>
                <a:off x="4115379" y="4959906"/>
                <a:ext cx="682816" cy="3852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𝛼</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p>
            </p:txBody>
          </p:sp>
        </mc:Choice>
        <mc:Fallback xmlns="">
          <p:sp>
            <p:nvSpPr>
              <p:cNvPr id="45" name="矩形 44">
                <a:extLst>
                  <a:ext uri="{FF2B5EF4-FFF2-40B4-BE49-F238E27FC236}">
                    <a16:creationId xmlns:a16="http://schemas.microsoft.com/office/drawing/2014/main" id="{78DC5E2D-5DAE-4F8D-A2FF-4B6F76120A49}"/>
                  </a:ext>
                </a:extLst>
              </p:cNvPr>
              <p:cNvSpPr>
                <a:spLocks noRot="1" noChangeAspect="1" noMove="1" noResize="1" noEditPoints="1" noAdjustHandles="1" noChangeArrowheads="1" noChangeShapeType="1" noTextEdit="1"/>
              </p:cNvSpPr>
              <p:nvPr/>
            </p:nvSpPr>
            <p:spPr>
              <a:xfrm>
                <a:off x="4115379" y="4959906"/>
                <a:ext cx="682816" cy="385234"/>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8CA82916-891A-4C6B-ABB8-98D52B95741A}"/>
                  </a:ext>
                </a:extLst>
              </p:cNvPr>
              <p:cNvSpPr txBox="1"/>
              <p:nvPr/>
            </p:nvSpPr>
            <p:spPr>
              <a:xfrm>
                <a:off x="5862330" y="2836461"/>
                <a:ext cx="650141" cy="3793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1" smtClean="0">
                              <a:solidFill>
                                <a:schemeClr val="tx1"/>
                              </a:solidFill>
                              <a:latin typeface="Cambria Math" panose="02040503050406030204" pitchFamily="18" charset="0"/>
                              <a:cs typeface="Times New Roman" panose="02020603050405020304" pitchFamily="18" charset="0"/>
                            </a:rPr>
                            <m:t>𝜶</m:t>
                          </m:r>
                        </m:e>
                        <m:sub>
                          <m:r>
                            <a:rPr lang="en-US" altLang="zh-CN" b="1" i="1" smtClean="0">
                              <a:solidFill>
                                <a:schemeClr val="tx1"/>
                              </a:solidFill>
                              <a:latin typeface="Cambria Math" panose="02040503050406030204" pitchFamily="18" charset="0"/>
                              <a:cs typeface="Times New Roman" panose="02020603050405020304" pitchFamily="18" charset="0"/>
                            </a:rPr>
                            <m:t>𝒕</m:t>
                          </m:r>
                        </m:sub>
                        <m:sup>
                          <m:r>
                            <a:rPr lang="en-US" altLang="zh-CN" b="1" i="1" smtClean="0">
                              <a:solidFill>
                                <a:schemeClr val="tx1"/>
                              </a:solidFill>
                              <a:latin typeface="Cambria Math" panose="02040503050406030204" pitchFamily="18" charset="0"/>
                              <a:cs typeface="Times New Roman" panose="02020603050405020304" pitchFamily="18" charset="0"/>
                            </a:rPr>
                            <m:t>𝒊</m:t>
                          </m:r>
                        </m:sup>
                      </m:sSubSup>
                    </m:oMath>
                  </m:oMathPara>
                </a14:m>
                <a:endParaRPr lang="zh-CN"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6" name="文本框 65">
                <a:extLst>
                  <a:ext uri="{FF2B5EF4-FFF2-40B4-BE49-F238E27FC236}">
                    <a16:creationId xmlns:a16="http://schemas.microsoft.com/office/drawing/2014/main" id="{8CA82916-891A-4C6B-ABB8-98D52B95741A}"/>
                  </a:ext>
                </a:extLst>
              </p:cNvPr>
              <p:cNvSpPr txBox="1">
                <a:spLocks noRot="1" noChangeAspect="1" noMove="1" noResize="1" noEditPoints="1" noAdjustHandles="1" noChangeArrowheads="1" noChangeShapeType="1" noTextEdit="1"/>
              </p:cNvSpPr>
              <p:nvPr/>
            </p:nvSpPr>
            <p:spPr>
              <a:xfrm>
                <a:off x="5862330" y="2836461"/>
                <a:ext cx="650141" cy="379399"/>
              </a:xfrm>
              <a:prstGeom prst="rect">
                <a:avLst/>
              </a:prstGeom>
              <a:blipFill>
                <a:blip r:embed="rId15"/>
                <a:stretch>
                  <a:fillRect b="-1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0067725C-EE23-460D-B76C-3CBF13064711}"/>
                  </a:ext>
                </a:extLst>
              </p:cNvPr>
              <p:cNvSpPr txBox="1"/>
              <p:nvPr/>
            </p:nvSpPr>
            <p:spPr>
              <a:xfrm>
                <a:off x="5891141" y="5035611"/>
                <a:ext cx="650141" cy="38279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tx1"/>
                              </a:solidFill>
                              <a:latin typeface="Cambria Math" panose="02040503050406030204" pitchFamily="18" charset="0"/>
                              <a:cs typeface="Times New Roman" panose="02020603050405020304" pitchFamily="18" charset="0"/>
                            </a:rPr>
                          </m:ctrlPr>
                        </m:sSubSupPr>
                        <m:e>
                          <m:r>
                            <a:rPr lang="en-US" altLang="zh-CN" b="1" i="1" smtClean="0">
                              <a:solidFill>
                                <a:schemeClr val="tx1"/>
                              </a:solidFill>
                              <a:latin typeface="Cambria Math" panose="02040503050406030204" pitchFamily="18" charset="0"/>
                              <a:cs typeface="Times New Roman" panose="02020603050405020304" pitchFamily="18" charset="0"/>
                            </a:rPr>
                            <m:t>𝜶</m:t>
                          </m:r>
                        </m:e>
                        <m:sub>
                          <m:r>
                            <a:rPr lang="en-US" altLang="zh-CN" b="1" i="1" smtClean="0">
                              <a:solidFill>
                                <a:schemeClr val="tx1"/>
                              </a:solidFill>
                              <a:latin typeface="Cambria Math" panose="02040503050406030204" pitchFamily="18" charset="0"/>
                              <a:cs typeface="Times New Roman" panose="02020603050405020304" pitchFamily="18" charset="0"/>
                            </a:rPr>
                            <m:t>𝒕</m:t>
                          </m:r>
                        </m:sub>
                        <m:sup>
                          <m:r>
                            <a:rPr lang="en-US" altLang="zh-CN" b="1" i="1" smtClean="0">
                              <a:solidFill>
                                <a:schemeClr val="tx1"/>
                              </a:solidFill>
                              <a:latin typeface="Cambria Math" panose="02040503050406030204" pitchFamily="18" charset="0"/>
                              <a:cs typeface="Times New Roman" panose="02020603050405020304" pitchFamily="18" charset="0"/>
                            </a:rPr>
                            <m:t>𝒌</m:t>
                          </m:r>
                        </m:sup>
                      </m:sSubSup>
                    </m:oMath>
                  </m:oMathPara>
                </a14:m>
                <a:endParaRPr lang="zh-CN"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7" name="文本框 66">
                <a:extLst>
                  <a:ext uri="{FF2B5EF4-FFF2-40B4-BE49-F238E27FC236}">
                    <a16:creationId xmlns:a16="http://schemas.microsoft.com/office/drawing/2014/main" id="{0067725C-EE23-460D-B76C-3CBF13064711}"/>
                  </a:ext>
                </a:extLst>
              </p:cNvPr>
              <p:cNvSpPr txBox="1">
                <a:spLocks noRot="1" noChangeAspect="1" noMove="1" noResize="1" noEditPoints="1" noAdjustHandles="1" noChangeArrowheads="1" noChangeShapeType="1" noTextEdit="1"/>
              </p:cNvSpPr>
              <p:nvPr/>
            </p:nvSpPr>
            <p:spPr>
              <a:xfrm>
                <a:off x="5891141" y="5035611"/>
                <a:ext cx="650141" cy="382797"/>
              </a:xfrm>
              <a:prstGeom prst="rect">
                <a:avLst/>
              </a:prstGeom>
              <a:blipFill>
                <a:blip r:embed="rId16"/>
                <a:stretch>
                  <a:fillRect b="-15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5279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43F46-87DC-4E2E-8E31-2BB8D6B99CEA}"/>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868DE96-218F-4174-8E63-87D18962D84E}"/>
                  </a:ext>
                </a:extLst>
              </p:cNvPr>
              <p:cNvSpPr>
                <a:spLocks noGrp="1"/>
              </p:cNvSpPr>
              <p:nvPr>
                <p:ph idx="1"/>
              </p:nvPr>
            </p:nvSpPr>
            <p:spPr/>
            <p:txBody>
              <a:bodyPr/>
              <a:lstStyle/>
              <a:p>
                <a:r>
                  <a:rPr lang="en-US" altLang="en-US" b="1" dirty="0"/>
                  <a:t>Model parameters:</a:t>
                </a:r>
              </a:p>
              <a:p>
                <a:pPr lvl="1"/>
                <a:r>
                  <a:rPr lang="en-US" altLang="zh-CN" dirty="0">
                    <a:solidFill>
                      <a:srgbClr val="FF0000"/>
                    </a:solidFill>
                  </a:rPr>
                  <a:t>Observation	</a:t>
                </a:r>
                <a14:m>
                  <m:oMath xmlns:m="http://schemas.openxmlformats.org/officeDocument/2006/math">
                    <m:r>
                      <m:rPr>
                        <m:sty m:val="p"/>
                      </m:rPr>
                      <a:rPr lang="el-GR" altLang="zh-CN" dirty="0">
                        <a:latin typeface="Cambria Math" panose="02040503050406030204" pitchFamily="18" charset="0"/>
                        <a:ea typeface="Cambria Math" panose="02040503050406030204" pitchFamily="18" charset="0"/>
                      </a:rPr>
                      <m:t>Σ</m:t>
                    </m:r>
                    <m:r>
                      <a:rPr lang="en-US" altLang="zh-CN" i="1" dirty="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1=1,</m:t>
                    </m:r>
                    <m:r>
                      <a:rPr lang="en-US" altLang="zh-CN" i="1" dirty="0">
                        <a:latin typeface="Cambria Math" panose="02040503050406030204" pitchFamily="18" charset="0"/>
                      </a:rPr>
                      <m:t>𝑣</m:t>
                    </m:r>
                    <m:r>
                      <a:rPr lang="en-US" altLang="zh-CN" b="0" i="1" dirty="0" smtClean="0">
                        <a:latin typeface="Cambria Math" panose="02040503050406030204" pitchFamily="18" charset="0"/>
                      </a:rPr>
                      <m:t>2</m:t>
                    </m:r>
                    <m:r>
                      <a:rPr lang="en-US" altLang="zh-CN" i="1" dirty="0">
                        <a:latin typeface="Cambria Math" panose="02040503050406030204" pitchFamily="18" charset="0"/>
                      </a:rPr>
                      <m:t>=</m:t>
                    </m:r>
                    <m:r>
                      <a:rPr lang="en-US" altLang="zh-CN" b="0" i="1" dirty="0" smtClean="0">
                        <a:latin typeface="Cambria Math" panose="02040503050406030204" pitchFamily="18" charset="0"/>
                      </a:rPr>
                      <m:t>2</m:t>
                    </m:r>
                    <m:r>
                      <a:rPr lang="en-US" altLang="zh-CN" i="1" dirty="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3=3}</m:t>
                    </m:r>
                  </m:oMath>
                </a14:m>
                <a:endParaRPr lang="en-US" altLang="zh-CN" dirty="0"/>
              </a:p>
              <a:p>
                <a:pPr lvl="1"/>
                <a:r>
                  <a:rPr lang="en-US" altLang="zh-CN" dirty="0">
                    <a:solidFill>
                      <a:srgbClr val="FF0000"/>
                    </a:solidFill>
                  </a:rPr>
                  <a:t>Set of states	</a:t>
                </a:r>
                <a14:m>
                  <m:oMath xmlns:m="http://schemas.openxmlformats.org/officeDocument/2006/math">
                    <m:r>
                      <a:rPr lang="en-US" altLang="zh-CN" i="1" dirty="0">
                        <a:latin typeface="Cambria Math" panose="02040503050406030204" pitchFamily="18" charset="0"/>
                      </a:rPr>
                      <m:t>𝑆</m:t>
                    </m:r>
                    <m:r>
                      <a:rPr lang="en-US" altLang="zh-CN" i="1" dirty="0">
                        <a:latin typeface="Cambria Math" panose="02040503050406030204" pitchFamily="18" charset="0"/>
                      </a:rPr>
                      <m:t>={ </m:t>
                    </m:r>
                    <m:r>
                      <a:rPr lang="en-US" altLang="zh-CN" b="0" i="1" dirty="0" smtClean="0">
                        <a:latin typeface="Cambria Math" panose="02040503050406030204" pitchFamily="18" charset="0"/>
                      </a:rPr>
                      <m:t>h𝑜𝑡</m:t>
                    </m:r>
                    <m:r>
                      <a:rPr lang="en-US" altLang="zh-CN" i="1" dirty="0">
                        <a:latin typeface="Cambria Math" panose="02040503050406030204" pitchFamily="18" charset="0"/>
                      </a:rPr>
                      <m:t>, </m:t>
                    </m:r>
                    <m:r>
                      <a:rPr lang="en-US" altLang="zh-CN" b="0" i="1" dirty="0" smtClean="0">
                        <a:latin typeface="Cambria Math" panose="02040503050406030204" pitchFamily="18" charset="0"/>
                      </a:rPr>
                      <m:t>𝑐𝑜𝑙𝑑</m:t>
                    </m:r>
                    <m:r>
                      <a:rPr lang="en-US" altLang="zh-CN" i="1" dirty="0">
                        <a:latin typeface="Cambria Math" panose="02040503050406030204" pitchFamily="18" charset="0"/>
                      </a:rPr>
                      <m:t>}</m:t>
                    </m:r>
                  </m:oMath>
                </a14:m>
                <a:endParaRPr lang="en-US" altLang="zh-CN" dirty="0"/>
              </a:p>
              <a:p>
                <a:pPr lvl="1"/>
                <a:r>
                  <a:rPr lang="en-US" altLang="zh-CN" dirty="0">
                    <a:solidFill>
                      <a:srgbClr val="FF0000"/>
                    </a:solidFill>
                  </a:rPr>
                  <a:t>Transition probabilities between any two states</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𝑖𝑗</m:t>
                        </m:r>
                      </m:sub>
                    </m:sSub>
                  </m:oMath>
                </a14:m>
                <a:endParaRPr lang="en-US" altLang="zh-CN" dirty="0"/>
              </a:p>
              <a:p>
                <a:pPr lvl="1"/>
                <a:r>
                  <a:rPr lang="en-US" altLang="zh-CN" dirty="0">
                    <a:solidFill>
                      <a:srgbClr val="FF0000"/>
                    </a:solidFill>
                  </a:rPr>
                  <a:t>Emission probabilities </a:t>
                </a:r>
                <a:r>
                  <a:rPr lang="en-US" altLang="zh-CN" dirty="0"/>
                  <a:t>within each state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𝑖</m:t>
                        </m:r>
                      </m:sub>
                    </m:sSub>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oMath>
                </a14:m>
                <a:endParaRPr lang="zh-CN" altLang="en-US" dirty="0"/>
              </a:p>
            </p:txBody>
          </p:sp>
        </mc:Choice>
        <mc:Fallback xmlns="">
          <p:sp>
            <p:nvSpPr>
              <p:cNvPr id="3" name="内容占位符 2">
                <a:extLst>
                  <a:ext uri="{FF2B5EF4-FFF2-40B4-BE49-F238E27FC236}">
                    <a16:creationId xmlns:a16="http://schemas.microsoft.com/office/drawing/2014/main" id="{E868DE96-218F-4174-8E63-87D18962D84E}"/>
                  </a:ext>
                </a:extLst>
              </p:cNvPr>
              <p:cNvSpPr>
                <a:spLocks noGrp="1" noRot="1" noChangeAspect="1" noMove="1" noResize="1" noEditPoints="1" noAdjustHandles="1" noChangeArrowheads="1" noChangeShapeType="1" noTextEdit="1"/>
              </p:cNvSpPr>
              <p:nvPr>
                <p:ph idx="1"/>
              </p:nvPr>
            </p:nvSpPr>
            <p:spPr>
              <a:blipFill>
                <a:blip r:embed="rId3"/>
                <a:stretch>
                  <a:fillRect l="-912" t="-156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0994EC1-8177-4C2A-BD04-5797862B06AC}"/>
              </a:ext>
            </a:extLst>
          </p:cNvPr>
          <p:cNvSpPr>
            <a:spLocks noGrp="1"/>
          </p:cNvSpPr>
          <p:nvPr>
            <p:ph type="sldNum" sz="quarter" idx="12"/>
          </p:nvPr>
        </p:nvSpPr>
        <p:spPr/>
        <p:txBody>
          <a:bodyPr/>
          <a:lstStyle/>
          <a:p>
            <a:pPr>
              <a:defRPr/>
            </a:pPr>
            <a:fld id="{B9CD4CCB-73CB-499F-9483-72A1F6A46DBE}" type="slidenum">
              <a:rPr lang="zh-TW" altLang="en-US" smtClean="0"/>
              <a:pPr>
                <a:defRPr/>
              </a:pPr>
              <a:t>49</a:t>
            </a:fld>
            <a:endParaRPr lang="en-US" altLang="zh-TW"/>
          </a:p>
        </p:txBody>
      </p:sp>
      <p:pic>
        <p:nvPicPr>
          <p:cNvPr id="1026" name="Picture 2" descr="https://miro.medium.com/max/2289/1*J4WZN30i-TMvi-IUF_70AQ.png">
            <a:extLst>
              <a:ext uri="{FF2B5EF4-FFF2-40B4-BE49-F238E27FC236}">
                <a16:creationId xmlns:a16="http://schemas.microsoft.com/office/drawing/2014/main" id="{F4EA229A-0490-4D7E-BBAB-3FBAF79ACA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771" y="3148266"/>
            <a:ext cx="76962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26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Markov chains</a:t>
            </a:r>
            <a:endParaRPr lang="zh-CN" altLang="en-US" dirty="0"/>
          </a:p>
        </p:txBody>
      </p:sp>
      <p:sp>
        <p:nvSpPr>
          <p:cNvPr id="3" name="内容占位符 2"/>
          <p:cNvSpPr>
            <a:spLocks noGrp="1"/>
          </p:cNvSpPr>
          <p:nvPr>
            <p:ph idx="1"/>
          </p:nvPr>
        </p:nvSpPr>
        <p:spPr/>
        <p:txBody>
          <a:bodyPr/>
          <a:lstStyle/>
          <a:p>
            <a:r>
              <a:rPr lang="en-US" altLang="zh-CN" dirty="0"/>
              <a:t>The states are represented as nodes in the graph, and the transitions, with their probabilities, as edges</a:t>
            </a:r>
          </a:p>
          <a:p>
            <a:r>
              <a:rPr lang="en-US" altLang="zh-CN" dirty="0"/>
              <a:t>The transitions are probabilities: the values of arcs leaving a given state must sum to 1</a:t>
            </a:r>
            <a:endParaRPr lang="zh-CN" altLang="en-US" dirty="0"/>
          </a:p>
        </p:txBody>
      </p:sp>
      <p:sp>
        <p:nvSpPr>
          <p:cNvPr id="4" name="日期占位符 3"/>
          <p:cNvSpPr>
            <a:spLocks noGrp="1"/>
          </p:cNvSpPr>
          <p:nvPr>
            <p:ph type="dt" sz="half" idx="10"/>
          </p:nvPr>
        </p:nvSpPr>
        <p:spPr/>
        <p:txBody>
          <a:bodyPr/>
          <a:lstStyle/>
          <a:p>
            <a:pPr>
              <a:defRPr/>
            </a:pPr>
            <a:fld id="{B9A0309F-B0F5-4144-A2AF-0A9C52152ECA}" type="datetime1">
              <a:rPr lang="en-US" altLang="zh-CN">
                <a:latin typeface="Calibri" panose="020F0502020204030204"/>
              </a:rPr>
              <a:pPr>
                <a:defRPr/>
              </a:pPr>
              <a:t>12/28/2022</a:t>
            </a:fld>
            <a:endParaRPr lang="en-US">
              <a:latin typeface="Calibri" panose="020F0502020204030204"/>
            </a:endParaRPr>
          </a:p>
        </p:txBody>
      </p:sp>
      <p:sp>
        <p:nvSpPr>
          <p:cNvPr id="5" name="页脚占位符 4"/>
          <p:cNvSpPr>
            <a:spLocks noGrp="1"/>
          </p:cNvSpPr>
          <p:nvPr>
            <p:ph type="ftr" sz="quarter" idx="11"/>
          </p:nvPr>
        </p:nvSpPr>
        <p:spPr/>
        <p:txBody>
          <a:bodyPr/>
          <a:lstStyle/>
          <a:p>
            <a:pPr>
              <a:defRPr/>
            </a:pPr>
            <a:r>
              <a:rPr lang="en-US">
                <a:latin typeface="Calibri" panose="020F0502020204030204"/>
              </a:rPr>
              <a:t>Pattern recognition</a:t>
            </a:r>
          </a:p>
        </p:txBody>
      </p:sp>
      <p:sp>
        <p:nvSpPr>
          <p:cNvPr id="6" name="灯片编号占位符 5"/>
          <p:cNvSpPr>
            <a:spLocks noGrp="1"/>
          </p:cNvSpPr>
          <p:nvPr>
            <p:ph type="sldNum" sz="quarter" idx="12"/>
          </p:nvPr>
        </p:nvSpPr>
        <p:spPr/>
        <p:txBody>
          <a:bodyPr/>
          <a:lstStyle/>
          <a:p>
            <a:pPr>
              <a:defRPr/>
            </a:pPr>
            <a:fld id="{0E6D59EA-74EB-4426-9363-A4C6AA2DED66}" type="slidenum">
              <a:rPr lang="en-US" sz="1050">
                <a:solidFill>
                  <a:srgbClr val="FFFFFF"/>
                </a:solidFill>
                <a:latin typeface="Calibri" panose="020F0502020204030204"/>
              </a:rPr>
              <a:pPr>
                <a:defRPr/>
              </a:pPr>
              <a:t>5</a:t>
            </a:fld>
            <a:endParaRPr lang="en-US" sz="1050">
              <a:solidFill>
                <a:srgbClr val="FFFFFF"/>
              </a:solidFill>
              <a:latin typeface="Calibri" panose="020F0502020204030204"/>
            </a:endParaRPr>
          </a:p>
        </p:txBody>
      </p:sp>
      <p:pic>
        <p:nvPicPr>
          <p:cNvPr id="7" name="图片 6"/>
          <p:cNvPicPr>
            <a:picLocks noChangeAspect="1"/>
          </p:cNvPicPr>
          <p:nvPr/>
        </p:nvPicPr>
        <p:blipFill>
          <a:blip r:embed="rId2"/>
          <a:stretch>
            <a:fillRect/>
          </a:stretch>
        </p:blipFill>
        <p:spPr>
          <a:xfrm>
            <a:off x="4032107" y="3579109"/>
            <a:ext cx="4543425" cy="2581275"/>
          </a:xfrm>
          <a:prstGeom prst="rect">
            <a:avLst/>
          </a:prstGeom>
        </p:spPr>
      </p:pic>
    </p:spTree>
    <p:extLst>
      <p:ext uri="{BB962C8B-B14F-4D97-AF65-F5344CB8AC3E}">
        <p14:creationId xmlns:p14="http://schemas.microsoft.com/office/powerpoint/2010/main" val="3809883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9A6B1-B54C-43BA-9040-0031FBC5C173}"/>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0F8EA98-C53C-4706-A79D-4E9A28E5AF62}"/>
                  </a:ext>
                </a:extLst>
              </p:cNvPr>
              <p:cNvSpPr>
                <a:spLocks noGrp="1"/>
              </p:cNvSpPr>
              <p:nvPr>
                <p:ph idx="1"/>
              </p:nvPr>
            </p:nvSpPr>
            <p:spPr/>
            <p:txBody>
              <a:bodyPr/>
              <a:lstStyle/>
              <a:p>
                <a:r>
                  <a:rPr lang="en-US" altLang="zh-CN" dirty="0"/>
                  <a:t>Example Sequence  </a:t>
                </a:r>
                <a14:m>
                  <m:oMath xmlns:m="http://schemas.openxmlformats.org/officeDocument/2006/math">
                    <m:r>
                      <a:rPr lang="en-US" altLang="zh-CN" b="0" i="1" dirty="0" smtClean="0">
                        <a:latin typeface="Cambria Math" panose="02040503050406030204" pitchFamily="18" charset="0"/>
                      </a:rPr>
                      <m:t>𝑋</m:t>
                    </m:r>
                    <m:r>
                      <a:rPr lang="en-US" altLang="zh-CN" b="0" i="0"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a:latin typeface="Cambria Math" panose="02040503050406030204" pitchFamily="18" charset="0"/>
                      </a:rPr>
                      <m:t>𝑣</m:t>
                    </m:r>
                    <m:r>
                      <a:rPr lang="en-US" altLang="zh-CN" i="1" dirty="0">
                        <a:latin typeface="Cambria Math" panose="02040503050406030204" pitchFamily="18" charset="0"/>
                      </a:rPr>
                      <m:t>2,</m:t>
                    </m:r>
                    <m:r>
                      <a:rPr lang="en-US" altLang="zh-CN" i="1" dirty="0">
                        <a:latin typeface="Cambria Math" panose="02040503050406030204" pitchFamily="18" charset="0"/>
                      </a:rPr>
                      <m:t>𝑣</m:t>
                    </m:r>
                    <m:r>
                      <a:rPr lang="en-US" altLang="zh-CN" i="1" dirty="0">
                        <a:latin typeface="Cambria Math" panose="02040503050406030204" pitchFamily="18" charset="0"/>
                      </a:rPr>
                      <m:t>3,</m:t>
                    </m:r>
                    <m:r>
                      <a:rPr lang="en-US" altLang="zh-CN" i="1" dirty="0">
                        <a:latin typeface="Cambria Math" panose="02040503050406030204" pitchFamily="18" charset="0"/>
                      </a:rPr>
                      <m:t>𝑣</m:t>
                    </m:r>
                    <m:r>
                      <a:rPr lang="en-US" altLang="zh-CN" i="1" dirty="0">
                        <a:latin typeface="Cambria Math" panose="02040503050406030204" pitchFamily="18" charset="0"/>
                      </a:rPr>
                      <m:t>1,</m:t>
                    </m:r>
                    <m:r>
                      <a:rPr lang="en-US" altLang="zh-CN" i="1" dirty="0">
                        <a:latin typeface="Cambria Math" panose="02040503050406030204" pitchFamily="18" charset="0"/>
                      </a:rPr>
                      <m:t>𝑣</m:t>
                    </m:r>
                    <m:r>
                      <a:rPr lang="en-US" altLang="zh-CN" i="1" dirty="0">
                        <a:latin typeface="Cambria Math" panose="02040503050406030204" pitchFamily="18" charset="0"/>
                      </a:rPr>
                      <m:t>2}</m:t>
                    </m:r>
                  </m:oMath>
                </a14:m>
                <a:endParaRPr lang="en-US" altLang="zh-CN" dirty="0"/>
              </a:p>
              <a:p>
                <a:r>
                  <a:rPr lang="en-US" altLang="zh-CN" dirty="0"/>
                  <a:t>Given an HMM model, the probability of </a:t>
                </a:r>
                <a14:m>
                  <m:oMath xmlns:m="http://schemas.openxmlformats.org/officeDocument/2006/math">
                    <m:r>
                      <a:rPr lang="en-US" altLang="zh-CN" i="1" dirty="0">
                        <a:latin typeface="Cambria Math" panose="02040503050406030204" pitchFamily="18" charset="0"/>
                      </a:rPr>
                      <m:t>𝑋</m:t>
                    </m:r>
                  </m:oMath>
                </a14:m>
                <a:r>
                  <a:rPr lang="en-US" altLang="zh-CN" dirty="0"/>
                  <a:t>?</a:t>
                </a:r>
              </a:p>
              <a:p>
                <a:endParaRPr lang="zh-CN" altLang="en-US" dirty="0"/>
              </a:p>
            </p:txBody>
          </p:sp>
        </mc:Choice>
        <mc:Fallback xmlns="">
          <p:sp>
            <p:nvSpPr>
              <p:cNvPr id="3" name="内容占位符 2">
                <a:extLst>
                  <a:ext uri="{FF2B5EF4-FFF2-40B4-BE49-F238E27FC236}">
                    <a16:creationId xmlns:a16="http://schemas.microsoft.com/office/drawing/2014/main" id="{D0F8EA98-C53C-4706-A79D-4E9A28E5AF62}"/>
                  </a:ext>
                </a:extLst>
              </p:cNvPr>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9EF90B2-3633-43A7-8E70-B6D197CD225A}"/>
              </a:ext>
            </a:extLst>
          </p:cNvPr>
          <p:cNvSpPr>
            <a:spLocks noGrp="1"/>
          </p:cNvSpPr>
          <p:nvPr>
            <p:ph type="sldNum" sz="quarter" idx="12"/>
          </p:nvPr>
        </p:nvSpPr>
        <p:spPr/>
        <p:txBody>
          <a:bodyPr/>
          <a:lstStyle/>
          <a:p>
            <a:pPr>
              <a:defRPr/>
            </a:pPr>
            <a:fld id="{B9CD4CCB-73CB-499F-9483-72A1F6A46DBE}" type="slidenum">
              <a:rPr lang="zh-TW" altLang="en-US" smtClean="0"/>
              <a:pPr>
                <a:defRPr/>
              </a:pPr>
              <a:t>50</a:t>
            </a:fld>
            <a:endParaRPr lang="en-US" altLang="zh-TW"/>
          </a:p>
        </p:txBody>
      </p:sp>
      <p:pic>
        <p:nvPicPr>
          <p:cNvPr id="5" name="Picture 2" descr="https://miro.medium.com/max/2289/1*J4WZN30i-TMvi-IUF_70AQ.png">
            <a:extLst>
              <a:ext uri="{FF2B5EF4-FFF2-40B4-BE49-F238E27FC236}">
                <a16:creationId xmlns:a16="http://schemas.microsoft.com/office/drawing/2014/main" id="{45780E4C-ECBA-4C15-83FC-2C9C75085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771" y="3148266"/>
            <a:ext cx="769620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0483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EF4A3-63B4-49A5-A3E3-FF0C90225EF3}"/>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D6F0C90-D000-4507-9E91-E2F7D1DE8F67}"/>
                  </a:ext>
                </a:extLst>
              </p:cNvPr>
              <p:cNvSpPr>
                <a:spLocks noGrp="1"/>
              </p:cNvSpPr>
              <p:nvPr>
                <p:ph idx="1"/>
              </p:nvPr>
            </p:nvSpPr>
            <p:spPr/>
            <p:txBody>
              <a:bodyPr/>
              <a:lstStyle/>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b="0" i="1" dirty="0" smtClean="0">
                        <a:latin typeface="Cambria Math" panose="02040503050406030204" pitchFamily="18" charset="0"/>
                      </a:rPr>
                      <m:t>2</m:t>
                    </m:r>
                    <m:r>
                      <a:rPr lang="en-US" altLang="zh-CN" i="1" dirty="0" smtClean="0">
                        <a:latin typeface="Cambria Math" panose="02040503050406030204" pitchFamily="18" charset="0"/>
                      </a:rPr>
                      <m:t>}</m:t>
                    </m:r>
                  </m:oMath>
                </a14:m>
                <a:endParaRPr lang="zh-CN" altLang="en-US" dirty="0"/>
              </a:p>
            </p:txBody>
          </p:sp>
        </mc:Choice>
        <mc:Fallback>
          <p:sp>
            <p:nvSpPr>
              <p:cNvPr id="3" name="内容占位符 2">
                <a:extLst>
                  <a:ext uri="{FF2B5EF4-FFF2-40B4-BE49-F238E27FC236}">
                    <a16:creationId xmlns:a16="http://schemas.microsoft.com/office/drawing/2014/main" id="{7D6F0C90-D000-4507-9E91-E2F7D1DE8F67}"/>
                  </a:ext>
                </a:extLst>
              </p:cNvPr>
              <p:cNvSpPr>
                <a:spLocks noGrp="1" noRot="1" noChangeAspect="1" noMove="1" noResize="1" noEditPoints="1" noAdjustHandles="1" noChangeArrowheads="1" noChangeShapeType="1" noTextEdit="1"/>
              </p:cNvSpPr>
              <p:nvPr>
                <p:ph idx="1"/>
              </p:nvPr>
            </p:nvSpPr>
            <p:spPr>
              <a:blipFill>
                <a:blip r:embed="rId2"/>
                <a:stretch>
                  <a:fillRect l="-17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B512AB4-413E-4D09-A6EE-9ABF994C740C}"/>
              </a:ext>
            </a:extLst>
          </p:cNvPr>
          <p:cNvSpPr>
            <a:spLocks noGrp="1"/>
          </p:cNvSpPr>
          <p:nvPr>
            <p:ph type="sldNum" sz="quarter" idx="12"/>
          </p:nvPr>
        </p:nvSpPr>
        <p:spPr/>
        <p:txBody>
          <a:bodyPr/>
          <a:lstStyle/>
          <a:p>
            <a:pPr>
              <a:defRPr/>
            </a:pPr>
            <a:fld id="{B9CD4CCB-73CB-499F-9483-72A1F6A46DBE}" type="slidenum">
              <a:rPr lang="zh-TW" altLang="en-US" smtClean="0"/>
              <a:pPr>
                <a:defRPr/>
              </a:pPr>
              <a:t>51</a:t>
            </a:fld>
            <a:endParaRPr lang="en-US" altLang="zh-TW"/>
          </a:p>
        </p:txBody>
      </p:sp>
      <p:pic>
        <p:nvPicPr>
          <p:cNvPr id="2050" name="Picture 2" descr="https://miro.medium.com/max/2289/1*Si2NCJ8JGCc21G-NZSrC0g.png">
            <a:extLst>
              <a:ext uri="{FF2B5EF4-FFF2-40B4-BE49-F238E27FC236}">
                <a16:creationId xmlns:a16="http://schemas.microsoft.com/office/drawing/2014/main" id="{99BCAB62-062B-47EE-8FB0-205514696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861" y="1727549"/>
            <a:ext cx="8515350" cy="470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395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EF4A3-63B4-49A5-A3E3-FF0C90225EF3}"/>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D6F0C90-D000-4507-9E91-E2F7D1DE8F67}"/>
                  </a:ext>
                </a:extLst>
              </p:cNvPr>
              <p:cNvSpPr>
                <a:spLocks noGrp="1"/>
              </p:cNvSpPr>
              <p:nvPr>
                <p:ph idx="1"/>
              </p:nvPr>
            </p:nvSpPr>
            <p:spPr/>
            <p:txBody>
              <a:bodyPr/>
              <a:lstStyle/>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2</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b="0" i="1" dirty="0" smtClean="0">
                        <a:latin typeface="Cambria Math" panose="02040503050406030204" pitchFamily="18" charset="0"/>
                      </a:rPr>
                      <m:t>2</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3</m:t>
                    </m:r>
                    <m:r>
                      <a:rPr lang="en-US" altLang="zh-CN" b="0" i="1" dirty="0" smtClean="0">
                        <a:latin typeface="Cambria Math" panose="02040503050406030204" pitchFamily="18" charset="0"/>
                      </a:rPr>
                      <m:t>}</m:t>
                    </m:r>
                  </m:oMath>
                </a14:m>
                <a:endParaRPr lang="zh-CN" altLang="en-US" dirty="0"/>
              </a:p>
            </p:txBody>
          </p:sp>
        </mc:Choice>
        <mc:Fallback>
          <p:sp>
            <p:nvSpPr>
              <p:cNvPr id="3" name="内容占位符 2">
                <a:extLst>
                  <a:ext uri="{FF2B5EF4-FFF2-40B4-BE49-F238E27FC236}">
                    <a16:creationId xmlns:a16="http://schemas.microsoft.com/office/drawing/2014/main" id="{7D6F0C90-D000-4507-9E91-E2F7D1DE8F67}"/>
                  </a:ext>
                </a:extLst>
              </p:cNvPr>
              <p:cNvSpPr>
                <a:spLocks noGrp="1" noRot="1" noChangeAspect="1" noMove="1" noResize="1" noEditPoints="1" noAdjustHandles="1" noChangeArrowheads="1" noChangeShapeType="1" noTextEdit="1"/>
              </p:cNvSpPr>
              <p:nvPr>
                <p:ph idx="1"/>
              </p:nvPr>
            </p:nvSpPr>
            <p:spPr>
              <a:blipFill>
                <a:blip r:embed="rId2"/>
                <a:stretch>
                  <a:fillRect l="-17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B512AB4-413E-4D09-A6EE-9ABF994C740C}"/>
              </a:ext>
            </a:extLst>
          </p:cNvPr>
          <p:cNvSpPr>
            <a:spLocks noGrp="1"/>
          </p:cNvSpPr>
          <p:nvPr>
            <p:ph type="sldNum" sz="quarter" idx="12"/>
          </p:nvPr>
        </p:nvSpPr>
        <p:spPr/>
        <p:txBody>
          <a:bodyPr/>
          <a:lstStyle/>
          <a:p>
            <a:pPr>
              <a:defRPr/>
            </a:pPr>
            <a:fld id="{B9CD4CCB-73CB-499F-9483-72A1F6A46DBE}" type="slidenum">
              <a:rPr lang="zh-TW" altLang="en-US" smtClean="0"/>
              <a:pPr>
                <a:defRPr/>
              </a:pPr>
              <a:t>52</a:t>
            </a:fld>
            <a:endParaRPr lang="en-US" altLang="zh-TW"/>
          </a:p>
        </p:txBody>
      </p:sp>
      <p:pic>
        <p:nvPicPr>
          <p:cNvPr id="4098" name="Picture 2" descr="https://miro.medium.com/max/2289/1*AioUIxV6h6X2rEcAHI7_Ag.png">
            <a:extLst>
              <a:ext uri="{FF2B5EF4-FFF2-40B4-BE49-F238E27FC236}">
                <a16:creationId xmlns:a16="http://schemas.microsoft.com/office/drawing/2014/main" id="{6402FED8-AF81-46B8-967B-B0FCB5D0C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629" y="1694329"/>
            <a:ext cx="88677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828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EF4A3-63B4-49A5-A3E3-FF0C90225EF3}"/>
              </a:ext>
            </a:extLst>
          </p:cNvPr>
          <p:cNvSpPr>
            <a:spLocks noGrp="1"/>
          </p:cNvSpPr>
          <p:nvPr>
            <p:ph type="title"/>
          </p:nvPr>
        </p:nvSpPr>
        <p:spPr/>
        <p:txBody>
          <a:bodyPr/>
          <a:lstStyle/>
          <a:p>
            <a:r>
              <a:rPr lang="en-US" altLang="zh-CN" dirty="0"/>
              <a:t>Example: Ice cream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D6F0C90-D000-4507-9E91-E2F7D1DE8F67}"/>
                  </a:ext>
                </a:extLst>
              </p:cNvPr>
              <p:cNvSpPr>
                <a:spLocks noGrp="1"/>
              </p:cNvSpPr>
              <p:nvPr>
                <p:ph idx="1"/>
              </p:nvPr>
            </p:nvSpPr>
            <p:spPr/>
            <p:txBody>
              <a:bodyPr/>
              <a:lstStyle/>
              <a:p>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4</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b="0" i="1" dirty="0" smtClean="0">
                        <a:latin typeface="Cambria Math" panose="02040503050406030204" pitchFamily="18" charset="0"/>
                      </a:rPr>
                      <m:t>2</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3,</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𝑣</m:t>
                    </m:r>
                    <m:r>
                      <a:rPr lang="en-US" altLang="zh-CN" b="0" i="1" dirty="0" smtClean="0">
                        <a:latin typeface="Cambria Math" panose="02040503050406030204" pitchFamily="18" charset="0"/>
                      </a:rPr>
                      <m:t>2}</m:t>
                    </m:r>
                  </m:oMath>
                </a14:m>
                <a:endParaRPr lang="zh-CN" altLang="en-US" dirty="0"/>
              </a:p>
            </p:txBody>
          </p:sp>
        </mc:Choice>
        <mc:Fallback>
          <p:sp>
            <p:nvSpPr>
              <p:cNvPr id="3" name="内容占位符 2">
                <a:extLst>
                  <a:ext uri="{FF2B5EF4-FFF2-40B4-BE49-F238E27FC236}">
                    <a16:creationId xmlns:a16="http://schemas.microsoft.com/office/drawing/2014/main" id="{7D6F0C90-D000-4507-9E91-E2F7D1DE8F67}"/>
                  </a:ext>
                </a:extLst>
              </p:cNvPr>
              <p:cNvSpPr>
                <a:spLocks noGrp="1" noRot="1" noChangeAspect="1" noMove="1" noResize="1" noEditPoints="1" noAdjustHandles="1" noChangeArrowheads="1" noChangeShapeType="1" noTextEdit="1"/>
              </p:cNvSpPr>
              <p:nvPr>
                <p:ph idx="1"/>
              </p:nvPr>
            </p:nvSpPr>
            <p:spPr>
              <a:blipFill>
                <a:blip r:embed="rId2"/>
                <a:stretch>
                  <a:fillRect l="-17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B512AB4-413E-4D09-A6EE-9ABF994C740C}"/>
              </a:ext>
            </a:extLst>
          </p:cNvPr>
          <p:cNvSpPr>
            <a:spLocks noGrp="1"/>
          </p:cNvSpPr>
          <p:nvPr>
            <p:ph type="sldNum" sz="quarter" idx="12"/>
          </p:nvPr>
        </p:nvSpPr>
        <p:spPr/>
        <p:txBody>
          <a:bodyPr/>
          <a:lstStyle/>
          <a:p>
            <a:pPr>
              <a:defRPr/>
            </a:pPr>
            <a:fld id="{B9CD4CCB-73CB-499F-9483-72A1F6A46DBE}" type="slidenum">
              <a:rPr lang="zh-TW" altLang="en-US" smtClean="0"/>
              <a:pPr>
                <a:defRPr/>
              </a:pPr>
              <a:t>53</a:t>
            </a:fld>
            <a:endParaRPr lang="en-US" altLang="zh-TW"/>
          </a:p>
        </p:txBody>
      </p:sp>
      <p:pic>
        <p:nvPicPr>
          <p:cNvPr id="5122" name="Picture 2" descr="https://miro.medium.com/max/2289/1*hBYEpvpuWLNeFHo9g5Jknw.png">
            <a:extLst>
              <a:ext uri="{FF2B5EF4-FFF2-40B4-BE49-F238E27FC236}">
                <a16:creationId xmlns:a16="http://schemas.microsoft.com/office/drawing/2014/main" id="{18D39B79-23B5-4641-8F38-5FDC1C075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880" y="1355419"/>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114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65000"/>
                  </a:schemeClr>
                </a:solidFill>
              </a:rPr>
              <a:t>Introduction to HMMs: Hidden Markov models</a:t>
            </a:r>
          </a:p>
          <a:p>
            <a:r>
              <a:rPr lang="en-US" altLang="zh-CN" dirty="0">
                <a:solidFill>
                  <a:schemeClr val="bg1">
                    <a:lumMod val="65000"/>
                  </a:schemeClr>
                </a:solidFill>
              </a:rPr>
              <a:t>HMM for ASR</a:t>
            </a:r>
          </a:p>
          <a:p>
            <a:pPr lvl="1"/>
            <a:r>
              <a:rPr lang="en-US" altLang="zh-CN" dirty="0">
                <a:solidFill>
                  <a:schemeClr val="bg1">
                    <a:lumMod val="65000"/>
                  </a:schemeClr>
                </a:solidFill>
              </a:rPr>
              <a:t>Likelihood computation (forward algorithm)</a:t>
            </a:r>
          </a:p>
          <a:p>
            <a:pPr lvl="1"/>
            <a:r>
              <a:rPr lang="en-US" altLang="zh-CN" dirty="0"/>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54</a:t>
            </a:fld>
            <a:endParaRPr lang="en-US" altLang="zh-TW"/>
          </a:p>
        </p:txBody>
      </p:sp>
    </p:spTree>
    <p:extLst>
      <p:ext uri="{BB962C8B-B14F-4D97-AF65-F5344CB8AC3E}">
        <p14:creationId xmlns:p14="http://schemas.microsoft.com/office/powerpoint/2010/main" val="135049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three problems of HMMs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91438" lvl="1" indent="-91438">
                  <a:spcBef>
                    <a:spcPts val="1200"/>
                  </a:spcBef>
                  <a:buSzPct val="100000"/>
                  <a:buFont typeface="Calibri" panose="020F0502020204030204" pitchFamily="34" charset="0"/>
                  <a:buChar char=" "/>
                </a:pPr>
                <a:r>
                  <a:rPr lang="en-US" altLang="zh-CN" sz="2400" dirty="0">
                    <a:latin typeface="+mn-lt"/>
                  </a:rPr>
                  <a:t>Working with HMMs requires the solution of three problems:</a:t>
                </a:r>
              </a:p>
              <a:p>
                <a:pPr lvl="1">
                  <a:buSzPct val="100000"/>
                </a:pPr>
                <a:r>
                  <a:rPr lang="en-US" altLang="zh-CN" b="1" dirty="0"/>
                  <a:t>Likelihood </a:t>
                </a:r>
                <a:r>
                  <a:rPr lang="en-US" altLang="zh-CN" dirty="0"/>
                  <a:t>Determine the overall likelihood of an observation sequence </a:t>
                </a:r>
                <a14:m>
                  <m:oMath xmlns:m="http://schemas.openxmlformats.org/officeDocument/2006/math">
                    <m:r>
                      <a:rPr lang="en-US" altLang="zh-CN" i="1" dirty="0">
                        <a:latin typeface="Cambria Math" panose="02040503050406030204" pitchFamily="18" charset="0"/>
                      </a:rPr>
                      <m:t>𝑋</m:t>
                    </m:r>
                    <m:r>
                      <a:rPr lang="en-US" altLang="zh-CN" b="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𝒙</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err="1">
                            <a:latin typeface="Cambria Math" panose="02040503050406030204" pitchFamily="18" charset="0"/>
                          </a:rPr>
                          <m:t>𝑇</m:t>
                        </m:r>
                      </m:sub>
                    </m:sSub>
                    <m:r>
                      <a:rPr lang="en-US" altLang="zh-CN" b="1" dirty="0">
                        <a:latin typeface="Cambria Math" panose="02040503050406030204" pitchFamily="18" charset="0"/>
                      </a:rPr>
                      <m:t>)</m:t>
                    </m:r>
                  </m:oMath>
                </a14:m>
                <a:r>
                  <a:rPr lang="en-US" altLang="zh-CN" b="1" dirty="0"/>
                  <a:t> </a:t>
                </a:r>
                <a:r>
                  <a:rPr lang="en-US" altLang="zh-CN" dirty="0"/>
                  <a:t>being generated by a known HMM topology</a:t>
                </a:r>
                <a:r>
                  <a:rPr lang="en-US" altLang="zh-CN" b="1" dirty="0"/>
                  <a:t>, </a:t>
                </a:r>
                <a14:m>
                  <m:oMath xmlns:m="http://schemas.openxmlformats.org/officeDocument/2006/math">
                    <m:r>
                      <a:rPr lang="en-US" altLang="zh-CN" dirty="0">
                        <a:latin typeface="Cambria Math" panose="02040503050406030204" pitchFamily="18" charset="0"/>
                      </a:rPr>
                      <m:t>ℳ</m:t>
                    </m:r>
                  </m:oMath>
                </a14:m>
                <a:r>
                  <a:rPr lang="en-US" altLang="zh-CN" b="1" dirty="0"/>
                  <a:t>. </a:t>
                </a:r>
              </a:p>
              <a:p>
                <a:pPr marL="200020" lvl="1" indent="0">
                  <a:buSzPct val="100000"/>
                  <a:buNone/>
                </a:pPr>
                <a:r>
                  <a:rPr lang="en-US" altLang="zh-CN" b="1" dirty="0"/>
                  <a:t>     → </a:t>
                </a:r>
                <a:r>
                  <a:rPr lang="en-US" altLang="zh-CN" dirty="0"/>
                  <a:t>the </a:t>
                </a:r>
                <a:r>
                  <a:rPr lang="en-US" altLang="zh-CN" dirty="0">
                    <a:solidFill>
                      <a:srgbClr val="FF0000"/>
                    </a:solidFill>
                  </a:rPr>
                  <a:t>forward algorithm</a:t>
                </a:r>
              </a:p>
              <a:p>
                <a:pPr lvl="1">
                  <a:buSzPct val="100000"/>
                </a:pPr>
                <a:r>
                  <a:rPr lang="en-US" altLang="zh-CN" b="1" dirty="0"/>
                  <a:t>Decoding and alignment </a:t>
                </a:r>
                <a:r>
                  <a:rPr lang="en-US" altLang="zh-CN" dirty="0"/>
                  <a:t>Given an observation sequence and an HMM, determine the most probable hidden state sequence </a:t>
                </a:r>
              </a:p>
              <a:p>
                <a:pPr marL="200020" lvl="1" indent="0">
                  <a:buSzPct val="100000"/>
                  <a:buNone/>
                </a:pPr>
                <a:r>
                  <a:rPr lang="en-US" altLang="zh-CN" dirty="0"/>
                  <a:t>     → the </a:t>
                </a:r>
                <a:r>
                  <a:rPr lang="en-US" altLang="zh-CN" dirty="0">
                    <a:solidFill>
                      <a:srgbClr val="FF0000"/>
                    </a:solidFill>
                  </a:rPr>
                  <a:t>Viterbi algorithm </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55</a:t>
            </a:fld>
            <a:endParaRPr lang="en-US" altLang="zh-TW"/>
          </a:p>
        </p:txBody>
      </p:sp>
    </p:spTree>
    <p:extLst>
      <p:ext uri="{BB962C8B-B14F-4D97-AF65-F5344CB8AC3E}">
        <p14:creationId xmlns:p14="http://schemas.microsoft.com/office/powerpoint/2010/main" val="22042301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6C644-FC37-4984-8F3F-72E15FA18226}"/>
              </a:ext>
            </a:extLst>
          </p:cNvPr>
          <p:cNvSpPr>
            <a:spLocks noGrp="1"/>
          </p:cNvSpPr>
          <p:nvPr>
            <p:ph type="title"/>
          </p:nvPr>
        </p:nvSpPr>
        <p:spPr/>
        <p:txBody>
          <a:bodyPr/>
          <a:lstStyle/>
          <a:p>
            <a:r>
              <a:rPr lang="en-US" altLang="zh-CN" dirty="0"/>
              <a:t>Decoding and alignment</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D82BB11-8C1E-4E54-8E4A-C0262ECE12AE}"/>
                  </a:ext>
                </a:extLst>
              </p:cNvPr>
              <p:cNvSpPr>
                <a:spLocks noGrp="1"/>
              </p:cNvSpPr>
              <p:nvPr>
                <p:ph idx="1"/>
              </p:nvPr>
            </p:nvSpPr>
            <p:spPr/>
            <p:txBody>
              <a:bodyPr>
                <a:normAutofit/>
              </a:bodyPr>
              <a:lstStyle/>
              <a:p>
                <a:r>
                  <a:rPr lang="en-US" altLang="zh-CN" dirty="0"/>
                  <a:t>Goal: Find the most likely probable hidden state sequence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m:t>
                        </m:r>
                      </m:sup>
                    </m:sSup>
                    <m:r>
                      <a:rPr lang="en-US" altLang="zh-CN" i="1" dirty="0">
                        <a:latin typeface="Cambria Math" panose="02040503050406030204" pitchFamily="18" charset="0"/>
                      </a:rPr>
                      <m:t>=(</m:t>
                    </m:r>
                    <m:sSubSup>
                      <m:sSubSupPr>
                        <m:ctrlPr>
                          <a:rPr lang="en-US" altLang="zh-CN" b="0" i="1" dirty="0" smtClean="0">
                            <a:latin typeface="Cambria Math" panose="02040503050406030204" pitchFamily="18" charset="0"/>
                          </a:rPr>
                        </m:ctrlPr>
                      </m:sSubSupPr>
                      <m:e>
                        <m:r>
                          <a:rPr lang="en-US" altLang="zh-CN" i="1" dirty="0">
                            <a:latin typeface="Cambria Math" panose="02040503050406030204" pitchFamily="18" charset="0"/>
                          </a:rPr>
                          <m:t>𝑞</m:t>
                        </m:r>
                      </m:e>
                      <m:sub>
                        <m:r>
                          <a:rPr lang="en-US" altLang="zh-CN" i="1" dirty="0">
                            <a:latin typeface="Cambria Math" panose="02040503050406030204" pitchFamily="18" charset="0"/>
                          </a:rPr>
                          <m:t>1</m:t>
                        </m:r>
                      </m:sub>
                      <m:sup>
                        <m:r>
                          <a:rPr lang="en-US" altLang="zh-CN" b="0" i="1" dirty="0" smtClean="0">
                            <a:latin typeface="Cambria Math" panose="02040503050406030204" pitchFamily="18" charset="0"/>
                          </a:rPr>
                          <m:t>∗</m:t>
                        </m:r>
                      </m:sup>
                    </m:sSubSup>
                    <m:r>
                      <a:rPr lang="en-US" altLang="zh-CN" i="1" dirty="0">
                        <a:latin typeface="Cambria Math" panose="02040503050406030204" pitchFamily="18" charset="0"/>
                      </a:rPr>
                      <m:t>, …, </m:t>
                    </m:r>
                    <m:sSubSup>
                      <m:sSubSupPr>
                        <m:ctrlPr>
                          <a:rPr lang="en-US" altLang="zh-CN" b="0" i="1" dirty="0" smtClean="0">
                            <a:latin typeface="Cambria Math" panose="02040503050406030204" pitchFamily="18" charset="0"/>
                          </a:rPr>
                        </m:ctrlPr>
                      </m:sSubSup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𝑇</m:t>
                        </m:r>
                      </m:sub>
                      <m:sup>
                        <m:r>
                          <a:rPr lang="en-US" altLang="zh-CN" b="0" i="1" dirty="0" smtClean="0">
                            <a:latin typeface="Cambria Math" panose="02040503050406030204" pitchFamily="18" charset="0"/>
                          </a:rPr>
                          <m:t>∗</m:t>
                        </m:r>
                      </m:sup>
                    </m:sSubSup>
                    <m:r>
                      <a:rPr lang="en-US" altLang="zh-CN" i="1" dirty="0">
                        <a:latin typeface="Cambria Math" panose="02040503050406030204" pitchFamily="18" charset="0"/>
                      </a:rPr>
                      <m:t>)</m:t>
                    </m:r>
                  </m:oMath>
                </a14:m>
                <a:r>
                  <a:rPr lang="en-US" altLang="zh-CN" dirty="0"/>
                  <a:t>given an observation sequence </a:t>
                </a:r>
                <a14:m>
                  <m:oMath xmlns:m="http://schemas.openxmlformats.org/officeDocument/2006/math">
                    <m:r>
                      <a:rPr lang="en-US" altLang="zh-CN" i="1" dirty="0" smtClean="0">
                        <a:latin typeface="Cambria Math" panose="02040503050406030204" pitchFamily="18" charset="0"/>
                      </a:rPr>
                      <m:t>𝑋</m:t>
                    </m:r>
                  </m:oMath>
                </a14:m>
                <a:endParaRPr lang="en-US" altLang="zh-CN" dirty="0"/>
              </a:p>
              <a:p>
                <a:endParaRPr lang="en-US" altLang="zh-CN" dirty="0"/>
              </a:p>
              <a:p>
                <a:endParaRPr lang="en-US" altLang="zh-CN" dirty="0"/>
              </a:p>
              <a:p>
                <a:r>
                  <a:rPr lang="en-US" altLang="zh-CN" dirty="0"/>
                  <a:t>Similar to the likelihood problem,</a:t>
                </a:r>
              </a:p>
              <a:p>
                <a:endParaRPr lang="en-US" altLang="zh-CN" dirty="0"/>
              </a:p>
              <a:p>
                <a:endParaRPr lang="en-US" altLang="zh-CN" dirty="0"/>
              </a:p>
              <a:p>
                <a:endParaRPr lang="en-US" altLang="zh-CN" dirty="0"/>
              </a:p>
              <a:p>
                <a:endParaRPr lang="en-US" altLang="zh-CN" dirty="0"/>
              </a:p>
              <a:p>
                <a14:m>
                  <m:oMath xmlns:m="http://schemas.openxmlformats.org/officeDocument/2006/math">
                    <m:sSubSup>
                      <m:sSubSupPr>
                        <m:ctrlPr>
                          <a:rPr lang="en-US" altLang="zh-CN" i="1" dirty="0" smtClean="0">
                            <a:solidFill>
                              <a:schemeClr val="tx1">
                                <a:lumMod val="85000"/>
                                <a:lumOff val="15000"/>
                              </a:schemeClr>
                            </a:solidFill>
                            <a:latin typeface="Cambria Math" panose="02040503050406030204" pitchFamily="18" charset="0"/>
                          </a:rPr>
                        </m:ctrlPr>
                      </m:sSubSupPr>
                      <m:e>
                        <m:r>
                          <a:rPr lang="en-US" altLang="zh-CN" b="0" i="1" dirty="0">
                            <a:solidFill>
                              <a:schemeClr val="tx1">
                                <a:lumMod val="85000"/>
                                <a:lumOff val="15000"/>
                              </a:schemeClr>
                            </a:solidFill>
                            <a:latin typeface="Cambria Math" panose="02040503050406030204" pitchFamily="18" charset="0"/>
                          </a:rPr>
                          <m:t>𝑉</m:t>
                        </m:r>
                      </m:e>
                      <m:sub>
                        <m:r>
                          <a:rPr lang="en-US" altLang="zh-CN" b="0" i="1" dirty="0">
                            <a:solidFill>
                              <a:schemeClr val="tx1">
                                <a:lumMod val="85000"/>
                                <a:lumOff val="15000"/>
                              </a:schemeClr>
                            </a:solidFill>
                            <a:latin typeface="Cambria Math" panose="02040503050406030204" pitchFamily="18" charset="0"/>
                          </a:rPr>
                          <m:t>𝑇</m:t>
                        </m:r>
                      </m:sub>
                      <m:sup>
                        <m:r>
                          <a:rPr lang="en-US" altLang="zh-CN" b="0" i="1" dirty="0">
                            <a:solidFill>
                              <a:schemeClr val="tx1">
                                <a:lumMod val="85000"/>
                                <a:lumOff val="15000"/>
                              </a:schemeClr>
                            </a:solidFill>
                            <a:latin typeface="Cambria Math" panose="02040503050406030204" pitchFamily="18" charset="0"/>
                          </a:rPr>
                          <m:t>𝑗</m:t>
                        </m:r>
                      </m:sup>
                    </m:sSubSup>
                  </m:oMath>
                </a14:m>
                <a:r>
                  <a:rPr lang="en-US" altLang="zh-CN" dirty="0"/>
                  <a:t> -- probability of most likely sequence of states ending at state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𝑇</m:t>
                        </m:r>
                      </m:sub>
                    </m:sSub>
                    <m:r>
                      <a:rPr lang="en-US" altLang="zh-CN" i="1">
                        <a:latin typeface="Cambria Math" panose="02040503050406030204" pitchFamily="18" charset="0"/>
                      </a:rPr>
                      <m:t>=</m:t>
                    </m:r>
                    <m:r>
                      <a:rPr lang="en-US" altLang="zh-CN" i="1">
                        <a:latin typeface="Cambria Math" panose="02040503050406030204" pitchFamily="18" charset="0"/>
                      </a:rPr>
                      <m:t>𝑗</m:t>
                    </m:r>
                  </m:oMath>
                </a14:m>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D82BB11-8C1E-4E54-8E4A-C0262ECE12AE}"/>
                  </a:ext>
                </a:extLst>
              </p:cNvPr>
              <p:cNvSpPr>
                <a:spLocks noGrp="1" noRot="1" noChangeAspect="1" noMove="1" noResize="1" noEditPoints="1" noAdjustHandles="1" noChangeArrowheads="1" noChangeShapeType="1" noTextEdit="1"/>
              </p:cNvSpPr>
              <p:nvPr>
                <p:ph idx="1"/>
              </p:nvPr>
            </p:nvSpPr>
            <p:spPr>
              <a:blipFill>
                <a:blip r:embed="rId3"/>
                <a:stretch>
                  <a:fillRect l="-912" t="-1568" r="-171"/>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844A8FC5-677B-4DF0-915A-A467B318AD06}"/>
              </a:ext>
            </a:extLst>
          </p:cNvPr>
          <p:cNvSpPr>
            <a:spLocks noGrp="1"/>
          </p:cNvSpPr>
          <p:nvPr>
            <p:ph type="sldNum" sz="quarter" idx="12"/>
          </p:nvPr>
        </p:nvSpPr>
        <p:spPr/>
        <p:txBody>
          <a:bodyPr/>
          <a:lstStyle/>
          <a:p>
            <a:pPr>
              <a:defRPr/>
            </a:pPr>
            <a:fld id="{B9CD4CCB-73CB-499F-9483-72A1F6A46DBE}" type="slidenum">
              <a:rPr lang="zh-TW" altLang="en-US" smtClean="0"/>
              <a:pPr>
                <a:defRPr/>
              </a:pPr>
              <a:t>56</a:t>
            </a:fld>
            <a:endParaRPr lang="en-US" altLang="zh-TW"/>
          </a:p>
        </p:txBody>
      </p:sp>
      <mc:AlternateContent xmlns:mc="http://schemas.openxmlformats.org/markup-compatibility/2006">
        <mc:Choice xmlns:a14="http://schemas.microsoft.com/office/drawing/2010/main" Requires="a14">
          <p:sp>
            <p:nvSpPr>
              <p:cNvPr id="5" name="矩形 4">
                <a:extLst>
                  <a:ext uri="{FF2B5EF4-FFF2-40B4-BE49-F238E27FC236}">
                    <a16:creationId xmlns:a16="http://schemas.microsoft.com/office/drawing/2014/main" id="{91C90E64-A2A4-46AD-8A1A-58235C4AFA2E}"/>
                  </a:ext>
                </a:extLst>
              </p:cNvPr>
              <p:cNvSpPr/>
              <p:nvPr/>
            </p:nvSpPr>
            <p:spPr>
              <a:xfrm>
                <a:off x="1426575" y="1891932"/>
                <a:ext cx="9266063" cy="6193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r>
                            <m:rPr>
                              <m:sty m:val="p"/>
                            </m:rPr>
                            <a:rPr lang="en-US" altLang="zh-CN" sz="240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𝑄</m:t>
                                  </m:r>
                                </m:lim>
                              </m:limLow>
                            </m:fName>
                            <m:e>
                              <m:r>
                                <a:rPr lang="en-US" altLang="zh-CN" sz="2400" i="1" dirty="0">
                                  <a:latin typeface="Cambria Math" panose="02040503050406030204" pitchFamily="18" charset="0"/>
                                </a:rPr>
                                <m:t>𝑃</m:t>
                              </m:r>
                              <m:d>
                                <m:dPr>
                                  <m:ctrlPr>
                                    <a:rPr lang="en-US" altLang="zh-CN" sz="2400" b="0" i="1" dirty="0" smtClean="0">
                                      <a:latin typeface="Cambria Math" panose="02040503050406030204" pitchFamily="18" charset="0"/>
                                    </a:rPr>
                                  </m:ctrlPr>
                                </m:dPr>
                                <m:e>
                                  <m:r>
                                    <a:rPr lang="en-US" altLang="zh-CN" sz="2400" b="0" i="1" dirty="0" smtClean="0">
                                      <a:latin typeface="Cambria Math" panose="02040503050406030204" pitchFamily="18" charset="0"/>
                                    </a:rPr>
                                    <m:t>𝑄</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𝑋</m:t>
                                  </m:r>
                                </m:e>
                              </m:d>
                              <m:r>
                                <a:rPr lang="en-US" altLang="zh-CN" sz="2400" i="1">
                                  <a:latin typeface="Cambria Math" panose="02040503050406030204" pitchFamily="18" charset="0"/>
                                </a:rPr>
                                <m:t>=</m:t>
                              </m:r>
                            </m:e>
                          </m:func>
                        </m:e>
                      </m:func>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sub>
                                  </m:sSub>
                                </m:lim>
                              </m:limLow>
                            </m:fName>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e>
                          </m:func>
                        </m:e>
                      </m:func>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sub>
                                  </m:sSub>
                                </m:lim>
                              </m:limLow>
                            </m:fName>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e>
                          </m:func>
                        </m:e>
                      </m:func>
                    </m:oMath>
                  </m:oMathPara>
                </a14:m>
                <a:endParaRPr lang="zh-CN" altLang="en-US" sz="2400" dirty="0"/>
              </a:p>
            </p:txBody>
          </p:sp>
        </mc:Choice>
        <mc:Fallback>
          <p:sp>
            <p:nvSpPr>
              <p:cNvPr id="5" name="矩形 4">
                <a:extLst>
                  <a:ext uri="{FF2B5EF4-FFF2-40B4-BE49-F238E27FC236}">
                    <a16:creationId xmlns:a16="http://schemas.microsoft.com/office/drawing/2014/main" id="{91C90E64-A2A4-46AD-8A1A-58235C4AFA2E}"/>
                  </a:ext>
                </a:extLst>
              </p:cNvPr>
              <p:cNvSpPr>
                <a:spLocks noRot="1" noChangeAspect="1" noMove="1" noResize="1" noEditPoints="1" noAdjustHandles="1" noChangeArrowheads="1" noChangeShapeType="1" noTextEdit="1"/>
              </p:cNvSpPr>
              <p:nvPr/>
            </p:nvSpPr>
            <p:spPr>
              <a:xfrm>
                <a:off x="1426575" y="1891932"/>
                <a:ext cx="9266063" cy="619337"/>
              </a:xfrm>
              <a:prstGeom prst="rect">
                <a:avLst/>
              </a:prstGeom>
              <a:blipFill>
                <a:blip r:embed="rId4"/>
                <a:stretch>
                  <a:fillRect b="-49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685F53FE-3FE2-464D-A197-1224429C51CF}"/>
                  </a:ext>
                </a:extLst>
              </p:cNvPr>
              <p:cNvSpPr/>
              <p:nvPr/>
            </p:nvSpPr>
            <p:spPr>
              <a:xfrm>
                <a:off x="1426575" y="3661465"/>
                <a:ext cx="8634223" cy="1146339"/>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b="0" i="1" smtClean="0">
                                      <a:latin typeface="Cambria Math" panose="02040503050406030204" pitchFamily="18" charset="0"/>
                                    </a:rPr>
                                    <m:t>𝑇</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e>
                      </m:func>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𝑇</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e>
                      </m:func>
                    </m:oMath>
                  </m:oMathPara>
                </a14:m>
                <a:endParaRPr lang="en-US" altLang="zh-CN"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𝑗</m:t>
                              </m:r>
                            </m:lim>
                          </m:limLow>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𝑇</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e>
                          </m:func>
                        </m:e>
                      </m:func>
                    </m:oMath>
                  </m:oMathPara>
                </a14:m>
                <a:endParaRPr lang="zh-CN" altLang="en-US" sz="2400" dirty="0"/>
              </a:p>
            </p:txBody>
          </p:sp>
        </mc:Choice>
        <mc:Fallback xmlns="">
          <p:sp>
            <p:nvSpPr>
              <p:cNvPr id="6" name="矩形 5">
                <a:extLst>
                  <a:ext uri="{FF2B5EF4-FFF2-40B4-BE49-F238E27FC236}">
                    <a16:creationId xmlns:a16="http://schemas.microsoft.com/office/drawing/2014/main" id="{685F53FE-3FE2-464D-A197-1224429C51CF}"/>
                  </a:ext>
                </a:extLst>
              </p:cNvPr>
              <p:cNvSpPr>
                <a:spLocks noRot="1" noChangeAspect="1" noMove="1" noResize="1" noEditPoints="1" noAdjustHandles="1" noChangeArrowheads="1" noChangeShapeType="1" noTextEdit="1"/>
              </p:cNvSpPr>
              <p:nvPr/>
            </p:nvSpPr>
            <p:spPr>
              <a:xfrm>
                <a:off x="1426575" y="3661465"/>
                <a:ext cx="8634223" cy="1146339"/>
              </a:xfrm>
              <a:prstGeom prst="rect">
                <a:avLst/>
              </a:prstGeom>
              <a:blipFill>
                <a:blip r:embed="rId5"/>
                <a:stretch>
                  <a:fillRect b="-3191"/>
                </a:stretch>
              </a:blipFill>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3CEA4DC4-86CC-4222-80B4-BCD4E1C60136}"/>
              </a:ext>
            </a:extLst>
          </p:cNvPr>
          <p:cNvCxnSpPr>
            <a:cxnSpLocks/>
          </p:cNvCxnSpPr>
          <p:nvPr/>
        </p:nvCxnSpPr>
        <p:spPr>
          <a:xfrm>
            <a:off x="6096000" y="4848279"/>
            <a:ext cx="379789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9E1130B-A584-4666-8517-D21FB728FB19}"/>
                  </a:ext>
                </a:extLst>
              </p:cNvPr>
              <p:cNvSpPr txBox="1"/>
              <p:nvPr/>
            </p:nvSpPr>
            <p:spPr>
              <a:xfrm>
                <a:off x="6592884" y="4879601"/>
                <a:ext cx="1917700" cy="5510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1" i="1" dirty="0" smtClean="0">
                              <a:solidFill>
                                <a:srgbClr val="FF0000"/>
                              </a:solidFill>
                              <a:latin typeface="Cambria Math" panose="02040503050406030204" pitchFamily="18" charset="0"/>
                            </a:rPr>
                          </m:ctrlPr>
                        </m:sSubSupPr>
                        <m:e>
                          <m:r>
                            <a:rPr lang="en-US" altLang="zh-CN" sz="2400" b="1" i="1" dirty="0" smtClean="0">
                              <a:solidFill>
                                <a:srgbClr val="FF0000"/>
                              </a:solidFill>
                              <a:latin typeface="Cambria Math" panose="02040503050406030204" pitchFamily="18" charset="0"/>
                            </a:rPr>
                            <m:t>𝑽</m:t>
                          </m:r>
                        </m:e>
                        <m:sub>
                          <m:r>
                            <a:rPr lang="en-US" altLang="zh-CN" sz="2400" b="1" i="1" dirty="0" smtClean="0">
                              <a:solidFill>
                                <a:srgbClr val="FF0000"/>
                              </a:solidFill>
                              <a:latin typeface="Cambria Math" panose="02040503050406030204" pitchFamily="18" charset="0"/>
                            </a:rPr>
                            <m:t>𝑻</m:t>
                          </m:r>
                        </m:sub>
                        <m:sup>
                          <m:r>
                            <a:rPr lang="en-US" altLang="zh-CN" sz="2400" b="1" i="1" dirty="0" smtClean="0">
                              <a:solidFill>
                                <a:srgbClr val="FF0000"/>
                              </a:solidFill>
                              <a:latin typeface="Cambria Math" panose="02040503050406030204" pitchFamily="18" charset="0"/>
                            </a:rPr>
                            <m:t>𝒋</m:t>
                          </m:r>
                        </m:sup>
                      </m:sSubSup>
                    </m:oMath>
                  </m:oMathPara>
                </a14:m>
                <a:endParaRPr lang="zh-CN" altLang="en-US" sz="2400" b="1" dirty="0">
                  <a:solidFill>
                    <a:srgbClr val="FF0000"/>
                  </a:solidFill>
                </a:endParaRPr>
              </a:p>
            </p:txBody>
          </p:sp>
        </mc:Choice>
        <mc:Fallback xmlns="">
          <p:sp>
            <p:nvSpPr>
              <p:cNvPr id="9" name="文本框 8">
                <a:extLst>
                  <a:ext uri="{FF2B5EF4-FFF2-40B4-BE49-F238E27FC236}">
                    <a16:creationId xmlns:a16="http://schemas.microsoft.com/office/drawing/2014/main" id="{89E1130B-A584-4666-8517-D21FB728FB19}"/>
                  </a:ext>
                </a:extLst>
              </p:cNvPr>
              <p:cNvSpPr txBox="1">
                <a:spLocks noRot="1" noChangeAspect="1" noMove="1" noResize="1" noEditPoints="1" noAdjustHandles="1" noChangeArrowheads="1" noChangeShapeType="1" noTextEdit="1"/>
              </p:cNvSpPr>
              <p:nvPr/>
            </p:nvSpPr>
            <p:spPr>
              <a:xfrm>
                <a:off x="6592884" y="4879601"/>
                <a:ext cx="1917700" cy="551048"/>
              </a:xfrm>
              <a:prstGeom prst="rect">
                <a:avLst/>
              </a:prstGeom>
              <a:blipFill>
                <a:blip r:embed="rId6"/>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F2189D24-ECE2-41BE-A1CD-F879F2255F22}"/>
              </a:ext>
            </a:extLst>
          </p:cNvPr>
          <p:cNvSpPr/>
          <p:nvPr/>
        </p:nvSpPr>
        <p:spPr>
          <a:xfrm>
            <a:off x="8158657" y="4968984"/>
            <a:ext cx="2743443" cy="461665"/>
          </a:xfrm>
          <a:prstGeom prst="rect">
            <a:avLst/>
          </a:prstGeom>
        </p:spPr>
        <p:txBody>
          <a:bodyPr wrap="none">
            <a:spAutoFit/>
          </a:bodyPr>
          <a:lstStyle/>
          <a:p>
            <a:r>
              <a:rPr lang="en-US" altLang="zh-CN" sz="2400" dirty="0">
                <a:solidFill>
                  <a:schemeClr val="accent1"/>
                </a:solidFill>
              </a:rPr>
              <a:t>Compute recursively</a:t>
            </a:r>
            <a:endParaRPr lang="zh-CN" altLang="en-US" sz="2400" dirty="0">
              <a:solidFill>
                <a:schemeClr val="accent1"/>
              </a:solidFill>
            </a:endParaRPr>
          </a:p>
        </p:txBody>
      </p:sp>
    </p:spTree>
    <p:extLst>
      <p:ext uri="{BB962C8B-B14F-4D97-AF65-F5344CB8AC3E}">
        <p14:creationId xmlns:p14="http://schemas.microsoft.com/office/powerpoint/2010/main" val="103185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C8688-06DF-4C0C-A26C-72251ADA886A}"/>
              </a:ext>
            </a:extLst>
          </p:cNvPr>
          <p:cNvSpPr>
            <a:spLocks noGrp="1"/>
          </p:cNvSpPr>
          <p:nvPr>
            <p:ph type="title"/>
          </p:nvPr>
        </p:nvSpPr>
        <p:spPr/>
        <p:txBody>
          <a:bodyPr/>
          <a:lstStyle/>
          <a:p>
            <a:r>
              <a:rPr lang="en-US" altLang="zh-CN" dirty="0"/>
              <a:t>Viterbi decoding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E330458-B60A-4B81-8D53-3C9E9135614A}"/>
                  </a:ext>
                </a:extLst>
              </p:cNvPr>
              <p:cNvSpPr>
                <a:spLocks noGrp="1"/>
              </p:cNvSpPr>
              <p:nvPr>
                <p:ph idx="1"/>
              </p:nvPr>
            </p:nvSpPr>
            <p:spPr/>
            <p:txBody>
              <a:bodyPr/>
              <a:lstStyle/>
              <a:p>
                <a:endParaRPr lang="en-US" altLang="zh-CN" dirty="0"/>
              </a:p>
              <a:p>
                <a:endParaRPr lang="en-US" altLang="zh-CN" dirty="0"/>
              </a:p>
              <a:p>
                <a:r>
                  <a:rPr lang="en-US" altLang="zh-CN" dirty="0"/>
                  <a:t> Compute probability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b="0" i="1" smtClean="0">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 </m:t>
                    </m:r>
                  </m:oMath>
                </a14:m>
                <a:r>
                  <a:rPr lang="en-US" altLang="zh-CN" dirty="0"/>
                  <a:t>recursively over </a:t>
                </a:r>
                <a14:m>
                  <m:oMath xmlns:m="http://schemas.openxmlformats.org/officeDocument/2006/math">
                    <m:r>
                      <a:rPr lang="en-US" altLang="zh-CN" i="1" dirty="0" smtClean="0">
                        <a:latin typeface="Cambria Math" panose="02040503050406030204" pitchFamily="18" charset="0"/>
                      </a:rPr>
                      <m:t>𝑡</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8E330458-B60A-4B81-8D53-3C9E9135614A}"/>
                  </a:ext>
                </a:extLst>
              </p:cNvPr>
              <p:cNvSpPr>
                <a:spLocks noGrp="1" noRot="1" noChangeAspect="1" noMove="1" noResize="1" noEditPoints="1" noAdjustHandles="1" noChangeArrowheads="1" noChangeShapeType="1" noTextEdit="1"/>
              </p:cNvSpPr>
              <p:nvPr>
                <p:ph idx="1"/>
              </p:nvPr>
            </p:nvSpPr>
            <p:spPr>
              <a:blipFill>
                <a:blip r:embed="rId2"/>
                <a:stretch>
                  <a:fillRect l="-28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18E31EF-DF3D-4E24-B2C0-C22F44E60AB6}"/>
              </a:ext>
            </a:extLst>
          </p:cNvPr>
          <p:cNvSpPr>
            <a:spLocks noGrp="1"/>
          </p:cNvSpPr>
          <p:nvPr>
            <p:ph type="sldNum" sz="quarter" idx="12"/>
          </p:nvPr>
        </p:nvSpPr>
        <p:spPr/>
        <p:txBody>
          <a:bodyPr/>
          <a:lstStyle/>
          <a:p>
            <a:fld id="{B9CD4CCB-73CB-499F-9483-72A1F6A46DBE}" type="slidenum">
              <a:rPr lang="zh-TW" altLang="en-US" smtClean="0"/>
              <a:pPr/>
              <a:t>57</a:t>
            </a:fld>
            <a:endParaRPr lang="en-US" altLang="zh-TW"/>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C8BCD296-0846-4504-89F3-1E636468E40E}"/>
                  </a:ext>
                </a:extLst>
              </p:cNvPr>
              <p:cNvSpPr/>
              <p:nvPr/>
            </p:nvSpPr>
            <p:spPr>
              <a:xfrm>
                <a:off x="3288712" y="1030449"/>
                <a:ext cx="5058436" cy="6858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i="1">
                                      <a:latin typeface="Cambria Math" panose="02040503050406030204" pitchFamily="18" charset="0"/>
                                    </a:rPr>
                                    <m:t>𝑇</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m:t>
                          </m:r>
                        </m:e>
                      </m:func>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𝑗</m:t>
                              </m:r>
                            </m:lim>
                          </m:limLow>
                        </m:fName>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up>
                              <m:r>
                                <a:rPr lang="en-US" altLang="zh-CN" sz="2400" b="0" i="1" smtClean="0">
                                  <a:latin typeface="Cambria Math" panose="02040503050406030204" pitchFamily="18" charset="0"/>
                                </a:rPr>
                                <m:t>𝑗</m:t>
                              </m:r>
                            </m:sup>
                          </m:sSubSup>
                        </m:e>
                      </m:func>
                    </m:oMath>
                  </m:oMathPara>
                </a14:m>
                <a:endParaRPr lang="zh-CN" altLang="en-US" sz="2400" dirty="0"/>
              </a:p>
            </p:txBody>
          </p:sp>
        </mc:Choice>
        <mc:Fallback xmlns="">
          <p:sp>
            <p:nvSpPr>
              <p:cNvPr id="9" name="矩形 8">
                <a:extLst>
                  <a:ext uri="{FF2B5EF4-FFF2-40B4-BE49-F238E27FC236}">
                    <a16:creationId xmlns:a16="http://schemas.microsoft.com/office/drawing/2014/main" id="{C8BCD296-0846-4504-89F3-1E636468E40E}"/>
                  </a:ext>
                </a:extLst>
              </p:cNvPr>
              <p:cNvSpPr>
                <a:spLocks noRot="1" noChangeAspect="1" noMove="1" noResize="1" noEditPoints="1" noAdjustHandles="1" noChangeArrowheads="1" noChangeShapeType="1" noTextEdit="1"/>
              </p:cNvSpPr>
              <p:nvPr/>
            </p:nvSpPr>
            <p:spPr>
              <a:xfrm>
                <a:off x="3288712" y="1030449"/>
                <a:ext cx="5058436" cy="68582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5996826-1B7D-433B-9D36-DD5067DA3084}"/>
                  </a:ext>
                </a:extLst>
              </p:cNvPr>
              <p:cNvSpPr/>
              <p:nvPr/>
            </p:nvSpPr>
            <p:spPr>
              <a:xfrm>
                <a:off x="2826437" y="2702617"/>
                <a:ext cx="5982985" cy="6877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b="0" i="0" smtClean="0">
                              <a:latin typeface="Cambria Math" panose="02040503050406030204" pitchFamily="18" charset="0"/>
                            </a:rPr>
                            <m:t>=</m:t>
                          </m:r>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0" i="1" smtClean="0">
                                  <a:latin typeface="Cambria Math" panose="02040503050406030204" pitchFamily="18" charset="0"/>
                                </a:rPr>
                                <m:t>𝑡</m:t>
                              </m:r>
                            </m:sub>
                          </m:sSub>
                          <m:r>
                            <a:rPr lang="en-US" altLang="zh-CN" sz="2400" i="1">
                              <a:latin typeface="Cambria Math" panose="02040503050406030204" pitchFamily="18" charset="0"/>
                            </a:rPr>
                            <m:t>)</m:t>
                          </m:r>
                        </m:e>
                      </m:func>
                    </m:oMath>
                  </m:oMathPara>
                </a14:m>
                <a:endParaRPr lang="zh-CN" altLang="en-US" sz="2400" dirty="0"/>
              </a:p>
            </p:txBody>
          </p:sp>
        </mc:Choice>
        <mc:Fallback xmlns="">
          <p:sp>
            <p:nvSpPr>
              <p:cNvPr id="10" name="矩形 9">
                <a:extLst>
                  <a:ext uri="{FF2B5EF4-FFF2-40B4-BE49-F238E27FC236}">
                    <a16:creationId xmlns:a16="http://schemas.microsoft.com/office/drawing/2014/main" id="{F5996826-1B7D-433B-9D36-DD5067DA3084}"/>
                  </a:ext>
                </a:extLst>
              </p:cNvPr>
              <p:cNvSpPr>
                <a:spLocks noRot="1" noChangeAspect="1" noMove="1" noResize="1" noEditPoints="1" noAdjustHandles="1" noChangeArrowheads="1" noChangeShapeType="1" noTextEdit="1"/>
              </p:cNvSpPr>
              <p:nvPr/>
            </p:nvSpPr>
            <p:spPr>
              <a:xfrm>
                <a:off x="2826437" y="2702617"/>
                <a:ext cx="5982985" cy="68775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918DC47-432D-4DC0-8C1E-E117788F7CD0}"/>
                  </a:ext>
                </a:extLst>
              </p:cNvPr>
              <p:cNvSpPr/>
              <p:nvPr/>
            </p:nvSpPr>
            <p:spPr>
              <a:xfrm>
                <a:off x="2475070" y="3579108"/>
                <a:ext cx="6781665" cy="6481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r>
                            <a:rPr lang="en-US" altLang="zh-CN" sz="2400" b="0" i="0" smtClean="0">
                              <a:latin typeface="Cambria Math" panose="02040503050406030204" pitchFamily="18" charset="0"/>
                            </a:rPr>
                            <m:t>=</m:t>
                          </m:r>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−2</m:t>
                                  </m:r>
                                </m:sub>
                              </m:sSub>
                            </m:lim>
                          </m:limLow>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i="1">
                                  <a:latin typeface="Cambria Math" panose="02040503050406030204" pitchFamily="18" charset="0"/>
                                </a:rPr>
                                <m:t>−</m:t>
                              </m:r>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e>
                      </m:func>
                    </m:oMath>
                  </m:oMathPara>
                </a14:m>
                <a:endParaRPr lang="zh-CN" altLang="en-US" sz="2400" dirty="0"/>
              </a:p>
            </p:txBody>
          </p:sp>
        </mc:Choice>
        <mc:Fallback xmlns="">
          <p:sp>
            <p:nvSpPr>
              <p:cNvPr id="11" name="矩形 10">
                <a:extLst>
                  <a:ext uri="{FF2B5EF4-FFF2-40B4-BE49-F238E27FC236}">
                    <a16:creationId xmlns:a16="http://schemas.microsoft.com/office/drawing/2014/main" id="{F918DC47-432D-4DC0-8C1E-E117788F7CD0}"/>
                  </a:ext>
                </a:extLst>
              </p:cNvPr>
              <p:cNvSpPr>
                <a:spLocks noRot="1" noChangeAspect="1" noMove="1" noResize="1" noEditPoints="1" noAdjustHandles="1" noChangeArrowheads="1" noChangeShapeType="1" noTextEdit="1"/>
              </p:cNvSpPr>
              <p:nvPr/>
            </p:nvSpPr>
            <p:spPr>
              <a:xfrm>
                <a:off x="2475070" y="3579108"/>
                <a:ext cx="6781665" cy="64812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710370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Viterbi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Instead of finding the likelihood over all possible state sequences, as we do in the Forward algorithm, just consider just the most probable path: </a:t>
                </a:r>
              </a:p>
              <a:p>
                <a:pPr algn="ct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𝑄</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e>
                    </m:func>
                  </m:oMath>
                </a14:m>
                <a:endParaRPr lang="en-US" altLang="zh-CN" b="0" dirty="0"/>
              </a:p>
              <a:p>
                <a:r>
                  <a:rPr lang="en-US" altLang="zh-CN" dirty="0"/>
                  <a:t>Define likelihood of the most probable partial path in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𝑉</m:t>
                        </m:r>
                      </m:e>
                      <m:sub>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i="1" dirty="0">
                        <a:latin typeface="Cambria Math" panose="02040503050406030204" pitchFamily="18" charset="0"/>
                      </a:rPr>
                      <m:t>𝑡</m:t>
                    </m:r>
                    <m:r>
                      <a:rPr lang="en-US" altLang="zh-CN" i="1" dirty="0" smtClean="0">
                        <a:latin typeface="Cambria Math" panose="02040503050406030204" pitchFamily="18" charset="0"/>
                      </a:rPr>
                      <m:t>)</m:t>
                    </m:r>
                  </m:oMath>
                </a14:m>
                <a:endParaRPr lang="en-US" altLang="zh-CN" dirty="0"/>
              </a:p>
              <a:p>
                <a:r>
                  <a:rPr lang="en-US" altLang="zh-CN" dirty="0"/>
                  <a:t>If we are performing decoding or forced alignment, then only the most likely path is needed </a:t>
                </a:r>
              </a:p>
              <a:p>
                <a:r>
                  <a:rPr lang="en-US" altLang="zh-CN" dirty="0"/>
                  <a:t>We need to keep track of the states that make up this path by keeping a sequence of </a:t>
                </a:r>
                <a:r>
                  <a:rPr lang="en-US" altLang="zh-CN" dirty="0" err="1">
                    <a:solidFill>
                      <a:srgbClr val="FF0000"/>
                    </a:solidFill>
                  </a:rPr>
                  <a:t>backpointers</a:t>
                </a:r>
                <a:r>
                  <a:rPr lang="en-US" altLang="zh-CN" dirty="0"/>
                  <a:t> to enable a Viterbi </a:t>
                </a:r>
                <a:r>
                  <a:rPr lang="en-US" altLang="zh-CN" dirty="0" err="1">
                    <a:solidFill>
                      <a:srgbClr val="FF0000"/>
                    </a:solidFill>
                  </a:rPr>
                  <a:t>backtrace</a:t>
                </a:r>
                <a:r>
                  <a:rPr lang="en-US" altLang="zh-CN" dirty="0"/>
                  <a:t>: the </a:t>
                </a:r>
                <a:r>
                  <a:rPr lang="en-US" altLang="zh-CN" dirty="0" err="1"/>
                  <a:t>backpointer</a:t>
                </a:r>
                <a:r>
                  <a:rPr lang="en-US" altLang="zh-CN" dirty="0"/>
                  <a:t> for each state at each time indicates the previous state on the most probable path</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r="-684"/>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58</a:t>
            </a:fld>
            <a:endParaRPr lang="en-US" altLang="zh-TW"/>
          </a:p>
        </p:txBody>
      </p:sp>
    </p:spTree>
    <p:extLst>
      <p:ext uri="{BB962C8B-B14F-4D97-AF65-F5344CB8AC3E}">
        <p14:creationId xmlns:p14="http://schemas.microsoft.com/office/powerpoint/2010/main" val="650172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Viterbi recursion</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7" name="组合 6"/>
          <p:cNvGrpSpPr/>
          <p:nvPr/>
        </p:nvGrpSpPr>
        <p:grpSpPr>
          <a:xfrm>
            <a:off x="3892490" y="2173520"/>
            <a:ext cx="3971270" cy="3497498"/>
            <a:chOff x="3892490" y="2173520"/>
            <a:chExt cx="3971270" cy="3497498"/>
          </a:xfrm>
        </p:grpSpPr>
        <p:grpSp>
          <p:nvGrpSpPr>
            <p:cNvPr id="8" name="组合 7"/>
            <p:cNvGrpSpPr/>
            <p:nvPr/>
          </p:nvGrpSpPr>
          <p:grpSpPr>
            <a:xfrm>
              <a:off x="4397907" y="2173520"/>
              <a:ext cx="3465853" cy="3185709"/>
              <a:chOff x="2768360" y="3289001"/>
              <a:chExt cx="3465853" cy="3185709"/>
            </a:xfrm>
          </p:grpSpPr>
          <p:sp>
            <p:nvSpPr>
              <p:cNvPr id="17" name="椭圆 16"/>
              <p:cNvSpPr/>
              <p:nvPr/>
            </p:nvSpPr>
            <p:spPr>
              <a:xfrm rot="16200000">
                <a:off x="2848778" y="3754383"/>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8" name="椭圆 17"/>
              <p:cNvSpPr/>
              <p:nvPr/>
            </p:nvSpPr>
            <p:spPr>
              <a:xfrm rot="16200000">
                <a:off x="2848778"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9" name="椭圆 18"/>
              <p:cNvSpPr/>
              <p:nvPr/>
            </p:nvSpPr>
            <p:spPr>
              <a:xfrm rot="16200000">
                <a:off x="2848778" y="5982875"/>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 name="文本框 19"/>
              <p:cNvSpPr txBox="1"/>
              <p:nvPr/>
            </p:nvSpPr>
            <p:spPr>
              <a:xfrm>
                <a:off x="2919417"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2" name="文本框 21"/>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24" name="椭圆 23"/>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5" name="椭圆 24"/>
              <p:cNvSpPr/>
              <p:nvPr/>
            </p:nvSpPr>
            <p:spPr>
              <a:xfrm rot="16200000">
                <a:off x="4256634"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6" name="椭圆 25"/>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7" name="文本框 26"/>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0" name="椭圆 29"/>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1" name="椭圆 30"/>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2" name="椭圆 31"/>
              <p:cNvSpPr/>
              <p:nvPr/>
            </p:nvSpPr>
            <p:spPr>
              <a:xfrm rot="16200000">
                <a:off x="5664490"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4" name="文本框 33"/>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5" name="文本框 34"/>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6" name="文本框 35"/>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38" name="直接箭头连接符 37"/>
              <p:cNvCxnSpPr>
                <a:stCxn id="17" idx="4"/>
                <a:endCxn id="24"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4" idx="4"/>
                <a:endCxn id="30"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17" idx="3"/>
                <a:endCxn id="25" idx="7"/>
              </p:cNvCxnSpPr>
              <p:nvPr/>
            </p:nvCxnSpPr>
            <p:spPr>
              <a:xfrm>
                <a:off x="3268216" y="4174560"/>
                <a:ext cx="1058290" cy="7704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8" idx="4"/>
                <a:endCxn id="25" idx="0"/>
              </p:cNvCxnSpPr>
              <p:nvPr/>
            </p:nvCxnSpPr>
            <p:spPr>
              <a:xfrm>
                <a:off x="3340613" y="5117968"/>
                <a:ext cx="91349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5" idx="4"/>
                <a:endCxn id="31"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9" idx="4"/>
                <a:endCxn id="26"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26" idx="4"/>
                <a:endCxn id="32"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18" idx="5"/>
                <a:endCxn id="24"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18"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24"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25" idx="3"/>
                <a:endCxn id="32"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25" idx="5"/>
                <a:endCxn id="30"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19" idx="5"/>
                <a:endCxn id="25" idx="1"/>
              </p:cNvCxnSpPr>
              <p:nvPr/>
            </p:nvCxnSpPr>
            <p:spPr>
              <a:xfrm flipV="1">
                <a:off x="3268216" y="5290965"/>
                <a:ext cx="1058290" cy="7660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6" idx="5"/>
                <a:endCxn id="31"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9" name="文本框 8"/>
                <p:cNvSpPr txBox="1"/>
                <p:nvPr/>
              </p:nvSpPr>
              <p:spPr>
                <a:xfrm>
                  <a:off x="4958080" y="3078255"/>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𝑖𝑗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958080" y="3078255"/>
                  <a:ext cx="650141" cy="395621"/>
                </a:xfrm>
                <a:prstGeom prst="rect">
                  <a:avLst/>
                </a:prstGeom>
                <a:blipFill>
                  <a:blip r:embed="rId2"/>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150176" y="375486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5150176" y="3754861"/>
                  <a:ext cx="650141" cy="395621"/>
                </a:xfrm>
                <a:prstGeom prst="rect">
                  <a:avLst/>
                </a:prstGeom>
                <a:blipFill>
                  <a:blip r:embed="rId3"/>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890905" y="446034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𝑘𝑗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890905" y="4460341"/>
                  <a:ext cx="650141" cy="395621"/>
                </a:xfrm>
                <a:prstGeom prst="rect">
                  <a:avLst/>
                </a:prstGeom>
                <a:blipFill>
                  <a:blip r:embed="rId4"/>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5782233" y="3297903"/>
                  <a:ext cx="65014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rgbClr val="FF0000"/>
                            </a:solidFill>
                            <a:latin typeface="Cambria Math" panose="02040503050406030204" pitchFamily="18" charset="0"/>
                            <a:cs typeface="Times New Roman" panose="02020603050405020304" pitchFamily="18" charset="0"/>
                          </a:rPr>
                          <m:t>𝒎𝒂𝒙</m:t>
                        </m:r>
                      </m:oMath>
                    </m:oMathPara>
                  </a14:m>
                  <a:endParaRPr lang="zh-CN" altLang="en-US" b="1" dirty="0">
                    <a:latin typeface="Times New Roman" panose="02020603050405020304" pitchFamily="18" charset="0"/>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782233" y="3297903"/>
                  <a:ext cx="650141" cy="369332"/>
                </a:xfrm>
                <a:prstGeom prst="rect">
                  <a:avLst/>
                </a:prstGeom>
                <a:blipFill>
                  <a:blip r:embed="rId5"/>
                  <a:stretch>
                    <a:fillRect l="-18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5890612" y="4184075"/>
                  <a:ext cx="65014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FF0000"/>
                                </a:solidFill>
                                <a:latin typeface="Cambria Math" panose="02040503050406030204" pitchFamily="18" charset="0"/>
                                <a:cs typeface="Times New Roman" panose="02020603050405020304" pitchFamily="18" charset="0"/>
                              </a:rPr>
                            </m:ctrlPr>
                          </m:sSubSupPr>
                          <m:e>
                            <m:r>
                              <a:rPr lang="en-US" altLang="zh-CN" b="1" i="1" smtClean="0">
                                <a:solidFill>
                                  <a:srgbClr val="FF0000"/>
                                </a:solidFill>
                                <a:latin typeface="Cambria Math" panose="02040503050406030204" pitchFamily="18" charset="0"/>
                                <a:cs typeface="Times New Roman" panose="02020603050405020304" pitchFamily="18" charset="0"/>
                              </a:rPr>
                              <m:t>𝑽</m:t>
                            </m:r>
                          </m:e>
                          <m:sub>
                            <m:r>
                              <a:rPr lang="en-US" altLang="zh-CN" b="1" i="1" smtClean="0">
                                <a:solidFill>
                                  <a:srgbClr val="FF0000"/>
                                </a:solidFill>
                                <a:latin typeface="Cambria Math" panose="02040503050406030204" pitchFamily="18" charset="0"/>
                                <a:cs typeface="Times New Roman" panose="02020603050405020304" pitchFamily="18" charset="0"/>
                              </a:rPr>
                              <m:t>𝒕</m:t>
                            </m:r>
                          </m:sub>
                          <m:sup>
                            <m:r>
                              <a:rPr lang="en-US" altLang="zh-CN" b="1" i="1" smtClean="0">
                                <a:solidFill>
                                  <a:srgbClr val="FF0000"/>
                                </a:solidFill>
                                <a:latin typeface="Cambria Math" panose="02040503050406030204" pitchFamily="18" charset="0"/>
                                <a:cs typeface="Times New Roman" panose="02020603050405020304" pitchFamily="18" charset="0"/>
                              </a:rPr>
                              <m:t>𝒋</m:t>
                            </m:r>
                          </m:sup>
                        </m:sSubSup>
                      </m:oMath>
                    </m:oMathPara>
                  </a14:m>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5890612" y="4184075"/>
                  <a:ext cx="650141" cy="432619"/>
                </a:xfrm>
                <a:prstGeom prst="rect">
                  <a:avLst/>
                </a:prstGeom>
                <a:blipFill>
                  <a:blip r:embed="rId6"/>
                  <a:stretch>
                    <a:fillRect b="-28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3959852" y="3030305"/>
                  <a:ext cx="1088196"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𝑉</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3959852" y="3030305"/>
                  <a:ext cx="1088196" cy="385234"/>
                </a:xfrm>
                <a:prstGeom prst="rect">
                  <a:avLst/>
                </a:prstGeom>
                <a:blipFill>
                  <a:blip r:embed="rId7"/>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3959852" y="4165150"/>
                  <a:ext cx="1088196" cy="4306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3959852" y="4165150"/>
                  <a:ext cx="1088196" cy="430631"/>
                </a:xfrm>
                <a:prstGeom prst="rect">
                  <a:avLst/>
                </a:prstGeom>
                <a:blipFill>
                  <a:blip r:embed="rId8"/>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3892490" y="5285784"/>
                  <a:ext cx="1166620"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3892490" y="5285784"/>
                  <a:ext cx="1166620" cy="385234"/>
                </a:xfrm>
                <a:prstGeom prst="rect">
                  <a:avLst/>
                </a:prstGeom>
                <a:blipFill>
                  <a:blip r:embed="rId9"/>
                  <a:stretch>
                    <a:fillRect b="-158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2" name="矩形 51"/>
              <p:cNvSpPr/>
              <p:nvPr/>
            </p:nvSpPr>
            <p:spPr>
              <a:xfrm>
                <a:off x="4098147" y="1064949"/>
                <a:ext cx="3590855" cy="6420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𝑖</m:t>
                              </m:r>
                            </m:lim>
                          </m:limLow>
                        </m:fName>
                        <m:e>
                          <m:d>
                            <m:dPr>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𝑖𝑗</m:t>
                                  </m:r>
                                </m:sub>
                              </m:sSub>
                            </m:e>
                          </m:d>
                        </m:e>
                      </m:func>
                    </m:oMath>
                  </m:oMathPara>
                </a14:m>
                <a:endParaRPr lang="zh-CN" altLang="en-US" sz="2400" dirty="0"/>
              </a:p>
            </p:txBody>
          </p:sp>
        </mc:Choice>
        <mc:Fallback xmlns="">
          <p:sp>
            <p:nvSpPr>
              <p:cNvPr id="52" name="矩形 51"/>
              <p:cNvSpPr>
                <a:spLocks noRot="1" noChangeAspect="1" noMove="1" noResize="1" noEditPoints="1" noAdjustHandles="1" noChangeArrowheads="1" noChangeShapeType="1" noTextEdit="1"/>
              </p:cNvSpPr>
              <p:nvPr/>
            </p:nvSpPr>
            <p:spPr>
              <a:xfrm>
                <a:off x="4098147" y="1064949"/>
                <a:ext cx="3590855" cy="642035"/>
              </a:xfrm>
              <a:prstGeom prst="rect">
                <a:avLst/>
              </a:prstGeom>
              <a:blipFill>
                <a:blip r:embed="rId10"/>
                <a:stretch>
                  <a:fillRect/>
                </a:stretch>
              </a:blipFill>
            </p:spPr>
            <p:txBody>
              <a:bodyPr/>
              <a:lstStyle/>
              <a:p>
                <a:r>
                  <a:rPr lang="zh-CN" altLang="en-US">
                    <a:noFill/>
                  </a:rPr>
                  <a:t> </a:t>
                </a:r>
              </a:p>
            </p:txBody>
          </p:sp>
        </mc:Fallback>
      </mc:AlternateContent>
      <p:sp>
        <p:nvSpPr>
          <p:cNvPr id="53" name="灯片编号占位符 52"/>
          <p:cNvSpPr>
            <a:spLocks noGrp="1"/>
          </p:cNvSpPr>
          <p:nvPr>
            <p:ph type="sldNum" sz="quarter" idx="12"/>
          </p:nvPr>
        </p:nvSpPr>
        <p:spPr/>
        <p:txBody>
          <a:bodyPr/>
          <a:lstStyle/>
          <a:p>
            <a:pPr>
              <a:defRPr/>
            </a:pPr>
            <a:fld id="{B9CD4CCB-73CB-499F-9483-72A1F6A46DBE}" type="slidenum">
              <a:rPr lang="zh-TW" altLang="en-US" smtClean="0"/>
              <a:pPr>
                <a:defRPr/>
              </a:pPr>
              <a:t>59</a:t>
            </a:fld>
            <a:endParaRPr lang="en-US" altLang="zh-TW"/>
          </a:p>
        </p:txBody>
      </p:sp>
    </p:spTree>
    <p:extLst>
      <p:ext uri="{BB962C8B-B14F-4D97-AF65-F5344CB8AC3E}">
        <p14:creationId xmlns:p14="http://schemas.microsoft.com/office/powerpoint/2010/main" val="270079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Fundamental Equation of Statistical Speech Recognition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10694125" cy="5444238"/>
              </a:xfrm>
            </p:spPr>
            <p:txBody>
              <a:bodyPr/>
              <a:lstStyle/>
              <a:p>
                <a:r>
                  <a:rPr lang="en-US" altLang="zh-CN" dirty="0"/>
                  <a:t>If </a:t>
                </a:r>
                <a14:m>
                  <m:oMath xmlns:m="http://schemas.openxmlformats.org/officeDocument/2006/math">
                    <m:r>
                      <a:rPr lang="en-US" altLang="zh-CN" b="0" i="1" dirty="0" smtClean="0">
                        <a:latin typeface="Cambria Math" panose="02040503050406030204" pitchFamily="18" charset="0"/>
                      </a:rPr>
                      <m:t>𝑋</m:t>
                    </m:r>
                  </m:oMath>
                </a14:m>
                <a:r>
                  <a:rPr lang="en-US" altLang="zh-CN" dirty="0"/>
                  <a:t> is the sequence of acoustic feature vectors (observations) and </a:t>
                </a:r>
                <a14:m>
                  <m:oMath xmlns:m="http://schemas.openxmlformats.org/officeDocument/2006/math">
                    <m:r>
                      <a:rPr lang="en-US" altLang="zh-CN" i="1" dirty="0" smtClean="0">
                        <a:latin typeface="Cambria Math" panose="02040503050406030204" pitchFamily="18" charset="0"/>
                      </a:rPr>
                      <m:t>𝑊</m:t>
                    </m:r>
                  </m:oMath>
                </a14:m>
                <a:r>
                  <a:rPr lang="en-US" altLang="zh-CN" dirty="0"/>
                  <a:t> denotes a word sequence, the most likely word sequence </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a:latin typeface="Cambria Math" panose="02040503050406030204" pitchFamily="18" charset="0"/>
                          </a:rPr>
                          <m:t>𝑊</m:t>
                        </m:r>
                      </m:e>
                      <m:sup>
                        <m:r>
                          <a:rPr lang="zh-CN" altLang="en-US" i="1" dirty="0" smtClean="0">
                            <a:latin typeface="Cambria Math" panose="02040503050406030204" pitchFamily="18" charset="0"/>
                          </a:rPr>
                          <m:t>∗</m:t>
                        </m:r>
                      </m:sup>
                    </m:sSup>
                  </m:oMath>
                </a14:m>
                <a:r>
                  <a:rPr lang="en-US" altLang="zh-CN" dirty="0"/>
                  <a:t> is given by</a:t>
                </a:r>
              </a:p>
              <a:p>
                <a:endParaRPr lang="en-US" altLang="zh-CN" dirty="0"/>
              </a:p>
              <a:p>
                <a:endParaRPr lang="en-US" altLang="zh-CN" dirty="0"/>
              </a:p>
              <a:p>
                <a:r>
                  <a:rPr lang="en-US" altLang="zh-CN" dirty="0"/>
                  <a:t>Applying Bayes' Theorem:</a:t>
                </a:r>
              </a:p>
              <a:p>
                <a:endParaRPr lang="en-US" altLang="zh-CN" dirty="0"/>
              </a:p>
              <a:p>
                <a:endParaRPr lang="en-US" altLang="zh-CN" dirty="0"/>
              </a:p>
              <a:p>
                <a:endParaRPr lang="en-US" altLang="zh-CN" dirty="0"/>
              </a:p>
              <a:p>
                <a:r>
                  <a:rPr lang="en-US" altLang="zh-CN" dirty="0"/>
                  <a:t>NB: </a:t>
                </a:r>
                <a:r>
                  <a:rPr lang="en-US" altLang="zh-CN" i="1" dirty="0">
                    <a:latin typeface="Times New Roman" panose="02020603050405020304" pitchFamily="18" charset="0"/>
                    <a:cs typeface="Times New Roman" panose="02020603050405020304" pitchFamily="18" charset="0"/>
                  </a:rPr>
                  <a:t>X</a:t>
                </a:r>
                <a:r>
                  <a:rPr lang="en-US" altLang="zh-CN" dirty="0"/>
                  <a:t> is used hereafter to denote the output feature vectors from the signal analysis module rather than DFT spectrum.</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10694125" cy="5444238"/>
              </a:xfrm>
              <a:blipFill>
                <a:blip r:embed="rId2"/>
                <a:stretch>
                  <a:fillRect l="-912" t="-1568" r="-14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571208" y="1836821"/>
                <a:ext cx="3119251" cy="482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𝑊</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𝑊</m:t>
                                  </m:r>
                                </m:lim>
                              </m:limLow>
                            </m:fName>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e>
                              </m:d>
                            </m:e>
                          </m:func>
                        </m:e>
                      </m:fun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4571208" y="1836821"/>
                <a:ext cx="3119251" cy="482889"/>
              </a:xfrm>
              <a:prstGeom prst="rect">
                <a:avLst/>
              </a:prstGeom>
              <a:blipFill>
                <a:blip r:embed="rId3"/>
                <a:stretch>
                  <a:fillRect l="-977"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414684" y="2688082"/>
                <a:ext cx="5787610"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𝑊</m:t>
                          </m:r>
                          <m:r>
                            <a:rPr lang="en-US" altLang="zh-CN" sz="2400" i="1">
                              <a:latin typeface="Cambria Math" panose="02040503050406030204" pitchFamily="18" charset="0"/>
                            </a:rPr>
                            <m:t>|</m:t>
                          </m:r>
                          <m:r>
                            <a:rPr lang="en-US" altLang="zh-CN" sz="2400" i="1">
                              <a:latin typeface="Cambria Math" panose="02040503050406030204" pitchFamily="18" charset="0"/>
                            </a:rPr>
                            <m:t>𝑋</m:t>
                          </m:r>
                        </m:e>
                      </m:d>
                      <m:r>
                        <a:rPr lang="en-US" altLang="zh-CN" sz="240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e>
                              <m:r>
                                <a:rPr lang="en-US" altLang="zh-CN" sz="2400" b="0" i="1" smtClean="0">
                                  <a:latin typeface="Cambria Math" panose="02040503050406030204" pitchFamily="18" charset="0"/>
                                </a:rPr>
                                <m:t>𝑊</m:t>
                              </m:r>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𝑊</m:t>
                              </m:r>
                            </m:e>
                          </m:d>
                        </m:num>
                        <m:den>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e>
                          </m:d>
                        </m:den>
                      </m:f>
                      <m:r>
                        <a:rPr lang="en-US" altLang="zh-CN" sz="2400" b="0" i="1" smtClean="0">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𝑋</m:t>
                      </m:r>
                      <m:r>
                        <a:rPr lang="zh-CN" altLang="en-US"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𝑊</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𝑊</m:t>
                      </m:r>
                      <m:r>
                        <a:rPr lang="en-US" altLang="zh-CN" sz="2400" i="1">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414684" y="2688082"/>
                <a:ext cx="5787610" cy="76899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116481" y="3783882"/>
                <a:ext cx="3877792" cy="482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𝑊</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𝑊</m:t>
                                  </m:r>
                                </m:lim>
                              </m:limLow>
                            </m:fName>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m:t>
                                  </m:r>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𝑊</m:t>
                              </m:r>
                              <m:r>
                                <a:rPr lang="en-US" altLang="zh-CN" sz="2400" b="0" i="1" smtClean="0">
                                  <a:latin typeface="Cambria Math" panose="02040503050406030204" pitchFamily="18" charset="0"/>
                                </a:rPr>
                                <m:t>)</m:t>
                              </m:r>
                            </m:e>
                          </m:func>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116481" y="3783882"/>
                <a:ext cx="3877792" cy="482889"/>
              </a:xfrm>
              <a:prstGeom prst="rect">
                <a:avLst/>
              </a:prstGeom>
              <a:blipFill>
                <a:blip r:embed="rId6"/>
                <a:stretch>
                  <a:fillRect l="-1258" r="-2516" b="-13924"/>
                </a:stretch>
              </a:blipFill>
            </p:spPr>
            <p:txBody>
              <a:bodyPr/>
              <a:lstStyle/>
              <a:p>
                <a:r>
                  <a:rPr lang="zh-CN" altLang="en-US">
                    <a:noFill/>
                  </a:rPr>
                  <a:t> </a:t>
                </a:r>
              </a:p>
            </p:txBody>
          </p:sp>
        </mc:Fallback>
      </mc:AlternateContent>
      <p:cxnSp>
        <p:nvCxnSpPr>
          <p:cNvPr id="11" name="直接连接符 10"/>
          <p:cNvCxnSpPr/>
          <p:nvPr/>
        </p:nvCxnSpPr>
        <p:spPr>
          <a:xfrm>
            <a:off x="5041522" y="4183641"/>
            <a:ext cx="10422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197002" y="4183641"/>
            <a:ext cx="7279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线形标注 2(无边框) 16"/>
          <p:cNvSpPr/>
          <p:nvPr/>
        </p:nvSpPr>
        <p:spPr>
          <a:xfrm>
            <a:off x="5041522" y="3674879"/>
            <a:ext cx="1519478" cy="498333"/>
          </a:xfrm>
          <a:prstGeom prst="callout2">
            <a:avLst>
              <a:gd name="adj1" fmla="val 127177"/>
              <a:gd name="adj2" fmla="val 40904"/>
              <a:gd name="adj3" fmla="val 236067"/>
              <a:gd name="adj4" fmla="val 6735"/>
              <a:gd name="adj5" fmla="val 235754"/>
              <a:gd name="adj6" fmla="val -99552"/>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3455834" y="4435088"/>
            <a:ext cx="1917700" cy="400110"/>
          </a:xfrm>
          <a:prstGeom prst="rect">
            <a:avLst/>
          </a:prstGeom>
          <a:noFill/>
        </p:spPr>
        <p:txBody>
          <a:bodyPr wrap="square" rtlCol="0">
            <a:spAutoFit/>
          </a:bodyPr>
          <a:lstStyle/>
          <a:p>
            <a:r>
              <a:rPr lang="en-US" altLang="zh-CN" sz="2000" b="1" dirty="0">
                <a:solidFill>
                  <a:srgbClr val="FF0000"/>
                </a:solidFill>
              </a:rPr>
              <a:t>Acoustic model</a:t>
            </a:r>
            <a:endParaRPr lang="zh-CN" altLang="en-US" sz="2000" b="1" dirty="0">
              <a:solidFill>
                <a:srgbClr val="FF0000"/>
              </a:solidFill>
            </a:endParaRPr>
          </a:p>
        </p:txBody>
      </p:sp>
      <p:sp>
        <p:nvSpPr>
          <p:cNvPr id="20" name="线形标注 2(无边框) 19"/>
          <p:cNvSpPr/>
          <p:nvPr/>
        </p:nvSpPr>
        <p:spPr>
          <a:xfrm>
            <a:off x="6017898" y="3664456"/>
            <a:ext cx="1519478" cy="498333"/>
          </a:xfrm>
          <a:prstGeom prst="callout2">
            <a:avLst>
              <a:gd name="adj1" fmla="val 127177"/>
              <a:gd name="adj2" fmla="val 40904"/>
              <a:gd name="adj3" fmla="val 225873"/>
              <a:gd name="adj4" fmla="val 62735"/>
              <a:gd name="adj5" fmla="val 225560"/>
              <a:gd name="adj6" fmla="val 181281"/>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6931550" y="4408137"/>
            <a:ext cx="1917700" cy="400110"/>
          </a:xfrm>
          <a:prstGeom prst="rect">
            <a:avLst/>
          </a:prstGeom>
          <a:noFill/>
        </p:spPr>
        <p:txBody>
          <a:bodyPr wrap="square" rtlCol="0">
            <a:spAutoFit/>
          </a:bodyPr>
          <a:lstStyle/>
          <a:p>
            <a:r>
              <a:rPr lang="en-US" altLang="zh-CN" sz="2000" b="1" dirty="0">
                <a:solidFill>
                  <a:srgbClr val="FF0000"/>
                </a:solidFill>
              </a:rPr>
              <a:t>Language model</a:t>
            </a:r>
            <a:endParaRPr lang="zh-CN" altLang="en-US" sz="2000" b="1" dirty="0">
              <a:solidFill>
                <a:srgbClr val="FF0000"/>
              </a:solidFill>
            </a:endParaRPr>
          </a:p>
        </p:txBody>
      </p:sp>
      <p:sp>
        <p:nvSpPr>
          <p:cNvPr id="52" name="文字方塊 12"/>
          <p:cNvSpPr txBox="1"/>
          <p:nvPr/>
        </p:nvSpPr>
        <p:spPr>
          <a:xfrm>
            <a:off x="7627345" y="5994539"/>
            <a:ext cx="2055774" cy="461665"/>
          </a:xfrm>
          <a:prstGeom prst="rect">
            <a:avLst/>
          </a:prstGeom>
          <a:noFill/>
        </p:spPr>
        <p:txBody>
          <a:bodyPr wrap="square" rtlCol="0">
            <a:spAutoFit/>
          </a:bodyPr>
          <a:lstStyle/>
          <a:p>
            <a:r>
              <a:rPr lang="zh-CN" altLang="en-US" sz="2400" dirty="0">
                <a:solidFill>
                  <a:prstClr val="black"/>
                </a:solidFill>
                <a:latin typeface="楷体" panose="02010609060101010101" pitchFamily="49" charset="-122"/>
                <a:ea typeface="楷体" panose="02010609060101010101" pitchFamily="49" charset="-122"/>
              </a:rPr>
              <a:t>今天天气很好</a:t>
            </a:r>
            <a:endParaRPr lang="zh-TW" altLang="en-US" sz="2400" dirty="0">
              <a:solidFill>
                <a:prstClr val="black"/>
              </a:solidFill>
              <a:latin typeface="楷体" panose="02010609060101010101" pitchFamily="49" charset="-122"/>
              <a:ea typeface="楷体" panose="02010609060101010101" pitchFamily="49" charset="-122"/>
            </a:endParaRPr>
          </a:p>
        </p:txBody>
      </p:sp>
      <p:sp>
        <p:nvSpPr>
          <p:cNvPr id="53" name="文字方塊 27"/>
          <p:cNvSpPr txBox="1"/>
          <p:nvPr/>
        </p:nvSpPr>
        <p:spPr>
          <a:xfrm>
            <a:off x="5104876" y="5871675"/>
            <a:ext cx="1762375" cy="830997"/>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a:outerShdw blurRad="50800" dist="38100" dir="2700000" algn="tl" rotWithShape="0">
              <a:prstClr val="black">
                <a:alpha val="40000"/>
              </a:prstClr>
            </a:outerShdw>
          </a:effectLst>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400" b="0" i="0" u="none" strike="noStrike" kern="0" cap="none" spc="0" normalizeH="0" baseline="0" noProof="0" dirty="0">
                <a:ln>
                  <a:noFill/>
                </a:ln>
                <a:solidFill>
                  <a:prstClr val="white"/>
                </a:solidFill>
                <a:effectLst/>
                <a:uLnTx/>
                <a:uFillTx/>
                <a:latin typeface="Calibri" panose="020F0502020204030204"/>
                <a:cs typeface="+mn-cs"/>
              </a:rPr>
              <a:t>Speech Recognition</a:t>
            </a:r>
            <a:endParaRPr kumimoji="0" lang="zh-TW" altLang="en-US" sz="2400" b="0" i="0" u="none" strike="noStrike" kern="0" cap="none" spc="0" normalizeH="0" baseline="0" noProof="0" dirty="0">
              <a:ln>
                <a:noFill/>
              </a:ln>
              <a:solidFill>
                <a:prstClr val="white"/>
              </a:solidFill>
              <a:effectLst/>
              <a:uLnTx/>
              <a:uFillTx/>
              <a:latin typeface="Calibri" panose="020F0502020204030204"/>
              <a:cs typeface="+mn-cs"/>
            </a:endParaRPr>
          </a:p>
        </p:txBody>
      </p:sp>
      <p:pic>
        <p:nvPicPr>
          <p:cNvPr id="54" name="圖片 29"/>
          <p:cNvPicPr>
            <a:picLocks noChangeAspect="1"/>
          </p:cNvPicPr>
          <p:nvPr/>
        </p:nvPicPr>
        <p:blipFill>
          <a:blip r:embed="rId7"/>
          <a:stretch>
            <a:fillRect/>
          </a:stretch>
        </p:blipFill>
        <p:spPr>
          <a:xfrm>
            <a:off x="3001564" y="5926869"/>
            <a:ext cx="1295400" cy="598829"/>
          </a:xfrm>
          <a:prstGeom prst="rect">
            <a:avLst/>
          </a:prstGeom>
          <a:ln w="38100">
            <a:solidFill>
              <a:srgbClr val="0070C0"/>
            </a:solidFill>
          </a:ln>
        </p:spPr>
      </p:pic>
      <mc:AlternateContent xmlns:mc="http://schemas.openxmlformats.org/markup-compatibility/2006" xmlns:a14="http://schemas.microsoft.com/office/drawing/2010/main">
        <mc:Choice Requires="a14">
          <p:sp>
            <p:nvSpPr>
              <p:cNvPr id="55" name="文字方塊 31"/>
              <p:cNvSpPr txBox="1"/>
              <p:nvPr/>
            </p:nvSpPr>
            <p:spPr>
              <a:xfrm>
                <a:off x="8110225" y="6416710"/>
                <a:ext cx="812800" cy="461665"/>
              </a:xfrm>
              <a:prstGeom prst="rect">
                <a:avLst/>
              </a:prstGeom>
              <a:noFill/>
            </p:spPr>
            <p:txBody>
              <a:bodyPr wrap="square" rtlCol="0">
                <a:spAutoFit/>
              </a:bodyPr>
              <a:lstStyle/>
              <a:p>
                <a:pPr lvl="0"/>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𝑊</m:t>
                          </m:r>
                        </m:e>
                        <m:sup>
                          <m:r>
                            <a:rPr lang="en-US" altLang="zh-CN" sz="2400" i="1">
                              <a:latin typeface="Cambria Math" panose="02040503050406030204" pitchFamily="18" charset="0"/>
                            </a:rPr>
                            <m:t>∗</m:t>
                          </m:r>
                        </m:sup>
                      </m:sSup>
                    </m:oMath>
                  </m:oMathPara>
                </a14:m>
                <a:endParaRPr kumimoji="0" lang="zh-TW" altLang="en-US" sz="2400" b="0" i="0" u="none" strike="noStrike" kern="0" cap="none" spc="0" normalizeH="0" baseline="0" noProof="0" dirty="0">
                  <a:ln>
                    <a:noFill/>
                  </a:ln>
                  <a:solidFill>
                    <a:prstClr val="black"/>
                  </a:solidFill>
                  <a:effectLst/>
                  <a:uLnTx/>
                  <a:uFillTx/>
                </a:endParaRPr>
              </a:p>
            </p:txBody>
          </p:sp>
        </mc:Choice>
        <mc:Fallback xmlns="">
          <p:sp>
            <p:nvSpPr>
              <p:cNvPr id="55" name="文字方塊 31"/>
              <p:cNvSpPr txBox="1">
                <a:spLocks noRot="1" noChangeAspect="1" noMove="1" noResize="1" noEditPoints="1" noAdjustHandles="1" noChangeArrowheads="1" noChangeShapeType="1" noTextEdit="1"/>
              </p:cNvSpPr>
              <p:nvPr/>
            </p:nvSpPr>
            <p:spPr>
              <a:xfrm>
                <a:off x="8110225" y="6416710"/>
                <a:ext cx="812800"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字方塊 32"/>
              <p:cNvSpPr txBox="1"/>
              <p:nvPr/>
            </p:nvSpPr>
            <p:spPr>
              <a:xfrm>
                <a:off x="3472003" y="6494729"/>
                <a:ext cx="354522"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smtClean="0">
                          <a:ln>
                            <a:noFill/>
                          </a:ln>
                          <a:solidFill>
                            <a:prstClr val="black"/>
                          </a:solidFill>
                          <a:effectLst/>
                          <a:uLnTx/>
                          <a:uFillTx/>
                          <a:latin typeface="Cambria Math" panose="02040503050406030204" pitchFamily="18" charset="0"/>
                        </a:rPr>
                        <m:t>𝑋</m:t>
                      </m:r>
                    </m:oMath>
                  </m:oMathPara>
                </a14:m>
                <a:endParaRPr kumimoji="0" lang="zh-TW" altLang="en-US" sz="2400" b="0" i="0" u="none" strike="noStrike" kern="0" cap="none" spc="0" normalizeH="0" baseline="0" noProof="0" dirty="0">
                  <a:ln>
                    <a:noFill/>
                  </a:ln>
                  <a:solidFill>
                    <a:prstClr val="black"/>
                  </a:solidFill>
                  <a:effectLst/>
                  <a:uLnTx/>
                  <a:uFillTx/>
                </a:endParaRPr>
              </a:p>
            </p:txBody>
          </p:sp>
        </mc:Choice>
        <mc:Fallback xmlns="">
          <p:sp>
            <p:nvSpPr>
              <p:cNvPr id="56" name="文字方塊 32"/>
              <p:cNvSpPr txBox="1">
                <a:spLocks noRot="1" noChangeAspect="1" noMove="1" noResize="1" noEditPoints="1" noAdjustHandles="1" noChangeArrowheads="1" noChangeShapeType="1" noTextEdit="1"/>
              </p:cNvSpPr>
              <p:nvPr/>
            </p:nvSpPr>
            <p:spPr>
              <a:xfrm>
                <a:off x="3472003" y="6494729"/>
                <a:ext cx="354522" cy="461665"/>
              </a:xfrm>
              <a:prstGeom prst="rect">
                <a:avLst/>
              </a:prstGeom>
              <a:blipFill>
                <a:blip r:embed="rId9"/>
                <a:stretch>
                  <a:fillRect l="-5172" r="-10345"/>
                </a:stretch>
              </a:blipFill>
            </p:spPr>
            <p:txBody>
              <a:bodyPr/>
              <a:lstStyle/>
              <a:p>
                <a:r>
                  <a:rPr lang="zh-CN" altLang="en-US">
                    <a:noFill/>
                  </a:rPr>
                  <a:t> </a:t>
                </a:r>
              </a:p>
            </p:txBody>
          </p:sp>
        </mc:Fallback>
      </mc:AlternateContent>
      <p:cxnSp>
        <p:nvCxnSpPr>
          <p:cNvPr id="57" name="直線單箭頭接點 8"/>
          <p:cNvCxnSpPr/>
          <p:nvPr/>
        </p:nvCxnSpPr>
        <p:spPr>
          <a:xfrm>
            <a:off x="4402529" y="6287173"/>
            <a:ext cx="632792" cy="0"/>
          </a:xfrm>
          <a:prstGeom prst="straightConnector1">
            <a:avLst/>
          </a:prstGeom>
          <a:noFill/>
          <a:ln w="28575" cap="flat" cmpd="sng" algn="ctr">
            <a:solidFill>
              <a:srgbClr val="FFFF00"/>
            </a:solidFill>
            <a:prstDash val="solid"/>
            <a:miter lim="800000"/>
            <a:tailEnd type="triangle"/>
          </a:ln>
          <a:effectLst/>
        </p:spPr>
      </p:cxnSp>
      <p:cxnSp>
        <p:nvCxnSpPr>
          <p:cNvPr id="58" name="直線單箭頭接點 36"/>
          <p:cNvCxnSpPr/>
          <p:nvPr/>
        </p:nvCxnSpPr>
        <p:spPr>
          <a:xfrm>
            <a:off x="6994553" y="6292206"/>
            <a:ext cx="632792" cy="0"/>
          </a:xfrm>
          <a:prstGeom prst="straightConnector1">
            <a:avLst/>
          </a:prstGeom>
          <a:noFill/>
          <a:ln w="28575" cap="flat" cmpd="sng" algn="ctr">
            <a:solidFill>
              <a:srgbClr val="FFFF00"/>
            </a:solidFill>
            <a:prstDash val="solid"/>
            <a:miter lim="800000"/>
            <a:tailEnd type="triangle"/>
          </a:ln>
          <a:effectLst/>
        </p:spPr>
      </p:cxnSp>
      <p:sp>
        <p:nvSpPr>
          <p:cNvPr id="10" name="灯片编号占位符 9"/>
          <p:cNvSpPr>
            <a:spLocks noGrp="1"/>
          </p:cNvSpPr>
          <p:nvPr>
            <p:ph type="sldNum" sz="quarter" idx="12"/>
          </p:nvPr>
        </p:nvSpPr>
        <p:spPr/>
        <p:txBody>
          <a:bodyPr/>
          <a:lstStyle/>
          <a:p>
            <a:pPr>
              <a:defRPr/>
            </a:pPr>
            <a:fld id="{B9CD4CCB-73CB-499F-9483-72A1F6A46DBE}" type="slidenum">
              <a:rPr lang="zh-TW" altLang="en-US" smtClean="0"/>
              <a:pPr>
                <a:defRPr/>
              </a:pPr>
              <a:t>6</a:t>
            </a:fld>
            <a:endParaRPr lang="en-US" altLang="zh-TW"/>
          </a:p>
        </p:txBody>
      </p:sp>
    </p:spTree>
    <p:extLst>
      <p:ext uri="{BB962C8B-B14F-4D97-AF65-F5344CB8AC3E}">
        <p14:creationId xmlns:p14="http://schemas.microsoft.com/office/powerpoint/2010/main" val="385021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50"/>
                                        <p:tgtEl>
                                          <p:spTgt spid="11"/>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250"/>
                                        <p:tgtEl>
                                          <p:spTgt spid="18"/>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25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250"/>
                                        <p:tgtEl>
                                          <p:spTgt spid="13"/>
                                        </p:tgtEl>
                                      </p:cBhvr>
                                    </p:animEffect>
                                  </p:childTnLst>
                                </p:cTn>
                              </p:par>
                            </p:childTnLst>
                          </p:cTn>
                        </p:par>
                        <p:par>
                          <p:cTn id="21" fill="hold">
                            <p:stCondLst>
                              <p:cond delay="250"/>
                            </p:stCondLst>
                            <p:childTnLst>
                              <p:par>
                                <p:cTn id="22" presetID="10" presetClass="entr" presetSubtype="0"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250"/>
                                        <p:tgtEl>
                                          <p:spTgt spid="20"/>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0" grpId="0" animBg="1"/>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Viterbi recursion</a:t>
            </a:r>
            <a:endParaRPr lang="zh-CN" altLang="en-US" dirty="0"/>
          </a:p>
        </p:txBody>
      </p:sp>
      <p:sp>
        <p:nvSpPr>
          <p:cNvPr id="3" name="内容占位符 2"/>
          <p:cNvSpPr>
            <a:spLocks noGrp="1"/>
          </p:cNvSpPr>
          <p:nvPr>
            <p:ph idx="1"/>
          </p:nvPr>
        </p:nvSpPr>
        <p:spPr/>
        <p:txBody>
          <a:bodyPr/>
          <a:lstStyle/>
          <a:p>
            <a:r>
              <a:rPr lang="en-US" altLang="zh-CN" dirty="0" err="1"/>
              <a:t>Backpointers</a:t>
            </a:r>
            <a:r>
              <a:rPr lang="en-US" altLang="zh-CN" dirty="0"/>
              <a:t> to the previous state on the most probable path</a:t>
            </a:r>
            <a:endParaRPr lang="zh-CN" altLang="en-US" dirty="0"/>
          </a:p>
        </p:txBody>
      </p:sp>
      <p:grpSp>
        <p:nvGrpSpPr>
          <p:cNvPr id="7" name="组合 6"/>
          <p:cNvGrpSpPr/>
          <p:nvPr/>
        </p:nvGrpSpPr>
        <p:grpSpPr>
          <a:xfrm>
            <a:off x="4397907" y="2173520"/>
            <a:ext cx="3465853" cy="3185709"/>
            <a:chOff x="4397907" y="2173520"/>
            <a:chExt cx="3465853" cy="3185709"/>
          </a:xfrm>
        </p:grpSpPr>
        <p:grpSp>
          <p:nvGrpSpPr>
            <p:cNvPr id="8" name="组合 7"/>
            <p:cNvGrpSpPr/>
            <p:nvPr/>
          </p:nvGrpSpPr>
          <p:grpSpPr>
            <a:xfrm>
              <a:off x="4397907" y="2173520"/>
              <a:ext cx="3465853" cy="3185709"/>
              <a:chOff x="2768360" y="3289001"/>
              <a:chExt cx="3465853" cy="3185709"/>
            </a:xfrm>
          </p:grpSpPr>
          <p:sp>
            <p:nvSpPr>
              <p:cNvPr id="17" name="椭圆 16"/>
              <p:cNvSpPr/>
              <p:nvPr/>
            </p:nvSpPr>
            <p:spPr>
              <a:xfrm rot="16200000">
                <a:off x="2848778" y="3754383"/>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8" name="椭圆 17"/>
              <p:cNvSpPr/>
              <p:nvPr/>
            </p:nvSpPr>
            <p:spPr>
              <a:xfrm rot="16200000">
                <a:off x="2848778"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9" name="椭圆 18"/>
              <p:cNvSpPr/>
              <p:nvPr/>
            </p:nvSpPr>
            <p:spPr>
              <a:xfrm rot="16200000">
                <a:off x="2848778" y="5982875"/>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 name="文本框 19"/>
              <p:cNvSpPr txBox="1"/>
              <p:nvPr/>
            </p:nvSpPr>
            <p:spPr>
              <a:xfrm>
                <a:off x="2919417"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2" name="文本框 21"/>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24" name="椭圆 23"/>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5" name="椭圆 24"/>
              <p:cNvSpPr/>
              <p:nvPr/>
            </p:nvSpPr>
            <p:spPr>
              <a:xfrm rot="16200000">
                <a:off x="4256634"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6" name="椭圆 25"/>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7" name="文本框 26"/>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8" name="文本框 27"/>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0" name="椭圆 29"/>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1" name="椭圆 30"/>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2" name="椭圆 31"/>
              <p:cNvSpPr/>
              <p:nvPr/>
            </p:nvSpPr>
            <p:spPr>
              <a:xfrm rot="16200000">
                <a:off x="5664490"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文本框 32"/>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4" name="文本框 33"/>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5" name="文本框 34"/>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6" name="文本框 35"/>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37" name="文本框 36"/>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38" name="直接箭头连接符 37"/>
              <p:cNvCxnSpPr>
                <a:stCxn id="17" idx="4"/>
                <a:endCxn id="24"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4" idx="4"/>
                <a:endCxn id="30"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17" idx="3"/>
                <a:endCxn id="25" idx="7"/>
              </p:cNvCxnSpPr>
              <p:nvPr/>
            </p:nvCxnSpPr>
            <p:spPr>
              <a:xfrm>
                <a:off x="3268216" y="4174560"/>
                <a:ext cx="1058290" cy="770411"/>
              </a:xfrm>
              <a:prstGeom prst="straightConnector1">
                <a:avLst/>
              </a:prstGeom>
              <a:ln w="28575">
                <a:solidFill>
                  <a:srgbClr val="00CC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8" idx="4"/>
                <a:endCxn id="25" idx="0"/>
              </p:cNvCxnSpPr>
              <p:nvPr/>
            </p:nvCxnSpPr>
            <p:spPr>
              <a:xfrm>
                <a:off x="3340613" y="5117968"/>
                <a:ext cx="91349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5" idx="4"/>
                <a:endCxn id="31"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19" idx="4"/>
                <a:endCxn id="26"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26" idx="4"/>
                <a:endCxn id="32"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18" idx="5"/>
                <a:endCxn id="24"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18"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24"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25" idx="3"/>
                <a:endCxn id="32"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25" idx="5"/>
                <a:endCxn id="30"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19" idx="5"/>
                <a:endCxn id="25" idx="1"/>
              </p:cNvCxnSpPr>
              <p:nvPr/>
            </p:nvCxnSpPr>
            <p:spPr>
              <a:xfrm flipV="1">
                <a:off x="3268216" y="5290965"/>
                <a:ext cx="1058290" cy="76609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6" idx="5"/>
                <a:endCxn id="31"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9" name="文本框 8"/>
                <p:cNvSpPr txBox="1"/>
                <p:nvPr/>
              </p:nvSpPr>
              <p:spPr>
                <a:xfrm>
                  <a:off x="4958080" y="3078255"/>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𝑖𝑗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4958080" y="3078255"/>
                  <a:ext cx="650141" cy="395621"/>
                </a:xfrm>
                <a:prstGeom prst="rect">
                  <a:avLst/>
                </a:prstGeom>
                <a:blipFill>
                  <a:blip r:embed="rId2"/>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5150176" y="375486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5150176" y="3754861"/>
                  <a:ext cx="650141" cy="395621"/>
                </a:xfrm>
                <a:prstGeom prst="rect">
                  <a:avLst/>
                </a:prstGeom>
                <a:blipFill>
                  <a:blip r:embed="rId3"/>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4890905" y="446034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𝑘𝑗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890905" y="4460341"/>
                  <a:ext cx="650141" cy="395621"/>
                </a:xfrm>
                <a:prstGeom prst="rect">
                  <a:avLst/>
                </a:prstGeom>
                <a:blipFill>
                  <a:blip r:embed="rId4"/>
                  <a:stretch>
                    <a:fillRect b="-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5574104" y="3351194"/>
                  <a:ext cx="111173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00CC00"/>
                                </a:solidFill>
                                <a:latin typeface="Cambria Math" panose="02040503050406030204" pitchFamily="18" charset="0"/>
                                <a:cs typeface="Times New Roman" panose="02020603050405020304" pitchFamily="18" charset="0"/>
                              </a:rPr>
                            </m:ctrlPr>
                          </m:sSubSupPr>
                          <m:e>
                            <m:r>
                              <a:rPr lang="en-US" altLang="zh-CN" b="1" i="1" smtClean="0">
                                <a:solidFill>
                                  <a:srgbClr val="00CC00"/>
                                </a:solidFill>
                                <a:latin typeface="Cambria Math" panose="02040503050406030204" pitchFamily="18" charset="0"/>
                                <a:cs typeface="Times New Roman" panose="02020603050405020304" pitchFamily="18" charset="0"/>
                              </a:rPr>
                              <m:t>𝑩</m:t>
                            </m:r>
                          </m:e>
                          <m:sub>
                            <m:r>
                              <a:rPr lang="en-US" altLang="zh-CN" b="1" i="1" smtClean="0">
                                <a:solidFill>
                                  <a:srgbClr val="00CC00"/>
                                </a:solidFill>
                                <a:latin typeface="Cambria Math" panose="02040503050406030204" pitchFamily="18" charset="0"/>
                                <a:cs typeface="Times New Roman" panose="02020603050405020304" pitchFamily="18" charset="0"/>
                              </a:rPr>
                              <m:t>𝒕</m:t>
                            </m:r>
                          </m:sub>
                          <m:sup>
                            <m:r>
                              <a:rPr lang="en-US" altLang="zh-CN" b="1" i="1" smtClean="0">
                                <a:solidFill>
                                  <a:srgbClr val="00CC00"/>
                                </a:solidFill>
                                <a:latin typeface="Cambria Math" panose="02040503050406030204" pitchFamily="18" charset="0"/>
                                <a:cs typeface="Times New Roman" panose="02020603050405020304" pitchFamily="18" charset="0"/>
                              </a:rPr>
                              <m:t>𝒋</m:t>
                            </m:r>
                          </m:sup>
                        </m:sSubSup>
                        <m:r>
                          <a:rPr lang="en-US" altLang="zh-CN" b="1" i="1" smtClean="0">
                            <a:solidFill>
                              <a:srgbClr val="00CC00"/>
                            </a:solidFill>
                            <a:latin typeface="Cambria Math" panose="02040503050406030204" pitchFamily="18" charset="0"/>
                            <a:cs typeface="Times New Roman" panose="02020603050405020304" pitchFamily="18" charset="0"/>
                          </a:rPr>
                          <m:t>=</m:t>
                        </m:r>
                        <m:r>
                          <a:rPr lang="en-US" altLang="zh-CN" b="1" i="1" smtClean="0">
                            <a:solidFill>
                              <a:srgbClr val="00CC00"/>
                            </a:solidFill>
                            <a:latin typeface="Cambria Math" panose="02040503050406030204" pitchFamily="18" charset="0"/>
                            <a:cs typeface="Times New Roman" panose="02020603050405020304" pitchFamily="18" charset="0"/>
                          </a:rPr>
                          <m:t>𝒊</m:t>
                        </m:r>
                      </m:oMath>
                    </m:oMathPara>
                  </a14:m>
                  <a:endParaRPr lang="zh-CN" altLang="en-US" b="1" dirty="0">
                    <a:solidFill>
                      <a:srgbClr val="00CC00"/>
                    </a:solidFill>
                    <a:latin typeface="Times New Roman" panose="02020603050405020304" pitchFamily="18" charset="0"/>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574104" y="3351194"/>
                  <a:ext cx="1111731" cy="432619"/>
                </a:xfrm>
                <a:prstGeom prst="rect">
                  <a:avLst/>
                </a:prstGeom>
                <a:blipFill>
                  <a:blip r:embed="rId5"/>
                  <a:stretch>
                    <a:fillRect b="-1408"/>
                  </a:stretch>
                </a:blipFill>
              </p:spPr>
              <p:txBody>
                <a:bodyPr/>
                <a:lstStyle/>
                <a:p>
                  <a:r>
                    <a:rPr lang="zh-CN" altLang="en-US">
                      <a:noFill/>
                    </a:rPr>
                    <a:t> </a:t>
                  </a:r>
                </a:p>
              </p:txBody>
            </p:sp>
          </mc:Fallback>
        </mc:AlternateContent>
      </p:grpSp>
      <p:sp>
        <p:nvSpPr>
          <p:cNvPr id="52" name="灯片编号占位符 51"/>
          <p:cNvSpPr>
            <a:spLocks noGrp="1"/>
          </p:cNvSpPr>
          <p:nvPr>
            <p:ph type="sldNum" sz="quarter" idx="12"/>
          </p:nvPr>
        </p:nvSpPr>
        <p:spPr/>
        <p:txBody>
          <a:bodyPr/>
          <a:lstStyle/>
          <a:p>
            <a:pPr>
              <a:defRPr/>
            </a:pPr>
            <a:fld id="{B9CD4CCB-73CB-499F-9483-72A1F6A46DBE}" type="slidenum">
              <a:rPr lang="zh-TW" altLang="en-US" smtClean="0"/>
              <a:pPr>
                <a:defRPr/>
              </a:pPr>
              <a:t>60</a:t>
            </a:fld>
            <a:endParaRPr lang="en-US" altLang="zh-TW"/>
          </a:p>
        </p:txBody>
      </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5B942E9B-882F-4508-8ADC-515CE5C7AA66}"/>
                  </a:ext>
                </a:extLst>
              </p:cNvPr>
              <p:cNvSpPr txBox="1"/>
              <p:nvPr/>
            </p:nvSpPr>
            <p:spPr>
              <a:xfrm>
                <a:off x="3959852" y="3030305"/>
                <a:ext cx="1088196"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𝑉</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3" name="文本框 52">
                <a:extLst>
                  <a:ext uri="{FF2B5EF4-FFF2-40B4-BE49-F238E27FC236}">
                    <a16:creationId xmlns:a16="http://schemas.microsoft.com/office/drawing/2014/main" id="{5B942E9B-882F-4508-8ADC-515CE5C7AA66}"/>
                  </a:ext>
                </a:extLst>
              </p:cNvPr>
              <p:cNvSpPr txBox="1">
                <a:spLocks noRot="1" noChangeAspect="1" noMove="1" noResize="1" noEditPoints="1" noAdjustHandles="1" noChangeArrowheads="1" noChangeShapeType="1" noTextEdit="1"/>
              </p:cNvSpPr>
              <p:nvPr/>
            </p:nvSpPr>
            <p:spPr>
              <a:xfrm>
                <a:off x="3959852" y="3030305"/>
                <a:ext cx="1088196" cy="385234"/>
              </a:xfrm>
              <a:prstGeom prst="rect">
                <a:avLst/>
              </a:prstGeom>
              <a:blipFill>
                <a:blip r:embed="rId6"/>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A7AECC67-8831-4792-8688-EF32CDDE1792}"/>
                  </a:ext>
                </a:extLst>
              </p:cNvPr>
              <p:cNvSpPr txBox="1"/>
              <p:nvPr/>
            </p:nvSpPr>
            <p:spPr>
              <a:xfrm>
                <a:off x="3959852" y="4165150"/>
                <a:ext cx="1088196" cy="4306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4" name="文本框 53">
                <a:extLst>
                  <a:ext uri="{FF2B5EF4-FFF2-40B4-BE49-F238E27FC236}">
                    <a16:creationId xmlns:a16="http://schemas.microsoft.com/office/drawing/2014/main" id="{A7AECC67-8831-4792-8688-EF32CDDE1792}"/>
                  </a:ext>
                </a:extLst>
              </p:cNvPr>
              <p:cNvSpPr txBox="1">
                <a:spLocks noRot="1" noChangeAspect="1" noMove="1" noResize="1" noEditPoints="1" noAdjustHandles="1" noChangeArrowheads="1" noChangeShapeType="1" noTextEdit="1"/>
              </p:cNvSpPr>
              <p:nvPr/>
            </p:nvSpPr>
            <p:spPr>
              <a:xfrm>
                <a:off x="3959852" y="4165150"/>
                <a:ext cx="1088196" cy="430631"/>
              </a:xfrm>
              <a:prstGeom prst="rect">
                <a:avLst/>
              </a:prstGeom>
              <a:blipFill>
                <a:blip r:embed="rId7"/>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B3481550-FFFC-4899-AB38-D075B148710B}"/>
                  </a:ext>
                </a:extLst>
              </p:cNvPr>
              <p:cNvSpPr txBox="1"/>
              <p:nvPr/>
            </p:nvSpPr>
            <p:spPr>
              <a:xfrm>
                <a:off x="3892490" y="5285784"/>
                <a:ext cx="1166620"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5" name="文本框 54">
                <a:extLst>
                  <a:ext uri="{FF2B5EF4-FFF2-40B4-BE49-F238E27FC236}">
                    <a16:creationId xmlns:a16="http://schemas.microsoft.com/office/drawing/2014/main" id="{B3481550-FFFC-4899-AB38-D075B148710B}"/>
                  </a:ext>
                </a:extLst>
              </p:cNvPr>
              <p:cNvSpPr txBox="1">
                <a:spLocks noRot="1" noChangeAspect="1" noMove="1" noResize="1" noEditPoints="1" noAdjustHandles="1" noChangeArrowheads="1" noChangeShapeType="1" noTextEdit="1"/>
              </p:cNvSpPr>
              <p:nvPr/>
            </p:nvSpPr>
            <p:spPr>
              <a:xfrm>
                <a:off x="3892490" y="5285784"/>
                <a:ext cx="1166620" cy="385234"/>
              </a:xfrm>
              <a:prstGeom prst="rect">
                <a:avLst/>
              </a:prstGeom>
              <a:blipFill>
                <a:blip r:embed="rId8"/>
                <a:stretch>
                  <a:fillRect b="-15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B9F3FB36-3D9F-4BCA-96F5-71D18497CA08}"/>
                  </a:ext>
                </a:extLst>
              </p:cNvPr>
              <p:cNvSpPr txBox="1"/>
              <p:nvPr/>
            </p:nvSpPr>
            <p:spPr>
              <a:xfrm>
                <a:off x="5890612" y="4184075"/>
                <a:ext cx="65014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FF0000"/>
                              </a:solidFill>
                              <a:latin typeface="Cambria Math" panose="02040503050406030204" pitchFamily="18" charset="0"/>
                              <a:cs typeface="Times New Roman" panose="02020603050405020304" pitchFamily="18" charset="0"/>
                            </a:rPr>
                          </m:ctrlPr>
                        </m:sSubSupPr>
                        <m:e>
                          <m:r>
                            <a:rPr lang="en-US" altLang="zh-CN" b="1" i="1" smtClean="0">
                              <a:solidFill>
                                <a:srgbClr val="FF0000"/>
                              </a:solidFill>
                              <a:latin typeface="Cambria Math" panose="02040503050406030204" pitchFamily="18" charset="0"/>
                              <a:cs typeface="Times New Roman" panose="02020603050405020304" pitchFamily="18" charset="0"/>
                            </a:rPr>
                            <m:t>𝑽</m:t>
                          </m:r>
                        </m:e>
                        <m:sub>
                          <m:r>
                            <a:rPr lang="en-US" altLang="zh-CN" b="1" i="1" smtClean="0">
                              <a:solidFill>
                                <a:srgbClr val="FF0000"/>
                              </a:solidFill>
                              <a:latin typeface="Cambria Math" panose="02040503050406030204" pitchFamily="18" charset="0"/>
                              <a:cs typeface="Times New Roman" panose="02020603050405020304" pitchFamily="18" charset="0"/>
                            </a:rPr>
                            <m:t>𝒕</m:t>
                          </m:r>
                        </m:sub>
                        <m:sup>
                          <m:r>
                            <a:rPr lang="en-US" altLang="zh-CN" b="1" i="1" smtClean="0">
                              <a:solidFill>
                                <a:srgbClr val="FF0000"/>
                              </a:solidFill>
                              <a:latin typeface="Cambria Math" panose="02040503050406030204" pitchFamily="18" charset="0"/>
                              <a:cs typeface="Times New Roman" panose="02020603050405020304" pitchFamily="18" charset="0"/>
                            </a:rPr>
                            <m:t>𝒋</m:t>
                          </m:r>
                        </m:sup>
                      </m:sSubSup>
                    </m:oMath>
                  </m:oMathPara>
                </a14:m>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56" name="文本框 55">
                <a:extLst>
                  <a:ext uri="{FF2B5EF4-FFF2-40B4-BE49-F238E27FC236}">
                    <a16:creationId xmlns:a16="http://schemas.microsoft.com/office/drawing/2014/main" id="{B9F3FB36-3D9F-4BCA-96F5-71D18497CA08}"/>
                  </a:ext>
                </a:extLst>
              </p:cNvPr>
              <p:cNvSpPr txBox="1">
                <a:spLocks noRot="1" noChangeAspect="1" noMove="1" noResize="1" noEditPoints="1" noAdjustHandles="1" noChangeArrowheads="1" noChangeShapeType="1" noTextEdit="1"/>
              </p:cNvSpPr>
              <p:nvPr/>
            </p:nvSpPr>
            <p:spPr>
              <a:xfrm>
                <a:off x="5890612" y="4184075"/>
                <a:ext cx="650141" cy="432619"/>
              </a:xfrm>
              <a:prstGeom prst="rect">
                <a:avLst/>
              </a:prstGeom>
              <a:blipFill>
                <a:blip r:embed="rId9"/>
                <a:stretch>
                  <a:fillRect b="-28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87616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Decoding: The Viterbi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Compute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i="1" dirty="0" smtClean="0">
                            <a:latin typeface="Cambria Math" panose="02040503050406030204" pitchFamily="18" charset="0"/>
                          </a:rPr>
                          <m:t>𝑉</m:t>
                        </m:r>
                      </m:e>
                      <m:sub>
                        <m:r>
                          <a:rPr lang="en-US" altLang="zh-CN"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for all </a:t>
                </a:r>
                <a14:m>
                  <m:oMath xmlns:m="http://schemas.openxmlformats.org/officeDocument/2006/math">
                    <m:r>
                      <a:rPr lang="en-US" altLang="zh-CN" i="1" dirty="0" smtClean="0">
                        <a:latin typeface="Cambria Math" panose="02040503050406030204" pitchFamily="18" charset="0"/>
                      </a:rPr>
                      <m:t>𝑗</m:t>
                    </m:r>
                  </m:oMath>
                </a14:m>
                <a:r>
                  <a:rPr lang="en-US" altLang="zh-CN" dirty="0"/>
                  <a:t>, </a:t>
                </a:r>
                <a14:m>
                  <m:oMath xmlns:m="http://schemas.openxmlformats.org/officeDocument/2006/math">
                    <m:r>
                      <a:rPr lang="en-US" altLang="zh-CN" i="1" dirty="0" smtClean="0">
                        <a:latin typeface="Cambria Math" panose="02040503050406030204" pitchFamily="18" charset="0"/>
                      </a:rPr>
                      <m:t>𝑡</m:t>
                    </m:r>
                  </m:oMath>
                </a14:m>
                <a:r>
                  <a:rPr lang="en-US" altLang="zh-CN" dirty="0"/>
                  <a:t> using dynamic programming:</a:t>
                </a:r>
              </a:p>
              <a:p>
                <a:r>
                  <a:rPr lang="en-US" altLang="zh-CN" dirty="0"/>
                  <a:t>Initialization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m:t>
                    </m:r>
                  </m:oMath>
                </a14:m>
                <a:endParaRPr lang="en-US" altLang="zh-CN" dirty="0"/>
              </a:p>
              <a:p>
                <a:pPr algn="ctr"/>
                <a:endParaRPr lang="en-US" altLang="zh-CN" dirty="0"/>
              </a:p>
              <a:p>
                <a:r>
                  <a:rPr lang="en-US" altLang="zh-CN" dirty="0"/>
                  <a:t>Iteration	</a:t>
                </a:r>
              </a:p>
              <a:p>
                <a:endParaRPr lang="en-US" altLang="zh-CN" dirty="0"/>
              </a:p>
              <a:p>
                <a:r>
                  <a:rPr lang="en-US" altLang="zh-CN" dirty="0"/>
                  <a:t>Termination</a:t>
                </a:r>
              </a:p>
              <a:p>
                <a:endParaRPr lang="en-US" altLang="zh-CN" dirty="0"/>
              </a:p>
              <a:p>
                <a:r>
                  <a:rPr lang="en-US" altLang="zh-CN" dirty="0" err="1"/>
                  <a:t>Backtrace</a:t>
                </a:r>
                <a:r>
                  <a:rPr lang="en-US" altLang="zh-CN" dirty="0"/>
                  <a:t> pointer</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518688" y="2619011"/>
                <a:ext cx="3218445" cy="549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𝑖</m:t>
                              </m:r>
                            </m:lim>
                          </m:limLow>
                        </m:fName>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𝑖𝑗</m:t>
                              </m:r>
                            </m:sub>
                          </m:sSub>
                        </m:e>
                      </m:fun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2518688" y="2619011"/>
                <a:ext cx="3218445" cy="54970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629516" y="5216044"/>
                <a:ext cx="3994363" cy="5497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i="1">
                                  <a:latin typeface="Cambria Math" panose="02040503050406030204" pitchFamily="18" charset="0"/>
                                </a:rPr>
                              </m:ctrlPr>
                            </m:funcPr>
                            <m:fNa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𝑏</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𝑖</m:t>
                                  </m:r>
                                </m:lim>
                              </m:limLow>
                            </m:fName>
                            <m:e>
                              <m:d>
                                <m:dPr>
                                  <m:ctrlPr>
                                    <a:rPr lang="en-US" altLang="zh-CN" sz="2400" b="0" i="1" smtClean="0">
                                      <a:latin typeface="Cambria Math" panose="02040503050406030204" pitchFamily="18" charset="0"/>
                                    </a:rPr>
                                  </m:ctrlPr>
                                </m:dPr>
                                <m:e>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𝑖</m:t>
                                      </m:r>
                                    </m:sup>
                                  </m:sSubSup>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𝑖𝑗</m:t>
                                      </m:r>
                                    </m:sub>
                                  </m:sSub>
                                </m:e>
                              </m:d>
                            </m:e>
                          </m:func>
                          <m:r>
                            <m:rPr>
                              <m:nor/>
                            </m:rPr>
                            <a:rPr lang="zh-CN" altLang="en-US" sz="2400" dirty="0"/>
                            <m:t> </m:t>
                          </m:r>
                        </m:e>
                      </m:func>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629516" y="5216044"/>
                <a:ext cx="3994363" cy="54970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518688" y="3787475"/>
                <a:ext cx="2436628" cy="510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𝑃</m:t>
                          </m:r>
                        </m:e>
                        <m:sup>
                          <m:r>
                            <a:rPr lang="en-US" altLang="zh-CN" sz="2400" b="0" i="1" smtClean="0">
                              <a:latin typeface="Cambria Math" panose="02040503050406030204" pitchFamily="18" charset="0"/>
                            </a:rPr>
                            <m:t>∗</m:t>
                          </m:r>
                        </m:sup>
                      </m:s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𝑖</m:t>
                              </m:r>
                            </m:lim>
                          </m:limLow>
                        </m:fName>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up>
                              <m:r>
                                <a:rPr lang="en-US" altLang="zh-CN" sz="2400" b="0" i="1" smtClean="0">
                                  <a:latin typeface="Cambria Math" panose="02040503050406030204" pitchFamily="18" charset="0"/>
                                </a:rPr>
                                <m:t>𝑖</m:t>
                              </m:r>
                            </m:sup>
                          </m:sSubSup>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2518688" y="3787475"/>
                <a:ext cx="2436628" cy="51052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697956" y="5862121"/>
                <a:ext cx="2937984" cy="5105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𝑇</m:t>
                          </m:r>
                        </m:sub>
                        <m:sup>
                          <m:r>
                            <a:rPr lang="en-US" altLang="zh-CN" sz="2400" b="0" i="1" smtClean="0">
                              <a:latin typeface="Cambria Math" panose="02040503050406030204" pitchFamily="18" charset="0"/>
                            </a:rPr>
                            <m:t>∗</m:t>
                          </m:r>
                        </m:sup>
                      </m:sSubSup>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smtClean="0">
                              <a:latin typeface="Cambria Math" panose="02040503050406030204" pitchFamily="18" charset="0"/>
                            </a:rPr>
                            <m:t>𝑇</m:t>
                          </m:r>
                        </m:sub>
                      </m:sSub>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𝑖</m:t>
                                  </m:r>
                                </m:lim>
                              </m:limLow>
                            </m:fName>
                            <m:e>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𝑉</m:t>
                                  </m:r>
                                </m:e>
                                <m:sub>
                                  <m:r>
                                    <a:rPr lang="en-US" altLang="zh-CN" sz="2400" i="1">
                                      <a:latin typeface="Cambria Math" panose="02040503050406030204" pitchFamily="18" charset="0"/>
                                    </a:rPr>
                                    <m:t>𝑇</m:t>
                                  </m:r>
                                </m:sub>
                                <m:sup>
                                  <m:r>
                                    <a:rPr lang="en-US" altLang="zh-CN" sz="2400" b="0" i="1" smtClean="0">
                                      <a:latin typeface="Cambria Math" panose="02040503050406030204" pitchFamily="18" charset="0"/>
                                    </a:rPr>
                                    <m:t>𝑖</m:t>
                                  </m:r>
                                </m:sup>
                              </m:sSubSup>
                            </m:e>
                          </m:func>
                        </m:e>
                      </m:func>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697956" y="5862121"/>
                <a:ext cx="2937984" cy="510524"/>
              </a:xfrm>
              <a:prstGeom prst="rect">
                <a:avLst/>
              </a:prstGeom>
              <a:blipFill>
                <a:blip r:embed="rId6"/>
                <a:stretch>
                  <a:fillRect/>
                </a:stretch>
              </a:blipFill>
            </p:spPr>
            <p:txBody>
              <a:bodyPr/>
              <a:lstStyle/>
              <a:p>
                <a:r>
                  <a:rPr lang="zh-CN" altLang="en-US">
                    <a:noFill/>
                  </a:rPr>
                  <a:t> </a:t>
                </a:r>
              </a:p>
            </p:txBody>
          </p:sp>
        </mc:Fallback>
      </mc:AlternateContent>
      <p:sp>
        <p:nvSpPr>
          <p:cNvPr id="11" name="灯片编号占位符 10"/>
          <p:cNvSpPr>
            <a:spLocks noGrp="1"/>
          </p:cNvSpPr>
          <p:nvPr>
            <p:ph type="sldNum" sz="quarter" idx="12"/>
          </p:nvPr>
        </p:nvSpPr>
        <p:spPr/>
        <p:txBody>
          <a:bodyPr/>
          <a:lstStyle/>
          <a:p>
            <a:pPr>
              <a:defRPr/>
            </a:pPr>
            <a:fld id="{B9CD4CCB-73CB-499F-9483-72A1F6A46DBE}" type="slidenum">
              <a:rPr lang="zh-TW" altLang="en-US" smtClean="0"/>
              <a:pPr>
                <a:defRPr/>
              </a:pPr>
              <a:t>61</a:t>
            </a:fld>
            <a:endParaRPr lang="en-US" altLang="zh-TW"/>
          </a:p>
        </p:txBody>
      </p:sp>
    </p:spTree>
    <p:extLst>
      <p:ext uri="{BB962C8B-B14F-4D97-AF65-F5344CB8AC3E}">
        <p14:creationId xmlns:p14="http://schemas.microsoft.com/office/powerpoint/2010/main" val="13895799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Viterbi </a:t>
            </a:r>
            <a:r>
              <a:rPr lang="en-US" altLang="zh-CN" dirty="0" err="1"/>
              <a:t>backtrace</a:t>
            </a:r>
            <a:endParaRPr lang="zh-CN" altLang="en-US" dirty="0"/>
          </a:p>
        </p:txBody>
      </p:sp>
      <p:sp>
        <p:nvSpPr>
          <p:cNvPr id="3" name="内容占位符 2"/>
          <p:cNvSpPr>
            <a:spLocks noGrp="1"/>
          </p:cNvSpPr>
          <p:nvPr>
            <p:ph idx="1"/>
          </p:nvPr>
        </p:nvSpPr>
        <p:spPr/>
        <p:txBody>
          <a:bodyPr/>
          <a:lstStyle/>
          <a:p>
            <a:r>
              <a:rPr lang="en-US" altLang="zh-CN" dirty="0" err="1"/>
              <a:t>Backtrace</a:t>
            </a:r>
            <a:r>
              <a:rPr lang="en-US" altLang="zh-CN" dirty="0"/>
              <a:t> to find the state sequence of the most probable path</a:t>
            </a:r>
            <a:endParaRPr lang="zh-CN" altLang="en-US" dirty="0"/>
          </a:p>
        </p:txBody>
      </p:sp>
      <p:grpSp>
        <p:nvGrpSpPr>
          <p:cNvPr id="52" name="组合 51"/>
          <p:cNvGrpSpPr/>
          <p:nvPr/>
        </p:nvGrpSpPr>
        <p:grpSpPr>
          <a:xfrm>
            <a:off x="4397907" y="2173520"/>
            <a:ext cx="3465853" cy="3185709"/>
            <a:chOff x="4397907" y="2173520"/>
            <a:chExt cx="3465853" cy="3185709"/>
          </a:xfrm>
        </p:grpSpPr>
        <p:grpSp>
          <p:nvGrpSpPr>
            <p:cNvPr id="53" name="组合 52"/>
            <p:cNvGrpSpPr/>
            <p:nvPr/>
          </p:nvGrpSpPr>
          <p:grpSpPr>
            <a:xfrm>
              <a:off x="4397907" y="2173520"/>
              <a:ext cx="3465853" cy="3185709"/>
              <a:chOff x="2768360" y="3289001"/>
              <a:chExt cx="3465853" cy="3185709"/>
            </a:xfrm>
          </p:grpSpPr>
          <p:sp>
            <p:nvSpPr>
              <p:cNvPr id="62" name="椭圆 61"/>
              <p:cNvSpPr/>
              <p:nvPr/>
            </p:nvSpPr>
            <p:spPr>
              <a:xfrm rot="16200000">
                <a:off x="2848778" y="3754383"/>
                <a:ext cx="489310" cy="494360"/>
              </a:xfrm>
              <a:prstGeom prst="ellipse">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63" name="椭圆 62"/>
              <p:cNvSpPr/>
              <p:nvPr/>
            </p:nvSpPr>
            <p:spPr>
              <a:xfrm rot="16200000">
                <a:off x="2848778"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64" name="椭圆 63"/>
              <p:cNvSpPr/>
              <p:nvPr/>
            </p:nvSpPr>
            <p:spPr>
              <a:xfrm rot="16200000">
                <a:off x="2848778" y="5982875"/>
                <a:ext cx="489310" cy="494360"/>
              </a:xfrm>
              <a:prstGeom prst="ellipse">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65" name="文本框 64"/>
              <p:cNvSpPr txBox="1"/>
              <p:nvPr/>
            </p:nvSpPr>
            <p:spPr>
              <a:xfrm>
                <a:off x="2919417"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66" name="文本框 65"/>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67" name="文本框 66"/>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68" name="文本框 67"/>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69" name="椭圆 68"/>
              <p:cNvSpPr/>
              <p:nvPr/>
            </p:nvSpPr>
            <p:spPr>
              <a:xfrm rot="16200000">
                <a:off x="4256634" y="3754383"/>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0" name="椭圆 69"/>
              <p:cNvSpPr/>
              <p:nvPr/>
            </p:nvSpPr>
            <p:spPr>
              <a:xfrm rot="16200000">
                <a:off x="4256634" y="4870788"/>
                <a:ext cx="489310" cy="494360"/>
              </a:xfrm>
              <a:prstGeom prst="ellipse">
                <a:avLst/>
              </a:prstGeom>
              <a:solidFill>
                <a:srgbClr val="0070C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1" name="椭圆 70"/>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2" name="文本框 71"/>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73" name="文本框 72"/>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74" name="文本框 73"/>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75" name="椭圆 74"/>
              <p:cNvSpPr/>
              <p:nvPr/>
            </p:nvSpPr>
            <p:spPr>
              <a:xfrm rot="16200000">
                <a:off x="5664490"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6" name="椭圆 75"/>
              <p:cNvSpPr/>
              <p:nvPr/>
            </p:nvSpPr>
            <p:spPr>
              <a:xfrm rot="16200000">
                <a:off x="5664490" y="4870788"/>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7" name="椭圆 76"/>
              <p:cNvSpPr/>
              <p:nvPr/>
            </p:nvSpPr>
            <p:spPr>
              <a:xfrm rot="16200000">
                <a:off x="5664490" y="5982875"/>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78" name="文本框 77"/>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79" name="文本框 78"/>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80" name="文本框 79"/>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81" name="文本框 80"/>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82" name="文本框 81"/>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83" name="直接箭头连接符 82"/>
              <p:cNvCxnSpPr>
                <a:stCxn id="62" idx="4"/>
                <a:endCxn id="69"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84" name="直接箭头连接符 83"/>
              <p:cNvCxnSpPr>
                <a:stCxn id="69" idx="4"/>
                <a:endCxn id="75"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85" name="直接箭头连接符 84"/>
              <p:cNvCxnSpPr>
                <a:stCxn id="62" idx="3"/>
                <a:endCxn id="70" idx="7"/>
              </p:cNvCxnSpPr>
              <p:nvPr/>
            </p:nvCxnSpPr>
            <p:spPr>
              <a:xfrm>
                <a:off x="3268216" y="4174560"/>
                <a:ext cx="1058290" cy="770411"/>
              </a:xfrm>
              <a:prstGeom prst="straightConnector1">
                <a:avLst/>
              </a:prstGeom>
              <a:ln w="2159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6" name="直接箭头连接符 85"/>
              <p:cNvCxnSpPr>
                <a:stCxn id="63" idx="4"/>
                <a:endCxn id="70" idx="0"/>
              </p:cNvCxnSpPr>
              <p:nvPr/>
            </p:nvCxnSpPr>
            <p:spPr>
              <a:xfrm>
                <a:off x="3340613" y="5117968"/>
                <a:ext cx="913496" cy="0"/>
              </a:xfrm>
              <a:prstGeom prst="straightConnector1">
                <a:avLst/>
              </a:prstGeom>
              <a:ln w="2159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a:stCxn id="70" idx="4"/>
                <a:endCxn id="76" idx="0"/>
              </p:cNvCxnSpPr>
              <p:nvPr/>
            </p:nvCxnSpPr>
            <p:spPr>
              <a:xfrm>
                <a:off x="4748469" y="5117968"/>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88" name="直接箭头连接符 87"/>
              <p:cNvCxnSpPr>
                <a:stCxn id="64" idx="4"/>
                <a:endCxn id="71"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89" name="直接箭头连接符 88"/>
              <p:cNvCxnSpPr>
                <a:stCxn id="71" idx="4"/>
                <a:endCxn id="77"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0" name="直接箭头连接符 89"/>
              <p:cNvCxnSpPr>
                <a:stCxn id="63" idx="5"/>
                <a:endCxn id="69" idx="1"/>
              </p:cNvCxnSpPr>
              <p:nvPr/>
            </p:nvCxnSpPr>
            <p:spPr>
              <a:xfrm flipV="1">
                <a:off x="3268216" y="4174560"/>
                <a:ext cx="1058290" cy="770411"/>
              </a:xfrm>
              <a:prstGeom prst="straightConnector1">
                <a:avLst/>
              </a:prstGeom>
              <a:ln w="21590">
                <a:solidFill>
                  <a:srgbClr val="00CC00"/>
                </a:solidFill>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91" name="直接箭头连接符 90"/>
              <p:cNvCxnSpPr>
                <a:stCxn id="63"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2" name="直接箭头连接符 91"/>
              <p:cNvCxnSpPr>
                <a:stCxn id="69"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3" name="直接箭头连接符 92"/>
              <p:cNvCxnSpPr>
                <a:stCxn id="70" idx="3"/>
                <a:endCxn id="77" idx="7"/>
              </p:cNvCxnSpPr>
              <p:nvPr/>
            </p:nvCxnSpPr>
            <p:spPr>
              <a:xfrm>
                <a:off x="4676072" y="5290965"/>
                <a:ext cx="1058290" cy="766093"/>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4" name="直接箭头连接符 93"/>
              <p:cNvCxnSpPr>
                <a:stCxn id="70" idx="5"/>
                <a:endCxn id="75" idx="1"/>
              </p:cNvCxnSpPr>
              <p:nvPr/>
            </p:nvCxnSpPr>
            <p:spPr>
              <a:xfrm flipV="1">
                <a:off x="4676072"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95" name="直接箭头连接符 94"/>
              <p:cNvCxnSpPr>
                <a:stCxn id="64" idx="5"/>
                <a:endCxn id="70" idx="1"/>
              </p:cNvCxnSpPr>
              <p:nvPr/>
            </p:nvCxnSpPr>
            <p:spPr>
              <a:xfrm flipV="1">
                <a:off x="3268216" y="5290965"/>
                <a:ext cx="1058290" cy="766093"/>
              </a:xfrm>
              <a:prstGeom prst="straightConnector1">
                <a:avLst/>
              </a:prstGeom>
              <a:ln w="2159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1" idx="5"/>
                <a:endCxn id="76"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57" name="文本框 56"/>
                <p:cNvSpPr txBox="1"/>
                <p:nvPr/>
              </p:nvSpPr>
              <p:spPr>
                <a:xfrm>
                  <a:off x="5978988" y="2368133"/>
                  <a:ext cx="1111731" cy="43261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00CC00"/>
                                </a:solidFill>
                                <a:latin typeface="Cambria Math" panose="02040503050406030204" pitchFamily="18" charset="0"/>
                                <a:cs typeface="Times New Roman" panose="02020603050405020304" pitchFamily="18" charset="0"/>
                              </a:rPr>
                            </m:ctrlPr>
                          </m:sSubSupPr>
                          <m:e>
                            <m:r>
                              <a:rPr lang="en-US" altLang="zh-CN" b="1" i="1" smtClean="0">
                                <a:solidFill>
                                  <a:srgbClr val="00CC00"/>
                                </a:solidFill>
                                <a:latin typeface="Cambria Math" panose="02040503050406030204" pitchFamily="18" charset="0"/>
                                <a:cs typeface="Times New Roman" panose="02020603050405020304" pitchFamily="18" charset="0"/>
                              </a:rPr>
                              <m:t>𝑩</m:t>
                            </m:r>
                          </m:e>
                          <m:sub>
                            <m:r>
                              <a:rPr lang="en-US" altLang="zh-CN" b="1" i="1" smtClean="0">
                                <a:solidFill>
                                  <a:srgbClr val="00CC00"/>
                                </a:solidFill>
                                <a:latin typeface="Cambria Math" panose="02040503050406030204" pitchFamily="18" charset="0"/>
                                <a:cs typeface="Times New Roman" panose="02020603050405020304" pitchFamily="18" charset="0"/>
                              </a:rPr>
                              <m:t>𝒕</m:t>
                            </m:r>
                          </m:sub>
                          <m:sup>
                            <m:r>
                              <a:rPr lang="en-US" altLang="zh-CN" b="1" i="1" smtClean="0">
                                <a:solidFill>
                                  <a:srgbClr val="00CC00"/>
                                </a:solidFill>
                                <a:latin typeface="Cambria Math" panose="02040503050406030204" pitchFamily="18" charset="0"/>
                                <a:cs typeface="Times New Roman" panose="02020603050405020304" pitchFamily="18" charset="0"/>
                              </a:rPr>
                              <m:t>𝒋</m:t>
                            </m:r>
                          </m:sup>
                        </m:sSubSup>
                        <m:r>
                          <a:rPr lang="en-US" altLang="zh-CN" b="1" i="1" smtClean="0">
                            <a:solidFill>
                              <a:srgbClr val="00CC00"/>
                            </a:solidFill>
                            <a:latin typeface="Cambria Math" panose="02040503050406030204" pitchFamily="18" charset="0"/>
                            <a:cs typeface="Times New Roman" panose="02020603050405020304" pitchFamily="18" charset="0"/>
                          </a:rPr>
                          <m:t>=</m:t>
                        </m:r>
                        <m:r>
                          <a:rPr lang="en-US" altLang="zh-CN" b="1" i="1" smtClean="0">
                            <a:solidFill>
                              <a:srgbClr val="00CC00"/>
                            </a:solidFill>
                            <a:latin typeface="Cambria Math" panose="02040503050406030204" pitchFamily="18" charset="0"/>
                            <a:cs typeface="Times New Roman" panose="02020603050405020304" pitchFamily="18" charset="0"/>
                          </a:rPr>
                          <m:t>𝒊</m:t>
                        </m:r>
                      </m:oMath>
                    </m:oMathPara>
                  </a14:m>
                  <a:endParaRPr lang="zh-CN" altLang="en-US" b="1" dirty="0">
                    <a:solidFill>
                      <a:srgbClr val="00CC00"/>
                    </a:solidFill>
                    <a:latin typeface="Times New Roman" panose="02020603050405020304" pitchFamily="18" charset="0"/>
                    <a:cs typeface="Times New Roman" panose="02020603050405020304" pitchFamily="18" charset="0"/>
                  </a:endParaRPr>
                </a:p>
              </p:txBody>
            </p:sp>
          </mc:Choice>
          <mc:Fallback xmlns="">
            <p:sp>
              <p:nvSpPr>
                <p:cNvPr id="57" name="文本框 56"/>
                <p:cNvSpPr txBox="1">
                  <a:spLocks noRot="1" noChangeAspect="1" noMove="1" noResize="1" noEditPoints="1" noAdjustHandles="1" noChangeArrowheads="1" noChangeShapeType="1" noTextEdit="1"/>
                </p:cNvSpPr>
                <p:nvPr/>
              </p:nvSpPr>
              <p:spPr>
                <a:xfrm>
                  <a:off x="5978988" y="2368133"/>
                  <a:ext cx="1111731" cy="432619"/>
                </a:xfrm>
                <a:prstGeom prst="rect">
                  <a:avLst/>
                </a:prstGeom>
                <a:blipFill>
                  <a:blip r:embed="rId2"/>
                  <a:stretch>
                    <a:fillRect b="-28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文本框 57"/>
                <p:cNvSpPr txBox="1"/>
                <p:nvPr/>
              </p:nvSpPr>
              <p:spPr>
                <a:xfrm>
                  <a:off x="5890612" y="4184075"/>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rgbClr val="FF0000"/>
                                </a:solidFill>
                                <a:latin typeface="Cambria Math" panose="02040503050406030204" pitchFamily="18" charset="0"/>
                                <a:cs typeface="Times New Roman" panose="02020603050405020304" pitchFamily="18" charset="0"/>
                              </a:rPr>
                            </m:ctrlPr>
                          </m:sSubPr>
                          <m:e>
                            <m:r>
                              <a:rPr lang="en-US" altLang="zh-CN" b="1" i="1" smtClean="0">
                                <a:solidFill>
                                  <a:srgbClr val="FF0000"/>
                                </a:solidFill>
                                <a:latin typeface="Cambria Math" panose="02040503050406030204" pitchFamily="18" charset="0"/>
                                <a:cs typeface="Times New Roman" panose="02020603050405020304" pitchFamily="18" charset="0"/>
                              </a:rPr>
                              <m:t>𝑽</m:t>
                            </m:r>
                          </m:e>
                          <m:sub>
                            <m:r>
                              <a:rPr lang="en-US" altLang="zh-CN" b="1" i="1" smtClean="0">
                                <a:solidFill>
                                  <a:srgbClr val="FF0000"/>
                                </a:solidFill>
                                <a:latin typeface="Cambria Math" panose="02040503050406030204" pitchFamily="18" charset="0"/>
                                <a:cs typeface="Times New Roman" panose="02020603050405020304" pitchFamily="18" charset="0"/>
                              </a:rPr>
                              <m:t>𝒋</m:t>
                            </m:r>
                          </m:sub>
                        </m:sSub>
                        <m:r>
                          <a:rPr lang="en-US" altLang="zh-CN" b="1" i="1" smtClean="0">
                            <a:solidFill>
                              <a:srgbClr val="FF0000"/>
                            </a:solidFill>
                            <a:latin typeface="Cambria Math" panose="02040503050406030204" pitchFamily="18" charset="0"/>
                            <a:cs typeface="Times New Roman" panose="02020603050405020304" pitchFamily="18" charset="0"/>
                          </a:rPr>
                          <m:t>(</m:t>
                        </m:r>
                        <m:r>
                          <a:rPr lang="en-US" altLang="zh-CN" b="1" i="1" smtClean="0">
                            <a:solidFill>
                              <a:srgbClr val="FF0000"/>
                            </a:solidFill>
                            <a:latin typeface="Cambria Math" panose="02040503050406030204" pitchFamily="18" charset="0"/>
                            <a:cs typeface="Times New Roman" panose="02020603050405020304" pitchFamily="18" charset="0"/>
                          </a:rPr>
                          <m:t>𝒕</m:t>
                        </m:r>
                        <m:r>
                          <a:rPr lang="en-US" altLang="zh-CN" b="1" i="1" smtClean="0">
                            <a:solidFill>
                              <a:srgbClr val="FF0000"/>
                            </a:solidFill>
                            <a:latin typeface="Cambria Math" panose="02040503050406030204" pitchFamily="18" charset="0"/>
                            <a:cs typeface="Times New Roman" panose="02020603050405020304" pitchFamily="18" charset="0"/>
                          </a:rPr>
                          <m:t>)</m:t>
                        </m:r>
                      </m:oMath>
                    </m:oMathPara>
                  </a14:m>
                  <a:endParaRPr lang="zh-CN" alt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58" name="文本框 57"/>
                <p:cNvSpPr txBox="1">
                  <a:spLocks noRot="1" noChangeAspect="1" noMove="1" noResize="1" noEditPoints="1" noAdjustHandles="1" noChangeArrowheads="1" noChangeShapeType="1" noTextEdit="1"/>
                </p:cNvSpPr>
                <p:nvPr/>
              </p:nvSpPr>
              <p:spPr>
                <a:xfrm>
                  <a:off x="5890612" y="4184075"/>
                  <a:ext cx="650141" cy="395621"/>
                </a:xfrm>
                <a:prstGeom prst="rect">
                  <a:avLst/>
                </a:prstGeom>
                <a:blipFill>
                  <a:blip r:embed="rId3"/>
                  <a:stretch>
                    <a:fillRect l="-5607" r="-1869" b="-9231"/>
                  </a:stretch>
                </a:blipFill>
              </p:spPr>
              <p:txBody>
                <a:bodyPr/>
                <a:lstStyle/>
                <a:p>
                  <a:r>
                    <a:rPr lang="zh-CN" altLang="en-US">
                      <a:noFill/>
                    </a:rPr>
                    <a:t> </a:t>
                  </a:r>
                </a:p>
              </p:txBody>
            </p:sp>
          </mc:Fallback>
        </mc:AlternateContent>
      </p:grpSp>
      <p:cxnSp>
        <p:nvCxnSpPr>
          <p:cNvPr id="97" name="直接箭头连接符 96"/>
          <p:cNvCxnSpPr>
            <a:stCxn id="69" idx="2"/>
            <a:endCxn id="77" idx="6"/>
          </p:cNvCxnSpPr>
          <p:nvPr/>
        </p:nvCxnSpPr>
        <p:spPr>
          <a:xfrm>
            <a:off x="6130836" y="3130737"/>
            <a:ext cx="1407856" cy="1739182"/>
          </a:xfrm>
          <a:prstGeom prst="straightConnector1">
            <a:avLst/>
          </a:prstGeom>
          <a:ln w="21590">
            <a:solidFill>
              <a:srgbClr val="00CC00"/>
            </a:solidFill>
            <a:headEnd type="triangl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0" name="文本框 99"/>
              <p:cNvSpPr txBox="1"/>
              <p:nvPr/>
            </p:nvSpPr>
            <p:spPr>
              <a:xfrm>
                <a:off x="7213619" y="5333127"/>
                <a:ext cx="1646749" cy="39408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rgbClr val="00CC00"/>
                              </a:solidFill>
                              <a:latin typeface="Cambria Math" panose="02040503050406030204" pitchFamily="18" charset="0"/>
                              <a:cs typeface="Times New Roman" panose="02020603050405020304" pitchFamily="18" charset="0"/>
                            </a:rPr>
                          </m:ctrlPr>
                        </m:sSubSupPr>
                        <m:e>
                          <m:r>
                            <a:rPr lang="en-US" altLang="zh-CN" b="1" i="1" smtClean="0">
                              <a:solidFill>
                                <a:srgbClr val="00CC00"/>
                              </a:solidFill>
                              <a:latin typeface="Cambria Math" panose="02040503050406030204" pitchFamily="18" charset="0"/>
                              <a:cs typeface="Times New Roman" panose="02020603050405020304" pitchFamily="18" charset="0"/>
                            </a:rPr>
                            <m:t>𝑩</m:t>
                          </m:r>
                        </m:e>
                        <m:sub>
                          <m:r>
                            <a:rPr lang="en-US" altLang="zh-CN" b="1" i="1" smtClean="0">
                              <a:solidFill>
                                <a:srgbClr val="00CC00"/>
                              </a:solidFill>
                              <a:latin typeface="Cambria Math" panose="02040503050406030204" pitchFamily="18" charset="0"/>
                              <a:cs typeface="Times New Roman" panose="02020603050405020304" pitchFamily="18" charset="0"/>
                            </a:rPr>
                            <m:t>𝒕</m:t>
                          </m:r>
                          <m:r>
                            <a:rPr lang="en-US" altLang="zh-CN" b="1" i="1" smtClean="0">
                              <a:solidFill>
                                <a:srgbClr val="00CC00"/>
                              </a:solidFill>
                              <a:latin typeface="Cambria Math" panose="02040503050406030204" pitchFamily="18" charset="0"/>
                              <a:cs typeface="Times New Roman" panose="02020603050405020304" pitchFamily="18" charset="0"/>
                            </a:rPr>
                            <m:t>+</m:t>
                          </m:r>
                          <m:r>
                            <a:rPr lang="en-US" altLang="zh-CN" b="1" i="1" smtClean="0">
                              <a:solidFill>
                                <a:srgbClr val="00CC00"/>
                              </a:solidFill>
                              <a:latin typeface="Cambria Math" panose="02040503050406030204" pitchFamily="18" charset="0"/>
                              <a:cs typeface="Times New Roman" panose="02020603050405020304" pitchFamily="18" charset="0"/>
                            </a:rPr>
                            <m:t>𝟏</m:t>
                          </m:r>
                        </m:sub>
                        <m:sup>
                          <m:r>
                            <a:rPr lang="en-US" altLang="zh-CN" b="1" i="1" smtClean="0">
                              <a:solidFill>
                                <a:srgbClr val="00CC00"/>
                              </a:solidFill>
                              <a:latin typeface="Cambria Math" panose="02040503050406030204" pitchFamily="18" charset="0"/>
                              <a:cs typeface="Times New Roman" panose="02020603050405020304" pitchFamily="18" charset="0"/>
                            </a:rPr>
                            <m:t>𝒌</m:t>
                          </m:r>
                        </m:sup>
                      </m:sSubSup>
                      <m:r>
                        <a:rPr lang="en-US" altLang="zh-CN" b="1" i="1" smtClean="0">
                          <a:solidFill>
                            <a:srgbClr val="00CC00"/>
                          </a:solidFill>
                          <a:latin typeface="Cambria Math" panose="02040503050406030204" pitchFamily="18" charset="0"/>
                          <a:cs typeface="Times New Roman" panose="02020603050405020304" pitchFamily="18" charset="0"/>
                        </a:rPr>
                        <m:t>=</m:t>
                      </m:r>
                      <m:r>
                        <a:rPr lang="en-US" altLang="zh-CN" b="1" i="1" smtClean="0">
                          <a:solidFill>
                            <a:srgbClr val="00CC00"/>
                          </a:solidFill>
                          <a:latin typeface="Cambria Math" panose="02040503050406030204" pitchFamily="18" charset="0"/>
                          <a:cs typeface="Times New Roman" panose="02020603050405020304" pitchFamily="18" charset="0"/>
                        </a:rPr>
                        <m:t>𝒋</m:t>
                      </m:r>
                    </m:oMath>
                  </m:oMathPara>
                </a14:m>
                <a:endParaRPr lang="zh-CN" altLang="en-US" b="1" dirty="0">
                  <a:solidFill>
                    <a:srgbClr val="00CC00"/>
                  </a:solidFill>
                  <a:latin typeface="Times New Roman" panose="02020603050405020304" pitchFamily="18" charset="0"/>
                  <a:cs typeface="Times New Roman" panose="02020603050405020304" pitchFamily="18" charset="0"/>
                </a:endParaRPr>
              </a:p>
            </p:txBody>
          </p:sp>
        </mc:Choice>
        <mc:Fallback xmlns="">
          <p:sp>
            <p:nvSpPr>
              <p:cNvPr id="100" name="文本框 99"/>
              <p:cNvSpPr txBox="1">
                <a:spLocks noRot="1" noChangeAspect="1" noMove="1" noResize="1" noEditPoints="1" noAdjustHandles="1" noChangeArrowheads="1" noChangeShapeType="1" noTextEdit="1"/>
              </p:cNvSpPr>
              <p:nvPr/>
            </p:nvSpPr>
            <p:spPr>
              <a:xfrm>
                <a:off x="7213619" y="5333127"/>
                <a:ext cx="1646749" cy="394082"/>
              </a:xfrm>
              <a:prstGeom prst="rect">
                <a:avLst/>
              </a:prstGeom>
              <a:blipFill>
                <a:blip r:embed="rId4"/>
                <a:stretch>
                  <a:fillRect b="-12308"/>
                </a:stretch>
              </a:blipFill>
            </p:spPr>
            <p:txBody>
              <a:bodyPr/>
              <a:lstStyle/>
              <a:p>
                <a:r>
                  <a:rPr lang="zh-CN" altLang="en-US">
                    <a:noFill/>
                  </a:rPr>
                  <a:t> </a:t>
                </a:r>
              </a:p>
            </p:txBody>
          </p:sp>
        </mc:Fallback>
      </mc:AlternateContent>
      <p:sp>
        <p:nvSpPr>
          <p:cNvPr id="101" name="弧形 100"/>
          <p:cNvSpPr/>
          <p:nvPr/>
        </p:nvSpPr>
        <p:spPr>
          <a:xfrm>
            <a:off x="4343624" y="3059080"/>
            <a:ext cx="3147509" cy="3631026"/>
          </a:xfrm>
          <a:prstGeom prst="arc">
            <a:avLst>
              <a:gd name="adj1" fmla="val 16713152"/>
              <a:gd name="adj2" fmla="val 0"/>
            </a:avLst>
          </a:prstGeom>
          <a:ln w="28575">
            <a:solidFill>
              <a:srgbClr val="FF0000"/>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弧形 101"/>
          <p:cNvSpPr/>
          <p:nvPr/>
        </p:nvSpPr>
        <p:spPr>
          <a:xfrm rot="14730022">
            <a:off x="5571778" y="1917604"/>
            <a:ext cx="1013093" cy="2983587"/>
          </a:xfrm>
          <a:prstGeom prst="arc">
            <a:avLst>
              <a:gd name="adj1" fmla="val 16713152"/>
              <a:gd name="adj2" fmla="val 0"/>
            </a:avLst>
          </a:prstGeom>
          <a:ln w="28575">
            <a:solidFill>
              <a:srgbClr val="FF0000"/>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62</a:t>
            </a:fld>
            <a:endParaRPr lang="en-US" altLang="zh-TW"/>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19FD373B-CBD8-4C65-A802-BD916584572D}"/>
                  </a:ext>
                </a:extLst>
              </p:cNvPr>
              <p:cNvSpPr txBox="1"/>
              <p:nvPr/>
            </p:nvSpPr>
            <p:spPr>
              <a:xfrm>
                <a:off x="3959852" y="3030305"/>
                <a:ext cx="1088196"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𝑉</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1" name="文本框 50">
                <a:extLst>
                  <a:ext uri="{FF2B5EF4-FFF2-40B4-BE49-F238E27FC236}">
                    <a16:creationId xmlns:a16="http://schemas.microsoft.com/office/drawing/2014/main" id="{19FD373B-CBD8-4C65-A802-BD916584572D}"/>
                  </a:ext>
                </a:extLst>
              </p:cNvPr>
              <p:cNvSpPr txBox="1">
                <a:spLocks noRot="1" noChangeAspect="1" noMove="1" noResize="1" noEditPoints="1" noAdjustHandles="1" noChangeArrowheads="1" noChangeShapeType="1" noTextEdit="1"/>
              </p:cNvSpPr>
              <p:nvPr/>
            </p:nvSpPr>
            <p:spPr>
              <a:xfrm>
                <a:off x="3959852" y="3030305"/>
                <a:ext cx="1088196" cy="385234"/>
              </a:xfrm>
              <a:prstGeom prst="rect">
                <a:avLst/>
              </a:prstGeom>
              <a:blipFill>
                <a:blip r:embed="rId5"/>
                <a:stretch>
                  <a:fillRect b="-31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CA76B7EC-CA4B-46B1-A3BB-1BBE6338488A}"/>
                  </a:ext>
                </a:extLst>
              </p:cNvPr>
              <p:cNvSpPr txBox="1"/>
              <p:nvPr/>
            </p:nvSpPr>
            <p:spPr>
              <a:xfrm>
                <a:off x="3959852" y="4165150"/>
                <a:ext cx="1088196" cy="4306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4" name="文本框 53">
                <a:extLst>
                  <a:ext uri="{FF2B5EF4-FFF2-40B4-BE49-F238E27FC236}">
                    <a16:creationId xmlns:a16="http://schemas.microsoft.com/office/drawing/2014/main" id="{CA76B7EC-CA4B-46B1-A3BB-1BBE6338488A}"/>
                  </a:ext>
                </a:extLst>
              </p:cNvPr>
              <p:cNvSpPr txBox="1">
                <a:spLocks noRot="1" noChangeAspect="1" noMove="1" noResize="1" noEditPoints="1" noAdjustHandles="1" noChangeArrowheads="1" noChangeShapeType="1" noTextEdit="1"/>
              </p:cNvSpPr>
              <p:nvPr/>
            </p:nvSpPr>
            <p:spPr>
              <a:xfrm>
                <a:off x="3959852" y="4165150"/>
                <a:ext cx="1088196" cy="430631"/>
              </a:xfrm>
              <a:prstGeom prst="rect">
                <a:avLst/>
              </a:prstGeom>
              <a:blipFill>
                <a:blip r:embed="rId6"/>
                <a:stretch>
                  <a:fillRect b="-14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127D1E94-7864-4511-AB14-D529074F440B}"/>
                  </a:ext>
                </a:extLst>
              </p:cNvPr>
              <p:cNvSpPr txBox="1"/>
              <p:nvPr/>
            </p:nvSpPr>
            <p:spPr>
              <a:xfrm>
                <a:off x="3892490" y="5285784"/>
                <a:ext cx="1166620" cy="3852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cs typeface="Times New Roman" panose="02020603050405020304" pitchFamily="18" charset="0"/>
                            </a:rPr>
                          </m:ctrlPr>
                        </m:sSubSup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𝑡</m:t>
                          </m:r>
                          <m:r>
                            <a:rPr lang="en-US" altLang="zh-CN" i="1">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55" name="文本框 54">
                <a:extLst>
                  <a:ext uri="{FF2B5EF4-FFF2-40B4-BE49-F238E27FC236}">
                    <a16:creationId xmlns:a16="http://schemas.microsoft.com/office/drawing/2014/main" id="{127D1E94-7864-4511-AB14-D529074F440B}"/>
                  </a:ext>
                </a:extLst>
              </p:cNvPr>
              <p:cNvSpPr txBox="1">
                <a:spLocks noRot="1" noChangeAspect="1" noMove="1" noResize="1" noEditPoints="1" noAdjustHandles="1" noChangeArrowheads="1" noChangeShapeType="1" noTextEdit="1"/>
              </p:cNvSpPr>
              <p:nvPr/>
            </p:nvSpPr>
            <p:spPr>
              <a:xfrm>
                <a:off x="3892490" y="5285784"/>
                <a:ext cx="1166620" cy="385234"/>
              </a:xfrm>
              <a:prstGeom prst="rect">
                <a:avLst/>
              </a:prstGeom>
              <a:blipFill>
                <a:blip r:embed="rId7"/>
                <a:stretch>
                  <a:fillRect b="-15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28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a:t>
            </a:r>
            <a:r>
              <a:rPr lang="en-US" dirty="0"/>
              <a:t>xample: Teacher-mood-model</a:t>
            </a:r>
          </a:p>
        </p:txBody>
      </p:sp>
      <p:sp>
        <p:nvSpPr>
          <p:cNvPr id="3" name="内容占位符 2"/>
          <p:cNvSpPr>
            <a:spLocks noGrp="1"/>
          </p:cNvSpPr>
          <p:nvPr>
            <p:ph idx="1"/>
          </p:nvPr>
        </p:nvSpPr>
        <p:spPr/>
        <p:txBody>
          <a:bodyPr>
            <a:noAutofit/>
          </a:bodyPr>
          <a:lstStyle/>
          <a:p>
            <a:r>
              <a:rPr lang="en-US" dirty="0"/>
              <a:t>The observation is a probabilistic function of the state.</a:t>
            </a:r>
          </a:p>
          <a:p>
            <a:r>
              <a:rPr lang="en-US" dirty="0"/>
              <a:t>Situation:</a:t>
            </a:r>
          </a:p>
          <a:p>
            <a:r>
              <a:rPr lang="en-US" dirty="0"/>
              <a:t>Your school teacher gave three different types of daily homework assignments:</a:t>
            </a:r>
          </a:p>
          <a:p>
            <a:pPr lvl="1"/>
            <a:r>
              <a:rPr lang="en-US" dirty="0"/>
              <a:t>A: took about 5 minutes to complete</a:t>
            </a:r>
          </a:p>
          <a:p>
            <a:pPr lvl="1"/>
            <a:r>
              <a:rPr lang="en-US" dirty="0"/>
              <a:t>B: took about 1 hour to complete</a:t>
            </a:r>
          </a:p>
          <a:p>
            <a:pPr lvl="1"/>
            <a:r>
              <a:rPr lang="en-US" dirty="0"/>
              <a:t>C: took about 3 hours to complete</a:t>
            </a:r>
          </a:p>
          <a:p>
            <a:r>
              <a:rPr lang="en-US" dirty="0"/>
              <a:t>Your teacher did not reveal openly his mood to you daily, but you knew that your teacher was either in a bad, neutral, or a good mood for a whole day.</a:t>
            </a:r>
          </a:p>
          <a:p>
            <a:r>
              <a:rPr lang="en-US" dirty="0"/>
              <a:t>Mood changes occurred only overnight.</a:t>
            </a:r>
          </a:p>
          <a:p>
            <a:endParaRPr lang="en-US" dirty="0"/>
          </a:p>
          <a:p>
            <a:endParaRPr 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t>12/28/2022</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63</a:t>
            </a:fld>
            <a:endParaRPr lang="en-US" altLang="zh-TW"/>
          </a:p>
        </p:txBody>
      </p:sp>
    </p:spTree>
    <p:extLst>
      <p:ext uri="{BB962C8B-B14F-4D97-AF65-F5344CB8AC3E}">
        <p14:creationId xmlns:p14="http://schemas.microsoft.com/office/powerpoint/2010/main" val="24592266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Example</a:t>
            </a:r>
            <a:r>
              <a:rPr lang="en-US" dirty="0"/>
              <a:t>: Teacher-mood-model</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en-US" b="1" dirty="0"/>
                  <a:t>Model parameters:</a:t>
                </a:r>
              </a:p>
              <a:p>
                <a:pPr lvl="1"/>
                <a:r>
                  <a:rPr lang="en-US" dirty="0">
                    <a:solidFill>
                      <a:srgbClr val="FF0000"/>
                    </a:solidFill>
                  </a:rPr>
                  <a:t>Observation	</a:t>
                </a:r>
                <a14:m>
                  <m:oMath xmlns:m="http://schemas.openxmlformats.org/officeDocument/2006/math">
                    <m:r>
                      <m:rPr>
                        <m:sty m:val="p"/>
                      </m:rPr>
                      <a:rPr lang="el-GR" dirty="0">
                        <a:latin typeface="Cambria Math" panose="02040503050406030204" pitchFamily="18" charset="0"/>
                        <a:ea typeface="Cambria Math" panose="02040503050406030204" pitchFamily="18" charset="0"/>
                      </a:rPr>
                      <m:t>Σ</m:t>
                    </m:r>
                    <m:r>
                      <a:rPr lang="en-US" i="1" dirty="0">
                        <a:latin typeface="Cambria Math" panose="02040503050406030204" pitchFamily="18" charset="0"/>
                      </a:rPr>
                      <m:t>={</m:t>
                    </m:r>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r>
                      <a:rPr lang="en-US" b="0" i="1" dirty="0" smtClean="0">
                        <a:latin typeface="Cambria Math" panose="02040503050406030204" pitchFamily="18" charset="0"/>
                      </a:rPr>
                      <m:t>𝐶</m:t>
                    </m:r>
                    <m:r>
                      <a:rPr lang="en-US" i="1" dirty="0">
                        <a:latin typeface="Cambria Math" panose="02040503050406030204" pitchFamily="18" charset="0"/>
                      </a:rPr>
                      <m:t>}</m:t>
                    </m:r>
                  </m:oMath>
                </a14:m>
                <a:endParaRPr lang="en-US" dirty="0"/>
              </a:p>
              <a:p>
                <a:pPr lvl="1"/>
                <a:r>
                  <a:rPr lang="en-US" dirty="0">
                    <a:solidFill>
                      <a:srgbClr val="FF0000"/>
                    </a:solidFill>
                  </a:rPr>
                  <a:t>Set of states	</a:t>
                </a:r>
                <a14:m>
                  <m:oMath xmlns:m="http://schemas.openxmlformats.org/officeDocument/2006/math">
                    <m:r>
                      <a:rPr lang="en-US" b="0" i="1" dirty="0" smtClean="0">
                        <a:latin typeface="Cambria Math" panose="02040503050406030204" pitchFamily="18" charset="0"/>
                      </a:rPr>
                      <m:t>𝑆</m:t>
                    </m:r>
                    <m:r>
                      <a:rPr lang="en-US" i="1" dirty="0">
                        <a:latin typeface="Cambria Math" panose="02040503050406030204" pitchFamily="18" charset="0"/>
                      </a:rPr>
                      <m:t>={ </m:t>
                    </m:r>
                    <m:r>
                      <a:rPr lang="en-US" b="0" i="1" dirty="0" smtClean="0">
                        <a:latin typeface="Cambria Math" panose="02040503050406030204" pitchFamily="18" charset="0"/>
                      </a:rPr>
                      <m:t>𝑔𝑜𝑜𝑑</m:t>
                    </m:r>
                    <m:r>
                      <a:rPr lang="en-US" b="0" i="1" dirty="0" smtClean="0">
                        <a:latin typeface="Cambria Math" panose="02040503050406030204" pitchFamily="18" charset="0"/>
                      </a:rPr>
                      <m:t>, </m:t>
                    </m:r>
                    <m:r>
                      <a:rPr lang="en-US" b="0" i="1" dirty="0" smtClean="0">
                        <a:latin typeface="Cambria Math" panose="02040503050406030204" pitchFamily="18" charset="0"/>
                      </a:rPr>
                      <m:t>𝑛𝑒𝑢𝑡𝑟𝑎𝑙</m:t>
                    </m:r>
                    <m:r>
                      <a:rPr lang="en-US" b="0" i="1" dirty="0" smtClean="0">
                        <a:latin typeface="Cambria Math" panose="02040503050406030204" pitchFamily="18" charset="0"/>
                      </a:rPr>
                      <m:t>, </m:t>
                    </m:r>
                    <m:r>
                      <a:rPr lang="en-US" b="0" i="1" dirty="0" smtClean="0">
                        <a:latin typeface="Cambria Math" panose="02040503050406030204" pitchFamily="18" charset="0"/>
                      </a:rPr>
                      <m:t>𝑏𝑎𝑑</m:t>
                    </m:r>
                    <m:r>
                      <a:rPr lang="en-US" i="1" dirty="0">
                        <a:latin typeface="Cambria Math" panose="02040503050406030204" pitchFamily="18" charset="0"/>
                      </a:rPr>
                      <m:t>}</m:t>
                    </m:r>
                  </m:oMath>
                </a14:m>
                <a:endParaRPr lang="en-US" dirty="0"/>
              </a:p>
              <a:p>
                <a:pPr lvl="1"/>
                <a:r>
                  <a:rPr lang="en-US" dirty="0">
                    <a:solidFill>
                      <a:srgbClr val="FF0000"/>
                    </a:solidFill>
                  </a:rPr>
                  <a:t>Transition probabilities between any two states</a:t>
                </a:r>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𝑖𝑗</m:t>
                        </m:r>
                      </m:sub>
                    </m:sSub>
                  </m:oMath>
                </a14:m>
                <a:endParaRPr lang="en-US" dirty="0"/>
              </a:p>
              <a:p>
                <a:pPr lvl="1"/>
                <a:r>
                  <a:rPr lang="en-US" dirty="0">
                    <a:solidFill>
                      <a:srgbClr val="FF0000"/>
                    </a:solidFill>
                  </a:rPr>
                  <a:t>Emission probabilities </a:t>
                </a:r>
                <a:r>
                  <a:rPr lang="en-US" dirty="0"/>
                  <a:t>within each state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𝑖</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𝑥</m:t>
                        </m:r>
                      </m:e>
                    </m:d>
                  </m:oMath>
                </a14:m>
                <a:endParaRPr lang="en-US" i="1" dirty="0">
                  <a:latin typeface="Cambria Math" panose="02040503050406030204" pitchFamily="18" charset="0"/>
                </a:endParaRPr>
              </a:p>
              <a:p>
                <a:pPr marL="200025" lvl="1" indent="0">
                  <a:buNone/>
                </a:pPr>
                <a:r>
                  <a:rPr lang="en-US"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CE7FF75C-84BC-43C5-8B40-8F5C257D7CC2}" type="datetime1">
              <a:rPr lang="en-US" altLang="zh-TW" smtClean="0"/>
              <a:t>12/28/2022</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64</a:t>
            </a:fld>
            <a:endParaRPr lang="en-US" altLang="zh-TW"/>
          </a:p>
        </p:txBody>
      </p:sp>
      <p:pic>
        <p:nvPicPr>
          <p:cNvPr id="9"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2726" r="14681"/>
          <a:stretch/>
        </p:blipFill>
        <p:spPr>
          <a:xfrm>
            <a:off x="6865799" y="2828023"/>
            <a:ext cx="4026568" cy="3913188"/>
          </a:xfrm>
          <a:prstGeom prst="rect">
            <a:avLst/>
          </a:prstGeom>
          <a:noFill/>
          <a:ln/>
        </p:spPr>
      </p:pic>
    </p:spTree>
    <p:extLst>
      <p:ext uri="{BB962C8B-B14F-4D97-AF65-F5344CB8AC3E}">
        <p14:creationId xmlns:p14="http://schemas.microsoft.com/office/powerpoint/2010/main" val="25526708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Example: Teacher-mood-model</a:t>
            </a:r>
          </a:p>
        </p:txBody>
      </p:sp>
      <p:sp>
        <p:nvSpPr>
          <p:cNvPr id="3" name="内容占位符 2"/>
          <p:cNvSpPr>
            <a:spLocks noGrp="1"/>
          </p:cNvSpPr>
          <p:nvPr>
            <p:ph idx="1"/>
          </p:nvPr>
        </p:nvSpPr>
        <p:spPr/>
        <p:txBody>
          <a:bodyPr>
            <a:noAutofit/>
          </a:bodyPr>
          <a:lstStyle/>
          <a:p>
            <a:r>
              <a:rPr lang="en-US" dirty="0"/>
              <a:t>One week, your teacher gave the following homework assignments:</a:t>
            </a:r>
          </a:p>
          <a:p>
            <a:endParaRPr lang="en-US" dirty="0"/>
          </a:p>
          <a:p>
            <a:endParaRPr lang="en-US" sz="1800" dirty="0"/>
          </a:p>
          <a:p>
            <a:r>
              <a:rPr lang="en-US" cap="small" dirty="0">
                <a:solidFill>
                  <a:srgbClr val="FF0000"/>
                </a:solidFill>
              </a:rPr>
              <a:t>Questions</a:t>
            </a:r>
          </a:p>
          <a:p>
            <a:r>
              <a:rPr lang="en-US" dirty="0"/>
              <a:t>What did his mood curve look like most likely that week?</a:t>
            </a:r>
          </a:p>
          <a:p>
            <a:pPr lvl="1"/>
            <a:r>
              <a:rPr lang="en-US" dirty="0"/>
              <a:t>Searching for the most probable path – Viterbi algorithm</a:t>
            </a:r>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t>12/28/2022</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65</a:t>
            </a:fld>
            <a:endParaRPr lang="en-US" altLang="zh-TW"/>
          </a:p>
        </p:txBody>
      </p:sp>
      <p:graphicFrame>
        <p:nvGraphicFramePr>
          <p:cNvPr id="7" name="表格 6"/>
          <p:cNvGraphicFramePr>
            <a:graphicFrameLocks noGrp="1"/>
          </p:cNvGraphicFramePr>
          <p:nvPr>
            <p:extLst>
              <p:ext uri="{D42A27DB-BD31-4B8C-83A1-F6EECF244321}">
                <p14:modId xmlns:p14="http://schemas.microsoft.com/office/powerpoint/2010/main" val="1933824483"/>
              </p:ext>
            </p:extLst>
          </p:nvPr>
        </p:nvGraphicFramePr>
        <p:xfrm>
          <a:off x="2509596" y="1462283"/>
          <a:ext cx="7809260" cy="792480"/>
        </p:xfrm>
        <a:graphic>
          <a:graphicData uri="http://schemas.openxmlformats.org/drawingml/2006/table">
            <a:tbl>
              <a:tblPr firstRow="1" bandRow="1">
                <a:tableStyleId>{5C22544A-7EE6-4342-B048-85BDC9FD1C3A}</a:tableStyleId>
              </a:tblPr>
              <a:tblGrid>
                <a:gridCol w="1561852">
                  <a:extLst>
                    <a:ext uri="{9D8B030D-6E8A-4147-A177-3AD203B41FA5}">
                      <a16:colId xmlns:a16="http://schemas.microsoft.com/office/drawing/2014/main" val="324748529"/>
                    </a:ext>
                  </a:extLst>
                </a:gridCol>
                <a:gridCol w="1561852">
                  <a:extLst>
                    <a:ext uri="{9D8B030D-6E8A-4147-A177-3AD203B41FA5}">
                      <a16:colId xmlns:a16="http://schemas.microsoft.com/office/drawing/2014/main" val="2762362886"/>
                    </a:ext>
                  </a:extLst>
                </a:gridCol>
                <a:gridCol w="1561852">
                  <a:extLst>
                    <a:ext uri="{9D8B030D-6E8A-4147-A177-3AD203B41FA5}">
                      <a16:colId xmlns:a16="http://schemas.microsoft.com/office/drawing/2014/main" val="1580701858"/>
                    </a:ext>
                  </a:extLst>
                </a:gridCol>
                <a:gridCol w="1561852">
                  <a:extLst>
                    <a:ext uri="{9D8B030D-6E8A-4147-A177-3AD203B41FA5}">
                      <a16:colId xmlns:a16="http://schemas.microsoft.com/office/drawing/2014/main" val="1282761939"/>
                    </a:ext>
                  </a:extLst>
                </a:gridCol>
                <a:gridCol w="1561852">
                  <a:extLst>
                    <a:ext uri="{9D8B030D-6E8A-4147-A177-3AD203B41FA5}">
                      <a16:colId xmlns:a16="http://schemas.microsoft.com/office/drawing/2014/main" val="864918379"/>
                    </a:ext>
                  </a:extLst>
                </a:gridCol>
              </a:tblGrid>
              <a:tr h="370840">
                <a:tc>
                  <a:txBody>
                    <a:bodyPr/>
                    <a:lstStyle/>
                    <a:p>
                      <a:pPr algn="ctr"/>
                      <a:r>
                        <a:rPr lang="en-US" sz="2000" dirty="0"/>
                        <a:t>Monday</a:t>
                      </a:r>
                    </a:p>
                  </a:txBody>
                  <a:tcPr/>
                </a:tc>
                <a:tc>
                  <a:txBody>
                    <a:bodyPr/>
                    <a:lstStyle/>
                    <a:p>
                      <a:pPr algn="ctr"/>
                      <a:r>
                        <a:rPr lang="en-US" sz="2000" dirty="0"/>
                        <a:t>Tuesday</a:t>
                      </a:r>
                    </a:p>
                  </a:txBody>
                  <a:tcPr/>
                </a:tc>
                <a:tc>
                  <a:txBody>
                    <a:bodyPr/>
                    <a:lstStyle/>
                    <a:p>
                      <a:pPr algn="ctr"/>
                      <a:r>
                        <a:rPr lang="en-US" sz="2000" dirty="0"/>
                        <a:t>Wednesday</a:t>
                      </a:r>
                    </a:p>
                  </a:txBody>
                  <a:tcPr/>
                </a:tc>
                <a:tc>
                  <a:txBody>
                    <a:bodyPr/>
                    <a:lstStyle/>
                    <a:p>
                      <a:pPr algn="ctr"/>
                      <a:r>
                        <a:rPr lang="en-US" sz="2000" dirty="0"/>
                        <a:t>Thursday</a:t>
                      </a:r>
                    </a:p>
                  </a:txBody>
                  <a:tcPr/>
                </a:tc>
                <a:tc>
                  <a:txBody>
                    <a:bodyPr/>
                    <a:lstStyle/>
                    <a:p>
                      <a:pPr algn="ctr"/>
                      <a:r>
                        <a:rPr lang="en-US" sz="2000" dirty="0"/>
                        <a:t>Friday</a:t>
                      </a:r>
                    </a:p>
                  </a:txBody>
                  <a:tcPr/>
                </a:tc>
                <a:extLst>
                  <a:ext uri="{0D108BD9-81ED-4DB2-BD59-A6C34878D82A}">
                    <a16:rowId xmlns:a16="http://schemas.microsoft.com/office/drawing/2014/main" val="888396608"/>
                  </a:ext>
                </a:extLst>
              </a:tr>
              <a:tr h="370840">
                <a:tc>
                  <a:txBody>
                    <a:bodyPr/>
                    <a:lstStyle/>
                    <a:p>
                      <a:pPr algn="ctr"/>
                      <a:r>
                        <a:rPr lang="en-US" sz="2000" dirty="0"/>
                        <a:t>A</a:t>
                      </a:r>
                    </a:p>
                  </a:txBody>
                  <a:tcPr anchor="ctr"/>
                </a:tc>
                <a:tc>
                  <a:txBody>
                    <a:bodyPr/>
                    <a:lstStyle/>
                    <a:p>
                      <a:pPr algn="ctr"/>
                      <a:r>
                        <a:rPr lang="en-US" sz="2000" dirty="0"/>
                        <a:t>C</a:t>
                      </a:r>
                    </a:p>
                  </a:txBody>
                  <a:tcPr anchor="ctr"/>
                </a:tc>
                <a:tc>
                  <a:txBody>
                    <a:bodyPr/>
                    <a:lstStyle/>
                    <a:p>
                      <a:pPr algn="ctr"/>
                      <a:r>
                        <a:rPr lang="en-US" sz="2000" dirty="0"/>
                        <a:t>B</a:t>
                      </a:r>
                    </a:p>
                  </a:txBody>
                  <a:tcPr anchor="ctr"/>
                </a:tc>
                <a:tc>
                  <a:txBody>
                    <a:bodyPr/>
                    <a:lstStyle/>
                    <a:p>
                      <a:pPr algn="ctr"/>
                      <a:r>
                        <a:rPr lang="en-US" sz="2000" dirty="0"/>
                        <a:t>A</a:t>
                      </a:r>
                    </a:p>
                  </a:txBody>
                  <a:tcPr anchor="ctr"/>
                </a:tc>
                <a:tc>
                  <a:txBody>
                    <a:bodyPr/>
                    <a:lstStyle/>
                    <a:p>
                      <a:pPr algn="ctr"/>
                      <a:r>
                        <a:rPr lang="en-US" sz="2000" dirty="0"/>
                        <a:t>C</a:t>
                      </a:r>
                    </a:p>
                  </a:txBody>
                  <a:tcPr anchor="ctr"/>
                </a:tc>
                <a:extLst>
                  <a:ext uri="{0D108BD9-81ED-4DB2-BD59-A6C34878D82A}">
                    <a16:rowId xmlns:a16="http://schemas.microsoft.com/office/drawing/2014/main" val="4151211663"/>
                  </a:ext>
                </a:extLst>
              </a:tr>
            </a:tbl>
          </a:graphicData>
        </a:graphic>
      </p:graphicFrame>
    </p:spTree>
    <p:extLst>
      <p:ext uri="{BB962C8B-B14F-4D97-AF65-F5344CB8AC3E}">
        <p14:creationId xmlns:p14="http://schemas.microsoft.com/office/powerpoint/2010/main" val="10103126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HMM: Viterbi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cap="small" dirty="0">
                    <a:solidFill>
                      <a:srgbClr val="FF0000"/>
                    </a:solidFill>
                  </a:rPr>
                  <a:t>Given</a:t>
                </a:r>
              </a:p>
              <a:p>
                <a:r>
                  <a:rPr lang="en-US" dirty="0"/>
                  <a:t>Hidden Markov model:  </a:t>
                </a:r>
                <a14:m>
                  <m:oMath xmlns:m="http://schemas.openxmlformats.org/officeDocument/2006/math">
                    <m:r>
                      <a:rPr lang="en-US" b="0" i="1" dirty="0" smtClean="0">
                        <a:latin typeface="Cambria Math" panose="02040503050406030204" pitchFamily="18" charset="0"/>
                      </a:rPr>
                      <m:t>𝑆</m:t>
                    </m:r>
                    <m:r>
                      <a:rPr lang="en-US" i="1" dirty="0" smtClean="0">
                        <a:latin typeface="Cambria Math" panose="02040503050406030204" pitchFamily="18" charset="0"/>
                      </a:rPr>
                      <m:t>,</m:t>
                    </m:r>
                    <m:r>
                      <m:rPr>
                        <m:sty m:val="p"/>
                      </m:rPr>
                      <a:rPr lang="en-US" dirty="0">
                        <a:latin typeface="Cambria Math" panose="02040503050406030204" pitchFamily="18" charset="0"/>
                      </a:rPr>
                      <m:t>Σ</m:t>
                    </m:r>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𝑎</m:t>
                        </m:r>
                      </m:e>
                      <m:sub>
                        <m:r>
                          <a:rPr lang="en-US" i="1" dirty="0" err="1" smtClean="0">
                            <a:latin typeface="Cambria Math" panose="02040503050406030204" pitchFamily="18" charset="0"/>
                          </a:rPr>
                          <m:t>𝑖𝑗</m:t>
                        </m:r>
                      </m:sub>
                    </m:sSub>
                    <m:r>
                      <a:rPr lang="en-US" i="1" dirty="0" smtClean="0">
                        <a:latin typeface="Cambria Math" panose="02040503050406030204" pitchFamily="18" charset="0"/>
                      </a:rPr>
                      <m:t> </m:t>
                    </m:r>
                    <m:r>
                      <a:rPr lang="en-US" i="1" dirty="0">
                        <a:latin typeface="Cambria Math" panose="02040503050406030204" pitchFamily="18" charset="0"/>
                      </a:rPr>
                      <m:t>,</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i="1" dirty="0" err="1" smtClean="0">
                            <a:latin typeface="Cambria Math" panose="02040503050406030204" pitchFamily="18" charset="0"/>
                          </a:rPr>
                          <m:t>𝑖</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oMath>
                </a14:m>
                <a:endParaRPr lang="en-US" dirty="0"/>
              </a:p>
              <a:p>
                <a:r>
                  <a:rPr lang="en-US" dirty="0"/>
                  <a:t>Observed symbol sequence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a:t>
                </a:r>
              </a:p>
              <a:p>
                <a:r>
                  <a:rPr lang="en-US" dirty="0"/>
                  <a:t>Most probable path of states that resulted in symbol sequence </a:t>
                </a:r>
                <a14:m>
                  <m:oMath xmlns:m="http://schemas.openxmlformats.org/officeDocument/2006/math">
                    <m:r>
                      <a:rPr lang="en-US" b="0" i="1" smtClean="0">
                        <a:latin typeface="Cambria Math" panose="02040503050406030204" pitchFamily="18" charset="0"/>
                      </a:rPr>
                      <m:t>𝑄</m:t>
                    </m:r>
                  </m:oMath>
                </a14:m>
                <a:r>
                  <a:rPr lang="en-US" dirty="0"/>
                  <a:t>.</a:t>
                </a:r>
              </a:p>
              <a:p>
                <a:r>
                  <a:rPr lang="en-US" dirty="0"/>
                  <a:t>Let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𝑗</m:t>
                        </m:r>
                      </m:sup>
                    </m:sSubSup>
                  </m:oMath>
                </a14:m>
                <a:r>
                  <a:rPr lang="en-US" dirty="0"/>
                  <a:t> be the probability of the most probable path of the symbol sequence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oMath>
                </a14:m>
                <a:r>
                  <a:rPr lang="en-US" dirty="0"/>
                  <a:t> ending in state </a:t>
                </a:r>
                <a14:m>
                  <m:oMath xmlns:m="http://schemas.openxmlformats.org/officeDocument/2006/math">
                    <m:r>
                      <a:rPr lang="en-US" b="0" i="1" dirty="0" smtClean="0">
                        <a:latin typeface="Cambria Math" panose="02040503050406030204" pitchFamily="18" charset="0"/>
                      </a:rPr>
                      <m:t>𝑗</m:t>
                    </m:r>
                  </m:oMath>
                </a14:m>
                <a:r>
                  <a:rPr lang="en-US" dirty="0"/>
                  <a:t>. Then:</a:t>
                </a:r>
              </a:p>
              <a:p>
                <a:endParaRPr lang="en-US" dirty="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CE7FF75C-84BC-43C5-8B40-8F5C257D7CC2}" type="datetime1">
              <a:rPr lang="en-US" altLang="zh-TW" smtClean="0"/>
              <a:t>12/28/2022</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66</a:t>
            </a:fld>
            <a:endParaRPr lang="en-US" altLang="zh-TW"/>
          </a:p>
        </p:txBody>
      </p:sp>
      <mc:AlternateContent xmlns:mc="http://schemas.openxmlformats.org/markup-compatibility/2006" xmlns:a14="http://schemas.microsoft.com/office/drawing/2010/main">
        <mc:Choice Requires="a14">
          <p:sp>
            <p:nvSpPr>
              <p:cNvPr id="7" name="矩形 6"/>
              <p:cNvSpPr/>
              <p:nvPr/>
            </p:nvSpPr>
            <p:spPr>
              <a:xfrm>
                <a:off x="3353429" y="4066536"/>
                <a:ext cx="3953197" cy="6420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𝑗</m:t>
                          </m:r>
                        </m:sup>
                      </m:sSubSup>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rPr>
                                <m:t>𝑖</m:t>
                              </m:r>
                            </m:lim>
                          </m:limLow>
                        </m:fName>
                        <m:e>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𝑖</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𝑖</m:t>
                              </m:r>
                              <m:r>
                                <a:rPr lang="en-US" sz="2400" b="0" i="1" smtClean="0">
                                  <a:latin typeface="Cambria Math" panose="02040503050406030204" pitchFamily="18" charset="0"/>
                                </a:rPr>
                                <m:t>𝑗</m:t>
                              </m:r>
                            </m:sub>
                          </m:sSub>
                          <m:r>
                            <a:rPr lang="en-US" sz="2400" i="1">
                              <a:latin typeface="Cambria Math" panose="02040503050406030204" pitchFamily="18" charset="0"/>
                            </a:rPr>
                            <m:t>)</m:t>
                          </m:r>
                        </m:e>
                      </m:func>
                      <m:r>
                        <a:rPr lang="en-US" sz="2400" i="1">
                          <a:latin typeface="Cambria Math" panose="02040503050406030204" pitchFamily="18" charset="0"/>
                        </a:rPr>
                        <m:t> </m:t>
                      </m:r>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3353429" y="4066536"/>
                <a:ext cx="3953197" cy="64203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59170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HMM: Viterbi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Matrix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𝑗</m:t>
                        </m:r>
                      </m:sup>
                    </m:sSubSup>
                  </m:oMath>
                </a14:m>
                <a:r>
                  <a:rPr lang="en-US" dirty="0"/>
                  <a:t>, where </a:t>
                </a:r>
                <a14:m>
                  <m:oMath xmlns:m="http://schemas.openxmlformats.org/officeDocument/2006/math">
                    <m:r>
                      <a:rPr lang="en-US" b="0" i="1" dirty="0" smtClean="0">
                        <a:latin typeface="Cambria Math" panose="02040503050406030204" pitchFamily="18" charset="0"/>
                      </a:rPr>
                      <m:t>𝑗</m:t>
                    </m:r>
                    <m:r>
                      <a:rPr lang="en-US" b="0" i="1" dirty="0" smtClean="0">
                        <a:latin typeface="Cambria Math" panose="02040503050406030204" pitchFamily="18" charset="0"/>
                      </a:rPr>
                      <m:t>∈</m:t>
                    </m:r>
                    <m:r>
                      <a:rPr lang="en-US" b="0" i="1" dirty="0" smtClean="0">
                        <a:latin typeface="Cambria Math" panose="02040503050406030204" pitchFamily="18" charset="0"/>
                      </a:rPr>
                      <m:t>𝑆</m:t>
                    </m:r>
                  </m:oMath>
                </a14:m>
                <a:r>
                  <a:rPr lang="en-US" dirty="0"/>
                  <a:t> and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m:t>
                    </m:r>
                    <m:r>
                      <a:rPr lang="en-US" b="0" i="1" dirty="0" smtClean="0">
                        <a:latin typeface="Cambria Math" panose="02040503050406030204" pitchFamily="18" charset="0"/>
                      </a:rPr>
                      <m:t>𝑡</m:t>
                    </m:r>
                    <m:r>
                      <a:rPr lang="en-US" i="1" dirty="0" smtClean="0">
                        <a:latin typeface="Cambria Math" panose="02040503050406030204" pitchFamily="18" charset="0"/>
                      </a:rPr>
                      <m:t>≤ </m:t>
                    </m:r>
                    <m:r>
                      <a:rPr lang="en-US" i="1" dirty="0" smtClean="0">
                        <a:latin typeface="Cambria Math" panose="02040503050406030204" pitchFamily="18" charset="0"/>
                      </a:rPr>
                      <m:t>𝑛</m:t>
                    </m:r>
                  </m:oMath>
                </a14:m>
                <a:r>
                  <a:rPr lang="en-US" dirty="0"/>
                  <a:t>.</a:t>
                </a:r>
              </a:p>
              <a:p>
                <a:pPr>
                  <a:spcBef>
                    <a:spcPts val="2400"/>
                  </a:spcBef>
                  <a:spcAft>
                    <a:spcPts val="1200"/>
                  </a:spcAft>
                </a:pPr>
                <a:r>
                  <a:rPr lang="en-US" dirty="0"/>
                  <a:t>Initialization:</a:t>
                </a:r>
              </a:p>
              <a:p>
                <a:pPr>
                  <a:spcBef>
                    <a:spcPts val="2400"/>
                  </a:spcBef>
                  <a:spcAft>
                    <a:spcPts val="1200"/>
                  </a:spcAft>
                </a:pPr>
                <a:r>
                  <a:rPr lang="en-US" dirty="0"/>
                  <a:t>Iteration:	   </a:t>
                </a:r>
                <a14:m>
                  <m:oMath xmlns:m="http://schemas.openxmlformats.org/officeDocument/2006/math">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sub>
                      <m:sup>
                        <m:r>
                          <a:rPr lang="en-US" b="0" i="1" dirty="0" smtClean="0">
                            <a:latin typeface="Cambria Math" panose="02040503050406030204" pitchFamily="18" charset="0"/>
                          </a:rPr>
                          <m:t>𝑗</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𝑗</m:t>
                        </m:r>
                      </m:sub>
                    </m:sSub>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𝑡</m:t>
                            </m:r>
                          </m:sub>
                        </m:sSub>
                      </m:e>
                    </m:d>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i="0" dirty="0" err="1">
                                <a:latin typeface="Cambria Math" panose="02040503050406030204" pitchFamily="18" charset="0"/>
                              </a:rPr>
                              <m:t>max</m:t>
                            </m:r>
                          </m:e>
                          <m:lim>
                            <m:r>
                              <a:rPr lang="en-US" b="0" i="1" dirty="0" smtClean="0">
                                <a:latin typeface="Cambria Math" panose="02040503050406030204" pitchFamily="18" charset="0"/>
                              </a:rPr>
                              <m:t>𝑖</m:t>
                            </m:r>
                          </m:lim>
                        </m:limLow>
                      </m:fName>
                      <m:e>
                        <m:r>
                          <a:rPr lang="en-US" i="1" dirty="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𝑉</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b="0" i="1" dirty="0" smtClean="0">
                                <a:latin typeface="Cambria Math" panose="02040503050406030204" pitchFamily="18" charset="0"/>
                              </a:rPr>
                              <m:t>𝑖</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𝑎</m:t>
                            </m:r>
                          </m:e>
                          <m:sub>
                            <m:r>
                              <a:rPr lang="en-US" b="0" i="1" dirty="0" smtClean="0">
                                <a:latin typeface="Cambria Math" panose="02040503050406030204" pitchFamily="18" charset="0"/>
                              </a:rPr>
                              <m:t>𝑖𝑗</m:t>
                            </m:r>
                          </m:sub>
                        </m:sSub>
                      </m:e>
                    </m:func>
                    <m:r>
                      <a:rPr lang="en-US" i="1" dirty="0">
                        <a:latin typeface="Cambria Math" panose="02040503050406030204" pitchFamily="18" charset="0"/>
                      </a:rPr>
                      <m:t>) </m:t>
                    </m:r>
                  </m:oMath>
                </a14:m>
                <a:r>
                  <a:rPr lang="en-US" dirty="0"/>
                  <a:t>for all states </a:t>
                </a:r>
                <a14:m>
                  <m:oMath xmlns:m="http://schemas.openxmlformats.org/officeDocument/2006/math">
                    <m:r>
                      <a:rPr lang="en-US" b="0" i="1" dirty="0" smtClean="0">
                        <a:latin typeface="Cambria Math" panose="02040503050406030204" pitchFamily="18" charset="0"/>
                      </a:rPr>
                      <m:t>𝑖</m:t>
                    </m:r>
                    <m:r>
                      <a:rPr lang="en-US" b="0" i="0" dirty="0" smtClean="0">
                        <a:latin typeface="Cambria Math" panose="02040503050406030204" pitchFamily="18" charset="0"/>
                      </a:rPr>
                      <m:t>,</m:t>
                    </m:r>
                    <m:r>
                      <a:rPr lang="en-US" b="0" i="1" dirty="0" smtClean="0">
                        <a:latin typeface="Cambria Math" panose="02040503050406030204" pitchFamily="18" charset="0"/>
                      </a:rPr>
                      <m:t>𝑗</m:t>
                    </m:r>
                    <m:r>
                      <a:rPr lang="en-US" i="1" dirty="0">
                        <a:latin typeface="Cambria Math" panose="02040503050406030204" pitchFamily="18" charset="0"/>
                      </a:rPr>
                      <m:t>∈</m:t>
                    </m:r>
                    <m:r>
                      <a:rPr lang="en-US" b="0"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2</m:t>
                    </m:r>
                  </m:oMath>
                </a14:m>
                <a:r>
                  <a:rPr lang="en-US" dirty="0"/>
                  <a:t>.</a:t>
                </a:r>
              </a:p>
              <a:p>
                <a:r>
                  <a:rPr lang="en-US" cap="small" dirty="0">
                    <a:solidFill>
                      <a:srgbClr val="FF0000"/>
                    </a:solidFill>
                  </a:rPr>
                  <a:t>Algorithm</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pPr>
              <a:defRPr/>
            </a:pPr>
            <a:fld id="{CE7FF75C-84BC-43C5-8B40-8F5C257D7CC2}" type="datetime1">
              <a:rPr lang="en-US" altLang="zh-TW" smtClean="0"/>
              <a:t>12/28/2022</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67</a:t>
            </a:fld>
            <a:endParaRPr lang="en-US" altLang="zh-TW"/>
          </a:p>
        </p:txBody>
      </p:sp>
      <mc:AlternateContent xmlns:mc="http://schemas.openxmlformats.org/markup-compatibility/2006" xmlns:a14="http://schemas.microsoft.com/office/drawing/2010/main">
        <mc:Choice Requires="a14">
          <p:sp>
            <p:nvSpPr>
              <p:cNvPr id="7" name="矩形 6"/>
              <p:cNvSpPr/>
              <p:nvPr/>
            </p:nvSpPr>
            <p:spPr>
              <a:xfrm>
                <a:off x="2710824" y="1394417"/>
                <a:ext cx="2046329" cy="8199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𝑉</m:t>
                          </m:r>
                        </m:e>
                        <m:sub>
                          <m:r>
                            <a:rPr lang="en-US" sz="2400" b="0" i="1" dirty="0" smtClean="0">
                              <a:latin typeface="Cambria Math" panose="02040503050406030204" pitchFamily="18" charset="0"/>
                            </a:rPr>
                            <m:t>1</m:t>
                          </m:r>
                        </m:sub>
                        <m:sup>
                          <m:r>
                            <a:rPr lang="en-US" sz="2400" b="0" i="1" dirty="0" smtClean="0">
                              <a:latin typeface="Cambria Math" panose="02040503050406030204" pitchFamily="18" charset="0"/>
                            </a:rPr>
                            <m:t>𝑗</m:t>
                          </m:r>
                        </m:sup>
                      </m:sSubSup>
                      <m:r>
                        <a:rPr lang="en-US" sz="2400" i="1" dirty="0">
                          <a:latin typeface="Cambria Math" panose="02040503050406030204" pitchFamily="18" charset="0"/>
                        </a:rPr>
                        <m:t>=</m:t>
                      </m:r>
                      <m:f>
                        <m:fPr>
                          <m:ctrlPr>
                            <a:rPr lang="en-US" sz="2400" i="1" dirty="0">
                              <a:latin typeface="Cambria Math" panose="02040503050406030204" pitchFamily="18" charset="0"/>
                            </a:rPr>
                          </m:ctrlPr>
                        </m:fPr>
                        <m:num>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𝑏</m:t>
                              </m:r>
                            </m:e>
                            <m:sub>
                              <m:r>
                                <a:rPr lang="en-US" sz="2400" b="0" i="1" dirty="0" smtClean="0">
                                  <a:latin typeface="Cambria Math" panose="02040503050406030204" pitchFamily="18" charset="0"/>
                                </a:rPr>
                                <m:t>𝑗</m:t>
                              </m:r>
                            </m:sub>
                          </m:sSub>
                          <m:d>
                            <m:dPr>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1</m:t>
                                  </m:r>
                                </m:sub>
                              </m:sSub>
                            </m:e>
                          </m:d>
                        </m:num>
                        <m:den>
                          <m:r>
                            <a:rPr lang="en-US" sz="2400" i="1" dirty="0">
                              <a:latin typeface="Cambria Math" panose="02040503050406030204" pitchFamily="18" charset="0"/>
                            </a:rPr>
                            <m:t>#</m:t>
                          </m:r>
                          <m:r>
                            <a:rPr lang="en-US" sz="2400" i="1" dirty="0">
                              <a:latin typeface="Cambria Math" panose="02040503050406030204" pitchFamily="18" charset="0"/>
                            </a:rPr>
                            <m:t>𝑠𝑡𝑎𝑡𝑒𝑠</m:t>
                          </m:r>
                        </m:den>
                      </m:f>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10824" y="1394417"/>
                <a:ext cx="2046329" cy="81990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圆角矩形 7"/>
              <p:cNvSpPr/>
              <p:nvPr/>
            </p:nvSpPr>
            <p:spPr>
              <a:xfrm>
                <a:off x="1409097" y="3991439"/>
                <a:ext cx="9296398" cy="1824968"/>
              </a:xfrm>
              <a:prstGeom prst="roundRect">
                <a:avLst/>
              </a:prstGeom>
              <a:solidFill>
                <a:schemeClr val="bg1">
                  <a:lumMod val="95000"/>
                </a:schemeClr>
              </a:solidFill>
              <a:effectLst>
                <a:outerShdw blurRad="50800" dist="38100" dir="2700000" algn="tl" rotWithShape="0">
                  <a:prstClr val="black">
                    <a:alpha val="40000"/>
                  </a:prstClr>
                </a:outerShdw>
              </a:effectLst>
            </p:spPr>
            <p:txBody>
              <a:bodyPr wrap="square">
                <a:spAutoFit/>
              </a:bodyPr>
              <a:lstStyle/>
              <a:p>
                <a:pPr marL="546100" indent="-273050" defTabSz="896938">
                  <a:tabLst>
                    <a:tab pos="7267575" algn="l"/>
                  </a:tabLst>
                </a:pPr>
                <a:r>
                  <a:rPr lang="en-US" sz="2400" dirty="0"/>
                  <a:t>Iteratively build up matrix </a:t>
                </a:r>
                <a14:m>
                  <m:oMath xmlns:m="http://schemas.openxmlformats.org/officeDocument/2006/math">
                    <m:sSubSup>
                      <m:sSubSupPr>
                        <m:ctrlPr>
                          <a:rPr lang="en-US" sz="2400" b="0" i="1" dirty="0" smtClean="0">
                            <a:latin typeface="Cambria Math" panose="02040503050406030204" pitchFamily="18" charset="0"/>
                          </a:rPr>
                        </m:ctrlPr>
                      </m:sSubSupPr>
                      <m:e>
                        <m:r>
                          <a:rPr lang="en-US" sz="2400" b="0" i="1" dirty="0" smtClean="0">
                            <a:latin typeface="Cambria Math" panose="02040503050406030204" pitchFamily="18" charset="0"/>
                          </a:rPr>
                          <m:t>𝑉</m:t>
                        </m:r>
                      </m:e>
                      <m:sub>
                        <m:r>
                          <a:rPr lang="en-US" sz="2400" b="0" i="1" dirty="0" smtClean="0">
                            <a:latin typeface="Cambria Math" panose="02040503050406030204" pitchFamily="18" charset="0"/>
                          </a:rPr>
                          <m:t>𝑡</m:t>
                        </m:r>
                      </m:sub>
                      <m:sup>
                        <m:r>
                          <a:rPr lang="en-US" sz="2400" b="0" i="1" dirty="0" smtClean="0">
                            <a:latin typeface="Cambria Math" panose="02040503050406030204" pitchFamily="18" charset="0"/>
                          </a:rPr>
                          <m:t>𝑗</m:t>
                        </m:r>
                      </m:sup>
                    </m:sSubSup>
                  </m:oMath>
                </a14:m>
                <a:r>
                  <a:rPr lang="en-US" sz="2400" dirty="0"/>
                  <a:t>.</a:t>
                </a:r>
              </a:p>
              <a:p>
                <a:pPr marL="546100" indent="-273050" defTabSz="896938">
                  <a:tabLst>
                    <a:tab pos="7267575" algn="l"/>
                  </a:tabLst>
                </a:pPr>
                <a:r>
                  <a:rPr lang="en-US" sz="2400" dirty="0"/>
                  <a:t>Store pointers to chosen path.</a:t>
                </a:r>
              </a:p>
              <a:p>
                <a:pPr marL="546100" indent="-273050" defTabSz="896938">
                  <a:tabLst>
                    <a:tab pos="7267575" algn="l"/>
                  </a:tabLst>
                </a:pPr>
                <a:r>
                  <a:rPr lang="en-US" sz="2400" dirty="0"/>
                  <a:t>Probability of most probable path in maximum entry in last column.</a:t>
                </a:r>
              </a:p>
              <a:p>
                <a:pPr marL="546100" indent="-273050" defTabSz="896938">
                  <a:tabLst>
                    <a:tab pos="7267575" algn="l"/>
                  </a:tabLst>
                </a:pPr>
                <a:r>
                  <a:rPr lang="en-US" sz="2400" dirty="0"/>
                  <a:t>Reconstruct path along pointers.</a:t>
                </a:r>
              </a:p>
            </p:txBody>
          </p:sp>
        </mc:Choice>
        <mc:Fallback xmlns="">
          <p:sp>
            <p:nvSpPr>
              <p:cNvPr id="8" name="圆角矩形 7"/>
              <p:cNvSpPr>
                <a:spLocks noRot="1" noChangeAspect="1" noMove="1" noResize="1" noEditPoints="1" noAdjustHandles="1" noChangeArrowheads="1" noChangeShapeType="1" noTextEdit="1"/>
              </p:cNvSpPr>
              <p:nvPr/>
            </p:nvSpPr>
            <p:spPr>
              <a:xfrm>
                <a:off x="1409097" y="3991439"/>
                <a:ext cx="9296398" cy="1824968"/>
              </a:xfrm>
              <a:prstGeom prst="roundRect">
                <a:avLst/>
              </a:prstGeom>
              <a:blipFill>
                <a:blip r:embed="rId4"/>
                <a:stretch>
                  <a:fillRect/>
                </a:stretch>
              </a:blipFill>
              <a:effectLst>
                <a:outerShdw blurRad="50800" dist="38100" dir="2700000" algn="tl" rotWithShape="0">
                  <a:prstClr val="black">
                    <a:alpha val="40000"/>
                  </a:prstClr>
                </a:outerShdw>
              </a:effectLst>
            </p:spPr>
            <p:txBody>
              <a:bodyPr/>
              <a:lstStyle/>
              <a:p>
                <a:r>
                  <a:rPr lang="zh-CN" altLang="en-US">
                    <a:noFill/>
                  </a:rPr>
                  <a:t> </a:t>
                </a:r>
              </a:p>
            </p:txBody>
          </p:sp>
        </mc:Fallback>
      </mc:AlternateContent>
    </p:spTree>
    <p:extLst>
      <p:ext uri="{BB962C8B-B14F-4D97-AF65-F5344CB8AC3E}">
        <p14:creationId xmlns:p14="http://schemas.microsoft.com/office/powerpoint/2010/main" val="8140733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dirty="0"/>
              <a:t>HMM: Viterbi algorithm</a:t>
            </a:r>
          </a:p>
        </p:txBody>
      </p:sp>
      <p:sp>
        <p:nvSpPr>
          <p:cNvPr id="4" name="内容占位符 3"/>
          <p:cNvSpPr>
            <a:spLocks noGrp="1"/>
          </p:cNvSpPr>
          <p:nvPr>
            <p:ph idx="1"/>
          </p:nvPr>
        </p:nvSpPr>
        <p:spPr/>
        <p:txBody>
          <a:bodyPr/>
          <a:lstStyle/>
          <a:p>
            <a:r>
              <a:rPr lang="en-US" dirty="0"/>
              <a:t>Empty table</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1906965" y="2384054"/>
            <a:ext cx="8633522" cy="3230949"/>
          </a:xfrm>
          <a:prstGeom prst="rect">
            <a:avLst/>
          </a:prstGeom>
          <a:noFill/>
          <a:ln/>
        </p:spPr>
      </p:pic>
    </p:spTree>
    <p:extLst>
      <p:ext uri="{BB962C8B-B14F-4D97-AF65-F5344CB8AC3E}">
        <p14:creationId xmlns:p14="http://schemas.microsoft.com/office/powerpoint/2010/main" val="34594744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dirty="0"/>
              <a:t>HMM: Viterbi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Initialization: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𝑉</m:t>
                        </m:r>
                      </m:e>
                      <m:sub>
                        <m:r>
                          <a:rPr lang="en-US" altLang="zh-CN" i="1">
                            <a:latin typeface="Cambria Math" panose="02040503050406030204" pitchFamily="18" charset="0"/>
                          </a:rPr>
                          <m:t>1</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𝑏</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p:pic>
        <p:nvPicPr>
          <p:cNvPr id="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4167" b="12757"/>
          <a:stretch/>
        </p:blipFill>
        <p:spPr>
          <a:xfrm>
            <a:off x="1735297" y="2387093"/>
            <a:ext cx="8791074" cy="3013247"/>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2745358" y="1457660"/>
                <a:ext cx="2085763" cy="8199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1</m:t>
                          </m:r>
                        </m:sub>
                        <m:sup>
                          <m:r>
                            <a:rPr lang="en-US" sz="2400" b="0" i="1" smtClean="0">
                              <a:latin typeface="Cambria Math" panose="02040503050406030204" pitchFamily="18" charset="0"/>
                            </a:rPr>
                            <m:t>𝑗</m:t>
                          </m:r>
                        </m:sup>
                      </m:sSubSup>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𝑗</m:t>
                              </m:r>
                            </m:sub>
                          </m:sSub>
                          <m:d>
                            <m:dPr>
                              <m:ctrlPr>
                                <a:rPr lang="en-US" sz="2400" i="1">
                                  <a:latin typeface="Cambria Math" panose="02040503050406030204" pitchFamily="18" charset="0"/>
                                </a:rPr>
                              </m:ctrlPr>
                            </m:dPr>
                            <m:e>
                              <m:r>
                                <a:rPr lang="en-US" sz="2400" i="1">
                                  <a:latin typeface="Cambria Math" panose="02040503050406030204" pitchFamily="18" charset="0"/>
                                </a:rPr>
                                <m:t>𝐴</m:t>
                              </m:r>
                            </m:e>
                          </m:d>
                        </m:num>
                        <m:den>
                          <m:r>
                            <a:rPr lang="en-US" sz="2400" i="1">
                              <a:latin typeface="Cambria Math" panose="02040503050406030204" pitchFamily="18" charset="0"/>
                            </a:rPr>
                            <m:t>#</m:t>
                          </m:r>
                          <m:r>
                            <a:rPr lang="en-US" sz="2400" i="1">
                              <a:latin typeface="Cambria Math" panose="02040503050406030204" pitchFamily="18" charset="0"/>
                            </a:rPr>
                            <m:t>𝑠𝑡𝑎𝑡𝑒𝑠</m:t>
                          </m:r>
                        </m:den>
                      </m:f>
                    </m:oMath>
                  </m:oMathPara>
                </a14:m>
                <a:endParaRPr lang="en-US" sz="2400" dirty="0"/>
              </a:p>
            </p:txBody>
          </p:sp>
        </mc:Choice>
        <mc:Fallback xmlns="">
          <p:sp>
            <p:nvSpPr>
              <p:cNvPr id="4" name="矩形 3"/>
              <p:cNvSpPr>
                <a:spLocks noRot="1" noChangeAspect="1" noMove="1" noResize="1" noEditPoints="1" noAdjustHandles="1" noChangeArrowheads="1" noChangeShapeType="1" noTextEdit="1"/>
              </p:cNvSpPr>
              <p:nvPr/>
            </p:nvSpPr>
            <p:spPr>
              <a:xfrm>
                <a:off x="2745358" y="1457660"/>
                <a:ext cx="2085763" cy="81990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154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Acoustic Modelling</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7" name="流程图: 终止 6"/>
          <p:cNvSpPr/>
          <p:nvPr/>
        </p:nvSpPr>
        <p:spPr>
          <a:xfrm>
            <a:off x="2600633" y="2739922"/>
            <a:ext cx="1688008" cy="1143822"/>
          </a:xfrm>
          <a:prstGeom prst="flowChartTerminator">
            <a:avLst/>
          </a:prstGeom>
          <a:solidFill>
            <a:schemeClr val="bg1"/>
          </a:solidFill>
          <a:ln w="28575">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65000"/>
                    <a:lumOff val="35000"/>
                  </a:schemeClr>
                </a:solidFill>
                <a:latin typeface="Arial" panose="020B0604020202020204" pitchFamily="34" charset="0"/>
                <a:cs typeface="Arial" panose="020B0604020202020204" pitchFamily="34" charset="0"/>
              </a:rPr>
              <a:t>Signal Analysis</a:t>
            </a:r>
            <a:endParaRPr lang="zh-CN" altLang="en-US" sz="2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8" name="圆角矩形 7"/>
          <p:cNvSpPr/>
          <p:nvPr/>
        </p:nvSpPr>
        <p:spPr>
          <a:xfrm>
            <a:off x="2703870" y="4813905"/>
            <a:ext cx="1497296" cy="913796"/>
          </a:xfrm>
          <a:prstGeom prst="roundRect">
            <a:avLst/>
          </a:prstGeom>
          <a:solidFill>
            <a:schemeClr val="bg1"/>
          </a:solidFill>
          <a:ln w="28575">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 name="文本框 8"/>
          <p:cNvSpPr txBox="1"/>
          <p:nvPr/>
        </p:nvSpPr>
        <p:spPr>
          <a:xfrm>
            <a:off x="2703870" y="4907224"/>
            <a:ext cx="1497296" cy="707886"/>
          </a:xfrm>
          <a:prstGeom prst="rect">
            <a:avLst/>
          </a:prstGeom>
          <a:noFill/>
        </p:spPr>
        <p:txBody>
          <a:bodyPr wrap="square" rtlCol="0">
            <a:spAutoFit/>
          </a:bodyPr>
          <a:lstStyle/>
          <a:p>
            <a:pPr algn="ctr"/>
            <a:r>
              <a:rPr lang="en-US" altLang="zh-CN" sz="2000" dirty="0">
                <a:latin typeface="Arial" panose="020B0604020202020204" pitchFamily="34" charset="0"/>
                <a:cs typeface="Arial" panose="020B0604020202020204" pitchFamily="34" charset="0"/>
              </a:rPr>
              <a:t>Training Data</a:t>
            </a:r>
            <a:endParaRPr lang="zh-CN" altLang="en-US" sz="2000" dirty="0">
              <a:latin typeface="Arial" panose="020B0604020202020204" pitchFamily="34" charset="0"/>
              <a:cs typeface="Arial" panose="020B0604020202020204" pitchFamily="34" charset="0"/>
            </a:endParaRPr>
          </a:p>
        </p:txBody>
      </p:sp>
      <p:sp>
        <p:nvSpPr>
          <p:cNvPr id="10" name="流程图: 终止 9"/>
          <p:cNvSpPr/>
          <p:nvPr/>
        </p:nvSpPr>
        <p:spPr>
          <a:xfrm>
            <a:off x="4621161" y="2580424"/>
            <a:ext cx="4286398" cy="3245467"/>
          </a:xfrm>
          <a:prstGeom prst="flowChartTerminator">
            <a:avLst/>
          </a:prstGeom>
          <a:noFill/>
          <a:ln w="38100">
            <a:solidFill>
              <a:schemeClr val="accent2"/>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66"/>
              </a:solidFill>
              <a:latin typeface="Arial" panose="020B0604020202020204" pitchFamily="34" charset="0"/>
              <a:ea typeface="微软雅黑" panose="020B0503020204020204" pitchFamily="34" charset="-122"/>
              <a:cs typeface="Arial" panose="020B0604020202020204" pitchFamily="34" charset="0"/>
            </a:endParaRPr>
          </a:p>
        </p:txBody>
      </p:sp>
      <p:sp>
        <p:nvSpPr>
          <p:cNvPr id="11" name="流程图: 终止 10"/>
          <p:cNvSpPr/>
          <p:nvPr/>
        </p:nvSpPr>
        <p:spPr>
          <a:xfrm>
            <a:off x="4941933" y="3009855"/>
            <a:ext cx="1688009" cy="1042344"/>
          </a:xfrm>
          <a:prstGeom prst="flowChartTerminator">
            <a:avLst/>
          </a:prstGeom>
          <a:solidFill>
            <a:schemeClr val="accent1">
              <a:lumMod val="20000"/>
              <a:lumOff val="80000"/>
            </a:schemeClr>
          </a:solid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FF0000"/>
                </a:solidFill>
                <a:latin typeface="Arial" panose="020B0604020202020204" pitchFamily="34" charset="0"/>
                <a:ea typeface="微软雅黑" panose="020B0503020204020204" pitchFamily="34" charset="-122"/>
                <a:cs typeface="Arial" panose="020B0604020202020204" pitchFamily="34" charset="0"/>
              </a:rPr>
              <a:t>Acoustic Model</a:t>
            </a:r>
            <a:endParaRPr lang="zh-CN" altLang="en-US" sz="2000"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流程图: 终止 11"/>
          <p:cNvSpPr/>
          <p:nvPr/>
        </p:nvSpPr>
        <p:spPr>
          <a:xfrm>
            <a:off x="4948248" y="4352332"/>
            <a:ext cx="1688009" cy="1085382"/>
          </a:xfrm>
          <a:prstGeom prst="flowChartTerminator">
            <a:avLst/>
          </a:prstGeom>
          <a:solidFill>
            <a:schemeClr val="bg1"/>
          </a:solidFill>
          <a:ln>
            <a:solidFill>
              <a:schemeClr val="tx1">
                <a:lumMod val="50000"/>
                <a:lumOff val="50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rPr>
              <a:t>Language Model</a:t>
            </a:r>
            <a:endParaRPr lang="zh-CN" altLang="en-US" sz="20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13" name="直接箭头连接符 12"/>
          <p:cNvCxnSpPr>
            <a:endCxn id="11" idx="1"/>
          </p:cNvCxnSpPr>
          <p:nvPr/>
        </p:nvCxnSpPr>
        <p:spPr>
          <a:xfrm>
            <a:off x="4288642" y="3358795"/>
            <a:ext cx="653291" cy="172232"/>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3"/>
          </p:cNvCxnSpPr>
          <p:nvPr/>
        </p:nvCxnSpPr>
        <p:spPr>
          <a:xfrm flipV="1">
            <a:off x="4201166" y="3771487"/>
            <a:ext cx="740766" cy="1499316"/>
          </a:xfrm>
          <a:prstGeom prst="straightConnector1">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3"/>
          </p:cNvCxnSpPr>
          <p:nvPr/>
        </p:nvCxnSpPr>
        <p:spPr>
          <a:xfrm flipV="1">
            <a:off x="4201166" y="4946779"/>
            <a:ext cx="740766" cy="324025"/>
          </a:xfrm>
          <a:prstGeom prst="straightConnector1">
            <a:avLst/>
          </a:prstGeom>
          <a:ln w="28575">
            <a:solidFill>
              <a:schemeClr val="bg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600633" y="1800283"/>
            <a:ext cx="2509332" cy="461665"/>
          </a:xfrm>
          <a:prstGeom prst="rect">
            <a:avLst/>
          </a:prstGeom>
          <a:noFill/>
        </p:spPr>
        <p:txBody>
          <a:bodyPr wrap="square" rtlCol="0">
            <a:spAutoFit/>
          </a:bodyPr>
          <a:lstStyle/>
          <a:p>
            <a:r>
              <a:rPr lang="en-US" altLang="zh-CN" sz="2400" dirty="0"/>
              <a:t>Recorded Speech</a:t>
            </a:r>
            <a:endParaRPr lang="zh-CN" altLang="en-US" sz="2400" dirty="0"/>
          </a:p>
        </p:txBody>
      </p:sp>
      <p:cxnSp>
        <p:nvCxnSpPr>
          <p:cNvPr id="17" name="直接箭头连接符 16"/>
          <p:cNvCxnSpPr/>
          <p:nvPr/>
        </p:nvCxnSpPr>
        <p:spPr>
          <a:xfrm>
            <a:off x="3440367" y="2283684"/>
            <a:ext cx="0" cy="456238"/>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云形 17"/>
          <p:cNvSpPr/>
          <p:nvPr/>
        </p:nvSpPr>
        <p:spPr>
          <a:xfrm>
            <a:off x="7143292" y="2831347"/>
            <a:ext cx="1416508" cy="2896354"/>
          </a:xfrm>
          <a:prstGeom prst="cloud">
            <a:avLst/>
          </a:prstGeom>
          <a:solidFill>
            <a:schemeClr val="bg1"/>
          </a:solidFill>
          <a:ln>
            <a:solidFill>
              <a:schemeClr val="tx1">
                <a:lumMod val="65000"/>
                <a:lumOff val="3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6635815" y="3511752"/>
            <a:ext cx="501162" cy="371993"/>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650387" y="4895023"/>
            <a:ext cx="499220"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296748" y="3889046"/>
            <a:ext cx="1021023" cy="707886"/>
          </a:xfrm>
          <a:prstGeom prst="rect">
            <a:avLst/>
          </a:prstGeom>
          <a:noFill/>
        </p:spPr>
        <p:txBody>
          <a:bodyPr wrap="square" rtlCol="0">
            <a:spAutoFit/>
          </a:bodyPr>
          <a:lstStyle/>
          <a:p>
            <a:r>
              <a:rPr lang="en-US" altLang="zh-CN" sz="2000" dirty="0">
                <a:solidFill>
                  <a:schemeClr val="tx1">
                    <a:lumMod val="65000"/>
                    <a:lumOff val="35000"/>
                  </a:schemeClr>
                </a:solidFill>
                <a:latin typeface="Arial" panose="020B0604020202020204" pitchFamily="34" charset="0"/>
                <a:cs typeface="Arial" panose="020B0604020202020204" pitchFamily="34" charset="0"/>
              </a:rPr>
              <a:t>Search Space</a:t>
            </a:r>
            <a:endParaRPr lang="zh-CN" altLang="en-US" sz="200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22" name="直接箭头连接符 21"/>
          <p:cNvCxnSpPr/>
          <p:nvPr/>
        </p:nvCxnSpPr>
        <p:spPr>
          <a:xfrm flipV="1">
            <a:off x="7842294" y="2031114"/>
            <a:ext cx="9252" cy="78796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596880" y="1227518"/>
            <a:ext cx="2509332" cy="830997"/>
          </a:xfrm>
          <a:prstGeom prst="rect">
            <a:avLst/>
          </a:prstGeom>
          <a:noFill/>
        </p:spPr>
        <p:txBody>
          <a:bodyPr wrap="square" rtlCol="0">
            <a:spAutoFit/>
          </a:bodyPr>
          <a:lstStyle/>
          <a:p>
            <a:pPr algn="ctr"/>
            <a:r>
              <a:rPr lang="en-US" altLang="zh-CN" sz="2400" dirty="0"/>
              <a:t>Decoded Text</a:t>
            </a:r>
          </a:p>
          <a:p>
            <a:pPr algn="ctr"/>
            <a:r>
              <a:rPr lang="en-US" altLang="zh-CN" sz="2400" dirty="0"/>
              <a:t>(Transcription)</a:t>
            </a:r>
            <a:endParaRPr lang="zh-CN" altLang="en-US" sz="2400" dirty="0"/>
          </a:p>
        </p:txBody>
      </p:sp>
      <p:sp>
        <p:nvSpPr>
          <p:cNvPr id="24" name="文本框 23"/>
          <p:cNvSpPr txBox="1"/>
          <p:nvPr/>
        </p:nvSpPr>
        <p:spPr>
          <a:xfrm>
            <a:off x="4256749" y="2116684"/>
            <a:ext cx="3021008" cy="461665"/>
          </a:xfrm>
          <a:prstGeom prst="rect">
            <a:avLst/>
          </a:prstGeom>
          <a:noFill/>
        </p:spPr>
        <p:txBody>
          <a:bodyPr wrap="square" rtlCol="0">
            <a:spAutoFit/>
          </a:bodyPr>
          <a:lstStyle/>
          <a:p>
            <a:r>
              <a:rPr lang="en-US" altLang="zh-CN" sz="2400" dirty="0">
                <a:solidFill>
                  <a:srgbClr val="FF0000"/>
                </a:solidFill>
              </a:rPr>
              <a:t>Hidden Markov model</a:t>
            </a:r>
            <a:endParaRPr lang="zh-CN" altLang="en-US" sz="2400" dirty="0">
              <a:solidFill>
                <a:srgbClr val="FF0000"/>
              </a:solidFill>
            </a:endParaRPr>
          </a:p>
        </p:txBody>
      </p:sp>
      <p:cxnSp>
        <p:nvCxnSpPr>
          <p:cNvPr id="25" name="直接箭头连接符 24"/>
          <p:cNvCxnSpPr/>
          <p:nvPr/>
        </p:nvCxnSpPr>
        <p:spPr>
          <a:xfrm>
            <a:off x="5626365" y="2469185"/>
            <a:ext cx="170820" cy="71567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灯片编号占位符 25"/>
          <p:cNvSpPr>
            <a:spLocks noGrp="1"/>
          </p:cNvSpPr>
          <p:nvPr>
            <p:ph type="sldNum" sz="quarter" idx="12"/>
          </p:nvPr>
        </p:nvSpPr>
        <p:spPr/>
        <p:txBody>
          <a:bodyPr/>
          <a:lstStyle/>
          <a:p>
            <a:pPr>
              <a:defRPr/>
            </a:pPr>
            <a:fld id="{B9CD4CCB-73CB-499F-9483-72A1F6A46DBE}" type="slidenum">
              <a:rPr lang="zh-TW" altLang="en-US" smtClean="0"/>
              <a:pPr>
                <a:defRPr/>
              </a:pPr>
              <a:t>7</a:t>
            </a:fld>
            <a:endParaRPr lang="en-US" altLang="zh-TW"/>
          </a:p>
        </p:txBody>
      </p:sp>
    </p:spTree>
    <p:extLst>
      <p:ext uri="{BB962C8B-B14F-4D97-AF65-F5344CB8AC3E}">
        <p14:creationId xmlns:p14="http://schemas.microsoft.com/office/powerpoint/2010/main" val="488882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t>HMM: Viterbi algorithm</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dirty="0"/>
                  <a:t>Initialization: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2</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𝐶</m:t>
                        </m:r>
                      </m:e>
                    </m:d>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𝑖</m:t>
                            </m:r>
                          </m:lim>
                        </m:limLow>
                      </m:fName>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1</m:t>
                            </m:r>
                          </m:sub>
                          <m:sup>
                            <m:r>
                              <a:rPr lang="en-US" b="0" i="1" smtClean="0">
                                <a:latin typeface="Cambria Math" panose="02040503050406030204" pitchFamily="18" charset="0"/>
                              </a:rPr>
                              <m:t>𝑖</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e>
                    </m:func>
                  </m:oMath>
                </a14:m>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912" t="-336"/>
                </a:stretch>
              </a:blipFill>
            </p:spPr>
            <p:txBody>
              <a:bodyPr/>
              <a:lstStyle/>
              <a:p>
                <a:r>
                  <a:rPr lang="zh-CN" altLang="en-US">
                    <a:noFill/>
                  </a:rPr>
                  <a:t> </a:t>
                </a:r>
              </a:p>
            </p:txBody>
          </p:sp>
        </mc:Fallback>
      </mc:AlternateContent>
      <p:pic>
        <p:nvPicPr>
          <p:cNvPr id="5"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13577"/>
          <a:stretch/>
        </p:blipFill>
        <p:spPr>
          <a:xfrm>
            <a:off x="1774348" y="2391165"/>
            <a:ext cx="8712972" cy="3192816"/>
          </a:xfrm>
          <a:prstGeom prst="rect">
            <a:avLst/>
          </a:prstGeom>
        </p:spPr>
      </p:pic>
    </p:spTree>
    <p:extLst>
      <p:ext uri="{BB962C8B-B14F-4D97-AF65-F5344CB8AC3E}">
        <p14:creationId xmlns:p14="http://schemas.microsoft.com/office/powerpoint/2010/main" val="23903894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t>HMM: Viterbi algorithm</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dirty="0"/>
                  <a:t>Initialization: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3</m:t>
                        </m:r>
                      </m:sub>
                      <m:sup>
                        <m:r>
                          <a:rPr lang="en-US" b="0" i="1" smtClean="0">
                            <a:latin typeface="Cambria Math" panose="02040503050406030204" pitchFamily="18" charset="0"/>
                          </a:rPr>
                          <m:t>𝑗</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𝑖</m:t>
                            </m:r>
                          </m:lim>
                        </m:limLow>
                      </m:fName>
                      <m:e>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3</m:t>
                            </m:r>
                          </m:sub>
                          <m:sup>
                            <m:r>
                              <a:rPr lang="en-US" b="0" i="1" smtClean="0">
                                <a:latin typeface="Cambria Math" panose="02040503050406030204" pitchFamily="18" charset="0"/>
                              </a:rPr>
                              <m:t>𝑗</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e>
                    </m:func>
                  </m:oMath>
                </a14:m>
                <a:endParaRPr 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912" t="-336"/>
                </a:stretch>
              </a:blipFill>
            </p:spPr>
            <p:txBody>
              <a:bodyPr/>
              <a:lstStyle/>
              <a:p>
                <a:r>
                  <a:rPr lang="zh-CN" altLang="en-US">
                    <a:noFill/>
                  </a:rPr>
                  <a:t> </a:t>
                </a:r>
              </a:p>
            </p:txBody>
          </p:sp>
        </mc:Fallback>
      </mc:AlternateContent>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5935"/>
          <a:stretch/>
        </p:blipFill>
        <p:spPr>
          <a:xfrm>
            <a:off x="1768882" y="2381236"/>
            <a:ext cx="8723904" cy="3228150"/>
          </a:xfrm>
          <a:prstGeom prst="rect">
            <a:avLst/>
          </a:prstGeom>
        </p:spPr>
      </p:pic>
    </p:spTree>
    <p:extLst>
      <p:ext uri="{BB962C8B-B14F-4D97-AF65-F5344CB8AC3E}">
        <p14:creationId xmlns:p14="http://schemas.microsoft.com/office/powerpoint/2010/main" val="33246253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HMM: Viterbi algorithm</a:t>
            </a:r>
          </a:p>
        </p:txBody>
      </p:sp>
      <p:sp>
        <p:nvSpPr>
          <p:cNvPr id="2" name="内容占位符 1"/>
          <p:cNvSpPr>
            <a:spLocks noGrp="1"/>
          </p:cNvSpPr>
          <p:nvPr>
            <p:ph idx="1"/>
          </p:nvPr>
        </p:nvSpPr>
        <p:spPr/>
        <p:txBody>
          <a:bodyPr/>
          <a:lstStyle/>
          <a:p>
            <a:r>
              <a:rPr lang="en-US" dirty="0"/>
              <a:t>Maximum entry in last column</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4106"/>
          <a:stretch/>
        </p:blipFill>
        <p:spPr>
          <a:xfrm>
            <a:off x="1773761" y="2397786"/>
            <a:ext cx="8644477" cy="3081467"/>
          </a:xfrm>
          <a:prstGeom prst="rect">
            <a:avLst/>
          </a:prstGeom>
        </p:spPr>
      </p:pic>
    </p:spTree>
    <p:extLst>
      <p:ext uri="{BB962C8B-B14F-4D97-AF65-F5344CB8AC3E}">
        <p14:creationId xmlns:p14="http://schemas.microsoft.com/office/powerpoint/2010/main" val="8508354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t>HMM: Viterbi algorithm</a:t>
            </a:r>
          </a:p>
        </p:txBody>
      </p:sp>
      <p:sp>
        <p:nvSpPr>
          <p:cNvPr id="2" name="内容占位符 1"/>
          <p:cNvSpPr>
            <a:spLocks noGrp="1"/>
          </p:cNvSpPr>
          <p:nvPr>
            <p:ph idx="1"/>
          </p:nvPr>
        </p:nvSpPr>
        <p:spPr/>
        <p:txBody>
          <a:bodyPr/>
          <a:lstStyle/>
          <a:p>
            <a:r>
              <a:rPr lang="en-US" dirty="0"/>
              <a:t>Reconstruct path along pointers</a:t>
            </a:r>
          </a:p>
        </p:txBody>
      </p:sp>
      <p:pic>
        <p:nvPicPr>
          <p:cNvPr id="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3577"/>
          <a:stretch/>
        </p:blipFill>
        <p:spPr>
          <a:xfrm>
            <a:off x="1714190" y="2393394"/>
            <a:ext cx="8763619" cy="3203413"/>
          </a:xfrm>
          <a:prstGeom prst="rect">
            <a:avLst/>
          </a:prstGeom>
        </p:spPr>
      </p:pic>
    </p:spTree>
    <p:extLst>
      <p:ext uri="{BB962C8B-B14F-4D97-AF65-F5344CB8AC3E}">
        <p14:creationId xmlns:p14="http://schemas.microsoft.com/office/powerpoint/2010/main" val="5870648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HMM: Viterbi algorithm</a:t>
            </a:r>
            <a:endParaRPr lang="en-US" dirty="0"/>
          </a:p>
        </p:txBody>
      </p:sp>
      <p:sp>
        <p:nvSpPr>
          <p:cNvPr id="3" name="内容占位符 2"/>
          <p:cNvSpPr>
            <a:spLocks noGrp="1"/>
          </p:cNvSpPr>
          <p:nvPr>
            <p:ph idx="1"/>
          </p:nvPr>
        </p:nvSpPr>
        <p:spPr/>
        <p:txBody>
          <a:bodyPr/>
          <a:lstStyle/>
          <a:p>
            <a:r>
              <a:rPr lang="en-US" cap="small" dirty="0">
                <a:solidFill>
                  <a:srgbClr val="FF0000"/>
                </a:solidFill>
              </a:rPr>
              <a:t>Question</a:t>
            </a:r>
          </a:p>
          <a:p>
            <a:r>
              <a:rPr lang="en-US" dirty="0"/>
              <a:t>What did his mood curve look like most likely that week?</a:t>
            </a:r>
          </a:p>
          <a:p>
            <a:endParaRPr lang="en-US" dirty="0"/>
          </a:p>
          <a:p>
            <a:r>
              <a:rPr lang="en-US" cap="small" dirty="0">
                <a:solidFill>
                  <a:srgbClr val="FF0000"/>
                </a:solidFill>
              </a:rPr>
              <a:t>Answer</a:t>
            </a:r>
          </a:p>
          <a:p>
            <a:r>
              <a:rPr lang="en-US" dirty="0"/>
              <a:t>Most probable mood curve:</a:t>
            </a:r>
          </a:p>
          <a:p>
            <a:endParaRPr lang="en-US" dirty="0"/>
          </a:p>
          <a:p>
            <a:endParaRPr lang="en-US" dirty="0"/>
          </a:p>
        </p:txBody>
      </p:sp>
      <p:sp>
        <p:nvSpPr>
          <p:cNvPr id="4" name="日期占位符 3"/>
          <p:cNvSpPr>
            <a:spLocks noGrp="1"/>
          </p:cNvSpPr>
          <p:nvPr>
            <p:ph type="dt" sz="half" idx="10"/>
          </p:nvPr>
        </p:nvSpPr>
        <p:spPr/>
        <p:txBody>
          <a:bodyPr/>
          <a:lstStyle/>
          <a:p>
            <a:pPr>
              <a:defRPr/>
            </a:pPr>
            <a:fld id="{CE7FF75C-84BC-43C5-8B40-8F5C257D7CC2}" type="datetime1">
              <a:rPr lang="en-US" altLang="zh-TW" smtClean="0"/>
              <a:t>12/28/2022</a:t>
            </a:fld>
            <a:endParaRPr lang="en-US" altLang="zh-TW"/>
          </a:p>
        </p:txBody>
      </p:sp>
      <p:sp>
        <p:nvSpPr>
          <p:cNvPr id="5" name="页脚占位符 4"/>
          <p:cNvSpPr>
            <a:spLocks noGrp="1"/>
          </p:cNvSpPr>
          <p:nvPr>
            <p:ph type="ftr" sz="quarter" idx="11"/>
          </p:nvPr>
        </p:nvSpPr>
        <p:spPr/>
        <p:txBody>
          <a:bodyPr/>
          <a:lstStyle/>
          <a:p>
            <a:pPr>
              <a:defRPr/>
            </a:pPr>
            <a:r>
              <a:rPr lang="en-US" altLang="zh-TW"/>
              <a:t>Human Computer Interaction</a:t>
            </a:r>
          </a:p>
        </p:txBody>
      </p:sp>
      <p:sp>
        <p:nvSpPr>
          <p:cNvPr id="6" name="灯片编号占位符 5"/>
          <p:cNvSpPr>
            <a:spLocks noGrp="1"/>
          </p:cNvSpPr>
          <p:nvPr>
            <p:ph type="sldNum" sz="quarter" idx="12"/>
          </p:nvPr>
        </p:nvSpPr>
        <p:spPr/>
        <p:txBody>
          <a:bodyPr/>
          <a:lstStyle/>
          <a:p>
            <a:pPr>
              <a:defRPr/>
            </a:pPr>
            <a:fld id="{B9CD4CCB-73CB-499F-9483-72A1F6A46DBE}" type="slidenum">
              <a:rPr lang="zh-TW" altLang="en-US" smtClean="0"/>
              <a:pPr>
                <a:defRPr/>
              </a:pPr>
              <a:t>74</a:t>
            </a:fld>
            <a:endParaRPr lang="en-US" altLang="zh-TW"/>
          </a:p>
        </p:txBody>
      </p:sp>
      <p:graphicFrame>
        <p:nvGraphicFramePr>
          <p:cNvPr id="7" name="表格 6"/>
          <p:cNvGraphicFramePr>
            <a:graphicFrameLocks noGrp="1"/>
          </p:cNvGraphicFramePr>
          <p:nvPr>
            <p:extLst/>
          </p:nvPr>
        </p:nvGraphicFramePr>
        <p:xfrm>
          <a:off x="1812215" y="3579108"/>
          <a:ext cx="8619822" cy="1188720"/>
        </p:xfrm>
        <a:graphic>
          <a:graphicData uri="http://schemas.openxmlformats.org/drawingml/2006/table">
            <a:tbl>
              <a:tblPr firstRow="1" bandRow="1">
                <a:tableStyleId>{5C22544A-7EE6-4342-B048-85BDC9FD1C3A}</a:tableStyleId>
              </a:tblPr>
              <a:tblGrid>
                <a:gridCol w="1436637">
                  <a:extLst>
                    <a:ext uri="{9D8B030D-6E8A-4147-A177-3AD203B41FA5}">
                      <a16:colId xmlns:a16="http://schemas.microsoft.com/office/drawing/2014/main" val="292932253"/>
                    </a:ext>
                  </a:extLst>
                </a:gridCol>
                <a:gridCol w="1436637">
                  <a:extLst>
                    <a:ext uri="{9D8B030D-6E8A-4147-A177-3AD203B41FA5}">
                      <a16:colId xmlns:a16="http://schemas.microsoft.com/office/drawing/2014/main" val="324748529"/>
                    </a:ext>
                  </a:extLst>
                </a:gridCol>
                <a:gridCol w="1436637">
                  <a:extLst>
                    <a:ext uri="{9D8B030D-6E8A-4147-A177-3AD203B41FA5}">
                      <a16:colId xmlns:a16="http://schemas.microsoft.com/office/drawing/2014/main" val="2762362886"/>
                    </a:ext>
                  </a:extLst>
                </a:gridCol>
                <a:gridCol w="1436637">
                  <a:extLst>
                    <a:ext uri="{9D8B030D-6E8A-4147-A177-3AD203B41FA5}">
                      <a16:colId xmlns:a16="http://schemas.microsoft.com/office/drawing/2014/main" val="1580701858"/>
                    </a:ext>
                  </a:extLst>
                </a:gridCol>
                <a:gridCol w="1436637">
                  <a:extLst>
                    <a:ext uri="{9D8B030D-6E8A-4147-A177-3AD203B41FA5}">
                      <a16:colId xmlns:a16="http://schemas.microsoft.com/office/drawing/2014/main" val="1282761939"/>
                    </a:ext>
                  </a:extLst>
                </a:gridCol>
                <a:gridCol w="1436637">
                  <a:extLst>
                    <a:ext uri="{9D8B030D-6E8A-4147-A177-3AD203B41FA5}">
                      <a16:colId xmlns:a16="http://schemas.microsoft.com/office/drawing/2014/main" val="864918379"/>
                    </a:ext>
                  </a:extLst>
                </a:gridCol>
              </a:tblGrid>
              <a:tr h="370840">
                <a:tc>
                  <a:txBody>
                    <a:bodyPr/>
                    <a:lstStyle/>
                    <a:p>
                      <a:pPr algn="ctr"/>
                      <a:r>
                        <a:rPr lang="en-US" sz="2000" dirty="0"/>
                        <a:t>Day</a:t>
                      </a:r>
                    </a:p>
                  </a:txBody>
                  <a:tcPr/>
                </a:tc>
                <a:tc>
                  <a:txBody>
                    <a:bodyPr/>
                    <a:lstStyle/>
                    <a:p>
                      <a:pPr algn="ctr"/>
                      <a:r>
                        <a:rPr lang="en-US" sz="2000" dirty="0"/>
                        <a:t>Monday</a:t>
                      </a:r>
                    </a:p>
                  </a:txBody>
                  <a:tcPr/>
                </a:tc>
                <a:tc>
                  <a:txBody>
                    <a:bodyPr/>
                    <a:lstStyle/>
                    <a:p>
                      <a:pPr algn="ctr"/>
                      <a:r>
                        <a:rPr lang="en-US" sz="2000" dirty="0"/>
                        <a:t>Tuesday</a:t>
                      </a:r>
                    </a:p>
                  </a:txBody>
                  <a:tcPr/>
                </a:tc>
                <a:tc>
                  <a:txBody>
                    <a:bodyPr/>
                    <a:lstStyle/>
                    <a:p>
                      <a:pPr algn="ctr"/>
                      <a:r>
                        <a:rPr lang="en-US" sz="2000" dirty="0"/>
                        <a:t>Wednesday</a:t>
                      </a:r>
                    </a:p>
                  </a:txBody>
                  <a:tcPr/>
                </a:tc>
                <a:tc>
                  <a:txBody>
                    <a:bodyPr/>
                    <a:lstStyle/>
                    <a:p>
                      <a:pPr algn="ctr"/>
                      <a:r>
                        <a:rPr lang="en-US" sz="2000" dirty="0"/>
                        <a:t>Thursday</a:t>
                      </a:r>
                    </a:p>
                  </a:txBody>
                  <a:tcPr/>
                </a:tc>
                <a:tc>
                  <a:txBody>
                    <a:bodyPr/>
                    <a:lstStyle/>
                    <a:p>
                      <a:pPr algn="ctr"/>
                      <a:r>
                        <a:rPr lang="en-US" sz="2000" dirty="0"/>
                        <a:t>Friday</a:t>
                      </a:r>
                    </a:p>
                  </a:txBody>
                  <a:tcPr/>
                </a:tc>
                <a:extLst>
                  <a:ext uri="{0D108BD9-81ED-4DB2-BD59-A6C34878D82A}">
                    <a16:rowId xmlns:a16="http://schemas.microsoft.com/office/drawing/2014/main" val="888396608"/>
                  </a:ext>
                </a:extLst>
              </a:tr>
              <a:tr h="370840">
                <a:tc>
                  <a:txBody>
                    <a:bodyPr/>
                    <a:lstStyle/>
                    <a:p>
                      <a:pPr algn="ctr"/>
                      <a:r>
                        <a:rPr lang="en-US" sz="2000" dirty="0"/>
                        <a:t>Assignment</a:t>
                      </a:r>
                    </a:p>
                  </a:txBody>
                  <a:tcPr anchor="ctr"/>
                </a:tc>
                <a:tc>
                  <a:txBody>
                    <a:bodyPr/>
                    <a:lstStyle/>
                    <a:p>
                      <a:pPr algn="ctr"/>
                      <a:r>
                        <a:rPr lang="en-US" sz="2000" dirty="0"/>
                        <a:t>A</a:t>
                      </a:r>
                    </a:p>
                  </a:txBody>
                  <a:tcPr anchor="ctr"/>
                </a:tc>
                <a:tc>
                  <a:txBody>
                    <a:bodyPr/>
                    <a:lstStyle/>
                    <a:p>
                      <a:pPr algn="ctr"/>
                      <a:r>
                        <a:rPr lang="en-US" sz="2000" dirty="0"/>
                        <a:t>C</a:t>
                      </a:r>
                    </a:p>
                  </a:txBody>
                  <a:tcPr anchor="ctr"/>
                </a:tc>
                <a:tc>
                  <a:txBody>
                    <a:bodyPr/>
                    <a:lstStyle/>
                    <a:p>
                      <a:pPr algn="ctr"/>
                      <a:r>
                        <a:rPr lang="en-US" sz="2000" dirty="0"/>
                        <a:t>B</a:t>
                      </a:r>
                    </a:p>
                  </a:txBody>
                  <a:tcPr anchor="ctr"/>
                </a:tc>
                <a:tc>
                  <a:txBody>
                    <a:bodyPr/>
                    <a:lstStyle/>
                    <a:p>
                      <a:pPr algn="ctr"/>
                      <a:r>
                        <a:rPr lang="en-US" sz="2000" dirty="0"/>
                        <a:t>A</a:t>
                      </a:r>
                    </a:p>
                  </a:txBody>
                  <a:tcPr anchor="ctr"/>
                </a:tc>
                <a:tc>
                  <a:txBody>
                    <a:bodyPr/>
                    <a:lstStyle/>
                    <a:p>
                      <a:pPr algn="ctr"/>
                      <a:r>
                        <a:rPr lang="en-US" sz="2000" dirty="0"/>
                        <a:t>C</a:t>
                      </a:r>
                    </a:p>
                  </a:txBody>
                  <a:tcPr anchor="ctr"/>
                </a:tc>
                <a:extLst>
                  <a:ext uri="{0D108BD9-81ED-4DB2-BD59-A6C34878D82A}">
                    <a16:rowId xmlns:a16="http://schemas.microsoft.com/office/drawing/2014/main" val="4151211663"/>
                  </a:ext>
                </a:extLst>
              </a:tr>
              <a:tr h="370840">
                <a:tc>
                  <a:txBody>
                    <a:bodyPr/>
                    <a:lstStyle/>
                    <a:p>
                      <a:pPr algn="ctr"/>
                      <a:r>
                        <a:rPr lang="en-US" sz="2000" dirty="0"/>
                        <a:t>Mood</a:t>
                      </a:r>
                    </a:p>
                  </a:txBody>
                  <a:tcPr anchor="ctr"/>
                </a:tc>
                <a:tc>
                  <a:txBody>
                    <a:bodyPr/>
                    <a:lstStyle/>
                    <a:p>
                      <a:pPr algn="ctr"/>
                      <a:r>
                        <a:rPr lang="en-US" sz="2000" dirty="0"/>
                        <a:t>good</a:t>
                      </a:r>
                    </a:p>
                  </a:txBody>
                  <a:tcPr anchor="ctr"/>
                </a:tc>
                <a:tc>
                  <a:txBody>
                    <a:bodyPr/>
                    <a:lstStyle/>
                    <a:p>
                      <a:pPr algn="ctr"/>
                      <a:r>
                        <a:rPr lang="en-US" sz="2000" dirty="0"/>
                        <a:t>bad</a:t>
                      </a:r>
                    </a:p>
                  </a:txBody>
                  <a:tcPr anchor="ctr"/>
                </a:tc>
                <a:tc>
                  <a:txBody>
                    <a:bodyPr/>
                    <a:lstStyle/>
                    <a:p>
                      <a:pPr algn="ctr"/>
                      <a:r>
                        <a:rPr lang="en-US" sz="2000" dirty="0"/>
                        <a:t>neutral</a:t>
                      </a:r>
                    </a:p>
                  </a:txBody>
                  <a:tcPr anchor="ctr"/>
                </a:tc>
                <a:tc>
                  <a:txBody>
                    <a:bodyPr/>
                    <a:lstStyle/>
                    <a:p>
                      <a:pPr algn="ctr"/>
                      <a:r>
                        <a:rPr lang="en-US" sz="2000" dirty="0"/>
                        <a:t>good</a:t>
                      </a:r>
                    </a:p>
                  </a:txBody>
                  <a:tcPr anchor="ctr"/>
                </a:tc>
                <a:tc>
                  <a:txBody>
                    <a:bodyPr/>
                    <a:lstStyle/>
                    <a:p>
                      <a:pPr algn="ctr"/>
                      <a:r>
                        <a:rPr lang="en-US" sz="2000" dirty="0"/>
                        <a:t>bad</a:t>
                      </a:r>
                    </a:p>
                  </a:txBody>
                  <a:tcPr anchor="ctr"/>
                </a:tc>
                <a:extLst>
                  <a:ext uri="{0D108BD9-81ED-4DB2-BD59-A6C34878D82A}">
                    <a16:rowId xmlns:a16="http://schemas.microsoft.com/office/drawing/2014/main" val="2106789126"/>
                  </a:ext>
                </a:extLst>
              </a:tr>
            </a:tbl>
          </a:graphicData>
        </a:graphic>
      </p:graphicFrame>
    </p:spTree>
    <p:extLst>
      <p:ext uri="{BB962C8B-B14F-4D97-AF65-F5344CB8AC3E}">
        <p14:creationId xmlns:p14="http://schemas.microsoft.com/office/powerpoint/2010/main" val="5292651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p:txBody>
          <a:bodyPr/>
          <a:lstStyle/>
          <a:p>
            <a:r>
              <a:rPr lang="en-US" altLang="zh-CN" dirty="0">
                <a:solidFill>
                  <a:schemeClr val="bg1">
                    <a:lumMod val="65000"/>
                  </a:schemeClr>
                </a:solidFill>
              </a:rPr>
              <a:t>Introduction to HMMs: Hidden Markov models</a:t>
            </a:r>
          </a:p>
          <a:p>
            <a:r>
              <a:rPr lang="en-US" altLang="zh-CN" dirty="0">
                <a:solidFill>
                  <a:schemeClr val="bg1">
                    <a:lumMod val="65000"/>
                  </a:schemeClr>
                </a:solidFill>
              </a:rPr>
              <a:t>HMM for ASR</a:t>
            </a:r>
          </a:p>
          <a:p>
            <a:pPr lvl="1"/>
            <a:r>
              <a:rPr lang="en-US" altLang="zh-CN" dirty="0">
                <a:solidFill>
                  <a:schemeClr val="bg1">
                    <a:lumMod val="65000"/>
                  </a:schemeClr>
                </a:solidFill>
              </a:rPr>
              <a:t>Likelihood computation (forward algorithm)</a:t>
            </a:r>
          </a:p>
          <a:p>
            <a:pPr lvl="1"/>
            <a:r>
              <a:rPr lang="en-US" altLang="zh-CN" dirty="0">
                <a:solidFill>
                  <a:schemeClr val="bg1">
                    <a:lumMod val="65000"/>
                  </a:schemeClr>
                </a:solidFill>
              </a:rPr>
              <a:t>Finding the most probable state sequence (Viterbi algorithm) </a:t>
            </a:r>
          </a:p>
          <a:p>
            <a:pPr lvl="1"/>
            <a:r>
              <a:rPr lang="en-US" altLang="zh-CN" dirty="0"/>
              <a:t>Estimating the parameters (forward-backward and EM algorithms)</a:t>
            </a:r>
          </a:p>
          <a:p>
            <a:endParaRPr lang="en-US" altLang="zh-CN" dirty="0"/>
          </a:p>
          <a:p>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75</a:t>
            </a:fld>
            <a:endParaRPr lang="en-US" altLang="zh-TW"/>
          </a:p>
        </p:txBody>
      </p:sp>
    </p:spTree>
    <p:extLst>
      <p:ext uri="{BB962C8B-B14F-4D97-AF65-F5344CB8AC3E}">
        <p14:creationId xmlns:p14="http://schemas.microsoft.com/office/powerpoint/2010/main" val="4854035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Training: Baum-Welch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Goal: Efficiently estimate the parameters of an HMM </a:t>
                </a:r>
                <a14:m>
                  <m:oMath xmlns:m="http://schemas.openxmlformats.org/officeDocument/2006/math">
                    <m:r>
                      <a:rPr lang="en-US" altLang="zh-CN" i="1" dirty="0" smtClean="0">
                        <a:latin typeface="Cambria Math" panose="02040503050406030204" pitchFamily="18" charset="0"/>
                      </a:rPr>
                      <m:t>𝜆</m:t>
                    </m:r>
                  </m:oMath>
                </a14:m>
                <a:r>
                  <a:rPr lang="en-US" altLang="zh-CN" dirty="0"/>
                  <a:t> from an observation sequence </a:t>
                </a:r>
                <a14:m>
                  <m:oMath xmlns:m="http://schemas.openxmlformats.org/officeDocument/2006/math">
                    <m:r>
                      <a:rPr lang="en-US" altLang="zh-CN" i="1" dirty="0" smtClean="0">
                        <a:latin typeface="Cambria Math" panose="02040503050406030204" pitchFamily="18" charset="0"/>
                      </a:rPr>
                      <m:t>𝑋</m:t>
                    </m:r>
                  </m:oMath>
                </a14:m>
                <a:r>
                  <a:rPr lang="en-US" altLang="zh-CN" dirty="0"/>
                  <a:t> and known HMM topology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ℳ</m:t>
                    </m:r>
                  </m:oMath>
                </a14:m>
                <a:r>
                  <a:rPr lang="en-US" altLang="zh-CN" dirty="0"/>
                  <a:t>: </a:t>
                </a:r>
              </a:p>
              <a:p>
                <a:r>
                  <a:rPr lang="en-US" altLang="zh-CN" dirty="0"/>
                  <a:t>Parameters </a:t>
                </a:r>
                <a14:m>
                  <m:oMath xmlns:m="http://schemas.openxmlformats.org/officeDocument/2006/math">
                    <m:r>
                      <a:rPr lang="el-GR" altLang="zh-CN" i="1" dirty="0" smtClean="0">
                        <a:latin typeface="Cambria Math" panose="02040503050406030204" pitchFamily="18" charset="0"/>
                      </a:rPr>
                      <m:t>𝜆</m:t>
                    </m:r>
                  </m:oMath>
                </a14:m>
                <a:r>
                  <a:rPr lang="el-GR" altLang="zh-CN" dirty="0"/>
                  <a:t>:</a:t>
                </a:r>
                <a:endParaRPr lang="en-US" altLang="zh-CN" dirty="0"/>
              </a:p>
              <a:p>
                <a:pPr lvl="1"/>
                <a:r>
                  <a:rPr lang="en-US" altLang="zh-CN" dirty="0"/>
                  <a:t>Transition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b="0" i="1" dirty="0" smtClean="0">
                            <a:latin typeface="Cambria Math" panose="02040503050406030204" pitchFamily="18" charset="0"/>
                          </a:rPr>
                          <m:t>𝑖</m:t>
                        </m:r>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𝑝</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𝑡</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𝑖</m:t>
                        </m:r>
                      </m:e>
                    </m:d>
                  </m:oMath>
                </a14:m>
                <a:endParaRPr lang="en-US" altLang="zh-CN" dirty="0"/>
              </a:p>
              <a:p>
                <a:pPr lvl="1"/>
                <a:r>
                  <a:rPr lang="fr-FR" altLang="zh-CN" dirty="0"/>
                  <a:t>Observation probabilities </a:t>
                </a:r>
                <a14:m>
                  <m:oMath xmlns:m="http://schemas.openxmlformats.org/officeDocument/2006/math">
                    <m:sSub>
                      <m:sSubPr>
                        <m:ctrlPr>
                          <a:rPr lang="en-US" altLang="zh-CN" b="0" i="1" dirty="0" smtClean="0">
                            <a:latin typeface="Cambria Math" panose="02040503050406030204" pitchFamily="18" charset="0"/>
                          </a:rPr>
                        </m:ctrlPr>
                      </m:sSubPr>
                      <m:e>
                        <m:r>
                          <a:rPr lang="fr-FR" altLang="zh-CN" i="1" dirty="0" smtClean="0">
                            <a:latin typeface="Cambria Math" panose="02040503050406030204" pitchFamily="18" charset="0"/>
                          </a:rPr>
                          <m:t>𝑏</m:t>
                        </m:r>
                      </m:e>
                      <m:sub>
                        <m:r>
                          <a:rPr lang="fr-FR" altLang="zh-CN" i="1" dirty="0" smtClean="0">
                            <a:latin typeface="Cambria Math" panose="02040503050406030204" pitchFamily="18" charset="0"/>
                          </a:rPr>
                          <m:t>𝑗</m:t>
                        </m:r>
                      </m:sub>
                    </m:sSub>
                    <m:d>
                      <m:dPr>
                        <m:ctrlPr>
                          <a:rPr lang="fr-FR" altLang="zh-CN" b="0" i="1" dirty="0" smtClean="0">
                            <a:latin typeface="Cambria Math" panose="02040503050406030204" pitchFamily="18" charset="0"/>
                          </a:rPr>
                        </m:ctrlPr>
                      </m:dPr>
                      <m:e>
                        <m:r>
                          <a:rPr lang="fr-FR" altLang="zh-CN" i="1" dirty="0" smtClean="0">
                            <a:latin typeface="Cambria Math" panose="02040503050406030204" pitchFamily="18" charset="0"/>
                          </a:rPr>
                          <m:t>𝑥</m:t>
                        </m:r>
                      </m:e>
                    </m:d>
                    <m:r>
                      <a:rPr lang="fr-FR" altLang="zh-CN" i="1" dirty="0" smtClean="0">
                        <a:latin typeface="Cambria Math" panose="02040503050406030204" pitchFamily="18" charset="0"/>
                      </a:rPr>
                      <m:t>=</m:t>
                    </m:r>
                    <m:r>
                      <a:rPr lang="en-US" altLang="zh-CN" b="0" i="1" dirty="0" smtClean="0">
                        <a:latin typeface="Cambria Math" panose="02040503050406030204" pitchFamily="18" charset="0"/>
                      </a:rPr>
                      <m:t>𝑝</m:t>
                    </m:r>
                    <m:d>
                      <m:dPr>
                        <m:ctrlPr>
                          <a:rPr lang="fr-FR" altLang="zh-CN" i="1" dirty="0" smtClean="0">
                            <a:latin typeface="Cambria Math" panose="02040503050406030204" pitchFamily="18" charset="0"/>
                          </a:rPr>
                        </m:ctrlPr>
                      </m:dPr>
                      <m:e>
                        <m:r>
                          <a:rPr lang="fr-FR" altLang="zh-CN" i="1" dirty="0" smtClean="0">
                            <a:latin typeface="Cambria Math" panose="02040503050406030204" pitchFamily="18" charset="0"/>
                          </a:rPr>
                          <m:t>𝑥</m:t>
                        </m:r>
                      </m:e>
                      <m:e>
                        <m:r>
                          <a:rPr lang="fr-FR" altLang="zh-CN" i="1" dirty="0" smtClean="0">
                            <a:latin typeface="Cambria Math" panose="02040503050406030204" pitchFamily="18" charset="0"/>
                          </a:rPr>
                          <m:t>𝑞</m:t>
                        </m:r>
                        <m:r>
                          <a:rPr lang="fr-FR" altLang="zh-CN" i="1" dirty="0" smtClean="0">
                            <a:latin typeface="Cambria Math" panose="02040503050406030204" pitchFamily="18" charset="0"/>
                          </a:rPr>
                          <m:t>=</m:t>
                        </m:r>
                        <m:r>
                          <a:rPr lang="fr-FR" altLang="zh-CN" i="1" dirty="0" smtClean="0">
                            <a:latin typeface="Cambria Math" panose="02040503050406030204" pitchFamily="18" charset="0"/>
                          </a:rPr>
                          <m:t>𝑗</m:t>
                        </m:r>
                      </m:e>
                    </m:d>
                  </m:oMath>
                </a14:m>
                <a:endParaRPr lang="en-US" altLang="zh-CN" dirty="0"/>
              </a:p>
              <a:p>
                <a:r>
                  <a:rPr lang="en-US" altLang="zh-CN" dirty="0"/>
                  <a:t>Maximum likelihood training: find the parameters that maximize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12" t="-1568" r="-2166"/>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76</a:t>
            </a:fld>
            <a:endParaRPr lang="en-US" altLang="zh-TW"/>
          </a:p>
        </p:txBody>
      </p:sp>
      <p:grpSp>
        <p:nvGrpSpPr>
          <p:cNvPr id="6" name="组合 5">
            <a:extLst>
              <a:ext uri="{FF2B5EF4-FFF2-40B4-BE49-F238E27FC236}">
                <a16:creationId xmlns:a16="http://schemas.microsoft.com/office/drawing/2014/main" id="{A1EDBA94-A4B5-4A6B-B2E9-F694A6833CFD}"/>
              </a:ext>
            </a:extLst>
          </p:cNvPr>
          <p:cNvGrpSpPr/>
          <p:nvPr/>
        </p:nvGrpSpPr>
        <p:grpSpPr>
          <a:xfrm>
            <a:off x="4729018" y="5527962"/>
            <a:ext cx="1925782" cy="669637"/>
            <a:chOff x="4239491" y="5467926"/>
            <a:chExt cx="1925782" cy="669637"/>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462F741-0EBB-45E1-93DA-A39D7ECFEF85}"/>
                    </a:ext>
                  </a:extLst>
                </p:cNvPr>
                <p:cNvSpPr txBox="1"/>
                <p:nvPr/>
              </p:nvSpPr>
              <p:spPr>
                <a:xfrm>
                  <a:off x="4622800" y="5529142"/>
                  <a:ext cx="1296509"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solidFill>
                                  <a:srgbClr val="FF0000"/>
                                </a:solidFill>
                                <a:latin typeface="Cambria Math" panose="02040503050406030204" pitchFamily="18" charset="0"/>
                              </a:rPr>
                            </m:ctrlPr>
                          </m:funcPr>
                          <m:fName>
                            <m:limLow>
                              <m:limLowPr>
                                <m:ctrlPr>
                                  <a:rPr lang="en-US" altLang="zh-CN" sz="2400" b="0" i="1" smtClean="0">
                                    <a:solidFill>
                                      <a:srgbClr val="FF0000"/>
                                    </a:solidFill>
                                    <a:latin typeface="Cambria Math" panose="02040503050406030204" pitchFamily="18" charset="0"/>
                                  </a:rPr>
                                </m:ctrlPr>
                              </m:limLowPr>
                              <m:e>
                                <m:r>
                                  <m:rPr>
                                    <m:sty m:val="p"/>
                                  </m:rPr>
                                  <a:rPr lang="en-US" altLang="zh-CN" sz="2400" b="0" i="0" smtClean="0">
                                    <a:solidFill>
                                      <a:srgbClr val="FF0000"/>
                                    </a:solidFill>
                                    <a:latin typeface="Cambria Math" panose="02040503050406030204" pitchFamily="18" charset="0"/>
                                  </a:rPr>
                                  <m:t>max</m:t>
                                </m:r>
                              </m:e>
                              <m:lim>
                                <m:r>
                                  <a:rPr lang="en-US" altLang="zh-CN" sz="2400" b="0" i="1" smtClean="0">
                                    <a:solidFill>
                                      <a:srgbClr val="FF0000"/>
                                    </a:solidFill>
                                    <a:latin typeface="Cambria Math" panose="02040503050406030204" pitchFamily="18" charset="0"/>
                                  </a:rPr>
                                  <m:t>𝜆</m:t>
                                </m:r>
                              </m:lim>
                            </m:limLow>
                          </m:fName>
                          <m:e>
                            <m:r>
                              <a:rPr lang="en-US" altLang="zh-CN" sz="2400" b="0" i="1" smtClean="0">
                                <a:solidFill>
                                  <a:srgbClr val="FF0000"/>
                                </a:solidFill>
                                <a:latin typeface="Cambria Math" panose="02040503050406030204" pitchFamily="18" charset="0"/>
                              </a:rPr>
                              <m:t>𝐹</m:t>
                            </m:r>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𝜆</m:t>
                            </m:r>
                            <m:r>
                              <a:rPr lang="en-US" altLang="zh-CN" sz="2400" b="0" i="1" smtClean="0">
                                <a:solidFill>
                                  <a:srgbClr val="FF0000"/>
                                </a:solidFill>
                                <a:latin typeface="Cambria Math" panose="02040503050406030204" pitchFamily="18" charset="0"/>
                              </a:rPr>
                              <m:t>)</m:t>
                            </m:r>
                          </m:e>
                        </m:func>
                      </m:oMath>
                    </m:oMathPara>
                  </a14:m>
                  <a:endParaRPr lang="zh-CN" altLang="en-US" dirty="0">
                    <a:solidFill>
                      <a:srgbClr val="FF0000"/>
                    </a:solidFill>
                  </a:endParaRPr>
                </a:p>
              </p:txBody>
            </p:sp>
          </mc:Choice>
          <mc:Fallback xmlns="">
            <p:sp>
              <p:nvSpPr>
                <p:cNvPr id="4" name="文本框 3">
                  <a:extLst>
                    <a:ext uri="{FF2B5EF4-FFF2-40B4-BE49-F238E27FC236}">
                      <a16:creationId xmlns:a16="http://schemas.microsoft.com/office/drawing/2014/main" id="{3462F741-0EBB-45E1-93DA-A39D7ECFEF85}"/>
                    </a:ext>
                  </a:extLst>
                </p:cNvPr>
                <p:cNvSpPr txBox="1">
                  <a:spLocks noRot="1" noChangeAspect="1" noMove="1" noResize="1" noEditPoints="1" noAdjustHandles="1" noChangeArrowheads="1" noChangeShapeType="1" noTextEdit="1"/>
                </p:cNvSpPr>
                <p:nvPr/>
              </p:nvSpPr>
              <p:spPr>
                <a:xfrm>
                  <a:off x="4622800" y="5529142"/>
                  <a:ext cx="1296509" cy="483209"/>
                </a:xfrm>
                <a:prstGeom prst="rect">
                  <a:avLst/>
                </a:prstGeom>
                <a:blipFill>
                  <a:blip r:embed="rId4"/>
                  <a:stretch>
                    <a:fillRect l="-2830" r="-8019" b="-15190"/>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46E2FAB-D4DF-43ED-9AE5-A3A4C86E49DA}"/>
                </a:ext>
              </a:extLst>
            </p:cNvPr>
            <p:cNvSpPr/>
            <p:nvPr/>
          </p:nvSpPr>
          <p:spPr>
            <a:xfrm>
              <a:off x="4239491" y="5467926"/>
              <a:ext cx="1925782" cy="6696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FE56B13-4E9F-41F2-B682-063407CDF321}"/>
                  </a:ext>
                </a:extLst>
              </p:cNvPr>
              <p:cNvSpPr txBox="1"/>
              <p:nvPr/>
            </p:nvSpPr>
            <p:spPr>
              <a:xfrm>
                <a:off x="4095565" y="3822700"/>
                <a:ext cx="3372077" cy="131362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𝑀𝐿</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𝜆</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𝜆</m:t>
                          </m:r>
                          <m:r>
                            <a:rPr lang="en-US" altLang="zh-CN" sz="2400" b="0" i="1" smtClean="0">
                              <a:latin typeface="Cambria Math" panose="02040503050406030204" pitchFamily="18" charset="0"/>
                            </a:rPr>
                            <m:t>)</m:t>
                          </m:r>
                        </m:e>
                      </m:func>
                    </m:oMath>
                  </m:oMathPara>
                </a14:m>
                <a:endParaRPr lang="en-US" altLang="zh-CN" sz="2400" b="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nary>
                        <m:naryPr>
                          <m:chr m:val="∑"/>
                          <m:supHide m:val="on"/>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sub>
                        <m:sup/>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𝜆</m:t>
                              </m:r>
                              <m:r>
                                <a:rPr lang="en-US" altLang="zh-CN" sz="2400" i="1">
                                  <a:latin typeface="Cambria Math" panose="02040503050406030204" pitchFamily="18" charset="0"/>
                                </a:rPr>
                                <m:t>)</m:t>
                              </m:r>
                            </m:e>
                          </m:func>
                        </m:e>
                      </m:nary>
                    </m:oMath>
                  </m:oMathPara>
                </a14:m>
                <a:endParaRPr lang="zh-CN" altLang="en-US" sz="2400" dirty="0"/>
              </a:p>
            </p:txBody>
          </p:sp>
        </mc:Choice>
        <mc:Fallback xmlns="">
          <p:sp>
            <p:nvSpPr>
              <p:cNvPr id="10" name="文本框 9">
                <a:extLst>
                  <a:ext uri="{FF2B5EF4-FFF2-40B4-BE49-F238E27FC236}">
                    <a16:creationId xmlns:a16="http://schemas.microsoft.com/office/drawing/2014/main" id="{AFE56B13-4E9F-41F2-B682-063407CDF321}"/>
                  </a:ext>
                </a:extLst>
              </p:cNvPr>
              <p:cNvSpPr txBox="1">
                <a:spLocks noRot="1" noChangeAspect="1" noMove="1" noResize="1" noEditPoints="1" noAdjustHandles="1" noChangeArrowheads="1" noChangeShapeType="1" noTextEdit="1"/>
              </p:cNvSpPr>
              <p:nvPr/>
            </p:nvSpPr>
            <p:spPr>
              <a:xfrm>
                <a:off x="4095565" y="3822700"/>
                <a:ext cx="3372077" cy="1313629"/>
              </a:xfrm>
              <a:prstGeom prst="rect">
                <a:avLst/>
              </a:prstGeom>
              <a:blipFill>
                <a:blip r:embed="rId5"/>
                <a:stretch>
                  <a:fillRect l="-32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95993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Pre-requisite: </a:t>
            </a:r>
            <a:r>
              <a:rPr lang="en-US" altLang="zh-CN" dirty="0"/>
              <a:t>M</a:t>
            </a:r>
            <a:r>
              <a:rPr lang="en-US" dirty="0"/>
              <a:t>aximum likelihood estimation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MLE is a method of estimating the parameters of a statistical model given observations, by finding the parameter values that maximize the likelihood of making the observations given the parameters.</a:t>
                </a:r>
              </a:p>
              <a:p>
                <a:r>
                  <a:rPr lang="en-US" dirty="0"/>
                  <a:t>Let </a:t>
                </a:r>
                <a:r>
                  <a:rPr lang="en-US" i="1" dirty="0">
                    <a:latin typeface="Times New Roman" panose="02020603050405020304" pitchFamily="18" charset="0"/>
                    <a:cs typeface="Times New Roman" panose="02020603050405020304" pitchFamily="18" charset="0"/>
                  </a:rPr>
                  <a:t>D</a:t>
                </a:r>
                <a:r>
                  <a:rPr lang="en-US" i="1" baseline="-25000" dirty="0">
                    <a:latin typeface="Times New Roman" panose="02020603050405020304" pitchFamily="18" charset="0"/>
                    <a:cs typeface="Times New Roman" panose="02020603050405020304" pitchFamily="18" charset="0"/>
                  </a:rPr>
                  <a:t>c</a:t>
                </a:r>
                <a:r>
                  <a:rPr lang="en-US" dirty="0"/>
                  <a:t> be the set containing all the samples from class </a:t>
                </a:r>
                <a:r>
                  <a:rPr lang="en-US" i="1" dirty="0">
                    <a:latin typeface="Times New Roman" panose="02020603050405020304" pitchFamily="18" charset="0"/>
                    <a:cs typeface="Times New Roman" panose="02020603050405020304" pitchFamily="18" charset="0"/>
                  </a:rPr>
                  <a:t>c</a:t>
                </a:r>
                <a:r>
                  <a:rPr lang="en-US" dirty="0"/>
                  <a:t>. Suppose these samples are independent and identically distributed (</a:t>
                </a:r>
                <a:r>
                  <a:rPr lang="en-US" dirty="0" err="1"/>
                  <a:t>i.i.d</a:t>
                </a:r>
                <a:r>
                  <a:rPr lang="en-US" dirty="0"/>
                  <a:t>), the likelihood of all the samples belonging to </a:t>
                </a:r>
                <a:r>
                  <a:rPr lang="en-US" i="1" dirty="0">
                    <a:latin typeface="Times New Roman" panose="02020603050405020304" pitchFamily="18" charset="0"/>
                    <a:cs typeface="Times New Roman" panose="02020603050405020304" pitchFamily="18" charset="0"/>
                  </a:rPr>
                  <a:t>D</a:t>
                </a:r>
                <a:r>
                  <a:rPr lang="en-US" i="1" baseline="-25000" dirty="0">
                    <a:latin typeface="Times New Roman" panose="02020603050405020304" pitchFamily="18" charset="0"/>
                    <a:cs typeface="Times New Roman" panose="02020603050405020304" pitchFamily="18" charset="0"/>
                  </a:rPr>
                  <a:t>c</a:t>
                </a:r>
                <a:r>
                  <a:rPr lang="en-US" dirty="0"/>
                  <a:t> given a parameter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𝑐</m:t>
                        </m:r>
                      </m:sub>
                    </m:sSub>
                  </m:oMath>
                </a14:m>
                <a:r>
                  <a:rPr lang="en-US" dirty="0"/>
                  <a:t> is:</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748"/>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12/28/2022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77</a:t>
            </a:fld>
            <a:endParaRPr lang="en-US"/>
          </a:p>
        </p:txBody>
      </p:sp>
      <mc:AlternateContent xmlns:mc="http://schemas.openxmlformats.org/markup-compatibility/2006" xmlns:a14="http://schemas.microsoft.com/office/drawing/2010/main">
        <mc:Choice Requires="a14">
          <p:sp>
            <p:nvSpPr>
              <p:cNvPr id="7" name="矩形 6"/>
              <p:cNvSpPr/>
              <p:nvPr/>
            </p:nvSpPr>
            <p:spPr>
              <a:xfrm>
                <a:off x="4073943" y="3784662"/>
                <a:ext cx="3782766" cy="10342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𝐶</m:t>
                              </m:r>
                            </m:sub>
                          </m:sSub>
                        </m:e>
                        <m:e>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e>
                      </m:d>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sSub>
                            <m:sSubPr>
                              <m:ctrlPr>
                                <a:rPr lang="en-US" sz="2400" b="1" i="1">
                                  <a:latin typeface="Cambria Math" panose="02040503050406030204" pitchFamily="18" charset="0"/>
                                </a:rPr>
                              </m:ctrlPr>
                            </m:sSubPr>
                            <m:e>
                              <m:r>
                                <m:rPr>
                                  <m:brk m:alnAt="7"/>
                                </m:rPr>
                                <a:rPr lang="en-US" sz="2400" b="1" i="1">
                                  <a:latin typeface="Cambria Math" panose="02040503050406030204" pitchFamily="18" charset="0"/>
                                </a:rPr>
                                <m:t>𝒙</m:t>
                              </m:r>
                            </m:e>
                            <m:sub>
                              <m:r>
                                <m:rPr>
                                  <m:brk m:alnAt="7"/>
                                </m:rP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𝑐</m:t>
                              </m:r>
                            </m:sub>
                          </m:sSub>
                        </m:sub>
                        <m:sup/>
                        <m:e>
                          <m:r>
                            <a:rPr lang="en-US" sz="2400" b="0" i="1" smtClean="0">
                              <a:latin typeface="Cambria Math" panose="02040503050406030204" pitchFamily="18" charset="0"/>
                            </a:rPr>
                            <m:t>𝑝</m:t>
                          </m:r>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r>
                            <a:rPr lang="en-US" sz="2400" i="1">
                              <a:latin typeface="Cambria Math" panose="02040503050406030204" pitchFamily="18" charset="0"/>
                            </a:rPr>
                            <m:t>)</m:t>
                          </m:r>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4073943" y="3784662"/>
                <a:ext cx="3782766" cy="103425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85722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Pre-requisite: Maximum likelihood estimation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We want to maximize </a:t>
                </a:r>
                <a14:m>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𝑐</m:t>
                        </m:r>
                      </m:sub>
                    </m:sSub>
                    <m:r>
                      <a:rPr lang="en-US" i="1">
                        <a:latin typeface="Cambria Math" panose="02040503050406030204" pitchFamily="18" charset="0"/>
                      </a:rPr>
                      <m:t>)</m:t>
                    </m:r>
                  </m:oMath>
                </a14:m>
                <a:endParaRPr lang="en-US" dirty="0"/>
              </a:p>
              <a:p>
                <a:r>
                  <a:rPr lang="en-US" dirty="0"/>
                  <a:t>Log-likelihood (</a:t>
                </a:r>
                <a14:m>
                  <m:oMath xmlns:m="http://schemas.openxmlformats.org/officeDocument/2006/math">
                    <m:r>
                      <a:rPr lang="en-US" i="1">
                        <a:latin typeface="Cambria Math" panose="02040503050406030204" pitchFamily="18" charset="0"/>
                      </a:rPr>
                      <m:t>𝐿𝐿</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𝑐</m:t>
                        </m:r>
                      </m:sub>
                    </m:sSub>
                    <m:r>
                      <a:rPr lang="en-US" i="1">
                        <a:latin typeface="Cambria Math" panose="02040503050406030204" pitchFamily="18" charset="0"/>
                      </a:rPr>
                      <m:t>)</m:t>
                    </m:r>
                  </m:oMath>
                </a14:m>
                <a:r>
                  <a:rPr lang="en-US" dirty="0"/>
                  <a:t>) often used instead of using </a:t>
                </a:r>
                <a14:m>
                  <m:oMath xmlns:m="http://schemas.openxmlformats.org/officeDocument/2006/math">
                    <m:r>
                      <a:rPr lang="en-US" b="0" i="1" smtClean="0">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𝐶</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𝑐</m:t>
                        </m:r>
                      </m:sub>
                    </m:sSub>
                    <m:r>
                      <a:rPr lang="en-US" i="1">
                        <a:latin typeface="Cambria Math" panose="02040503050406030204" pitchFamily="18" charset="0"/>
                      </a:rPr>
                      <m:t>)</m:t>
                    </m:r>
                  </m:oMath>
                </a14:m>
                <a:endParaRPr lang="en-US" dirty="0"/>
              </a:p>
              <a:p>
                <a:endParaRPr lang="en-US" dirty="0"/>
              </a:p>
              <a:p>
                <a:endParaRPr lang="en-US" dirty="0"/>
              </a:p>
              <a:p>
                <a:endParaRPr lang="en-US" dirty="0"/>
              </a:p>
              <a:p>
                <a:r>
                  <a:rPr lang="en-US" dirty="0"/>
                  <a:t>The maximum likelihood estimation of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𝑐</m:t>
                        </m:r>
                      </m:sub>
                    </m:sSub>
                  </m:oMath>
                </a14:m>
                <a:r>
                  <a:rPr lang="en-US" dirty="0"/>
                  <a:t> is</a:t>
                </a:r>
              </a:p>
              <a:p>
                <a:endParaRPr lang="en-US" dirty="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12/28/2022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78</a:t>
            </a:fld>
            <a:endParaRPr lang="en-US"/>
          </a:p>
        </p:txBody>
      </p:sp>
      <mc:AlternateContent xmlns:mc="http://schemas.openxmlformats.org/markup-compatibility/2006" xmlns:a14="http://schemas.microsoft.com/office/drawing/2010/main">
        <mc:Choice Requires="a14">
          <p:sp>
            <p:nvSpPr>
              <p:cNvPr id="7" name="矩形 6"/>
              <p:cNvSpPr/>
              <p:nvPr/>
            </p:nvSpPr>
            <p:spPr>
              <a:xfrm>
                <a:off x="4024309" y="1955860"/>
                <a:ext cx="3837910" cy="1405962"/>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rPr>
                        <m:t>𝐿𝐿</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e>
                      </m:d>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b="0" i="1" smtClean="0">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𝐶</m:t>
                                  </m:r>
                                </m:sub>
                              </m:sSub>
                            </m:e>
                            <m:e>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e>
                          </m:d>
                        </m:e>
                      </m:func>
                    </m:oMath>
                  </m:oMathPara>
                </a14:m>
                <a:endParaRPr lang="en-US"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               =</m:t>
                      </m:r>
                      <m:nary>
                        <m:naryPr>
                          <m:chr m:val="∑"/>
                          <m:supHide m:val="on"/>
                          <m:ctrlPr>
                            <a:rPr lang="en-US" sz="2400" i="1">
                              <a:latin typeface="Cambria Math" panose="02040503050406030204" pitchFamily="18" charset="0"/>
                            </a:rPr>
                          </m:ctrlPr>
                        </m:naryPr>
                        <m:sub>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𝑐</m:t>
                              </m:r>
                            </m:sub>
                          </m:sSub>
                        </m:sub>
                        <m:sup/>
                        <m:e>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r>
                                <a:rPr lang="en-US" sz="2400" b="0" i="1" smtClean="0">
                                  <a:latin typeface="Cambria Math" panose="02040503050406030204" pitchFamily="18" charset="0"/>
                                </a:rPr>
                                <m:t>𝑝</m:t>
                              </m:r>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𝒙</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r>
                                <a:rPr lang="en-US" sz="2400" i="1">
                                  <a:latin typeface="Cambria Math" panose="02040503050406030204" pitchFamily="18" charset="0"/>
                                </a:rPr>
                                <m:t>)</m:t>
                              </m:r>
                            </m:e>
                          </m:func>
                        </m:e>
                      </m:nary>
                    </m:oMath>
                  </m:oMathPara>
                </a14:m>
                <a:endParaRPr 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4024309" y="1955860"/>
                <a:ext cx="3837910" cy="1405962"/>
              </a:xfrm>
              <a:prstGeom prst="rect">
                <a:avLst/>
              </a:prstGeom>
              <a:blipFill>
                <a:blip r:embed="rId3"/>
                <a:stretch>
                  <a:fillRect l="-3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535027" y="4088989"/>
                <a:ext cx="2797817" cy="5523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acc>
                            <m:accPr>
                              <m:chr m:val="̂"/>
                              <m:ctrlPr>
                                <a:rPr lang="en-US" sz="2400" b="1" i="1">
                                  <a:latin typeface="Cambria Math" panose="02040503050406030204" pitchFamily="18" charset="0"/>
                                </a:rPr>
                              </m:ctrlPr>
                            </m:accPr>
                            <m:e>
                              <m:r>
                                <a:rPr lang="en-US" sz="2400" b="1" i="1">
                                  <a:latin typeface="Cambria Math" panose="02040503050406030204" pitchFamily="18" charset="0"/>
                                </a:rPr>
                                <m:t>𝜽</m:t>
                              </m:r>
                            </m:e>
                          </m:acc>
                        </m:e>
                        <m:sub>
                          <m:r>
                            <a:rPr lang="en-US" sz="2400" i="1">
                              <a:latin typeface="Cambria Math" panose="02040503050406030204" pitchFamily="18" charset="0"/>
                            </a:rPr>
                            <m:t>𝑐</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arg</m:t>
                          </m:r>
                        </m:fName>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sSub>
                                    <m:sSubPr>
                                      <m:ctrlPr>
                                        <a:rPr lang="en-US" sz="2400" b="1"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lim>
                              </m:limLow>
                            </m:fName>
                            <m:e>
                              <m:r>
                                <a:rPr lang="en-US" sz="2400" i="1">
                                  <a:latin typeface="Cambria Math" panose="02040503050406030204" pitchFamily="18" charset="0"/>
                                </a:rPr>
                                <m:t>𝐿𝐿</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𝜽</m:t>
                                  </m:r>
                                </m:e>
                                <m:sub>
                                  <m:r>
                                    <a:rPr lang="en-US" sz="2400" i="1">
                                      <a:latin typeface="Cambria Math" panose="02040503050406030204" pitchFamily="18" charset="0"/>
                                    </a:rPr>
                                    <m:t>𝑐</m:t>
                                  </m:r>
                                </m:sub>
                              </m:sSub>
                              <m:r>
                                <a:rPr lang="en-US" sz="2400" i="1">
                                  <a:latin typeface="Cambria Math" panose="02040503050406030204" pitchFamily="18" charset="0"/>
                                </a:rPr>
                                <m:t>)</m:t>
                              </m:r>
                            </m:e>
                          </m:func>
                        </m:e>
                      </m:func>
                    </m:oMath>
                  </m:oMathPara>
                </a14:m>
                <a:endParaRPr 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4535027" y="4088989"/>
                <a:ext cx="2797817" cy="55239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82952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a:t>Pre-requisite: Maximum likelihood estimation</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Example:</a:t>
                </a:r>
              </a:p>
              <a:p>
                <a:r>
                  <a:rPr lang="en-US" dirty="0"/>
                  <a:t>If the probability density function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1" i="1" smtClean="0">
                            <a:latin typeface="Cambria Math" panose="02040503050406030204" pitchFamily="18" charset="0"/>
                          </a:rPr>
                          <m:t>𝒙</m:t>
                        </m:r>
                      </m:e>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𝒩</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𝝁</m:t>
                        </m:r>
                      </m:e>
                      <m:sub>
                        <m:r>
                          <a:rPr lang="en-US" b="0" i="1" smtClean="0">
                            <a:latin typeface="Cambria Math" panose="02040503050406030204" pitchFamily="18" charset="0"/>
                            <a:ea typeface="Cambria Math" panose="02040503050406030204" pitchFamily="18" charset="0"/>
                          </a:rPr>
                          <m:t>𝑐</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Σ</m:t>
                        </m:r>
                      </m:e>
                      <m:sub>
                        <m:r>
                          <a:rPr lang="en-US" b="0" i="1" smtClean="0">
                            <a:latin typeface="Cambria Math" panose="02040503050406030204" pitchFamily="18" charset="0"/>
                            <a:ea typeface="Cambria Math" panose="02040503050406030204" pitchFamily="18" charset="0"/>
                          </a:rPr>
                          <m:t>𝑐</m:t>
                        </m:r>
                      </m:sub>
                    </m:sSub>
                    <m:r>
                      <a:rPr lang="en-US" b="0" i="1" smtClean="0">
                        <a:latin typeface="Cambria Math" panose="02040503050406030204" pitchFamily="18" charset="0"/>
                        <a:ea typeface="Cambria Math" panose="02040503050406030204" pitchFamily="18" charset="0"/>
                      </a:rPr>
                      <m:t>)</m:t>
                    </m:r>
                  </m:oMath>
                </a14:m>
                <a:r>
                  <a:rPr lang="en-US" dirty="0"/>
                  <a:t>, the MLE of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𝝁</m:t>
                        </m:r>
                      </m:e>
                      <m:sub>
                        <m:r>
                          <a:rPr lang="en-US" i="1">
                            <a:latin typeface="Cambria Math" panose="02040503050406030204" pitchFamily="18" charset="0"/>
                            <a:ea typeface="Cambria Math" panose="02040503050406030204" pitchFamily="18" charset="0"/>
                          </a:rPr>
                          <m:t>𝑐</m:t>
                        </m:r>
                      </m:sub>
                    </m:sSub>
                    <m:r>
                      <a:rPr lang="en-US" b="0" i="1" smtClean="0">
                        <a:latin typeface="Cambria Math" panose="02040503050406030204" pitchFamily="18" charset="0"/>
                        <a:ea typeface="Cambria Math" panose="02040503050406030204" pitchFamily="18" charset="0"/>
                      </a:rPr>
                      <m:t> </m:t>
                    </m:r>
                  </m:oMath>
                </a14:m>
                <a:r>
                  <a:rPr lang="en-US" dirty="0"/>
                  <a:t>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𝑐</m:t>
                        </m:r>
                      </m:sub>
                    </m:sSub>
                  </m:oMath>
                </a14:m>
                <a:r>
                  <a:rPr lang="en-US" dirty="0"/>
                  <a:t>is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684"/>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12/28/2022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79</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4572001" y="2376055"/>
                <a:ext cx="4644733" cy="188622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acc>
                            <m:accPr>
                              <m:chr m:val="̂"/>
                              <m:ctrlPr>
                                <a:rPr lang="en-US" sz="2400" i="1">
                                  <a:latin typeface="Cambria Math" panose="02040503050406030204" pitchFamily="18" charset="0"/>
                                  <a:ea typeface="Cambria Math" panose="02040503050406030204" pitchFamily="18" charset="0"/>
                                </a:rPr>
                              </m:ctrlPr>
                            </m:accPr>
                            <m:e>
                              <m:r>
                                <a:rPr lang="en-US" sz="2400" b="1" i="1">
                                  <a:latin typeface="Cambria Math" panose="02040503050406030204" pitchFamily="18" charset="0"/>
                                  <a:ea typeface="Cambria Math" panose="02040503050406030204" pitchFamily="18" charset="0"/>
                                </a:rPr>
                                <m:t>𝝁</m:t>
                              </m:r>
                            </m:e>
                          </m:acc>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𝑐</m:t>
                                  </m:r>
                                </m:sub>
                              </m:sSub>
                            </m:e>
                          </m:d>
                        </m:den>
                      </m:f>
                      <m:nary>
                        <m:naryPr>
                          <m:chr m:val="∑"/>
                          <m:supHide m:val="on"/>
                          <m:ctrlPr>
                            <a:rPr lang="en-US" sz="2400" i="1">
                              <a:latin typeface="Cambria Math" panose="02040503050406030204" pitchFamily="18" charset="0"/>
                              <a:ea typeface="Cambria Math" panose="02040503050406030204" pitchFamily="18" charset="0"/>
                            </a:rPr>
                          </m:ctrlPr>
                        </m:naryPr>
                        <m:sub>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𝑐</m:t>
                              </m:r>
                            </m:sub>
                          </m:sSub>
                        </m:sub>
                        <m:sup/>
                        <m:e>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e>
                      </m:nary>
                      <m:r>
                        <a:rPr lang="en-US" sz="2400" i="1">
                          <a:latin typeface="Cambria Math" panose="02040503050406030204" pitchFamily="18" charset="0"/>
                          <a:ea typeface="Cambria Math" panose="02040503050406030204" pitchFamily="18" charset="0"/>
                        </a:rPr>
                        <m:t> </m:t>
                      </m:r>
                    </m:oMath>
                  </m:oMathPara>
                </a14:m>
                <a:endParaRPr lang="en-US" sz="240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Cambria Math" panose="02040503050406030204" pitchFamily="18" charset="0"/>
                            </a:rPr>
                          </m:ctrlPr>
                        </m:sSubPr>
                        <m:e>
                          <m:r>
                            <m:rPr>
                              <m:sty m:val="p"/>
                            </m:rPr>
                            <a:rPr lang="en-US" sz="2400">
                              <a:latin typeface="Cambria Math" panose="02040503050406030204" pitchFamily="18" charset="0"/>
                              <a:ea typeface="Cambria Math" panose="02040503050406030204" pitchFamily="18" charset="0"/>
                            </a:rPr>
                            <m:t>Σ</m:t>
                          </m:r>
                        </m:e>
                        <m:sub>
                          <m:r>
                            <a:rPr lang="en-US" sz="2400" i="1">
                              <a:latin typeface="Cambria Math" panose="02040503050406030204" pitchFamily="18" charset="0"/>
                              <a:ea typeface="Cambria Math" panose="02040503050406030204" pitchFamily="18" charset="0"/>
                            </a:rPr>
                            <m:t>𝑐</m:t>
                          </m:r>
                        </m:sub>
                      </m:sSub>
                      <m:r>
                        <a:rPr lang="en-US" sz="2400" i="1">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𝑐</m:t>
                                  </m:r>
                                </m:sub>
                              </m:sSub>
                            </m:e>
                          </m:d>
                        </m:den>
                      </m:f>
                      <m:nary>
                        <m:naryPr>
                          <m:chr m:val="∑"/>
                          <m:supHide m:val="on"/>
                          <m:ctrlPr>
                            <a:rPr lang="en-US" sz="2400" i="1">
                              <a:latin typeface="Cambria Math" panose="02040503050406030204" pitchFamily="18" charset="0"/>
                              <a:ea typeface="Cambria Math" panose="02040503050406030204" pitchFamily="18" charset="0"/>
                            </a:rPr>
                          </m:ctrlPr>
                        </m:naryPr>
                        <m:sub>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𝐷</m:t>
                              </m:r>
                            </m:e>
                            <m:sub>
                              <m:r>
                                <a:rPr lang="en-US" sz="2400" i="1">
                                  <a:latin typeface="Cambria Math" panose="02040503050406030204" pitchFamily="18" charset="0"/>
                                  <a:ea typeface="Cambria Math" panose="02040503050406030204" pitchFamily="18" charset="0"/>
                                </a:rPr>
                                <m:t>𝑐</m:t>
                              </m:r>
                            </m:sub>
                          </m:sSub>
                        </m:sub>
                        <m:sup/>
                        <m:e>
                          <m:d>
                            <m:dPr>
                              <m:ctrlPr>
                                <a:rPr lang="en-US" sz="2400" b="1" i="1">
                                  <a:latin typeface="Cambria Math" panose="02040503050406030204" pitchFamily="18" charset="0"/>
                                  <a:ea typeface="Cambria Math" panose="02040503050406030204" pitchFamily="18" charset="0"/>
                                </a:rPr>
                              </m:ctrlPr>
                            </m:dPr>
                            <m:e>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r>
                                <a:rPr lang="en-US" sz="2400" b="1"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acc>
                                    <m:accPr>
                                      <m:chr m:val="̂"/>
                                      <m:ctrlPr>
                                        <a:rPr lang="en-US" sz="2400" i="1">
                                          <a:latin typeface="Cambria Math" panose="02040503050406030204" pitchFamily="18" charset="0"/>
                                          <a:ea typeface="Cambria Math" panose="02040503050406030204" pitchFamily="18" charset="0"/>
                                        </a:rPr>
                                      </m:ctrlPr>
                                    </m:accPr>
                                    <m:e>
                                      <m:r>
                                        <a:rPr lang="en-US" sz="2400" b="1" i="1">
                                          <a:latin typeface="Cambria Math" panose="02040503050406030204" pitchFamily="18" charset="0"/>
                                          <a:ea typeface="Cambria Math" panose="02040503050406030204" pitchFamily="18" charset="0"/>
                                        </a:rPr>
                                        <m:t>𝝁</m:t>
                                      </m:r>
                                    </m:e>
                                  </m:acc>
                                </m:e>
                                <m:sub>
                                  <m:r>
                                    <a:rPr lang="en-US" sz="2400" i="1">
                                      <a:latin typeface="Cambria Math" panose="02040503050406030204" pitchFamily="18" charset="0"/>
                                      <a:ea typeface="Cambria Math" panose="02040503050406030204" pitchFamily="18" charset="0"/>
                                    </a:rPr>
                                    <m:t>𝑐</m:t>
                                  </m:r>
                                </m:sub>
                              </m:sSub>
                            </m:e>
                          </m:d>
                          <m:sSup>
                            <m:sSupPr>
                              <m:ctrlPr>
                                <a:rPr lang="en-US" sz="2400" i="1">
                                  <a:latin typeface="Cambria Math" panose="02040503050406030204" pitchFamily="18" charset="0"/>
                                  <a:ea typeface="Cambria Math" panose="02040503050406030204" pitchFamily="18" charset="0"/>
                                </a:rPr>
                              </m:ctrlPr>
                            </m:sSupPr>
                            <m:e>
                              <m:d>
                                <m:dPr>
                                  <m:ctrlPr>
                                    <a:rPr lang="en-US" sz="2400" b="1" i="1">
                                      <a:latin typeface="Cambria Math" panose="02040503050406030204" pitchFamily="18" charset="0"/>
                                      <a:ea typeface="Cambria Math" panose="02040503050406030204" pitchFamily="18" charset="0"/>
                                    </a:rPr>
                                  </m:ctrlPr>
                                </m:dPr>
                                <m:e>
                                  <m:sSub>
                                    <m:sSubPr>
                                      <m:ctrlPr>
                                        <a:rPr lang="en-US" sz="2400" b="1" i="1">
                                          <a:latin typeface="Cambria Math" panose="02040503050406030204" pitchFamily="18" charset="0"/>
                                          <a:ea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𝒙</m:t>
                                      </m:r>
                                    </m:e>
                                    <m:sub>
                                      <m:r>
                                        <a:rPr lang="en-US" sz="2400" i="1">
                                          <a:latin typeface="Cambria Math" panose="02040503050406030204" pitchFamily="18" charset="0"/>
                                          <a:ea typeface="Cambria Math" panose="02040503050406030204" pitchFamily="18" charset="0"/>
                                        </a:rPr>
                                        <m:t>𝑖</m:t>
                                      </m:r>
                                    </m:sub>
                                  </m:sSub>
                                  <m:r>
                                    <a:rPr lang="en-US" sz="2400" b="1"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acc>
                                        <m:accPr>
                                          <m:chr m:val="̂"/>
                                          <m:ctrlPr>
                                            <a:rPr lang="en-US" sz="2400" i="1">
                                              <a:latin typeface="Cambria Math" panose="02040503050406030204" pitchFamily="18" charset="0"/>
                                              <a:ea typeface="Cambria Math" panose="02040503050406030204" pitchFamily="18" charset="0"/>
                                            </a:rPr>
                                          </m:ctrlPr>
                                        </m:accPr>
                                        <m:e>
                                          <m:r>
                                            <a:rPr lang="en-US" sz="2400" b="1" i="1">
                                              <a:latin typeface="Cambria Math" panose="02040503050406030204" pitchFamily="18" charset="0"/>
                                              <a:ea typeface="Cambria Math" panose="02040503050406030204" pitchFamily="18" charset="0"/>
                                            </a:rPr>
                                            <m:t>𝝁</m:t>
                                          </m:r>
                                        </m:e>
                                      </m:acc>
                                    </m:e>
                                    <m:sub>
                                      <m:r>
                                        <a:rPr lang="en-US" sz="2400" i="1">
                                          <a:latin typeface="Cambria Math" panose="02040503050406030204" pitchFamily="18" charset="0"/>
                                          <a:ea typeface="Cambria Math" panose="02040503050406030204" pitchFamily="18" charset="0"/>
                                        </a:rPr>
                                        <m:t>𝑐</m:t>
                                      </m:r>
                                    </m:sub>
                                  </m:sSub>
                                </m:e>
                              </m:d>
                            </m:e>
                            <m:sup>
                              <m:r>
                                <a:rPr lang="en-US" sz="2400" i="1">
                                  <a:latin typeface="Cambria Math" panose="02040503050406030204" pitchFamily="18" charset="0"/>
                                  <a:ea typeface="Cambria Math" panose="02040503050406030204" pitchFamily="18" charset="0"/>
                                </a:rPr>
                                <m:t>𝑇</m:t>
                              </m:r>
                            </m:sup>
                          </m:sSup>
                        </m:e>
                      </m:nary>
                    </m:oMath>
                  </m:oMathPara>
                </a14:m>
                <a:endParaRPr lang="en-US" sz="2400" i="1" dirty="0">
                  <a:latin typeface="Cambria Math" panose="02040503050406030204" pitchFamily="18" charset="0"/>
                  <a:ea typeface="Cambria Math" panose="02040503050406030204" pitchFamily="18"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572001" y="2376055"/>
                <a:ext cx="4644733" cy="1886222"/>
              </a:xfrm>
              <a:prstGeom prst="rect">
                <a:avLst/>
              </a:prstGeom>
              <a:blipFill>
                <a:blip r:embed="rId3"/>
                <a:stretch>
                  <a:fillRect/>
                </a:stretch>
              </a:blipFill>
            </p:spPr>
            <p:txBody>
              <a:bodyPr/>
              <a:lstStyle/>
              <a:p>
                <a:r>
                  <a:rPr lang="zh-CN" altLang="en-US">
                    <a:noFill/>
                  </a:rPr>
                  <a:t> </a:t>
                </a:r>
              </a:p>
            </p:txBody>
          </p:sp>
        </mc:Fallback>
      </mc:AlternateContent>
      <p:pic>
        <p:nvPicPr>
          <p:cNvPr id="8"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8243247" y="4322435"/>
            <a:ext cx="1889177" cy="174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914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Hierarchical modelling of speech</a:t>
            </a:r>
            <a:endParaRPr lang="zh-CN" altLang="en-US" dirty="0"/>
          </a:p>
        </p:txBody>
      </p:sp>
      <p:sp>
        <p:nvSpPr>
          <p:cNvPr id="109" name="矩形 108"/>
          <p:cNvSpPr/>
          <p:nvPr/>
        </p:nvSpPr>
        <p:spPr>
          <a:xfrm>
            <a:off x="4893732" y="966966"/>
            <a:ext cx="2170581" cy="66215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今天天气很好</a:t>
            </a:r>
          </a:p>
        </p:txBody>
      </p:sp>
      <p:sp>
        <p:nvSpPr>
          <p:cNvPr id="110" name="矩形 109"/>
          <p:cNvSpPr/>
          <p:nvPr/>
        </p:nvSpPr>
        <p:spPr>
          <a:xfrm>
            <a:off x="3706065" y="2112593"/>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今天</a:t>
            </a:r>
          </a:p>
        </p:txBody>
      </p:sp>
      <p:sp>
        <p:nvSpPr>
          <p:cNvPr id="111" name="矩形 110"/>
          <p:cNvSpPr/>
          <p:nvPr/>
        </p:nvSpPr>
        <p:spPr>
          <a:xfrm>
            <a:off x="4965927" y="2112593"/>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天气</a:t>
            </a:r>
          </a:p>
        </p:txBody>
      </p:sp>
      <p:sp>
        <p:nvSpPr>
          <p:cNvPr id="112" name="矩形 111"/>
          <p:cNvSpPr/>
          <p:nvPr/>
        </p:nvSpPr>
        <p:spPr>
          <a:xfrm>
            <a:off x="6225789" y="2112593"/>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很</a:t>
            </a:r>
          </a:p>
        </p:txBody>
      </p:sp>
      <p:sp>
        <p:nvSpPr>
          <p:cNvPr id="113" name="矩形 112"/>
          <p:cNvSpPr/>
          <p:nvPr/>
        </p:nvSpPr>
        <p:spPr>
          <a:xfrm>
            <a:off x="7501816" y="2112593"/>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好</a:t>
            </a:r>
          </a:p>
        </p:txBody>
      </p:sp>
      <p:sp>
        <p:nvSpPr>
          <p:cNvPr id="114" name="矩形 113"/>
          <p:cNvSpPr/>
          <p:nvPr/>
        </p:nvSpPr>
        <p:spPr>
          <a:xfrm>
            <a:off x="1747016" y="3306893"/>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j</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5" name="矩形 114"/>
          <p:cNvSpPr/>
          <p:nvPr/>
        </p:nvSpPr>
        <p:spPr>
          <a:xfrm>
            <a:off x="2544279" y="3306893"/>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6" name="矩形 115"/>
          <p:cNvSpPr/>
          <p:nvPr/>
        </p:nvSpPr>
        <p:spPr>
          <a:xfrm>
            <a:off x="3339115" y="3306893"/>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t</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7" name="矩形 116"/>
          <p:cNvSpPr/>
          <p:nvPr/>
        </p:nvSpPr>
        <p:spPr>
          <a:xfrm>
            <a:off x="4052671" y="3302966"/>
            <a:ext cx="736715"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ian1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8" name="矩形 117"/>
          <p:cNvSpPr/>
          <p:nvPr/>
        </p:nvSpPr>
        <p:spPr>
          <a:xfrm>
            <a:off x="6530204"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q</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9" name="矩形 118"/>
          <p:cNvSpPr/>
          <p:nvPr/>
        </p:nvSpPr>
        <p:spPr>
          <a:xfrm>
            <a:off x="7225119"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i4</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0" name="矩形 119"/>
          <p:cNvSpPr/>
          <p:nvPr/>
        </p:nvSpPr>
        <p:spPr>
          <a:xfrm>
            <a:off x="7942080"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h</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1" name="矩形 120"/>
          <p:cNvSpPr/>
          <p:nvPr/>
        </p:nvSpPr>
        <p:spPr>
          <a:xfrm>
            <a:off x="8690584"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en3</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2" name="矩形 121"/>
          <p:cNvSpPr/>
          <p:nvPr/>
        </p:nvSpPr>
        <p:spPr>
          <a:xfrm>
            <a:off x="9414304"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h</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3" name="矩形 122"/>
          <p:cNvSpPr/>
          <p:nvPr/>
        </p:nvSpPr>
        <p:spPr>
          <a:xfrm>
            <a:off x="10139803" y="3302966"/>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ao3</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4" name="右箭头 123"/>
          <p:cNvSpPr/>
          <p:nvPr/>
        </p:nvSpPr>
        <p:spPr>
          <a:xfrm rot="16200000">
            <a:off x="5780098" y="1655573"/>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5" name="右箭头 124"/>
          <p:cNvSpPr/>
          <p:nvPr/>
        </p:nvSpPr>
        <p:spPr>
          <a:xfrm rot="16200000">
            <a:off x="5780096" y="2797157"/>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6" name="右箭头 125"/>
          <p:cNvSpPr/>
          <p:nvPr/>
        </p:nvSpPr>
        <p:spPr>
          <a:xfrm rot="16200000">
            <a:off x="5791493" y="4016633"/>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27" name="矩形 126"/>
          <p:cNvSpPr/>
          <p:nvPr/>
        </p:nvSpPr>
        <p:spPr>
          <a:xfrm>
            <a:off x="3709218" y="5445411"/>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28" name="矩形 127"/>
          <p:cNvSpPr/>
          <p:nvPr/>
        </p:nvSpPr>
        <p:spPr>
          <a:xfrm>
            <a:off x="4236720" y="5445411"/>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29" name="矩形 128"/>
          <p:cNvSpPr/>
          <p:nvPr/>
        </p:nvSpPr>
        <p:spPr>
          <a:xfrm>
            <a:off x="4764222" y="5445411"/>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0" name="矩形 129"/>
          <p:cNvSpPr/>
          <p:nvPr/>
        </p:nvSpPr>
        <p:spPr>
          <a:xfrm>
            <a:off x="5291724" y="5445411"/>
            <a:ext cx="184151" cy="540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1" name="矩形 130"/>
          <p:cNvSpPr/>
          <p:nvPr/>
        </p:nvSpPr>
        <p:spPr>
          <a:xfrm>
            <a:off x="5800169" y="5445411"/>
            <a:ext cx="184151" cy="54000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32" name="矩形 131"/>
          <p:cNvSpPr/>
          <p:nvPr/>
        </p:nvSpPr>
        <p:spPr>
          <a:xfrm>
            <a:off x="6327671" y="5445411"/>
            <a:ext cx="184151" cy="54000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3" name="矩形 132"/>
          <p:cNvSpPr/>
          <p:nvPr/>
        </p:nvSpPr>
        <p:spPr>
          <a:xfrm>
            <a:off x="6855173" y="5445411"/>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4" name="矩形 133"/>
          <p:cNvSpPr/>
          <p:nvPr/>
        </p:nvSpPr>
        <p:spPr>
          <a:xfrm>
            <a:off x="7382675" y="5445411"/>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35" name="矩形 134"/>
          <p:cNvSpPr/>
          <p:nvPr/>
        </p:nvSpPr>
        <p:spPr>
          <a:xfrm>
            <a:off x="7890225" y="5445411"/>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mc:AlternateContent xmlns:mc="http://schemas.openxmlformats.org/markup-compatibility/2006" xmlns:a14="http://schemas.microsoft.com/office/drawing/2010/main">
        <mc:Choice Requires="a14">
          <p:sp>
            <p:nvSpPr>
              <p:cNvPr id="136" name="文字方塊 15"/>
              <p:cNvSpPr txBox="1"/>
              <p:nvPr/>
            </p:nvSpPr>
            <p:spPr>
              <a:xfrm>
                <a:off x="2179433" y="5482085"/>
                <a:ext cx="522514" cy="523220"/>
              </a:xfrm>
              <a:prstGeom prst="rect">
                <a:avLst/>
              </a:prstGeom>
              <a:noFill/>
            </p:spPr>
            <p:txBody>
              <a:bodyPr wrap="square" rtlCol="0">
                <a:spAutoFit/>
              </a:bodyPr>
              <a:lstStyle/>
              <a:p>
                <a:pPr marL="0" marR="0" lvl="0" indent="0" defTabSz="914400" rtl="1"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800" b="0" i="1" u="none" strike="noStrike" kern="0" cap="none" spc="0" normalizeH="0" baseline="0" noProof="0" dirty="0" smtClean="0">
                          <a:ln>
                            <a:noFill/>
                          </a:ln>
                          <a:solidFill>
                            <a:prstClr val="black"/>
                          </a:solidFill>
                          <a:effectLst/>
                          <a:uLnTx/>
                          <a:uFillTx/>
                          <a:latin typeface="Cambria Math" panose="02040503050406030204" pitchFamily="18" charset="0"/>
                        </a:rPr>
                        <m:t>𝑂</m:t>
                      </m:r>
                    </m:oMath>
                  </m:oMathPara>
                </a14:m>
                <a:endParaRPr kumimoji="0" lang="zh-TW" altLang="en-US" sz="2800" b="0" i="0" u="none" strike="noStrike" kern="0" cap="none" spc="0" normalizeH="0" baseline="0" noProof="0" dirty="0">
                  <a:ln>
                    <a:noFill/>
                  </a:ln>
                  <a:solidFill>
                    <a:prstClr val="black"/>
                  </a:solidFill>
                  <a:effectLst/>
                  <a:uLnTx/>
                  <a:uFillTx/>
                </a:endParaRPr>
              </a:p>
            </p:txBody>
          </p:sp>
        </mc:Choice>
        <mc:Fallback xmlns="">
          <p:sp>
            <p:nvSpPr>
              <p:cNvPr id="136" name="文字方塊 15"/>
              <p:cNvSpPr txBox="1">
                <a:spLocks noRot="1" noChangeAspect="1" noMove="1" noResize="1" noEditPoints="1" noAdjustHandles="1" noChangeArrowheads="1" noChangeShapeType="1" noTextEdit="1"/>
              </p:cNvSpPr>
              <p:nvPr/>
            </p:nvSpPr>
            <p:spPr>
              <a:xfrm>
                <a:off x="2179433" y="5482085"/>
                <a:ext cx="522514" cy="523220"/>
              </a:xfrm>
              <a:prstGeom prst="rect">
                <a:avLst/>
              </a:prstGeom>
              <a:blipFill>
                <a:blip r:embed="rId2"/>
                <a:stretch>
                  <a:fillRect/>
                </a:stretch>
              </a:blipFill>
            </p:spPr>
            <p:txBody>
              <a:bodyPr/>
              <a:lstStyle/>
              <a:p>
                <a:r>
                  <a:rPr lang="zh-CN" altLang="en-US">
                    <a:noFill/>
                  </a:rPr>
                  <a:t> </a:t>
                </a:r>
              </a:p>
            </p:txBody>
          </p:sp>
        </mc:Fallback>
      </mc:AlternateContent>
      <p:sp>
        <p:nvSpPr>
          <p:cNvPr id="137" name="文字方塊 19"/>
          <p:cNvSpPr txBox="1"/>
          <p:nvPr/>
        </p:nvSpPr>
        <p:spPr>
          <a:xfrm>
            <a:off x="8144478" y="5445411"/>
            <a:ext cx="909857"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800" b="0" i="0" u="none" strike="noStrike" kern="0" cap="none" spc="0" normalizeH="0" baseline="0" noProof="0" dirty="0">
                <a:ln>
                  <a:noFill/>
                </a:ln>
                <a:solidFill>
                  <a:prstClr val="black"/>
                </a:solidFill>
                <a:effectLst/>
                <a:uLnTx/>
                <a:uFillTx/>
              </a:rPr>
              <a:t>……</a:t>
            </a:r>
            <a:endParaRPr kumimoji="0" lang="zh-TW" altLang="en-US" sz="2800" b="0" i="0" u="none" strike="noStrike" kern="0" cap="none" spc="0" normalizeH="0" baseline="0" noProof="0" dirty="0">
              <a:ln>
                <a:noFill/>
              </a:ln>
              <a:solidFill>
                <a:prstClr val="black"/>
              </a:solidFill>
              <a:effectLst/>
              <a:uLnTx/>
              <a:uFillTx/>
            </a:endParaRPr>
          </a:p>
        </p:txBody>
      </p:sp>
      <mc:AlternateContent xmlns:mc="http://schemas.openxmlformats.org/markup-compatibility/2006" xmlns:a14="http://schemas.microsoft.com/office/drawing/2010/main">
        <mc:Choice Requires="a14">
          <p:sp>
            <p:nvSpPr>
              <p:cNvPr id="138" name="文字方塊 27"/>
              <p:cNvSpPr txBox="1"/>
              <p:nvPr/>
            </p:nvSpPr>
            <p:spPr>
              <a:xfrm>
                <a:off x="4589197" y="4450527"/>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1</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38" name="文字方塊 27"/>
              <p:cNvSpPr txBox="1">
                <a:spLocks noRot="1" noChangeAspect="1" noMove="1" noResize="1" noEditPoints="1" noAdjustHandles="1" noChangeArrowheads="1" noChangeShapeType="1" noTextEdit="1"/>
              </p:cNvSpPr>
              <p:nvPr/>
            </p:nvSpPr>
            <p:spPr>
              <a:xfrm>
                <a:off x="4589197" y="4450527"/>
                <a:ext cx="586895" cy="461665"/>
              </a:xfrm>
              <a:prstGeom prst="rect">
                <a:avLst/>
              </a:prstGeom>
              <a:blipFill>
                <a:blip r:embed="rId3"/>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9" name="文字方塊 28"/>
              <p:cNvSpPr txBox="1"/>
              <p:nvPr/>
            </p:nvSpPr>
            <p:spPr>
              <a:xfrm>
                <a:off x="5123498" y="4467073"/>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2</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39" name="文字方塊 28"/>
              <p:cNvSpPr txBox="1">
                <a:spLocks noRot="1" noChangeAspect="1" noMove="1" noResize="1" noEditPoints="1" noAdjustHandles="1" noChangeArrowheads="1" noChangeShapeType="1" noTextEdit="1"/>
              </p:cNvSpPr>
              <p:nvPr/>
            </p:nvSpPr>
            <p:spPr>
              <a:xfrm>
                <a:off x="5123498" y="4467073"/>
                <a:ext cx="586895" cy="461665"/>
              </a:xfrm>
              <a:prstGeom prst="rect">
                <a:avLst/>
              </a:prstGeom>
              <a:blipFill>
                <a:blip r:embed="rId4"/>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字方塊 29"/>
              <p:cNvSpPr txBox="1"/>
              <p:nvPr/>
            </p:nvSpPr>
            <p:spPr>
              <a:xfrm>
                <a:off x="5685972" y="4467073"/>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3</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40" name="文字方塊 29"/>
              <p:cNvSpPr txBox="1">
                <a:spLocks noRot="1" noChangeAspect="1" noMove="1" noResize="1" noEditPoints="1" noAdjustHandles="1" noChangeArrowheads="1" noChangeShapeType="1" noTextEdit="1"/>
              </p:cNvSpPr>
              <p:nvPr/>
            </p:nvSpPr>
            <p:spPr>
              <a:xfrm>
                <a:off x="5685972" y="4467073"/>
                <a:ext cx="586895" cy="461665"/>
              </a:xfrm>
              <a:prstGeom prst="rect">
                <a:avLst/>
              </a:prstGeom>
              <a:blipFill>
                <a:blip r:embed="rId5"/>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1" name="文字方塊 30"/>
              <p:cNvSpPr txBox="1"/>
              <p:nvPr/>
            </p:nvSpPr>
            <p:spPr>
              <a:xfrm>
                <a:off x="6176238" y="4480087"/>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4</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41" name="文字方塊 30"/>
              <p:cNvSpPr txBox="1">
                <a:spLocks noRot="1" noChangeAspect="1" noMove="1" noResize="1" noEditPoints="1" noAdjustHandles="1" noChangeArrowheads="1" noChangeShapeType="1" noTextEdit="1"/>
              </p:cNvSpPr>
              <p:nvPr/>
            </p:nvSpPr>
            <p:spPr>
              <a:xfrm>
                <a:off x="6176238" y="4480087"/>
                <a:ext cx="586895" cy="461665"/>
              </a:xfrm>
              <a:prstGeom prst="rect">
                <a:avLst/>
              </a:prstGeom>
              <a:blipFill>
                <a:blip r:embed="rId6"/>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2" name="文字方塊 31"/>
              <p:cNvSpPr txBox="1"/>
              <p:nvPr/>
            </p:nvSpPr>
            <p:spPr>
              <a:xfrm>
                <a:off x="6702506" y="4480087"/>
                <a:ext cx="586895"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TW" sz="2400" b="0" i="1" u="none" strike="noStrike" kern="0" cap="none" spc="0" normalizeH="0" baseline="0" noProof="0" dirty="0" smtClean="0">
                          <a:ln>
                            <a:noFill/>
                          </a:ln>
                          <a:solidFill>
                            <a:prstClr val="black"/>
                          </a:solidFill>
                          <a:effectLst/>
                          <a:uLnTx/>
                          <a:uFillTx/>
                          <a:latin typeface="Cambria Math" panose="02040503050406030204" pitchFamily="18" charset="0"/>
                        </a:rPr>
                        <m:t>𝑠</m:t>
                      </m:r>
                      <m:r>
                        <a:rPr kumimoji="0" lang="en-US" altLang="zh-TW" sz="2400" b="0" i="1" u="none" strike="noStrike" kern="0" cap="none" spc="0" normalizeH="0" baseline="-25000" noProof="0" dirty="0" smtClean="0">
                          <a:ln>
                            <a:noFill/>
                          </a:ln>
                          <a:solidFill>
                            <a:prstClr val="black"/>
                          </a:solidFill>
                          <a:effectLst/>
                          <a:uLnTx/>
                          <a:uFillTx/>
                          <a:latin typeface="Cambria Math" panose="02040503050406030204" pitchFamily="18" charset="0"/>
                        </a:rPr>
                        <m:t>5</m:t>
                      </m:r>
                    </m:oMath>
                  </m:oMathPara>
                </a14:m>
                <a:endParaRPr kumimoji="0" lang="zh-TW" altLang="en-US" sz="2400" b="0" i="0" u="none" strike="noStrike" kern="0" cap="none" spc="0" normalizeH="0" baseline="-25000" noProof="0" dirty="0">
                  <a:ln>
                    <a:noFill/>
                  </a:ln>
                  <a:solidFill>
                    <a:prstClr val="black"/>
                  </a:solidFill>
                  <a:effectLst/>
                  <a:uLnTx/>
                  <a:uFillTx/>
                </a:endParaRPr>
              </a:p>
            </p:txBody>
          </p:sp>
        </mc:Choice>
        <mc:Fallback xmlns="">
          <p:sp>
            <p:nvSpPr>
              <p:cNvPr id="142" name="文字方塊 31"/>
              <p:cNvSpPr txBox="1">
                <a:spLocks noRot="1" noChangeAspect="1" noMove="1" noResize="1" noEditPoints="1" noAdjustHandles="1" noChangeArrowheads="1" noChangeShapeType="1" noTextEdit="1"/>
              </p:cNvSpPr>
              <p:nvPr/>
            </p:nvSpPr>
            <p:spPr>
              <a:xfrm>
                <a:off x="6702506" y="4480087"/>
                <a:ext cx="586895" cy="461665"/>
              </a:xfrm>
              <a:prstGeom prst="rect">
                <a:avLst/>
              </a:prstGeom>
              <a:blipFill>
                <a:blip r:embed="rId7"/>
                <a:stretch>
                  <a:fillRect b="-3947"/>
                </a:stretch>
              </a:blipFill>
            </p:spPr>
            <p:txBody>
              <a:bodyPr/>
              <a:lstStyle/>
              <a:p>
                <a:r>
                  <a:rPr lang="zh-CN" altLang="en-US">
                    <a:noFill/>
                  </a:rPr>
                  <a:t> </a:t>
                </a:r>
              </a:p>
            </p:txBody>
          </p:sp>
        </mc:Fallback>
      </mc:AlternateContent>
      <p:sp>
        <p:nvSpPr>
          <p:cNvPr id="143" name="右箭头 142"/>
          <p:cNvSpPr/>
          <p:nvPr/>
        </p:nvSpPr>
        <p:spPr>
          <a:xfrm rot="16200000">
            <a:off x="5787342" y="5004925"/>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44" name="文本框 143"/>
              <p:cNvSpPr txBox="1"/>
              <p:nvPr/>
            </p:nvSpPr>
            <p:spPr>
              <a:xfrm>
                <a:off x="10201675" y="1605206"/>
                <a:ext cx="1474832" cy="1200329"/>
              </a:xfrm>
              <a:prstGeom prst="rect">
                <a:avLst/>
              </a:prstGeom>
              <a:noFill/>
            </p:spPr>
            <p:txBody>
              <a:bodyPr wrap="square" rtlCol="0">
                <a:spAutoFit/>
              </a:bodyPr>
              <a:lstStyle/>
              <a:p>
                <a:r>
                  <a:rPr lang="zh-CN" altLang="en-US" sz="2400" b="1" dirty="0">
                    <a:solidFill>
                      <a:srgbClr val="ED7D31"/>
                    </a:solidFill>
                    <a:ea typeface="等线" panose="02010600030101010101" pitchFamily="2" charset="-122"/>
                  </a:rPr>
                  <a:t>语言模型</a:t>
                </a:r>
                <a:endParaRPr lang="en-US" altLang="zh-CN" sz="2400" b="1" dirty="0">
                  <a:solidFill>
                    <a:srgbClr val="ED7D31"/>
                  </a:solidFill>
                  <a:ea typeface="等线"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z="2400" b="1" i="1" smtClean="0">
                          <a:solidFill>
                            <a:srgbClr val="ED7D31"/>
                          </a:solidFill>
                          <a:latin typeface="Cambria Math" panose="02040503050406030204" pitchFamily="18" charset="0"/>
                        </a:rPr>
                        <m:t>𝑷</m:t>
                      </m:r>
                      <m:d>
                        <m:dPr>
                          <m:ctrlPr>
                            <a:rPr lang="en-US" altLang="zh-CN" sz="2400" b="1" i="1" smtClean="0">
                              <a:solidFill>
                                <a:srgbClr val="ED7D31"/>
                              </a:solidFill>
                              <a:latin typeface="Cambria Math" panose="02040503050406030204" pitchFamily="18" charset="0"/>
                            </a:rPr>
                          </m:ctrlPr>
                        </m:dPr>
                        <m:e>
                          <m:r>
                            <a:rPr lang="en-US" altLang="zh-CN" sz="2400" b="1" i="1" smtClean="0">
                              <a:solidFill>
                                <a:srgbClr val="ED7D31"/>
                              </a:solidFill>
                              <a:latin typeface="Cambria Math" panose="02040503050406030204" pitchFamily="18" charset="0"/>
                            </a:rPr>
                            <m:t>𝑾</m:t>
                          </m:r>
                        </m:e>
                      </m:d>
                    </m:oMath>
                  </m:oMathPara>
                </a14:m>
                <a:endParaRPr lang="en-US" altLang="zh-CN" sz="2400" b="1" dirty="0">
                  <a:solidFill>
                    <a:srgbClr val="ED7D31"/>
                  </a:solidFill>
                  <a:ea typeface="等线" panose="02010600030101010101" pitchFamily="2" charset="-122"/>
                </a:endParaRPr>
              </a:p>
              <a:p>
                <a:r>
                  <a:rPr lang="en-US" altLang="zh-CN" sz="2400" b="1" dirty="0">
                    <a:solidFill>
                      <a:srgbClr val="ED7D31"/>
                    </a:solidFill>
                    <a:ea typeface="等线" panose="02010600030101010101" pitchFamily="2" charset="-122"/>
                  </a:rPr>
                  <a:t>—N-gram</a:t>
                </a:r>
                <a:endParaRPr lang="zh-CN" altLang="en-US" sz="2400" b="1" dirty="0">
                  <a:solidFill>
                    <a:srgbClr val="ED7D31"/>
                  </a:solidFill>
                  <a:ea typeface="等线" panose="02010600030101010101" pitchFamily="2" charset="-122"/>
                </a:endParaRPr>
              </a:p>
            </p:txBody>
          </p:sp>
        </mc:Choice>
        <mc:Fallback xmlns="">
          <p:sp>
            <p:nvSpPr>
              <p:cNvPr id="144" name="文本框 143"/>
              <p:cNvSpPr txBox="1">
                <a:spLocks noRot="1" noChangeAspect="1" noMove="1" noResize="1" noEditPoints="1" noAdjustHandles="1" noChangeArrowheads="1" noChangeShapeType="1" noTextEdit="1"/>
              </p:cNvSpPr>
              <p:nvPr/>
            </p:nvSpPr>
            <p:spPr>
              <a:xfrm>
                <a:off x="10201675" y="1605206"/>
                <a:ext cx="1474832" cy="1200329"/>
              </a:xfrm>
              <a:prstGeom prst="rect">
                <a:avLst/>
              </a:prstGeom>
              <a:blipFill>
                <a:blip r:embed="rId8"/>
                <a:stretch>
                  <a:fillRect l="-6639" t="-3553" r="-1660" b="-10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5" name="文本框 144"/>
              <p:cNvSpPr txBox="1"/>
              <p:nvPr/>
            </p:nvSpPr>
            <p:spPr>
              <a:xfrm>
                <a:off x="10201675" y="4265860"/>
                <a:ext cx="1474832" cy="1200329"/>
              </a:xfrm>
              <a:prstGeom prst="rect">
                <a:avLst/>
              </a:prstGeom>
              <a:noFill/>
            </p:spPr>
            <p:txBody>
              <a:bodyPr wrap="square" rtlCol="0">
                <a:spAutoFit/>
              </a:bodyPr>
              <a:lstStyle/>
              <a:p>
                <a:r>
                  <a:rPr lang="zh-CN" altLang="en-US" sz="2400" b="1" dirty="0">
                    <a:solidFill>
                      <a:srgbClr val="ED7D31"/>
                    </a:solidFill>
                    <a:ea typeface="等线" panose="02010600030101010101" pitchFamily="2" charset="-122"/>
                  </a:rPr>
                  <a:t>声学模型</a:t>
                </a:r>
                <a:endParaRPr lang="en-US" altLang="zh-CN" sz="2400" b="1" dirty="0">
                  <a:solidFill>
                    <a:srgbClr val="ED7D31"/>
                  </a:solidFill>
                  <a:ea typeface="等线" panose="02010600030101010101" pitchFamily="2" charset="-122"/>
                </a:endParaRPr>
              </a:p>
              <a:p>
                <a:pPr/>
                <a14:m>
                  <m:oMathPara xmlns:m="http://schemas.openxmlformats.org/officeDocument/2006/math">
                    <m:oMathParaPr>
                      <m:jc m:val="centerGroup"/>
                    </m:oMathParaPr>
                    <m:oMath xmlns:m="http://schemas.openxmlformats.org/officeDocument/2006/math">
                      <m:r>
                        <a:rPr lang="en-US" altLang="zh-CN" sz="2400" b="1" i="1" smtClean="0">
                          <a:solidFill>
                            <a:srgbClr val="ED7D31"/>
                          </a:solidFill>
                          <a:latin typeface="Cambria Math" panose="02040503050406030204" pitchFamily="18" charset="0"/>
                        </a:rPr>
                        <m:t>𝑷</m:t>
                      </m:r>
                      <m:d>
                        <m:dPr>
                          <m:ctrlPr>
                            <a:rPr lang="en-US" altLang="zh-CN" sz="2400" b="1" i="1" smtClean="0">
                              <a:solidFill>
                                <a:srgbClr val="ED7D31"/>
                              </a:solidFill>
                              <a:latin typeface="Cambria Math" panose="02040503050406030204" pitchFamily="18" charset="0"/>
                            </a:rPr>
                          </m:ctrlPr>
                        </m:dPr>
                        <m:e>
                          <m:r>
                            <a:rPr lang="en-US" altLang="zh-CN" sz="2400" b="1" i="1" smtClean="0">
                              <a:solidFill>
                                <a:srgbClr val="ED7D31"/>
                              </a:solidFill>
                              <a:latin typeface="Cambria Math" panose="02040503050406030204" pitchFamily="18" charset="0"/>
                            </a:rPr>
                            <m:t>𝑶</m:t>
                          </m:r>
                        </m:e>
                        <m:e>
                          <m:r>
                            <a:rPr lang="en-US" altLang="zh-CN" sz="2400" b="1" i="1" smtClean="0">
                              <a:solidFill>
                                <a:srgbClr val="ED7D31"/>
                              </a:solidFill>
                              <a:latin typeface="Cambria Math" panose="02040503050406030204" pitchFamily="18" charset="0"/>
                            </a:rPr>
                            <m:t>𝑾</m:t>
                          </m:r>
                        </m:e>
                      </m:d>
                    </m:oMath>
                  </m:oMathPara>
                </a14:m>
                <a:endParaRPr lang="en-US" altLang="zh-CN" sz="2400" b="1" dirty="0">
                  <a:solidFill>
                    <a:srgbClr val="ED7D31"/>
                  </a:solidFill>
                  <a:ea typeface="等线" panose="02010600030101010101" pitchFamily="2" charset="-122"/>
                </a:endParaRPr>
              </a:p>
              <a:p>
                <a:r>
                  <a:rPr lang="en-US" altLang="zh-CN" sz="2400" b="1" dirty="0">
                    <a:solidFill>
                      <a:srgbClr val="ED7D31"/>
                    </a:solidFill>
                    <a:ea typeface="等线" panose="02010600030101010101" pitchFamily="2" charset="-122"/>
                  </a:rPr>
                  <a:t>—HMM</a:t>
                </a:r>
                <a:endParaRPr lang="zh-CN" altLang="en-US" sz="2400" b="1" dirty="0">
                  <a:solidFill>
                    <a:srgbClr val="ED7D31"/>
                  </a:solidFill>
                  <a:ea typeface="等线" panose="02010600030101010101" pitchFamily="2" charset="-122"/>
                </a:endParaRPr>
              </a:p>
            </p:txBody>
          </p:sp>
        </mc:Choice>
        <mc:Fallback xmlns="">
          <p:sp>
            <p:nvSpPr>
              <p:cNvPr id="145" name="文本框 144"/>
              <p:cNvSpPr txBox="1">
                <a:spLocks noRot="1" noChangeAspect="1" noMove="1" noResize="1" noEditPoints="1" noAdjustHandles="1" noChangeArrowheads="1" noChangeShapeType="1" noTextEdit="1"/>
              </p:cNvSpPr>
              <p:nvPr/>
            </p:nvSpPr>
            <p:spPr>
              <a:xfrm>
                <a:off x="10201675" y="4265860"/>
                <a:ext cx="1474832" cy="1200329"/>
              </a:xfrm>
              <a:prstGeom prst="rect">
                <a:avLst/>
              </a:prstGeom>
              <a:blipFill>
                <a:blip r:embed="rId9"/>
                <a:stretch>
                  <a:fillRect l="-6639" t="-3553" r="-1660" b="-10660"/>
                </a:stretch>
              </a:blipFill>
            </p:spPr>
            <p:txBody>
              <a:bodyPr/>
              <a:lstStyle/>
              <a:p>
                <a:r>
                  <a:rPr lang="zh-CN" altLang="en-US">
                    <a:noFill/>
                  </a:rPr>
                  <a:t> </a:t>
                </a:r>
              </a:p>
            </p:txBody>
          </p:sp>
        </mc:Fallback>
      </mc:AlternateContent>
      <p:cxnSp>
        <p:nvCxnSpPr>
          <p:cNvPr id="146" name="直接连接符 20">
            <a:extLst>
              <a:ext uri="{FF2B5EF4-FFF2-40B4-BE49-F238E27FC236}">
                <a16:creationId xmlns:a16="http://schemas.microsoft.com/office/drawing/2014/main" id="{B3A3D242-FC59-4E5E-9E11-0657ED579676}"/>
              </a:ext>
            </a:extLst>
          </p:cNvPr>
          <p:cNvCxnSpPr>
            <a:cxnSpLocks/>
          </p:cNvCxnSpPr>
          <p:nvPr/>
        </p:nvCxnSpPr>
        <p:spPr>
          <a:xfrm>
            <a:off x="11693910" y="1605206"/>
            <a:ext cx="0" cy="1101068"/>
          </a:xfrm>
          <a:prstGeom prst="line">
            <a:avLst/>
          </a:prstGeom>
          <a:noFill/>
          <a:ln w="76200" cap="flat" cmpd="sng" algn="ctr">
            <a:solidFill>
              <a:srgbClr val="4472C4"/>
            </a:solidFill>
            <a:prstDash val="solid"/>
            <a:miter lim="800000"/>
          </a:ln>
          <a:effectLst/>
        </p:spPr>
      </p:cxnSp>
      <p:cxnSp>
        <p:nvCxnSpPr>
          <p:cNvPr id="147" name="直接连接符 20">
            <a:extLst>
              <a:ext uri="{FF2B5EF4-FFF2-40B4-BE49-F238E27FC236}">
                <a16:creationId xmlns:a16="http://schemas.microsoft.com/office/drawing/2014/main" id="{B3A3D242-FC59-4E5E-9E11-0657ED579676}"/>
              </a:ext>
            </a:extLst>
          </p:cNvPr>
          <p:cNvCxnSpPr>
            <a:cxnSpLocks/>
          </p:cNvCxnSpPr>
          <p:nvPr/>
        </p:nvCxnSpPr>
        <p:spPr>
          <a:xfrm>
            <a:off x="11727079" y="4378204"/>
            <a:ext cx="0" cy="1101068"/>
          </a:xfrm>
          <a:prstGeom prst="line">
            <a:avLst/>
          </a:prstGeom>
          <a:noFill/>
          <a:ln w="76200" cap="flat" cmpd="sng" algn="ctr">
            <a:solidFill>
              <a:srgbClr val="4472C4"/>
            </a:solidFill>
            <a:prstDash val="solid"/>
            <a:miter lim="800000"/>
          </a:ln>
          <a:effectLst/>
        </p:spPr>
      </p:cxnSp>
      <p:sp>
        <p:nvSpPr>
          <p:cNvPr id="148" name="文本框 147"/>
          <p:cNvSpPr txBox="1"/>
          <p:nvPr/>
        </p:nvSpPr>
        <p:spPr>
          <a:xfrm>
            <a:off x="341679" y="5511088"/>
            <a:ext cx="1628596"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特征序列</a:t>
            </a:r>
          </a:p>
        </p:txBody>
      </p:sp>
      <p:sp>
        <p:nvSpPr>
          <p:cNvPr id="149" name="文本框 148"/>
          <p:cNvSpPr txBox="1"/>
          <p:nvPr/>
        </p:nvSpPr>
        <p:spPr>
          <a:xfrm>
            <a:off x="336727" y="4542860"/>
            <a:ext cx="1628596"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状态序列</a:t>
            </a:r>
          </a:p>
        </p:txBody>
      </p:sp>
      <p:sp>
        <p:nvSpPr>
          <p:cNvPr id="150" name="文本框 149"/>
          <p:cNvSpPr txBox="1"/>
          <p:nvPr/>
        </p:nvSpPr>
        <p:spPr>
          <a:xfrm>
            <a:off x="336727" y="3502935"/>
            <a:ext cx="1628596"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音素序列</a:t>
            </a:r>
          </a:p>
        </p:txBody>
      </p:sp>
      <p:sp>
        <p:nvSpPr>
          <p:cNvPr id="151" name="文本框 150"/>
          <p:cNvSpPr txBox="1"/>
          <p:nvPr/>
        </p:nvSpPr>
        <p:spPr>
          <a:xfrm>
            <a:off x="336727" y="2169926"/>
            <a:ext cx="1628596"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词序列</a:t>
            </a:r>
          </a:p>
        </p:txBody>
      </p:sp>
      <p:sp>
        <p:nvSpPr>
          <p:cNvPr id="152" name="右箭头 151"/>
          <p:cNvSpPr/>
          <p:nvPr/>
        </p:nvSpPr>
        <p:spPr>
          <a:xfrm rot="16200000">
            <a:off x="664381" y="5048965"/>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3" name="右箭头 152"/>
          <p:cNvSpPr/>
          <p:nvPr/>
        </p:nvSpPr>
        <p:spPr>
          <a:xfrm rot="16200000">
            <a:off x="664381" y="4021691"/>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4" name="右箭头 153"/>
          <p:cNvSpPr/>
          <p:nvPr/>
        </p:nvSpPr>
        <p:spPr>
          <a:xfrm rot="16200000">
            <a:off x="664381" y="2797794"/>
            <a:ext cx="375056" cy="355207"/>
          </a:xfrm>
          <a:prstGeom prst="rightArrow">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55" name="矩形 154"/>
          <p:cNvSpPr/>
          <p:nvPr/>
        </p:nvSpPr>
        <p:spPr>
          <a:xfrm>
            <a:off x="4931447" y="3306893"/>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t</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56" name="矩形 155"/>
          <p:cNvSpPr/>
          <p:nvPr/>
        </p:nvSpPr>
        <p:spPr>
          <a:xfrm>
            <a:off x="5645003" y="3302966"/>
            <a:ext cx="736715"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ian1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57" name="直接箭头连接符 156"/>
          <p:cNvCxnSpPr/>
          <p:nvPr/>
        </p:nvCxnSpPr>
        <p:spPr>
          <a:xfrm>
            <a:off x="3251200" y="6237529"/>
            <a:ext cx="5829275" cy="0"/>
          </a:xfrm>
          <a:prstGeom prst="straightConnector1">
            <a:avLst/>
          </a:prstGeom>
          <a:noFill/>
          <a:ln w="6350" cap="flat" cmpd="sng" algn="ctr">
            <a:solidFill>
              <a:srgbClr val="4472C4"/>
            </a:solidFill>
            <a:prstDash val="solid"/>
            <a:miter lim="800000"/>
            <a:tailEnd type="triangle"/>
          </a:ln>
          <a:effectLst/>
        </p:spPr>
      </p:cxnSp>
      <mc:AlternateContent xmlns:mc="http://schemas.openxmlformats.org/markup-compatibility/2006" xmlns:a14="http://schemas.microsoft.com/office/drawing/2010/main">
        <mc:Choice Requires="a14">
          <p:sp>
            <p:nvSpPr>
              <p:cNvPr id="158" name="文本框 157"/>
              <p:cNvSpPr txBox="1"/>
              <p:nvPr/>
            </p:nvSpPr>
            <p:spPr>
              <a:xfrm>
                <a:off x="5565391" y="6237090"/>
                <a:ext cx="1197742" cy="369332"/>
              </a:xfrm>
              <a:prstGeom prst="rect">
                <a:avLst/>
              </a:prstGeom>
              <a:noFill/>
            </p:spPr>
            <p:txBody>
              <a:bodyPr wrap="square" rtlCol="0">
                <a:spAutoFit/>
              </a:bodyPr>
              <a:lstStyle/>
              <a:p>
                <a:r>
                  <a:rPr lang="zh-CN" altLang="en-US" dirty="0">
                    <a:solidFill>
                      <a:prstClr val="black"/>
                    </a:solidFill>
                    <a:ea typeface="等线" panose="02010600030101010101" pitchFamily="2" charset="-122"/>
                  </a:rPr>
                  <a:t>时间</a:t>
                </a:r>
                <a14:m>
                  <m:oMath xmlns:m="http://schemas.openxmlformats.org/officeDocument/2006/math">
                    <m:r>
                      <a:rPr lang="en-US" altLang="zh-CN" i="1" dirty="0" smtClean="0">
                        <a:solidFill>
                          <a:prstClr val="black"/>
                        </a:solidFill>
                        <a:latin typeface="Cambria Math" panose="02040503050406030204" pitchFamily="18" charset="0"/>
                      </a:rPr>
                      <m:t>𝑡</m:t>
                    </m:r>
                  </m:oMath>
                </a14:m>
                <a:endParaRPr lang="zh-CN" altLang="en-US" dirty="0">
                  <a:solidFill>
                    <a:prstClr val="black"/>
                  </a:solidFill>
                  <a:ea typeface="等线" panose="02010600030101010101" pitchFamily="2" charset="-122"/>
                </a:endParaRPr>
              </a:p>
            </p:txBody>
          </p:sp>
        </mc:Choice>
        <mc:Fallback xmlns="">
          <p:sp>
            <p:nvSpPr>
              <p:cNvPr id="158" name="文本框 157"/>
              <p:cNvSpPr txBox="1">
                <a:spLocks noRot="1" noChangeAspect="1" noMove="1" noResize="1" noEditPoints="1" noAdjustHandles="1" noChangeArrowheads="1" noChangeShapeType="1" noTextEdit="1"/>
              </p:cNvSpPr>
              <p:nvPr/>
            </p:nvSpPr>
            <p:spPr>
              <a:xfrm>
                <a:off x="5565391" y="6237090"/>
                <a:ext cx="1197742" cy="369332"/>
              </a:xfrm>
              <a:prstGeom prst="rect">
                <a:avLst/>
              </a:prstGeom>
              <a:blipFill>
                <a:blip r:embed="rId10"/>
                <a:stretch>
                  <a:fillRect l="-4592" t="-8197" b="-24590"/>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B9CD4CCB-73CB-499F-9483-72A1F6A46DBE}" type="slidenum">
              <a:rPr lang="zh-TW" altLang="en-US" smtClean="0"/>
              <a:pPr>
                <a:defRPr/>
              </a:pPr>
              <a:t>8</a:t>
            </a:fld>
            <a:endParaRPr lang="en-US" altLang="zh-TW"/>
          </a:p>
        </p:txBody>
      </p:sp>
    </p:spTree>
    <p:extLst>
      <p:ext uri="{BB962C8B-B14F-4D97-AF65-F5344CB8AC3E}">
        <p14:creationId xmlns:p14="http://schemas.microsoft.com/office/powerpoint/2010/main" val="31107110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Training: Baum-Welch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Goal: Efficiently estimate the parameters of an HMM </a:t>
                </a:r>
                <a14:m>
                  <m:oMath xmlns:m="http://schemas.openxmlformats.org/officeDocument/2006/math">
                    <m:r>
                      <a:rPr lang="en-US" altLang="zh-CN" i="1" dirty="0" smtClean="0">
                        <a:latin typeface="Cambria Math" panose="02040503050406030204" pitchFamily="18" charset="0"/>
                      </a:rPr>
                      <m:t>𝜆</m:t>
                    </m:r>
                  </m:oMath>
                </a14:m>
                <a:r>
                  <a:rPr lang="en-US" altLang="zh-CN" dirty="0"/>
                  <a:t> from an observation sequence </a:t>
                </a:r>
                <a14:m>
                  <m:oMath xmlns:m="http://schemas.openxmlformats.org/officeDocument/2006/math">
                    <m:r>
                      <a:rPr lang="en-US" altLang="zh-CN" i="1" dirty="0" smtClean="0">
                        <a:latin typeface="Cambria Math" panose="02040503050406030204" pitchFamily="18" charset="0"/>
                      </a:rPr>
                      <m:t>𝑋</m:t>
                    </m:r>
                  </m:oMath>
                </a14:m>
                <a:r>
                  <a:rPr lang="en-US" altLang="zh-CN" dirty="0"/>
                  <a:t> and known HMM topology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ℳ</m:t>
                    </m:r>
                  </m:oMath>
                </a14:m>
                <a:r>
                  <a:rPr lang="en-US" altLang="zh-CN" dirty="0"/>
                  <a:t>: </a:t>
                </a:r>
              </a:p>
              <a:p>
                <a:r>
                  <a:rPr lang="en-US" altLang="zh-CN" dirty="0"/>
                  <a:t>Parameters </a:t>
                </a:r>
                <a14:m>
                  <m:oMath xmlns:m="http://schemas.openxmlformats.org/officeDocument/2006/math">
                    <m:r>
                      <a:rPr lang="el-GR" altLang="zh-CN" i="1" dirty="0" smtClean="0">
                        <a:latin typeface="Cambria Math" panose="02040503050406030204" pitchFamily="18" charset="0"/>
                      </a:rPr>
                      <m:t>𝜆</m:t>
                    </m:r>
                  </m:oMath>
                </a14:m>
                <a:r>
                  <a:rPr lang="el-GR" altLang="zh-CN" dirty="0"/>
                  <a:t>:</a:t>
                </a:r>
                <a:endParaRPr lang="en-US" altLang="zh-CN" dirty="0"/>
              </a:p>
              <a:p>
                <a:pPr lvl="1"/>
                <a:r>
                  <a:rPr lang="en-US" altLang="zh-CN" dirty="0"/>
                  <a:t>Transition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b="0" i="1" dirty="0" smtClean="0">
                            <a:latin typeface="Cambria Math" panose="02040503050406030204" pitchFamily="18" charset="0"/>
                          </a:rPr>
                          <m:t>𝑖</m:t>
                        </m:r>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𝑝</m:t>
                    </m:r>
                    <m:d>
                      <m:dPr>
                        <m:ctrlPr>
                          <a:rPr lang="en-US" altLang="zh-CN" b="0" i="1" dirty="0" smtClean="0">
                            <a:latin typeface="Cambria Math" panose="02040503050406030204" pitchFamily="18" charset="0"/>
                          </a:rPr>
                        </m:ctrlPr>
                      </m:dPr>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𝑞</m:t>
                            </m:r>
                          </m:e>
                          <m:sub>
                            <m:r>
                              <a:rPr lang="en-US" altLang="zh-CN" i="1" dirty="0" err="1">
                                <a:latin typeface="Cambria Math" panose="02040503050406030204" pitchFamily="18" charset="0"/>
                              </a:rPr>
                              <m:t>𝑡</m:t>
                            </m:r>
                          </m:sub>
                        </m:sSub>
                        <m:r>
                          <a:rPr lang="en-US" altLang="zh-CN" i="1" dirty="0">
                            <a:latin typeface="Cambria Math" panose="02040503050406030204" pitchFamily="18" charset="0"/>
                          </a:rPr>
                          <m:t>=</m:t>
                        </m:r>
                        <m:r>
                          <a:rPr lang="en-US" altLang="zh-CN" b="0" i="1" dirty="0" smtClean="0">
                            <a:latin typeface="Cambria Math" panose="02040503050406030204" pitchFamily="18" charset="0"/>
                          </a:rPr>
                          <m:t>𝑖</m:t>
                        </m:r>
                      </m:e>
                    </m:d>
                  </m:oMath>
                </a14:m>
                <a:endParaRPr lang="en-US" altLang="zh-CN" dirty="0"/>
              </a:p>
              <a:p>
                <a:pPr lvl="1"/>
                <a:r>
                  <a:rPr lang="fr-FR" altLang="zh-CN" dirty="0"/>
                  <a:t>Observation probabilities </a:t>
                </a:r>
                <a14:m>
                  <m:oMath xmlns:m="http://schemas.openxmlformats.org/officeDocument/2006/math">
                    <m:sSub>
                      <m:sSubPr>
                        <m:ctrlPr>
                          <a:rPr lang="en-US" altLang="zh-CN" b="0" i="1" dirty="0" smtClean="0">
                            <a:latin typeface="Cambria Math" panose="02040503050406030204" pitchFamily="18" charset="0"/>
                          </a:rPr>
                        </m:ctrlPr>
                      </m:sSubPr>
                      <m:e>
                        <m:r>
                          <a:rPr lang="fr-FR" altLang="zh-CN" i="1" dirty="0" smtClean="0">
                            <a:latin typeface="Cambria Math" panose="02040503050406030204" pitchFamily="18" charset="0"/>
                          </a:rPr>
                          <m:t>𝑏</m:t>
                        </m:r>
                      </m:e>
                      <m:sub>
                        <m:r>
                          <a:rPr lang="fr-FR" altLang="zh-CN" i="1" dirty="0" smtClean="0">
                            <a:latin typeface="Cambria Math" panose="02040503050406030204" pitchFamily="18" charset="0"/>
                          </a:rPr>
                          <m:t>𝑗</m:t>
                        </m:r>
                      </m:sub>
                    </m:sSub>
                    <m:d>
                      <m:dPr>
                        <m:ctrlPr>
                          <a:rPr lang="fr-FR" altLang="zh-CN" b="0" i="1" dirty="0" smtClean="0">
                            <a:latin typeface="Cambria Math" panose="02040503050406030204" pitchFamily="18" charset="0"/>
                          </a:rPr>
                        </m:ctrlPr>
                      </m:dPr>
                      <m:e>
                        <m:r>
                          <a:rPr lang="fr-FR" altLang="zh-CN" i="1" dirty="0" smtClean="0">
                            <a:latin typeface="Cambria Math" panose="02040503050406030204" pitchFamily="18" charset="0"/>
                          </a:rPr>
                          <m:t>𝑥</m:t>
                        </m:r>
                      </m:e>
                    </m:d>
                    <m:r>
                      <a:rPr lang="fr-FR" altLang="zh-CN" i="1" dirty="0" smtClean="0">
                        <a:latin typeface="Cambria Math" panose="02040503050406030204" pitchFamily="18" charset="0"/>
                      </a:rPr>
                      <m:t>=</m:t>
                    </m:r>
                    <m:r>
                      <a:rPr lang="en-US" altLang="zh-CN" b="0" i="1" dirty="0" smtClean="0">
                        <a:latin typeface="Cambria Math" panose="02040503050406030204" pitchFamily="18" charset="0"/>
                      </a:rPr>
                      <m:t>𝑝</m:t>
                    </m:r>
                    <m:d>
                      <m:dPr>
                        <m:ctrlPr>
                          <a:rPr lang="fr-FR" altLang="zh-CN" i="1" dirty="0" smtClean="0">
                            <a:latin typeface="Cambria Math" panose="02040503050406030204" pitchFamily="18" charset="0"/>
                          </a:rPr>
                        </m:ctrlPr>
                      </m:dPr>
                      <m:e>
                        <m:r>
                          <a:rPr lang="fr-FR" altLang="zh-CN" i="1" dirty="0" smtClean="0">
                            <a:latin typeface="Cambria Math" panose="02040503050406030204" pitchFamily="18" charset="0"/>
                          </a:rPr>
                          <m:t>𝑥</m:t>
                        </m:r>
                      </m:e>
                      <m:e>
                        <m:r>
                          <a:rPr lang="fr-FR" altLang="zh-CN" i="1" dirty="0" smtClean="0">
                            <a:latin typeface="Cambria Math" panose="02040503050406030204" pitchFamily="18" charset="0"/>
                          </a:rPr>
                          <m:t>𝑞</m:t>
                        </m:r>
                        <m:r>
                          <a:rPr lang="fr-FR" altLang="zh-CN" i="1" dirty="0" smtClean="0">
                            <a:latin typeface="Cambria Math" panose="02040503050406030204" pitchFamily="18" charset="0"/>
                          </a:rPr>
                          <m:t>=</m:t>
                        </m:r>
                        <m:r>
                          <a:rPr lang="fr-FR" altLang="zh-CN" i="1" dirty="0" smtClean="0">
                            <a:latin typeface="Cambria Math" panose="02040503050406030204" pitchFamily="18" charset="0"/>
                          </a:rPr>
                          <m:t>𝑗</m:t>
                        </m:r>
                      </m:e>
                    </m:d>
                  </m:oMath>
                </a14:m>
                <a:endParaRPr lang="en-US" altLang="zh-CN" dirty="0"/>
              </a:p>
              <a:p>
                <a:r>
                  <a:rPr lang="en-US" altLang="zh-CN" dirty="0"/>
                  <a:t>Maximum likelihood training: find the parameters that maximize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r="-21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095565" y="3822700"/>
                <a:ext cx="3372077" cy="131362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𝑀𝐿</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𝜆</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𝜆</m:t>
                          </m:r>
                          <m:r>
                            <a:rPr lang="en-US" altLang="zh-CN" sz="2400" b="0" i="1" smtClean="0">
                              <a:latin typeface="Cambria Math" panose="02040503050406030204" pitchFamily="18" charset="0"/>
                            </a:rPr>
                            <m:t>)</m:t>
                          </m:r>
                        </m:e>
                      </m:func>
                    </m:oMath>
                  </m:oMathPara>
                </a14:m>
                <a:endParaRPr lang="en-US" altLang="zh-CN" sz="2400" b="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nary>
                        <m:naryPr>
                          <m:chr m:val="∑"/>
                          <m:supHide m:val="on"/>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sub>
                        <m:sup/>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𝜆</m:t>
                              </m:r>
                              <m:r>
                                <a:rPr lang="en-US" altLang="zh-CN" sz="2400" i="1">
                                  <a:latin typeface="Cambria Math" panose="02040503050406030204" pitchFamily="18" charset="0"/>
                                </a:rPr>
                                <m:t>)</m:t>
                              </m:r>
                            </m:e>
                          </m:func>
                        </m:e>
                      </m:nary>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095565" y="3822700"/>
                <a:ext cx="3372077" cy="1313629"/>
              </a:xfrm>
              <a:prstGeom prst="rect">
                <a:avLst/>
              </a:prstGeom>
              <a:blipFill>
                <a:blip r:embed="rId3"/>
                <a:stretch>
                  <a:fillRect l="-3255"/>
                </a:stretch>
              </a:blipFill>
            </p:spPr>
            <p:txBody>
              <a:bodyPr/>
              <a:lstStyle/>
              <a:p>
                <a:r>
                  <a:rPr lang="zh-CN" altLang="en-US">
                    <a:noFill/>
                  </a:rPr>
                  <a:t> </a:t>
                </a:r>
              </a:p>
            </p:txBody>
          </p:sp>
        </mc:Fallback>
      </mc:AlternateContent>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80</a:t>
            </a:fld>
            <a:endParaRPr lang="en-US" altLang="zh-TW"/>
          </a:p>
        </p:txBody>
      </p:sp>
      <p:grpSp>
        <p:nvGrpSpPr>
          <p:cNvPr id="6" name="组合 5">
            <a:extLst>
              <a:ext uri="{FF2B5EF4-FFF2-40B4-BE49-F238E27FC236}">
                <a16:creationId xmlns:a16="http://schemas.microsoft.com/office/drawing/2014/main" id="{A1EDBA94-A4B5-4A6B-B2E9-F694A6833CFD}"/>
              </a:ext>
            </a:extLst>
          </p:cNvPr>
          <p:cNvGrpSpPr/>
          <p:nvPr/>
        </p:nvGrpSpPr>
        <p:grpSpPr>
          <a:xfrm>
            <a:off x="4729018" y="5527962"/>
            <a:ext cx="1925782" cy="669637"/>
            <a:chOff x="4239491" y="5467926"/>
            <a:chExt cx="1925782" cy="669637"/>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462F741-0EBB-45E1-93DA-A39D7ECFEF85}"/>
                    </a:ext>
                  </a:extLst>
                </p:cNvPr>
                <p:cNvSpPr txBox="1"/>
                <p:nvPr/>
              </p:nvSpPr>
              <p:spPr>
                <a:xfrm>
                  <a:off x="4622800" y="5529142"/>
                  <a:ext cx="1296509"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solidFill>
                                  <a:srgbClr val="FF0000"/>
                                </a:solidFill>
                                <a:latin typeface="Cambria Math" panose="02040503050406030204" pitchFamily="18" charset="0"/>
                              </a:rPr>
                            </m:ctrlPr>
                          </m:funcPr>
                          <m:fName>
                            <m:limLow>
                              <m:limLowPr>
                                <m:ctrlPr>
                                  <a:rPr lang="en-US" altLang="zh-CN" sz="2400" b="0" i="1" smtClean="0">
                                    <a:solidFill>
                                      <a:srgbClr val="FF0000"/>
                                    </a:solidFill>
                                    <a:latin typeface="Cambria Math" panose="02040503050406030204" pitchFamily="18" charset="0"/>
                                  </a:rPr>
                                </m:ctrlPr>
                              </m:limLowPr>
                              <m:e>
                                <m:r>
                                  <m:rPr>
                                    <m:sty m:val="p"/>
                                  </m:rPr>
                                  <a:rPr lang="en-US" altLang="zh-CN" sz="2400" b="0" i="0" smtClean="0">
                                    <a:solidFill>
                                      <a:srgbClr val="FF0000"/>
                                    </a:solidFill>
                                    <a:latin typeface="Cambria Math" panose="02040503050406030204" pitchFamily="18" charset="0"/>
                                  </a:rPr>
                                  <m:t>max</m:t>
                                </m:r>
                              </m:e>
                              <m:lim>
                                <m:r>
                                  <a:rPr lang="en-US" altLang="zh-CN" sz="2400" b="0" i="1" smtClean="0">
                                    <a:solidFill>
                                      <a:srgbClr val="FF0000"/>
                                    </a:solidFill>
                                    <a:latin typeface="Cambria Math" panose="02040503050406030204" pitchFamily="18" charset="0"/>
                                  </a:rPr>
                                  <m:t>𝜆</m:t>
                                </m:r>
                              </m:lim>
                            </m:limLow>
                          </m:fName>
                          <m:e>
                            <m:r>
                              <a:rPr lang="en-US" altLang="zh-CN" sz="2400" b="0" i="1" smtClean="0">
                                <a:solidFill>
                                  <a:srgbClr val="FF0000"/>
                                </a:solidFill>
                                <a:latin typeface="Cambria Math" panose="02040503050406030204" pitchFamily="18" charset="0"/>
                              </a:rPr>
                              <m:t>𝐹</m:t>
                            </m:r>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𝜆</m:t>
                            </m:r>
                            <m:r>
                              <a:rPr lang="en-US" altLang="zh-CN" sz="2400" b="0" i="1" smtClean="0">
                                <a:solidFill>
                                  <a:srgbClr val="FF0000"/>
                                </a:solidFill>
                                <a:latin typeface="Cambria Math" panose="02040503050406030204" pitchFamily="18" charset="0"/>
                              </a:rPr>
                              <m:t>)</m:t>
                            </m:r>
                          </m:e>
                        </m:func>
                      </m:oMath>
                    </m:oMathPara>
                  </a14:m>
                  <a:endParaRPr lang="zh-CN" altLang="en-US" dirty="0">
                    <a:solidFill>
                      <a:srgbClr val="FF0000"/>
                    </a:solidFill>
                  </a:endParaRPr>
                </a:p>
              </p:txBody>
            </p:sp>
          </mc:Choice>
          <mc:Fallback xmlns="">
            <p:sp>
              <p:nvSpPr>
                <p:cNvPr id="4" name="文本框 3">
                  <a:extLst>
                    <a:ext uri="{FF2B5EF4-FFF2-40B4-BE49-F238E27FC236}">
                      <a16:creationId xmlns:a16="http://schemas.microsoft.com/office/drawing/2014/main" id="{3462F741-0EBB-45E1-93DA-A39D7ECFEF85}"/>
                    </a:ext>
                  </a:extLst>
                </p:cNvPr>
                <p:cNvSpPr txBox="1">
                  <a:spLocks noRot="1" noChangeAspect="1" noMove="1" noResize="1" noEditPoints="1" noAdjustHandles="1" noChangeArrowheads="1" noChangeShapeType="1" noTextEdit="1"/>
                </p:cNvSpPr>
                <p:nvPr/>
              </p:nvSpPr>
              <p:spPr>
                <a:xfrm>
                  <a:off x="4622800" y="5529142"/>
                  <a:ext cx="1296509" cy="483209"/>
                </a:xfrm>
                <a:prstGeom prst="rect">
                  <a:avLst/>
                </a:prstGeom>
                <a:blipFill>
                  <a:blip r:embed="rId4"/>
                  <a:stretch>
                    <a:fillRect l="-2830" r="-8019" b="-15190"/>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F46E2FAB-D4DF-43ED-9AE5-A3A4C86E49DA}"/>
                </a:ext>
              </a:extLst>
            </p:cNvPr>
            <p:cNvSpPr/>
            <p:nvPr/>
          </p:nvSpPr>
          <p:spPr>
            <a:xfrm>
              <a:off x="4239491" y="5467926"/>
              <a:ext cx="1925782" cy="6696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A7D698FE-25FE-400E-B564-07D08B32ED28}"/>
                  </a:ext>
                </a:extLst>
              </p:cNvPr>
              <p:cNvSpPr/>
              <p:nvPr/>
            </p:nvSpPr>
            <p:spPr>
              <a:xfrm>
                <a:off x="7846619" y="4159852"/>
                <a:ext cx="3384965" cy="10366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r>
                            <a:rPr lang="en-US" altLang="zh-CN" sz="2400" i="1">
                              <a:latin typeface="Cambria Math" panose="02040503050406030204" pitchFamily="18" charset="0"/>
                            </a:rPr>
                            <m:t>𝑋</m:t>
                          </m:r>
                        </m:sub>
                        <m:sup/>
                        <m:e>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nary>
                                <m:naryPr>
                                  <m:chr m:val="∑"/>
                                  <m:supHide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𝒬</m:t>
                                  </m:r>
                                </m:sub>
                                <m:sup/>
                                <m:e>
                                  <m:r>
                                    <a:rPr lang="en-US" altLang="zh-CN" sz="2400" i="1">
                                      <a:latin typeface="Cambria Math" panose="02040503050406030204" pitchFamily="18" charset="0"/>
                                    </a:rPr>
                                    <m:t>𝑝</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𝜆</m:t>
                                  </m:r>
                                  <m:r>
                                    <a:rPr lang="en-US" altLang="zh-CN" sz="2400" i="1">
                                      <a:latin typeface="Cambria Math" panose="02040503050406030204" pitchFamily="18" charset="0"/>
                                    </a:rPr>
                                    <m:t>)</m:t>
                                  </m:r>
                                </m:e>
                              </m:nary>
                            </m:e>
                          </m:func>
                        </m:e>
                      </m:nary>
                    </m:oMath>
                  </m:oMathPara>
                </a14:m>
                <a:endParaRPr lang="zh-CN" altLang="en-US" sz="2400" dirty="0"/>
              </a:p>
            </p:txBody>
          </p:sp>
        </mc:Choice>
        <mc:Fallback xmlns="">
          <p:sp>
            <p:nvSpPr>
              <p:cNvPr id="9" name="矩形 8">
                <a:extLst>
                  <a:ext uri="{FF2B5EF4-FFF2-40B4-BE49-F238E27FC236}">
                    <a16:creationId xmlns:a16="http://schemas.microsoft.com/office/drawing/2014/main" id="{A7D698FE-25FE-400E-B564-07D08B32ED28}"/>
                  </a:ext>
                </a:extLst>
              </p:cNvPr>
              <p:cNvSpPr>
                <a:spLocks noRot="1" noChangeAspect="1" noMove="1" noResize="1" noEditPoints="1" noAdjustHandles="1" noChangeArrowheads="1" noChangeShapeType="1" noTextEdit="1"/>
              </p:cNvSpPr>
              <p:nvPr/>
            </p:nvSpPr>
            <p:spPr>
              <a:xfrm>
                <a:off x="7846619" y="4159852"/>
                <a:ext cx="3384965" cy="103663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27AEEB6-B1FF-4DCF-8E68-B5C60AD95C22}"/>
                  </a:ext>
                </a:extLst>
              </p:cNvPr>
              <p:cNvSpPr/>
              <p:nvPr/>
            </p:nvSpPr>
            <p:spPr>
              <a:xfrm>
                <a:off x="322208" y="4492239"/>
                <a:ext cx="4023174" cy="1723549"/>
              </a:xfrm>
              <a:prstGeom prst="rect">
                <a:avLst/>
              </a:prstGeom>
            </p:spPr>
            <p:txBody>
              <a:bodyPr wrap="square">
                <a:spAutoFit/>
              </a:bodyPr>
              <a:lstStyle/>
              <a:p>
                <a:pPr>
                  <a:spcBef>
                    <a:spcPts val="1200"/>
                  </a:spcBef>
                  <a:spcAft>
                    <a:spcPts val="1200"/>
                  </a:spcAft>
                </a:pPr>
                <a:r>
                  <a:rPr lang="en-US" altLang="zh-CN" sz="2400" dirty="0">
                    <a:solidFill>
                      <a:srgbClr val="FF0000"/>
                    </a:solidFill>
                  </a:rPr>
                  <a:t>But likelihood doesn’t factorize since observations not </a:t>
                </a:r>
                <a:r>
                  <a:rPr lang="en-US" altLang="zh-CN" sz="2400" dirty="0" err="1">
                    <a:solidFill>
                      <a:srgbClr val="FF0000"/>
                    </a:solidFill>
                  </a:rPr>
                  <a:t>i.i.d</a:t>
                </a:r>
                <a:r>
                  <a:rPr lang="en-US" altLang="zh-CN" sz="2400" dirty="0">
                    <a:solidFill>
                      <a:srgbClr val="FF0000"/>
                    </a:solidFill>
                  </a:rPr>
                  <a:t>.</a:t>
                </a:r>
              </a:p>
              <a:p>
                <a:r>
                  <a:rPr lang="en-US" altLang="zh-CN" sz="2400" dirty="0"/>
                  <a:t>hidden variables – state sequence </a:t>
                </a:r>
                <a14:m>
                  <m:oMath xmlns:m="http://schemas.openxmlformats.org/officeDocument/2006/math">
                    <m:r>
                      <a:rPr lang="en-US" altLang="zh-CN" sz="2400" i="1" dirty="0" smtClean="0">
                        <a:latin typeface="Cambria Math" panose="02040503050406030204" pitchFamily="18" charset="0"/>
                      </a:rPr>
                      <m:t>𝑄</m:t>
                    </m:r>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𝑞</m:t>
                        </m:r>
                      </m:e>
                      <m:sub>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𝑞</m:t>
                        </m:r>
                      </m:e>
                      <m:sub>
                        <m:r>
                          <a:rPr lang="en-US" altLang="zh-CN" sz="2400" b="0" i="1" dirty="0" smtClean="0">
                            <a:latin typeface="Cambria Math" panose="02040503050406030204" pitchFamily="18" charset="0"/>
                          </a:rPr>
                          <m:t>𝑇</m:t>
                        </m:r>
                      </m:sub>
                    </m:sSub>
                    <m:r>
                      <a:rPr lang="en-US" altLang="zh-CN" sz="2400" b="0" i="1" dirty="0" smtClean="0">
                        <a:latin typeface="Cambria Math" panose="02040503050406030204" pitchFamily="18" charset="0"/>
                      </a:rPr>
                      <m:t>]</m:t>
                    </m:r>
                  </m:oMath>
                </a14:m>
                <a:endParaRPr lang="zh-CN" altLang="en-US" sz="2400" dirty="0">
                  <a:solidFill>
                    <a:srgbClr val="FF0000"/>
                  </a:solidFill>
                </a:endParaRPr>
              </a:p>
            </p:txBody>
          </p:sp>
        </mc:Choice>
        <mc:Fallback xmlns="">
          <p:sp>
            <p:nvSpPr>
              <p:cNvPr id="10" name="矩形 9">
                <a:extLst>
                  <a:ext uri="{FF2B5EF4-FFF2-40B4-BE49-F238E27FC236}">
                    <a16:creationId xmlns:a16="http://schemas.microsoft.com/office/drawing/2014/main" id="{827AEEB6-B1FF-4DCF-8E68-B5C60AD95C22}"/>
                  </a:ext>
                </a:extLst>
              </p:cNvPr>
              <p:cNvSpPr>
                <a:spLocks noRot="1" noChangeAspect="1" noMove="1" noResize="1" noEditPoints="1" noAdjustHandles="1" noChangeArrowheads="1" noChangeShapeType="1" noTextEdit="1"/>
              </p:cNvSpPr>
              <p:nvPr/>
            </p:nvSpPr>
            <p:spPr>
              <a:xfrm>
                <a:off x="322208" y="4492239"/>
                <a:ext cx="4023174" cy="1723549"/>
              </a:xfrm>
              <a:prstGeom prst="rect">
                <a:avLst/>
              </a:prstGeom>
              <a:blipFill>
                <a:blip r:embed="rId6"/>
                <a:stretch>
                  <a:fillRect l="-2424" t="-2827" r="-3636" b="-70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305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Pre-requisite: EM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endParaRPr lang="en-US" altLang="zh-CN" sz="1800" dirty="0"/>
              </a:p>
              <a:p>
                <a:endParaRPr lang="en-US" altLang="zh-CN" sz="1800" dirty="0"/>
              </a:p>
              <a:p>
                <a:endParaRPr lang="en-US" altLang="zh-CN" dirty="0"/>
              </a:p>
              <a:p>
                <a:r>
                  <a:rPr lang="en-US" altLang="zh-CN" dirty="0"/>
                  <a:t>Jensen’s Inequality: equality holds when                                             is an affine function</a:t>
                </a:r>
              </a:p>
              <a:p>
                <a:r>
                  <a:rPr lang="en-US" altLang="zh-CN" dirty="0"/>
                  <a:t>This is achieved for </a:t>
                </a:r>
                <a14:m>
                  <m:oMath xmlns:m="http://schemas.openxmlformats.org/officeDocument/2006/math">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rPr>
                          <m:t>𝑧</m:t>
                        </m:r>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𝜃</m:t>
                        </m:r>
                      </m:e>
                    </m:d>
                  </m:oMath>
                </a14:m>
                <a:endParaRPr lang="en-US" altLang="zh-CN" dirty="0"/>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r="-51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12/28/2022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81</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6005847" y="2169623"/>
                <a:ext cx="2713692"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𝑓</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𝑥</m:t>
                          </m:r>
                        </m:e>
                      </m:d>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𝑧</m:t>
                                  </m:r>
                                  <m:r>
                                    <a:rPr lang="en-US" altLang="zh-CN" sz="2400" i="1">
                                      <a:latin typeface="Cambria Math" panose="02040503050406030204" pitchFamily="18" charset="0"/>
                                    </a:rPr>
                                    <m:t>,</m:t>
                                  </m:r>
                                  <m:r>
                                    <a:rPr lang="en-US" altLang="zh-CN" sz="2400" b="0" i="1" smtClean="0">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𝜃</m:t>
                                  </m:r>
                                </m:e>
                              </m:d>
                            </m:num>
                            <m:den>
                              <m:r>
                                <a:rPr lang="en-US" altLang="zh-CN" sz="2400" i="1">
                                  <a:latin typeface="Cambria Math" panose="02040503050406030204" pitchFamily="18" charset="0"/>
                                </a:rPr>
                                <m:t>𝑞</m:t>
                              </m:r>
                              <m:r>
                                <a:rPr lang="en-US" altLang="zh-CN" sz="2400" i="1">
                                  <a:latin typeface="Cambria Math" panose="02040503050406030204" pitchFamily="18" charset="0"/>
                                </a:rPr>
                                <m:t>(</m:t>
                              </m:r>
                              <m:r>
                                <a:rPr lang="en-US" altLang="zh-CN" sz="2400" b="0" i="1" smtClean="0">
                                  <a:latin typeface="Cambria Math" panose="02040503050406030204" pitchFamily="18" charset="0"/>
                                </a:rPr>
                                <m:t>𝑧</m:t>
                              </m:r>
                              <m:r>
                                <a:rPr lang="en-US" altLang="zh-CN" sz="2400" i="1">
                                  <a:latin typeface="Cambria Math" panose="02040503050406030204" pitchFamily="18" charset="0"/>
                                </a:rPr>
                                <m:t>)</m:t>
                              </m:r>
                            </m:den>
                          </m:f>
                        </m:e>
                      </m:func>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6005847" y="2169623"/>
                <a:ext cx="2713692" cy="7822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982981" y="796833"/>
                <a:ext cx="10278291" cy="88331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altLang="zh-CN" sz="2200" i="1" smtClean="0">
                              <a:latin typeface="Cambria Math" panose="02040503050406030204" pitchFamily="18" charset="0"/>
                            </a:rPr>
                          </m:ctrlPr>
                        </m:funcPr>
                        <m:fName>
                          <m:limLow>
                            <m:limLowPr>
                              <m:ctrlPr>
                                <a:rPr lang="en-US" altLang="zh-CN" sz="2200" i="1">
                                  <a:latin typeface="Cambria Math" panose="02040503050406030204" pitchFamily="18" charset="0"/>
                                </a:rPr>
                              </m:ctrlPr>
                            </m:limLowPr>
                            <m:e>
                              <m:r>
                                <m:rPr>
                                  <m:sty m:val="p"/>
                                </m:rPr>
                                <a:rPr lang="en-US" altLang="zh-CN" sz="2200">
                                  <a:latin typeface="Cambria Math" panose="02040503050406030204" pitchFamily="18" charset="0"/>
                                </a:rPr>
                                <m:t>max</m:t>
                              </m:r>
                            </m:e>
                            <m:lim>
                              <m:r>
                                <a:rPr lang="en-US" altLang="zh-CN" sz="2200" i="1">
                                  <a:latin typeface="Cambria Math" panose="02040503050406030204" pitchFamily="18" charset="0"/>
                                </a:rPr>
                                <m:t>𝜃</m:t>
                              </m:r>
                            </m:lim>
                          </m:limLow>
                        </m:fName>
                        <m:e>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nary>
                                <m:naryPr>
                                  <m:ctrlPr>
                                    <a:rPr lang="en-US" altLang="zh-CN" sz="2200" i="1">
                                      <a:latin typeface="Cambria Math" panose="02040503050406030204" pitchFamily="18" charset="0"/>
                                    </a:rPr>
                                  </m:ctrlPr>
                                </m:naryPr>
                                <m:sub>
                                  <m:r>
                                    <a:rPr lang="en-US" altLang="zh-CN" sz="2200" b="0" i="1" smtClean="0">
                                      <a:latin typeface="Cambria Math" panose="02040503050406030204" pitchFamily="18" charset="0"/>
                                    </a:rPr>
                                    <m:t>𝑧</m:t>
                                  </m:r>
                                </m:sub>
                                <m:sup/>
                                <m:e>
                                  <m:r>
                                    <a:rPr lang="en-US" altLang="zh-CN" sz="2200" i="1">
                                      <a:latin typeface="Cambria Math" panose="02040503050406030204" pitchFamily="18" charset="0"/>
                                    </a:rPr>
                                    <m:t>𝑝</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r>
                                        <a:rPr lang="en-US" altLang="zh-CN" sz="2200" i="1">
                                          <a:latin typeface="Cambria Math" panose="02040503050406030204" pitchFamily="18" charset="0"/>
                                        </a:rPr>
                                        <m:t>,</m:t>
                                      </m:r>
                                      <m:r>
                                        <a:rPr lang="en-US" altLang="zh-CN" sz="2200" b="0" i="1" smtClean="0">
                                          <a:latin typeface="Cambria Math" panose="02040503050406030204" pitchFamily="18" charset="0"/>
                                        </a:rPr>
                                        <m:t>𝑥</m:t>
                                      </m:r>
                                      <m:r>
                                        <a:rPr lang="en-US" altLang="zh-CN" sz="2200" i="1">
                                          <a:latin typeface="Cambria Math" panose="02040503050406030204" pitchFamily="18" charset="0"/>
                                        </a:rPr>
                                        <m:t>;</m:t>
                                      </m:r>
                                      <m:r>
                                        <a:rPr lang="en-US" altLang="zh-CN" sz="2200" i="1">
                                          <a:latin typeface="Cambria Math" panose="02040503050406030204" pitchFamily="18" charset="0"/>
                                        </a:rPr>
                                        <m:t>𝜃</m:t>
                                      </m:r>
                                    </m:e>
                                  </m:d>
                                  <m:r>
                                    <a:rPr lang="en-US" altLang="zh-CN" sz="2200" i="1">
                                      <a:latin typeface="Cambria Math" panose="02040503050406030204" pitchFamily="18" charset="0"/>
                                    </a:rPr>
                                    <m:t>𝑑</m:t>
                                  </m:r>
                                  <m:r>
                                    <a:rPr lang="en-US" altLang="zh-CN" sz="2200" b="0" i="1" smtClean="0">
                                      <a:latin typeface="Cambria Math" panose="02040503050406030204" pitchFamily="18" charset="0"/>
                                    </a:rPr>
                                    <m:t>𝑧</m:t>
                                  </m:r>
                                </m:e>
                              </m:nary>
                            </m:e>
                          </m:func>
                        </m:e>
                      </m:func>
                      <m:r>
                        <a:rPr lang="en-US" altLang="zh-CN" sz="2200" i="1">
                          <a:latin typeface="Cambria Math" panose="02040503050406030204" pitchFamily="18" charset="0"/>
                        </a:rPr>
                        <m:t>≥</m:t>
                      </m:r>
                      <m:func>
                        <m:funcPr>
                          <m:ctrlPr>
                            <a:rPr lang="en-US" altLang="zh-CN" sz="2200" i="1">
                              <a:latin typeface="Cambria Math" panose="02040503050406030204" pitchFamily="18" charset="0"/>
                            </a:rPr>
                          </m:ctrlPr>
                        </m:funcPr>
                        <m:fName>
                          <m:limLow>
                            <m:limLowPr>
                              <m:ctrlPr>
                                <a:rPr lang="en-US" altLang="zh-CN" sz="2200" i="1">
                                  <a:latin typeface="Cambria Math" panose="02040503050406030204" pitchFamily="18" charset="0"/>
                                </a:rPr>
                              </m:ctrlPr>
                            </m:limLowPr>
                            <m:e>
                              <m:r>
                                <m:rPr>
                                  <m:sty m:val="p"/>
                                </m:rPr>
                                <a:rPr lang="en-US" altLang="zh-CN" sz="2200">
                                  <a:latin typeface="Cambria Math" panose="02040503050406030204" pitchFamily="18" charset="0"/>
                                </a:rPr>
                                <m:t>max</m:t>
                              </m:r>
                            </m:e>
                            <m:lim>
                              <m:r>
                                <a:rPr lang="en-US" altLang="zh-CN" sz="2200" i="1">
                                  <a:latin typeface="Cambria Math" panose="02040503050406030204" pitchFamily="18" charset="0"/>
                                </a:rPr>
                                <m:t>𝜃</m:t>
                              </m:r>
                            </m:lim>
                          </m:limLow>
                        </m:fName>
                        <m:e>
                          <m:nary>
                            <m:naryPr>
                              <m:ctrlPr>
                                <a:rPr lang="en-US" altLang="zh-CN" sz="2200" i="1">
                                  <a:latin typeface="Cambria Math" panose="02040503050406030204" pitchFamily="18" charset="0"/>
                                </a:rPr>
                              </m:ctrlPr>
                            </m:naryPr>
                            <m:sub>
                              <m:r>
                                <a:rPr lang="en-US" altLang="zh-CN" sz="2200" b="0" i="1" smtClean="0">
                                  <a:latin typeface="Cambria Math" panose="02040503050406030204" pitchFamily="18" charset="0"/>
                                </a:rPr>
                                <m:t>𝑧</m:t>
                              </m:r>
                            </m:sub>
                            <m:sup/>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e>
                              </m:d>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r>
                                    <a:rPr lang="en-US" altLang="zh-CN" sz="2200" i="1">
                                      <a:latin typeface="Cambria Math" panose="02040503050406030204" pitchFamily="18" charset="0"/>
                                    </a:rPr>
                                    <m:t>𝑝</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r>
                                        <a:rPr lang="en-US" altLang="zh-CN" sz="2200" i="1">
                                          <a:latin typeface="Cambria Math" panose="02040503050406030204" pitchFamily="18" charset="0"/>
                                        </a:rPr>
                                        <m:t>,</m:t>
                                      </m:r>
                                      <m:r>
                                        <a:rPr lang="en-US" altLang="zh-CN" sz="2200" b="0" i="1" smtClean="0">
                                          <a:latin typeface="Cambria Math" panose="02040503050406030204" pitchFamily="18" charset="0"/>
                                        </a:rPr>
                                        <m:t>𝑥</m:t>
                                      </m:r>
                                      <m:r>
                                        <a:rPr lang="en-US" altLang="zh-CN" sz="2200" i="1">
                                          <a:latin typeface="Cambria Math" panose="02040503050406030204" pitchFamily="18" charset="0"/>
                                        </a:rPr>
                                        <m:t>;</m:t>
                                      </m:r>
                                      <m:r>
                                        <a:rPr lang="en-US" altLang="zh-CN" sz="2200" i="1">
                                          <a:latin typeface="Cambria Math" panose="02040503050406030204" pitchFamily="18" charset="0"/>
                                        </a:rPr>
                                        <m:t>𝜃</m:t>
                                      </m:r>
                                    </m:e>
                                  </m:d>
                                </m:e>
                              </m:func>
                              <m:r>
                                <a:rPr lang="en-US" altLang="zh-CN" sz="2200" i="1">
                                  <a:latin typeface="Cambria Math" panose="02040503050406030204" pitchFamily="18" charset="0"/>
                                </a:rPr>
                                <m:t>𝑑</m:t>
                              </m:r>
                              <m:r>
                                <a:rPr lang="en-US" altLang="zh-CN" sz="2200" b="0" i="1" smtClean="0">
                                  <a:latin typeface="Cambria Math" panose="02040503050406030204" pitchFamily="18" charset="0"/>
                                </a:rPr>
                                <m:t>𝑧</m:t>
                              </m:r>
                            </m:e>
                          </m:nary>
                        </m:e>
                      </m:func>
                      <m:r>
                        <a:rPr lang="en-US" altLang="zh-CN" sz="2200" i="1">
                          <a:latin typeface="Cambria Math" panose="02040503050406030204" pitchFamily="18" charset="0"/>
                        </a:rPr>
                        <m:t>−</m:t>
                      </m:r>
                      <m:nary>
                        <m:naryPr>
                          <m:ctrlPr>
                            <a:rPr lang="en-US" altLang="zh-CN" sz="2200" i="1">
                              <a:latin typeface="Cambria Math" panose="02040503050406030204" pitchFamily="18" charset="0"/>
                            </a:rPr>
                          </m:ctrlPr>
                        </m:naryPr>
                        <m:sub>
                          <m:r>
                            <a:rPr lang="en-US" altLang="zh-CN" sz="2200" b="0" i="1" smtClean="0">
                              <a:latin typeface="Cambria Math" panose="02040503050406030204" pitchFamily="18" charset="0"/>
                            </a:rPr>
                            <m:t>𝑧</m:t>
                          </m:r>
                        </m:sub>
                        <m:sup/>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e>
                          </m:d>
                          <m:func>
                            <m:funcPr>
                              <m:ctrlPr>
                                <a:rPr lang="en-US" altLang="zh-CN" sz="2200" i="1">
                                  <a:latin typeface="Cambria Math" panose="02040503050406030204" pitchFamily="18" charset="0"/>
                                </a:rPr>
                              </m:ctrlPr>
                            </m:funcPr>
                            <m:fName>
                              <m:r>
                                <m:rPr>
                                  <m:sty m:val="p"/>
                                </m:rPr>
                                <a:rPr lang="en-US" altLang="zh-CN" sz="2200">
                                  <a:latin typeface="Cambria Math" panose="02040503050406030204" pitchFamily="18" charset="0"/>
                                </a:rPr>
                                <m:t>log</m:t>
                              </m:r>
                            </m:fName>
                            <m:e>
                              <m:r>
                                <a:rPr lang="en-US" altLang="zh-CN" sz="2200" i="1">
                                  <a:latin typeface="Cambria Math" panose="02040503050406030204" pitchFamily="18" charset="0"/>
                                </a:rPr>
                                <m:t>𝑞</m:t>
                              </m:r>
                              <m:d>
                                <m:dPr>
                                  <m:ctrlPr>
                                    <a:rPr lang="en-US" altLang="zh-CN" sz="2200" i="1">
                                      <a:latin typeface="Cambria Math" panose="02040503050406030204" pitchFamily="18" charset="0"/>
                                    </a:rPr>
                                  </m:ctrlPr>
                                </m:dPr>
                                <m:e>
                                  <m:r>
                                    <a:rPr lang="en-US" altLang="zh-CN" sz="2200" b="0" i="1" smtClean="0">
                                      <a:latin typeface="Cambria Math" panose="02040503050406030204" pitchFamily="18" charset="0"/>
                                    </a:rPr>
                                    <m:t>𝑧</m:t>
                                  </m:r>
                                </m:e>
                              </m:d>
                            </m:e>
                          </m:func>
                          <m:r>
                            <a:rPr lang="en-US" altLang="zh-CN" sz="2200" i="1">
                              <a:latin typeface="Cambria Math" panose="02040503050406030204" pitchFamily="18" charset="0"/>
                            </a:rPr>
                            <m:t>𝑑</m:t>
                          </m:r>
                          <m:r>
                            <a:rPr lang="en-US" altLang="zh-CN" sz="2200" b="0" i="1" smtClean="0">
                              <a:latin typeface="Cambria Math" panose="02040503050406030204" pitchFamily="18" charset="0"/>
                            </a:rPr>
                            <m:t>𝑧</m:t>
                          </m:r>
                        </m:e>
                      </m:nary>
                    </m:oMath>
                  </m:oMathPara>
                </a14:m>
                <a:endParaRPr lang="zh-CN" altLang="en-US" sz="2200" dirty="0"/>
              </a:p>
            </p:txBody>
          </p:sp>
        </mc:Choice>
        <mc:Fallback xmlns="">
          <p:sp>
            <p:nvSpPr>
              <p:cNvPr id="10" name="矩形 9"/>
              <p:cNvSpPr>
                <a:spLocks noRot="1" noChangeAspect="1" noMove="1" noResize="1" noEditPoints="1" noAdjustHandles="1" noChangeArrowheads="1" noChangeShapeType="1" noTextEdit="1"/>
              </p:cNvSpPr>
              <p:nvPr/>
            </p:nvSpPr>
            <p:spPr>
              <a:xfrm>
                <a:off x="982981" y="796833"/>
                <a:ext cx="10278291" cy="883319"/>
              </a:xfrm>
              <a:prstGeom prst="rect">
                <a:avLst/>
              </a:prstGeom>
              <a:blipFill>
                <a:blip r:embed="rId4"/>
                <a:stretch>
                  <a:fillRect/>
                </a:stretch>
              </a:blipFill>
            </p:spPr>
            <p:txBody>
              <a:bodyPr/>
              <a:lstStyle/>
              <a:p>
                <a:r>
                  <a:rPr lang="zh-CN" altLang="en-US">
                    <a:noFill/>
                  </a:rPr>
                  <a:t> </a:t>
                </a:r>
              </a:p>
            </p:txBody>
          </p:sp>
        </mc:Fallback>
      </mc:AlternateContent>
      <p:sp>
        <p:nvSpPr>
          <p:cNvPr id="11" name="圆角矩形 7">
            <a:extLst>
              <a:ext uri="{FF2B5EF4-FFF2-40B4-BE49-F238E27FC236}">
                <a16:creationId xmlns:a16="http://schemas.microsoft.com/office/drawing/2014/main" id="{726EEE2F-AA2E-46A5-AE2C-F54B9B9F6CB4}"/>
              </a:ext>
            </a:extLst>
          </p:cNvPr>
          <p:cNvSpPr/>
          <p:nvPr/>
        </p:nvSpPr>
        <p:spPr>
          <a:xfrm>
            <a:off x="2018277" y="4156370"/>
            <a:ext cx="8492639" cy="2258291"/>
          </a:xfrm>
          <a:prstGeom prst="roundRect">
            <a:avLst>
              <a:gd name="adj" fmla="val 11557"/>
            </a:avLst>
          </a:prstGeom>
          <a:solidFill>
            <a:srgbClr val="FBE6C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5B1DD66-8FAB-47BD-8736-B5A8011BF79F}"/>
                  </a:ext>
                </a:extLst>
              </p:cNvPr>
              <p:cNvSpPr txBox="1"/>
              <p:nvPr/>
            </p:nvSpPr>
            <p:spPr>
              <a:xfrm>
                <a:off x="2271773" y="4387641"/>
                <a:ext cx="7985646" cy="1795748"/>
              </a:xfrm>
              <a:prstGeom prst="rect">
                <a:avLst/>
              </a:prstGeom>
              <a:noFill/>
            </p:spPr>
            <p:txBody>
              <a:bodyPr wrap="square" rtlCol="0">
                <a:spAutoFit/>
              </a:bodyPr>
              <a:lstStyle/>
              <a:p>
                <a:pPr marL="91440" indent="-91440">
                  <a:lnSpc>
                    <a:spcPct val="90000"/>
                  </a:lnSpc>
                  <a:spcBef>
                    <a:spcPts val="1200"/>
                  </a:spcBef>
                  <a:spcAft>
                    <a:spcPts val="1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EM Algorithm: Iterate</a:t>
                </a: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1. E-step: Compute      </a:t>
                </a:r>
                <a14:m>
                  <m:oMath xmlns:m="http://schemas.openxmlformats.org/officeDocument/2006/math">
                    <m:r>
                      <a:rPr lang="en-US" altLang="zh-CN" sz="2400" b="0" i="1" smtClean="0">
                        <a:solidFill>
                          <a:schemeClr val="tx1">
                            <a:lumMod val="75000"/>
                            <a:lumOff val="25000"/>
                          </a:schemeClr>
                        </a:solidFill>
                        <a:latin typeface="Cambria Math" panose="02040503050406030204" pitchFamily="18" charset="0"/>
                      </a:rPr>
                      <m:t>𝑞</m:t>
                    </m:r>
                    <m:d>
                      <m:dPr>
                        <m:ctrlPr>
                          <a:rPr lang="en-US" altLang="zh-CN" sz="2400" b="0" i="1" smtClean="0">
                            <a:solidFill>
                              <a:schemeClr val="tx1">
                                <a:lumMod val="75000"/>
                                <a:lumOff val="25000"/>
                              </a:schemeClr>
                            </a:solidFill>
                            <a:latin typeface="Cambria Math" panose="02040503050406030204" pitchFamily="18" charset="0"/>
                          </a:rPr>
                        </m:ctrlPr>
                      </m:dPr>
                      <m:e>
                        <m:r>
                          <a:rPr lang="en-US" altLang="zh-CN" sz="2400" b="0" i="1" smtClean="0">
                            <a:solidFill>
                              <a:schemeClr val="tx1">
                                <a:lumMod val="75000"/>
                                <a:lumOff val="25000"/>
                              </a:schemeClr>
                            </a:solidFill>
                            <a:latin typeface="Cambria Math" panose="02040503050406030204" pitchFamily="18" charset="0"/>
                          </a:rPr>
                          <m:t>𝑧</m:t>
                        </m:r>
                      </m:e>
                    </m:d>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𝑝</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𝑧</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𝑥</m:t>
                    </m:r>
                    <m:r>
                      <a:rPr lang="en-US" altLang="zh-CN" sz="2400" b="0" i="1" smtClean="0">
                        <a:solidFill>
                          <a:schemeClr val="tx1">
                            <a:lumMod val="75000"/>
                            <a:lumOff val="25000"/>
                          </a:schemeClr>
                        </a:solidFill>
                        <a:latin typeface="Cambria Math" panose="02040503050406030204" pitchFamily="18" charset="0"/>
                      </a:rPr>
                      <m:t>;</m:t>
                    </m:r>
                    <m:r>
                      <a:rPr lang="en-US" altLang="zh-CN" sz="2400" b="0" i="1" smtClean="0">
                        <a:solidFill>
                          <a:schemeClr val="tx1">
                            <a:lumMod val="75000"/>
                            <a:lumOff val="25000"/>
                          </a:schemeClr>
                        </a:solidFill>
                        <a:latin typeface="Cambria Math" panose="02040503050406030204" pitchFamily="18" charset="0"/>
                      </a:rPr>
                      <m:t>𝜃</m:t>
                    </m:r>
                    <m:r>
                      <a:rPr lang="en-US" altLang="zh-CN" sz="2400" b="0" i="1" smtClean="0">
                        <a:solidFill>
                          <a:schemeClr val="tx1">
                            <a:lumMod val="75000"/>
                            <a:lumOff val="25000"/>
                          </a:schemeClr>
                        </a:solidFill>
                        <a:latin typeface="Cambria Math" panose="02040503050406030204" pitchFamily="18" charset="0"/>
                      </a:rPr>
                      <m:t>)</m:t>
                    </m:r>
                  </m:oMath>
                </a14:m>
                <a:endParaRPr lang="en-US" altLang="zh-CN" sz="500" dirty="0">
                  <a:solidFill>
                    <a:schemeClr val="tx1">
                      <a:lumMod val="75000"/>
                      <a:lumOff val="25000"/>
                    </a:schemeClr>
                  </a:solidFill>
                </a:endParaRPr>
              </a:p>
              <a:p>
                <a:pPr marL="91440" indent="-91440">
                  <a:lnSpc>
                    <a:spcPct val="90000"/>
                  </a:lnSpc>
                  <a:spcBef>
                    <a:spcPts val="1200"/>
                  </a:spcBef>
                  <a:spcAft>
                    <a:spcPts val="200"/>
                  </a:spcAft>
                  <a:buClr>
                    <a:schemeClr val="accent1"/>
                  </a:buClr>
                  <a:buSzPct val="100000"/>
                  <a:buFont typeface="Calibri" panose="020F0502020204030204" pitchFamily="34" charset="0"/>
                  <a:buChar char=" "/>
                </a:pPr>
                <a:r>
                  <a:rPr lang="en-US" altLang="zh-CN" sz="2400" dirty="0">
                    <a:solidFill>
                      <a:schemeClr val="tx1">
                        <a:lumMod val="75000"/>
                        <a:lumOff val="25000"/>
                      </a:schemeClr>
                    </a:solidFill>
                  </a:rPr>
                  <a:t>2. M-step: Compute    </a:t>
                </a:r>
                <a14:m>
                  <m:oMath xmlns:m="http://schemas.openxmlformats.org/officeDocument/2006/math">
                    <m:r>
                      <a:rPr lang="en-US" altLang="zh-CN" sz="2400" b="0" i="1" smtClean="0">
                        <a:solidFill>
                          <a:schemeClr val="tx1">
                            <a:lumMod val="75000"/>
                            <a:lumOff val="25000"/>
                          </a:schemeClr>
                        </a:solidFill>
                        <a:latin typeface="Cambria Math" panose="02040503050406030204" pitchFamily="18" charset="0"/>
                      </a:rPr>
                      <m:t>𝜃</m:t>
                    </m:r>
                    <m:r>
                      <a:rPr lang="en-US" altLang="zh-CN" sz="2400" b="0" i="1" smtClean="0">
                        <a:solidFill>
                          <a:schemeClr val="tx1">
                            <a:lumMod val="75000"/>
                            <a:lumOff val="25000"/>
                          </a:schemeClr>
                        </a:solidFill>
                        <a:latin typeface="Cambria Math" panose="02040503050406030204" pitchFamily="18" charset="0"/>
                      </a:rPr>
                      <m:t>=</m:t>
                    </m:r>
                    <m:func>
                      <m:funcPr>
                        <m:ctrlPr>
                          <a:rPr lang="en-US" altLang="zh-CN" sz="2400" b="0" i="1" smtClean="0">
                            <a:solidFill>
                              <a:schemeClr val="tx1">
                                <a:lumMod val="75000"/>
                                <a:lumOff val="25000"/>
                              </a:schemeClr>
                            </a:solidFill>
                            <a:latin typeface="Cambria Math" panose="02040503050406030204" pitchFamily="18" charset="0"/>
                          </a:rPr>
                        </m:ctrlPr>
                      </m:funcPr>
                      <m:fName>
                        <m:r>
                          <m:rPr>
                            <m:sty m:val="p"/>
                          </m:rPr>
                          <a:rPr lang="en-US" altLang="zh-CN" sz="2400" b="0" i="0" smtClean="0">
                            <a:solidFill>
                              <a:schemeClr val="tx1">
                                <a:lumMod val="75000"/>
                                <a:lumOff val="25000"/>
                              </a:schemeClr>
                            </a:solidFill>
                            <a:latin typeface="Cambria Math" panose="02040503050406030204" pitchFamily="18" charset="0"/>
                          </a:rPr>
                          <m:t>arg</m:t>
                        </m:r>
                      </m:fName>
                      <m:e>
                        <m:func>
                          <m:funcPr>
                            <m:ctrlPr>
                              <a:rPr lang="en-US" altLang="zh-CN" sz="2400" b="0" i="1" smtClean="0">
                                <a:solidFill>
                                  <a:schemeClr val="tx1">
                                    <a:lumMod val="75000"/>
                                    <a:lumOff val="25000"/>
                                  </a:schemeClr>
                                </a:solidFill>
                                <a:latin typeface="Cambria Math" panose="02040503050406030204" pitchFamily="18" charset="0"/>
                              </a:rPr>
                            </m:ctrlPr>
                          </m:funcPr>
                          <m:fName>
                            <m:limLow>
                              <m:limLowPr>
                                <m:ctrlPr>
                                  <a:rPr lang="en-US" altLang="zh-CN" sz="2400" b="0" i="1" smtClean="0">
                                    <a:solidFill>
                                      <a:schemeClr val="tx1">
                                        <a:lumMod val="75000"/>
                                        <a:lumOff val="25000"/>
                                      </a:schemeClr>
                                    </a:solidFill>
                                    <a:latin typeface="Cambria Math" panose="02040503050406030204" pitchFamily="18" charset="0"/>
                                  </a:rPr>
                                </m:ctrlPr>
                              </m:limLowPr>
                              <m:e>
                                <m:r>
                                  <m:rPr>
                                    <m:sty m:val="p"/>
                                  </m:rPr>
                                  <a:rPr lang="en-US" altLang="zh-CN" sz="2400" b="0" i="0" smtClean="0">
                                    <a:solidFill>
                                      <a:schemeClr val="tx1">
                                        <a:lumMod val="75000"/>
                                        <a:lumOff val="25000"/>
                                      </a:schemeClr>
                                    </a:solidFill>
                                    <a:latin typeface="Cambria Math" panose="02040503050406030204" pitchFamily="18" charset="0"/>
                                  </a:rPr>
                                  <m:t>max</m:t>
                                </m:r>
                              </m:e>
                              <m:lim>
                                <m:r>
                                  <a:rPr lang="en-US" altLang="zh-CN" sz="2400" b="0" i="1" smtClean="0">
                                    <a:solidFill>
                                      <a:schemeClr val="tx1">
                                        <a:lumMod val="75000"/>
                                        <a:lumOff val="25000"/>
                                      </a:schemeClr>
                                    </a:solidFill>
                                    <a:latin typeface="Cambria Math" panose="02040503050406030204" pitchFamily="18" charset="0"/>
                                  </a:rPr>
                                  <m:t>𝜃</m:t>
                                </m:r>
                              </m:lim>
                            </m:limLow>
                          </m:fName>
                          <m:e>
                            <m:nary>
                              <m:naryPr>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𝑧</m:t>
                                </m:r>
                              </m:sub>
                              <m:sup/>
                              <m:e>
                                <m:r>
                                  <a:rPr lang="en-US" altLang="zh-CN" sz="2400" i="1">
                                    <a:latin typeface="Cambria Math" panose="02040503050406030204" pitchFamily="18" charset="0"/>
                                  </a:rPr>
                                  <m:t>𝑞</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𝑧</m:t>
                                    </m:r>
                                  </m:e>
                                </m:d>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𝑧</m:t>
                                        </m:r>
                                        <m:r>
                                          <a:rPr lang="en-US" altLang="zh-CN" sz="2400" i="1">
                                            <a:latin typeface="Cambria Math" panose="02040503050406030204" pitchFamily="18" charset="0"/>
                                          </a:rPr>
                                          <m:t>,</m:t>
                                        </m:r>
                                        <m:r>
                                          <a:rPr lang="en-US" altLang="zh-CN" sz="2400" b="0" i="1" smtClean="0">
                                            <a:latin typeface="Cambria Math" panose="02040503050406030204" pitchFamily="18" charset="0"/>
                                          </a:rPr>
                                          <m:t>𝑥</m:t>
                                        </m:r>
                                        <m:r>
                                          <a:rPr lang="en-US" altLang="zh-CN" sz="2400" i="1">
                                            <a:latin typeface="Cambria Math" panose="02040503050406030204" pitchFamily="18" charset="0"/>
                                          </a:rPr>
                                          <m:t>;</m:t>
                                        </m:r>
                                        <m:r>
                                          <a:rPr lang="en-US" altLang="zh-CN" sz="2400" i="1">
                                            <a:latin typeface="Cambria Math" panose="02040503050406030204" pitchFamily="18" charset="0"/>
                                          </a:rPr>
                                          <m:t>𝜃</m:t>
                                        </m:r>
                                      </m:e>
                                    </m:d>
                                  </m:e>
                                </m:func>
                                <m:r>
                                  <a:rPr lang="en-US" altLang="zh-CN" sz="2400" i="1">
                                    <a:latin typeface="Cambria Math" panose="02040503050406030204" pitchFamily="18" charset="0"/>
                                  </a:rPr>
                                  <m:t>𝑑</m:t>
                                </m:r>
                                <m:r>
                                  <a:rPr lang="en-US" altLang="zh-CN" sz="2400" b="0" i="1" smtClean="0">
                                    <a:latin typeface="Cambria Math" panose="02040503050406030204" pitchFamily="18" charset="0"/>
                                  </a:rPr>
                                  <m:t>𝑧</m:t>
                                </m:r>
                              </m:e>
                            </m:nary>
                          </m:e>
                        </m:func>
                      </m:e>
                    </m:func>
                  </m:oMath>
                </a14:m>
                <a:endParaRPr lang="zh-CN" altLang="en-US" sz="2400" dirty="0">
                  <a:solidFill>
                    <a:schemeClr val="tx1">
                      <a:lumMod val="75000"/>
                      <a:lumOff val="25000"/>
                    </a:schemeClr>
                  </a:solidFill>
                </a:endParaRPr>
              </a:p>
            </p:txBody>
          </p:sp>
        </mc:Choice>
        <mc:Fallback xmlns="">
          <p:sp>
            <p:nvSpPr>
              <p:cNvPr id="12" name="文本框 11">
                <a:extLst>
                  <a:ext uri="{FF2B5EF4-FFF2-40B4-BE49-F238E27FC236}">
                    <a16:creationId xmlns:a16="http://schemas.microsoft.com/office/drawing/2014/main" id="{35B1DD66-8FAB-47BD-8736-B5A8011BF79F}"/>
                  </a:ext>
                </a:extLst>
              </p:cNvPr>
              <p:cNvSpPr txBox="1">
                <a:spLocks noRot="1" noChangeAspect="1" noMove="1" noResize="1" noEditPoints="1" noAdjustHandles="1" noChangeArrowheads="1" noChangeShapeType="1" noTextEdit="1"/>
              </p:cNvSpPr>
              <p:nvPr/>
            </p:nvSpPr>
            <p:spPr>
              <a:xfrm>
                <a:off x="2271773" y="4387641"/>
                <a:ext cx="7985646" cy="1795748"/>
              </a:xfrm>
              <a:prstGeom prst="rect">
                <a:avLst/>
              </a:prstGeom>
              <a:blipFill>
                <a:blip r:embed="rId5"/>
                <a:stretch>
                  <a:fillRect l="-76" t="-4762" b="-10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8619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 in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5764810" cy="5444238"/>
              </a:xfrm>
            </p:spPr>
            <p:txBody>
              <a:bodyPr/>
              <a:lstStyle/>
              <a:p>
                <a:r>
                  <a:rPr lang="en-US" altLang="zh-CN" dirty="0"/>
                  <a:t>If we have some initial parameters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𝜆</m:t>
                        </m:r>
                      </m:e>
                      <m:sub>
                        <m:r>
                          <a:rPr lang="en-US" altLang="zh-CN" i="1" dirty="0" smtClean="0">
                            <a:latin typeface="Cambria Math" panose="02040503050406030204" pitchFamily="18" charset="0"/>
                          </a:rPr>
                          <m:t>0</m:t>
                        </m:r>
                      </m:sub>
                    </m:sSub>
                  </m:oMath>
                </a14:m>
                <a:r>
                  <a:rPr lang="en-US" altLang="zh-CN" dirty="0"/>
                  <a:t> and we want to find new parameters to maximize the likelihood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𝐹</m:t>
                        </m:r>
                      </m:e>
                      <m:sub>
                        <m:r>
                          <a:rPr lang="en-US" altLang="zh-CN" i="1" dirty="0" smtClean="0">
                            <a:latin typeface="Cambria Math" panose="02040503050406030204" pitchFamily="18" charset="0"/>
                          </a:rPr>
                          <m:t>𝑀𝐿</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𝜆</m:t>
                    </m:r>
                    <m:r>
                      <a:rPr lang="en-US" altLang="zh-CN" i="1" dirty="0" smtClean="0">
                        <a:latin typeface="Cambria Math" panose="02040503050406030204" pitchFamily="18" charset="0"/>
                      </a:rPr>
                      <m:t>)</m:t>
                    </m:r>
                  </m:oMath>
                </a14:m>
                <a:r>
                  <a:rPr lang="en-US" altLang="zh-CN" dirty="0"/>
                  <a:t>, then we can instead maximize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5764810" cy="5444238"/>
              </a:xfrm>
              <a:blipFill>
                <a:blip r:embed="rId2"/>
                <a:stretch>
                  <a:fillRect l="-1693" t="-1568" r="-3598"/>
                </a:stretch>
              </a:blipFill>
            </p:spPr>
            <p:txBody>
              <a:bodyPr/>
              <a:lstStyle/>
              <a:p>
                <a:r>
                  <a:rPr lang="zh-CN" altLang="en-US">
                    <a:noFill/>
                  </a:rPr>
                  <a:t> </a:t>
                </a:r>
              </a:p>
            </p:txBody>
          </p:sp>
        </mc:Fallback>
      </mc:AlternateContent>
      <p:grpSp>
        <p:nvGrpSpPr>
          <p:cNvPr id="9" name="组合 8"/>
          <p:cNvGrpSpPr/>
          <p:nvPr/>
        </p:nvGrpSpPr>
        <p:grpSpPr>
          <a:xfrm>
            <a:off x="1773579" y="3546770"/>
            <a:ext cx="8492639" cy="2258291"/>
            <a:chOff x="2881745" y="2687782"/>
            <a:chExt cx="7018717" cy="2258291"/>
          </a:xfrm>
        </p:grpSpPr>
        <p:sp>
          <p:nvSpPr>
            <p:cNvPr id="8" name="圆角矩形 7"/>
            <p:cNvSpPr/>
            <p:nvPr/>
          </p:nvSpPr>
          <p:spPr>
            <a:xfrm>
              <a:off x="2881745" y="2687782"/>
              <a:ext cx="7018717" cy="2258291"/>
            </a:xfrm>
            <a:prstGeom prst="roundRect">
              <a:avLst>
                <a:gd name="adj" fmla="val 11557"/>
              </a:avLst>
            </a:prstGeom>
            <a:solidFill>
              <a:srgbClr val="FBE6CE">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82833" y="2911964"/>
              <a:ext cx="6532221" cy="1569660"/>
            </a:xfrm>
            <a:prstGeom prst="rect">
              <a:avLst/>
            </a:prstGeom>
          </p:spPr>
          <p:txBody>
            <a:bodyPr wrap="square">
              <a:spAutoFit/>
            </a:bodyPr>
            <a:lstStyle/>
            <a:p>
              <a:pPr marL="984250" indent="-984250"/>
              <a:r>
                <a:rPr lang="en-US" altLang="zh-CN" sz="2400" dirty="0">
                  <a:solidFill>
                    <a:srgbClr val="0070C0"/>
                  </a:solidFill>
                </a:rPr>
                <a:t>E-step</a:t>
              </a:r>
              <a:r>
                <a:rPr lang="en-US" altLang="zh-CN" sz="2400" dirty="0"/>
                <a:t>	estimate the state occupation probabilities given the current parameters (Expectation) </a:t>
              </a:r>
            </a:p>
            <a:p>
              <a:pPr marL="984250" indent="-984250"/>
              <a:r>
                <a:rPr lang="en-US" altLang="zh-CN" sz="2400" dirty="0">
                  <a:solidFill>
                    <a:srgbClr val="0070C0"/>
                  </a:solidFill>
                </a:rPr>
                <a:t>M-step</a:t>
              </a:r>
              <a:r>
                <a:rPr lang="en-US" altLang="zh-CN" sz="2400" dirty="0"/>
                <a:t>	re-estimate the HMM parameters based on the estimated state occupation probabilities (Maximization) </a:t>
              </a:r>
              <a:endParaRPr lang="zh-CN" altLang="en-US" sz="2400" dirty="0"/>
            </a:p>
          </p:txBody>
        </p:sp>
      </p:grpSp>
      <mc:AlternateContent xmlns:mc="http://schemas.openxmlformats.org/markup-compatibility/2006" xmlns:a14="http://schemas.microsoft.com/office/drawing/2010/main">
        <mc:Choice Requires="a14">
          <p:sp>
            <p:nvSpPr>
              <p:cNvPr id="10" name="文本框 9"/>
              <p:cNvSpPr txBox="1"/>
              <p:nvPr/>
            </p:nvSpPr>
            <p:spPr>
              <a:xfrm>
                <a:off x="3653923" y="2257324"/>
                <a:ext cx="3624775" cy="9343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𝒬</m:t>
                          </m:r>
                        </m:sub>
                        <m:sup/>
                        <m:e>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𝑄</m:t>
                              </m:r>
                            </m:e>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𝜆</m:t>
                              </m:r>
                              <m:r>
                                <a:rPr lang="en-US" altLang="zh-CN" sz="2400" b="0" i="1" smtClean="0">
                                  <a:latin typeface="Cambria Math" panose="02040503050406030204" pitchFamily="18" charset="0"/>
                                  <a:ea typeface="Cambria Math" panose="02040503050406030204" pitchFamily="18" charset="0"/>
                                </a:rPr>
                                <m:t> </m:t>
                              </m:r>
                            </m:e>
                          </m:d>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𝜆</m:t>
                              </m:r>
                              <m:r>
                                <a:rPr lang="en-US" altLang="zh-CN" sz="2400" b="0" i="1" smtClean="0">
                                  <a:latin typeface="Cambria Math" panose="02040503050406030204" pitchFamily="18" charset="0"/>
                                </a:rPr>
                                <m:t>)</m:t>
                              </m:r>
                            </m:e>
                          </m:func>
                        </m:e>
                      </m:nary>
                    </m:oMath>
                  </m:oMathPara>
                </a14:m>
                <a:endParaRPr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3653923" y="2257324"/>
                <a:ext cx="3624775" cy="934358"/>
              </a:xfrm>
              <a:prstGeom prst="rect">
                <a:avLst/>
              </a:prstGeom>
              <a:blipFill>
                <a:blip r:embed="rId3"/>
                <a:stretch>
                  <a:fillRect/>
                </a:stretch>
              </a:blipFill>
            </p:spPr>
            <p:txBody>
              <a:bodyPr/>
              <a:lstStyle/>
              <a:p>
                <a:r>
                  <a:rPr lang="zh-CN" altLang="en-US">
                    <a:noFill/>
                  </a:rPr>
                  <a:t> </a:t>
                </a:r>
              </a:p>
            </p:txBody>
          </p:sp>
        </mc:Fallback>
      </mc:AlternateContent>
      <p:sp>
        <p:nvSpPr>
          <p:cNvPr id="11" name="灯片编号占位符 10"/>
          <p:cNvSpPr>
            <a:spLocks noGrp="1"/>
          </p:cNvSpPr>
          <p:nvPr>
            <p:ph type="sldNum" sz="quarter" idx="12"/>
          </p:nvPr>
        </p:nvSpPr>
        <p:spPr/>
        <p:txBody>
          <a:bodyPr/>
          <a:lstStyle/>
          <a:p>
            <a:pPr>
              <a:defRPr/>
            </a:pPr>
            <a:fld id="{B9CD4CCB-73CB-499F-9483-72A1F6A46DBE}" type="slidenum">
              <a:rPr lang="zh-TW" altLang="en-US" smtClean="0"/>
              <a:pPr>
                <a:defRPr/>
              </a:pPr>
              <a:t>82</a:t>
            </a:fld>
            <a:endParaRPr lang="en-US" altLang="zh-TW"/>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C88AD76-E1EE-439B-A1D7-ADE82D91A9D4}"/>
                  </a:ext>
                </a:extLst>
              </p:cNvPr>
              <p:cNvSpPr txBox="1"/>
              <p:nvPr/>
            </p:nvSpPr>
            <p:spPr>
              <a:xfrm>
                <a:off x="6742718" y="219288"/>
                <a:ext cx="5384628" cy="1413464"/>
              </a:xfrm>
              <a:prstGeom prst="rect">
                <a:avLst/>
              </a:prstGeom>
              <a:solidFill>
                <a:schemeClr val="accent2">
                  <a:lumMod val="20000"/>
                  <a:lumOff val="80000"/>
                </a:schemeClr>
              </a:solidFill>
              <a:ln w="28575">
                <a:solidFill>
                  <a:srgbClr val="FF0000"/>
                </a:solidFill>
              </a:ln>
            </p:spPr>
            <p:txBody>
              <a:bodyPr wrap="square" rtlCol="0">
                <a:spAutoFit/>
              </a:bodyPr>
              <a:lstStyle/>
              <a:p>
                <a:pPr marL="91440" indent="-91440">
                  <a:lnSpc>
                    <a:spcPct val="90000"/>
                  </a:lnSpc>
                  <a:spcAft>
                    <a:spcPts val="1200"/>
                  </a:spcAft>
                  <a:buClr>
                    <a:schemeClr val="accent1"/>
                  </a:buClr>
                  <a:buSzPct val="100000"/>
                  <a:buFont typeface="Calibri" panose="020F0502020204030204" pitchFamily="34" charset="0"/>
                  <a:buChar char=" "/>
                </a:pPr>
                <a:r>
                  <a:rPr lang="en-US" altLang="zh-CN" sz="2000" dirty="0">
                    <a:solidFill>
                      <a:schemeClr val="tx1">
                        <a:lumMod val="75000"/>
                        <a:lumOff val="25000"/>
                      </a:schemeClr>
                    </a:solidFill>
                  </a:rPr>
                  <a:t>EM Algorithm:</a:t>
                </a:r>
              </a:p>
              <a:p>
                <a:pPr marL="91440" indent="-91440">
                  <a:lnSpc>
                    <a:spcPct val="90000"/>
                  </a:lnSpc>
                  <a:spcAft>
                    <a:spcPts val="1200"/>
                  </a:spcAft>
                  <a:buClr>
                    <a:schemeClr val="accent1"/>
                  </a:buClr>
                  <a:buSzPct val="100000"/>
                  <a:buFont typeface="Calibri" panose="020F0502020204030204" pitchFamily="34" charset="0"/>
                  <a:buChar char=" "/>
                </a:pPr>
                <a:r>
                  <a:rPr lang="en-US" altLang="zh-CN" sz="2000" dirty="0">
                    <a:solidFill>
                      <a:schemeClr val="tx1">
                        <a:lumMod val="75000"/>
                        <a:lumOff val="25000"/>
                      </a:schemeClr>
                    </a:solidFill>
                  </a:rPr>
                  <a:t>1. E-step: </a:t>
                </a:r>
                <a14:m>
                  <m:oMath xmlns:m="http://schemas.openxmlformats.org/officeDocument/2006/math">
                    <m:r>
                      <a:rPr lang="en-US" altLang="zh-CN" sz="2000" b="0" i="1" smtClean="0">
                        <a:solidFill>
                          <a:schemeClr val="tx1">
                            <a:lumMod val="75000"/>
                            <a:lumOff val="25000"/>
                          </a:schemeClr>
                        </a:solidFill>
                        <a:latin typeface="Cambria Math" panose="02040503050406030204" pitchFamily="18" charset="0"/>
                      </a:rPr>
                      <m:t>𝑞</m:t>
                    </m:r>
                    <m:d>
                      <m:dPr>
                        <m:ctrlPr>
                          <a:rPr lang="en-US" altLang="zh-CN" sz="2000" b="0" i="1" smtClean="0">
                            <a:solidFill>
                              <a:schemeClr val="tx1">
                                <a:lumMod val="75000"/>
                                <a:lumOff val="25000"/>
                              </a:schemeClr>
                            </a:solidFill>
                            <a:latin typeface="Cambria Math" panose="02040503050406030204" pitchFamily="18" charset="0"/>
                          </a:rPr>
                        </m:ctrlPr>
                      </m:dPr>
                      <m:e>
                        <m:r>
                          <a:rPr lang="en-US" altLang="zh-CN" sz="2000" b="0" i="1" smtClean="0">
                            <a:solidFill>
                              <a:schemeClr val="tx1">
                                <a:lumMod val="75000"/>
                                <a:lumOff val="25000"/>
                              </a:schemeClr>
                            </a:solidFill>
                            <a:latin typeface="Cambria Math" panose="02040503050406030204" pitchFamily="18" charset="0"/>
                          </a:rPr>
                          <m:t>𝑧</m:t>
                        </m:r>
                      </m:e>
                    </m:d>
                    <m:r>
                      <a:rPr lang="en-US" altLang="zh-CN" sz="2000" b="0" i="1" smtClean="0">
                        <a:solidFill>
                          <a:schemeClr val="tx1">
                            <a:lumMod val="75000"/>
                            <a:lumOff val="25000"/>
                          </a:schemeClr>
                        </a:solidFill>
                        <a:latin typeface="Cambria Math" panose="02040503050406030204" pitchFamily="18" charset="0"/>
                      </a:rPr>
                      <m:t>=</m:t>
                    </m:r>
                    <m:r>
                      <a:rPr lang="en-US" altLang="zh-CN" sz="2000" b="0" i="1" smtClean="0">
                        <a:solidFill>
                          <a:schemeClr val="tx1">
                            <a:lumMod val="75000"/>
                            <a:lumOff val="25000"/>
                          </a:schemeClr>
                        </a:solidFill>
                        <a:latin typeface="Cambria Math" panose="02040503050406030204" pitchFamily="18" charset="0"/>
                      </a:rPr>
                      <m:t>𝑝</m:t>
                    </m:r>
                    <m:r>
                      <a:rPr lang="en-US" altLang="zh-CN" sz="2000" b="0" i="1" smtClean="0">
                        <a:solidFill>
                          <a:schemeClr val="tx1">
                            <a:lumMod val="75000"/>
                            <a:lumOff val="25000"/>
                          </a:schemeClr>
                        </a:solidFill>
                        <a:latin typeface="Cambria Math" panose="02040503050406030204" pitchFamily="18" charset="0"/>
                      </a:rPr>
                      <m:t>(</m:t>
                    </m:r>
                    <m:r>
                      <a:rPr lang="en-US" altLang="zh-CN" sz="2000" b="0" i="1" smtClean="0">
                        <a:solidFill>
                          <a:schemeClr val="tx1">
                            <a:lumMod val="75000"/>
                            <a:lumOff val="25000"/>
                          </a:schemeClr>
                        </a:solidFill>
                        <a:latin typeface="Cambria Math" panose="02040503050406030204" pitchFamily="18" charset="0"/>
                      </a:rPr>
                      <m:t>𝑧</m:t>
                    </m:r>
                    <m:r>
                      <a:rPr lang="en-US" altLang="zh-CN" sz="2000" b="0" i="1" smtClean="0">
                        <a:solidFill>
                          <a:schemeClr val="tx1">
                            <a:lumMod val="75000"/>
                            <a:lumOff val="25000"/>
                          </a:schemeClr>
                        </a:solidFill>
                        <a:latin typeface="Cambria Math" panose="02040503050406030204" pitchFamily="18" charset="0"/>
                      </a:rPr>
                      <m:t>|</m:t>
                    </m:r>
                    <m:r>
                      <a:rPr lang="en-US" altLang="zh-CN" sz="2000" b="0" i="1" smtClean="0">
                        <a:solidFill>
                          <a:schemeClr val="tx1">
                            <a:lumMod val="75000"/>
                            <a:lumOff val="25000"/>
                          </a:schemeClr>
                        </a:solidFill>
                        <a:latin typeface="Cambria Math" panose="02040503050406030204" pitchFamily="18" charset="0"/>
                      </a:rPr>
                      <m:t>𝑥</m:t>
                    </m:r>
                    <m:r>
                      <a:rPr lang="en-US" altLang="zh-CN" sz="2000" b="0" i="1" smtClean="0">
                        <a:solidFill>
                          <a:schemeClr val="tx1">
                            <a:lumMod val="75000"/>
                            <a:lumOff val="25000"/>
                          </a:schemeClr>
                        </a:solidFill>
                        <a:latin typeface="Cambria Math" panose="02040503050406030204" pitchFamily="18" charset="0"/>
                      </a:rPr>
                      <m:t>;</m:t>
                    </m:r>
                    <m:r>
                      <a:rPr lang="en-US" altLang="zh-CN" sz="2000" b="0" i="1" smtClean="0">
                        <a:solidFill>
                          <a:schemeClr val="tx1">
                            <a:lumMod val="75000"/>
                            <a:lumOff val="25000"/>
                          </a:schemeClr>
                        </a:solidFill>
                        <a:latin typeface="Cambria Math" panose="02040503050406030204" pitchFamily="18" charset="0"/>
                      </a:rPr>
                      <m:t>𝜃</m:t>
                    </m:r>
                    <m:r>
                      <a:rPr lang="en-US" altLang="zh-CN" sz="2000" b="0" i="1" smtClean="0">
                        <a:solidFill>
                          <a:schemeClr val="tx1">
                            <a:lumMod val="75000"/>
                            <a:lumOff val="25000"/>
                          </a:schemeClr>
                        </a:solidFill>
                        <a:latin typeface="Cambria Math" panose="02040503050406030204" pitchFamily="18" charset="0"/>
                      </a:rPr>
                      <m:t>)</m:t>
                    </m:r>
                  </m:oMath>
                </a14:m>
                <a:endParaRPr lang="en-US" altLang="zh-CN" sz="2000" dirty="0">
                  <a:solidFill>
                    <a:schemeClr val="tx1">
                      <a:lumMod val="75000"/>
                      <a:lumOff val="25000"/>
                    </a:schemeClr>
                  </a:solidFill>
                </a:endParaRPr>
              </a:p>
              <a:p>
                <a:pPr marL="91440" indent="-91440">
                  <a:lnSpc>
                    <a:spcPct val="90000"/>
                  </a:lnSpc>
                  <a:spcAft>
                    <a:spcPts val="1200"/>
                  </a:spcAft>
                  <a:buClr>
                    <a:schemeClr val="accent1"/>
                  </a:buClr>
                  <a:buSzPct val="100000"/>
                  <a:buFont typeface="Calibri" panose="020F0502020204030204" pitchFamily="34" charset="0"/>
                  <a:buChar char=" "/>
                </a:pPr>
                <a:r>
                  <a:rPr lang="en-US" altLang="zh-CN" sz="2000" dirty="0">
                    <a:solidFill>
                      <a:schemeClr val="tx1">
                        <a:lumMod val="75000"/>
                        <a:lumOff val="25000"/>
                      </a:schemeClr>
                    </a:solidFill>
                  </a:rPr>
                  <a:t>2. M-step: </a:t>
                </a:r>
                <a14:m>
                  <m:oMath xmlns:m="http://schemas.openxmlformats.org/officeDocument/2006/math">
                    <m:r>
                      <a:rPr lang="en-US" altLang="zh-CN" sz="2000" b="0" i="1" smtClean="0">
                        <a:solidFill>
                          <a:schemeClr val="tx1">
                            <a:lumMod val="75000"/>
                            <a:lumOff val="25000"/>
                          </a:schemeClr>
                        </a:solidFill>
                        <a:latin typeface="Cambria Math" panose="02040503050406030204" pitchFamily="18" charset="0"/>
                      </a:rPr>
                      <m:t>𝜃</m:t>
                    </m:r>
                    <m:r>
                      <a:rPr lang="en-US" altLang="zh-CN" sz="2000" b="0" i="1" smtClean="0">
                        <a:solidFill>
                          <a:schemeClr val="tx1">
                            <a:lumMod val="75000"/>
                            <a:lumOff val="25000"/>
                          </a:schemeClr>
                        </a:solidFill>
                        <a:latin typeface="Cambria Math" panose="02040503050406030204" pitchFamily="18" charset="0"/>
                      </a:rPr>
                      <m:t>=</m:t>
                    </m:r>
                    <m:func>
                      <m:funcPr>
                        <m:ctrlPr>
                          <a:rPr lang="en-US" altLang="zh-CN" sz="2000" b="0" i="1" smtClean="0">
                            <a:solidFill>
                              <a:schemeClr val="tx1">
                                <a:lumMod val="75000"/>
                                <a:lumOff val="25000"/>
                              </a:schemeClr>
                            </a:solidFill>
                            <a:latin typeface="Cambria Math" panose="02040503050406030204" pitchFamily="18" charset="0"/>
                          </a:rPr>
                        </m:ctrlPr>
                      </m:funcPr>
                      <m:fName>
                        <m:r>
                          <m:rPr>
                            <m:sty m:val="p"/>
                          </m:rPr>
                          <a:rPr lang="en-US" altLang="zh-CN" sz="2000" b="0" i="0" smtClean="0">
                            <a:solidFill>
                              <a:schemeClr val="tx1">
                                <a:lumMod val="75000"/>
                                <a:lumOff val="25000"/>
                              </a:schemeClr>
                            </a:solidFill>
                            <a:latin typeface="Cambria Math" panose="02040503050406030204" pitchFamily="18" charset="0"/>
                          </a:rPr>
                          <m:t>arg</m:t>
                        </m:r>
                      </m:fName>
                      <m:e>
                        <m:func>
                          <m:funcPr>
                            <m:ctrlPr>
                              <a:rPr lang="en-US" altLang="zh-CN" sz="2000" b="0" i="1" smtClean="0">
                                <a:solidFill>
                                  <a:schemeClr val="tx1">
                                    <a:lumMod val="75000"/>
                                    <a:lumOff val="25000"/>
                                  </a:schemeClr>
                                </a:solidFill>
                                <a:latin typeface="Cambria Math" panose="02040503050406030204" pitchFamily="18" charset="0"/>
                              </a:rPr>
                            </m:ctrlPr>
                          </m:funcPr>
                          <m:fName>
                            <m:limLow>
                              <m:limLowPr>
                                <m:ctrlPr>
                                  <a:rPr lang="en-US" altLang="zh-CN" sz="2000" b="0" i="1" smtClean="0">
                                    <a:solidFill>
                                      <a:schemeClr val="tx1">
                                        <a:lumMod val="75000"/>
                                        <a:lumOff val="25000"/>
                                      </a:schemeClr>
                                    </a:solidFill>
                                    <a:latin typeface="Cambria Math" panose="02040503050406030204" pitchFamily="18" charset="0"/>
                                  </a:rPr>
                                </m:ctrlPr>
                              </m:limLowPr>
                              <m:e>
                                <m:r>
                                  <m:rPr>
                                    <m:sty m:val="p"/>
                                  </m:rPr>
                                  <a:rPr lang="en-US" altLang="zh-CN" sz="2000" b="0" i="0" smtClean="0">
                                    <a:solidFill>
                                      <a:schemeClr val="tx1">
                                        <a:lumMod val="75000"/>
                                        <a:lumOff val="25000"/>
                                      </a:schemeClr>
                                    </a:solidFill>
                                    <a:latin typeface="Cambria Math" panose="02040503050406030204" pitchFamily="18" charset="0"/>
                                  </a:rPr>
                                  <m:t>max</m:t>
                                </m:r>
                              </m:e>
                              <m:lim>
                                <m:r>
                                  <a:rPr lang="en-US" altLang="zh-CN" sz="2000" b="0" i="1" smtClean="0">
                                    <a:solidFill>
                                      <a:schemeClr val="tx1">
                                        <a:lumMod val="75000"/>
                                        <a:lumOff val="25000"/>
                                      </a:schemeClr>
                                    </a:solidFill>
                                    <a:latin typeface="Cambria Math" panose="02040503050406030204" pitchFamily="18" charset="0"/>
                                  </a:rPr>
                                  <m:t>𝜃</m:t>
                                </m:r>
                              </m:lim>
                            </m:limLow>
                          </m:fName>
                          <m:e>
                            <m:nary>
                              <m:naryPr>
                                <m:ctrlPr>
                                  <a:rPr lang="en-US" altLang="zh-CN" sz="2000" i="1">
                                    <a:latin typeface="Cambria Math" panose="02040503050406030204" pitchFamily="18" charset="0"/>
                                  </a:rPr>
                                </m:ctrlPr>
                              </m:naryPr>
                              <m:sub>
                                <m:r>
                                  <a:rPr lang="en-US" altLang="zh-CN" sz="2000" b="0" i="1" smtClean="0">
                                    <a:latin typeface="Cambria Math" panose="02040503050406030204" pitchFamily="18" charset="0"/>
                                  </a:rPr>
                                  <m:t>𝑧</m:t>
                                </m:r>
                              </m:sub>
                              <m:sup/>
                              <m:e>
                                <m:r>
                                  <a:rPr lang="en-US" altLang="zh-CN" sz="2000" i="1">
                                    <a:latin typeface="Cambria Math" panose="02040503050406030204" pitchFamily="18" charset="0"/>
                                  </a:rPr>
                                  <m:t>𝑞</m:t>
                                </m:r>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𝑧</m:t>
                                    </m:r>
                                  </m:e>
                                </m:d>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𝑝</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𝑧</m:t>
                                        </m:r>
                                        <m:r>
                                          <a:rPr lang="en-US" altLang="zh-CN" sz="2000" i="1">
                                            <a:latin typeface="Cambria Math" panose="02040503050406030204" pitchFamily="18" charset="0"/>
                                          </a:rPr>
                                          <m:t>;</m:t>
                                        </m:r>
                                        <m:r>
                                          <a:rPr lang="en-US" altLang="zh-CN" sz="2000" i="1">
                                            <a:latin typeface="Cambria Math" panose="02040503050406030204" pitchFamily="18" charset="0"/>
                                          </a:rPr>
                                          <m:t>𝜃</m:t>
                                        </m:r>
                                      </m:e>
                                    </m:d>
                                  </m:e>
                                </m:func>
                                <m:r>
                                  <a:rPr lang="en-US" altLang="zh-CN" sz="2000" i="1">
                                    <a:latin typeface="Cambria Math" panose="02040503050406030204" pitchFamily="18" charset="0"/>
                                  </a:rPr>
                                  <m:t>𝑑𝑥</m:t>
                                </m:r>
                              </m:e>
                            </m:nary>
                          </m:e>
                        </m:func>
                      </m:e>
                    </m:func>
                  </m:oMath>
                </a14:m>
                <a:endParaRPr lang="zh-CN" altLang="en-US" sz="2000" dirty="0">
                  <a:solidFill>
                    <a:schemeClr val="tx1">
                      <a:lumMod val="75000"/>
                      <a:lumOff val="25000"/>
                    </a:schemeClr>
                  </a:solidFill>
                </a:endParaRPr>
              </a:p>
            </p:txBody>
          </p:sp>
        </mc:Choice>
        <mc:Fallback xmlns="">
          <p:sp>
            <p:nvSpPr>
              <p:cNvPr id="15" name="文本框 14">
                <a:extLst>
                  <a:ext uri="{FF2B5EF4-FFF2-40B4-BE49-F238E27FC236}">
                    <a16:creationId xmlns:a16="http://schemas.microsoft.com/office/drawing/2014/main" id="{CC88AD76-E1EE-439B-A1D7-ADE82D91A9D4}"/>
                  </a:ext>
                </a:extLst>
              </p:cNvPr>
              <p:cNvSpPr txBox="1">
                <a:spLocks noRot="1" noChangeAspect="1" noMove="1" noResize="1" noEditPoints="1" noAdjustHandles="1" noChangeArrowheads="1" noChangeShapeType="1" noTextEdit="1"/>
              </p:cNvSpPr>
              <p:nvPr/>
            </p:nvSpPr>
            <p:spPr>
              <a:xfrm>
                <a:off x="6742718" y="219288"/>
                <a:ext cx="5384628" cy="1413464"/>
              </a:xfrm>
              <a:prstGeom prst="rect">
                <a:avLst/>
              </a:prstGeom>
              <a:blipFill>
                <a:blip r:embed="rId4"/>
                <a:stretch>
                  <a:fillRect t="-3797"/>
                </a:stretch>
              </a:blipFill>
              <a:ln w="28575">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19709571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 in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Application of EM algorithm to HMMs is called </a:t>
                </a:r>
                <a:r>
                  <a:rPr lang="en-US" altLang="zh-CN" dirty="0">
                    <a:solidFill>
                      <a:srgbClr val="FF0000"/>
                    </a:solidFill>
                  </a:rPr>
                  <a:t>Baum-Welch algorithm</a:t>
                </a:r>
              </a:p>
              <a:p>
                <a:pPr lvl="1"/>
                <a:r>
                  <a:rPr lang="en-US" altLang="zh-CN" dirty="0"/>
                  <a:t>E-step – Fix parameters, find states expectation (Forward and Backward algorithm)</a:t>
                </a:r>
              </a:p>
              <a:p>
                <a:pPr lvl="1"/>
                <a:r>
                  <a:rPr lang="en-US" altLang="zh-CN" dirty="0"/>
                  <a:t>M-step – Fix expected states, update parameters</a:t>
                </a:r>
              </a:p>
              <a:p>
                <a:endParaRPr lang="en-US" altLang="zh-CN" dirty="0"/>
              </a:p>
              <a:p>
                <a:r>
                  <a:rPr lang="en-US" altLang="zh-CN" dirty="0"/>
                  <a:t>In the initial phase, the content of the parameters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oMath>
                </a14:m>
                <a:r>
                  <a:rPr lang="en-US" altLang="zh-CN" dirty="0"/>
                  <a:t> ,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𝑗</m:t>
                        </m:r>
                      </m:sub>
                    </m:sSub>
                    <m:d>
                      <m:dPr>
                        <m:ctrlPr>
                          <a:rPr lang="en-US" altLang="zh-CN" i="1" smtClean="0">
                            <a:latin typeface="Cambria Math" panose="02040503050406030204" pitchFamily="18" charset="0"/>
                          </a:rPr>
                        </m:ctrlPr>
                      </m:dPr>
                      <m:e>
                        <m:r>
                          <a:rPr lang="en-US" altLang="zh-CN" b="1" i="1">
                            <a:latin typeface="Cambria Math" panose="02040503050406030204" pitchFamily="18" charset="0"/>
                          </a:rPr>
                          <m:t>𝒙</m:t>
                        </m:r>
                      </m:e>
                    </m:d>
                    <m:r>
                      <a:rPr lang="en-US" altLang="zh-CN" i="1">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0</m:t>
                        </m:r>
                        <m:r>
                          <a:rPr lang="en-US" altLang="zh-CN" b="0" i="1" smtClean="0">
                            <a:latin typeface="Cambria Math" panose="02040503050406030204" pitchFamily="18" charset="0"/>
                          </a:rPr>
                          <m:t>𝑗</m:t>
                        </m:r>
                      </m:sub>
                    </m:sSub>
                    <m:r>
                      <a:rPr lang="en-US" altLang="zh-CN" i="1">
                        <a:latin typeface="Cambria Math" panose="02040503050406030204" pitchFamily="18" charset="0"/>
                      </a:rPr>
                      <m:t>} </m:t>
                    </m:r>
                  </m:oMath>
                </a14:m>
                <a:r>
                  <a:rPr lang="en-US" altLang="zh-CN" b="1" dirty="0"/>
                  <a:t> </a:t>
                </a:r>
                <a:r>
                  <a:rPr lang="en-US" altLang="zh-CN" dirty="0"/>
                  <a:t>are initialized, and it could be done randomly if there is no prior knowledge about them.</a:t>
                </a:r>
                <a:endParaRPr lang="zh-CN" altLang="en-US" dirty="0"/>
              </a:p>
              <a:p>
                <a:r>
                  <a:rPr lang="en-US" altLang="zh-CN" dirty="0">
                    <a:solidFill>
                      <a:srgbClr val="FF0000"/>
                    </a:solidFill>
                  </a:rPr>
                  <a:t>State occupation probability</a:t>
                </a:r>
                <a:r>
                  <a:rPr lang="en-US" altLang="zh-CN" dirty="0"/>
                  <a:t>: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𝛾</m:t>
                        </m:r>
                      </m:e>
                      <m:sub>
                        <m:r>
                          <a:rPr lang="en-US" altLang="zh-CN" i="1" dirty="0">
                            <a:latin typeface="Cambria Math" panose="02040503050406030204" pitchFamily="18" charset="0"/>
                          </a:rPr>
                          <m:t>𝑡</m:t>
                        </m:r>
                      </m:sub>
                      <m:sup>
                        <m:r>
                          <a:rPr lang="en-US" altLang="zh-CN" i="1" dirty="0">
                            <a:latin typeface="Cambria Math" panose="02040503050406030204" pitchFamily="18" charset="0"/>
                          </a:rPr>
                          <m:t>𝑗</m:t>
                        </m:r>
                      </m:sup>
                    </m:sSubSup>
                  </m:oMath>
                </a14:m>
                <a:r>
                  <a:rPr lang="en-US" altLang="zh-CN" dirty="0"/>
                  <a:t> is the probability that the system is at state </a:t>
                </a:r>
                <a14:m>
                  <m:oMath xmlns:m="http://schemas.openxmlformats.org/officeDocument/2006/math">
                    <m:r>
                      <a:rPr lang="en-US" altLang="zh-CN" i="1" dirty="0">
                        <a:latin typeface="Cambria Math" panose="02040503050406030204" pitchFamily="18" charset="0"/>
                      </a:rPr>
                      <m:t>𝑗</m:t>
                    </m:r>
                  </m:oMath>
                </a14:m>
                <a:r>
                  <a:rPr lang="en-US" altLang="zh-CN" dirty="0"/>
                  <a:t> at time </a:t>
                </a:r>
                <a14:m>
                  <m:oMath xmlns:m="http://schemas.openxmlformats.org/officeDocument/2006/math">
                    <m:r>
                      <a:rPr lang="en-US" altLang="zh-CN" i="1" dirty="0">
                        <a:latin typeface="Cambria Math" panose="02040503050406030204" pitchFamily="18" charset="0"/>
                      </a:rPr>
                      <m:t>𝑡</m:t>
                    </m:r>
                  </m:oMath>
                </a14:m>
                <a:r>
                  <a:rPr lang="en-US" altLang="zh-CN" dirty="0"/>
                  <a:t> given the sequence of observations </a:t>
                </a:r>
                <a14:m>
                  <m:oMath xmlns:m="http://schemas.openxmlformats.org/officeDocument/2006/math">
                    <m:r>
                      <a:rPr lang="en-US" altLang="zh-CN" i="1">
                        <a:latin typeface="Cambria Math" panose="02040503050406030204" pitchFamily="18" charset="0"/>
                      </a:rPr>
                      <m:t>𝑋</m:t>
                    </m:r>
                  </m:oMath>
                </a14:m>
                <a:r>
                  <a:rPr lang="en-US" altLang="zh-CN" dirty="0"/>
                  <a:t>. </a:t>
                </a:r>
              </a:p>
              <a:p>
                <a:pPr algn="ctr"/>
                <a:endParaRPr lang="en-US" altLang="zh-CN" sz="6000" dirty="0"/>
              </a:p>
              <a:p>
                <a:r>
                  <a:rPr lang="en-US" altLang="zh-CN" dirty="0"/>
                  <a:t>We can use this for an iterative algorithm for HMM training</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12" t="-1568" r="-912" b="-112"/>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83</a:t>
            </a:fld>
            <a:endParaRPr lang="en-US" altLang="zh-TW"/>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9BE19AB-990B-4902-98A7-4511C85E7DA7}"/>
                  </a:ext>
                </a:extLst>
              </p:cNvPr>
              <p:cNvSpPr/>
              <p:nvPr/>
            </p:nvSpPr>
            <p:spPr>
              <a:xfrm>
                <a:off x="2274184" y="4717828"/>
                <a:ext cx="7643631" cy="871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e>
                        <m:e>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i="1">
                              <a:latin typeface="Cambria Math" panose="02040503050406030204" pitchFamily="18" charset="0"/>
                            </a:rPr>
                            <m:t>𝜆</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r>
                                <a:rPr lang="en-US" altLang="zh-CN" sz="2400" i="1" smtClean="0">
                                  <a:latin typeface="Cambria Math" panose="02040503050406030204" pitchFamily="18" charset="0"/>
                                </a:rPr>
                                <m:t>𝑋</m:t>
                              </m:r>
                            </m:e>
                          </m:d>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i="1">
                                      <a:latin typeface="Cambria Math" panose="02040503050406030204" pitchFamily="18" charset="0"/>
                                    </a:rPr>
                                    <m:t>𝑇</m:t>
                                  </m:r>
                                </m:sub>
                              </m:sSub>
                            </m:e>
                          </m:d>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oMath>
                  </m:oMathPara>
                </a14:m>
                <a:endParaRPr lang="zh-CN" altLang="en-US" sz="2400" dirty="0"/>
              </a:p>
            </p:txBody>
          </p:sp>
        </mc:Choice>
        <mc:Fallback xmlns="">
          <p:sp>
            <p:nvSpPr>
              <p:cNvPr id="4" name="矩形 3">
                <a:extLst>
                  <a:ext uri="{FF2B5EF4-FFF2-40B4-BE49-F238E27FC236}">
                    <a16:creationId xmlns:a16="http://schemas.microsoft.com/office/drawing/2014/main" id="{59BE19AB-990B-4902-98A7-4511C85E7DA7}"/>
                  </a:ext>
                </a:extLst>
              </p:cNvPr>
              <p:cNvSpPr>
                <a:spLocks noRot="1" noChangeAspect="1" noMove="1" noResize="1" noEditPoints="1" noAdjustHandles="1" noChangeArrowheads="1" noChangeShapeType="1" noTextEdit="1"/>
              </p:cNvSpPr>
              <p:nvPr/>
            </p:nvSpPr>
            <p:spPr>
              <a:xfrm>
                <a:off x="2274184" y="4717828"/>
                <a:ext cx="7643631" cy="87132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12502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 algorithm in HMM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Application of EM algorithm to HMMs is called </a:t>
                </a:r>
                <a:r>
                  <a:rPr lang="en-US" altLang="zh-CN" dirty="0">
                    <a:solidFill>
                      <a:srgbClr val="FF0000"/>
                    </a:solidFill>
                  </a:rPr>
                  <a:t>Baum-Welch algorithm</a:t>
                </a:r>
              </a:p>
              <a:p>
                <a:pPr lvl="1"/>
                <a:r>
                  <a:rPr lang="en-US" altLang="zh-CN" dirty="0"/>
                  <a:t>E-step – Fix parameters, find states expectation (Forward and Backward algorithm)</a:t>
                </a:r>
              </a:p>
              <a:p>
                <a:pPr lvl="1"/>
                <a:r>
                  <a:rPr lang="en-US" altLang="zh-CN" dirty="0"/>
                  <a:t>M-step – Fix expected states, update parameters</a:t>
                </a:r>
              </a:p>
              <a:p>
                <a:r>
                  <a:rPr lang="en-US" altLang="zh-CN" dirty="0"/>
                  <a:t>Remember we have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𝛼</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r>
                  <a:rPr lang="en-US" altLang="zh-CN" dirty="0"/>
                  <a:t>  (</a:t>
                </a:r>
                <a:r>
                  <a:rPr lang="en-US" altLang="zh-CN" dirty="0">
                    <a:solidFill>
                      <a:srgbClr val="FF0000"/>
                    </a:solidFill>
                  </a:rPr>
                  <a:t>Forward probability</a:t>
                </a:r>
                <a:r>
                  <a:rPr lang="en-US" altLang="zh-CN" dirty="0"/>
                  <a:t>)</a:t>
                </a:r>
              </a:p>
              <a:p>
                <a:r>
                  <a:rPr lang="en-US" altLang="zh-CN" dirty="0"/>
                  <a:t>We need something for the second part: mirror image of the “forward procedure”, called “backward procedure.”</a:t>
                </a:r>
              </a:p>
              <a:p>
                <a:r>
                  <a:rPr lang="en-US" altLang="zh-CN" dirty="0"/>
                  <a:t>Let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𝑇</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smtClean="0">
                        <a:latin typeface="Cambria Math" panose="02040503050406030204" pitchFamily="18" charset="0"/>
                      </a:rPr>
                      <m:t>)</m:t>
                    </m:r>
                  </m:oMath>
                </a14:m>
                <a:r>
                  <a:rPr lang="en-US" altLang="zh-CN" dirty="0"/>
                  <a:t>  (</a:t>
                </a:r>
                <a:r>
                  <a:rPr lang="en-US" altLang="zh-CN" dirty="0">
                    <a:solidFill>
                      <a:srgbClr val="FF0000"/>
                    </a:solidFill>
                  </a:rPr>
                  <a:t>Backward probability</a:t>
                </a:r>
                <a:r>
                  <a:rPr lang="en-US" altLang="zh-CN" dirty="0"/>
                  <a:t>)</a:t>
                </a:r>
              </a:p>
              <a:p>
                <a:pPr>
                  <a:spcBef>
                    <a:spcPts val="1800"/>
                  </a:spcBef>
                  <a:spcAft>
                    <a:spcPts val="1200"/>
                  </a:spcAft>
                </a:pP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e>
                    </m:d>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𝑇</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e>
                    </m:d>
                  </m:oMath>
                </a14:m>
                <a:endParaRPr lang="en-US" altLang="zh-CN" dirty="0"/>
              </a:p>
              <a:p>
                <a:pPr>
                  <a:spcBef>
                    <a:spcPts val="1800"/>
                  </a:spcBef>
                  <a:spcAft>
                    <a:spcPts val="1200"/>
                  </a:spcAft>
                </a:pP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𝑇</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endParaRPr lang="en-US" altLang="zh-CN" dirty="0"/>
              </a:p>
              <a:p>
                <a:pPr>
                  <a:spcBef>
                    <a:spcPts val="1800"/>
                  </a:spcBef>
                  <a:spcAft>
                    <a:spcPts val="1200"/>
                  </a:spcAft>
                </a:pPr>
                <a14:m>
                  <m:oMath xmlns:m="http://schemas.openxmlformats.org/officeDocument/2006/math">
                    <m:r>
                      <a:rPr lang="en-US" altLang="zh-CN" i="1">
                        <a:latin typeface="Cambria Math" panose="02040503050406030204" pitchFamily="18" charset="0"/>
                      </a:rPr>
                      <m:t>           =</m:t>
                    </m:r>
                    <m:r>
                      <a:rPr lang="en-US" altLang="zh-CN" i="1">
                        <a:latin typeface="Cambria Math" panose="02040503050406030204" pitchFamily="18" charset="0"/>
                      </a:rPr>
                      <m:t>𝑝</m:t>
                    </m:r>
                    <m:r>
                      <a:rPr lang="en-US" altLang="zh-CN" i="1">
                        <a:latin typeface="Cambria Math" panose="02040503050406030204" pitchFamily="18" charset="0"/>
                      </a:rPr>
                      <m:t>(</m:t>
                    </m:r>
                    <m:r>
                      <a:rPr lang="en-US" altLang="zh-CN" i="1">
                        <a:latin typeface="Cambria Math" panose="02040503050406030204" pitchFamily="18" charset="0"/>
                      </a:rPr>
                      <m:t>𝑋</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oMath>
                </a14:m>
                <a:endParaRPr lang="zh-CN" altLang="en-US" dirty="0"/>
              </a:p>
              <a:p>
                <a:endParaRPr lang="en-US" altLang="zh-CN"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67" t="-1568" b="-4143"/>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84</a:t>
            </a:fld>
            <a:endParaRPr lang="en-US" altLang="zh-TW"/>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47D0B4B3-BA31-4E6D-9E65-D96441DB27D4}"/>
                  </a:ext>
                </a:extLst>
              </p:cNvPr>
              <p:cNvSpPr/>
              <p:nvPr/>
            </p:nvSpPr>
            <p:spPr>
              <a:xfrm>
                <a:off x="8658336" y="3582010"/>
                <a:ext cx="2515817" cy="2768194"/>
              </a:xfrm>
              <a:prstGeom prst="rect">
                <a:avLst/>
              </a:prstGeom>
              <a:ln w="19050">
                <a:solidFill>
                  <a:srgbClr val="FF0000"/>
                </a:solidFill>
              </a:ln>
            </p:spPr>
            <p:txBody>
              <a:bodyPr wrap="none">
                <a:spAutoFit/>
              </a:bodyPr>
              <a:lstStyle/>
              <a:p>
                <a:pPr>
                  <a:spcAft>
                    <a:spcPts val="1200"/>
                  </a:spcAft>
                </a:pPr>
                <a14:m>
                  <m:oMathPara xmlns:m="http://schemas.openxmlformats.org/officeDocument/2006/math">
                    <m:oMathParaPr>
                      <m:jc m:val="left"/>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i="1">
                          <a:latin typeface="Cambria Math" panose="02040503050406030204" pitchFamily="18" charset="0"/>
                        </a:rPr>
                        <m:t>=</m:t>
                      </m:r>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e>
                        <m:e>
                          <m:r>
                            <a:rPr lang="en-US" altLang="zh-CN" sz="2400" i="1">
                              <a:latin typeface="Cambria Math" panose="02040503050406030204" pitchFamily="18" charset="0"/>
                            </a:rPr>
                            <m:t>𝑋</m:t>
                          </m:r>
                        </m:e>
                      </m:d>
                    </m:oMath>
                  </m:oMathPara>
                </a14:m>
                <a:endParaRPr lang="en-US" altLang="zh-CN" sz="2400" i="1" dirty="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 </m:t>
                      </m:r>
                      <m:r>
                        <a:rPr lang="en-US" altLang="zh-CN" sz="2400" b="0" i="1" smtClean="0">
                          <a:latin typeface="Cambria Math" panose="02040503050406030204" pitchFamily="18" charset="0"/>
                        </a:rPr>
                        <m:t>     </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oMath>
                  </m:oMathPara>
                </a14:m>
                <a:endParaRPr lang="en-US" altLang="zh-CN" sz="2400" i="1" dirty="0">
                  <a:latin typeface="Cambria Math" panose="02040503050406030204" pitchFamily="18" charset="0"/>
                </a:endParaRPr>
              </a:p>
              <a:p>
                <a:pPr>
                  <a:spcAft>
                    <a:spcPts val="1200"/>
                  </a:spcAft>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num>
                        <m:den>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𝑗</m:t>
                              </m:r>
                            </m:sub>
                            <m:sup>
                              <m:r>
                                <a:rPr lang="en-US" altLang="zh-CN" sz="2400" b="0" i="1" smtClean="0">
                                  <a:latin typeface="Cambria Math" panose="02040503050406030204" pitchFamily="18" charset="0"/>
                                </a:rPr>
                                <m:t>𝐽</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e>
                          </m:nary>
                        </m:den>
                      </m:f>
                    </m:oMath>
                  </m:oMathPara>
                </a14:m>
                <a:endParaRPr lang="zh-CN" altLang="en-US" sz="2400" dirty="0"/>
              </a:p>
            </p:txBody>
          </p:sp>
        </mc:Choice>
        <mc:Fallback xmlns="">
          <p:sp>
            <p:nvSpPr>
              <p:cNvPr id="6" name="矩形 5">
                <a:extLst>
                  <a:ext uri="{FF2B5EF4-FFF2-40B4-BE49-F238E27FC236}">
                    <a16:creationId xmlns:a16="http://schemas.microsoft.com/office/drawing/2014/main" id="{47D0B4B3-BA31-4E6D-9E65-D96441DB27D4}"/>
                  </a:ext>
                </a:extLst>
              </p:cNvPr>
              <p:cNvSpPr>
                <a:spLocks noRot="1" noChangeAspect="1" noMove="1" noResize="1" noEditPoints="1" noAdjustHandles="1" noChangeArrowheads="1" noChangeShapeType="1" noTextEdit="1"/>
              </p:cNvSpPr>
              <p:nvPr/>
            </p:nvSpPr>
            <p:spPr>
              <a:xfrm>
                <a:off x="8658336" y="3582010"/>
                <a:ext cx="2515817" cy="2768194"/>
              </a:xfrm>
              <a:prstGeom prst="rect">
                <a:avLst/>
              </a:prstGeom>
              <a:blipFill>
                <a:blip r:embed="rId4"/>
                <a:stretch>
                  <a:fillRect/>
                </a:stretch>
              </a:blipFill>
              <a:ln w="19050">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358608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EAA31-C591-4F6D-9BF9-1BEFBFEAE734}"/>
              </a:ext>
            </a:extLst>
          </p:cNvPr>
          <p:cNvSpPr>
            <a:spLocks noGrp="1"/>
          </p:cNvSpPr>
          <p:nvPr>
            <p:ph type="title"/>
          </p:nvPr>
        </p:nvSpPr>
        <p:spPr/>
        <p:txBody>
          <a:bodyPr/>
          <a:lstStyle/>
          <a:p>
            <a:r>
              <a:rPr lang="en-US" altLang="zh-CN" dirty="0"/>
              <a:t>E step: Forward algorithm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2D03772-2FAC-422C-AD23-D3EC3582E1EF}"/>
                  </a:ext>
                </a:extLst>
              </p:cNvPr>
              <p:cNvSpPr>
                <a:spLocks noGrp="1"/>
              </p:cNvSpPr>
              <p:nvPr>
                <p:ph idx="1"/>
              </p:nvPr>
            </p:nvSpPr>
            <p:spPr/>
            <p:txBody>
              <a:bodyPr>
                <a:normAutofit fontScale="92500"/>
              </a:bodyPr>
              <a:lstStyle/>
              <a:p>
                <a:r>
                  <a:rPr lang="en-US" altLang="zh-CN" dirty="0"/>
                  <a:t>Estimate the state occupation probabilities given the current parameters (Expectation) </a:t>
                </a:r>
              </a:p>
              <a:p>
                <a:r>
                  <a:rPr lang="en-US" altLang="zh-CN" dirty="0"/>
                  <a:t>Determine the likelihood of an observation sequence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a:latin typeface="Cambria Math" panose="02040503050406030204" pitchFamily="18" charset="0"/>
                          </a:rPr>
                          <m:t>𝑋</m:t>
                        </m:r>
                      </m:e>
                      <m:sub>
                        <m:r>
                          <a:rPr lang="en-US" altLang="zh-CN" b="0" i="1" dirty="0" smtClean="0">
                            <a:latin typeface="Cambria Math" panose="02040503050406030204" pitchFamily="18" charset="0"/>
                          </a:rPr>
                          <m:t>𝑡</m:t>
                        </m:r>
                      </m:sub>
                    </m:sSub>
                    <m:r>
                      <a:rPr lang="en-US" altLang="zh-CN" i="1" dirty="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b="1" i="1" dirty="0">
                            <a:latin typeface="Cambria Math" panose="02040503050406030204" pitchFamily="18" charset="0"/>
                          </a:rPr>
                          <m:t>𝒙</m:t>
                        </m:r>
                      </m:e>
                      <m:sub>
                        <m:r>
                          <a:rPr lang="en-US" altLang="zh-CN" i="1" dirty="0">
                            <a:latin typeface="Cambria Math" panose="02040503050406030204" pitchFamily="18" charset="0"/>
                          </a:rPr>
                          <m:t>1</m:t>
                        </m:r>
                      </m:sub>
                    </m:sSub>
                    <m:r>
                      <a:rPr lang="en-US" altLang="zh-CN" i="1" dirty="0">
                        <a:latin typeface="Cambria Math" panose="02040503050406030204" pitchFamily="18" charset="0"/>
                      </a:rPr>
                      <m:t>,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 </m:t>
                    </m:r>
                    <m:sSub>
                      <m:sSubPr>
                        <m:ctrlPr>
                          <a:rPr lang="en-US" altLang="zh-CN" i="1" dirty="0">
                            <a:latin typeface="Cambria Math" panose="02040503050406030204" pitchFamily="18" charset="0"/>
                          </a:rPr>
                        </m:ctrlPr>
                      </m:sSubPr>
                      <m:e>
                        <m:r>
                          <a:rPr lang="en-US" altLang="zh-CN" b="1" i="1" dirty="0" err="1">
                            <a:latin typeface="Cambria Math" panose="02040503050406030204" pitchFamily="18" charset="0"/>
                          </a:rPr>
                          <m:t>𝒙</m:t>
                        </m:r>
                      </m:e>
                      <m:sub>
                        <m:r>
                          <a:rPr lang="en-US" altLang="zh-CN" b="0" i="1" dirty="0" smtClean="0">
                            <a:latin typeface="Cambria Math" panose="02040503050406030204" pitchFamily="18" charset="0"/>
                          </a:rPr>
                          <m:t>𝑡</m:t>
                        </m:r>
                      </m:sub>
                    </m:sSub>
                    <m:r>
                      <a:rPr lang="en-US" altLang="zh-CN" i="1" dirty="0">
                        <a:latin typeface="Cambria Math" panose="02040503050406030204" pitchFamily="18" charset="0"/>
                      </a:rPr>
                      <m:t>)</m:t>
                    </m:r>
                  </m:oMath>
                </a14:m>
                <a:r>
                  <a:rPr lang="en-US" altLang="zh-CN" dirty="0"/>
                  <a:t> being generated by a known HMM topology, </a:t>
                </a:r>
                <a14:m>
                  <m:oMath xmlns:m="http://schemas.openxmlformats.org/officeDocument/2006/math">
                    <m:r>
                      <a:rPr lang="en-US" altLang="zh-CN" i="1" dirty="0">
                        <a:latin typeface="Cambria Math" panose="02040503050406030204" pitchFamily="18" charset="0"/>
                        <a:ea typeface="Cambria Math" panose="02040503050406030204" pitchFamily="18" charset="0"/>
                      </a:rPr>
                      <m:t>ℳ</m:t>
                    </m:r>
                  </m:oMath>
                </a14:m>
                <a:r>
                  <a:rPr lang="en-US" altLang="zh-CN" dirty="0"/>
                  <a:t>.</a:t>
                </a:r>
              </a:p>
              <a:p>
                <a:r>
                  <a:rPr lang="en-US" altLang="zh-CN" dirty="0"/>
                  <a:t>Compute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𝛼</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oMath>
                </a14:m>
                <a:r>
                  <a:rPr lang="en-US" altLang="zh-CN" dirty="0"/>
                  <a:t> for all state </a:t>
                </a:r>
                <a14:m>
                  <m:oMath xmlns:m="http://schemas.openxmlformats.org/officeDocument/2006/math">
                    <m:r>
                      <a:rPr lang="en-US" altLang="zh-CN" i="1" dirty="0">
                        <a:latin typeface="Cambria Math" panose="02040503050406030204" pitchFamily="18" charset="0"/>
                      </a:rPr>
                      <m:t>𝑗</m:t>
                    </m:r>
                  </m:oMath>
                </a14:m>
                <a:r>
                  <a:rPr lang="en-US" altLang="zh-CN" dirty="0"/>
                  <a:t>, time </a:t>
                </a:r>
                <a14:m>
                  <m:oMath xmlns:m="http://schemas.openxmlformats.org/officeDocument/2006/math">
                    <m:r>
                      <a:rPr lang="en-US" altLang="zh-CN" i="1" dirty="0">
                        <a:latin typeface="Cambria Math" panose="02040503050406030204" pitchFamily="18" charset="0"/>
                      </a:rPr>
                      <m:t>𝑡</m:t>
                    </m:r>
                  </m:oMath>
                </a14:m>
                <a:r>
                  <a:rPr lang="en-US" altLang="zh-CN" dirty="0"/>
                  <a:t> using dynamic programming:</a:t>
                </a:r>
              </a:p>
              <a:p>
                <a:pPr marL="538163" lvl="1" indent="-449263"/>
                <a:r>
                  <a:rPr lang="en-US" altLang="zh-CN" dirty="0"/>
                  <a:t>Initialization    </a:t>
                </a:r>
                <a14:m>
                  <m:oMath xmlns:m="http://schemas.openxmlformats.org/officeDocument/2006/math">
                    <m:sSubSup>
                      <m:sSubSupPr>
                        <m:ctrlPr>
                          <a:rPr lang="en-US" altLang="zh-CN" i="1">
                            <a:latin typeface="Cambria Math" panose="02040503050406030204" pitchFamily="18" charset="0"/>
                          </a:rPr>
                        </m:ctrlPr>
                      </m:sSubSupPr>
                      <m:e>
                        <m:r>
                          <a:rPr lang="en-US" altLang="zh-CN">
                            <a:latin typeface="Cambria Math" panose="02040503050406030204" pitchFamily="18" charset="0"/>
                          </a:rPr>
                          <m:t>𝛼</m:t>
                        </m:r>
                      </m:e>
                      <m:sub>
                        <m:r>
                          <a:rPr lang="en-US" altLang="zh-CN">
                            <a:latin typeface="Cambria Math" panose="02040503050406030204" pitchFamily="18" charset="0"/>
                          </a:rPr>
                          <m:t>1</m:t>
                        </m:r>
                      </m:sub>
                      <m:sup>
                        <m:r>
                          <a:rPr lang="en-US" altLang="zh-CN">
                            <a:latin typeface="Cambria Math" panose="02040503050406030204" pitchFamily="18" charset="0"/>
                          </a:rPr>
                          <m:t>𝑗</m:t>
                        </m:r>
                      </m:sup>
                    </m:sSubSup>
                    <m:r>
                      <a:rPr lang="en-US" altLang="zh-CN">
                        <a:latin typeface="Cambria Math" panose="02040503050406030204" pitchFamily="18" charset="0"/>
                      </a:rPr>
                      <m:t>=</m:t>
                    </m:r>
                    <m:r>
                      <a:rPr lang="en-US" altLang="zh-CN">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𝒙</m:t>
                            </m:r>
                          </m:e>
                          <m:sub>
                            <m:r>
                              <a:rPr lang="en-US" altLang="zh-CN">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a:latin typeface="Cambria Math" panose="02040503050406030204" pitchFamily="18" charset="0"/>
                              </a:rPr>
                              <m:t>𝑞</m:t>
                            </m:r>
                          </m:e>
                          <m:sub>
                            <m:r>
                              <a:rPr lang="en-US" altLang="zh-CN">
                                <a:latin typeface="Cambria Math" panose="02040503050406030204" pitchFamily="18" charset="0"/>
                              </a:rPr>
                              <m:t>1</m:t>
                            </m:r>
                          </m:sub>
                        </m:sSub>
                        <m:r>
                          <a:rPr lang="en-US" altLang="zh-CN">
                            <a:latin typeface="Cambria Math" panose="02040503050406030204" pitchFamily="18" charset="0"/>
                          </a:rPr>
                          <m:t>=</m:t>
                        </m:r>
                        <m:r>
                          <a:rPr lang="en-US" altLang="zh-CN">
                            <a:latin typeface="Cambria Math" panose="02040503050406030204" pitchFamily="18" charset="0"/>
                          </a:rPr>
                          <m:t>𝑗</m:t>
                        </m:r>
                      </m:e>
                    </m:d>
                    <m:r>
                      <a:rPr lang="en-US" altLang="zh-CN">
                        <a:latin typeface="Cambria Math" panose="02040503050406030204" pitchFamily="18" charset="0"/>
                      </a:rPr>
                      <m:t>𝑝</m:t>
                    </m:r>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a:latin typeface="Cambria Math" panose="02040503050406030204" pitchFamily="18" charset="0"/>
                          </a:rPr>
                          <m:t>𝑞</m:t>
                        </m:r>
                      </m:e>
                      <m:sub>
                        <m:r>
                          <a:rPr lang="en-US" altLang="zh-CN">
                            <a:latin typeface="Cambria Math" panose="02040503050406030204" pitchFamily="18" charset="0"/>
                          </a:rPr>
                          <m:t>1</m:t>
                        </m:r>
                      </m:sub>
                    </m:sSub>
                    <m:r>
                      <a:rPr lang="en-US" altLang="zh-CN">
                        <a:latin typeface="Cambria Math" panose="02040503050406030204" pitchFamily="18" charset="0"/>
                      </a:rPr>
                      <m:t>=</m:t>
                    </m:r>
                    <m:r>
                      <a:rPr lang="en-US" altLang="zh-CN">
                        <a:latin typeface="Cambria Math" panose="02040503050406030204" pitchFamily="18" charset="0"/>
                      </a:rPr>
                      <m:t>𝑗</m:t>
                    </m:r>
                    <m:r>
                      <a:rPr lang="en-US" altLang="zh-CN">
                        <a:latin typeface="Cambria Math" panose="02040503050406030204" pitchFamily="18" charset="0"/>
                      </a:rPr>
                      <m:t>)</m:t>
                    </m:r>
                  </m:oMath>
                </a14:m>
                <a:endParaRPr lang="en-US" altLang="zh-CN" dirty="0"/>
              </a:p>
              <a:p>
                <a:pPr marL="538163" lvl="1" indent="-449263"/>
                <a:r>
                  <a:rPr lang="en-US" altLang="zh-CN" dirty="0"/>
                  <a:t>Iteration	    </a:t>
                </a:r>
                <a14:m>
                  <m:oMath xmlns:m="http://schemas.openxmlformats.org/officeDocument/2006/math">
                    <m:sSubSup>
                      <m:sSubSupPr>
                        <m:ctrlPr>
                          <a:rPr lang="en-US" altLang="zh-CN" i="1">
                            <a:latin typeface="Cambria Math" panose="02040503050406030204" pitchFamily="18" charset="0"/>
                          </a:rPr>
                        </m:ctrlPr>
                      </m:sSubSupPr>
                      <m:e>
                        <m:r>
                          <a:rPr lang="en-US" altLang="zh-CN">
                            <a:latin typeface="Cambria Math" panose="02040503050406030204" pitchFamily="18" charset="0"/>
                          </a:rPr>
                          <m:t>𝛼</m:t>
                        </m:r>
                      </m:e>
                      <m:sub>
                        <m:r>
                          <a:rPr lang="en-US" altLang="zh-CN">
                            <a:latin typeface="Cambria Math" panose="02040503050406030204" pitchFamily="18" charset="0"/>
                          </a:rPr>
                          <m:t>𝑡</m:t>
                        </m:r>
                      </m:sub>
                      <m:sup>
                        <m:r>
                          <a:rPr lang="en-US" altLang="zh-CN">
                            <a:latin typeface="Cambria Math" panose="02040503050406030204" pitchFamily="18" charset="0"/>
                          </a:rPr>
                          <m:t>𝑗</m:t>
                        </m:r>
                      </m:sup>
                    </m:sSubSup>
                    <m:r>
                      <a:rPr lang="en-US" altLang="zh-CN">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a:latin typeface="Cambria Math" panose="02040503050406030204" pitchFamily="18" charset="0"/>
                          </a:rPr>
                          <m:t>𝑖</m:t>
                        </m:r>
                        <m:r>
                          <a:rPr lang="en-US" altLang="zh-CN">
                            <a:latin typeface="Cambria Math" panose="02040503050406030204" pitchFamily="18" charset="0"/>
                          </a:rPr>
                          <m:t>=1</m:t>
                        </m:r>
                      </m:sub>
                      <m:sup>
                        <m:r>
                          <a:rPr lang="en-US" altLang="zh-CN">
                            <a:latin typeface="Cambria Math" panose="02040503050406030204" pitchFamily="18" charset="0"/>
                          </a:rPr>
                          <m:t>𝐽</m:t>
                        </m:r>
                      </m:sup>
                      <m:e>
                        <m:r>
                          <a:rPr lang="en-US" altLang="zh-CN">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a:latin typeface="Cambria Math" panose="02040503050406030204" pitchFamily="18" charset="0"/>
                              </a:rPr>
                              <m:t>𝛼</m:t>
                            </m:r>
                          </m:e>
                          <m:sub>
                            <m:r>
                              <a:rPr lang="en-US" altLang="zh-CN">
                                <a:latin typeface="Cambria Math" panose="02040503050406030204" pitchFamily="18" charset="0"/>
                              </a:rPr>
                              <m:t>𝑡</m:t>
                            </m:r>
                            <m:r>
                              <a:rPr lang="en-US" altLang="zh-CN">
                                <a:latin typeface="Cambria Math" panose="02040503050406030204" pitchFamily="18" charset="0"/>
                              </a:rPr>
                              <m:t>−1</m:t>
                            </m:r>
                          </m:sub>
                          <m:sup>
                            <m:r>
                              <a:rPr lang="en-US" altLang="zh-CN">
                                <a:latin typeface="Cambria Math" panose="02040503050406030204" pitchFamily="18" charset="0"/>
                              </a:rPr>
                              <m:t>𝑖</m:t>
                            </m:r>
                          </m:sup>
                        </m:sSubSup>
                        <m:r>
                          <a:rPr lang="en-US" altLang="zh-CN">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𝑖𝑗</m:t>
                            </m:r>
                          </m:sub>
                        </m:sSub>
                        <m:r>
                          <a:rPr lang="en-US" altLang="zh-CN">
                            <a:latin typeface="Cambria Math" panose="02040503050406030204" pitchFamily="18" charset="0"/>
                          </a:rPr>
                          <m:t>)</m:t>
                        </m:r>
                      </m:e>
                    </m:nary>
                    <m:r>
                      <a:rPr lang="en-US" altLang="zh-CN">
                        <a:latin typeface="Cambria Math" panose="02040503050406030204" pitchFamily="18" charset="0"/>
                      </a:rPr>
                      <m:t>,1≤</m:t>
                    </m:r>
                    <m:r>
                      <a:rPr lang="en-US" altLang="zh-CN">
                        <a:latin typeface="Cambria Math" panose="02040503050406030204" pitchFamily="18" charset="0"/>
                      </a:rPr>
                      <m:t>𝑗</m:t>
                    </m:r>
                    <m:r>
                      <a:rPr lang="en-US" altLang="zh-CN">
                        <a:latin typeface="Cambria Math" panose="02040503050406030204" pitchFamily="18" charset="0"/>
                      </a:rPr>
                      <m:t>≤</m:t>
                    </m:r>
                    <m:r>
                      <a:rPr lang="en-US" altLang="zh-CN">
                        <a:latin typeface="Cambria Math" panose="02040503050406030204" pitchFamily="18" charset="0"/>
                      </a:rPr>
                      <m:t>𝐽</m:t>
                    </m:r>
                    <m:r>
                      <a:rPr lang="en-US" altLang="zh-CN">
                        <a:latin typeface="Cambria Math" panose="02040503050406030204" pitchFamily="18" charset="0"/>
                      </a:rPr>
                      <m:t>,1≤</m:t>
                    </m:r>
                    <m:r>
                      <a:rPr lang="en-US" altLang="zh-CN">
                        <a:latin typeface="Cambria Math" panose="02040503050406030204" pitchFamily="18" charset="0"/>
                      </a:rPr>
                      <m:t>𝑡</m:t>
                    </m:r>
                    <m:r>
                      <a:rPr lang="en-US" altLang="zh-CN">
                        <a:latin typeface="Cambria Math" panose="02040503050406030204" pitchFamily="18" charset="0"/>
                      </a:rPr>
                      <m:t>≤</m:t>
                    </m:r>
                    <m:r>
                      <a:rPr lang="en-US" altLang="zh-CN">
                        <a:latin typeface="Cambria Math" panose="02040503050406030204" pitchFamily="18" charset="0"/>
                      </a:rPr>
                      <m:t>𝑇</m:t>
                    </m:r>
                  </m:oMath>
                </a14:m>
                <a:endParaRPr lang="en-US" altLang="zh-CN" dirty="0"/>
              </a:p>
              <a:p>
                <a:pPr marL="538163" lvl="1" indent="-449263"/>
                <a:endParaRPr lang="zh-CN" altLang="en-US" dirty="0"/>
              </a:p>
              <a:p>
                <a:endParaRPr lang="zh-CN" altLang="en-US" dirty="0"/>
              </a:p>
            </p:txBody>
          </p:sp>
        </mc:Choice>
        <mc:Fallback xmlns="">
          <p:sp>
            <p:nvSpPr>
              <p:cNvPr id="3" name="内容占位符 2">
                <a:extLst>
                  <a:ext uri="{FF2B5EF4-FFF2-40B4-BE49-F238E27FC236}">
                    <a16:creationId xmlns:a16="http://schemas.microsoft.com/office/drawing/2014/main" id="{32D03772-2FAC-422C-AD23-D3EC3582E1EF}"/>
                  </a:ext>
                </a:extLst>
              </p:cNvPr>
              <p:cNvSpPr>
                <a:spLocks noGrp="1" noRot="1" noChangeAspect="1" noMove="1" noResize="1" noEditPoints="1" noAdjustHandles="1" noChangeArrowheads="1" noChangeShapeType="1" noTextEdit="1"/>
              </p:cNvSpPr>
              <p:nvPr>
                <p:ph idx="1"/>
              </p:nvPr>
            </p:nvSpPr>
            <p:spPr>
              <a:blipFill>
                <a:blip r:embed="rId2"/>
                <a:stretch>
                  <a:fillRect l="-741" t="-145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25EB87F2-7C60-4CDA-BDC0-54EA3E3AC770}"/>
              </a:ext>
            </a:extLst>
          </p:cNvPr>
          <p:cNvSpPr>
            <a:spLocks noGrp="1"/>
          </p:cNvSpPr>
          <p:nvPr>
            <p:ph type="sldNum" sz="quarter" idx="12"/>
          </p:nvPr>
        </p:nvSpPr>
        <p:spPr/>
        <p:txBody>
          <a:bodyPr/>
          <a:lstStyle/>
          <a:p>
            <a:pPr>
              <a:defRPr/>
            </a:pPr>
            <a:fld id="{B9CD4CCB-73CB-499F-9483-72A1F6A46DBE}" type="slidenum">
              <a:rPr lang="zh-TW" altLang="en-US" smtClean="0"/>
              <a:pPr>
                <a:defRPr/>
              </a:pPr>
              <a:t>85</a:t>
            </a:fld>
            <a:endParaRPr lang="en-US" altLang="zh-TW"/>
          </a:p>
        </p:txBody>
      </p:sp>
    </p:spTree>
    <p:extLst>
      <p:ext uri="{BB962C8B-B14F-4D97-AF65-F5344CB8AC3E}">
        <p14:creationId xmlns:p14="http://schemas.microsoft.com/office/powerpoint/2010/main" val="21753401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 step: Backward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783772" y="856989"/>
                <a:ext cx="10694125" cy="5765484"/>
              </a:xfrm>
            </p:spPr>
            <p:txBody>
              <a:bodyPr>
                <a:noAutofit/>
              </a:bodyPr>
              <a:lstStyle/>
              <a:p>
                <a:r>
                  <a:rPr lang="en-US" altLang="zh-CN" dirty="0"/>
                  <a:t>To estimate the state occupation probabilities it is useful to define (recursively) another set of probabilities—the </a:t>
                </a:r>
                <a:r>
                  <a:rPr lang="en-US" altLang="zh-CN" dirty="0">
                    <a:solidFill>
                      <a:srgbClr val="FF0000"/>
                    </a:solidFill>
                  </a:rPr>
                  <a:t>Backward probabilities</a:t>
                </a:r>
              </a:p>
              <a:p>
                <a:pPr algn="ct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𝑗</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oMath>
                </a14:m>
                <a:endParaRPr lang="en-US" altLang="zh-CN" dirty="0"/>
              </a:p>
              <a:p>
                <a:r>
                  <a:rPr lang="en-US" altLang="zh-CN" dirty="0"/>
                  <a:t>Given an HMM,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𝛽</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 </m:t>
                    </m:r>
                  </m:oMath>
                </a14:m>
                <a:r>
                  <a:rPr lang="en-US" altLang="zh-CN" dirty="0"/>
                  <a:t>is the probability of future observations in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endParaRPr lang="en-US" altLang="zh-CN" dirty="0"/>
              </a:p>
              <a:p>
                <a:r>
                  <a:rPr lang="en-US" altLang="zh-CN" dirty="0"/>
                  <a:t>These can be recursively computed (going backwards in time)</a:t>
                </a:r>
              </a:p>
              <a:p>
                <a:pPr lvl="1"/>
                <a:r>
                  <a:rPr lang="en-US" altLang="zh-CN" dirty="0"/>
                  <a:t>Initialization:                            </a:t>
                </a:r>
                <a14:m>
                  <m:oMath xmlns:m="http://schemas.openxmlformats.org/officeDocument/2006/math">
                    <m:sSubSup>
                      <m:sSubSupPr>
                        <m:ctrlPr>
                          <a:rPr lang="en-US" altLang="zh-CN" sz="2400" i="1">
                            <a:solidFill>
                              <a:srgbClr val="000000">
                                <a:lumMod val="75000"/>
                                <a:lumOff val="25000"/>
                              </a:srgbClr>
                            </a:solidFill>
                            <a:latin typeface="Cambria Math" panose="02040503050406030204" pitchFamily="18" charset="0"/>
                            <a:cs typeface="+mn-cs"/>
                          </a:rPr>
                        </m:ctrlPr>
                      </m:sSubSupPr>
                      <m:e>
                        <m:r>
                          <a:rPr lang="en-US" altLang="zh-CN" sz="2400" i="1">
                            <a:solidFill>
                              <a:srgbClr val="000000">
                                <a:lumMod val="75000"/>
                                <a:lumOff val="25000"/>
                              </a:srgbClr>
                            </a:solidFill>
                            <a:latin typeface="Cambria Math" panose="02040503050406030204" pitchFamily="18" charset="0"/>
                            <a:cs typeface="+mn-cs"/>
                          </a:rPr>
                          <m:t>𝛽</m:t>
                        </m:r>
                      </m:e>
                      <m:sub>
                        <m:r>
                          <a:rPr lang="en-US" altLang="zh-CN" sz="2400" b="0" i="1" smtClean="0">
                            <a:solidFill>
                              <a:srgbClr val="000000">
                                <a:lumMod val="75000"/>
                                <a:lumOff val="25000"/>
                              </a:srgbClr>
                            </a:solidFill>
                            <a:latin typeface="Cambria Math" panose="02040503050406030204" pitchFamily="18" charset="0"/>
                            <a:cs typeface="+mn-cs"/>
                          </a:rPr>
                          <m:t>𝑇</m:t>
                        </m:r>
                      </m:sub>
                      <m:sup>
                        <m:r>
                          <a:rPr lang="en-US" altLang="zh-CN" sz="2400" b="0" i="1" smtClean="0">
                            <a:solidFill>
                              <a:srgbClr val="000000">
                                <a:lumMod val="75000"/>
                                <a:lumOff val="25000"/>
                              </a:srgbClr>
                            </a:solidFill>
                            <a:latin typeface="Cambria Math" panose="02040503050406030204" pitchFamily="18" charset="0"/>
                            <a:cs typeface="+mn-cs"/>
                          </a:rPr>
                          <m:t>𝑗</m:t>
                        </m:r>
                      </m:sup>
                    </m:sSubSup>
                    <m:r>
                      <a:rPr lang="en-US" altLang="zh-CN" sz="2400" b="0" i="1" smtClean="0">
                        <a:solidFill>
                          <a:srgbClr val="000000">
                            <a:lumMod val="75000"/>
                            <a:lumOff val="25000"/>
                          </a:srgbClr>
                        </a:solidFill>
                        <a:latin typeface="Cambria Math" panose="02040503050406030204" pitchFamily="18" charset="0"/>
                        <a:cs typeface="+mn-cs"/>
                      </a:rPr>
                      <m:t>=</m:t>
                    </m:r>
                    <m:r>
                      <a:rPr lang="en-US" altLang="zh-CN" sz="2400" i="1">
                        <a:latin typeface="Cambria Math" panose="02040503050406030204" pitchFamily="18" charset="0"/>
                      </a:rPr>
                      <m:t>1</m:t>
                    </m:r>
                    <m:r>
                      <a:rPr lang="en-US" altLang="zh-CN" sz="2400" b="0" i="1" smtClean="0">
                        <a:latin typeface="Cambria Math" panose="02040503050406030204" pitchFamily="18" charset="0"/>
                      </a:rPr>
                      <m:t>       </m:t>
                    </m:r>
                    <m:r>
                      <a:rPr lang="en-US" altLang="zh-CN" sz="2400" i="1">
                        <a:latin typeface="Cambria Math" panose="02040503050406030204" pitchFamily="18" charset="0"/>
                      </a:rPr>
                      <m:t>𝑓𝑜𝑟</m:t>
                    </m:r>
                    <m:r>
                      <a:rPr lang="en-US" altLang="zh-CN" sz="2400" i="1">
                        <a:latin typeface="Cambria Math" panose="02040503050406030204" pitchFamily="18" charset="0"/>
                      </a:rPr>
                      <m:t> </m:t>
                    </m:r>
                    <m:r>
                      <a:rPr lang="en-US" altLang="zh-CN" sz="2400" b="0" i="1" smtClean="0">
                        <a:latin typeface="Cambria Math" panose="02040503050406030204" pitchFamily="18" charset="0"/>
                      </a:rPr>
                      <m:t>𝑗</m:t>
                    </m:r>
                    <m:r>
                      <a:rPr lang="en-US" altLang="zh-CN" sz="2400" i="1">
                        <a:latin typeface="Cambria Math" panose="02040503050406030204" pitchFamily="18" charset="0"/>
                      </a:rPr>
                      <m:t>=</m:t>
                    </m:r>
                    <m:r>
                      <a:rPr lang="en-US" altLang="zh-CN" sz="2400" b="0" i="1" smtClean="0">
                        <a:latin typeface="Cambria Math" panose="02040503050406030204" pitchFamily="18" charset="0"/>
                      </a:rPr>
                      <m:t>1</m:t>
                    </m:r>
                    <m:r>
                      <a:rPr lang="en-US" altLang="zh-CN" sz="2400" i="1">
                        <a:latin typeface="Cambria Math" panose="02040503050406030204" pitchFamily="18" charset="0"/>
                      </a:rPr>
                      <m:t>,…,</m:t>
                    </m:r>
                    <m:r>
                      <a:rPr lang="en-US" altLang="zh-CN" sz="2400" b="0" i="1" smtClean="0">
                        <a:latin typeface="Cambria Math" panose="02040503050406030204" pitchFamily="18" charset="0"/>
                      </a:rPr>
                      <m:t>𝐽</m:t>
                    </m:r>
                  </m:oMath>
                </a14:m>
                <a:endParaRPr lang="en-US" altLang="zh-CN" dirty="0"/>
              </a:p>
              <a:p>
                <a:pPr lvl="1"/>
                <a:r>
                  <a:rPr lang="en-US" altLang="zh-CN" dirty="0"/>
                  <a:t>Recursion</a:t>
                </a:r>
              </a:p>
              <a:p>
                <a:pPr marL="200020" lvl="1" indent="0" algn="ctr">
                  <a:buNone/>
                </a:pPr>
                <a14:m>
                  <m:oMathPara xmlns:m="http://schemas.openxmlformats.org/officeDocument/2006/math">
                    <m:oMathParaPr>
                      <m:jc m:val="centerGroup"/>
                    </m:oMathParaPr>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i="1">
                              <a:latin typeface="Cambria Math" panose="02040503050406030204" pitchFamily="18" charset="0"/>
                            </a:rPr>
                            <m:t>𝑗</m:t>
                          </m:r>
                        </m:sup>
                      </m:sSubSup>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𝐽</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𝑗𝑖</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e>
                          </m:d>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b="0" i="1" smtClean="0">
                                  <a:latin typeface="Cambria Math" panose="02040503050406030204" pitchFamily="18" charset="0"/>
                                </a:rPr>
                                <m:t>𝑖</m:t>
                              </m:r>
                            </m:sup>
                          </m:sSubSup>
                        </m:e>
                      </m:nary>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𝑓𝑜𝑟</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oMath>
                  </m:oMathPara>
                </a14:m>
                <a:endParaRPr lang="en-US" altLang="zh-CN" sz="2400" dirty="0"/>
              </a:p>
              <a:p>
                <a:pPr lvl="1"/>
                <a:r>
                  <a:rPr lang="en-US" altLang="zh-CN" dirty="0"/>
                  <a:t>Termination</a:t>
                </a:r>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nary>
                        <m:naryPr>
                          <m:chr m:val="∑"/>
                          <m:ctrlPr>
                            <a:rPr lang="en-US" altLang="zh-CN" i="1">
                              <a:solidFill>
                                <a:srgbClr val="000000">
                                  <a:lumMod val="75000"/>
                                  <a:lumOff val="25000"/>
                                </a:srgbClr>
                              </a:solidFill>
                              <a:latin typeface="Cambria Math" panose="02040503050406030204" pitchFamily="18" charset="0"/>
                            </a:rPr>
                          </m:ctrlPr>
                        </m:naryPr>
                        <m:sub>
                          <m:r>
                            <a:rPr lang="en-US" altLang="zh-CN" i="1">
                              <a:solidFill>
                                <a:srgbClr val="000000">
                                  <a:lumMod val="75000"/>
                                  <a:lumOff val="25000"/>
                                </a:srgbClr>
                              </a:solidFill>
                              <a:latin typeface="Cambria Math" panose="02040503050406030204" pitchFamily="18" charset="0"/>
                            </a:rPr>
                            <m:t>𝑖</m:t>
                          </m:r>
                          <m:r>
                            <a:rPr lang="en-US" altLang="zh-CN" i="1">
                              <a:solidFill>
                                <a:srgbClr val="000000">
                                  <a:lumMod val="75000"/>
                                  <a:lumOff val="25000"/>
                                </a:srgbClr>
                              </a:solidFill>
                              <a:latin typeface="Cambria Math" panose="02040503050406030204" pitchFamily="18" charset="0"/>
                            </a:rPr>
                            <m:t>=</m:t>
                          </m:r>
                          <m:r>
                            <a:rPr lang="en-US" altLang="zh-CN" i="1">
                              <a:solidFill>
                                <a:srgbClr val="000000">
                                  <a:lumMod val="75000"/>
                                  <a:lumOff val="25000"/>
                                </a:srgbClr>
                              </a:solidFill>
                              <a:latin typeface="Cambria Math" panose="02040503050406030204" pitchFamily="18" charset="0"/>
                            </a:rPr>
                            <m:t>1</m:t>
                          </m:r>
                        </m:sub>
                        <m:sup>
                          <m:r>
                            <a:rPr lang="en-US" altLang="zh-CN" i="1">
                              <a:solidFill>
                                <a:srgbClr val="000000">
                                  <a:lumMod val="75000"/>
                                  <a:lumOff val="25000"/>
                                </a:srgbClr>
                              </a:solidFill>
                              <a:latin typeface="Cambria Math" panose="02040503050406030204" pitchFamily="18" charset="0"/>
                            </a:rPr>
                            <m:t>𝐽</m:t>
                          </m:r>
                        </m:sup>
                        <m:e>
                          <m:sSub>
                            <m:sSubPr>
                              <m:ctrlPr>
                                <a:rPr lang="en-US" altLang="zh-CN" i="1">
                                  <a:solidFill>
                                    <a:srgbClr val="000000">
                                      <a:lumMod val="75000"/>
                                      <a:lumOff val="25000"/>
                                    </a:srgbClr>
                                  </a:solidFill>
                                  <a:latin typeface="Cambria Math" panose="02040503050406030204" pitchFamily="18" charset="0"/>
                                </a:rPr>
                              </m:ctrlPr>
                            </m:sSubPr>
                            <m:e>
                              <m:r>
                                <a:rPr lang="en-US" altLang="zh-CN" i="1">
                                  <a:solidFill>
                                    <a:srgbClr val="000000">
                                      <a:lumMod val="75000"/>
                                      <a:lumOff val="25000"/>
                                    </a:srgbClr>
                                  </a:solidFill>
                                  <a:latin typeface="Cambria Math" panose="02040503050406030204" pitchFamily="18" charset="0"/>
                                </a:rPr>
                                <m:t>𝑎</m:t>
                              </m:r>
                            </m:e>
                            <m:sub>
                              <m:r>
                                <a:rPr lang="en-US" altLang="zh-CN" b="0" i="1" smtClean="0">
                                  <a:solidFill>
                                    <a:srgbClr val="000000">
                                      <a:lumMod val="75000"/>
                                      <a:lumOff val="25000"/>
                                    </a:srgbClr>
                                  </a:solidFill>
                                  <a:latin typeface="Cambria Math" panose="02040503050406030204" pitchFamily="18" charset="0"/>
                                </a:rPr>
                                <m:t>0</m:t>
                              </m:r>
                              <m:r>
                                <a:rPr lang="en-US" altLang="zh-CN" i="1">
                                  <a:solidFill>
                                    <a:srgbClr val="000000">
                                      <a:lumMod val="75000"/>
                                      <a:lumOff val="25000"/>
                                    </a:srgbClr>
                                  </a:solidFill>
                                  <a:latin typeface="Cambria Math" panose="02040503050406030204" pitchFamily="18" charset="0"/>
                                </a:rPr>
                                <m:t>𝑖</m:t>
                              </m:r>
                            </m:sub>
                          </m:sSub>
                          <m:sSub>
                            <m:sSubPr>
                              <m:ctrlPr>
                                <a:rPr lang="en-US" altLang="zh-CN" i="1">
                                  <a:solidFill>
                                    <a:srgbClr val="000000">
                                      <a:lumMod val="75000"/>
                                      <a:lumOff val="25000"/>
                                    </a:srgbClr>
                                  </a:solidFill>
                                  <a:latin typeface="Cambria Math" panose="02040503050406030204" pitchFamily="18" charset="0"/>
                                </a:rPr>
                              </m:ctrlPr>
                            </m:sSubPr>
                            <m:e>
                              <m:r>
                                <a:rPr lang="en-US" altLang="zh-CN" i="1">
                                  <a:solidFill>
                                    <a:srgbClr val="000000">
                                      <a:lumMod val="75000"/>
                                      <a:lumOff val="25000"/>
                                    </a:srgbClr>
                                  </a:solidFill>
                                  <a:latin typeface="Cambria Math" panose="02040503050406030204" pitchFamily="18" charset="0"/>
                                </a:rPr>
                                <m:t>𝑏</m:t>
                              </m:r>
                            </m:e>
                            <m:sub>
                              <m:r>
                                <a:rPr lang="en-US" altLang="zh-CN" i="1">
                                  <a:solidFill>
                                    <a:srgbClr val="000000">
                                      <a:lumMod val="75000"/>
                                      <a:lumOff val="25000"/>
                                    </a:srgbClr>
                                  </a:solidFill>
                                  <a:latin typeface="Cambria Math" panose="02040503050406030204" pitchFamily="18" charset="0"/>
                                </a:rPr>
                                <m:t>𝑖</m:t>
                              </m:r>
                            </m:sub>
                          </m:sSub>
                          <m:d>
                            <m:dPr>
                              <m:ctrlPr>
                                <a:rPr lang="en-US" altLang="zh-CN" i="1">
                                  <a:solidFill>
                                    <a:srgbClr val="000000">
                                      <a:lumMod val="75000"/>
                                      <a:lumOff val="25000"/>
                                    </a:srgbClr>
                                  </a:solidFill>
                                  <a:latin typeface="Cambria Math" panose="02040503050406030204" pitchFamily="18" charset="0"/>
                                </a:rPr>
                              </m:ctrlPr>
                            </m:dPr>
                            <m:e>
                              <m:sSub>
                                <m:sSubPr>
                                  <m:ctrlPr>
                                    <a:rPr lang="en-US" altLang="zh-CN" i="1">
                                      <a:solidFill>
                                        <a:srgbClr val="000000">
                                          <a:lumMod val="75000"/>
                                          <a:lumOff val="25000"/>
                                        </a:srgbClr>
                                      </a:solidFill>
                                      <a:latin typeface="Cambria Math" panose="02040503050406030204" pitchFamily="18" charset="0"/>
                                    </a:rPr>
                                  </m:ctrlPr>
                                </m:sSubPr>
                                <m:e>
                                  <m:r>
                                    <a:rPr lang="en-US" altLang="zh-CN" b="1" i="1">
                                      <a:solidFill>
                                        <a:srgbClr val="000000">
                                          <a:lumMod val="75000"/>
                                          <a:lumOff val="25000"/>
                                        </a:srgbClr>
                                      </a:solidFill>
                                      <a:latin typeface="Cambria Math" panose="02040503050406030204" pitchFamily="18" charset="0"/>
                                    </a:rPr>
                                    <m:t>𝒙</m:t>
                                  </m:r>
                                </m:e>
                                <m:sub>
                                  <m:r>
                                    <a:rPr lang="en-US" altLang="zh-CN" b="0" i="1" smtClean="0">
                                      <a:solidFill>
                                        <a:srgbClr val="000000">
                                          <a:lumMod val="75000"/>
                                          <a:lumOff val="25000"/>
                                        </a:srgbClr>
                                      </a:solidFill>
                                      <a:latin typeface="Cambria Math" panose="02040503050406030204" pitchFamily="18" charset="0"/>
                                    </a:rPr>
                                    <m:t>1</m:t>
                                  </m:r>
                                </m:sub>
                              </m:sSub>
                            </m:e>
                          </m:d>
                          <m:sSubSup>
                            <m:sSubSupPr>
                              <m:ctrlPr>
                                <a:rPr lang="en-US" altLang="zh-CN" i="1">
                                  <a:solidFill>
                                    <a:srgbClr val="000000">
                                      <a:lumMod val="75000"/>
                                      <a:lumOff val="25000"/>
                                    </a:srgbClr>
                                  </a:solidFill>
                                  <a:latin typeface="Cambria Math" panose="02040503050406030204" pitchFamily="18" charset="0"/>
                                </a:rPr>
                              </m:ctrlPr>
                            </m:sSubSupPr>
                            <m:e>
                              <m:r>
                                <a:rPr lang="en-US" altLang="zh-CN" i="1">
                                  <a:solidFill>
                                    <a:srgbClr val="000000">
                                      <a:lumMod val="75000"/>
                                      <a:lumOff val="25000"/>
                                    </a:srgbClr>
                                  </a:solidFill>
                                  <a:latin typeface="Cambria Math" panose="02040503050406030204" pitchFamily="18" charset="0"/>
                                </a:rPr>
                                <m:t>𝛽</m:t>
                              </m:r>
                            </m:e>
                            <m:sub>
                              <m:r>
                                <a:rPr lang="en-US" altLang="zh-CN" b="0" i="1" smtClean="0">
                                  <a:solidFill>
                                    <a:srgbClr val="000000">
                                      <a:lumMod val="75000"/>
                                      <a:lumOff val="25000"/>
                                    </a:srgbClr>
                                  </a:solidFill>
                                  <a:latin typeface="Cambria Math" panose="02040503050406030204" pitchFamily="18" charset="0"/>
                                </a:rPr>
                                <m:t>1</m:t>
                              </m:r>
                            </m:sub>
                            <m:sup>
                              <m:r>
                                <a:rPr lang="en-US" altLang="zh-CN" i="1">
                                  <a:solidFill>
                                    <a:srgbClr val="000000">
                                      <a:lumMod val="75000"/>
                                      <a:lumOff val="25000"/>
                                    </a:srgbClr>
                                  </a:solidFill>
                                  <a:latin typeface="Cambria Math" panose="02040503050406030204" pitchFamily="18" charset="0"/>
                                </a:rPr>
                                <m:t>𝑖</m:t>
                              </m:r>
                            </m:sup>
                          </m:sSubSup>
                        </m:e>
                      </m:nary>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783772" y="856989"/>
                <a:ext cx="10694125" cy="5765484"/>
              </a:xfrm>
              <a:blipFill>
                <a:blip r:embed="rId2"/>
                <a:stretch>
                  <a:fillRect l="-912" t="-1481" b="-3280"/>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86</a:t>
            </a:fld>
            <a:endParaRPr lang="en-US" altLang="zh-TW"/>
          </a:p>
        </p:txBody>
      </p:sp>
    </p:spTree>
    <p:extLst>
      <p:ext uri="{BB962C8B-B14F-4D97-AF65-F5344CB8AC3E}">
        <p14:creationId xmlns:p14="http://schemas.microsoft.com/office/powerpoint/2010/main" val="21777514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 step: Backward algorithm</a:t>
            </a:r>
            <a:endParaRPr lang="zh-CN" altLang="en-US" dirty="0"/>
          </a:p>
        </p:txBody>
      </p:sp>
      <p:sp>
        <p:nvSpPr>
          <p:cNvPr id="3" name="内容占位符 2"/>
          <p:cNvSpPr>
            <a:spLocks noGrp="1"/>
          </p:cNvSpPr>
          <p:nvPr>
            <p:ph idx="1"/>
          </p:nvPr>
        </p:nvSpPr>
        <p:spPr/>
        <p:txBody>
          <a:bodyPr/>
          <a:lstStyle/>
          <a:p>
            <a:endParaRPr lang="en-US" altLang="zh-CN" dirty="0"/>
          </a:p>
        </p:txBody>
      </p:sp>
      <mc:AlternateContent xmlns:mc="http://schemas.openxmlformats.org/markup-compatibility/2006" xmlns:a14="http://schemas.microsoft.com/office/drawing/2010/main">
        <mc:Choice Requires="a14">
          <p:sp>
            <p:nvSpPr>
              <p:cNvPr id="7" name="矩形 6"/>
              <p:cNvSpPr/>
              <p:nvPr/>
            </p:nvSpPr>
            <p:spPr>
              <a:xfrm>
                <a:off x="3215867" y="1161380"/>
                <a:ext cx="7327637" cy="113082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altLang="zh-CN" sz="2400" b="0" i="1" dirty="0" smtClean="0">
                              <a:latin typeface="Cambria Math" panose="02040503050406030204" pitchFamily="18" charset="0"/>
                            </a:rPr>
                          </m:ctrlPr>
                        </m:sSubSupPr>
                        <m:e>
                          <m:r>
                            <a:rPr lang="en-US" altLang="zh-CN" sz="2400" i="1" dirty="0">
                              <a:latin typeface="Cambria Math" panose="02040503050406030204" pitchFamily="18" charset="0"/>
                            </a:rPr>
                            <m:t>𝛽</m:t>
                          </m:r>
                        </m:e>
                        <m:sub>
                          <m:r>
                            <a:rPr lang="en-US" altLang="zh-CN" sz="2400" b="0" i="1" dirty="0" smtClean="0">
                              <a:latin typeface="Cambria Math" panose="02040503050406030204" pitchFamily="18" charset="0"/>
                            </a:rPr>
                            <m:t>𝑡</m:t>
                          </m:r>
                        </m:sub>
                        <m:sup>
                          <m:r>
                            <a:rPr lang="en-US" altLang="zh-CN" sz="2400" b="0" i="1" dirty="0" smtClean="0">
                              <a:latin typeface="Cambria Math" panose="02040503050406030204" pitchFamily="18" charset="0"/>
                            </a:rPr>
                            <m:t>𝑗</m:t>
                          </m:r>
                        </m:sup>
                      </m:sSubSup>
                      <m:r>
                        <a:rPr lang="en-US" altLang="zh-CN" sz="2400" i="1" dirty="0">
                          <a:latin typeface="Cambria Math" panose="02040503050406030204" pitchFamily="18" charset="0"/>
                        </a:rPr>
                        <m:t>=</m:t>
                      </m:r>
                      <m:r>
                        <a:rPr lang="en-US" altLang="zh-CN" sz="2400" i="1" dirty="0">
                          <a:latin typeface="Cambria Math" panose="02040503050406030204" pitchFamily="18" charset="0"/>
                        </a:rPr>
                        <m:t>𝑝</m:t>
                      </m:r>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1" i="1" dirty="0">
                              <a:latin typeface="Cambria Math" panose="02040503050406030204" pitchFamily="18" charset="0"/>
                            </a:rPr>
                            <m:t>𝒙</m:t>
                          </m:r>
                        </m:e>
                        <m:sub>
                          <m:r>
                            <a:rPr lang="en-US" altLang="zh-CN" sz="2400" i="1" dirty="0">
                              <a:latin typeface="Cambria Math" panose="02040503050406030204" pitchFamily="18" charset="0"/>
                            </a:rPr>
                            <m:t>𝑡</m:t>
                          </m:r>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b="1" i="1" dirty="0" err="1">
                              <a:latin typeface="Cambria Math" panose="02040503050406030204" pitchFamily="18" charset="0"/>
                            </a:rPr>
                            <m:t>𝒙</m:t>
                          </m:r>
                        </m:e>
                        <m:sub>
                          <m:r>
                            <a:rPr lang="en-US" altLang="zh-CN" sz="2400" i="1" dirty="0" err="1">
                              <a:latin typeface="Cambria Math" panose="02040503050406030204" pitchFamily="18" charset="0"/>
                            </a:rPr>
                            <m:t>𝑇</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err="1">
                              <a:latin typeface="Cambria Math" panose="02040503050406030204" pitchFamily="18" charset="0"/>
                            </a:rPr>
                            <m:t>𝑞</m:t>
                          </m:r>
                        </m:e>
                        <m:sub>
                          <m:r>
                            <a:rPr lang="en-US" altLang="zh-CN" sz="2400" i="1" dirty="0" err="1">
                              <a:latin typeface="Cambria Math" panose="02040503050406030204" pitchFamily="18" charset="0"/>
                            </a:rPr>
                            <m:t>𝑡</m:t>
                          </m:r>
                        </m:sub>
                      </m:sSub>
                      <m:r>
                        <a:rPr lang="en-US" altLang="zh-CN" sz="2400" i="1" dirty="0">
                          <a:latin typeface="Cambria Math" panose="02040503050406030204" pitchFamily="18" charset="0"/>
                        </a:rPr>
                        <m:t>=</m:t>
                      </m:r>
                      <m:r>
                        <a:rPr lang="en-US" altLang="zh-CN" sz="2400" i="1" dirty="0">
                          <a:latin typeface="Cambria Math" panose="02040503050406030204" pitchFamily="18" charset="0"/>
                        </a:rPr>
                        <m:t>𝑗</m:t>
                      </m:r>
                      <m:r>
                        <a:rPr lang="en-US" altLang="zh-CN" sz="2400" i="1" dirty="0">
                          <a:latin typeface="Cambria Math" panose="02040503050406030204" pitchFamily="18" charset="0"/>
                        </a:rPr>
                        <m:t>)=</m:t>
                      </m:r>
                      <m:nary>
                        <m:naryPr>
                          <m:chr m:val="∑"/>
                          <m:ctrlPr>
                            <a:rPr lang="en-US" altLang="zh-CN" sz="2400" i="1" dirty="0">
                              <a:latin typeface="Cambria Math" panose="02040503050406030204" pitchFamily="18" charset="0"/>
                            </a:rPr>
                          </m:ctrlPr>
                        </m:naryPr>
                        <m:sub>
                          <m:r>
                            <a:rPr lang="en-US" altLang="zh-CN" sz="2400" b="0" i="1" dirty="0" smtClean="0">
                              <a:latin typeface="Cambria Math" panose="02040503050406030204" pitchFamily="18" charset="0"/>
                            </a:rPr>
                            <m:t>𝑖</m:t>
                          </m:r>
                          <m:r>
                            <a:rPr lang="en-US" altLang="zh-CN" sz="2400" b="0" i="1" dirty="0" smtClean="0">
                              <a:latin typeface="Cambria Math" panose="02040503050406030204" pitchFamily="18" charset="0"/>
                            </a:rPr>
                            <m:t>=1</m:t>
                          </m:r>
                        </m:sub>
                        <m:sup>
                          <m:r>
                            <a:rPr lang="en-US" altLang="zh-CN" sz="2400" b="0" i="1" dirty="0" smtClean="0">
                              <a:latin typeface="Cambria Math" panose="02040503050406030204" pitchFamily="18" charset="0"/>
                            </a:rPr>
                            <m:t>𝐽</m:t>
                          </m:r>
                        </m:sup>
                        <m:e>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𝑎</m:t>
                              </m:r>
                            </m:e>
                            <m:sub>
                              <m:r>
                                <a:rPr lang="en-US" altLang="zh-CN" sz="2400" i="1" dirty="0">
                                  <a:latin typeface="Cambria Math" panose="02040503050406030204" pitchFamily="18" charset="0"/>
                                </a:rPr>
                                <m:t>𝑗</m:t>
                              </m:r>
                              <m:r>
                                <a:rPr lang="en-US" altLang="zh-CN" sz="2400" b="0" i="1" dirty="0" smtClean="0">
                                  <a:latin typeface="Cambria Math" panose="02040503050406030204" pitchFamily="18" charset="0"/>
                                </a:rPr>
                                <m:t>𝑖</m:t>
                              </m:r>
                            </m:sub>
                          </m:sSub>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𝑏</m:t>
                              </m:r>
                            </m:e>
                            <m:sub>
                              <m:r>
                                <a:rPr lang="en-US" altLang="zh-CN" sz="2400" i="1" dirty="0">
                                  <a:latin typeface="Cambria Math" panose="02040503050406030204" pitchFamily="18" charset="0"/>
                                </a:rPr>
                                <m:t>𝑗</m:t>
                              </m:r>
                            </m:sub>
                          </m:sSub>
                          <m:d>
                            <m:dPr>
                              <m:ctrlPr>
                                <a:rPr lang="en-US" altLang="zh-CN" sz="2400" b="0" i="1" dirty="0" smtClean="0">
                                  <a:latin typeface="Cambria Math" panose="02040503050406030204" pitchFamily="18" charset="0"/>
                                </a:rPr>
                              </m:ctrlPr>
                            </m:dPr>
                            <m:e>
                              <m:sSub>
                                <m:sSubPr>
                                  <m:ctrlPr>
                                    <a:rPr lang="en-US" altLang="zh-CN" sz="2400" b="0" i="1" dirty="0" smtClean="0">
                                      <a:latin typeface="Cambria Math" panose="02040503050406030204" pitchFamily="18" charset="0"/>
                                    </a:rPr>
                                  </m:ctrlPr>
                                </m:sSubPr>
                                <m:e>
                                  <m:r>
                                    <a:rPr lang="en-US" altLang="zh-CN" sz="2400" b="1" i="1" dirty="0">
                                      <a:latin typeface="Cambria Math" panose="02040503050406030204" pitchFamily="18" charset="0"/>
                                    </a:rPr>
                                    <m:t>𝒙</m:t>
                                  </m:r>
                                </m:e>
                                <m:sub>
                                  <m:r>
                                    <a:rPr lang="en-US" altLang="zh-CN" sz="2400" i="1" dirty="0">
                                      <a:latin typeface="Cambria Math" panose="02040503050406030204" pitchFamily="18" charset="0"/>
                                    </a:rPr>
                                    <m:t>𝑡</m:t>
                                  </m:r>
                                  <m:r>
                                    <a:rPr lang="en-US" altLang="zh-CN" sz="2400" b="0" i="1" dirty="0" smtClean="0">
                                      <a:latin typeface="Cambria Math" panose="02040503050406030204" pitchFamily="18" charset="0"/>
                                    </a:rPr>
                                    <m:t>+1</m:t>
                                  </m:r>
                                </m:sub>
                              </m:sSub>
                            </m:e>
                          </m:d>
                          <m:sSubSup>
                            <m:sSubSupPr>
                              <m:ctrlPr>
                                <a:rPr lang="en-US" altLang="zh-CN" sz="2400" b="0" i="1" dirty="0" smtClean="0">
                                  <a:latin typeface="Cambria Math" panose="02040503050406030204" pitchFamily="18" charset="0"/>
                                </a:rPr>
                              </m:ctrlPr>
                            </m:sSubSupPr>
                            <m:e>
                              <m:r>
                                <a:rPr lang="en-US" altLang="zh-CN" sz="2400" b="0" i="1" dirty="0" smtClean="0">
                                  <a:latin typeface="Cambria Math" panose="02040503050406030204" pitchFamily="18" charset="0"/>
                                </a:rPr>
                                <m:t>𝛽</m:t>
                              </m:r>
                            </m:e>
                            <m:sub>
                              <m:r>
                                <a:rPr lang="en-US" altLang="zh-CN" sz="2400" b="0" i="1" dirty="0" smtClean="0">
                                  <a:latin typeface="Cambria Math" panose="02040503050406030204" pitchFamily="18" charset="0"/>
                                </a:rPr>
                                <m:t>𝑡</m:t>
                              </m:r>
                              <m:r>
                                <a:rPr lang="en-US" altLang="zh-CN" sz="2400" b="0" i="1" dirty="0" smtClean="0">
                                  <a:latin typeface="Cambria Math" panose="02040503050406030204" pitchFamily="18" charset="0"/>
                                </a:rPr>
                                <m:t>+1</m:t>
                              </m:r>
                            </m:sub>
                            <m:sup>
                              <m:r>
                                <a:rPr lang="en-US" altLang="zh-CN" sz="2400" b="0" i="1" dirty="0" smtClean="0">
                                  <a:latin typeface="Cambria Math" panose="02040503050406030204" pitchFamily="18" charset="0"/>
                                </a:rPr>
                                <m:t>𝑖</m:t>
                              </m:r>
                            </m:sup>
                          </m:sSubSup>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3215867" y="1161380"/>
                <a:ext cx="7327637" cy="1130822"/>
              </a:xfrm>
              <a:prstGeom prst="rect">
                <a:avLst/>
              </a:prstGeom>
              <a:blipFill>
                <a:blip r:embed="rId2"/>
                <a:stretch>
                  <a:fillRect/>
                </a:stretch>
              </a:blipFill>
            </p:spPr>
            <p:txBody>
              <a:bodyPr/>
              <a:lstStyle/>
              <a:p>
                <a:r>
                  <a:rPr lang="zh-CN" altLang="en-US">
                    <a:noFill/>
                  </a:rPr>
                  <a:t> </a:t>
                </a:r>
              </a:p>
            </p:txBody>
          </p:sp>
        </mc:Fallback>
      </mc:AlternateContent>
      <p:grpSp>
        <p:nvGrpSpPr>
          <p:cNvPr id="9" name="组合 8"/>
          <p:cNvGrpSpPr>
            <a:grpSpLocks noChangeAspect="1"/>
          </p:cNvGrpSpPr>
          <p:nvPr/>
        </p:nvGrpSpPr>
        <p:grpSpPr>
          <a:xfrm>
            <a:off x="4059380" y="2713846"/>
            <a:ext cx="4557199" cy="3745543"/>
            <a:chOff x="4397907" y="2173520"/>
            <a:chExt cx="4142908" cy="3405040"/>
          </a:xfrm>
        </p:grpSpPr>
        <p:grpSp>
          <p:nvGrpSpPr>
            <p:cNvPr id="10" name="组合 9"/>
            <p:cNvGrpSpPr/>
            <p:nvPr/>
          </p:nvGrpSpPr>
          <p:grpSpPr>
            <a:xfrm>
              <a:off x="4397907" y="2173520"/>
              <a:ext cx="3465853" cy="3185709"/>
              <a:chOff x="2768360" y="3289001"/>
              <a:chExt cx="3465853" cy="3185709"/>
            </a:xfrm>
          </p:grpSpPr>
          <p:sp>
            <p:nvSpPr>
              <p:cNvPr id="19" name="椭圆 18"/>
              <p:cNvSpPr/>
              <p:nvPr/>
            </p:nvSpPr>
            <p:spPr>
              <a:xfrm rot="16200000">
                <a:off x="2848778" y="3754383"/>
                <a:ext cx="489310" cy="494360"/>
              </a:xfrm>
              <a:prstGeom prst="ellipse">
                <a:avLst/>
              </a:prstGeom>
              <a:solidFill>
                <a:srgbClr val="4472C4"/>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0" name="椭圆 19"/>
              <p:cNvSpPr/>
              <p:nvPr/>
            </p:nvSpPr>
            <p:spPr>
              <a:xfrm rot="16200000">
                <a:off x="2848778" y="4870788"/>
                <a:ext cx="489310" cy="494360"/>
              </a:xfrm>
              <a:prstGeom prst="ellipse">
                <a:avLst/>
              </a:prstGeom>
              <a:solidFill>
                <a:srgbClr val="4472C4"/>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1" name="椭圆 20"/>
              <p:cNvSpPr/>
              <p:nvPr/>
            </p:nvSpPr>
            <p:spPr>
              <a:xfrm rot="16200000">
                <a:off x="2848778" y="5982875"/>
                <a:ext cx="489310" cy="494360"/>
              </a:xfrm>
              <a:prstGeom prst="ellipse">
                <a:avLst/>
              </a:prstGeom>
              <a:solidFill>
                <a:srgbClr val="4472C4"/>
              </a:solidFill>
              <a:ln w="12700" cap="flat" cmpd="sng" algn="ctr">
                <a:solidFill>
                  <a:schemeClr val="tx1">
                    <a:lumMod val="65000"/>
                    <a:lumOff val="35000"/>
                  </a:scheme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2" name="文本框 21"/>
              <p:cNvSpPr txBox="1"/>
              <p:nvPr/>
            </p:nvSpPr>
            <p:spPr>
              <a:xfrm>
                <a:off x="2919417" y="3816897"/>
                <a:ext cx="348031" cy="369332"/>
              </a:xfrm>
              <a:prstGeom prst="rect">
                <a:avLst/>
              </a:prstGeom>
              <a:solidFill>
                <a:srgbClr val="0070C0"/>
              </a:solid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2919417"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4" name="文本框 23"/>
              <p:cNvSpPr txBox="1"/>
              <p:nvPr/>
            </p:nvSpPr>
            <p:spPr>
              <a:xfrm>
                <a:off x="2919416"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2768360" y="3289001"/>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sp>
            <p:nvSpPr>
              <p:cNvPr id="26" name="椭圆 25"/>
              <p:cNvSpPr/>
              <p:nvPr/>
            </p:nvSpPr>
            <p:spPr>
              <a:xfrm rot="16200000">
                <a:off x="4256634" y="3754383"/>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7" name="椭圆 26"/>
              <p:cNvSpPr/>
              <p:nvPr/>
            </p:nvSpPr>
            <p:spPr>
              <a:xfrm rot="16200000">
                <a:off x="4256634" y="4870788"/>
                <a:ext cx="489310" cy="494360"/>
              </a:xfrm>
              <a:prstGeom prst="ellipse">
                <a:avLst/>
              </a:prstGeom>
              <a:solidFill>
                <a:schemeClr val="accent1"/>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8" name="椭圆 27"/>
              <p:cNvSpPr/>
              <p:nvPr/>
            </p:nvSpPr>
            <p:spPr>
              <a:xfrm rot="16200000">
                <a:off x="4256634" y="5982875"/>
                <a:ext cx="489310" cy="494360"/>
              </a:xfrm>
              <a:prstGeom prst="ellipse">
                <a:avLst/>
              </a:prstGeom>
              <a:solidFill>
                <a:srgbClr val="4472C4"/>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29" name="文本框 28"/>
              <p:cNvSpPr txBox="1"/>
              <p:nvPr/>
            </p:nvSpPr>
            <p:spPr>
              <a:xfrm>
                <a:off x="4327273"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0" name="文本框 29"/>
              <p:cNvSpPr txBox="1"/>
              <p:nvPr/>
            </p:nvSpPr>
            <p:spPr>
              <a:xfrm>
                <a:off x="4327273"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1" name="文本框 30"/>
              <p:cNvSpPr txBox="1"/>
              <p:nvPr/>
            </p:nvSpPr>
            <p:spPr>
              <a:xfrm>
                <a:off x="4327272"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2" name="椭圆 31"/>
              <p:cNvSpPr/>
              <p:nvPr/>
            </p:nvSpPr>
            <p:spPr>
              <a:xfrm rot="16200000">
                <a:off x="5664490" y="3754383"/>
                <a:ext cx="489310" cy="494360"/>
              </a:xfrm>
              <a:prstGeom prst="ellipse">
                <a:avLst/>
              </a:prstGeom>
              <a:solidFill>
                <a:srgbClr val="E4831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3" name="椭圆 32"/>
              <p:cNvSpPr/>
              <p:nvPr/>
            </p:nvSpPr>
            <p:spPr>
              <a:xfrm rot="16200000">
                <a:off x="5664490" y="4870788"/>
                <a:ext cx="489310" cy="494360"/>
              </a:xfrm>
              <a:prstGeom prst="ellipse">
                <a:avLst/>
              </a:prstGeom>
              <a:solidFill>
                <a:srgbClr val="E4831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4" name="椭圆 33"/>
              <p:cNvSpPr/>
              <p:nvPr/>
            </p:nvSpPr>
            <p:spPr>
              <a:xfrm rot="16200000">
                <a:off x="5664490" y="5982875"/>
                <a:ext cx="489310" cy="494360"/>
              </a:xfrm>
              <a:prstGeom prst="ellipse">
                <a:avLst/>
              </a:prstGeom>
              <a:solidFill>
                <a:srgbClr val="E48312"/>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35" name="文本框 34"/>
              <p:cNvSpPr txBox="1"/>
              <p:nvPr/>
            </p:nvSpPr>
            <p:spPr>
              <a:xfrm>
                <a:off x="5735129" y="3816897"/>
                <a:ext cx="348031" cy="369332"/>
              </a:xfrm>
              <a:prstGeom prst="rect">
                <a:avLst/>
              </a:prstGeom>
              <a:noFill/>
            </p:spPr>
            <p:txBody>
              <a:bodyPr wrap="square" rtlCol="0">
                <a:spAutoFit/>
              </a:bodyPr>
              <a:lstStyle/>
              <a:p>
                <a:pPr algn="ctr"/>
                <a:r>
                  <a:rPr lang="en-US" altLang="zh-CN" b="1" i="1" dirty="0" err="1">
                    <a:solidFill>
                      <a:schemeClr val="bg1"/>
                    </a:solidFill>
                    <a:latin typeface="Times New Roman" panose="02020603050405020304" pitchFamily="18" charset="0"/>
                    <a:cs typeface="Times New Roman" panose="02020603050405020304" pitchFamily="18" charset="0"/>
                  </a:rPr>
                  <a:t>i</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6" name="文本框 35"/>
              <p:cNvSpPr txBox="1"/>
              <p:nvPr/>
            </p:nvSpPr>
            <p:spPr>
              <a:xfrm>
                <a:off x="5735129" y="4933302"/>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j</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7" name="文本框 36"/>
              <p:cNvSpPr txBox="1"/>
              <p:nvPr/>
            </p:nvSpPr>
            <p:spPr>
              <a:xfrm>
                <a:off x="5735128" y="6045388"/>
                <a:ext cx="348031" cy="369332"/>
              </a:xfrm>
              <a:prstGeom prst="rect">
                <a:avLst/>
              </a:prstGeom>
              <a:noFill/>
            </p:spPr>
            <p:txBody>
              <a:bodyPr wrap="square" rtlCol="0">
                <a:spAutoFit/>
              </a:bodyPr>
              <a:lstStyle/>
              <a:p>
                <a:pPr algn="ctr"/>
                <a:r>
                  <a:rPr lang="en-US" altLang="zh-CN" b="1" i="1" dirty="0">
                    <a:solidFill>
                      <a:schemeClr val="bg1"/>
                    </a:solidFill>
                    <a:latin typeface="Times New Roman" panose="02020603050405020304" pitchFamily="18" charset="0"/>
                    <a:cs typeface="Times New Roman" panose="02020603050405020304" pitchFamily="18" charset="0"/>
                  </a:rPr>
                  <a:t>k</a:t>
                </a:r>
                <a:endParaRPr lang="zh-CN" altLang="en-US" b="1" i="1" dirty="0">
                  <a:solidFill>
                    <a:schemeClr val="bg1"/>
                  </a:solidFill>
                  <a:latin typeface="Times New Roman" panose="02020603050405020304" pitchFamily="18" charset="0"/>
                  <a:cs typeface="Times New Roman" panose="02020603050405020304" pitchFamily="18" charset="0"/>
                </a:endParaRPr>
              </a:p>
            </p:txBody>
          </p:sp>
          <p:sp>
            <p:nvSpPr>
              <p:cNvPr id="38" name="文本框 37"/>
              <p:cNvSpPr txBox="1"/>
              <p:nvPr/>
            </p:nvSpPr>
            <p:spPr>
              <a:xfrm>
                <a:off x="4176216" y="3293782"/>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endParaRPr lang="zh-CN" altLang="en-US" sz="2000" b="1" dirty="0">
                  <a:latin typeface="Times New Roman" panose="02020603050405020304" pitchFamily="18" charset="0"/>
                  <a:cs typeface="Times New Roman" panose="02020603050405020304" pitchFamily="18" charset="0"/>
                </a:endParaRPr>
              </a:p>
            </p:txBody>
          </p:sp>
          <p:sp>
            <p:nvSpPr>
              <p:cNvPr id="39" name="文本框 38"/>
              <p:cNvSpPr txBox="1"/>
              <p:nvPr/>
            </p:nvSpPr>
            <p:spPr>
              <a:xfrm>
                <a:off x="5584072" y="3296533"/>
                <a:ext cx="650141" cy="400110"/>
              </a:xfrm>
              <a:prstGeom prst="rect">
                <a:avLst/>
              </a:prstGeom>
              <a:noFill/>
            </p:spPr>
            <p:txBody>
              <a:bodyPr wrap="square" rtlCol="0">
                <a:spAutoFit/>
              </a:bodyPr>
              <a:lstStyle/>
              <a:p>
                <a:pPr algn="ctr"/>
                <a:r>
                  <a:rPr lang="en-US" altLang="zh-CN" sz="2000" b="1" i="1"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p:txBody>
          </p:sp>
          <p:cxnSp>
            <p:nvCxnSpPr>
              <p:cNvPr id="40" name="直接箭头连接符 39"/>
              <p:cNvCxnSpPr>
                <a:stCxn id="19" idx="4"/>
                <a:endCxn id="26" idx="0"/>
              </p:cNvCxnSpPr>
              <p:nvPr/>
            </p:nvCxnSpPr>
            <p:spPr>
              <a:xfrm>
                <a:off x="3340613"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26" idx="4"/>
                <a:endCxn id="32" idx="0"/>
              </p:cNvCxnSpPr>
              <p:nvPr/>
            </p:nvCxnSpPr>
            <p:spPr>
              <a:xfrm>
                <a:off x="4748469" y="4001563"/>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19" idx="3"/>
                <a:endCxn id="27" idx="7"/>
              </p:cNvCxnSpPr>
              <p:nvPr/>
            </p:nvCxnSpPr>
            <p:spPr>
              <a:xfrm>
                <a:off x="3268216" y="4174560"/>
                <a:ext cx="1058290" cy="770411"/>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0" idx="4"/>
                <a:endCxn id="27" idx="0"/>
              </p:cNvCxnSpPr>
              <p:nvPr/>
            </p:nvCxnSpPr>
            <p:spPr>
              <a:xfrm>
                <a:off x="3340613" y="5117968"/>
                <a:ext cx="913496" cy="0"/>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7" idx="4"/>
                <a:endCxn id="33" idx="0"/>
              </p:cNvCxnSpPr>
              <p:nvPr/>
            </p:nvCxnSpPr>
            <p:spPr>
              <a:xfrm>
                <a:off x="4748469" y="5117968"/>
                <a:ext cx="913496" cy="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21" idx="4"/>
                <a:endCxn id="28" idx="0"/>
              </p:cNvCxnSpPr>
              <p:nvPr/>
            </p:nvCxnSpPr>
            <p:spPr>
              <a:xfrm>
                <a:off x="3340613"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28" idx="4"/>
                <a:endCxn id="34" idx="0"/>
              </p:cNvCxnSpPr>
              <p:nvPr/>
            </p:nvCxnSpPr>
            <p:spPr>
              <a:xfrm>
                <a:off x="4748469" y="6230055"/>
                <a:ext cx="913496" cy="0"/>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20" idx="5"/>
                <a:endCxn id="26" idx="1"/>
              </p:cNvCxnSpPr>
              <p:nvPr/>
            </p:nvCxnSpPr>
            <p:spPr>
              <a:xfrm flipV="1">
                <a:off x="3268216" y="4174560"/>
                <a:ext cx="1058290" cy="77041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20" idx="3"/>
              </p:cNvCxnSpPr>
              <p:nvPr/>
            </p:nvCxnSpPr>
            <p:spPr>
              <a:xfrm>
                <a:off x="3268216" y="5290965"/>
                <a:ext cx="1058290" cy="794281"/>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26" idx="3"/>
              </p:cNvCxnSpPr>
              <p:nvPr/>
            </p:nvCxnSpPr>
            <p:spPr>
              <a:xfrm>
                <a:off x="4676072" y="4174560"/>
                <a:ext cx="1058290" cy="760928"/>
              </a:xfrm>
              <a:prstGeom prst="straightConnector1">
                <a:avLst/>
              </a:prstGeom>
              <a:ln w="2159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27" idx="3"/>
                <a:endCxn id="34" idx="7"/>
              </p:cNvCxnSpPr>
              <p:nvPr/>
            </p:nvCxnSpPr>
            <p:spPr>
              <a:xfrm>
                <a:off x="4676072" y="5290965"/>
                <a:ext cx="1058290" cy="766093"/>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27" idx="5"/>
                <a:endCxn id="32" idx="1"/>
              </p:cNvCxnSpPr>
              <p:nvPr/>
            </p:nvCxnSpPr>
            <p:spPr>
              <a:xfrm flipV="1">
                <a:off x="4676072" y="4174560"/>
                <a:ext cx="1058290" cy="770411"/>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a:stCxn id="21" idx="5"/>
                <a:endCxn id="27" idx="1"/>
              </p:cNvCxnSpPr>
              <p:nvPr/>
            </p:nvCxnSpPr>
            <p:spPr>
              <a:xfrm flipV="1">
                <a:off x="3268216" y="5290965"/>
                <a:ext cx="1058290" cy="766093"/>
              </a:xfrm>
              <a:prstGeom prst="straightConnector1">
                <a:avLst/>
              </a:prstGeom>
              <a:ln w="190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28" idx="5"/>
                <a:endCxn id="33" idx="1"/>
              </p:cNvCxnSpPr>
              <p:nvPr/>
            </p:nvCxnSpPr>
            <p:spPr>
              <a:xfrm flipV="1">
                <a:off x="4676072" y="5290965"/>
                <a:ext cx="1058290" cy="766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11" name="文本框 10"/>
                <p:cNvSpPr txBox="1"/>
                <p:nvPr/>
              </p:nvSpPr>
              <p:spPr>
                <a:xfrm>
                  <a:off x="6491102" y="3070748"/>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𝑗𝑖</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6491102" y="3070748"/>
                  <a:ext cx="650141" cy="39562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6544478" y="3723483"/>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𝑗𝑗</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6544478" y="3723483"/>
                  <a:ext cx="650141" cy="39562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591062" y="4411391"/>
                  <a:ext cx="650141" cy="39562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𝑗𝑘</m:t>
                            </m:r>
                          </m:sub>
                        </m:sSub>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3" name="文本框 12"/>
                <p:cNvSpPr txBox="1">
                  <a:spLocks noRot="1" noChangeAspect="1" noMove="1" noResize="1" noEditPoints="1" noAdjustHandles="1" noChangeArrowheads="1" noChangeShapeType="1" noTextEdit="1"/>
                </p:cNvSpPr>
                <p:nvPr/>
              </p:nvSpPr>
              <p:spPr>
                <a:xfrm>
                  <a:off x="6591062" y="4411391"/>
                  <a:ext cx="650141" cy="39562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5782233" y="3297903"/>
                  <a:ext cx="650141"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1"/>
                            </a:solidFill>
                            <a:latin typeface="Cambria Math" panose="02040503050406030204" pitchFamily="18" charset="0"/>
                            <a:cs typeface="Times New Roman" panose="02020603050405020304" pitchFamily="18" charset="0"/>
                          </a:rPr>
                          <m:t>∑</m:t>
                        </m:r>
                      </m:oMath>
                    </m:oMathPara>
                  </a14:m>
                  <a:endParaRPr lang="zh-CN" altLang="en-US" b="1" dirty="0">
                    <a:latin typeface="Times New Roman" panose="02020603050405020304" pitchFamily="18" charset="0"/>
                    <a:cs typeface="Times New Roman" panose="02020603050405020304" pitchFamily="18" charset="0"/>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5782233" y="3297903"/>
                  <a:ext cx="650141" cy="369332"/>
                </a:xfrm>
                <a:prstGeom prst="rect">
                  <a:avLst/>
                </a:prstGeom>
                <a:blipFill>
                  <a:blip r:embed="rId6"/>
                  <a:stretch>
                    <a:fillRect b="-44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5890612" y="4184075"/>
                  <a:ext cx="650141" cy="3932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1" i="1" smtClean="0">
                                <a:solidFill>
                                  <a:schemeClr val="accent1"/>
                                </a:solidFill>
                                <a:latin typeface="Cambria Math" panose="02040503050406030204" pitchFamily="18" charset="0"/>
                                <a:cs typeface="Times New Roman" panose="02020603050405020304" pitchFamily="18" charset="0"/>
                              </a:rPr>
                            </m:ctrlPr>
                          </m:sSubSupPr>
                          <m:e>
                            <m:r>
                              <a:rPr lang="en-US" altLang="zh-CN" b="1" i="1" smtClean="0">
                                <a:solidFill>
                                  <a:schemeClr val="accent1"/>
                                </a:solidFill>
                                <a:latin typeface="Cambria Math" panose="02040503050406030204" pitchFamily="18" charset="0"/>
                                <a:cs typeface="Times New Roman" panose="02020603050405020304" pitchFamily="18" charset="0"/>
                              </a:rPr>
                              <m:t>𝜷</m:t>
                            </m:r>
                          </m:e>
                          <m:sub>
                            <m:r>
                              <a:rPr lang="en-US" altLang="zh-CN" b="1" i="1" smtClean="0">
                                <a:solidFill>
                                  <a:schemeClr val="accent1"/>
                                </a:solidFill>
                                <a:latin typeface="Cambria Math" panose="02040503050406030204" pitchFamily="18" charset="0"/>
                                <a:cs typeface="Times New Roman" panose="02020603050405020304" pitchFamily="18" charset="0"/>
                              </a:rPr>
                              <m:t>𝒕</m:t>
                            </m:r>
                          </m:sub>
                          <m:sup>
                            <m:r>
                              <a:rPr lang="en-US" altLang="zh-CN" b="1" i="1" smtClean="0">
                                <a:solidFill>
                                  <a:schemeClr val="accent1"/>
                                </a:solidFill>
                                <a:latin typeface="Cambria Math" panose="02040503050406030204" pitchFamily="18" charset="0"/>
                                <a:cs typeface="Times New Roman" panose="02020603050405020304" pitchFamily="18" charset="0"/>
                              </a:rPr>
                              <m:t>𝒋</m:t>
                            </m:r>
                          </m:sup>
                        </m:sSubSup>
                      </m:oMath>
                    </m:oMathPara>
                  </a14:m>
                  <a:endParaRPr lang="zh-CN" altLang="en-US" b="1" dirty="0">
                    <a:solidFill>
                      <a:schemeClr val="accent1"/>
                    </a:solidFill>
                    <a:latin typeface="Times New Roman" panose="02020603050405020304" pitchFamily="18" charset="0"/>
                    <a:cs typeface="Times New Roman" panose="020206030504050203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5890612" y="4184075"/>
                  <a:ext cx="650141" cy="393290"/>
                </a:xfrm>
                <a:prstGeom prst="rect">
                  <a:avLst/>
                </a:prstGeom>
                <a:blipFill>
                  <a:blip r:embed="rId7"/>
                  <a:stretch>
                    <a:fillRect b="-8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7452619" y="3041282"/>
                  <a:ext cx="1088196" cy="35021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𝛽</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𝑖</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7452619" y="3041282"/>
                  <a:ext cx="1088196" cy="350213"/>
                </a:xfrm>
                <a:prstGeom prst="rect">
                  <a:avLst/>
                </a:prstGeom>
                <a:blipFill>
                  <a:blip r:embed="rId8"/>
                  <a:stretch>
                    <a:fillRect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7373126" y="4149894"/>
                  <a:ext cx="1088196" cy="3914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𝛽</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𝑗</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7373126" y="4149894"/>
                  <a:ext cx="1088196" cy="391483"/>
                </a:xfrm>
                <a:prstGeom prst="rect">
                  <a:avLst/>
                </a:prstGeom>
                <a:blipFill>
                  <a:blip r:embed="rId9"/>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7280450" y="5232019"/>
                  <a:ext cx="1166620" cy="34654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cs typeface="Times New Roman" panose="02020603050405020304" pitchFamily="18" charset="0"/>
                              </a:rPr>
                            </m:ctrlPr>
                          </m:sSubSupPr>
                          <m:e>
                            <m:r>
                              <a:rPr lang="en-US" altLang="zh-CN" b="0" i="1" smtClean="0">
                                <a:latin typeface="Cambria Math" panose="02040503050406030204" pitchFamily="18" charset="0"/>
                                <a:cs typeface="Times New Roman" panose="02020603050405020304" pitchFamily="18" charset="0"/>
                              </a:rPr>
                              <m:t>𝛽</m:t>
                            </m:r>
                          </m:e>
                          <m:sub>
                            <m:r>
                              <a:rPr lang="en-US" altLang="zh-CN" b="0" i="1" smtClean="0">
                                <a:latin typeface="Cambria Math" panose="02040503050406030204" pitchFamily="18" charset="0"/>
                                <a:cs typeface="Times New Roman" panose="02020603050405020304" pitchFamily="18" charset="0"/>
                              </a:rPr>
                              <m:t>𝑡</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𝑘</m:t>
                            </m:r>
                          </m:sup>
                        </m:sSubSup>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7280450" y="5232019"/>
                  <a:ext cx="1166620" cy="346541"/>
                </a:xfrm>
                <a:prstGeom prst="rect">
                  <a:avLst/>
                </a:prstGeom>
                <a:blipFill>
                  <a:blip r:embed="rId10"/>
                  <a:stretch>
                    <a:fillRect b="-14286"/>
                  </a:stretch>
                </a:blipFill>
              </p:spPr>
              <p:txBody>
                <a:bodyPr/>
                <a:lstStyle/>
                <a:p>
                  <a:r>
                    <a:rPr lang="zh-CN" altLang="en-US">
                      <a:noFill/>
                    </a:rPr>
                    <a:t> </a:t>
                  </a:r>
                </a:p>
              </p:txBody>
            </p:sp>
          </mc:Fallback>
        </mc:AlternateContent>
      </p:grpSp>
      <p:sp>
        <p:nvSpPr>
          <p:cNvPr id="8" name="灯片编号占位符 7"/>
          <p:cNvSpPr>
            <a:spLocks noGrp="1"/>
          </p:cNvSpPr>
          <p:nvPr>
            <p:ph type="sldNum" sz="quarter" idx="12"/>
          </p:nvPr>
        </p:nvSpPr>
        <p:spPr/>
        <p:txBody>
          <a:bodyPr/>
          <a:lstStyle/>
          <a:p>
            <a:pPr>
              <a:defRPr/>
            </a:pPr>
            <a:fld id="{B9CD4CCB-73CB-499F-9483-72A1F6A46DBE}" type="slidenum">
              <a:rPr lang="zh-TW" altLang="en-US" smtClean="0"/>
              <a:pPr>
                <a:defRPr/>
              </a:pPr>
              <a:t>87</a:t>
            </a:fld>
            <a:endParaRPr lang="en-US" altLang="zh-TW"/>
          </a:p>
        </p:txBody>
      </p:sp>
    </p:spTree>
    <p:extLst>
      <p:ext uri="{BB962C8B-B14F-4D97-AF65-F5344CB8AC3E}">
        <p14:creationId xmlns:p14="http://schemas.microsoft.com/office/powerpoint/2010/main" val="22861207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 occupation probability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The state occupation probability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𝛾</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is the probability of the system being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 given the sequence of observations </a:t>
                </a:r>
                <a14:m>
                  <m:oMath xmlns:m="http://schemas.openxmlformats.org/officeDocument/2006/math">
                    <m:r>
                      <a:rPr lang="en-US" altLang="zh-CN" i="1" dirty="0" smtClean="0">
                        <a:latin typeface="Cambria Math" panose="02040503050406030204" pitchFamily="18" charset="0"/>
                      </a:rPr>
                      <m:t>𝑋</m:t>
                    </m:r>
                  </m:oMath>
                </a14:m>
                <a:endParaRPr lang="en-US" altLang="zh-CN" dirty="0"/>
              </a:p>
              <a:p>
                <a:r>
                  <a:rPr lang="en-US" altLang="zh-CN" dirty="0"/>
                  <a:t>Express in terms of the forward and backward probabilities:</a:t>
                </a:r>
              </a:p>
              <a:p>
                <a:pPr algn="ctr"/>
                <a:endParaRPr lang="en-US" altLang="zh-CN" sz="5400" dirty="0"/>
              </a:p>
              <a:p>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88</a:t>
            </a:fld>
            <a:endParaRPr lang="en-US" altLang="zh-TW"/>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615ECE5-0735-461E-9826-75204D73DB06}"/>
                  </a:ext>
                </a:extLst>
              </p:cNvPr>
              <p:cNvSpPr/>
              <p:nvPr/>
            </p:nvSpPr>
            <p:spPr>
              <a:xfrm>
                <a:off x="3162976" y="2470791"/>
                <a:ext cx="5294655" cy="11083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i="1">
                          <a:latin typeface="Cambria Math" panose="02040503050406030204" pitchFamily="18" charset="0"/>
                        </a:rPr>
                        <m:t>=</m:t>
                      </m:r>
                      <m:r>
                        <a:rPr lang="en-US" altLang="zh-CN" sz="240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e>
                        <m:e>
                          <m:r>
                            <a:rPr lang="en-US" altLang="zh-CN" sz="2400" i="1">
                              <a:latin typeface="Cambria Math" panose="02040503050406030204" pitchFamily="18" charset="0"/>
                            </a:rPr>
                            <m:t>𝑋</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num>
                        <m:den>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𝐽</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e>
                          </m:nary>
                        </m:den>
                      </m:f>
                    </m:oMath>
                  </m:oMathPara>
                </a14:m>
                <a:endParaRPr lang="zh-CN" altLang="en-US" sz="2400" dirty="0"/>
              </a:p>
            </p:txBody>
          </p:sp>
        </mc:Choice>
        <mc:Fallback xmlns="">
          <p:sp>
            <p:nvSpPr>
              <p:cNvPr id="4" name="矩形 3">
                <a:extLst>
                  <a:ext uri="{FF2B5EF4-FFF2-40B4-BE49-F238E27FC236}">
                    <a16:creationId xmlns:a16="http://schemas.microsoft.com/office/drawing/2014/main" id="{F615ECE5-0735-461E-9826-75204D73DB06}"/>
                  </a:ext>
                </a:extLst>
              </p:cNvPr>
              <p:cNvSpPr>
                <a:spLocks noRot="1" noChangeAspect="1" noMove="1" noResize="1" noEditPoints="1" noAdjustHandles="1" noChangeArrowheads="1" noChangeShapeType="1" noTextEdit="1"/>
              </p:cNvSpPr>
              <p:nvPr/>
            </p:nvSpPr>
            <p:spPr>
              <a:xfrm>
                <a:off x="3162976" y="2470791"/>
                <a:ext cx="5294655" cy="110831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83025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State occupation probability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The state occupation probability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𝛾</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is the probability of the system being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 given the sequence of observations </a:t>
                </a:r>
                <a14:m>
                  <m:oMath xmlns:m="http://schemas.openxmlformats.org/officeDocument/2006/math">
                    <m:r>
                      <a:rPr lang="en-US" altLang="zh-CN" i="1" dirty="0" smtClean="0">
                        <a:latin typeface="Cambria Math" panose="02040503050406030204" pitchFamily="18" charset="0"/>
                      </a:rPr>
                      <m:t>𝑋</m:t>
                    </m:r>
                  </m:oMath>
                </a14:m>
                <a:endParaRPr lang="en-US" altLang="zh-CN" dirty="0"/>
              </a:p>
              <a:p>
                <a:r>
                  <a:rPr lang="en-US" altLang="zh-CN" dirty="0"/>
                  <a:t>Express in terms of the forward and backward probabilities:</a:t>
                </a:r>
              </a:p>
              <a:p>
                <a:pPr algn="ctr"/>
                <a:endParaRPr lang="en-US" altLang="zh-CN" sz="5400" dirty="0"/>
              </a:p>
              <a:p>
                <a:endParaRPr lang="en-US" altLang="zh-CN" dirty="0">
                  <a:solidFill>
                    <a:srgbClr val="0070C0"/>
                  </a:solidFill>
                </a:endParaRPr>
              </a:p>
              <a:p>
                <a:r>
                  <a:rPr lang="en-US" altLang="zh-CN" dirty="0">
                    <a:solidFill>
                      <a:srgbClr val="0070C0"/>
                    </a:solidFill>
                  </a:rPr>
                  <a:t>New concept</a:t>
                </a:r>
                <a:r>
                  <a:rPr lang="en-US" altLang="zh-CN" dirty="0"/>
                  <a:t>: how many times is the state trajectory expected to transition from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448"/>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89</a:t>
            </a:fld>
            <a:endParaRPr lang="en-US" altLang="zh-TW"/>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B3A08A9-8B83-4087-BB81-C9932931BF3E}"/>
                  </a:ext>
                </a:extLst>
              </p:cNvPr>
              <p:cNvSpPr txBox="1"/>
              <p:nvPr/>
            </p:nvSpPr>
            <p:spPr>
              <a:xfrm>
                <a:off x="3575553" y="4626255"/>
                <a:ext cx="5301964" cy="1038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m:t>
                      </m:r>
                      <m:d>
                        <m:dPr>
                          <m:begChr m:val="["/>
                          <m:endChr m:val="]"/>
                          <m:ctrlPr>
                            <a:rPr lang="en-US" altLang="zh-CN" sz="2400" b="0" i="1" smtClean="0">
                              <a:latin typeface="Cambria Math" panose="02040503050406030204" pitchFamily="18" charset="0"/>
                            </a:rPr>
                          </m:ctrlPr>
                        </m:dPr>
                        <m:e>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of</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transitions</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from</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state</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p>
                        <m:e>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𝛾</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e>
                      </m:nary>
                    </m:oMath>
                  </m:oMathPara>
                </a14:m>
                <a:endParaRPr lang="zh-CN" altLang="en-US" dirty="0"/>
              </a:p>
            </p:txBody>
          </p:sp>
        </mc:Choice>
        <mc:Fallback xmlns="">
          <p:sp>
            <p:nvSpPr>
              <p:cNvPr id="5" name="文本框 4">
                <a:extLst>
                  <a:ext uri="{FF2B5EF4-FFF2-40B4-BE49-F238E27FC236}">
                    <a16:creationId xmlns:a16="http://schemas.microsoft.com/office/drawing/2014/main" id="{6B3A08A9-8B83-4087-BB81-C9932931BF3E}"/>
                  </a:ext>
                </a:extLst>
              </p:cNvPr>
              <p:cNvSpPr txBox="1">
                <a:spLocks noRot="1" noChangeAspect="1" noMove="1" noResize="1" noEditPoints="1" noAdjustHandles="1" noChangeArrowheads="1" noChangeShapeType="1" noTextEdit="1"/>
              </p:cNvSpPr>
              <p:nvPr/>
            </p:nvSpPr>
            <p:spPr>
              <a:xfrm>
                <a:off x="3575553" y="4626255"/>
                <a:ext cx="5301964" cy="103842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25BB4A0F-196C-404B-ABE1-0C4D1090EE55}"/>
                  </a:ext>
                </a:extLst>
              </p:cNvPr>
              <p:cNvSpPr/>
              <p:nvPr/>
            </p:nvSpPr>
            <p:spPr>
              <a:xfrm>
                <a:off x="3162976" y="2470791"/>
                <a:ext cx="5294655" cy="11083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i="1">
                          <a:latin typeface="Cambria Math" panose="02040503050406030204" pitchFamily="18" charset="0"/>
                        </a:rPr>
                        <m:t>=</m:t>
                      </m:r>
                      <m:r>
                        <a:rPr lang="en-US" altLang="zh-CN" sz="2400" i="1" smtClean="0">
                          <a:latin typeface="Cambria Math" panose="02040503050406030204" pitchFamily="18" charset="0"/>
                        </a:rPr>
                        <m:t>𝑝</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𝑞</m:t>
                              </m:r>
                            </m:e>
                            <m:sub>
                              <m:r>
                                <a:rPr lang="en-US" altLang="zh-CN" sz="2400" i="1">
                                  <a:latin typeface="Cambria Math" panose="02040503050406030204" pitchFamily="18" charset="0"/>
                                </a:rPr>
                                <m:t>𝑡</m:t>
                              </m:r>
                            </m:sub>
                          </m:sSub>
                          <m:r>
                            <a:rPr lang="en-US" altLang="zh-CN" sz="2400" i="1">
                              <a:latin typeface="Cambria Math" panose="02040503050406030204" pitchFamily="18" charset="0"/>
                            </a:rPr>
                            <m:t>=</m:t>
                          </m:r>
                          <m:r>
                            <a:rPr lang="en-US" altLang="zh-CN" sz="2400" i="1">
                              <a:latin typeface="Cambria Math" panose="02040503050406030204" pitchFamily="18" charset="0"/>
                            </a:rPr>
                            <m:t>𝑗</m:t>
                          </m:r>
                        </m:e>
                        <m:e>
                          <m:r>
                            <a:rPr lang="en-US" altLang="zh-CN" sz="2400" i="1">
                              <a:latin typeface="Cambria Math" panose="02040503050406030204" pitchFamily="18" charset="0"/>
                            </a:rPr>
                            <m:t>𝑋</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sSubSup>
                            <m:sSubSupPr>
                              <m:ctrlPr>
                                <a:rPr lang="en-US" altLang="zh-CN" sz="2400" b="0" i="1" smtClean="0">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𝑗</m:t>
                              </m:r>
                            </m:sup>
                          </m:sSubSup>
                        </m:num>
                        <m:den>
                          <m:r>
                            <a:rPr lang="en-US" altLang="zh-CN" sz="2400" i="1">
                              <a:latin typeface="Cambria Math" panose="02040503050406030204" pitchFamily="18" charset="0"/>
                            </a:rPr>
                            <m:t>𝑝</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num>
                        <m:den>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𝐽</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e>
                          </m:nary>
                        </m:den>
                      </m:f>
                    </m:oMath>
                  </m:oMathPara>
                </a14:m>
                <a:endParaRPr lang="zh-CN" altLang="en-US" sz="2400" dirty="0"/>
              </a:p>
            </p:txBody>
          </p:sp>
        </mc:Choice>
        <mc:Fallback xmlns="">
          <p:sp>
            <p:nvSpPr>
              <p:cNvPr id="7" name="矩形 6">
                <a:extLst>
                  <a:ext uri="{FF2B5EF4-FFF2-40B4-BE49-F238E27FC236}">
                    <a16:creationId xmlns:a16="http://schemas.microsoft.com/office/drawing/2014/main" id="{25BB4A0F-196C-404B-ABE1-0C4D1090EE55}"/>
                  </a:ext>
                </a:extLst>
              </p:cNvPr>
              <p:cNvSpPr>
                <a:spLocks noRot="1" noChangeAspect="1" noMove="1" noResize="1" noEditPoints="1" noAdjustHandles="1" noChangeArrowheads="1" noChangeShapeType="1" noTextEdit="1"/>
              </p:cNvSpPr>
              <p:nvPr/>
            </p:nvSpPr>
            <p:spPr>
              <a:xfrm>
                <a:off x="3162976" y="2470791"/>
                <a:ext cx="5294655" cy="110831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159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Hierarchical modelling of speech</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100" name="矩形 99"/>
          <p:cNvSpPr/>
          <p:nvPr/>
        </p:nvSpPr>
        <p:spPr>
          <a:xfrm>
            <a:off x="4893732" y="1000591"/>
            <a:ext cx="2170581" cy="66215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今天天气很好</a:t>
            </a:r>
          </a:p>
        </p:txBody>
      </p:sp>
      <p:sp>
        <p:nvSpPr>
          <p:cNvPr id="101" name="矩形 100"/>
          <p:cNvSpPr/>
          <p:nvPr/>
        </p:nvSpPr>
        <p:spPr>
          <a:xfrm>
            <a:off x="3706065" y="2146218"/>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今天</a:t>
            </a:r>
          </a:p>
        </p:txBody>
      </p:sp>
      <p:sp>
        <p:nvSpPr>
          <p:cNvPr id="102" name="矩形 101"/>
          <p:cNvSpPr/>
          <p:nvPr/>
        </p:nvSpPr>
        <p:spPr>
          <a:xfrm>
            <a:off x="4965927" y="2146218"/>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天气</a:t>
            </a:r>
          </a:p>
        </p:txBody>
      </p:sp>
      <p:sp>
        <p:nvSpPr>
          <p:cNvPr id="103" name="矩形 102"/>
          <p:cNvSpPr/>
          <p:nvPr/>
        </p:nvSpPr>
        <p:spPr>
          <a:xfrm>
            <a:off x="6225789" y="2146218"/>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很</a:t>
            </a:r>
          </a:p>
        </p:txBody>
      </p:sp>
      <p:sp>
        <p:nvSpPr>
          <p:cNvPr id="104" name="矩形 103"/>
          <p:cNvSpPr/>
          <p:nvPr/>
        </p:nvSpPr>
        <p:spPr>
          <a:xfrm>
            <a:off x="7501816" y="2146218"/>
            <a:ext cx="1039357"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好</a:t>
            </a:r>
          </a:p>
        </p:txBody>
      </p:sp>
      <p:cxnSp>
        <p:nvCxnSpPr>
          <p:cNvPr id="105" name="直接箭头连接符 104"/>
          <p:cNvCxnSpPr>
            <a:stCxn id="100" idx="2"/>
            <a:endCxn id="101" idx="0"/>
          </p:cNvCxnSpPr>
          <p:nvPr/>
        </p:nvCxnSpPr>
        <p:spPr>
          <a:xfrm flipH="1">
            <a:off x="4225744" y="1662743"/>
            <a:ext cx="1753279" cy="483475"/>
          </a:xfrm>
          <a:prstGeom prst="straightConnector1">
            <a:avLst/>
          </a:prstGeom>
          <a:noFill/>
          <a:ln w="6350" cap="flat" cmpd="sng" algn="ctr">
            <a:solidFill>
              <a:srgbClr val="4472C4"/>
            </a:solidFill>
            <a:prstDash val="solid"/>
            <a:miter lim="800000"/>
            <a:tailEnd type="triangle"/>
          </a:ln>
          <a:effectLst/>
        </p:spPr>
      </p:cxnSp>
      <p:cxnSp>
        <p:nvCxnSpPr>
          <p:cNvPr id="106" name="直接箭头连接符 105"/>
          <p:cNvCxnSpPr>
            <a:stCxn id="100" idx="2"/>
            <a:endCxn id="102" idx="0"/>
          </p:cNvCxnSpPr>
          <p:nvPr/>
        </p:nvCxnSpPr>
        <p:spPr>
          <a:xfrm flipH="1">
            <a:off x="5485606" y="1662743"/>
            <a:ext cx="493417" cy="483475"/>
          </a:xfrm>
          <a:prstGeom prst="straightConnector1">
            <a:avLst/>
          </a:prstGeom>
          <a:noFill/>
          <a:ln w="6350" cap="flat" cmpd="sng" algn="ctr">
            <a:solidFill>
              <a:srgbClr val="4472C4"/>
            </a:solidFill>
            <a:prstDash val="solid"/>
            <a:miter lim="800000"/>
            <a:tailEnd type="triangle"/>
          </a:ln>
          <a:effectLst/>
        </p:spPr>
      </p:cxnSp>
      <p:cxnSp>
        <p:nvCxnSpPr>
          <p:cNvPr id="107" name="直接箭头连接符 106"/>
          <p:cNvCxnSpPr>
            <a:stCxn id="100" idx="2"/>
            <a:endCxn id="103" idx="0"/>
          </p:cNvCxnSpPr>
          <p:nvPr/>
        </p:nvCxnSpPr>
        <p:spPr>
          <a:xfrm>
            <a:off x="5979023" y="1662743"/>
            <a:ext cx="766445" cy="483475"/>
          </a:xfrm>
          <a:prstGeom prst="straightConnector1">
            <a:avLst/>
          </a:prstGeom>
          <a:noFill/>
          <a:ln w="6350" cap="flat" cmpd="sng" algn="ctr">
            <a:solidFill>
              <a:srgbClr val="4472C4"/>
            </a:solidFill>
            <a:prstDash val="solid"/>
            <a:miter lim="800000"/>
            <a:tailEnd type="triangle"/>
          </a:ln>
          <a:effectLst/>
        </p:spPr>
      </p:cxnSp>
      <p:cxnSp>
        <p:nvCxnSpPr>
          <p:cNvPr id="108" name="直接箭头连接符 107"/>
          <p:cNvCxnSpPr>
            <a:stCxn id="100" idx="2"/>
            <a:endCxn id="104" idx="0"/>
          </p:cNvCxnSpPr>
          <p:nvPr/>
        </p:nvCxnSpPr>
        <p:spPr>
          <a:xfrm>
            <a:off x="5979023" y="1662743"/>
            <a:ext cx="2042472" cy="483475"/>
          </a:xfrm>
          <a:prstGeom prst="straightConnector1">
            <a:avLst/>
          </a:prstGeom>
          <a:noFill/>
          <a:ln w="6350" cap="flat" cmpd="sng" algn="ctr">
            <a:solidFill>
              <a:srgbClr val="4472C4"/>
            </a:solidFill>
            <a:prstDash val="solid"/>
            <a:miter lim="800000"/>
            <a:tailEnd type="triangle"/>
          </a:ln>
          <a:effectLst/>
        </p:spPr>
      </p:cxnSp>
      <p:cxnSp>
        <p:nvCxnSpPr>
          <p:cNvPr id="109" name="直接箭头连接符 108"/>
          <p:cNvCxnSpPr>
            <a:stCxn id="101" idx="2"/>
            <a:endCxn id="114" idx="0"/>
          </p:cNvCxnSpPr>
          <p:nvPr/>
        </p:nvCxnSpPr>
        <p:spPr>
          <a:xfrm flipH="1">
            <a:off x="2017987" y="2554014"/>
            <a:ext cx="2207757" cy="786504"/>
          </a:xfrm>
          <a:prstGeom prst="straightConnector1">
            <a:avLst/>
          </a:prstGeom>
          <a:noFill/>
          <a:ln w="6350" cap="flat" cmpd="sng" algn="ctr">
            <a:solidFill>
              <a:srgbClr val="4472C4"/>
            </a:solidFill>
            <a:prstDash val="solid"/>
            <a:miter lim="800000"/>
            <a:tailEnd type="triangle"/>
          </a:ln>
          <a:effectLst/>
        </p:spPr>
      </p:cxnSp>
      <p:cxnSp>
        <p:nvCxnSpPr>
          <p:cNvPr id="110" name="直接箭头连接符 109"/>
          <p:cNvCxnSpPr>
            <a:stCxn id="101" idx="2"/>
            <a:endCxn id="115" idx="0"/>
          </p:cNvCxnSpPr>
          <p:nvPr/>
        </p:nvCxnSpPr>
        <p:spPr>
          <a:xfrm flipH="1">
            <a:off x="2815250" y="2554014"/>
            <a:ext cx="1410494" cy="786504"/>
          </a:xfrm>
          <a:prstGeom prst="straightConnector1">
            <a:avLst/>
          </a:prstGeom>
          <a:noFill/>
          <a:ln w="6350" cap="flat" cmpd="sng" algn="ctr">
            <a:solidFill>
              <a:srgbClr val="4472C4"/>
            </a:solidFill>
            <a:prstDash val="solid"/>
            <a:miter lim="800000"/>
            <a:tailEnd type="triangle"/>
          </a:ln>
          <a:effectLst/>
        </p:spPr>
      </p:cxnSp>
      <p:cxnSp>
        <p:nvCxnSpPr>
          <p:cNvPr id="111" name="直接箭头连接符 110"/>
          <p:cNvCxnSpPr>
            <a:stCxn id="101" idx="2"/>
            <a:endCxn id="116" idx="0"/>
          </p:cNvCxnSpPr>
          <p:nvPr/>
        </p:nvCxnSpPr>
        <p:spPr>
          <a:xfrm flipH="1">
            <a:off x="3610086" y="2554014"/>
            <a:ext cx="615658" cy="786504"/>
          </a:xfrm>
          <a:prstGeom prst="straightConnector1">
            <a:avLst/>
          </a:prstGeom>
          <a:noFill/>
          <a:ln w="6350" cap="flat" cmpd="sng" algn="ctr">
            <a:solidFill>
              <a:srgbClr val="4472C4"/>
            </a:solidFill>
            <a:prstDash val="solid"/>
            <a:miter lim="800000"/>
            <a:tailEnd type="triangle"/>
          </a:ln>
          <a:effectLst/>
        </p:spPr>
      </p:cxnSp>
      <p:cxnSp>
        <p:nvCxnSpPr>
          <p:cNvPr id="112" name="直接箭头连接符 111"/>
          <p:cNvCxnSpPr>
            <a:stCxn id="101" idx="2"/>
            <a:endCxn id="117" idx="0"/>
          </p:cNvCxnSpPr>
          <p:nvPr/>
        </p:nvCxnSpPr>
        <p:spPr>
          <a:xfrm>
            <a:off x="4225744" y="2554014"/>
            <a:ext cx="195285" cy="782577"/>
          </a:xfrm>
          <a:prstGeom prst="straightConnector1">
            <a:avLst/>
          </a:prstGeom>
          <a:noFill/>
          <a:ln w="6350" cap="flat" cmpd="sng" algn="ctr">
            <a:solidFill>
              <a:srgbClr val="4472C4"/>
            </a:solidFill>
            <a:prstDash val="solid"/>
            <a:miter lim="800000"/>
            <a:tailEnd type="triangle"/>
          </a:ln>
          <a:effectLst/>
        </p:spPr>
      </p:cxnSp>
      <p:cxnSp>
        <p:nvCxnSpPr>
          <p:cNvPr id="113" name="直接箭头连接符 112"/>
          <p:cNvCxnSpPr>
            <a:stCxn id="102" idx="2"/>
            <a:endCxn id="124" idx="0"/>
          </p:cNvCxnSpPr>
          <p:nvPr/>
        </p:nvCxnSpPr>
        <p:spPr>
          <a:xfrm flipH="1">
            <a:off x="5202418" y="2554014"/>
            <a:ext cx="283188" cy="786504"/>
          </a:xfrm>
          <a:prstGeom prst="straightConnector1">
            <a:avLst/>
          </a:prstGeom>
          <a:noFill/>
          <a:ln w="6350" cap="flat" cmpd="sng" algn="ctr">
            <a:solidFill>
              <a:srgbClr val="4472C4"/>
            </a:solidFill>
            <a:prstDash val="solid"/>
            <a:miter lim="800000"/>
            <a:tailEnd type="triangle"/>
          </a:ln>
          <a:effectLst/>
        </p:spPr>
      </p:cxnSp>
      <p:sp>
        <p:nvSpPr>
          <p:cNvPr id="114" name="矩形 113"/>
          <p:cNvSpPr/>
          <p:nvPr/>
        </p:nvSpPr>
        <p:spPr>
          <a:xfrm>
            <a:off x="1747016" y="3340518"/>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j</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5" name="矩形 114"/>
          <p:cNvSpPr/>
          <p:nvPr/>
        </p:nvSpPr>
        <p:spPr>
          <a:xfrm>
            <a:off x="2544279" y="3340518"/>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6" name="矩形 115"/>
          <p:cNvSpPr/>
          <p:nvPr/>
        </p:nvSpPr>
        <p:spPr>
          <a:xfrm>
            <a:off x="3339115" y="3340518"/>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t</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7" name="矩形 116"/>
          <p:cNvSpPr/>
          <p:nvPr/>
        </p:nvSpPr>
        <p:spPr>
          <a:xfrm>
            <a:off x="4052671" y="3336591"/>
            <a:ext cx="736715"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ian1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8" name="矩形 117"/>
          <p:cNvSpPr/>
          <p:nvPr/>
        </p:nvSpPr>
        <p:spPr>
          <a:xfrm>
            <a:off x="6530204"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q</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19" name="矩形 118"/>
          <p:cNvSpPr/>
          <p:nvPr/>
        </p:nvSpPr>
        <p:spPr>
          <a:xfrm>
            <a:off x="7225119"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i4</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0" name="矩形 119"/>
          <p:cNvSpPr/>
          <p:nvPr/>
        </p:nvSpPr>
        <p:spPr>
          <a:xfrm>
            <a:off x="7942080"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h</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1" name="矩形 120"/>
          <p:cNvSpPr/>
          <p:nvPr/>
        </p:nvSpPr>
        <p:spPr>
          <a:xfrm>
            <a:off x="8690584"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en3</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2" name="矩形 121"/>
          <p:cNvSpPr/>
          <p:nvPr/>
        </p:nvSpPr>
        <p:spPr>
          <a:xfrm>
            <a:off x="9414304"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h</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3" name="矩形 122"/>
          <p:cNvSpPr/>
          <p:nvPr/>
        </p:nvSpPr>
        <p:spPr>
          <a:xfrm>
            <a:off x="10139803" y="3336591"/>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ao3</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4" name="矩形 123"/>
          <p:cNvSpPr/>
          <p:nvPr/>
        </p:nvSpPr>
        <p:spPr>
          <a:xfrm>
            <a:off x="4931447" y="3340518"/>
            <a:ext cx="541941"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t</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125" name="矩形 124"/>
          <p:cNvSpPr/>
          <p:nvPr/>
        </p:nvSpPr>
        <p:spPr>
          <a:xfrm>
            <a:off x="5645003" y="3336591"/>
            <a:ext cx="736715" cy="40779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ian1</a:t>
            </a: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26" name="直接箭头连接符 125"/>
          <p:cNvCxnSpPr>
            <a:stCxn id="102" idx="2"/>
            <a:endCxn id="125" idx="0"/>
          </p:cNvCxnSpPr>
          <p:nvPr/>
        </p:nvCxnSpPr>
        <p:spPr>
          <a:xfrm>
            <a:off x="5485606" y="2554014"/>
            <a:ext cx="527755" cy="782577"/>
          </a:xfrm>
          <a:prstGeom prst="straightConnector1">
            <a:avLst/>
          </a:prstGeom>
          <a:noFill/>
          <a:ln w="6350" cap="flat" cmpd="sng" algn="ctr">
            <a:solidFill>
              <a:srgbClr val="4472C4"/>
            </a:solidFill>
            <a:prstDash val="solid"/>
            <a:miter lim="800000"/>
            <a:tailEnd type="triangle"/>
          </a:ln>
          <a:effectLst/>
        </p:spPr>
      </p:cxnSp>
      <p:cxnSp>
        <p:nvCxnSpPr>
          <p:cNvPr id="127" name="直接箭头连接符 126"/>
          <p:cNvCxnSpPr>
            <a:stCxn id="102" idx="2"/>
            <a:endCxn id="118" idx="0"/>
          </p:cNvCxnSpPr>
          <p:nvPr/>
        </p:nvCxnSpPr>
        <p:spPr>
          <a:xfrm>
            <a:off x="5485606" y="2554014"/>
            <a:ext cx="1315569" cy="782577"/>
          </a:xfrm>
          <a:prstGeom prst="straightConnector1">
            <a:avLst/>
          </a:prstGeom>
          <a:noFill/>
          <a:ln w="6350" cap="flat" cmpd="sng" algn="ctr">
            <a:solidFill>
              <a:srgbClr val="4472C4"/>
            </a:solidFill>
            <a:prstDash val="solid"/>
            <a:miter lim="800000"/>
            <a:tailEnd type="triangle"/>
          </a:ln>
          <a:effectLst/>
        </p:spPr>
      </p:cxnSp>
      <p:cxnSp>
        <p:nvCxnSpPr>
          <p:cNvPr id="128" name="直接箭头连接符 127"/>
          <p:cNvCxnSpPr>
            <a:stCxn id="102" idx="2"/>
            <a:endCxn id="119" idx="0"/>
          </p:cNvCxnSpPr>
          <p:nvPr/>
        </p:nvCxnSpPr>
        <p:spPr>
          <a:xfrm>
            <a:off x="5485606" y="2554014"/>
            <a:ext cx="2010484" cy="782577"/>
          </a:xfrm>
          <a:prstGeom prst="straightConnector1">
            <a:avLst/>
          </a:prstGeom>
          <a:noFill/>
          <a:ln w="6350" cap="flat" cmpd="sng" algn="ctr">
            <a:solidFill>
              <a:srgbClr val="4472C4"/>
            </a:solidFill>
            <a:prstDash val="solid"/>
            <a:miter lim="800000"/>
            <a:tailEnd type="triangle"/>
          </a:ln>
          <a:effectLst/>
        </p:spPr>
      </p:cxnSp>
      <p:cxnSp>
        <p:nvCxnSpPr>
          <p:cNvPr id="129" name="直接箭头连接符 128"/>
          <p:cNvCxnSpPr>
            <a:stCxn id="103" idx="2"/>
            <a:endCxn id="120" idx="0"/>
          </p:cNvCxnSpPr>
          <p:nvPr/>
        </p:nvCxnSpPr>
        <p:spPr>
          <a:xfrm>
            <a:off x="6745468" y="2554014"/>
            <a:ext cx="1467583" cy="782577"/>
          </a:xfrm>
          <a:prstGeom prst="straightConnector1">
            <a:avLst/>
          </a:prstGeom>
          <a:noFill/>
          <a:ln w="6350" cap="flat" cmpd="sng" algn="ctr">
            <a:solidFill>
              <a:srgbClr val="4472C4"/>
            </a:solidFill>
            <a:prstDash val="solid"/>
            <a:miter lim="800000"/>
            <a:tailEnd type="triangle"/>
          </a:ln>
          <a:effectLst/>
        </p:spPr>
      </p:cxnSp>
      <p:cxnSp>
        <p:nvCxnSpPr>
          <p:cNvPr id="130" name="直接箭头连接符 129"/>
          <p:cNvCxnSpPr>
            <a:stCxn id="103" idx="2"/>
            <a:endCxn id="121" idx="0"/>
          </p:cNvCxnSpPr>
          <p:nvPr/>
        </p:nvCxnSpPr>
        <p:spPr>
          <a:xfrm>
            <a:off x="6745468" y="2554014"/>
            <a:ext cx="2216087" cy="782577"/>
          </a:xfrm>
          <a:prstGeom prst="straightConnector1">
            <a:avLst/>
          </a:prstGeom>
          <a:noFill/>
          <a:ln w="6350" cap="flat" cmpd="sng" algn="ctr">
            <a:solidFill>
              <a:srgbClr val="4472C4"/>
            </a:solidFill>
            <a:prstDash val="solid"/>
            <a:miter lim="800000"/>
            <a:tailEnd type="triangle"/>
          </a:ln>
          <a:effectLst/>
        </p:spPr>
      </p:cxnSp>
      <p:cxnSp>
        <p:nvCxnSpPr>
          <p:cNvPr id="131" name="直接箭头连接符 130"/>
          <p:cNvCxnSpPr>
            <a:stCxn id="104" idx="2"/>
            <a:endCxn id="122" idx="0"/>
          </p:cNvCxnSpPr>
          <p:nvPr/>
        </p:nvCxnSpPr>
        <p:spPr>
          <a:xfrm>
            <a:off x="8021495" y="2554014"/>
            <a:ext cx="1663780" cy="782577"/>
          </a:xfrm>
          <a:prstGeom prst="straightConnector1">
            <a:avLst/>
          </a:prstGeom>
          <a:noFill/>
          <a:ln w="6350" cap="flat" cmpd="sng" algn="ctr">
            <a:solidFill>
              <a:srgbClr val="4472C4"/>
            </a:solidFill>
            <a:prstDash val="solid"/>
            <a:miter lim="800000"/>
            <a:tailEnd type="triangle"/>
          </a:ln>
          <a:effectLst/>
        </p:spPr>
      </p:cxnSp>
      <p:cxnSp>
        <p:nvCxnSpPr>
          <p:cNvPr id="132" name="直接箭头连接符 131"/>
          <p:cNvCxnSpPr>
            <a:stCxn id="104" idx="2"/>
            <a:endCxn id="123" idx="0"/>
          </p:cNvCxnSpPr>
          <p:nvPr/>
        </p:nvCxnSpPr>
        <p:spPr>
          <a:xfrm>
            <a:off x="8021495" y="2554014"/>
            <a:ext cx="2389279" cy="782577"/>
          </a:xfrm>
          <a:prstGeom prst="straightConnector1">
            <a:avLst/>
          </a:prstGeom>
          <a:noFill/>
          <a:ln w="6350" cap="flat" cmpd="sng" algn="ctr">
            <a:solidFill>
              <a:srgbClr val="4472C4"/>
            </a:solidFill>
            <a:prstDash val="solid"/>
            <a:miter lim="800000"/>
            <a:tailEnd type="triangle"/>
          </a:ln>
          <a:effectLst/>
        </p:spPr>
      </p:cxnSp>
      <p:grpSp>
        <p:nvGrpSpPr>
          <p:cNvPr id="133" name="组合 132"/>
          <p:cNvGrpSpPr/>
          <p:nvPr/>
        </p:nvGrpSpPr>
        <p:grpSpPr>
          <a:xfrm>
            <a:off x="973034" y="4186732"/>
            <a:ext cx="2090951" cy="977462"/>
            <a:chOff x="1598433" y="4130566"/>
            <a:chExt cx="2090951" cy="977462"/>
          </a:xfrm>
        </p:grpSpPr>
        <p:sp>
          <p:nvSpPr>
            <p:cNvPr id="134" name="矩形 133"/>
            <p:cNvSpPr/>
            <p:nvPr/>
          </p:nvSpPr>
          <p:spPr>
            <a:xfrm>
              <a:off x="1598433" y="4130566"/>
              <a:ext cx="2090951" cy="97746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35" name="椭圆 134"/>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25" name="椭圆 124"/>
                <p:cNvSpPr>
                  <a:spLocks noRot="1" noChangeAspect="1" noMove="1" noResize="1" noEditPoints="1" noAdjustHandles="1" noChangeArrowheads="1" noChangeShapeType="1" noTextEdit="1"/>
                </p:cNvSpPr>
                <p:nvPr/>
              </p:nvSpPr>
              <p:spPr>
                <a:xfrm>
                  <a:off x="1749928" y="4524707"/>
                  <a:ext cx="411259" cy="409903"/>
                </a:xfrm>
                <a:prstGeom prst="ellipse">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椭圆 135"/>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26" name="椭圆 125"/>
                <p:cNvSpPr>
                  <a:spLocks noRot="1" noChangeAspect="1" noMove="1" noResize="1" noEditPoints="1" noAdjustHandles="1" noChangeArrowheads="1" noChangeShapeType="1" noTextEdit="1"/>
                </p:cNvSpPr>
                <p:nvPr/>
              </p:nvSpPr>
              <p:spPr>
                <a:xfrm>
                  <a:off x="2383796" y="4524706"/>
                  <a:ext cx="411259" cy="409903"/>
                </a:xfrm>
                <a:prstGeom prst="ellipse">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椭圆 136"/>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3</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27" name="椭圆 126"/>
                <p:cNvSpPr>
                  <a:spLocks noRot="1" noChangeAspect="1" noMove="1" noResize="1" noEditPoints="1" noAdjustHandles="1" noChangeArrowheads="1" noChangeShapeType="1" noTextEdit="1"/>
                </p:cNvSpPr>
                <p:nvPr/>
              </p:nvSpPr>
              <p:spPr>
                <a:xfrm>
                  <a:off x="3038250" y="4524704"/>
                  <a:ext cx="411259" cy="409903"/>
                </a:xfrm>
                <a:prstGeom prst="ellipse">
                  <a:avLst/>
                </a:prstGeom>
                <a:blipFill>
                  <a:blip r:embed="rId6"/>
                  <a:stretch>
                    <a:fillRect/>
                  </a:stretch>
                </a:blipFill>
              </p:spPr>
              <p:txBody>
                <a:bodyPr/>
                <a:lstStyle/>
                <a:p>
                  <a:r>
                    <a:rPr lang="zh-CN" altLang="en-US">
                      <a:noFill/>
                    </a:rPr>
                    <a:t> </a:t>
                  </a:r>
                </a:p>
              </p:txBody>
            </p:sp>
          </mc:Fallback>
        </mc:AlternateContent>
        <p:cxnSp>
          <p:nvCxnSpPr>
            <p:cNvPr id="138" name="直接箭头连接符 137"/>
            <p:cNvCxnSpPr>
              <a:stCxn id="135" idx="6"/>
              <a:endCxn id="136"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39" name="直接箭头连接符 138"/>
            <p:cNvCxnSpPr>
              <a:stCxn id="136" idx="6"/>
              <a:endCxn id="137"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40" name="弧形 139"/>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1" name="弧形 140"/>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42" name="弧形 141"/>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cxnSp>
        <p:nvCxnSpPr>
          <p:cNvPr id="143" name="直接箭头连接符 142"/>
          <p:cNvCxnSpPr>
            <a:stCxn id="114" idx="2"/>
          </p:cNvCxnSpPr>
          <p:nvPr/>
        </p:nvCxnSpPr>
        <p:spPr>
          <a:xfrm>
            <a:off x="2017987" y="3748314"/>
            <a:ext cx="523" cy="438418"/>
          </a:xfrm>
          <a:prstGeom prst="straightConnector1">
            <a:avLst/>
          </a:prstGeom>
          <a:noFill/>
          <a:ln w="6350" cap="flat" cmpd="sng" algn="ctr">
            <a:solidFill>
              <a:srgbClr val="4472C4"/>
            </a:solidFill>
            <a:prstDash val="solid"/>
            <a:miter lim="800000"/>
            <a:tailEnd type="triangle"/>
          </a:ln>
          <a:effectLst/>
        </p:spPr>
      </p:cxnSp>
      <p:grpSp>
        <p:nvGrpSpPr>
          <p:cNvPr id="144" name="组合 143"/>
          <p:cNvGrpSpPr/>
          <p:nvPr/>
        </p:nvGrpSpPr>
        <p:grpSpPr>
          <a:xfrm>
            <a:off x="9414304" y="4193808"/>
            <a:ext cx="1970209" cy="977462"/>
            <a:chOff x="1647634" y="4130566"/>
            <a:chExt cx="1970209" cy="977462"/>
          </a:xfrm>
        </p:grpSpPr>
        <p:sp>
          <p:nvSpPr>
            <p:cNvPr id="145" name="矩形 144"/>
            <p:cNvSpPr/>
            <p:nvPr/>
          </p:nvSpPr>
          <p:spPr>
            <a:xfrm>
              <a:off x="1647634" y="4130566"/>
              <a:ext cx="1970209" cy="97746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46" name="椭圆 145"/>
                <p:cNvSpPr/>
                <p:nvPr/>
              </p:nvSpPr>
              <p:spPr>
                <a:xfrm>
                  <a:off x="1749928" y="4524707"/>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1</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73" name="椭圆 172"/>
                <p:cNvSpPr>
                  <a:spLocks noRot="1" noChangeAspect="1" noMove="1" noResize="1" noEditPoints="1" noAdjustHandles="1" noChangeArrowheads="1" noChangeShapeType="1" noTextEdit="1"/>
                </p:cNvSpPr>
                <p:nvPr/>
              </p:nvSpPr>
              <p:spPr>
                <a:xfrm>
                  <a:off x="1749928" y="4524707"/>
                  <a:ext cx="411259" cy="409903"/>
                </a:xfrm>
                <a:prstGeom prst="ellipse">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7" name="椭圆 146"/>
                <p:cNvSpPr/>
                <p:nvPr/>
              </p:nvSpPr>
              <p:spPr>
                <a:xfrm>
                  <a:off x="2383796" y="4524706"/>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2</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74" name="椭圆 173"/>
                <p:cNvSpPr>
                  <a:spLocks noRot="1" noChangeAspect="1" noMove="1" noResize="1" noEditPoints="1" noAdjustHandles="1" noChangeArrowheads="1" noChangeShapeType="1" noTextEdit="1"/>
                </p:cNvSpPr>
                <p:nvPr/>
              </p:nvSpPr>
              <p:spPr>
                <a:xfrm>
                  <a:off x="2383796" y="4524706"/>
                  <a:ext cx="411259" cy="409903"/>
                </a:xfrm>
                <a:prstGeom prst="ellipse">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椭圆 147"/>
                <p:cNvSpPr/>
                <p:nvPr/>
              </p:nvSpPr>
              <p:spPr>
                <a:xfrm>
                  <a:off x="3038250" y="4524704"/>
                  <a:ext cx="411259" cy="40990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𝑠</m:t>
                            </m:r>
                          </m:e>
                          <m:sub>
                            <m:r>
                              <a:rPr kumimoji="0" lang="en-US" altLang="zh-CN" sz="1800" b="0" i="1" u="none" strike="noStrike" kern="0" cap="none" spc="0" normalizeH="0" baseline="0" noProof="0" dirty="0" smtClean="0">
                                <a:ln>
                                  <a:noFill/>
                                </a:ln>
                                <a:solidFill>
                                  <a:prstClr val="white"/>
                                </a:solidFill>
                                <a:effectLst/>
                                <a:uLnTx/>
                                <a:uFillTx/>
                                <a:latin typeface="Cambria Math" panose="02040503050406030204" pitchFamily="18" charset="0"/>
                                <a:cs typeface="+mn-cs"/>
                              </a:rPr>
                              <m:t>3</m:t>
                            </m:r>
                          </m:sub>
                        </m:sSub>
                      </m:oMath>
                    </m:oMathPara>
                  </a14:m>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75" name="椭圆 174"/>
                <p:cNvSpPr>
                  <a:spLocks noRot="1" noChangeAspect="1" noMove="1" noResize="1" noEditPoints="1" noAdjustHandles="1" noChangeArrowheads="1" noChangeShapeType="1" noTextEdit="1"/>
                </p:cNvSpPr>
                <p:nvPr/>
              </p:nvSpPr>
              <p:spPr>
                <a:xfrm>
                  <a:off x="3038250" y="4524704"/>
                  <a:ext cx="411259" cy="409903"/>
                </a:xfrm>
                <a:prstGeom prst="ellipse">
                  <a:avLst/>
                </a:prstGeom>
                <a:blipFill>
                  <a:blip r:embed="rId9"/>
                  <a:stretch>
                    <a:fillRect/>
                  </a:stretch>
                </a:blipFill>
              </p:spPr>
              <p:txBody>
                <a:bodyPr/>
                <a:lstStyle/>
                <a:p>
                  <a:r>
                    <a:rPr lang="zh-CN" altLang="en-US">
                      <a:noFill/>
                    </a:rPr>
                    <a:t> </a:t>
                  </a:r>
                </a:p>
              </p:txBody>
            </p:sp>
          </mc:Fallback>
        </mc:AlternateContent>
        <p:cxnSp>
          <p:nvCxnSpPr>
            <p:cNvPr id="149" name="直接箭头连接符 148"/>
            <p:cNvCxnSpPr>
              <a:stCxn id="146" idx="6"/>
              <a:endCxn id="147" idx="2"/>
            </p:cNvCxnSpPr>
            <p:nvPr/>
          </p:nvCxnSpPr>
          <p:spPr>
            <a:xfrm flipV="1">
              <a:off x="2161187" y="4729658"/>
              <a:ext cx="222609" cy="1"/>
            </a:xfrm>
            <a:prstGeom prst="straightConnector1">
              <a:avLst/>
            </a:prstGeom>
            <a:noFill/>
            <a:ln w="6350" cap="flat" cmpd="sng" algn="ctr">
              <a:solidFill>
                <a:srgbClr val="4472C4"/>
              </a:solidFill>
              <a:prstDash val="solid"/>
              <a:miter lim="800000"/>
              <a:tailEnd type="triangle"/>
            </a:ln>
            <a:effectLst/>
          </p:spPr>
        </p:cxnSp>
        <p:cxnSp>
          <p:nvCxnSpPr>
            <p:cNvPr id="150" name="直接箭头连接符 149"/>
            <p:cNvCxnSpPr>
              <a:stCxn id="147" idx="6"/>
              <a:endCxn id="148" idx="2"/>
            </p:cNvCxnSpPr>
            <p:nvPr/>
          </p:nvCxnSpPr>
          <p:spPr>
            <a:xfrm flipV="1">
              <a:off x="2795055" y="4729656"/>
              <a:ext cx="243195" cy="2"/>
            </a:xfrm>
            <a:prstGeom prst="straightConnector1">
              <a:avLst/>
            </a:prstGeom>
            <a:noFill/>
            <a:ln w="6350" cap="flat" cmpd="sng" algn="ctr">
              <a:solidFill>
                <a:srgbClr val="4472C4"/>
              </a:solidFill>
              <a:prstDash val="solid"/>
              <a:miter lim="800000"/>
              <a:tailEnd type="triangle"/>
            </a:ln>
            <a:effectLst/>
          </p:spPr>
        </p:cxnSp>
        <p:sp>
          <p:nvSpPr>
            <p:cNvPr id="151" name="弧形 150"/>
            <p:cNvSpPr/>
            <p:nvPr/>
          </p:nvSpPr>
          <p:spPr>
            <a:xfrm rot="16200000">
              <a:off x="1770947" y="4226013"/>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2" name="弧形 151"/>
            <p:cNvSpPr/>
            <p:nvPr/>
          </p:nvSpPr>
          <p:spPr>
            <a:xfrm rot="16200000">
              <a:off x="2425401" y="4222272"/>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53" name="弧形 152"/>
            <p:cNvSpPr/>
            <p:nvPr/>
          </p:nvSpPr>
          <p:spPr>
            <a:xfrm rot="16200000">
              <a:off x="3080991" y="4222269"/>
              <a:ext cx="328049" cy="258028"/>
            </a:xfrm>
            <a:prstGeom prst="arc">
              <a:avLst>
                <a:gd name="adj1" fmla="val 6131555"/>
                <a:gd name="adj2" fmla="val 6048395"/>
              </a:avLst>
            </a:prstGeom>
            <a:noFill/>
            <a:ln w="6350" cap="flat" cmpd="sng" algn="ctr">
              <a:solidFill>
                <a:srgbClr val="4472C4"/>
              </a:solidFill>
              <a:prstDash val="solid"/>
              <a:miter lim="800000"/>
              <a:head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cxnSp>
        <p:nvCxnSpPr>
          <p:cNvPr id="154" name="直接箭头连接符 153"/>
          <p:cNvCxnSpPr>
            <a:stCxn id="123" idx="2"/>
          </p:cNvCxnSpPr>
          <p:nvPr/>
        </p:nvCxnSpPr>
        <p:spPr>
          <a:xfrm flipH="1">
            <a:off x="10399409" y="3744387"/>
            <a:ext cx="11365" cy="449421"/>
          </a:xfrm>
          <a:prstGeom prst="straightConnector1">
            <a:avLst/>
          </a:prstGeom>
          <a:noFill/>
          <a:ln w="6350" cap="flat" cmpd="sng" algn="ctr">
            <a:solidFill>
              <a:srgbClr val="4472C4"/>
            </a:solidFill>
            <a:prstDash val="solid"/>
            <a:miter lim="800000"/>
            <a:tailEnd type="triangle"/>
          </a:ln>
          <a:effectLst/>
        </p:spPr>
      </p:cxnSp>
      <p:sp>
        <p:nvSpPr>
          <p:cNvPr id="155" name="文本框 154"/>
          <p:cNvSpPr txBox="1"/>
          <p:nvPr/>
        </p:nvSpPr>
        <p:spPr>
          <a:xfrm>
            <a:off x="5856321" y="4515163"/>
            <a:ext cx="1797842" cy="523220"/>
          </a:xfrm>
          <a:prstGeom prst="rect">
            <a:avLst/>
          </a:prstGeom>
          <a:noFill/>
        </p:spPr>
        <p:txBody>
          <a:bodyPr wrap="square" rtlCol="0">
            <a:spAutoFit/>
          </a:bodyPr>
          <a:lstStyle/>
          <a:p>
            <a:r>
              <a:rPr lang="en-US" altLang="zh-CN" sz="2800" b="1" dirty="0">
                <a:solidFill>
                  <a:prstClr val="black"/>
                </a:solidFill>
                <a:ea typeface="等线" panose="02010600030101010101" pitchFamily="2" charset="-122"/>
              </a:rPr>
              <a:t>…</a:t>
            </a:r>
            <a:endParaRPr lang="zh-CN" altLang="en-US" sz="2800" b="1" dirty="0">
              <a:solidFill>
                <a:prstClr val="black"/>
              </a:solidFill>
              <a:ea typeface="等线" panose="02010600030101010101" pitchFamily="2" charset="-122"/>
            </a:endParaRPr>
          </a:p>
        </p:txBody>
      </p:sp>
      <p:sp>
        <p:nvSpPr>
          <p:cNvPr id="156" name="矩形 155"/>
          <p:cNvSpPr/>
          <p:nvPr/>
        </p:nvSpPr>
        <p:spPr>
          <a:xfrm>
            <a:off x="445532" y="5589863"/>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57" name="矩形 156"/>
          <p:cNvSpPr/>
          <p:nvPr/>
        </p:nvSpPr>
        <p:spPr>
          <a:xfrm>
            <a:off x="973034" y="5589863"/>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58" name="矩形 157"/>
          <p:cNvSpPr/>
          <p:nvPr/>
        </p:nvSpPr>
        <p:spPr>
          <a:xfrm>
            <a:off x="1500536" y="5589863"/>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59" name="矩形 158"/>
          <p:cNvSpPr/>
          <p:nvPr/>
        </p:nvSpPr>
        <p:spPr>
          <a:xfrm>
            <a:off x="2028038" y="5589863"/>
            <a:ext cx="184151" cy="540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0" name="矩形 159"/>
          <p:cNvSpPr/>
          <p:nvPr/>
        </p:nvSpPr>
        <p:spPr>
          <a:xfrm>
            <a:off x="2536483" y="5589863"/>
            <a:ext cx="184151" cy="54000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61" name="矩形 160"/>
          <p:cNvSpPr/>
          <p:nvPr/>
        </p:nvSpPr>
        <p:spPr>
          <a:xfrm>
            <a:off x="3063985" y="5589863"/>
            <a:ext cx="184151" cy="54000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2" name="矩形 161"/>
          <p:cNvSpPr/>
          <p:nvPr/>
        </p:nvSpPr>
        <p:spPr>
          <a:xfrm>
            <a:off x="3591487" y="5589863"/>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3" name="矩形 162"/>
          <p:cNvSpPr/>
          <p:nvPr/>
        </p:nvSpPr>
        <p:spPr>
          <a:xfrm>
            <a:off x="4118989" y="5589863"/>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4" name="矩形 163"/>
          <p:cNvSpPr/>
          <p:nvPr/>
        </p:nvSpPr>
        <p:spPr>
          <a:xfrm>
            <a:off x="4626539" y="5589863"/>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65" name="矩形 164"/>
          <p:cNvSpPr/>
          <p:nvPr/>
        </p:nvSpPr>
        <p:spPr>
          <a:xfrm>
            <a:off x="5126036" y="5582427"/>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66" name="矩形 165"/>
          <p:cNvSpPr/>
          <p:nvPr/>
        </p:nvSpPr>
        <p:spPr>
          <a:xfrm>
            <a:off x="5653538" y="5582427"/>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7" name="矩形 166"/>
          <p:cNvSpPr/>
          <p:nvPr/>
        </p:nvSpPr>
        <p:spPr>
          <a:xfrm>
            <a:off x="6181040" y="5582427"/>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8" name="矩形 167"/>
          <p:cNvSpPr/>
          <p:nvPr/>
        </p:nvSpPr>
        <p:spPr>
          <a:xfrm>
            <a:off x="6708542" y="5582427"/>
            <a:ext cx="184151" cy="540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69" name="矩形 168"/>
          <p:cNvSpPr/>
          <p:nvPr/>
        </p:nvSpPr>
        <p:spPr>
          <a:xfrm>
            <a:off x="7216987" y="5582427"/>
            <a:ext cx="184151" cy="54000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70" name="矩形 169"/>
          <p:cNvSpPr/>
          <p:nvPr/>
        </p:nvSpPr>
        <p:spPr>
          <a:xfrm>
            <a:off x="7744489" y="5582427"/>
            <a:ext cx="184151" cy="540000"/>
          </a:xfrm>
          <a:prstGeom prst="rect">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1" name="矩形 170"/>
          <p:cNvSpPr/>
          <p:nvPr/>
        </p:nvSpPr>
        <p:spPr>
          <a:xfrm>
            <a:off x="8271991" y="5582427"/>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2" name="矩形 171"/>
          <p:cNvSpPr/>
          <p:nvPr/>
        </p:nvSpPr>
        <p:spPr>
          <a:xfrm>
            <a:off x="8799493" y="5582427"/>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3" name="矩形 172"/>
          <p:cNvSpPr/>
          <p:nvPr/>
        </p:nvSpPr>
        <p:spPr>
          <a:xfrm>
            <a:off x="9307043" y="5582427"/>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74" name="矩形 173"/>
          <p:cNvSpPr/>
          <p:nvPr/>
        </p:nvSpPr>
        <p:spPr>
          <a:xfrm>
            <a:off x="9802007" y="5593897"/>
            <a:ext cx="184151" cy="540000"/>
          </a:xfrm>
          <a:prstGeom prst="rect">
            <a:avLst/>
          </a:prstGeom>
          <a:gradFill rotWithShape="1">
            <a:gsLst>
              <a:gs pos="0">
                <a:srgbClr val="4472C4">
                  <a:lumMod val="110000"/>
                  <a:satMod val="105000"/>
                  <a:tint val="67000"/>
                </a:srgbClr>
              </a:gs>
              <a:gs pos="50000">
                <a:srgbClr val="4472C4">
                  <a:lumMod val="105000"/>
                  <a:satMod val="103000"/>
                  <a:tint val="73000"/>
                </a:srgbClr>
              </a:gs>
              <a:gs pos="100000">
                <a:srgbClr val="4472C4">
                  <a:lumMod val="105000"/>
                  <a:satMod val="109000"/>
                  <a:tint val="81000"/>
                </a:srgbClr>
              </a:gs>
            </a:gsLst>
            <a:lin ang="5400000" scaled="0"/>
          </a:gradFill>
          <a:ln w="635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sp>
        <p:nvSpPr>
          <p:cNvPr id="175" name="矩形 174"/>
          <p:cNvSpPr/>
          <p:nvPr/>
        </p:nvSpPr>
        <p:spPr>
          <a:xfrm>
            <a:off x="10329509" y="5593897"/>
            <a:ext cx="184151" cy="540000"/>
          </a:xfrm>
          <a:prstGeom prst="rect">
            <a:avLst/>
          </a:prstGeom>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ln w="6350" cap="flat" cmpd="sng" algn="ctr">
            <a:solidFill>
              <a:srgbClr val="ED7D3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6" name="矩形 175"/>
          <p:cNvSpPr/>
          <p:nvPr/>
        </p:nvSpPr>
        <p:spPr>
          <a:xfrm>
            <a:off x="10857011" y="5593897"/>
            <a:ext cx="184151" cy="540000"/>
          </a:xfrm>
          <a:prstGeom prst="rect">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7" name="矩形 176"/>
          <p:cNvSpPr/>
          <p:nvPr/>
        </p:nvSpPr>
        <p:spPr>
          <a:xfrm>
            <a:off x="11384513" y="5593897"/>
            <a:ext cx="184151" cy="540000"/>
          </a:xfrm>
          <a:prstGeom prst="rect">
            <a:avLst/>
          </a:prstGeom>
          <a:gradFill rotWithShape="1">
            <a:gsLst>
              <a:gs pos="0">
                <a:srgbClr val="FFC000">
                  <a:lumMod val="110000"/>
                  <a:satMod val="105000"/>
                  <a:tint val="67000"/>
                </a:srgbClr>
              </a:gs>
              <a:gs pos="50000">
                <a:srgbClr val="FFC000">
                  <a:lumMod val="105000"/>
                  <a:satMod val="103000"/>
                  <a:tint val="73000"/>
                </a:srgbClr>
              </a:gs>
              <a:gs pos="100000">
                <a:srgbClr val="FFC000">
                  <a:lumMod val="105000"/>
                  <a:satMod val="109000"/>
                  <a:tint val="81000"/>
                </a:srgbClr>
              </a:gs>
            </a:gsLst>
            <a:lin ang="5400000" scaled="0"/>
          </a:gra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prstClr val="black"/>
              </a:solidFill>
              <a:effectLst/>
              <a:uLnTx/>
              <a:uFillTx/>
              <a:latin typeface="Calibri" panose="020F0502020204030204"/>
              <a:cs typeface="+mn-cs"/>
            </a:endParaRPr>
          </a:p>
        </p:txBody>
      </p:sp>
      <p:sp>
        <p:nvSpPr>
          <p:cNvPr id="178" name="矩形 177"/>
          <p:cNvSpPr/>
          <p:nvPr/>
        </p:nvSpPr>
        <p:spPr>
          <a:xfrm>
            <a:off x="11892958" y="5593897"/>
            <a:ext cx="184151" cy="540000"/>
          </a:xfrm>
          <a:prstGeom prst="rect">
            <a:avLst/>
          </a:prstGeom>
          <a:gradFill rotWithShape="1">
            <a:gsLst>
              <a:gs pos="0">
                <a:srgbClr val="5B9BD5">
                  <a:lumMod val="110000"/>
                  <a:satMod val="105000"/>
                  <a:tint val="67000"/>
                </a:srgbClr>
              </a:gs>
              <a:gs pos="50000">
                <a:srgbClr val="5B9BD5">
                  <a:lumMod val="105000"/>
                  <a:satMod val="103000"/>
                  <a:tint val="73000"/>
                </a:srgbClr>
              </a:gs>
              <a:gs pos="100000">
                <a:srgbClr val="5B9BD5">
                  <a:lumMod val="105000"/>
                  <a:satMod val="109000"/>
                  <a:tint val="81000"/>
                </a:srgbClr>
              </a:gs>
            </a:gsLst>
            <a:lin ang="5400000" scaled="0"/>
          </a:gradFill>
          <a:ln w="6350"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prstClr val="black"/>
              </a:solidFill>
              <a:effectLst/>
              <a:uLnTx/>
              <a:uFillTx/>
              <a:latin typeface="Calibri" panose="020F0502020204030204"/>
              <a:cs typeface="+mn-cs"/>
            </a:endParaRPr>
          </a:p>
        </p:txBody>
      </p:sp>
      <p:cxnSp>
        <p:nvCxnSpPr>
          <p:cNvPr id="179" name="直接连接符 178"/>
          <p:cNvCxnSpPr>
            <a:stCxn id="135" idx="3"/>
            <a:endCxn id="156" idx="0"/>
          </p:cNvCxnSpPr>
          <p:nvPr/>
        </p:nvCxnSpPr>
        <p:spPr>
          <a:xfrm flipH="1">
            <a:off x="537608" y="4930747"/>
            <a:ext cx="647148" cy="659116"/>
          </a:xfrm>
          <a:prstGeom prst="line">
            <a:avLst/>
          </a:prstGeom>
          <a:noFill/>
          <a:ln w="6350" cap="flat" cmpd="sng" algn="ctr">
            <a:solidFill>
              <a:srgbClr val="4472C4"/>
            </a:solidFill>
            <a:prstDash val="solid"/>
            <a:miter lim="800000"/>
          </a:ln>
          <a:effectLst/>
        </p:spPr>
      </p:cxnSp>
      <p:cxnSp>
        <p:nvCxnSpPr>
          <p:cNvPr id="180" name="直接连接符 179"/>
          <p:cNvCxnSpPr>
            <a:stCxn id="135" idx="4"/>
            <a:endCxn id="157" idx="0"/>
          </p:cNvCxnSpPr>
          <p:nvPr/>
        </p:nvCxnSpPr>
        <p:spPr>
          <a:xfrm flipH="1">
            <a:off x="1065110" y="4990776"/>
            <a:ext cx="265049" cy="599087"/>
          </a:xfrm>
          <a:prstGeom prst="line">
            <a:avLst/>
          </a:prstGeom>
          <a:noFill/>
          <a:ln w="6350" cap="flat" cmpd="sng" algn="ctr">
            <a:solidFill>
              <a:srgbClr val="4472C4"/>
            </a:solidFill>
            <a:prstDash val="solid"/>
            <a:miter lim="800000"/>
          </a:ln>
          <a:effectLst/>
        </p:spPr>
      </p:cxnSp>
      <p:cxnSp>
        <p:nvCxnSpPr>
          <p:cNvPr id="181" name="直接连接符 180"/>
          <p:cNvCxnSpPr>
            <a:stCxn id="136" idx="3"/>
            <a:endCxn id="158" idx="0"/>
          </p:cNvCxnSpPr>
          <p:nvPr/>
        </p:nvCxnSpPr>
        <p:spPr>
          <a:xfrm flipH="1">
            <a:off x="1592612" y="4930746"/>
            <a:ext cx="226012" cy="659117"/>
          </a:xfrm>
          <a:prstGeom prst="line">
            <a:avLst/>
          </a:prstGeom>
          <a:noFill/>
          <a:ln w="6350" cap="flat" cmpd="sng" algn="ctr">
            <a:solidFill>
              <a:srgbClr val="4472C4"/>
            </a:solidFill>
            <a:prstDash val="solid"/>
            <a:miter lim="800000"/>
          </a:ln>
          <a:effectLst/>
        </p:spPr>
      </p:cxnSp>
      <p:cxnSp>
        <p:nvCxnSpPr>
          <p:cNvPr id="182" name="直接连接符 181"/>
          <p:cNvCxnSpPr>
            <a:stCxn id="136" idx="4"/>
            <a:endCxn id="159" idx="0"/>
          </p:cNvCxnSpPr>
          <p:nvPr/>
        </p:nvCxnSpPr>
        <p:spPr>
          <a:xfrm>
            <a:off x="1964027" y="4990775"/>
            <a:ext cx="156087" cy="599088"/>
          </a:xfrm>
          <a:prstGeom prst="line">
            <a:avLst/>
          </a:prstGeom>
          <a:noFill/>
          <a:ln w="6350" cap="flat" cmpd="sng" algn="ctr">
            <a:solidFill>
              <a:srgbClr val="4472C4"/>
            </a:solidFill>
            <a:prstDash val="solid"/>
            <a:miter lim="800000"/>
          </a:ln>
          <a:effectLst/>
        </p:spPr>
      </p:cxnSp>
      <p:cxnSp>
        <p:nvCxnSpPr>
          <p:cNvPr id="183" name="直接连接符 182"/>
          <p:cNvCxnSpPr>
            <a:stCxn id="136" idx="5"/>
            <a:endCxn id="160" idx="0"/>
          </p:cNvCxnSpPr>
          <p:nvPr/>
        </p:nvCxnSpPr>
        <p:spPr>
          <a:xfrm>
            <a:off x="2109429" y="4930746"/>
            <a:ext cx="519130" cy="659117"/>
          </a:xfrm>
          <a:prstGeom prst="line">
            <a:avLst/>
          </a:prstGeom>
          <a:noFill/>
          <a:ln w="6350" cap="flat" cmpd="sng" algn="ctr">
            <a:solidFill>
              <a:srgbClr val="4472C4"/>
            </a:solidFill>
            <a:prstDash val="solid"/>
            <a:miter lim="800000"/>
          </a:ln>
          <a:effectLst/>
        </p:spPr>
      </p:cxnSp>
      <p:cxnSp>
        <p:nvCxnSpPr>
          <p:cNvPr id="184" name="直接连接符 183"/>
          <p:cNvCxnSpPr>
            <a:stCxn id="137" idx="4"/>
            <a:endCxn id="161" idx="0"/>
          </p:cNvCxnSpPr>
          <p:nvPr/>
        </p:nvCxnSpPr>
        <p:spPr>
          <a:xfrm>
            <a:off x="2618481" y="4990773"/>
            <a:ext cx="537580" cy="599090"/>
          </a:xfrm>
          <a:prstGeom prst="line">
            <a:avLst/>
          </a:prstGeom>
          <a:noFill/>
          <a:ln w="6350" cap="flat" cmpd="sng" algn="ctr">
            <a:solidFill>
              <a:srgbClr val="4472C4"/>
            </a:solidFill>
            <a:prstDash val="solid"/>
            <a:miter lim="800000"/>
          </a:ln>
          <a:effectLst/>
        </p:spPr>
      </p:cxnSp>
      <p:cxnSp>
        <p:nvCxnSpPr>
          <p:cNvPr id="185" name="直接连接符 184"/>
          <p:cNvCxnSpPr>
            <a:stCxn id="137" idx="5"/>
            <a:endCxn id="162" idx="0"/>
          </p:cNvCxnSpPr>
          <p:nvPr/>
        </p:nvCxnSpPr>
        <p:spPr>
          <a:xfrm>
            <a:off x="2763883" y="4930744"/>
            <a:ext cx="919680" cy="659119"/>
          </a:xfrm>
          <a:prstGeom prst="line">
            <a:avLst/>
          </a:prstGeom>
          <a:noFill/>
          <a:ln w="6350" cap="flat" cmpd="sng" algn="ctr">
            <a:solidFill>
              <a:srgbClr val="4472C4"/>
            </a:solidFill>
            <a:prstDash val="solid"/>
            <a:miter lim="800000"/>
          </a:ln>
          <a:effectLst/>
        </p:spPr>
      </p:cxnSp>
      <p:cxnSp>
        <p:nvCxnSpPr>
          <p:cNvPr id="186" name="直接连接符 185"/>
          <p:cNvCxnSpPr>
            <a:stCxn id="146" idx="3"/>
            <a:endCxn id="172" idx="0"/>
          </p:cNvCxnSpPr>
          <p:nvPr/>
        </p:nvCxnSpPr>
        <p:spPr>
          <a:xfrm flipH="1">
            <a:off x="8891569" y="4937823"/>
            <a:ext cx="685256" cy="644604"/>
          </a:xfrm>
          <a:prstGeom prst="line">
            <a:avLst/>
          </a:prstGeom>
          <a:noFill/>
          <a:ln w="6350" cap="flat" cmpd="sng" algn="ctr">
            <a:solidFill>
              <a:srgbClr val="4472C4"/>
            </a:solidFill>
            <a:prstDash val="solid"/>
            <a:miter lim="800000"/>
          </a:ln>
          <a:effectLst/>
        </p:spPr>
      </p:cxnSp>
      <p:cxnSp>
        <p:nvCxnSpPr>
          <p:cNvPr id="187" name="直接连接符 186"/>
          <p:cNvCxnSpPr>
            <a:stCxn id="148" idx="5"/>
            <a:endCxn id="178" idx="0"/>
          </p:cNvCxnSpPr>
          <p:nvPr/>
        </p:nvCxnSpPr>
        <p:spPr>
          <a:xfrm>
            <a:off x="11155952" y="4937820"/>
            <a:ext cx="829082" cy="656077"/>
          </a:xfrm>
          <a:prstGeom prst="line">
            <a:avLst/>
          </a:prstGeom>
          <a:noFill/>
          <a:ln w="6350" cap="flat" cmpd="sng" algn="ctr">
            <a:solidFill>
              <a:srgbClr val="4472C4"/>
            </a:solidFill>
            <a:prstDash val="solid"/>
            <a:miter lim="800000"/>
          </a:ln>
          <a:effectLst/>
        </p:spPr>
      </p:cxnSp>
      <p:cxnSp>
        <p:nvCxnSpPr>
          <p:cNvPr id="188" name="直接连接符 187"/>
          <p:cNvCxnSpPr>
            <a:stCxn id="148" idx="4"/>
            <a:endCxn id="177" idx="0"/>
          </p:cNvCxnSpPr>
          <p:nvPr/>
        </p:nvCxnSpPr>
        <p:spPr>
          <a:xfrm>
            <a:off x="11010550" y="4997849"/>
            <a:ext cx="466039" cy="596048"/>
          </a:xfrm>
          <a:prstGeom prst="line">
            <a:avLst/>
          </a:prstGeom>
          <a:noFill/>
          <a:ln w="6350" cap="flat" cmpd="sng" algn="ctr">
            <a:solidFill>
              <a:srgbClr val="4472C4"/>
            </a:solidFill>
            <a:prstDash val="solid"/>
            <a:miter lim="800000"/>
          </a:ln>
          <a:effectLst/>
        </p:spPr>
      </p:cxnSp>
      <p:cxnSp>
        <p:nvCxnSpPr>
          <p:cNvPr id="189" name="直接连接符 188"/>
          <p:cNvCxnSpPr>
            <a:stCxn id="147" idx="5"/>
            <a:endCxn id="176" idx="0"/>
          </p:cNvCxnSpPr>
          <p:nvPr/>
        </p:nvCxnSpPr>
        <p:spPr>
          <a:xfrm>
            <a:off x="10501498" y="4937822"/>
            <a:ext cx="447589" cy="656075"/>
          </a:xfrm>
          <a:prstGeom prst="line">
            <a:avLst/>
          </a:prstGeom>
          <a:noFill/>
          <a:ln w="6350" cap="flat" cmpd="sng" algn="ctr">
            <a:solidFill>
              <a:srgbClr val="4472C4"/>
            </a:solidFill>
            <a:prstDash val="solid"/>
            <a:miter lim="800000"/>
          </a:ln>
          <a:effectLst/>
        </p:spPr>
      </p:cxnSp>
      <p:cxnSp>
        <p:nvCxnSpPr>
          <p:cNvPr id="190" name="直接连接符 189"/>
          <p:cNvCxnSpPr>
            <a:stCxn id="147" idx="4"/>
            <a:endCxn id="175" idx="0"/>
          </p:cNvCxnSpPr>
          <p:nvPr/>
        </p:nvCxnSpPr>
        <p:spPr>
          <a:xfrm>
            <a:off x="10356096" y="4997851"/>
            <a:ext cx="65489" cy="596046"/>
          </a:xfrm>
          <a:prstGeom prst="line">
            <a:avLst/>
          </a:prstGeom>
          <a:noFill/>
          <a:ln w="6350" cap="flat" cmpd="sng" algn="ctr">
            <a:solidFill>
              <a:srgbClr val="4472C4"/>
            </a:solidFill>
            <a:prstDash val="solid"/>
            <a:miter lim="800000"/>
          </a:ln>
          <a:effectLst/>
        </p:spPr>
      </p:cxnSp>
      <p:cxnSp>
        <p:nvCxnSpPr>
          <p:cNvPr id="191" name="直接连接符 190"/>
          <p:cNvCxnSpPr>
            <a:stCxn id="147" idx="3"/>
          </p:cNvCxnSpPr>
          <p:nvPr/>
        </p:nvCxnSpPr>
        <p:spPr>
          <a:xfrm flipH="1">
            <a:off x="9956245" y="4937822"/>
            <a:ext cx="254448" cy="644605"/>
          </a:xfrm>
          <a:prstGeom prst="line">
            <a:avLst/>
          </a:prstGeom>
          <a:noFill/>
          <a:ln w="6350" cap="flat" cmpd="sng" algn="ctr">
            <a:solidFill>
              <a:srgbClr val="4472C4"/>
            </a:solidFill>
            <a:prstDash val="solid"/>
            <a:miter lim="800000"/>
          </a:ln>
          <a:effectLst/>
        </p:spPr>
      </p:cxnSp>
      <p:cxnSp>
        <p:nvCxnSpPr>
          <p:cNvPr id="192" name="直接连接符 191"/>
          <p:cNvCxnSpPr>
            <a:stCxn id="146" idx="4"/>
            <a:endCxn id="173" idx="0"/>
          </p:cNvCxnSpPr>
          <p:nvPr/>
        </p:nvCxnSpPr>
        <p:spPr>
          <a:xfrm flipH="1">
            <a:off x="9399119" y="4997852"/>
            <a:ext cx="323109" cy="584575"/>
          </a:xfrm>
          <a:prstGeom prst="line">
            <a:avLst/>
          </a:prstGeom>
          <a:noFill/>
          <a:ln w="6350" cap="flat" cmpd="sng" algn="ctr">
            <a:solidFill>
              <a:srgbClr val="4472C4"/>
            </a:solidFill>
            <a:prstDash val="solid"/>
            <a:miter lim="800000"/>
          </a:ln>
          <a:effectLst/>
        </p:spPr>
      </p:cxn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9</a:t>
            </a:fld>
            <a:endParaRPr lang="en-US" altLang="zh-TW"/>
          </a:p>
        </p:txBody>
      </p:sp>
    </p:spTree>
    <p:extLst>
      <p:ext uri="{BB962C8B-B14F-4D97-AF65-F5344CB8AC3E}">
        <p14:creationId xmlns:p14="http://schemas.microsoft.com/office/powerpoint/2010/main" val="52556556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 step: Re-estimation of transition probabilities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Similarly to the state occupation probability, we can estimate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𝜉</m:t>
                        </m:r>
                      </m:e>
                      <m:sub>
                        <m:r>
                          <a:rPr lang="en-US" altLang="zh-CN" i="1">
                            <a:latin typeface="Cambria Math" panose="02040503050406030204" pitchFamily="18" charset="0"/>
                          </a:rPr>
                          <m:t>𝑡</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sup>
                    </m:sSubSup>
                  </m:oMath>
                </a14:m>
                <a:r>
                  <a:rPr lang="en-US" altLang="zh-CN" dirty="0"/>
                  <a:t>, the probability of the system in state </a:t>
                </a:r>
                <a14:m>
                  <m:oMath xmlns:m="http://schemas.openxmlformats.org/officeDocument/2006/math">
                    <m:r>
                      <a:rPr lang="en-US" altLang="zh-CN" i="1" dirty="0" smtClean="0">
                        <a:latin typeface="Cambria Math" panose="02040503050406030204" pitchFamily="18" charset="0"/>
                      </a:rPr>
                      <m:t>𝑖</m:t>
                    </m:r>
                  </m:oMath>
                </a14:m>
                <a:r>
                  <a:rPr lang="en-US" altLang="zh-CN" dirty="0"/>
                  <a:t> at time </a:t>
                </a:r>
                <a14:m>
                  <m:oMath xmlns:m="http://schemas.openxmlformats.org/officeDocument/2006/math">
                    <m:r>
                      <a:rPr lang="en-US" altLang="zh-CN" i="1" dirty="0" smtClean="0">
                        <a:latin typeface="Cambria Math" panose="02040503050406030204" pitchFamily="18" charset="0"/>
                      </a:rPr>
                      <m:t>𝑡</m:t>
                    </m:r>
                  </m:oMath>
                </a14:m>
                <a:r>
                  <a:rPr lang="en-US" altLang="zh-CN" dirty="0"/>
                  <a:t> and </a:t>
                </a:r>
                <a14:m>
                  <m:oMath xmlns:m="http://schemas.openxmlformats.org/officeDocument/2006/math">
                    <m:r>
                      <a:rPr lang="en-US" altLang="zh-CN" i="1" dirty="0" smtClean="0">
                        <a:latin typeface="Cambria Math" panose="02040503050406030204" pitchFamily="18" charset="0"/>
                      </a:rPr>
                      <m:t>𝑗</m:t>
                    </m:r>
                  </m:oMath>
                </a14:m>
                <a:r>
                  <a:rPr lang="en-US" altLang="zh-CN" dirty="0"/>
                  <a:t> at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+1</m:t>
                    </m:r>
                  </m:oMath>
                </a14:m>
                <a:r>
                  <a:rPr lang="en-US" altLang="zh-CN" dirty="0"/>
                  <a:t>, given the observations:</a:t>
                </a:r>
              </a:p>
              <a:p>
                <a:endParaRPr lang="en-US" altLang="zh-CN" dirty="0"/>
              </a:p>
              <a:p>
                <a:endParaRPr lang="en-US" altLang="zh-CN" dirty="0"/>
              </a:p>
              <a:p>
                <a:endParaRPr lang="en-US" altLang="zh-CN" dirty="0"/>
              </a:p>
              <a:p>
                <a:endParaRPr lang="en-US" altLang="zh-CN" dirty="0"/>
              </a:p>
              <a:p>
                <a:endParaRPr lang="en-US" altLang="zh-CN" dirty="0"/>
              </a:p>
              <a:p>
                <a:r>
                  <a:rPr lang="en-US" altLang="zh-CN" dirty="0">
                    <a:solidFill>
                      <a:srgbClr val="0070C0"/>
                    </a:solidFill>
                  </a:rPr>
                  <a:t>New concept</a:t>
                </a:r>
                <a:r>
                  <a:rPr lang="en-US" altLang="zh-CN" dirty="0"/>
                  <a:t>: how many times it the state trajectory expected to transition from state </a:t>
                </a:r>
                <a14:m>
                  <m:oMath xmlns:m="http://schemas.openxmlformats.org/officeDocument/2006/math">
                    <m:r>
                      <a:rPr lang="en-US" altLang="zh-CN" i="1" dirty="0" smtClean="0">
                        <a:latin typeface="Cambria Math" panose="02040503050406030204" pitchFamily="18" charset="0"/>
                      </a:rPr>
                      <m:t>𝑖</m:t>
                    </m:r>
                  </m:oMath>
                </a14:m>
                <a:r>
                  <a:rPr lang="en-US" altLang="zh-CN" dirty="0"/>
                  <a:t> to state </a:t>
                </a:r>
                <a14:m>
                  <m:oMath xmlns:m="http://schemas.openxmlformats.org/officeDocument/2006/math">
                    <m:r>
                      <a:rPr lang="en-US" altLang="zh-CN" i="1" dirty="0" smtClean="0">
                        <a:latin typeface="Cambria Math" panose="02040503050406030204" pitchFamily="18" charset="0"/>
                      </a:rPr>
                      <m:t>𝑗</m:t>
                    </m:r>
                  </m:oMath>
                </a14:m>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224" r="-1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876071" y="1685909"/>
                <a:ext cx="3861506" cy="2719527"/>
              </a:xfrm>
              <a:prstGeom prst="rect">
                <a:avLst/>
              </a:prstGeom>
              <a:noFill/>
            </p:spPr>
            <p:txBody>
              <a:bodyPr wrap="none" lIns="0" tIns="0" rIns="0" bIns="0" rtlCol="0">
                <a:spAutoFit/>
              </a:bodyPr>
              <a:lstStyle/>
              <a:p>
                <a:pPr>
                  <a:spcAft>
                    <a:spcPts val="1200"/>
                  </a:spcAft>
                </a:pPr>
                <a14:m>
                  <m:oMathPara xmlns:m="http://schemas.openxmlformats.org/officeDocument/2006/math">
                    <m:oMathParaPr>
                      <m:jc m:val="left"/>
                    </m:oMathParaPr>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𝜉</m:t>
                          </m:r>
                        </m:e>
                        <m:sub>
                          <m:r>
                            <a:rPr lang="en-US" altLang="zh-CN" sz="2400" b="0" i="1" smtClean="0">
                              <a:latin typeface="Cambria Math" panose="02040503050406030204" pitchFamily="18" charset="0"/>
                            </a:rPr>
                            <m:t>𝑡</m:t>
                          </m:r>
                        </m:sub>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d>
                        </m:sup>
                      </m:sSub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e>
                        <m:e>
                          <m:r>
                            <a:rPr lang="en-US" altLang="zh-CN" sz="2400" b="0" i="1" smtClean="0">
                              <a:latin typeface="Cambria Math" panose="02040503050406030204" pitchFamily="18" charset="0"/>
                            </a:rPr>
                            <m:t>𝑋</m:t>
                          </m:r>
                        </m:e>
                      </m:d>
                    </m:oMath>
                  </m:oMathPara>
                </a14:m>
                <a:endParaRPr lang="en-US" altLang="zh-CN" sz="2400" b="0" dirty="0"/>
              </a:p>
              <a:p>
                <a:pPr>
                  <a:spcAft>
                    <a:spcPts val="1200"/>
                  </a:spcAft>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𝑞</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den>
                      </m:f>
                    </m:oMath>
                  </m:oMathPara>
                </a14:m>
                <a:endParaRPr lang="en-US" altLang="zh-CN" sz="2400" b="0" dirty="0"/>
              </a:p>
              <a:p>
                <a:pPr>
                  <a:spcAft>
                    <a:spcPts val="1200"/>
                  </a:spcAft>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𝛼</m:t>
                              </m:r>
                            </m:e>
                            <m:sub>
                              <m:r>
                                <a:rPr lang="en-US" altLang="zh-CN" sz="2400" b="0" i="1" smtClean="0">
                                  <a:latin typeface="Cambria Math" panose="02040503050406030204" pitchFamily="18" charset="0"/>
                                </a:rPr>
                                <m:t>𝑡</m:t>
                              </m:r>
                            </m:sub>
                            <m:sup>
                              <m:r>
                                <a:rPr lang="en-US" altLang="zh-CN" sz="2400" b="0" i="1" smtClean="0">
                                  <a:latin typeface="Cambria Math" panose="02040503050406030204" pitchFamily="18" charset="0"/>
                                </a:rPr>
                                <m:t>𝑖</m:t>
                              </m:r>
                            </m:sup>
                          </m:sSubSup>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𝑖𝑗</m:t>
                              </m:r>
                            </m:sub>
                          </m:s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𝑗</m:t>
                              </m:r>
                            </m:sub>
                          </m:sSub>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Sub>
                            </m:e>
                          </m:d>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𝛽</m:t>
                              </m:r>
                            </m:e>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𝑗</m:t>
                              </m:r>
                            </m:sup>
                          </m:sSubSup>
                        </m:num>
                        <m:den>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𝐽</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𝛼</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𝛽</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e>
                          </m:nary>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876071" y="1685909"/>
                <a:ext cx="3861506" cy="2719527"/>
              </a:xfrm>
              <a:prstGeom prst="rect">
                <a:avLst/>
              </a:prstGeom>
              <a:blipFill>
                <a:blip r:embed="rId3"/>
                <a:stretch>
                  <a:fillRect/>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90</a:t>
            </a:fld>
            <a:endParaRPr lang="en-US" altLang="zh-TW"/>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21B508A-CFF8-49C7-A1DE-1C9185698CCA}"/>
                  </a:ext>
                </a:extLst>
              </p:cNvPr>
              <p:cNvSpPr txBox="1"/>
              <p:nvPr/>
            </p:nvSpPr>
            <p:spPr>
              <a:xfrm>
                <a:off x="2329458" y="5421365"/>
                <a:ext cx="6818277" cy="10384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m:t>
                      </m:r>
                      <m:d>
                        <m:dPr>
                          <m:begChr m:val="["/>
                          <m:endChr m:val="]"/>
                          <m:ctrlPr>
                            <a:rPr lang="en-US" altLang="zh-CN" sz="2400" b="0" i="1" smtClean="0">
                              <a:latin typeface="Cambria Math" panose="02040503050406030204" pitchFamily="18" charset="0"/>
                            </a:rPr>
                          </m:ctrlPr>
                        </m:dPr>
                        <m:e>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of</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transitions</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from</m:t>
                          </m:r>
                          <m:r>
                            <a:rPr lang="en-US" altLang="zh-CN" sz="2400" b="0" i="1" smtClean="0">
                              <a:latin typeface="Cambria Math" panose="02040503050406030204" pitchFamily="18" charset="0"/>
                            </a:rPr>
                            <m:t> </m:t>
                          </m:r>
                          <m:r>
                            <m:rPr>
                              <m:nor/>
                            </m:rPr>
                            <a:rPr lang="en-US" altLang="zh-CN" sz="2400" b="0" i="0" smtClean="0">
                              <a:latin typeface="Cambria Math" panose="02040503050406030204" pitchFamily="18" charset="0"/>
                            </a:rPr>
                            <m:t>state</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 </m:t>
                          </m:r>
                          <m:r>
                            <m:rPr>
                              <m:nor/>
                            </m:rPr>
                            <a:rPr lang="en-US" altLang="zh-CN" sz="2400" b="0" i="0" smtClean="0">
                              <a:latin typeface="Cambria Math" panose="02040503050406030204" pitchFamily="18" charset="0"/>
                            </a:rPr>
                            <m:t>to</m:t>
                          </m:r>
                          <m:r>
                            <m:rPr>
                              <m:nor/>
                            </m:rPr>
                            <a:rPr lang="en-US" altLang="zh-CN" sz="2400" b="0" i="0" smtClean="0">
                              <a:latin typeface="Cambria Math" panose="02040503050406030204" pitchFamily="18" charset="0"/>
                            </a:rPr>
                            <m:t> </m:t>
                          </m:r>
                          <m:r>
                            <m:rPr>
                              <m:nor/>
                            </m:rPr>
                            <a:rPr lang="en-US" altLang="zh-CN" sz="2400">
                              <a:latin typeface="Cambria Math" panose="02040503050406030204" pitchFamily="18" charset="0"/>
                            </a:rPr>
                            <m:t>state</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𝑗</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−1</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𝜉</m:t>
                              </m:r>
                            </m:e>
                            <m:sub>
                              <m:r>
                                <a:rPr lang="en-US" altLang="zh-CN" sz="2400" i="1">
                                  <a:latin typeface="Cambria Math" panose="02040503050406030204" pitchFamily="18" charset="0"/>
                                </a:rPr>
                                <m:t>𝑡</m:t>
                              </m:r>
                            </m:sub>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e>
                              </m:d>
                            </m:sup>
                          </m:sSubSup>
                        </m:e>
                      </m:nary>
                    </m:oMath>
                  </m:oMathPara>
                </a14:m>
                <a:endParaRPr lang="zh-CN" altLang="en-US" dirty="0"/>
              </a:p>
            </p:txBody>
          </p:sp>
        </mc:Choice>
        <mc:Fallback xmlns="">
          <p:sp>
            <p:nvSpPr>
              <p:cNvPr id="10" name="文本框 9">
                <a:extLst>
                  <a:ext uri="{FF2B5EF4-FFF2-40B4-BE49-F238E27FC236}">
                    <a16:creationId xmlns:a16="http://schemas.microsoft.com/office/drawing/2014/main" id="{321B508A-CFF8-49C7-A1DE-1C9185698CCA}"/>
                  </a:ext>
                </a:extLst>
              </p:cNvPr>
              <p:cNvSpPr txBox="1">
                <a:spLocks noRot="1" noChangeAspect="1" noMove="1" noResize="1" noEditPoints="1" noAdjustHandles="1" noChangeArrowheads="1" noChangeShapeType="1" noTextEdit="1"/>
              </p:cNvSpPr>
              <p:nvPr/>
            </p:nvSpPr>
            <p:spPr>
              <a:xfrm>
                <a:off x="2329458" y="5421365"/>
                <a:ext cx="6818277" cy="103842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79333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 step: Re-estimation of transition probabilities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We can use this to re-estimate the transition probabilities</a:t>
                </a:r>
              </a:p>
              <a:p>
                <a:endParaRPr lang="en-US" altLang="zh-CN" dirty="0"/>
              </a:p>
              <a:p>
                <a:pPr marL="0" indent="0">
                  <a:buNone/>
                </a:pPr>
                <a:endParaRPr lang="en-US" altLang="zh-CN" dirty="0"/>
              </a:p>
              <a:p>
                <a:r>
                  <a:rPr lang="en-US" altLang="zh-CN" dirty="0"/>
                  <a:t>Re-estimate the observation probabilities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𝑏</m:t>
                        </m:r>
                      </m:e>
                      <m:sub>
                        <m:r>
                          <a:rPr lang="en-US" altLang="zh-CN" i="1" dirty="0">
                            <a:latin typeface="Cambria Math" panose="02040503050406030204" pitchFamily="18" charset="0"/>
                          </a:rPr>
                          <m:t>𝑗</m:t>
                        </m:r>
                      </m:sub>
                    </m:sSub>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a:latin typeface="Cambria Math" panose="02040503050406030204" pitchFamily="18" charset="0"/>
                      </a:rPr>
                      <m:t>)</m:t>
                    </m:r>
                  </m:oMath>
                </a14:m>
                <a:r>
                  <a:rPr lang="en-US" altLang="zh-CN" dirty="0"/>
                  <a:t> </a:t>
                </a:r>
              </a:p>
              <a:p>
                <a:pPr marL="200020" lvl="1" indent="0">
                  <a:buNone/>
                </a:pPr>
                <a:endParaRPr lang="en-US" altLang="zh-CN" dirty="0"/>
              </a:p>
              <a:p>
                <a:pPr marL="200020" lvl="1" indent="0">
                  <a:buNone/>
                </a:pPr>
                <a:endParaRPr lang="en-US" altLang="zh-CN" dirty="0"/>
              </a:p>
              <a:p>
                <a:pPr marL="200020" lvl="1" indent="0">
                  <a:buNone/>
                </a:pPr>
                <a:endParaRPr lang="en-US" altLang="zh-CN" dirty="0"/>
              </a:p>
              <a:p>
                <a:pPr marL="200020" lvl="1" indent="0">
                  <a:buNone/>
                </a:pPr>
                <a:endParaRPr lang="en-US" altLang="zh-CN" dirty="0"/>
              </a:p>
              <a:p>
                <a:pPr marL="200020" lvl="1"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859798" y="1312213"/>
                <a:ext cx="6392584" cy="918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𝑎</m:t>
                              </m:r>
                            </m:e>
                          </m:acc>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transitions</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from</m:t>
                              </m:r>
                              <m:r>
                                <a:rPr lang="en-US" altLang="zh-CN" sz="2400" i="1">
                                  <a:latin typeface="Cambria Math" panose="02040503050406030204" pitchFamily="18" charset="0"/>
                                </a:rPr>
                                <m:t> </m:t>
                              </m:r>
                              <m:r>
                                <a:rPr lang="en-US" altLang="zh-CN" sz="2400" i="1">
                                  <a:latin typeface="Cambria Math" panose="02040503050406030204" pitchFamily="18" charset="0"/>
                                </a:rPr>
                                <m:t>𝑖</m:t>
                              </m:r>
                              <m:r>
                                <a:rPr lang="en-US" altLang="zh-CN" sz="2400" i="1">
                                  <a:latin typeface="Cambria Math" panose="02040503050406030204" pitchFamily="18" charset="0"/>
                                </a:rPr>
                                <m:t> </m:t>
                              </m:r>
                              <m:r>
                                <m:rPr>
                                  <m:nor/>
                                </m:rPr>
                                <a:rPr lang="en-US" altLang="zh-CN" sz="2400">
                                  <a:latin typeface="Cambria Math" panose="02040503050406030204" pitchFamily="18" charset="0"/>
                                </a:rPr>
                                <m:t>to</m:t>
                              </m:r>
                              <m:r>
                                <a:rPr lang="en-US" altLang="zh-CN" sz="2400" i="1">
                                  <a:latin typeface="Cambria Math" panose="02040503050406030204" pitchFamily="18" charset="0"/>
                                </a:rPr>
                                <m:t> </m:t>
                              </m:r>
                              <m:r>
                                <a:rPr lang="en-US" altLang="zh-CN" sz="2400" i="1">
                                  <a:latin typeface="Cambria Math" panose="02040503050406030204" pitchFamily="18" charset="0"/>
                                </a:rPr>
                                <m:t>𝑗</m:t>
                              </m:r>
                            </m:e>
                          </m:d>
                        </m:num>
                        <m:den>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transitions</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from</m:t>
                              </m:r>
                              <m:r>
                                <a:rPr lang="en-US" altLang="zh-CN" sz="2400" i="1">
                                  <a:latin typeface="Cambria Math" panose="02040503050406030204" pitchFamily="18" charset="0"/>
                                </a:rPr>
                                <m:t> </m:t>
                              </m:r>
                              <m:r>
                                <a:rPr lang="en-US" altLang="zh-CN" sz="2400" b="0" i="1" smtClean="0">
                                  <a:latin typeface="Cambria Math" panose="02040503050406030204" pitchFamily="18" charset="0"/>
                                </a:rPr>
                                <m:t>𝑖</m:t>
                              </m:r>
                            </m:e>
                          </m:d>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𝑇</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𝜉</m:t>
                                  </m:r>
                                </m:e>
                                <m:sub>
                                  <m:r>
                                    <a:rPr lang="en-US" altLang="zh-CN" sz="2400" i="1">
                                      <a:latin typeface="Cambria Math" panose="02040503050406030204" pitchFamily="18" charset="0"/>
                                    </a:rPr>
                                    <m:t>𝑡</m:t>
                                  </m:r>
                                </m:sub>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e>
                                  </m:d>
                                </m:sup>
                              </m:sSubSup>
                            </m:e>
                          </m:nary>
                        </m:num>
                        <m:den>
                          <m:nary>
                            <m:naryPr>
                              <m:chr m:val="∑"/>
                              <m:ctrlPr>
                                <a:rPr lang="en-US" altLang="zh-CN" sz="2400" i="1">
                                  <a:latin typeface="Cambria Math" panose="02040503050406030204" pitchFamily="18" charset="0"/>
                                </a:rPr>
                              </m:ctrlPr>
                            </m:naryPr>
                            <m:sub>
                              <m:r>
                                <a:rPr lang="en-US" altLang="zh-CN" sz="2400" i="1">
                                  <a:latin typeface="Cambria Math" panose="02040503050406030204" pitchFamily="18" charset="0"/>
                                </a:rPr>
                                <m:t>𝑡</m:t>
                              </m:r>
                              <m:r>
                                <a:rPr lang="en-US" altLang="zh-CN" sz="2400" b="0" i="1" smtClean="0">
                                  <a:latin typeface="Cambria Math" panose="02040503050406030204" pitchFamily="18" charset="0"/>
                                </a:rPr>
                                <m:t>=</m:t>
                              </m:r>
                              <m:r>
                                <a:rPr lang="en-US" altLang="zh-CN" sz="2400" i="1">
                                  <a:latin typeface="Cambria Math" panose="02040503050406030204" pitchFamily="18" charset="0"/>
                                </a:rPr>
                                <m:t>1</m:t>
                              </m:r>
                            </m:sub>
                            <m:sup>
                              <m:r>
                                <a:rPr lang="en-US" altLang="zh-CN" sz="2400" i="1">
                                  <a:latin typeface="Cambria Math" panose="02040503050406030204" pitchFamily="18" charset="0"/>
                                </a:rPr>
                                <m:t>𝑇</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p>
                            <m:e>
                              <m:sSubSup>
                                <m:sSubSupPr>
                                  <m:ctrlPr>
                                    <a:rPr lang="en-US" altLang="zh-CN" sz="2400" i="1">
                                      <a:latin typeface="Cambria Math" panose="02040503050406030204" pitchFamily="18" charset="0"/>
                                    </a:rPr>
                                  </m:ctrlPr>
                                </m:sSubSupPr>
                                <m:e>
                                  <m:r>
                                    <a:rPr lang="en-US" altLang="zh-CN" sz="2400" b="0" i="1" smtClean="0">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b="0" i="1" smtClean="0">
                                      <a:latin typeface="Cambria Math" panose="02040503050406030204" pitchFamily="18" charset="0"/>
                                    </a:rPr>
                                    <m:t>𝑖</m:t>
                                  </m:r>
                                </m:sup>
                              </m:sSubSup>
                            </m:e>
                          </m:nary>
                        </m:den>
                      </m:f>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2859798" y="1312213"/>
                <a:ext cx="6392584" cy="918521"/>
              </a:xfrm>
              <a:prstGeom prst="rect">
                <a:avLst/>
              </a:prstGeom>
              <a:blipFill>
                <a:blip r:embed="rId3"/>
                <a:stretch>
                  <a:fillRect/>
                </a:stretch>
              </a:blipFill>
            </p:spPr>
            <p:txBody>
              <a:bodyPr/>
              <a:lstStyle/>
              <a:p>
                <a:r>
                  <a:rPr lang="zh-CN" altLang="en-US">
                    <a:noFill/>
                  </a:rPr>
                  <a:t> </a:t>
                </a:r>
              </a:p>
            </p:txBody>
          </p:sp>
        </mc:Fallback>
      </mc:AlternateContent>
      <p:sp>
        <p:nvSpPr>
          <p:cNvPr id="9" name="灯片编号占位符 8"/>
          <p:cNvSpPr>
            <a:spLocks noGrp="1"/>
          </p:cNvSpPr>
          <p:nvPr>
            <p:ph type="sldNum" sz="quarter" idx="12"/>
          </p:nvPr>
        </p:nvSpPr>
        <p:spPr/>
        <p:txBody>
          <a:bodyPr/>
          <a:lstStyle/>
          <a:p>
            <a:pPr>
              <a:defRPr/>
            </a:pPr>
            <a:fld id="{B9CD4CCB-73CB-499F-9483-72A1F6A46DBE}" type="slidenum">
              <a:rPr lang="zh-TW" altLang="en-US" smtClean="0"/>
              <a:pPr>
                <a:defRPr/>
              </a:pPr>
              <a:t>91</a:t>
            </a:fld>
            <a:endParaRPr lang="en-US" altLang="zh-TW"/>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C96F9A4-1D21-47DA-9142-F631A62518FE}"/>
                  </a:ext>
                </a:extLst>
              </p:cNvPr>
              <p:cNvSpPr txBox="1"/>
              <p:nvPr/>
            </p:nvSpPr>
            <p:spPr>
              <a:xfrm>
                <a:off x="2797045" y="2938801"/>
                <a:ext cx="7582845" cy="17496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𝑏</m:t>
                              </m:r>
                            </m:e>
                          </m:acc>
                        </m:e>
                        <m:sub>
                          <m:r>
                            <a:rPr lang="en-US" altLang="zh-CN" sz="2400" b="0" i="1" smtClean="0">
                              <a:latin typeface="Cambria Math" panose="02040503050406030204" pitchFamily="18" charset="0"/>
                            </a:rPr>
                            <m:t>𝑗</m:t>
                          </m:r>
                        </m:sub>
                      </m:sSub>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i="1">
                              <a:latin typeface="Cambria Math" panose="02040503050406030204" pitchFamily="18" charset="0"/>
                            </a:rPr>
                            <m:t>𝐸</m:t>
                          </m:r>
                          <m:d>
                            <m:dPr>
                              <m:begChr m:val="["/>
                              <m:endChr m:val="]"/>
                              <m:ctrlPr>
                                <a:rPr lang="en-US" altLang="zh-CN" sz="2400" i="1">
                                  <a:latin typeface="Cambria Math" panose="02040503050406030204" pitchFamily="18" charset="0"/>
                                </a:rPr>
                              </m:ctrlPr>
                            </m:dPr>
                            <m:e>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b="0" i="0" smtClean="0">
                                  <a:latin typeface="Cambria Math" panose="02040503050406030204" pitchFamily="18" charset="0"/>
                                </a:rPr>
                                <m:t>times</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in</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state</m:t>
                              </m:r>
                              <m:r>
                                <a:rPr lang="en-US" altLang="zh-CN" sz="2400" i="1">
                                  <a:latin typeface="Cambria Math" panose="02040503050406030204" pitchFamily="18" charset="0"/>
                                </a:rPr>
                                <m:t> </m:t>
                              </m:r>
                              <m:r>
                                <a:rPr lang="en-US" altLang="zh-CN" sz="2400" i="1">
                                  <a:latin typeface="Cambria Math" panose="02040503050406030204" pitchFamily="18" charset="0"/>
                                </a:rPr>
                                <m:t>𝑗</m:t>
                              </m:r>
                              <m:r>
                                <a:rPr lang="en-US" altLang="zh-CN" sz="2400" b="0" i="1" smtClean="0">
                                  <a:latin typeface="Cambria Math" panose="02040503050406030204" pitchFamily="18" charset="0"/>
                                </a:rPr>
                                <m:t> </m:t>
                              </m:r>
                              <m:r>
                                <m:rPr>
                                  <m:nor/>
                                </m:rPr>
                                <a:rPr lang="en-US" altLang="zh-CN" sz="2400" b="0" i="0" smtClean="0">
                                  <a:latin typeface="Cambria Math" panose="02040503050406030204" pitchFamily="18" charset="0"/>
                                </a:rPr>
                                <m:t>and</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the</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observation</m:t>
                              </m:r>
                              <m:r>
                                <m:rPr>
                                  <m:nor/>
                                </m:rPr>
                                <a:rPr lang="en-US" altLang="zh-CN" sz="2400" b="0" i="0" smtClean="0">
                                  <a:latin typeface="Cambria Math" panose="02040503050406030204" pitchFamily="18" charset="0"/>
                                </a:rPr>
                                <m:t> </m:t>
                              </m:r>
                              <m:r>
                                <m:rPr>
                                  <m:nor/>
                                </m:rPr>
                                <a:rPr lang="en-US" altLang="zh-CN" sz="2400" b="0" i="0" smtClean="0">
                                  <a:latin typeface="Cambria Math" panose="02040503050406030204" pitchFamily="18" charset="0"/>
                                </a:rPr>
                                <m:t>is</m:t>
                              </m:r>
                              <m:r>
                                <m:rPr>
                                  <m:nor/>
                                </m:rPr>
                                <a:rPr lang="en-US" altLang="zh-CN" sz="2400" b="0" i="0" smtClean="0">
                                  <a:latin typeface="Cambria Math" panose="02040503050406030204" pitchFamily="18" charset="0"/>
                                </a:rPr>
                                <m:t> </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e>
                          </m:d>
                        </m:num>
                        <m:den>
                          <m:r>
                            <a:rPr lang="en-US" altLang="zh-CN" sz="2400" i="1">
                              <a:latin typeface="Cambria Math" panose="02040503050406030204" pitchFamily="18" charset="0"/>
                            </a:rPr>
                            <m:t>𝐸</m:t>
                          </m:r>
                          <m:d>
                            <m:dPr>
                              <m:begChr m:val="["/>
                              <m:endChr m:val="]"/>
                              <m:ctrlPr>
                                <a:rPr lang="en-US" altLang="zh-CN" sz="2400" b="0" i="1">
                                  <a:latin typeface="Cambria Math" panose="02040503050406030204" pitchFamily="18" charset="0"/>
                                </a:rPr>
                              </m:ctrlPr>
                            </m:dPr>
                            <m:e>
                              <m:r>
                                <a:rPr lang="en-US" altLang="zh-CN" sz="2400" b="0" i="1" smtClean="0">
                                  <a:latin typeface="Cambria Math" panose="02040503050406030204" pitchFamily="18" charset="0"/>
                                </a:rPr>
                                <m:t>#</m:t>
                              </m:r>
                              <m:r>
                                <m:rPr>
                                  <m:nor/>
                                </m:rPr>
                                <a:rPr lang="en-US" altLang="zh-CN" sz="2400">
                                  <a:latin typeface="Cambria Math" panose="02040503050406030204" pitchFamily="18" charset="0"/>
                                </a:rPr>
                                <m:t>of</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times</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in</m:t>
                              </m:r>
                              <m:r>
                                <m:rPr>
                                  <m:nor/>
                                </m:rPr>
                                <a:rPr lang="en-US" altLang="zh-CN" sz="2400">
                                  <a:latin typeface="Cambria Math" panose="02040503050406030204" pitchFamily="18" charset="0"/>
                                </a:rPr>
                                <m:t> </m:t>
                              </m:r>
                              <m:r>
                                <m:rPr>
                                  <m:nor/>
                                </m:rPr>
                                <a:rPr lang="en-US" altLang="zh-CN" sz="2400">
                                  <a:latin typeface="Cambria Math" panose="02040503050406030204" pitchFamily="18" charset="0"/>
                                </a:rPr>
                                <m:t>state</m:t>
                              </m:r>
                              <m:r>
                                <a:rPr lang="en-US" altLang="zh-CN" sz="2400" i="1">
                                  <a:latin typeface="Cambria Math" panose="02040503050406030204" pitchFamily="18" charset="0"/>
                                </a:rPr>
                                <m:t> </m:t>
                              </m:r>
                              <m:r>
                                <a:rPr lang="en-US" altLang="zh-CN" sz="2400" i="1">
                                  <a:latin typeface="Cambria Math" panose="02040503050406030204" pitchFamily="18" charset="0"/>
                                </a:rPr>
                                <m:t>𝑗</m:t>
                              </m:r>
                            </m:e>
                          </m:d>
                        </m:den>
                      </m:f>
                    </m:oMath>
                  </m:oMathPara>
                </a14:m>
                <a:endParaRPr lang="en-US" altLang="zh-CN"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f>
                        <m:fPr>
                          <m:ctrlPr>
                            <a:rPr lang="en-US" altLang="zh-CN" sz="2400" b="0" i="1" smtClean="0">
                              <a:latin typeface="Cambria Math" panose="02040503050406030204" pitchFamily="18" charset="0"/>
                            </a:rPr>
                          </m:ctrlPr>
                        </m:fPr>
                        <m:num>
                          <m:nary>
                            <m:naryPr>
                              <m:chr m:val="∑"/>
                              <m:ctrlPr>
                                <a:rPr lang="en-US" altLang="zh-CN" sz="2400" b="0" i="1" smtClean="0">
                                  <a:latin typeface="Cambria Math" panose="02040503050406030204" pitchFamily="18" charset="0"/>
                                </a:rPr>
                              </m:ctrlPr>
                            </m:naryPr>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𝑇</m:t>
                              </m:r>
                            </m:sup>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i="1">
                                      <a:latin typeface="Cambria Math" panose="02040503050406030204" pitchFamily="18" charset="0"/>
                                    </a:rPr>
                                    <m:t>𝑗</m:t>
                                  </m:r>
                                </m:sup>
                              </m:sSubSup>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e>
                          </m:nary>
                        </m:num>
                        <m:den>
                          <m:nary>
                            <m:naryPr>
                              <m:chr m:val="∑"/>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𝑡</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1</m:t>
                              </m:r>
                            </m:sub>
                            <m:sup>
                              <m:r>
                                <a:rPr lang="en-US" altLang="zh-CN" sz="2400" i="1">
                                  <a:latin typeface="Cambria Math" panose="02040503050406030204" pitchFamily="18" charset="0"/>
                                </a:rPr>
                                <m:t>𝑇</m:t>
                              </m:r>
                            </m:sup>
                            <m:e>
                              <m:sSubSup>
                                <m:sSubSupPr>
                                  <m:ctrlPr>
                                    <a:rPr lang="en-US" altLang="zh-CN" sz="2400" i="1">
                                      <a:latin typeface="Cambria Math" panose="02040503050406030204" pitchFamily="18" charset="0"/>
                                    </a:rPr>
                                  </m:ctrlPr>
                                </m:sSubSupPr>
                                <m:e>
                                  <m:r>
                                    <a:rPr lang="en-US" altLang="zh-CN" sz="2400" b="0" i="1" smtClean="0">
                                      <a:latin typeface="Cambria Math" panose="02040503050406030204" pitchFamily="18" charset="0"/>
                                    </a:rPr>
                                    <m:t>𝛾</m:t>
                                  </m:r>
                                </m:e>
                                <m:sub>
                                  <m:r>
                                    <a:rPr lang="en-US" altLang="zh-CN" sz="2400" i="1">
                                      <a:latin typeface="Cambria Math" panose="02040503050406030204" pitchFamily="18" charset="0"/>
                                    </a:rPr>
                                    <m:t>𝑡</m:t>
                                  </m:r>
                                </m:sub>
                                <m:sup>
                                  <m:r>
                                    <a:rPr lang="en-US" altLang="zh-CN" sz="2400" b="0" i="1" smtClean="0">
                                      <a:latin typeface="Cambria Math" panose="02040503050406030204" pitchFamily="18" charset="0"/>
                                    </a:rPr>
                                    <m:t>𝑗</m:t>
                                  </m:r>
                                </m:sup>
                              </m:sSubSup>
                            </m:e>
                          </m:nary>
                        </m:den>
                      </m:f>
                    </m:oMath>
                  </m:oMathPara>
                </a14:m>
                <a:endParaRPr lang="zh-CN" altLang="en-US" dirty="0"/>
              </a:p>
            </p:txBody>
          </p:sp>
        </mc:Choice>
        <mc:Fallback xmlns="">
          <p:sp>
            <p:nvSpPr>
              <p:cNvPr id="10" name="文本框 9">
                <a:extLst>
                  <a:ext uri="{FF2B5EF4-FFF2-40B4-BE49-F238E27FC236}">
                    <a16:creationId xmlns:a16="http://schemas.microsoft.com/office/drawing/2014/main" id="{AC96F9A4-1D21-47DA-9142-F631A62518FE}"/>
                  </a:ext>
                </a:extLst>
              </p:cNvPr>
              <p:cNvSpPr txBox="1">
                <a:spLocks noRot="1" noChangeAspect="1" noMove="1" noResize="1" noEditPoints="1" noAdjustHandles="1" noChangeArrowheads="1" noChangeShapeType="1" noTextEdit="1"/>
              </p:cNvSpPr>
              <p:nvPr/>
            </p:nvSpPr>
            <p:spPr>
              <a:xfrm>
                <a:off x="2797045" y="2938801"/>
                <a:ext cx="7582845" cy="174964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17035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Baum-Welch algorithm</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Iterative estimation of HMM parameters using the EM algorithm. At each iteration</a:t>
                </a:r>
              </a:p>
              <a:p>
                <a:pPr lvl="1"/>
                <a:r>
                  <a:rPr lang="en-US" altLang="zh-CN" dirty="0">
                    <a:solidFill>
                      <a:srgbClr val="4472C4"/>
                    </a:solidFill>
                  </a:rPr>
                  <a:t>E step</a:t>
                </a:r>
                <a:r>
                  <a:rPr lang="en-US" altLang="zh-CN" dirty="0"/>
                  <a:t> For all time-state pairs</a:t>
                </a:r>
              </a:p>
              <a:p>
                <a:pPr marL="1023925" lvl="3" indent="-457200">
                  <a:buFont typeface="+mj-lt"/>
                  <a:buAutoNum type="arabicPeriod"/>
                </a:pPr>
                <a:r>
                  <a:rPr lang="en-US" altLang="zh-CN" dirty="0"/>
                  <a:t>Recursively compute the forward probabilities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𝛼</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and backward probabilities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𝛽</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endParaRPr lang="en-US" altLang="zh-CN" dirty="0"/>
              </a:p>
              <a:p>
                <a:pPr marL="1023925" lvl="3" indent="-457200">
                  <a:buFont typeface="+mj-lt"/>
                  <a:buAutoNum type="arabicPeriod"/>
                </a:pPr>
                <a:r>
                  <a:rPr lang="en-US" altLang="zh-CN" dirty="0"/>
                  <a:t>Compute the state occupation probabilities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𝛾</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𝑗</m:t>
                        </m:r>
                      </m:sup>
                    </m:sSubSup>
                  </m:oMath>
                </a14:m>
                <a:r>
                  <a:rPr lang="en-US" altLang="zh-CN" dirty="0"/>
                  <a:t> and </a:t>
                </a:r>
                <a14:m>
                  <m:oMath xmlns:m="http://schemas.openxmlformats.org/officeDocument/2006/math">
                    <m:sSubSup>
                      <m:sSubSupPr>
                        <m:ctrlPr>
                          <a:rPr lang="en-US" altLang="zh-CN" b="0" i="1" dirty="0" smtClean="0">
                            <a:latin typeface="Cambria Math" panose="02040503050406030204" pitchFamily="18" charset="0"/>
                          </a:rPr>
                        </m:ctrlPr>
                      </m:sSubSupPr>
                      <m:e>
                        <m:r>
                          <a:rPr lang="en-US" altLang="zh-CN" b="0" i="1" dirty="0" smtClean="0">
                            <a:latin typeface="Cambria Math" panose="02040503050406030204" pitchFamily="18" charset="0"/>
                          </a:rPr>
                          <m:t>𝜉</m:t>
                        </m:r>
                      </m:e>
                      <m:sub>
                        <m:r>
                          <a:rPr lang="en-US" altLang="zh-CN" b="0" i="1" dirty="0" smtClean="0">
                            <a:latin typeface="Cambria Math" panose="02040503050406030204" pitchFamily="18" charset="0"/>
                          </a:rPr>
                          <m:t>𝑡</m:t>
                        </m:r>
                      </m:sub>
                      <m:sup>
                        <m:r>
                          <a:rPr lang="en-US" altLang="zh-CN" b="0" i="1" dirty="0" smtClean="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b="0" i="1" dirty="0" smtClean="0">
                            <a:latin typeface="Cambria Math" panose="02040503050406030204" pitchFamily="18" charset="0"/>
                          </a:rPr>
                          <m:t>)</m:t>
                        </m:r>
                      </m:sup>
                    </m:sSubSup>
                  </m:oMath>
                </a14:m>
                <a:endParaRPr lang="en-US" altLang="zh-CN" dirty="0"/>
              </a:p>
              <a:p>
                <a:pPr lvl="1"/>
                <a:r>
                  <a:rPr lang="en-US" altLang="zh-CN" dirty="0">
                    <a:solidFill>
                      <a:srgbClr val="4472C4"/>
                    </a:solidFill>
                  </a:rPr>
                  <a:t>M step</a:t>
                </a:r>
                <a:r>
                  <a:rPr lang="en-US" altLang="zh-CN" dirty="0"/>
                  <a:t> Based on the estimated state occupation probabilities re-estimate the HMM parameters: transition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𝑎</m:t>
                        </m:r>
                      </m:e>
                      <m:sub>
                        <m:r>
                          <a:rPr lang="en-US" altLang="zh-CN" i="1" dirty="0" smtClean="0">
                            <a:latin typeface="Cambria Math" panose="02040503050406030204" pitchFamily="18" charset="0"/>
                          </a:rPr>
                          <m:t>𝑖𝑗</m:t>
                        </m:r>
                      </m:sub>
                    </m:sSub>
                  </m:oMath>
                </a14:m>
                <a:r>
                  <a:rPr lang="en-US" altLang="zh-CN" dirty="0"/>
                  <a:t> and parameters of the observation probabilities,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𝑏</m:t>
                        </m:r>
                      </m:e>
                      <m:sub>
                        <m:r>
                          <a:rPr lang="en-US" altLang="zh-CN" i="1" dirty="0" smtClean="0">
                            <a:latin typeface="Cambria Math" panose="02040503050406030204" pitchFamily="18" charset="0"/>
                          </a:rPr>
                          <m:t>𝑗</m:t>
                        </m:r>
                      </m:sub>
                    </m:sSub>
                    <m:r>
                      <a:rPr lang="en-US" altLang="zh-CN" i="1" dirty="0">
                        <a:latin typeface="Cambria Math" panose="02040503050406030204" pitchFamily="18" charset="0"/>
                      </a:rPr>
                      <m:t>(</m:t>
                    </m:r>
                    <m:r>
                      <a:rPr lang="en-US" altLang="zh-CN" b="1" i="1" dirty="0">
                        <a:latin typeface="Cambria Math" panose="02040503050406030204" pitchFamily="18" charset="0"/>
                      </a:rPr>
                      <m:t>𝒙</m:t>
                    </m:r>
                    <m:r>
                      <a:rPr lang="en-US" altLang="zh-CN" i="1" dirty="0" smtClean="0">
                        <a:latin typeface="Cambria Math" panose="02040503050406030204" pitchFamily="18" charset="0"/>
                      </a:rPr>
                      <m:t>)</m:t>
                    </m:r>
                  </m:oMath>
                </a14:m>
                <a:endParaRPr lang="en-US" altLang="zh-CN" dirty="0"/>
              </a:p>
              <a:p>
                <a:pPr marL="1023925" lvl="3" indent="-457200">
                  <a:buFont typeface="+mj-lt"/>
                  <a:buAutoNum type="arabicPeriod"/>
                </a:pP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𝑎</m:t>
                        </m:r>
                      </m:e>
                      <m:sub>
                        <m:r>
                          <a:rPr lang="en-US" altLang="zh-CN" i="1" dirty="0">
                            <a:latin typeface="Cambria Math" panose="02040503050406030204" pitchFamily="18" charset="0"/>
                          </a:rPr>
                          <m:t>𝑖𝑗</m:t>
                        </m:r>
                      </m:sub>
                    </m:sSub>
                    <m:r>
                      <a:rPr lang="en-US" altLang="zh-CN" b="0" i="1" dirty="0" smtClean="0">
                        <a:latin typeface="Cambria Math" panose="02040503050406030204" pitchFamily="18" charset="0"/>
                      </a:rPr>
                      <m:t>=</m:t>
                    </m:r>
                    <m:f>
                      <m:fPr>
                        <m:ctrlPr>
                          <a:rPr lang="en-US" altLang="zh-CN" i="1">
                            <a:latin typeface="Cambria Math" panose="02040503050406030204" pitchFamily="18" charset="0"/>
                          </a:rPr>
                        </m:ctrlPr>
                      </m:fPr>
                      <m:num>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𝜉</m:t>
                                </m:r>
                              </m:e>
                              <m:sub>
                                <m:r>
                                  <a:rPr lang="en-US" altLang="zh-CN" i="1">
                                    <a:latin typeface="Cambria Math" panose="02040503050406030204" pitchFamily="18" charset="0"/>
                                  </a:rPr>
                                  <m:t>𝑡</m:t>
                                </m:r>
                              </m:sub>
                              <m:sup>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𝑗</m:t>
                                    </m:r>
                                  </m:e>
                                </m:d>
                              </m:sup>
                            </m:sSubSup>
                          </m:e>
                        </m:nary>
                      </m:num>
                      <m:den>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𝐽</m:t>
                            </m:r>
                          </m:sup>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𝜉</m:t>
                                    </m:r>
                                  </m:e>
                                  <m:sub>
                                    <m:r>
                                      <a:rPr lang="en-US" altLang="zh-CN" i="1">
                                        <a:latin typeface="Cambria Math" panose="02040503050406030204" pitchFamily="18" charset="0"/>
                                      </a:rPr>
                                      <m:t>𝑡</m:t>
                                    </m:r>
                                  </m:sub>
                                  <m: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e>
                            </m:nary>
                          </m:e>
                        </m:nary>
                      </m:den>
                    </m:f>
                  </m:oMath>
                </a14:m>
                <a:endParaRPr lang="en-US" altLang="zh-CN" dirty="0"/>
              </a:p>
              <a:p>
                <a:pPr marL="1023925" lvl="3" indent="-457200">
                  <a:buFont typeface="+mj-lt"/>
                  <a:buAutoNum type="arabicPeriod"/>
                </a:pP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𝑗</m:t>
                        </m:r>
                      </m:sub>
                    </m:sSub>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𝛾</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r>
                              <a:rPr lang="en-US" altLang="zh-CN" i="1">
                                <a:latin typeface="Cambria Math" panose="02040503050406030204" pitchFamily="18" charset="0"/>
                              </a:rPr>
                              <m:t>⋅</m:t>
                            </m:r>
                            <m:r>
                              <a:rPr lang="en-US" altLang="zh-CN" b="1" i="1">
                                <a:latin typeface="Cambria Math" panose="02040503050406030204" pitchFamily="18" charset="0"/>
                              </a:rPr>
                              <m:t>𝟏</m:t>
                            </m:r>
                            <m:r>
                              <a:rPr lang="en-US" altLang="zh-CN" i="1">
                                <a:latin typeface="Cambria Math" panose="02040503050406030204" pitchFamily="18" charset="0"/>
                              </a:rPr>
                              <m:t>(</m:t>
                            </m:r>
                            <m:r>
                              <a:rPr lang="en-US" altLang="zh-CN" b="1" i="1">
                                <a:latin typeface="Cambria Math" panose="02040503050406030204" pitchFamily="18" charset="0"/>
                              </a:rPr>
                              <m:t>𝒙</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𝑡</m:t>
                                </m:r>
                              </m:sub>
                            </m:sSub>
                            <m:r>
                              <a:rPr lang="en-US" altLang="zh-CN" i="1">
                                <a:latin typeface="Cambria Math" panose="02040503050406030204" pitchFamily="18" charset="0"/>
                              </a:rPr>
                              <m:t>)</m:t>
                            </m:r>
                          </m:e>
                        </m:nary>
                      </m:num>
                      <m:den>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𝛾</m:t>
                                </m:r>
                              </m:e>
                              <m:sub>
                                <m:r>
                                  <a:rPr lang="en-US" altLang="zh-CN" i="1">
                                    <a:latin typeface="Cambria Math" panose="02040503050406030204" pitchFamily="18" charset="0"/>
                                  </a:rPr>
                                  <m:t>𝑡</m:t>
                                </m:r>
                              </m:sub>
                              <m:sup>
                                <m:r>
                                  <a:rPr lang="en-US" altLang="zh-CN" i="1">
                                    <a:latin typeface="Cambria Math" panose="02040503050406030204" pitchFamily="18" charset="0"/>
                                  </a:rPr>
                                  <m:t>𝑗</m:t>
                                </m:r>
                              </m:sup>
                            </m:sSubSup>
                          </m:e>
                        </m:nary>
                      </m:den>
                    </m:f>
                  </m:oMath>
                </a14:m>
                <a:endParaRPr lang="en-US" altLang="zh-CN" dirty="0"/>
              </a:p>
              <a:p>
                <a:r>
                  <a:rPr lang="en-US" altLang="zh-CN" dirty="0"/>
                  <a:t>The application of the EM algorithm to HMM training is sometimes called the Forward-Backward algorithm or Baum-Welch algorithm</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12" t="-1568"/>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92</a:t>
            </a:fld>
            <a:endParaRPr lang="en-US" altLang="zh-TW"/>
          </a:p>
        </p:txBody>
      </p:sp>
    </p:spTree>
    <p:extLst>
      <p:ext uri="{BB962C8B-B14F-4D97-AF65-F5344CB8AC3E}">
        <p14:creationId xmlns:p14="http://schemas.microsoft.com/office/powerpoint/2010/main" val="298521201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 HMMs</a:t>
            </a:r>
            <a:endParaRPr lang="zh-CN" altLang="en-US" dirty="0"/>
          </a:p>
        </p:txBody>
      </p:sp>
      <p:sp>
        <p:nvSpPr>
          <p:cNvPr id="3" name="内容占位符 2"/>
          <p:cNvSpPr>
            <a:spLocks noGrp="1"/>
          </p:cNvSpPr>
          <p:nvPr>
            <p:ph idx="1"/>
          </p:nvPr>
        </p:nvSpPr>
        <p:spPr/>
        <p:txBody>
          <a:bodyPr>
            <a:normAutofit/>
          </a:bodyPr>
          <a:lstStyle/>
          <a:p>
            <a:r>
              <a:rPr lang="en-US" altLang="zh-CN" dirty="0"/>
              <a:t>HMMs provide a generative model for statistical speech recognition</a:t>
            </a:r>
          </a:p>
          <a:p>
            <a:r>
              <a:rPr lang="en-US" altLang="zh-CN" dirty="0"/>
              <a:t>Three key problems</a:t>
            </a:r>
          </a:p>
          <a:p>
            <a:pPr marL="657220" lvl="1" indent="-457200">
              <a:buFont typeface="+mj-lt"/>
              <a:buAutoNum type="arabicPeriod"/>
            </a:pPr>
            <a:r>
              <a:rPr lang="en-US" altLang="zh-CN" dirty="0"/>
              <a:t>Computing the overall likelihood: the Forward algorithm</a:t>
            </a:r>
          </a:p>
          <a:p>
            <a:pPr marL="657220" lvl="1" indent="-457200">
              <a:buFont typeface="+mj-lt"/>
              <a:buAutoNum type="arabicPeriod"/>
            </a:pPr>
            <a:r>
              <a:rPr lang="en-US" altLang="zh-CN" dirty="0"/>
              <a:t>Decoding the most likely state sequence: the Viterbi algorithm</a:t>
            </a:r>
          </a:p>
          <a:p>
            <a:pPr marL="657220" lvl="1" indent="-457200">
              <a:buFont typeface="+mj-lt"/>
              <a:buAutoNum type="arabicPeriod"/>
            </a:pPr>
            <a:r>
              <a:rPr lang="en-US" altLang="zh-CN" dirty="0"/>
              <a:t>Estimating the most likely parameters: the EM (Forward-Backward) algorithm</a:t>
            </a:r>
          </a:p>
          <a:p>
            <a:r>
              <a:rPr lang="en-US" altLang="zh-CN" dirty="0"/>
              <a:t>Solutions to these problems are tractable due to the two key HMM assumptions</a:t>
            </a:r>
          </a:p>
          <a:p>
            <a:pPr marL="657220" lvl="1" indent="-457200">
              <a:buFont typeface="+mj-lt"/>
              <a:buAutoNum type="arabicPeriod"/>
            </a:pPr>
            <a:r>
              <a:rPr lang="en-US" altLang="zh-CN" dirty="0"/>
              <a:t>Conditional independence of observations given the current state</a:t>
            </a:r>
          </a:p>
          <a:p>
            <a:pPr marL="657220" lvl="1" indent="-457200">
              <a:buFont typeface="+mj-lt"/>
              <a:buAutoNum type="arabicPeriod"/>
            </a:pPr>
            <a:r>
              <a:rPr lang="en-US" altLang="zh-CN" dirty="0"/>
              <a:t>Markov assumption on the states</a:t>
            </a:r>
            <a:endParaRPr lang="zh-CN" altLang="en-US" dirty="0"/>
          </a:p>
        </p:txBody>
      </p:sp>
      <p:sp>
        <p:nvSpPr>
          <p:cNvPr id="7" name="灯片编号占位符 6"/>
          <p:cNvSpPr>
            <a:spLocks noGrp="1"/>
          </p:cNvSpPr>
          <p:nvPr>
            <p:ph type="sldNum" sz="quarter" idx="12"/>
          </p:nvPr>
        </p:nvSpPr>
        <p:spPr/>
        <p:txBody>
          <a:bodyPr/>
          <a:lstStyle/>
          <a:p>
            <a:pPr>
              <a:defRPr/>
            </a:pPr>
            <a:fld id="{B9CD4CCB-73CB-499F-9483-72A1F6A46DBE}" type="slidenum">
              <a:rPr lang="zh-TW" altLang="en-US" smtClean="0"/>
              <a:pPr>
                <a:defRPr/>
              </a:pPr>
              <a:t>93</a:t>
            </a:fld>
            <a:endParaRPr lang="en-US" altLang="zh-TW"/>
          </a:p>
        </p:txBody>
      </p:sp>
    </p:spTree>
    <p:extLst>
      <p:ext uri="{BB962C8B-B14F-4D97-AF65-F5344CB8AC3E}">
        <p14:creationId xmlns:p14="http://schemas.microsoft.com/office/powerpoint/2010/main" val="2954551750"/>
      </p:ext>
    </p:extLst>
  </p:cSld>
  <p:clrMapOvr>
    <a:masterClrMapping/>
  </p:clrMapOvr>
</p:sld>
</file>

<file path=ppt/theme/theme1.xml><?xml version="1.0" encoding="utf-8"?>
<a:theme xmlns:a="http://schemas.openxmlformats.org/drawingml/2006/main" name="主题1">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主题1" id="{F8E2CEDC-0980-4B0E-8298-101051342058}" vid="{9EBC82F2-6DA7-4229-ABAA-8A09377D7A8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44215</TotalTime>
  <Words>5885</Words>
  <Application>Microsoft Office PowerPoint</Application>
  <PresentationFormat>宽屏</PresentationFormat>
  <Paragraphs>1195</Paragraphs>
  <Slides>93</Slides>
  <Notes>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93</vt:i4>
      </vt:variant>
    </vt:vector>
  </HeadingPairs>
  <TitlesOfParts>
    <vt:vector size="107" baseType="lpstr">
      <vt:lpstr>Arial Unicode MS</vt:lpstr>
      <vt:lpstr>新細明體</vt:lpstr>
      <vt:lpstr>等线</vt:lpstr>
      <vt:lpstr>楷体</vt:lpstr>
      <vt:lpstr>宋体</vt:lpstr>
      <vt:lpstr>微软雅黑</vt:lpstr>
      <vt:lpstr>Arial</vt:lpstr>
      <vt:lpstr>Calibri</vt:lpstr>
      <vt:lpstr>Calibri Light</vt:lpstr>
      <vt:lpstr>Cambria Math</vt:lpstr>
      <vt:lpstr>Symbol</vt:lpstr>
      <vt:lpstr>Times New Roman</vt:lpstr>
      <vt:lpstr>Wingdings</vt:lpstr>
      <vt:lpstr>主题1</vt:lpstr>
      <vt:lpstr>Probabilistic Graphical Model</vt:lpstr>
      <vt:lpstr>Content</vt:lpstr>
      <vt:lpstr>Markov chains</vt:lpstr>
      <vt:lpstr>Markov chains</vt:lpstr>
      <vt:lpstr>Markov chains</vt:lpstr>
      <vt:lpstr>Fundamental Equation of Statistical Speech Recognition</vt:lpstr>
      <vt:lpstr>Acoustic Modelling</vt:lpstr>
      <vt:lpstr>Hierarchical modelling of speech</vt:lpstr>
      <vt:lpstr>Hierarchical modelling of speech</vt:lpstr>
      <vt:lpstr>Content</vt:lpstr>
      <vt:lpstr>The Hidden Markov Model</vt:lpstr>
      <vt:lpstr>HMM probabilities</vt:lpstr>
      <vt:lpstr>HMM assumptions</vt:lpstr>
      <vt:lpstr>HMM</vt:lpstr>
      <vt:lpstr>HMM</vt:lpstr>
      <vt:lpstr>Question # 1 – Decoding</vt:lpstr>
      <vt:lpstr>Question # 2 – Likelihood</vt:lpstr>
      <vt:lpstr>Question # 3 – Training</vt:lpstr>
      <vt:lpstr>The dishonest casino model</vt:lpstr>
      <vt:lpstr>An HMM is memoryless</vt:lpstr>
      <vt:lpstr>Definition of HMM</vt:lpstr>
      <vt:lpstr>A parse of a sequence</vt:lpstr>
      <vt:lpstr>Generating a sequence by the model</vt:lpstr>
      <vt:lpstr>Likelihood of a parse</vt:lpstr>
      <vt:lpstr>Example: the dishonest casino</vt:lpstr>
      <vt:lpstr>Example: the dishonest casino</vt:lpstr>
      <vt:lpstr>Example: the dishonest casino</vt:lpstr>
      <vt:lpstr>The three main questions on HMMs</vt:lpstr>
      <vt:lpstr>HMM topologies</vt:lpstr>
      <vt:lpstr>Example topologies</vt:lpstr>
      <vt:lpstr>HMMs for ASR</vt:lpstr>
      <vt:lpstr>HMMs for ASR</vt:lpstr>
      <vt:lpstr>HMMs for ASR</vt:lpstr>
      <vt:lpstr>HMMs for ASR</vt:lpstr>
      <vt:lpstr>Content</vt:lpstr>
      <vt:lpstr>Computing likelihoods with the HMM</vt:lpstr>
      <vt:lpstr>HMM parameters</vt:lpstr>
      <vt:lpstr>The three problems of HMMs</vt:lpstr>
      <vt:lpstr>Computing likelihood</vt:lpstr>
      <vt:lpstr>Notes on the HMM topology</vt:lpstr>
      <vt:lpstr>Example: trellis for a 3-state phone HMM</vt:lpstr>
      <vt:lpstr>Likelihood</vt:lpstr>
      <vt:lpstr>Likelihood</vt:lpstr>
      <vt:lpstr>Likelihood</vt:lpstr>
      <vt:lpstr>The forward probability</vt:lpstr>
      <vt:lpstr>Likelihood: The Forward algorithm</vt:lpstr>
      <vt:lpstr>Likelihood: The Forward algorithm</vt:lpstr>
      <vt:lpstr>Likelihood: The Forward algorithm</vt:lpstr>
      <vt:lpstr>Example: Ice cream</vt:lpstr>
      <vt:lpstr>Example: Ice cream</vt:lpstr>
      <vt:lpstr>Example: Ice cream</vt:lpstr>
      <vt:lpstr>Example: Ice cream</vt:lpstr>
      <vt:lpstr>Example: Ice cream</vt:lpstr>
      <vt:lpstr>Content</vt:lpstr>
      <vt:lpstr>The three problems of HMMs </vt:lpstr>
      <vt:lpstr>Decoding and alignment</vt:lpstr>
      <vt:lpstr>Viterbi decoding</vt:lpstr>
      <vt:lpstr>Viterbi algorithm</vt:lpstr>
      <vt:lpstr>Viterbi recursion</vt:lpstr>
      <vt:lpstr>Viterbi recursion</vt:lpstr>
      <vt:lpstr>Decoding: The Viterbi algorithm</vt:lpstr>
      <vt:lpstr>Viterbi backtrace</vt:lpstr>
      <vt:lpstr>Example: Teacher-mood-model</vt:lpstr>
      <vt:lpstr>Example: Teacher-mood-model</vt:lpstr>
      <vt:lpstr>Example: Teacher-mood-model</vt:lpstr>
      <vt:lpstr>HMM: Viterbi algorithm</vt:lpstr>
      <vt:lpstr>HMM: Viterbi algorithm</vt:lpstr>
      <vt:lpstr>HMM: Viterbi algorithm</vt:lpstr>
      <vt:lpstr>HMM: Viterbi algorithm</vt:lpstr>
      <vt:lpstr>HMM: Viterbi algorithm</vt:lpstr>
      <vt:lpstr>HMM: Viterbi algorithm</vt:lpstr>
      <vt:lpstr>HMM: Viterbi algorithm</vt:lpstr>
      <vt:lpstr>HMM: Viterbi algorithm</vt:lpstr>
      <vt:lpstr>HMM: Viterbi algorithm</vt:lpstr>
      <vt:lpstr>Content</vt:lpstr>
      <vt:lpstr>Training: Baum-Welch algorithm</vt:lpstr>
      <vt:lpstr>Pre-requisite: Maximum likelihood estimation</vt:lpstr>
      <vt:lpstr>Pre-requisite: Maximum likelihood estimation</vt:lpstr>
      <vt:lpstr>Pre-requisite: Maximum likelihood estimation</vt:lpstr>
      <vt:lpstr>Training: Baum-Welch algorithm</vt:lpstr>
      <vt:lpstr>Pre-requisite: EM algorithm</vt:lpstr>
      <vt:lpstr>EM algorithm in HMM</vt:lpstr>
      <vt:lpstr>EM algorithm in HMM</vt:lpstr>
      <vt:lpstr>EM algorithm in HMM</vt:lpstr>
      <vt:lpstr>E step: Forward algorithm</vt:lpstr>
      <vt:lpstr>E step: Backward algorithm</vt:lpstr>
      <vt:lpstr>E step: Backward algorithm</vt:lpstr>
      <vt:lpstr>State occupation probability</vt:lpstr>
      <vt:lpstr>State occupation probability</vt:lpstr>
      <vt:lpstr>M step: Re-estimation of transition probabilities</vt:lpstr>
      <vt:lpstr>M step: Re-estimation of transition probabilities</vt:lpstr>
      <vt:lpstr>Baum-Welch algorithm</vt:lpstr>
      <vt:lpstr>Summary: HMMs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Voice Signals</dc:title>
  <dc:creator>Ying</dc:creator>
  <cp:lastModifiedBy>Ying SHEN</cp:lastModifiedBy>
  <cp:revision>1097</cp:revision>
  <dcterms:created xsi:type="dcterms:W3CDTF">2020-07-30T07:48:25Z</dcterms:created>
  <dcterms:modified xsi:type="dcterms:W3CDTF">2022-12-28T02:17:49Z</dcterms:modified>
</cp:coreProperties>
</file>