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257" r:id="rId2"/>
    <p:sldId id="290" r:id="rId3"/>
    <p:sldId id="291" r:id="rId4"/>
    <p:sldId id="292" r:id="rId5"/>
    <p:sldId id="293" r:id="rId6"/>
    <p:sldId id="294"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21011-21C2-4022-AD9D-8C3546596B4D}" type="datetimeFigureOut">
              <a:rPr lang="zh-CN" altLang="en-US" smtClean="0"/>
              <a:t>2019/12/17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EE055-2A41-4F67-8786-DF2A722F65A3}" type="slidenum">
              <a:rPr lang="zh-CN" altLang="en-US" smtClean="0"/>
              <a:t>‹#›</a:t>
            </a:fld>
            <a:endParaRPr lang="zh-CN" altLang="en-US"/>
          </a:p>
        </p:txBody>
      </p:sp>
    </p:spTree>
    <p:extLst>
      <p:ext uri="{BB962C8B-B14F-4D97-AF65-F5344CB8AC3E}">
        <p14:creationId xmlns:p14="http://schemas.microsoft.com/office/powerpoint/2010/main" val="3805691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easiest way to explain a Markov chain is by simply looking at one. In this example, we can see we have two states: “sunny” and “rainy”. Let’s say the day is sunny, and we want to know what the chances are that it will be sunny the next day. We can see that the Markov chain indicates that there is a .9, or 90%, chance it will be sunny. Following this pattern, we can see that there will probably be many sunny days lumped together followed by a shorter string of rainy days. It is not certain, but likely. </a:t>
            </a:r>
          </a:p>
          <a:p>
            <a:r>
              <a:rPr lang="en-US" altLang="zh-CN" sz="1200" b="0" i="0" kern="1200" dirty="0" smtClean="0">
                <a:solidFill>
                  <a:schemeClr val="tx1"/>
                </a:solidFill>
                <a:effectLst/>
                <a:latin typeface="+mn-lt"/>
                <a:ea typeface="+mn-ea"/>
                <a:cs typeface="+mn-cs"/>
              </a:rPr>
              <a:t>Obviously, this is not a real world example - this is not how real-world weather models work. However, if one were building a video game that had a “real” weather component, a Markov chain like this may be useful when fed several years of real-time data. </a:t>
            </a:r>
          </a:p>
          <a:p>
            <a:endParaRPr lang="zh-CN" altLang="en-US" dirty="0"/>
          </a:p>
        </p:txBody>
      </p:sp>
      <p:sp>
        <p:nvSpPr>
          <p:cNvPr id="4" name="灯片编号占位符 3"/>
          <p:cNvSpPr>
            <a:spLocks noGrp="1"/>
          </p:cNvSpPr>
          <p:nvPr>
            <p:ph type="sldNum" sz="quarter" idx="10"/>
          </p:nvPr>
        </p:nvSpPr>
        <p:spPr/>
        <p:txBody>
          <a:bodyPr/>
          <a:lstStyle/>
          <a:p>
            <a:fld id="{60BEE055-2A41-4F67-8786-DF2A722F65A3}" type="slidenum">
              <a:rPr lang="zh-CN" altLang="en-US" smtClean="0"/>
              <a:t>2</a:t>
            </a:fld>
            <a:endParaRPr lang="zh-CN" altLang="en-US"/>
          </a:p>
        </p:txBody>
      </p:sp>
    </p:spTree>
    <p:extLst>
      <p:ext uri="{BB962C8B-B14F-4D97-AF65-F5344CB8AC3E}">
        <p14:creationId xmlns:p14="http://schemas.microsoft.com/office/powerpoint/2010/main" val="2324630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69BD5A3-6767-4DCF-92A3-F17AA27B7FB4}" type="slidenum">
              <a:rPr lang="en-US" smtClean="0"/>
              <a:t>11</a:t>
            </a:fld>
            <a:endParaRPr lang="en-US"/>
          </a:p>
        </p:txBody>
      </p:sp>
    </p:spTree>
    <p:extLst>
      <p:ext uri="{BB962C8B-B14F-4D97-AF65-F5344CB8AC3E}">
        <p14:creationId xmlns:p14="http://schemas.microsoft.com/office/powerpoint/2010/main" val="1725542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59786"/>
            <a:ext cx="9141619"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600" spc="-50" baseline="0">
                <a:solidFill>
                  <a:schemeClr val="tx1">
                    <a:lumMod val="85000"/>
                    <a:lumOff val="1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0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FD9438-23EB-4522-92A7-EA4118921847}" type="datetime1">
              <a:rPr kumimoji="0" lang="en-US" altLang="zh-CN" sz="900" b="0" i="0" u="none" strike="noStrike" kern="1200" cap="none" spc="0" normalizeH="0" baseline="0" noProof="0" smtClean="0">
                <a:ln>
                  <a:noFill/>
                </a:ln>
                <a:solidFill>
                  <a:srgbClr val="FFFFFF"/>
                </a:solidFill>
                <a:effectLst/>
                <a:uLnTx/>
                <a:uFillTx/>
                <a:latin typeface="Calibri" panose="020F0502020204030204"/>
                <a:ea typeface="+mn-ea"/>
                <a:cs typeface="+mn-cs"/>
              </a:rPr>
              <a:t>12/17/2019</a:t>
            </a:fld>
            <a:endParaRPr kumimoji="0" lang="en-US"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FFFFFF"/>
                </a:solidFill>
                <a:effectLst/>
                <a:uLnTx/>
                <a:uFillTx/>
                <a:latin typeface="Calibri" panose="020F0502020204030204"/>
                <a:ea typeface="+mn-ea"/>
                <a:cs typeface="+mn-cs"/>
              </a:rPr>
              <a:t>Pattern recognition</a:t>
            </a:r>
            <a:endParaRPr kumimoji="0" lang="en-US"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59EA-74EB-4426-9363-A4C6AA2DED66}"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8"/>
          <p:cNvSpPr/>
          <p:nvPr userDrawn="1"/>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6682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30C12E2-D067-4122-A219-EE96A4C2F794}" type="datetime1">
              <a:rPr kumimoji="0" lang="en-US" altLang="zh-CN" sz="900" b="0" i="0" u="none" strike="noStrike" kern="1200" cap="none" spc="0" normalizeH="0" baseline="0" noProof="0" smtClean="0">
                <a:ln>
                  <a:noFill/>
                </a:ln>
                <a:solidFill>
                  <a:srgbClr val="FFFFFF"/>
                </a:solidFill>
                <a:effectLst/>
                <a:uLnTx/>
                <a:uFillTx/>
                <a:latin typeface="Calibri" panose="020F0502020204030204"/>
                <a:ea typeface="+mn-ea"/>
                <a:cs typeface="+mn-cs"/>
              </a:rPr>
              <a:t>12/17/2019</a:t>
            </a:fld>
            <a:endParaRPr kumimoji="0" lang="en-US"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FFFFFF"/>
                </a:solidFill>
                <a:effectLst/>
                <a:uLnTx/>
                <a:uFillTx/>
                <a:latin typeface="Calibri" panose="020F0502020204030204"/>
                <a:ea typeface="+mn-ea"/>
                <a:cs typeface="+mn-cs"/>
              </a:rPr>
              <a:t>Pattern recognition</a:t>
            </a:r>
            <a:endParaRPr kumimoji="0" lang="en-US"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59EA-74EB-4426-9363-A4C6AA2DED66}"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7524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8F4FEB-228B-49C6-BA82-ECAB3889F239}" type="datetime1">
              <a:rPr kumimoji="0" lang="en-US" altLang="zh-CN" sz="900" b="0" i="0" u="none" strike="noStrike" kern="1200" cap="none" spc="0" normalizeH="0" baseline="0" noProof="0" smtClean="0">
                <a:ln>
                  <a:noFill/>
                </a:ln>
                <a:solidFill>
                  <a:srgbClr val="FFFFFF"/>
                </a:solidFill>
                <a:effectLst/>
                <a:uLnTx/>
                <a:uFillTx/>
                <a:latin typeface="Calibri" panose="020F0502020204030204"/>
                <a:ea typeface="+mn-ea"/>
                <a:cs typeface="+mn-cs"/>
              </a:rPr>
              <a:t>12/17/2019</a:t>
            </a:fld>
            <a:endParaRPr kumimoji="0" lang="en-US"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FFFFFF"/>
                </a:solidFill>
                <a:effectLst/>
                <a:uLnTx/>
                <a:uFillTx/>
                <a:latin typeface="Calibri" panose="020F0502020204030204"/>
                <a:ea typeface="+mn-ea"/>
                <a:cs typeface="+mn-cs"/>
              </a:rPr>
              <a:t>Pattern recognition</a:t>
            </a:r>
            <a:endParaRPr kumimoji="0" lang="en-US"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59EA-74EB-4426-9363-A4C6AA2DED66}"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2729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2pPr>
              <a:defRPr>
                <a:latin typeface="Arial" panose="020B0604020202020204" pitchFamily="34" charset="0"/>
                <a:cs typeface="Arial" panose="020B0604020202020204" pitchFamily="34" charset="0"/>
              </a:defRPr>
            </a:lvl2pPr>
            <a:lvl3pPr>
              <a:defRPr sz="2000">
                <a:latin typeface="Times New Roman" panose="02020603050405020304" pitchFamily="18" charset="0"/>
                <a:cs typeface="Times New Roman" panose="02020603050405020304" pitchFamily="18" charset="0"/>
              </a:defRPr>
            </a:lvl3pPr>
            <a:lvl4pPr marL="900113" indent="-333375">
              <a:buClr>
                <a:schemeClr val="bg2">
                  <a:lumMod val="75000"/>
                </a:schemeClr>
              </a:buClr>
              <a:buSzPct val="90000"/>
              <a:buFont typeface="Wingdings" panose="05000000000000000000" pitchFamily="2" charset="2"/>
              <a:buChar char="Ø"/>
              <a:defRPr/>
            </a:lvl4pPr>
          </a:lstStyle>
          <a:p>
            <a:pPr lvl="0"/>
            <a:r>
              <a:rPr lang="zh-CN" altLang="en-US" dirty="0" smtClean="0"/>
              <a:t>编辑母版文本样式</a:t>
            </a:r>
          </a:p>
          <a:p>
            <a:pPr lvl="1"/>
            <a:r>
              <a:rPr lang="zh-CN" altLang="en-US" dirty="0" smtClean="0"/>
              <a:t>第二级</a:t>
            </a:r>
          </a:p>
          <a:p>
            <a:pPr lvl="3"/>
            <a:r>
              <a:rPr lang="zh-CN" altLang="en-US" dirty="0" smtClean="0"/>
              <a:t>第三级</a:t>
            </a:r>
          </a:p>
          <a:p>
            <a:pPr lvl="5"/>
            <a:r>
              <a:rPr lang="zh-CN" altLang="en-US" dirty="0" smtClean="0"/>
              <a:t>第四级</a:t>
            </a:r>
          </a:p>
          <a:p>
            <a:pPr lvl="6"/>
            <a:r>
              <a:rPr lang="zh-CN" altLang="en-US" dirty="0" smtClean="0"/>
              <a:t>第五级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B28AD6-FE04-4F1A-B220-8C9AE439F72C}" type="datetime1">
              <a:rPr kumimoji="0" lang="en-US" altLang="zh-CN" sz="900" b="0" i="0" u="none" strike="noStrike" kern="1200" cap="none" spc="0" normalizeH="0" baseline="0" noProof="0" smtClean="0">
                <a:ln>
                  <a:noFill/>
                </a:ln>
                <a:solidFill>
                  <a:srgbClr val="FFFFFF"/>
                </a:solidFill>
                <a:effectLst/>
                <a:uLnTx/>
                <a:uFillTx/>
                <a:latin typeface="Calibri" panose="020F0502020204030204"/>
                <a:ea typeface="+mn-ea"/>
                <a:cs typeface="+mn-cs"/>
              </a:rPr>
              <a:t>12/17/2019</a:t>
            </a:fld>
            <a:endParaRPr kumimoji="0" lang="en-US"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FFFFFF"/>
                </a:solidFill>
                <a:effectLst/>
                <a:uLnTx/>
                <a:uFillTx/>
                <a:latin typeface="Calibri" panose="020F0502020204030204"/>
                <a:ea typeface="+mn-ea"/>
                <a:cs typeface="+mn-cs"/>
              </a:rPr>
              <a:t>Pattern recognition</a:t>
            </a:r>
            <a:endParaRPr kumimoji="0" lang="en-US"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59EA-74EB-4426-9363-A4C6AA2DED66}"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54852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7F3782-B6FC-41CE-B4F1-24740AEC6A80}" type="datetime1">
              <a:rPr kumimoji="0" lang="en-US" altLang="zh-CN" sz="900" b="0" i="0" u="none" strike="noStrike" kern="1200" cap="none" spc="0" normalizeH="0" baseline="0" noProof="0" smtClean="0">
                <a:ln>
                  <a:noFill/>
                </a:ln>
                <a:solidFill>
                  <a:srgbClr val="FFFFFF"/>
                </a:solidFill>
                <a:effectLst/>
                <a:uLnTx/>
                <a:uFillTx/>
                <a:latin typeface="Calibri" panose="020F0502020204030204"/>
                <a:ea typeface="+mn-ea"/>
                <a:cs typeface="+mn-cs"/>
              </a:rPr>
              <a:t>12/17/2019</a:t>
            </a:fld>
            <a:endParaRPr kumimoji="0" lang="en-US"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FFFFFF"/>
                </a:solidFill>
                <a:effectLst/>
                <a:uLnTx/>
                <a:uFillTx/>
                <a:latin typeface="Calibri" panose="020F0502020204030204"/>
                <a:ea typeface="+mn-ea"/>
                <a:cs typeface="+mn-cs"/>
              </a:rPr>
              <a:t>Pattern recognition</a:t>
            </a:r>
            <a:endParaRPr kumimoji="0" lang="en-US"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59EA-74EB-4426-9363-A4C6AA2DED66}"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3799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C1FA10E-0102-4CD8-9772-9BD8836E5413}" type="datetime1">
              <a:rPr kumimoji="0" lang="en-US" altLang="zh-CN" sz="900" b="0" i="0" u="none" strike="noStrike" kern="1200" cap="none" spc="0" normalizeH="0" baseline="0" noProof="0" smtClean="0">
                <a:ln>
                  <a:noFill/>
                </a:ln>
                <a:solidFill>
                  <a:srgbClr val="FFFFFF"/>
                </a:solidFill>
                <a:effectLst/>
                <a:uLnTx/>
                <a:uFillTx/>
                <a:latin typeface="Calibri" panose="020F0502020204030204"/>
                <a:ea typeface="+mn-ea"/>
                <a:cs typeface="+mn-cs"/>
              </a:rPr>
              <a:t>12/17/2019</a:t>
            </a:fld>
            <a:endParaRPr kumimoji="0" lang="en-US"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FFFFFF"/>
                </a:solidFill>
                <a:effectLst/>
                <a:uLnTx/>
                <a:uFillTx/>
                <a:latin typeface="Calibri" panose="020F0502020204030204"/>
                <a:ea typeface="+mn-ea"/>
                <a:cs typeface="+mn-cs"/>
              </a:rPr>
              <a:t>Pattern recognition</a:t>
            </a:r>
            <a:endParaRPr kumimoji="0" lang="en-US"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59EA-74EB-4426-9363-A4C6AA2DED66}"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73807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93A89C6-C271-4B94-8C3E-0A3EBDB17709}" type="datetime1">
              <a:rPr kumimoji="0" lang="en-US" altLang="zh-CN" sz="900" b="0" i="0" u="none" strike="noStrike" kern="1200" cap="none" spc="0" normalizeH="0" baseline="0" noProof="0" smtClean="0">
                <a:ln>
                  <a:noFill/>
                </a:ln>
                <a:solidFill>
                  <a:srgbClr val="FFFFFF"/>
                </a:solidFill>
                <a:effectLst/>
                <a:uLnTx/>
                <a:uFillTx/>
                <a:latin typeface="Calibri" panose="020F0502020204030204"/>
                <a:ea typeface="+mn-ea"/>
                <a:cs typeface="+mn-cs"/>
              </a:rPr>
              <a:t>12/17/2019</a:t>
            </a:fld>
            <a:endParaRPr kumimoji="0" lang="en-US"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FFFFFF"/>
                </a:solidFill>
                <a:effectLst/>
                <a:uLnTx/>
                <a:uFillTx/>
                <a:latin typeface="Calibri" panose="020F0502020204030204"/>
                <a:ea typeface="+mn-ea"/>
                <a:cs typeface="+mn-cs"/>
              </a:rPr>
              <a:t>Pattern recognition</a:t>
            </a:r>
            <a:endParaRPr kumimoji="0" lang="en-US"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59EA-74EB-4426-9363-A4C6AA2DED66}"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49512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2E85470-83D9-49EC-92BB-C52D8B8CC520}" type="datetime1">
              <a:rPr kumimoji="0" lang="en-US" altLang="zh-CN" sz="900" b="0" i="0" u="none" strike="noStrike" kern="1200" cap="none" spc="0" normalizeH="0" baseline="0" noProof="0" smtClean="0">
                <a:ln>
                  <a:noFill/>
                </a:ln>
                <a:solidFill>
                  <a:srgbClr val="FFFFFF"/>
                </a:solidFill>
                <a:effectLst/>
                <a:uLnTx/>
                <a:uFillTx/>
                <a:latin typeface="Calibri" panose="020F0502020204030204"/>
                <a:ea typeface="+mn-ea"/>
                <a:cs typeface="+mn-cs"/>
              </a:rPr>
              <a:t>12/17/2019</a:t>
            </a:fld>
            <a:endParaRPr kumimoji="0" lang="en-US"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FFFFFF"/>
                </a:solidFill>
                <a:effectLst/>
                <a:uLnTx/>
                <a:uFillTx/>
                <a:latin typeface="Calibri" panose="020F0502020204030204"/>
                <a:ea typeface="+mn-ea"/>
                <a:cs typeface="+mn-cs"/>
              </a:rPr>
              <a:t>Pattern recognition</a:t>
            </a:r>
            <a:endParaRPr kumimoji="0" lang="en-US"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59EA-74EB-4426-9363-A4C6AA2DED66}"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108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FBE45B9-3D95-4218-8759-69D1A2B95443}" type="datetime1">
              <a:rPr kumimoji="0" lang="en-US" altLang="zh-CN" sz="900" b="0" i="0" u="none" strike="noStrike" kern="1200" cap="none" spc="0" normalizeH="0" baseline="0" noProof="0" smtClean="0">
                <a:ln>
                  <a:noFill/>
                </a:ln>
                <a:solidFill>
                  <a:srgbClr val="FFFFFF"/>
                </a:solidFill>
                <a:effectLst/>
                <a:uLnTx/>
                <a:uFillTx/>
                <a:latin typeface="Calibri" panose="020F0502020204030204"/>
                <a:ea typeface="+mn-ea"/>
                <a:cs typeface="+mn-cs"/>
              </a:rPr>
              <a:t>12/17/2019</a:t>
            </a:fld>
            <a:endParaRPr kumimoji="0" lang="en-US"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lvl1pPr>
              <a:defRPr>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FFFFFF"/>
                </a:solidFill>
                <a:effectLst/>
                <a:uLnTx/>
                <a:uFillTx/>
                <a:latin typeface="Calibri" panose="020F0502020204030204"/>
                <a:ea typeface="+mn-ea"/>
                <a:cs typeface="+mn-cs"/>
              </a:rPr>
              <a:t>Pattern recognition</a:t>
            </a:r>
            <a:endParaRPr kumimoji="0" lang="en-US"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59EA-74EB-4426-9363-A4C6AA2DED66}"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11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8B242B1-F495-4C1B-A36E-E249174EEC98}" type="datetime1">
              <a:rPr kumimoji="0" lang="en-US" altLang="zh-CN" sz="900" b="0" i="0" u="none" strike="noStrike" kern="1200" cap="none" spc="0" normalizeH="0" baseline="0" noProof="0" smtClean="0">
                <a:ln>
                  <a:noFill/>
                </a:ln>
                <a:solidFill>
                  <a:srgbClr val="FFFFFF"/>
                </a:solidFill>
                <a:effectLst/>
                <a:uLnTx/>
                <a:uFillTx/>
                <a:latin typeface="Calibri" panose="020F0502020204030204"/>
                <a:ea typeface="+mn-ea"/>
                <a:cs typeface="+mn-cs"/>
              </a:rPr>
              <a:t>12/17/2019</a:t>
            </a:fld>
            <a:endParaRPr kumimoji="0" lang="en-US"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637052"/>
                </a:solidFill>
                <a:effectLst/>
                <a:uLnTx/>
                <a:uFillTx/>
                <a:latin typeface="Calibri" panose="020F0502020204030204"/>
                <a:ea typeface="+mn-ea"/>
                <a:cs typeface="+mn-cs"/>
              </a:rPr>
              <a:t>Pattern recognition</a:t>
            </a:r>
            <a:endParaRPr kumimoji="0" lang="en-US" sz="900" b="0" i="0" u="none" strike="noStrike" kern="1200" cap="all" spc="0" normalizeH="0" baseline="0" noProof="0">
              <a:ln>
                <a:noFill/>
              </a:ln>
              <a:solidFill>
                <a:srgbClr val="637052"/>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E6D59EA-74EB-4426-9363-A4C6AA2DED66}" type="slidenum">
              <a:rPr kumimoji="0" lang="en-US" sz="1050" b="0" i="0" u="none" strike="noStrike" kern="1200" cap="none" spc="0" normalizeH="0" baseline="0" noProof="0" smtClean="0">
                <a:ln>
                  <a:noFill/>
                </a:ln>
                <a:solidFill>
                  <a:srgbClr val="637052"/>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a:ln>
                <a:noFill/>
              </a:ln>
              <a:solidFill>
                <a:srgbClr val="63705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333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8955202-A0A8-44B6-BCF2-9864807F5FF3}" type="datetime1">
              <a:rPr kumimoji="0" lang="en-US" altLang="zh-CN" sz="900" b="0" i="0" u="none" strike="noStrike" kern="1200" cap="none" spc="0" normalizeH="0" baseline="0" noProof="0" smtClean="0">
                <a:ln>
                  <a:noFill/>
                </a:ln>
                <a:solidFill>
                  <a:srgbClr val="FFFFFF"/>
                </a:solidFill>
                <a:effectLst/>
                <a:uLnTx/>
                <a:uFillTx/>
                <a:latin typeface="Calibri" panose="020F0502020204030204"/>
                <a:ea typeface="+mn-ea"/>
                <a:cs typeface="+mn-cs"/>
              </a:rPr>
              <a:t>12/17/2019</a:t>
            </a:fld>
            <a:endParaRPr kumimoji="0" lang="en-US"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FFFFFF"/>
                </a:solidFill>
                <a:effectLst/>
                <a:uLnTx/>
                <a:uFillTx/>
                <a:latin typeface="Calibri" panose="020F0502020204030204"/>
                <a:ea typeface="+mn-ea"/>
                <a:cs typeface="+mn-cs"/>
              </a:rPr>
              <a:t>Pattern recognition</a:t>
            </a:r>
            <a:endParaRPr kumimoji="0" lang="en-US"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59EA-74EB-4426-9363-A4C6AA2DED66}"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501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59786"/>
            <a:ext cx="9144001"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87829" y="116785"/>
            <a:ext cx="8020594" cy="68004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87829" y="856989"/>
            <a:ext cx="8020594" cy="5444238"/>
          </a:xfrm>
          <a:prstGeom prst="rect">
            <a:avLst/>
          </a:prstGeom>
        </p:spPr>
        <p:txBody>
          <a:bodyPr vert="horz" lIns="0" tIns="45720" rIns="0" bIns="45720" rtlCol="0">
            <a:normAutofit/>
          </a:bodyPr>
          <a:lstStyle/>
          <a:p>
            <a:pPr lvl="0"/>
            <a:r>
              <a:rPr lang="zh-CN" altLang="en-US" dirty="0" smtClean="0"/>
              <a:t>编辑母版文本样式</a:t>
            </a:r>
          </a:p>
          <a:p>
            <a:pPr lvl="1"/>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FD15896-27BE-4A1C-8E05-CBEA9325AA28}" type="datetime1">
              <a:rPr kumimoji="0" lang="en-US" altLang="zh-CN" sz="900" b="0" i="0" u="none" strike="noStrike" kern="1200" cap="none" spc="0" normalizeH="0" baseline="0" noProof="0" smtClean="0">
                <a:ln>
                  <a:noFill/>
                </a:ln>
                <a:solidFill>
                  <a:srgbClr val="FFFFFF"/>
                </a:solidFill>
                <a:effectLst/>
                <a:uLnTx/>
                <a:uFillTx/>
                <a:latin typeface="Calibri" panose="020F0502020204030204"/>
                <a:ea typeface="+mn-ea"/>
                <a:cs typeface="+mn-cs"/>
              </a:rPr>
              <a:t>12/17/2019</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FFFFFF"/>
                </a:solidFill>
                <a:effectLst/>
                <a:uLnTx/>
                <a:uFillTx/>
                <a:latin typeface="Calibri" panose="020F0502020204030204"/>
                <a:ea typeface="+mn-ea"/>
                <a:cs typeface="+mn-cs"/>
              </a:rPr>
              <a:t>Pattern recognition</a:t>
            </a:r>
            <a:endParaRPr kumimoji="0" lang="en-US" sz="900" b="0" i="0" u="none" strike="noStrike" kern="1200" cap="all" spc="0" normalizeH="0" baseline="0" noProof="0" dirty="0">
              <a:ln>
                <a:noFill/>
              </a:ln>
              <a:solidFill>
                <a:srgbClr val="FFFFFF"/>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rgbClr val="FFFFFF"/>
                </a:solidFill>
                <a:effectLst/>
                <a:uLnTx/>
                <a:uFillTx/>
                <a:latin typeface="Calibri" panose="020F0502020204030204"/>
                <a:ea typeface="+mn-ea"/>
                <a:cs typeface="+mn-cs"/>
              </a:rPr>
              <a:t>Page </a:t>
            </a:r>
            <a:fld id="{0E6D59EA-74EB-4426-9363-A4C6AA2DED66}"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0" name="Straight Connector 9"/>
          <p:cNvCxnSpPr/>
          <p:nvPr/>
        </p:nvCxnSpPr>
        <p:spPr>
          <a:xfrm>
            <a:off x="587829" y="796832"/>
            <a:ext cx="802059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3611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531813" indent="-331788"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bg2">
            <a:lumMod val="75000"/>
          </a:schemeClr>
        </a:buClr>
        <a:buSzPct val="90000"/>
        <a:buFont typeface="Wingdings" panose="05000000000000000000" pitchFamily="2" charset="2"/>
        <a:buChar char="Ø"/>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900113" indent="-333375" algn="l" defTabSz="914400" rtl="0" eaLnBrk="1" latinLnBrk="0" hangingPunct="1">
        <a:lnSpc>
          <a:spcPct val="90000"/>
        </a:lnSpc>
        <a:spcBef>
          <a:spcPts val="200"/>
        </a:spcBef>
        <a:spcAft>
          <a:spcPts val="400"/>
        </a:spcAft>
        <a:buClr>
          <a:schemeClr val="bg2">
            <a:lumMod val="75000"/>
          </a:schemeClr>
        </a:buClr>
        <a:buSzPct val="90000"/>
        <a:buFont typeface="Wingdings" panose="05000000000000000000" pitchFamily="2" charset="2"/>
        <a:buChar char="Ø"/>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58.png"/><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0.png"/><Relationship Id="rId7" Type="http://schemas.openxmlformats.org/officeDocument/2006/relationships/image" Target="../media/image6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600.png"/><Relationship Id="rId5" Type="http://schemas.openxmlformats.org/officeDocument/2006/relationships/image" Target="../media/image590.png"/><Relationship Id="rId4" Type="http://schemas.openxmlformats.org/officeDocument/2006/relationships/image" Target="../media/image580.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68.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2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3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Probabilistic Graphical Model</a:t>
            </a:r>
            <a:endParaRPr lang="en-US" dirty="0"/>
          </a:p>
        </p:txBody>
      </p:sp>
      <p:sp>
        <p:nvSpPr>
          <p:cNvPr id="3" name="副标题 2"/>
          <p:cNvSpPr>
            <a:spLocks noGrp="1"/>
          </p:cNvSpPr>
          <p:nvPr>
            <p:ph type="subTitle" idx="1"/>
          </p:nvPr>
        </p:nvSpPr>
        <p:spPr>
          <a:xfrm>
            <a:off x="825038" y="4455620"/>
            <a:ext cx="7543800" cy="1495013"/>
          </a:xfrm>
        </p:spPr>
        <p:txBody>
          <a:bodyPr/>
          <a:lstStyle/>
          <a:p>
            <a:r>
              <a:rPr lang="en-US" dirty="0" smtClean="0"/>
              <a:t>Lin </a:t>
            </a:r>
            <a:r>
              <a:rPr lang="en-US" smtClean="0"/>
              <a:t>zhang</a:t>
            </a:r>
            <a:endParaRPr lang="en-US" dirty="0" smtClean="0"/>
          </a:p>
          <a:p>
            <a:r>
              <a:rPr lang="en-US" dirty="0" err="1" smtClean="0"/>
              <a:t>Sse</a:t>
            </a:r>
            <a:r>
              <a:rPr lang="en-US" dirty="0" smtClean="0"/>
              <a:t>, </a:t>
            </a:r>
            <a:r>
              <a:rPr lang="en-US" dirty="0" err="1" smtClean="0"/>
              <a:t>tongji</a:t>
            </a:r>
            <a:r>
              <a:rPr lang="en-US" dirty="0" smtClean="0"/>
              <a:t> university</a:t>
            </a:r>
          </a:p>
          <a:p>
            <a:r>
              <a:rPr lang="en-US" dirty="0" smtClean="0"/>
              <a:t>Dec. 2016</a:t>
            </a:r>
            <a:endParaRPr 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E1C44B9-F25C-4A36-AC0F-82490240874D}" type="datetime1">
              <a:rPr kumimoji="0" lang="en-US" altLang="zh-CN" sz="900" b="0" i="0" u="none" strike="noStrike" kern="1200" cap="none" spc="0" normalizeH="0" baseline="0" noProof="0" smtClean="0">
                <a:ln>
                  <a:noFill/>
                </a:ln>
                <a:solidFill>
                  <a:srgbClr val="FFFFFF"/>
                </a:solidFill>
                <a:effectLst/>
                <a:uLnTx/>
                <a:uFillTx/>
                <a:latin typeface="Calibri" panose="020F0502020204030204"/>
                <a:ea typeface="+mn-ea"/>
                <a:cs typeface="+mn-cs"/>
              </a:rPr>
              <a:t>12/17/2019</a:t>
            </a:fld>
            <a:endParaRPr kumimoji="0" lang="en-US"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FFFFFF"/>
                </a:solidFill>
                <a:effectLst/>
                <a:uLnTx/>
                <a:uFillTx/>
                <a:latin typeface="Calibri" panose="020F0502020204030204"/>
                <a:ea typeface="+mn-ea"/>
                <a:cs typeface="+mn-cs"/>
              </a:rPr>
              <a:t>Pattern recognition</a:t>
            </a:r>
            <a:endParaRPr kumimoji="0" lang="en-US"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59EA-74EB-4426-9363-A4C6AA2DED66}"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3972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Question # 2 – Evaluation</a:t>
            </a:r>
            <a:endParaRPr lang="en-US" dirty="0"/>
          </a:p>
        </p:txBody>
      </p:sp>
      <p:sp>
        <p:nvSpPr>
          <p:cNvPr id="3" name="内容占位符 2"/>
          <p:cNvSpPr>
            <a:spLocks noGrp="1"/>
          </p:cNvSpPr>
          <p:nvPr>
            <p:ph idx="1"/>
          </p:nvPr>
        </p:nvSpPr>
        <p:spPr/>
        <p:txBody>
          <a:bodyPr>
            <a:normAutofit/>
          </a:bodyPr>
          <a:lstStyle/>
          <a:p>
            <a:r>
              <a:rPr lang="en-US" b="1" dirty="0">
                <a:solidFill>
                  <a:srgbClr val="FF0000"/>
                </a:solidFill>
              </a:rPr>
              <a:t>GIVEN</a:t>
            </a:r>
          </a:p>
          <a:p>
            <a:r>
              <a:rPr lang="en-US" dirty="0" smtClean="0"/>
              <a:t>A </a:t>
            </a:r>
            <a:r>
              <a:rPr lang="en-US" dirty="0"/>
              <a:t>sequence of rolls by the casino </a:t>
            </a:r>
            <a:r>
              <a:rPr lang="en-US" dirty="0" smtClean="0"/>
              <a:t>player</a:t>
            </a:r>
          </a:p>
          <a:p>
            <a:endParaRPr lang="en-US" dirty="0"/>
          </a:p>
          <a:p>
            <a:endParaRPr lang="en-US" dirty="0" smtClean="0"/>
          </a:p>
          <a:p>
            <a:endParaRPr lang="en-US" dirty="0"/>
          </a:p>
          <a:p>
            <a:r>
              <a:rPr lang="en-US" b="1" dirty="0">
                <a:solidFill>
                  <a:srgbClr val="FF0000"/>
                </a:solidFill>
              </a:rPr>
              <a:t>QUESTION</a:t>
            </a:r>
          </a:p>
          <a:p>
            <a:r>
              <a:rPr lang="en-US" dirty="0" smtClean="0"/>
              <a:t>How </a:t>
            </a:r>
            <a:r>
              <a:rPr lang="en-US" dirty="0"/>
              <a:t>likely is this sequence, given our model of how the casino works?</a:t>
            </a:r>
          </a:p>
          <a:p>
            <a:endParaRPr lang="en-US" dirty="0"/>
          </a:p>
          <a:p>
            <a:r>
              <a:rPr lang="en-US" dirty="0"/>
              <a:t>This is the </a:t>
            </a:r>
            <a:r>
              <a:rPr lang="en-US" b="1" dirty="0">
                <a:solidFill>
                  <a:srgbClr val="FF0000"/>
                </a:solidFill>
              </a:rPr>
              <a:t>EVALUATION</a:t>
            </a:r>
            <a:r>
              <a:rPr lang="en-US" dirty="0"/>
              <a:t> problem in HMMs</a:t>
            </a:r>
          </a:p>
          <a:p>
            <a:endParaRPr lang="en-US" dirty="0" smtClean="0"/>
          </a:p>
          <a:p>
            <a:endParaRPr lang="en-US" dirty="0"/>
          </a:p>
        </p:txBody>
      </p:sp>
      <p:sp>
        <p:nvSpPr>
          <p:cNvPr id="4" name="日期占位符 3"/>
          <p:cNvSpPr>
            <a:spLocks noGrp="1"/>
          </p:cNvSpPr>
          <p:nvPr>
            <p:ph type="dt" sz="half" idx="10"/>
          </p:nvPr>
        </p:nvSpPr>
        <p:spPr/>
        <p:txBody>
          <a:bodyPr/>
          <a:lstStyle/>
          <a:p>
            <a:pPr>
              <a:defRPr/>
            </a:pPr>
            <a:fld id="{28F707E3-4C5E-4131-9E50-D4F39BA9E776}" type="datetime1">
              <a:rPr lang="en-US" altLang="zh-TW" smtClean="0"/>
              <a:t>12/17/2019</a:t>
            </a:fld>
            <a:endParaRPr lang="en-US" altLang="zh-TW"/>
          </a:p>
        </p:txBody>
      </p:sp>
      <p:sp>
        <p:nvSpPr>
          <p:cNvPr id="5" name="页脚占位符 4"/>
          <p:cNvSpPr>
            <a:spLocks noGrp="1"/>
          </p:cNvSpPr>
          <p:nvPr>
            <p:ph type="ftr" sz="quarter" idx="11"/>
          </p:nvPr>
        </p:nvSpPr>
        <p:spPr/>
        <p:txBody>
          <a:bodyPr/>
          <a:lstStyle/>
          <a:p>
            <a:pPr>
              <a:defRPr/>
            </a:pPr>
            <a:r>
              <a:rPr lang="en-US" altLang="zh-TW" smtClean="0"/>
              <a:t>Pattern recognition</a:t>
            </a:r>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10</a:t>
            </a:fld>
            <a:endParaRPr lang="en-US" altLang="zh-TW"/>
          </a:p>
        </p:txBody>
      </p:sp>
      <p:sp>
        <p:nvSpPr>
          <p:cNvPr id="7" name="AutoShape 4"/>
          <p:cNvSpPr>
            <a:spLocks/>
          </p:cNvSpPr>
          <p:nvPr/>
        </p:nvSpPr>
        <p:spPr bwMode="auto">
          <a:xfrm rot="5400000">
            <a:off x="4211496" y="-1123656"/>
            <a:ext cx="244475" cy="7543800"/>
          </a:xfrm>
          <a:prstGeom prst="rightBrace">
            <a:avLst>
              <a:gd name="adj1" fmla="val 257143"/>
              <a:gd name="adj2" fmla="val 50000"/>
            </a:avLst>
          </a:prstGeom>
          <a:noFill/>
          <a:ln w="12700">
            <a:solidFill>
              <a:srgbClr val="0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Text Box 5"/>
          <p:cNvSpPr txBox="1">
            <a:spLocks noChangeArrowheads="1"/>
          </p:cNvSpPr>
          <p:nvPr/>
        </p:nvSpPr>
        <p:spPr bwMode="auto">
          <a:xfrm>
            <a:off x="3377393" y="2896149"/>
            <a:ext cx="1971675" cy="379413"/>
          </a:xfrm>
          <a:prstGeom prst="rect">
            <a:avLst/>
          </a:prstGeom>
          <a:solidFill>
            <a:srgbClr val="FFFF99"/>
          </a:solidFill>
          <a:ln w="12700">
            <a:solidFill>
              <a:schemeClr val="hlink"/>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Prob = 1.3 x 10</a:t>
            </a:r>
            <a:r>
              <a:rPr lang="en-US" altLang="en-US" baseline="30000"/>
              <a:t>-35</a:t>
            </a:r>
            <a:endParaRPr lang="en-US" altLang="en-US"/>
          </a:p>
        </p:txBody>
      </p:sp>
      <p:sp>
        <p:nvSpPr>
          <p:cNvPr id="11" name="矩形 10"/>
          <p:cNvSpPr/>
          <p:nvPr/>
        </p:nvSpPr>
        <p:spPr>
          <a:xfrm>
            <a:off x="457200" y="2227263"/>
            <a:ext cx="8686800" cy="338554"/>
          </a:xfrm>
          <a:prstGeom prst="rect">
            <a:avLst/>
          </a:prstGeom>
        </p:spPr>
        <p:txBody>
          <a:bodyPr wrap="square">
            <a:spAutoFit/>
          </a:bodyPr>
          <a:lstStyle/>
          <a:p>
            <a:pPr marL="342900" lvl="0" indent="-342900" fontAlgn="base">
              <a:spcBef>
                <a:spcPct val="20000"/>
              </a:spcBef>
              <a:spcAft>
                <a:spcPct val="0"/>
              </a:spcAft>
              <a:buClr>
                <a:srgbClr val="006699"/>
              </a:buClr>
            </a:pPr>
            <a:r>
              <a:rPr lang="en-US" altLang="en-US" sz="1600" b="1" kern="0" dirty="0">
                <a:solidFill>
                  <a:srgbClr val="333399"/>
                </a:solidFill>
                <a:latin typeface="Arial"/>
              </a:rPr>
              <a:t>124552</a:t>
            </a:r>
            <a:r>
              <a:rPr lang="en-US" altLang="en-US" sz="1600" b="1" kern="0" dirty="0">
                <a:solidFill>
                  <a:srgbClr val="FF0000"/>
                </a:solidFill>
                <a:latin typeface="Arial"/>
              </a:rPr>
              <a:t>6</a:t>
            </a:r>
            <a:r>
              <a:rPr lang="en-US" altLang="en-US" sz="1600" b="1" kern="0" dirty="0">
                <a:solidFill>
                  <a:srgbClr val="333399"/>
                </a:solidFill>
                <a:latin typeface="Arial"/>
              </a:rPr>
              <a:t>4</a:t>
            </a:r>
            <a:r>
              <a:rPr lang="en-US" altLang="en-US" sz="1600" b="1" kern="0" dirty="0">
                <a:solidFill>
                  <a:srgbClr val="FF0000"/>
                </a:solidFill>
                <a:latin typeface="Arial"/>
              </a:rPr>
              <a:t>6</a:t>
            </a:r>
            <a:r>
              <a:rPr lang="en-US" altLang="en-US" sz="1600" b="1" kern="0" dirty="0">
                <a:solidFill>
                  <a:srgbClr val="333399"/>
                </a:solidFill>
                <a:latin typeface="Arial"/>
              </a:rPr>
              <a:t>214</a:t>
            </a:r>
            <a:r>
              <a:rPr lang="en-US" altLang="en-US" sz="1600" b="1" kern="0" dirty="0">
                <a:solidFill>
                  <a:srgbClr val="FF0000"/>
                </a:solidFill>
                <a:latin typeface="Arial"/>
              </a:rPr>
              <a:t>6</a:t>
            </a:r>
            <a:r>
              <a:rPr lang="en-US" altLang="en-US" sz="1600" b="1" kern="0" dirty="0">
                <a:solidFill>
                  <a:srgbClr val="333399"/>
                </a:solidFill>
                <a:latin typeface="Arial"/>
              </a:rPr>
              <a:t>14</a:t>
            </a:r>
            <a:r>
              <a:rPr lang="en-US" altLang="en-US" sz="1600" b="1" kern="0" dirty="0">
                <a:solidFill>
                  <a:srgbClr val="FF0000"/>
                </a:solidFill>
                <a:latin typeface="Arial"/>
              </a:rPr>
              <a:t>6</a:t>
            </a:r>
            <a:r>
              <a:rPr lang="en-US" altLang="en-US" sz="1600" b="1" kern="0" dirty="0">
                <a:solidFill>
                  <a:srgbClr val="333399"/>
                </a:solidFill>
                <a:latin typeface="Arial"/>
              </a:rPr>
              <a:t>13</a:t>
            </a:r>
            <a:r>
              <a:rPr lang="en-US" altLang="en-US" sz="1600" b="1" kern="0" dirty="0">
                <a:solidFill>
                  <a:srgbClr val="FF0000"/>
                </a:solidFill>
                <a:latin typeface="Arial"/>
              </a:rPr>
              <a:t>6</a:t>
            </a:r>
            <a:r>
              <a:rPr lang="en-US" altLang="en-US" sz="1600" b="1" kern="0" dirty="0">
                <a:solidFill>
                  <a:srgbClr val="333399"/>
                </a:solidFill>
                <a:latin typeface="Arial"/>
              </a:rPr>
              <a:t>13</a:t>
            </a:r>
            <a:r>
              <a:rPr lang="en-US" altLang="en-US" sz="1600" b="1" kern="0" dirty="0">
                <a:solidFill>
                  <a:srgbClr val="FF0000"/>
                </a:solidFill>
                <a:latin typeface="Arial"/>
              </a:rPr>
              <a:t>666</a:t>
            </a:r>
            <a:r>
              <a:rPr lang="en-US" altLang="en-US" sz="1600" b="1" kern="0" dirty="0">
                <a:solidFill>
                  <a:srgbClr val="333399"/>
                </a:solidFill>
                <a:latin typeface="Arial"/>
              </a:rPr>
              <a:t>1</a:t>
            </a:r>
            <a:r>
              <a:rPr lang="en-US" altLang="en-US" sz="1600" b="1" kern="0" dirty="0">
                <a:solidFill>
                  <a:srgbClr val="FF0000"/>
                </a:solidFill>
                <a:latin typeface="Arial"/>
              </a:rPr>
              <a:t>66</a:t>
            </a:r>
            <a:r>
              <a:rPr lang="en-US" altLang="en-US" sz="1600" b="1" kern="0" dirty="0">
                <a:solidFill>
                  <a:srgbClr val="333399"/>
                </a:solidFill>
                <a:latin typeface="Arial"/>
              </a:rPr>
              <a:t>4</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515</a:t>
            </a:r>
            <a:r>
              <a:rPr lang="en-US" altLang="en-US" sz="1600" b="1" kern="0" dirty="0">
                <a:solidFill>
                  <a:srgbClr val="FF0000"/>
                </a:solidFill>
                <a:latin typeface="Arial"/>
              </a:rPr>
              <a:t>6</a:t>
            </a:r>
            <a:r>
              <a:rPr lang="en-US" altLang="en-US" sz="1600" b="1" kern="0" dirty="0">
                <a:solidFill>
                  <a:srgbClr val="333399"/>
                </a:solidFill>
                <a:latin typeface="Arial"/>
              </a:rPr>
              <a:t>1511514</a:t>
            </a:r>
            <a:r>
              <a:rPr lang="en-US" altLang="en-US" sz="1600" b="1" kern="0" dirty="0">
                <a:solidFill>
                  <a:srgbClr val="FF0000"/>
                </a:solidFill>
                <a:latin typeface="Arial"/>
              </a:rPr>
              <a:t>6</a:t>
            </a:r>
            <a:r>
              <a:rPr lang="en-US" altLang="en-US" sz="1600" b="1" kern="0" dirty="0">
                <a:solidFill>
                  <a:srgbClr val="333399"/>
                </a:solidFill>
                <a:latin typeface="Arial"/>
              </a:rPr>
              <a:t>1235</a:t>
            </a:r>
            <a:r>
              <a:rPr lang="en-US" altLang="en-US" sz="1600" b="1" kern="0" dirty="0">
                <a:solidFill>
                  <a:srgbClr val="FF0000"/>
                </a:solidFill>
                <a:latin typeface="Arial"/>
              </a:rPr>
              <a:t>6</a:t>
            </a:r>
            <a:r>
              <a:rPr lang="en-US" altLang="en-US" sz="1600" b="1" kern="0" dirty="0">
                <a:solidFill>
                  <a:srgbClr val="333399"/>
                </a:solidFill>
                <a:latin typeface="Arial"/>
              </a:rPr>
              <a:t>2344</a:t>
            </a:r>
          </a:p>
        </p:txBody>
      </p:sp>
    </p:spTree>
    <p:extLst>
      <p:ext uri="{BB962C8B-B14F-4D97-AF65-F5344CB8AC3E}">
        <p14:creationId xmlns:p14="http://schemas.microsoft.com/office/powerpoint/2010/main" val="124844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b="1" dirty="0">
                <a:solidFill>
                  <a:srgbClr val="FF0000"/>
                </a:solidFill>
              </a:rPr>
              <a:t>GIVEN</a:t>
            </a:r>
          </a:p>
          <a:p>
            <a:r>
              <a:rPr lang="en-US" dirty="0" smtClean="0"/>
              <a:t>A </a:t>
            </a:r>
            <a:r>
              <a:rPr lang="en-US" dirty="0"/>
              <a:t>sequence of rolls by the casino player</a:t>
            </a:r>
          </a:p>
          <a:p>
            <a:endParaRPr lang="en-US" dirty="0" smtClean="0"/>
          </a:p>
          <a:p>
            <a:endParaRPr lang="en-US" dirty="0" smtClean="0"/>
          </a:p>
          <a:p>
            <a:endParaRPr lang="en-US" dirty="0" smtClean="0"/>
          </a:p>
          <a:p>
            <a:r>
              <a:rPr lang="en-US" b="1" dirty="0">
                <a:solidFill>
                  <a:srgbClr val="FF0000"/>
                </a:solidFill>
              </a:rPr>
              <a:t>QUESTION</a:t>
            </a:r>
          </a:p>
          <a:p>
            <a:r>
              <a:rPr lang="en-US" dirty="0" smtClean="0"/>
              <a:t>How </a:t>
            </a:r>
            <a:r>
              <a:rPr lang="en-US" dirty="0"/>
              <a:t>“loaded” is the loaded die? How “fair” is the fair die? How often does the casino player change from fair to loaded, and back?</a:t>
            </a:r>
          </a:p>
          <a:p>
            <a:endParaRPr lang="en-US" dirty="0"/>
          </a:p>
          <a:p>
            <a:r>
              <a:rPr lang="en-US" dirty="0"/>
              <a:t>This is the </a:t>
            </a:r>
            <a:r>
              <a:rPr lang="en-US" b="1" dirty="0">
                <a:solidFill>
                  <a:srgbClr val="FF0000"/>
                </a:solidFill>
              </a:rPr>
              <a:t>LEARNING</a:t>
            </a:r>
            <a:r>
              <a:rPr lang="en-US" dirty="0"/>
              <a:t> question in HMMs</a:t>
            </a:r>
          </a:p>
          <a:p>
            <a:endParaRPr lang="en-US" dirty="0"/>
          </a:p>
        </p:txBody>
      </p:sp>
      <p:sp>
        <p:nvSpPr>
          <p:cNvPr id="8" name="Rectangle 5"/>
          <p:cNvSpPr>
            <a:spLocks noChangeArrowheads="1"/>
          </p:cNvSpPr>
          <p:nvPr/>
        </p:nvSpPr>
        <p:spPr bwMode="auto">
          <a:xfrm>
            <a:off x="2927344" y="2191033"/>
            <a:ext cx="2803525" cy="342900"/>
          </a:xfrm>
          <a:prstGeom prst="rect">
            <a:avLst/>
          </a:prstGeom>
          <a:solidFill>
            <a:schemeClr val="accent1">
              <a:lumMod val="20000"/>
              <a:lumOff val="80000"/>
            </a:schemeClr>
          </a:solidFill>
          <a:ln w="12700">
            <a:solidFill>
              <a:srgbClr val="FF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 name="标题 1"/>
          <p:cNvSpPr>
            <a:spLocks noGrp="1"/>
          </p:cNvSpPr>
          <p:nvPr>
            <p:ph type="title"/>
          </p:nvPr>
        </p:nvSpPr>
        <p:spPr/>
        <p:txBody>
          <a:bodyPr/>
          <a:lstStyle/>
          <a:p>
            <a:r>
              <a:rPr lang="en-US" altLang="en-US" dirty="0"/>
              <a:t>Question # 3 – Learning</a:t>
            </a:r>
            <a:endParaRPr lang="en-US" dirty="0"/>
          </a:p>
        </p:txBody>
      </p:sp>
      <p:sp>
        <p:nvSpPr>
          <p:cNvPr id="4" name="日期占位符 3"/>
          <p:cNvSpPr>
            <a:spLocks noGrp="1"/>
          </p:cNvSpPr>
          <p:nvPr>
            <p:ph type="dt" sz="half" idx="10"/>
          </p:nvPr>
        </p:nvSpPr>
        <p:spPr/>
        <p:txBody>
          <a:bodyPr/>
          <a:lstStyle/>
          <a:p>
            <a:pPr>
              <a:defRPr/>
            </a:pPr>
            <a:fld id="{470E74F7-B671-47D8-85A0-45AC4127FE51}" type="datetime1">
              <a:rPr lang="en-US" altLang="zh-TW" smtClean="0"/>
              <a:t>12/17/2019</a:t>
            </a:fld>
            <a:endParaRPr lang="en-US" altLang="zh-TW"/>
          </a:p>
        </p:txBody>
      </p:sp>
      <p:sp>
        <p:nvSpPr>
          <p:cNvPr id="5" name="页脚占位符 4"/>
          <p:cNvSpPr>
            <a:spLocks noGrp="1"/>
          </p:cNvSpPr>
          <p:nvPr>
            <p:ph type="ftr" sz="quarter" idx="11"/>
          </p:nvPr>
        </p:nvSpPr>
        <p:spPr/>
        <p:txBody>
          <a:bodyPr/>
          <a:lstStyle/>
          <a:p>
            <a:pPr>
              <a:defRPr/>
            </a:pPr>
            <a:r>
              <a:rPr lang="en-US" altLang="zh-TW" smtClean="0"/>
              <a:t>Pattern recognition</a:t>
            </a:r>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11</a:t>
            </a:fld>
            <a:endParaRPr lang="en-US" altLang="zh-TW"/>
          </a:p>
        </p:txBody>
      </p:sp>
      <p:sp>
        <p:nvSpPr>
          <p:cNvPr id="7" name="Rectangle 4"/>
          <p:cNvSpPr>
            <a:spLocks noChangeArrowheads="1"/>
          </p:cNvSpPr>
          <p:nvPr/>
        </p:nvSpPr>
        <p:spPr bwMode="auto">
          <a:xfrm>
            <a:off x="573081" y="2191033"/>
            <a:ext cx="2346325" cy="342900"/>
          </a:xfrm>
          <a:prstGeom prst="rect">
            <a:avLst/>
          </a:prstGeom>
          <a:noFill/>
          <a:ln w="12700">
            <a:solidFill>
              <a:srgbClr val="00808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 name="Rectangle 6"/>
          <p:cNvSpPr>
            <a:spLocks noChangeArrowheads="1"/>
          </p:cNvSpPr>
          <p:nvPr/>
        </p:nvSpPr>
        <p:spPr bwMode="auto">
          <a:xfrm>
            <a:off x="5740394" y="2191033"/>
            <a:ext cx="2378075" cy="342900"/>
          </a:xfrm>
          <a:prstGeom prst="rect">
            <a:avLst/>
          </a:prstGeom>
          <a:noFill/>
          <a:ln w="12700">
            <a:solidFill>
              <a:srgbClr val="00808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 name="AutoShape 7"/>
          <p:cNvSpPr>
            <a:spLocks/>
          </p:cNvSpPr>
          <p:nvPr/>
        </p:nvSpPr>
        <p:spPr bwMode="auto">
          <a:xfrm rot="5400000">
            <a:off x="4206868" y="1282983"/>
            <a:ext cx="244475" cy="2781300"/>
          </a:xfrm>
          <a:prstGeom prst="rightBrace">
            <a:avLst>
              <a:gd name="adj1" fmla="val 94805"/>
              <a:gd name="adj2" fmla="val 50000"/>
            </a:avLst>
          </a:prstGeom>
          <a:noFill/>
          <a:ln w="127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 name="Text Box 8"/>
          <p:cNvSpPr txBox="1">
            <a:spLocks noChangeArrowheads="1"/>
          </p:cNvSpPr>
          <p:nvPr/>
        </p:nvSpPr>
        <p:spPr bwMode="auto">
          <a:xfrm>
            <a:off x="3490906" y="2832383"/>
            <a:ext cx="1676400" cy="379412"/>
          </a:xfrm>
          <a:prstGeom prst="rect">
            <a:avLst/>
          </a:prstGeom>
          <a:solidFill>
            <a:srgbClr val="FFFF99"/>
          </a:solidFill>
          <a:ln w="12700">
            <a:solidFill>
              <a:srgbClr val="FF660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Prob(6) = 64%</a:t>
            </a:r>
          </a:p>
        </p:txBody>
      </p:sp>
      <p:sp>
        <p:nvSpPr>
          <p:cNvPr id="14" name="矩形 13"/>
          <p:cNvSpPr/>
          <p:nvPr/>
        </p:nvSpPr>
        <p:spPr>
          <a:xfrm>
            <a:off x="457200" y="2227263"/>
            <a:ext cx="8686800" cy="338554"/>
          </a:xfrm>
          <a:prstGeom prst="rect">
            <a:avLst/>
          </a:prstGeom>
        </p:spPr>
        <p:txBody>
          <a:bodyPr wrap="square">
            <a:spAutoFit/>
          </a:bodyPr>
          <a:lstStyle/>
          <a:p>
            <a:pPr marL="342900" lvl="0" indent="-342900" fontAlgn="base">
              <a:spcBef>
                <a:spcPct val="20000"/>
              </a:spcBef>
              <a:spcAft>
                <a:spcPct val="0"/>
              </a:spcAft>
              <a:buClr>
                <a:srgbClr val="006699"/>
              </a:buClr>
            </a:pPr>
            <a:r>
              <a:rPr lang="en-US" altLang="en-US" sz="1600" b="1" kern="0" dirty="0">
                <a:solidFill>
                  <a:srgbClr val="333399"/>
                </a:solidFill>
                <a:latin typeface="Arial"/>
              </a:rPr>
              <a:t>124552</a:t>
            </a:r>
            <a:r>
              <a:rPr lang="en-US" altLang="en-US" sz="1600" b="1" kern="0" dirty="0">
                <a:solidFill>
                  <a:srgbClr val="FF0000"/>
                </a:solidFill>
                <a:latin typeface="Arial"/>
              </a:rPr>
              <a:t>6</a:t>
            </a:r>
            <a:r>
              <a:rPr lang="en-US" altLang="en-US" sz="1600" b="1" kern="0" dirty="0">
                <a:solidFill>
                  <a:srgbClr val="333399"/>
                </a:solidFill>
                <a:latin typeface="Arial"/>
              </a:rPr>
              <a:t>4</a:t>
            </a:r>
            <a:r>
              <a:rPr lang="en-US" altLang="en-US" sz="1600" b="1" kern="0" dirty="0">
                <a:solidFill>
                  <a:srgbClr val="FF0000"/>
                </a:solidFill>
                <a:latin typeface="Arial"/>
              </a:rPr>
              <a:t>6</a:t>
            </a:r>
            <a:r>
              <a:rPr lang="en-US" altLang="en-US" sz="1600" b="1" kern="0" dirty="0">
                <a:solidFill>
                  <a:srgbClr val="333399"/>
                </a:solidFill>
                <a:latin typeface="Arial"/>
              </a:rPr>
              <a:t>214</a:t>
            </a:r>
            <a:r>
              <a:rPr lang="en-US" altLang="en-US" sz="1600" b="1" kern="0" dirty="0">
                <a:solidFill>
                  <a:srgbClr val="FF0000"/>
                </a:solidFill>
                <a:latin typeface="Arial"/>
              </a:rPr>
              <a:t>6</a:t>
            </a:r>
            <a:r>
              <a:rPr lang="en-US" altLang="en-US" sz="1600" b="1" kern="0" dirty="0">
                <a:solidFill>
                  <a:srgbClr val="333399"/>
                </a:solidFill>
                <a:latin typeface="Arial"/>
              </a:rPr>
              <a:t>14</a:t>
            </a:r>
            <a:r>
              <a:rPr lang="en-US" altLang="en-US" sz="1600" b="1" kern="0" dirty="0">
                <a:solidFill>
                  <a:srgbClr val="FF0000"/>
                </a:solidFill>
                <a:latin typeface="Arial"/>
              </a:rPr>
              <a:t>6</a:t>
            </a:r>
            <a:r>
              <a:rPr lang="en-US" altLang="en-US" sz="1600" b="1" kern="0" dirty="0">
                <a:solidFill>
                  <a:srgbClr val="333399"/>
                </a:solidFill>
                <a:latin typeface="Arial"/>
              </a:rPr>
              <a:t>13</a:t>
            </a:r>
            <a:r>
              <a:rPr lang="en-US" altLang="en-US" sz="1600" b="1" kern="0" dirty="0">
                <a:solidFill>
                  <a:srgbClr val="FF0000"/>
                </a:solidFill>
                <a:latin typeface="Arial"/>
              </a:rPr>
              <a:t>6</a:t>
            </a:r>
            <a:r>
              <a:rPr lang="en-US" altLang="en-US" sz="1600" b="1" kern="0" dirty="0">
                <a:solidFill>
                  <a:srgbClr val="333399"/>
                </a:solidFill>
                <a:latin typeface="Arial"/>
              </a:rPr>
              <a:t>13</a:t>
            </a:r>
            <a:r>
              <a:rPr lang="en-US" altLang="en-US" sz="1600" b="1" kern="0" dirty="0">
                <a:solidFill>
                  <a:srgbClr val="FF0000"/>
                </a:solidFill>
                <a:latin typeface="Arial"/>
              </a:rPr>
              <a:t>666</a:t>
            </a:r>
            <a:r>
              <a:rPr lang="en-US" altLang="en-US" sz="1600" b="1" kern="0" dirty="0">
                <a:solidFill>
                  <a:srgbClr val="333399"/>
                </a:solidFill>
                <a:latin typeface="Arial"/>
              </a:rPr>
              <a:t>1</a:t>
            </a:r>
            <a:r>
              <a:rPr lang="en-US" altLang="en-US" sz="1600" b="1" kern="0" dirty="0">
                <a:solidFill>
                  <a:srgbClr val="FF0000"/>
                </a:solidFill>
                <a:latin typeface="Arial"/>
              </a:rPr>
              <a:t>66</a:t>
            </a:r>
            <a:r>
              <a:rPr lang="en-US" altLang="en-US" sz="1600" b="1" kern="0" dirty="0">
                <a:solidFill>
                  <a:srgbClr val="333399"/>
                </a:solidFill>
                <a:latin typeface="Arial"/>
              </a:rPr>
              <a:t>4</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515</a:t>
            </a:r>
            <a:r>
              <a:rPr lang="en-US" altLang="en-US" sz="1600" b="1" kern="0" dirty="0">
                <a:solidFill>
                  <a:srgbClr val="FF0000"/>
                </a:solidFill>
                <a:latin typeface="Arial"/>
              </a:rPr>
              <a:t>6</a:t>
            </a:r>
            <a:r>
              <a:rPr lang="en-US" altLang="en-US" sz="1600" b="1" kern="0" dirty="0">
                <a:solidFill>
                  <a:srgbClr val="333399"/>
                </a:solidFill>
                <a:latin typeface="Arial"/>
              </a:rPr>
              <a:t>1511514</a:t>
            </a:r>
            <a:r>
              <a:rPr lang="en-US" altLang="en-US" sz="1600" b="1" kern="0" dirty="0">
                <a:solidFill>
                  <a:srgbClr val="FF0000"/>
                </a:solidFill>
                <a:latin typeface="Arial"/>
              </a:rPr>
              <a:t>6</a:t>
            </a:r>
            <a:r>
              <a:rPr lang="en-US" altLang="en-US" sz="1600" b="1" kern="0" dirty="0">
                <a:solidFill>
                  <a:srgbClr val="333399"/>
                </a:solidFill>
                <a:latin typeface="Arial"/>
              </a:rPr>
              <a:t>1235</a:t>
            </a:r>
            <a:r>
              <a:rPr lang="en-US" altLang="en-US" sz="1600" b="1" kern="0" dirty="0">
                <a:solidFill>
                  <a:srgbClr val="FF0000"/>
                </a:solidFill>
                <a:latin typeface="Arial"/>
              </a:rPr>
              <a:t>6</a:t>
            </a:r>
            <a:r>
              <a:rPr lang="en-US" altLang="en-US" sz="1600" b="1" kern="0" dirty="0">
                <a:solidFill>
                  <a:srgbClr val="333399"/>
                </a:solidFill>
                <a:latin typeface="Arial"/>
              </a:rPr>
              <a:t>2344</a:t>
            </a:r>
          </a:p>
        </p:txBody>
      </p:sp>
    </p:spTree>
    <p:extLst>
      <p:ext uri="{BB962C8B-B14F-4D97-AF65-F5344CB8AC3E}">
        <p14:creationId xmlns:p14="http://schemas.microsoft.com/office/powerpoint/2010/main" val="114481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The dishonest casino model</a:t>
            </a:r>
            <a:endParaRPr lang="en-US" dirty="0"/>
          </a:p>
        </p:txBody>
      </p:sp>
      <p:sp>
        <p:nvSpPr>
          <p:cNvPr id="3" name="内容占位符 2"/>
          <p:cNvSpPr>
            <a:spLocks noGrp="1"/>
          </p:cNvSpPr>
          <p:nvPr>
            <p:ph idx="1"/>
          </p:nvPr>
        </p:nvSpPr>
        <p:spPr/>
        <p:txBody>
          <a:bodyPr/>
          <a:lstStyle/>
          <a:p>
            <a:endParaRPr lang="en-US" dirty="0"/>
          </a:p>
        </p:txBody>
      </p:sp>
      <p:sp>
        <p:nvSpPr>
          <p:cNvPr id="4" name="日期占位符 3"/>
          <p:cNvSpPr>
            <a:spLocks noGrp="1"/>
          </p:cNvSpPr>
          <p:nvPr>
            <p:ph type="dt" sz="half" idx="10"/>
          </p:nvPr>
        </p:nvSpPr>
        <p:spPr/>
        <p:txBody>
          <a:bodyPr/>
          <a:lstStyle/>
          <a:p>
            <a:pPr>
              <a:defRPr/>
            </a:pPr>
            <a:fld id="{95D3609B-3690-4637-A7DC-EDBFE5BCD5B1}" type="datetime1">
              <a:rPr lang="en-US" altLang="zh-TW" smtClean="0"/>
              <a:t>12/17/2019</a:t>
            </a:fld>
            <a:endParaRPr lang="en-US" altLang="zh-TW"/>
          </a:p>
        </p:txBody>
      </p:sp>
      <p:sp>
        <p:nvSpPr>
          <p:cNvPr id="5" name="页脚占位符 4"/>
          <p:cNvSpPr>
            <a:spLocks noGrp="1"/>
          </p:cNvSpPr>
          <p:nvPr>
            <p:ph type="ftr" sz="quarter" idx="11"/>
          </p:nvPr>
        </p:nvSpPr>
        <p:spPr/>
        <p:txBody>
          <a:bodyPr/>
          <a:lstStyle/>
          <a:p>
            <a:pPr>
              <a:defRPr/>
            </a:pPr>
            <a:r>
              <a:rPr lang="en-US" altLang="zh-TW" smtClean="0"/>
              <a:t>Pattern recognition</a:t>
            </a:r>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12</a:t>
            </a:fld>
            <a:endParaRPr lang="en-US" altLang="zh-TW"/>
          </a:p>
        </p:txBody>
      </p:sp>
      <p:sp>
        <p:nvSpPr>
          <p:cNvPr id="7" name="Oval 3"/>
          <p:cNvSpPr>
            <a:spLocks noChangeArrowheads="1"/>
          </p:cNvSpPr>
          <p:nvPr/>
        </p:nvSpPr>
        <p:spPr bwMode="auto">
          <a:xfrm>
            <a:off x="1828800" y="1955806"/>
            <a:ext cx="1712686" cy="1676400"/>
          </a:xfrm>
          <a:prstGeom prst="ellipse">
            <a:avLst/>
          </a:prstGeom>
          <a:solidFill>
            <a:srgbClr val="99CCFF"/>
          </a:solidFill>
          <a:ln w="38100">
            <a:solidFill>
              <a:srgbClr val="00B0F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rgbClr val="FF0000"/>
                </a:solidFill>
              </a:rPr>
              <a:t>FAIR</a:t>
            </a:r>
          </a:p>
        </p:txBody>
      </p:sp>
      <p:sp>
        <p:nvSpPr>
          <p:cNvPr id="8" name="Oval 4"/>
          <p:cNvSpPr>
            <a:spLocks noChangeArrowheads="1"/>
          </p:cNvSpPr>
          <p:nvPr/>
        </p:nvSpPr>
        <p:spPr bwMode="auto">
          <a:xfrm>
            <a:off x="5602514" y="1955806"/>
            <a:ext cx="1636486" cy="167640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rgbClr val="FF0000"/>
                </a:solidFill>
              </a:rPr>
              <a:t>LOADED</a:t>
            </a:r>
          </a:p>
        </p:txBody>
      </p:sp>
      <p:cxnSp>
        <p:nvCxnSpPr>
          <p:cNvPr id="9" name="AutoShape 5"/>
          <p:cNvCxnSpPr>
            <a:cxnSpLocks noChangeShapeType="1"/>
            <a:stCxn id="7" idx="7"/>
            <a:endCxn id="8" idx="1"/>
          </p:cNvCxnSpPr>
          <p:nvPr/>
        </p:nvCxnSpPr>
        <p:spPr bwMode="auto">
          <a:xfrm rot="5400000" flipH="1" flipV="1">
            <a:off x="4566420" y="925558"/>
            <a:ext cx="12700" cy="2551503"/>
          </a:xfrm>
          <a:prstGeom prst="curvedConnector3">
            <a:avLst>
              <a:gd name="adj1" fmla="val 3733094"/>
            </a:avLst>
          </a:prstGeom>
          <a:noFill/>
          <a:ln w="50800">
            <a:solidFill>
              <a:srgbClr val="339966"/>
            </a:solidFill>
            <a:round/>
            <a:headEnd/>
            <a:tailEnd type="triangle" w="med" len="med"/>
          </a:ln>
          <a:extLst>
            <a:ext uri="{909E8E84-426E-40DD-AFC4-6F175D3DCCD1}">
              <a14:hiddenFill xmlns:a14="http://schemas.microsoft.com/office/drawing/2010/main">
                <a:noFill/>
              </a14:hiddenFill>
            </a:ext>
          </a:extLst>
        </p:spPr>
      </p:cxnSp>
      <p:cxnSp>
        <p:nvCxnSpPr>
          <p:cNvPr id="10" name="AutoShape 6"/>
          <p:cNvCxnSpPr>
            <a:cxnSpLocks noChangeShapeType="1"/>
            <a:stCxn id="8" idx="3"/>
            <a:endCxn id="7" idx="5"/>
          </p:cNvCxnSpPr>
          <p:nvPr/>
        </p:nvCxnSpPr>
        <p:spPr bwMode="auto">
          <a:xfrm rot="5400000">
            <a:off x="4566421" y="2110952"/>
            <a:ext cx="12700" cy="2551503"/>
          </a:xfrm>
          <a:prstGeom prst="curvedConnector3">
            <a:avLst>
              <a:gd name="adj1" fmla="val 3733094"/>
            </a:avLst>
          </a:prstGeom>
          <a:noFill/>
          <a:ln w="50800">
            <a:solidFill>
              <a:srgbClr val="339966"/>
            </a:solidFill>
            <a:round/>
            <a:headEnd/>
            <a:tailEnd type="triangle" w="med" len="med"/>
          </a:ln>
          <a:extLst>
            <a:ext uri="{909E8E84-426E-40DD-AFC4-6F175D3DCCD1}">
              <a14:hiddenFill xmlns:a14="http://schemas.microsoft.com/office/drawing/2010/main">
                <a:noFill/>
              </a14:hiddenFill>
            </a:ext>
          </a:extLst>
        </p:spPr>
      </p:cxnSp>
      <p:cxnSp>
        <p:nvCxnSpPr>
          <p:cNvPr id="11" name="AutoShape 7"/>
          <p:cNvCxnSpPr>
            <a:cxnSpLocks noChangeShapeType="1"/>
            <a:stCxn id="8" idx="7"/>
            <a:endCxn id="8" idx="6"/>
          </p:cNvCxnSpPr>
          <p:nvPr/>
        </p:nvCxnSpPr>
        <p:spPr bwMode="auto">
          <a:xfrm rot="16200000" flipH="1">
            <a:off x="6822822" y="2377828"/>
            <a:ext cx="592697" cy="239658"/>
          </a:xfrm>
          <a:prstGeom prst="curvedConnector4">
            <a:avLst>
              <a:gd name="adj1" fmla="val -79991"/>
              <a:gd name="adj2" fmla="val 195386"/>
            </a:avLst>
          </a:prstGeom>
          <a:noFill/>
          <a:ln w="50800">
            <a:solidFill>
              <a:srgbClr val="339966"/>
            </a:solidFill>
            <a:round/>
            <a:headEnd/>
            <a:tailEnd type="triangle" w="med" len="med"/>
          </a:ln>
          <a:extLst>
            <a:ext uri="{909E8E84-426E-40DD-AFC4-6F175D3DCCD1}">
              <a14:hiddenFill xmlns:a14="http://schemas.microsoft.com/office/drawing/2010/main">
                <a:noFill/>
              </a14:hiddenFill>
            </a:ext>
          </a:extLst>
        </p:spPr>
      </p:cxnSp>
      <p:cxnSp>
        <p:nvCxnSpPr>
          <p:cNvPr id="12" name="AutoShape 8"/>
          <p:cNvCxnSpPr>
            <a:cxnSpLocks noChangeShapeType="1"/>
            <a:stCxn id="7" idx="1"/>
            <a:endCxn id="7" idx="2"/>
          </p:cNvCxnSpPr>
          <p:nvPr/>
        </p:nvCxnSpPr>
        <p:spPr bwMode="auto">
          <a:xfrm rot="16200000" flipH="1" flipV="1">
            <a:off x="1657860" y="2372248"/>
            <a:ext cx="592697" cy="250817"/>
          </a:xfrm>
          <a:prstGeom prst="curvedConnector4">
            <a:avLst>
              <a:gd name="adj1" fmla="val -79991"/>
              <a:gd name="adj2" fmla="val 191142"/>
            </a:avLst>
          </a:prstGeom>
          <a:noFill/>
          <a:ln w="50800">
            <a:solidFill>
              <a:srgbClr val="339966"/>
            </a:solidFill>
            <a:round/>
            <a:headEnd/>
            <a:tailEnd type="triangle" w="med" len="med"/>
          </a:ln>
          <a:extLst>
            <a:ext uri="{909E8E84-426E-40DD-AFC4-6F175D3DCCD1}">
              <a14:hiddenFill xmlns:a14="http://schemas.microsoft.com/office/drawing/2010/main">
                <a:noFill/>
              </a14:hiddenFill>
            </a:ext>
          </a:extLst>
        </p:spPr>
      </p:cxnSp>
      <p:sp>
        <p:nvSpPr>
          <p:cNvPr id="13" name="Text Box 9"/>
          <p:cNvSpPr txBox="1">
            <a:spLocks noChangeArrowheads="1"/>
          </p:cNvSpPr>
          <p:nvPr/>
        </p:nvSpPr>
        <p:spPr bwMode="auto">
          <a:xfrm>
            <a:off x="4257675" y="1120781"/>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chemeClr val="tx1">
                    <a:lumMod val="85000"/>
                    <a:lumOff val="15000"/>
                  </a:schemeClr>
                </a:solidFill>
              </a:rPr>
              <a:t>0.05</a:t>
            </a:r>
          </a:p>
        </p:txBody>
      </p:sp>
      <p:sp>
        <p:nvSpPr>
          <p:cNvPr id="14" name="Text Box 10"/>
          <p:cNvSpPr txBox="1">
            <a:spLocks noChangeArrowheads="1"/>
          </p:cNvSpPr>
          <p:nvPr/>
        </p:nvSpPr>
        <p:spPr bwMode="auto">
          <a:xfrm>
            <a:off x="4267200" y="4013206"/>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chemeClr val="tx1">
                    <a:lumMod val="85000"/>
                    <a:lumOff val="15000"/>
                  </a:schemeClr>
                </a:solidFill>
              </a:rPr>
              <a:t>0.05</a:t>
            </a:r>
          </a:p>
        </p:txBody>
      </p:sp>
      <p:sp>
        <p:nvSpPr>
          <p:cNvPr id="15" name="Text Box 11"/>
          <p:cNvSpPr txBox="1">
            <a:spLocks noChangeArrowheads="1"/>
          </p:cNvSpPr>
          <p:nvPr/>
        </p:nvSpPr>
        <p:spPr bwMode="auto">
          <a:xfrm>
            <a:off x="7467600" y="1346206"/>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chemeClr val="tx1">
                    <a:lumMod val="85000"/>
                    <a:lumOff val="15000"/>
                  </a:schemeClr>
                </a:solidFill>
              </a:rPr>
              <a:t>0.95</a:t>
            </a:r>
          </a:p>
        </p:txBody>
      </p:sp>
      <p:sp>
        <p:nvSpPr>
          <p:cNvPr id="16" name="Text Box 12"/>
          <p:cNvSpPr txBox="1">
            <a:spLocks noChangeArrowheads="1"/>
          </p:cNvSpPr>
          <p:nvPr/>
        </p:nvSpPr>
        <p:spPr bwMode="auto">
          <a:xfrm>
            <a:off x="838200" y="1346206"/>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chemeClr val="tx1">
                    <a:lumMod val="85000"/>
                    <a:lumOff val="15000"/>
                  </a:schemeClr>
                </a:solidFill>
              </a:rPr>
              <a:t>0.95</a:t>
            </a:r>
          </a:p>
        </p:txBody>
      </p:sp>
      <p:sp>
        <p:nvSpPr>
          <p:cNvPr id="17" name="Text Box 13"/>
          <p:cNvSpPr txBox="1">
            <a:spLocks noChangeArrowheads="1"/>
          </p:cNvSpPr>
          <p:nvPr/>
        </p:nvSpPr>
        <p:spPr bwMode="auto">
          <a:xfrm>
            <a:off x="609600" y="4356100"/>
            <a:ext cx="153920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solidFill>
                  <a:schemeClr val="tx1">
                    <a:lumMod val="85000"/>
                    <a:lumOff val="15000"/>
                  </a:schemeClr>
                </a:solidFill>
              </a:rPr>
              <a:t>P(1|F) = 1/6</a:t>
            </a:r>
          </a:p>
          <a:p>
            <a:pPr eaLnBrk="1" hangingPunct="1"/>
            <a:r>
              <a:rPr lang="en-US" altLang="en-US" sz="2000" dirty="0">
                <a:solidFill>
                  <a:schemeClr val="tx1">
                    <a:lumMod val="85000"/>
                    <a:lumOff val="15000"/>
                  </a:schemeClr>
                </a:solidFill>
              </a:rPr>
              <a:t>P(2|F) = 1/6</a:t>
            </a:r>
          </a:p>
          <a:p>
            <a:pPr eaLnBrk="1" hangingPunct="1"/>
            <a:r>
              <a:rPr lang="en-US" altLang="en-US" sz="2000" dirty="0">
                <a:solidFill>
                  <a:schemeClr val="tx1">
                    <a:lumMod val="85000"/>
                    <a:lumOff val="15000"/>
                  </a:schemeClr>
                </a:solidFill>
              </a:rPr>
              <a:t>P(3|F) = 1/6</a:t>
            </a:r>
          </a:p>
          <a:p>
            <a:pPr eaLnBrk="1" hangingPunct="1"/>
            <a:r>
              <a:rPr lang="en-US" altLang="en-US" sz="2000" dirty="0">
                <a:solidFill>
                  <a:schemeClr val="tx1">
                    <a:lumMod val="85000"/>
                    <a:lumOff val="15000"/>
                  </a:schemeClr>
                </a:solidFill>
              </a:rPr>
              <a:t>P(4|F) = 1/6</a:t>
            </a:r>
          </a:p>
          <a:p>
            <a:pPr eaLnBrk="1" hangingPunct="1"/>
            <a:r>
              <a:rPr lang="en-US" altLang="en-US" sz="2000" dirty="0">
                <a:solidFill>
                  <a:schemeClr val="tx1">
                    <a:lumMod val="85000"/>
                    <a:lumOff val="15000"/>
                  </a:schemeClr>
                </a:solidFill>
              </a:rPr>
              <a:t>P(5|F) = 1/6</a:t>
            </a:r>
          </a:p>
          <a:p>
            <a:pPr eaLnBrk="1" hangingPunct="1"/>
            <a:r>
              <a:rPr lang="en-US" altLang="en-US" sz="2000" dirty="0">
                <a:solidFill>
                  <a:schemeClr val="tx1">
                    <a:lumMod val="85000"/>
                    <a:lumOff val="15000"/>
                  </a:schemeClr>
                </a:solidFill>
              </a:rPr>
              <a:t>P(6|F) = 1/6</a:t>
            </a:r>
          </a:p>
        </p:txBody>
      </p:sp>
      <p:sp>
        <p:nvSpPr>
          <p:cNvPr id="18" name="Text Box 14"/>
          <p:cNvSpPr txBox="1">
            <a:spLocks noChangeArrowheads="1"/>
          </p:cNvSpPr>
          <p:nvPr/>
        </p:nvSpPr>
        <p:spPr bwMode="auto">
          <a:xfrm>
            <a:off x="7086600" y="4356100"/>
            <a:ext cx="166744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solidFill>
                  <a:schemeClr val="tx1">
                    <a:lumMod val="85000"/>
                    <a:lumOff val="15000"/>
                  </a:schemeClr>
                </a:solidFill>
              </a:rPr>
              <a:t>P(1|L) = 1/10</a:t>
            </a:r>
          </a:p>
          <a:p>
            <a:pPr eaLnBrk="1" hangingPunct="1"/>
            <a:r>
              <a:rPr lang="en-US" altLang="en-US" sz="2000" dirty="0">
                <a:solidFill>
                  <a:schemeClr val="tx1">
                    <a:lumMod val="85000"/>
                    <a:lumOff val="15000"/>
                  </a:schemeClr>
                </a:solidFill>
              </a:rPr>
              <a:t>P(2|L) = 1/10</a:t>
            </a:r>
          </a:p>
          <a:p>
            <a:pPr eaLnBrk="1" hangingPunct="1"/>
            <a:r>
              <a:rPr lang="en-US" altLang="en-US" sz="2000" dirty="0">
                <a:solidFill>
                  <a:schemeClr val="tx1">
                    <a:lumMod val="85000"/>
                    <a:lumOff val="15000"/>
                  </a:schemeClr>
                </a:solidFill>
              </a:rPr>
              <a:t>P(3|L) = 1/10</a:t>
            </a:r>
          </a:p>
          <a:p>
            <a:pPr eaLnBrk="1" hangingPunct="1"/>
            <a:r>
              <a:rPr lang="en-US" altLang="en-US" sz="2000" dirty="0">
                <a:solidFill>
                  <a:schemeClr val="tx1">
                    <a:lumMod val="85000"/>
                    <a:lumOff val="15000"/>
                  </a:schemeClr>
                </a:solidFill>
              </a:rPr>
              <a:t>P(4|L) = 1/10</a:t>
            </a:r>
          </a:p>
          <a:p>
            <a:pPr eaLnBrk="1" hangingPunct="1"/>
            <a:r>
              <a:rPr lang="en-US" altLang="en-US" sz="2000" dirty="0">
                <a:solidFill>
                  <a:schemeClr val="tx1">
                    <a:lumMod val="85000"/>
                    <a:lumOff val="15000"/>
                  </a:schemeClr>
                </a:solidFill>
              </a:rPr>
              <a:t>P(5|L) = 1/10</a:t>
            </a:r>
          </a:p>
          <a:p>
            <a:pPr eaLnBrk="1" hangingPunct="1"/>
            <a:r>
              <a:rPr lang="en-US" altLang="en-US" sz="2000" dirty="0">
                <a:solidFill>
                  <a:schemeClr val="tx1">
                    <a:lumMod val="85000"/>
                    <a:lumOff val="15000"/>
                  </a:schemeClr>
                </a:solidFill>
              </a:rPr>
              <a:t>P(6|L) = 1/2</a:t>
            </a:r>
          </a:p>
        </p:txBody>
      </p:sp>
    </p:spTree>
    <p:extLst>
      <p:ext uri="{BB962C8B-B14F-4D97-AF65-F5344CB8AC3E}">
        <p14:creationId xmlns:p14="http://schemas.microsoft.com/office/powerpoint/2010/main" val="4188021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An HMM is memoryless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At each time step </a:t>
                </a:r>
                <a:r>
                  <a:rPr lang="en-US" i="1" dirty="0">
                    <a:solidFill>
                      <a:srgbClr val="FF0000"/>
                    </a:solidFill>
                    <a:latin typeface="Times New Roman" panose="02020603050405020304" pitchFamily="18" charset="0"/>
                    <a:cs typeface="Times New Roman" panose="02020603050405020304" pitchFamily="18" charset="0"/>
                  </a:rPr>
                  <a:t>t</a:t>
                </a:r>
                <a:r>
                  <a:rPr lang="en-US" dirty="0"/>
                  <a:t>, </a:t>
                </a:r>
                <a:r>
                  <a:rPr lang="en-US" dirty="0" smtClean="0"/>
                  <a:t>the </a:t>
                </a:r>
                <a:r>
                  <a:rPr lang="en-US" dirty="0"/>
                  <a:t>only thing that affects future states </a:t>
                </a:r>
                <a:r>
                  <a:rPr lang="en-US" dirty="0" smtClean="0"/>
                  <a:t>is </a:t>
                </a:r>
                <a:r>
                  <a:rPr lang="en-US" dirty="0"/>
                  <a:t>the current state </a:t>
                </a:r>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𝜋</m:t>
                        </m:r>
                      </m:e>
                      <m:sub>
                        <m:r>
                          <a:rPr lang="en-US" b="0" i="1" smtClean="0">
                            <a:solidFill>
                              <a:srgbClr val="FF0000"/>
                            </a:solidFill>
                            <a:latin typeface="Cambria Math" panose="02040503050406030204" pitchFamily="18" charset="0"/>
                          </a:rPr>
                          <m:t>𝑡</m:t>
                        </m:r>
                      </m:sub>
                    </m:sSub>
                  </m:oMath>
                </a14:m>
                <a:endParaRPr lang="en-US" dirty="0"/>
              </a:p>
              <a:p>
                <a:endParaRPr lang="en-US" i="1" dirty="0" smtClean="0">
                  <a:latin typeface="Cambria Math" panose="02040503050406030204" pitchFamily="18" charset="0"/>
                </a:endParaRPr>
              </a:p>
              <a:p>
                <a14:m>
                  <m:oMath xmlns:m="http://schemas.openxmlformats.org/officeDocument/2006/math">
                    <m:r>
                      <a:rPr lang="en-US" i="1" dirty="0" smtClean="0">
                        <a:latin typeface="Cambria Math" panose="02040503050406030204" pitchFamily="18" charset="0"/>
                      </a:rPr>
                      <m:t>𝑃</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𝜋</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 | “</m:t>
                    </m:r>
                    <m:r>
                      <a:rPr lang="en-US" i="1" dirty="0">
                        <a:latin typeface="Cambria Math" panose="02040503050406030204" pitchFamily="18" charset="0"/>
                      </a:rPr>
                      <m:t>𝑤h𝑎𝑡𝑒𝑣𝑒𝑟</m:t>
                    </m:r>
                    <m:r>
                      <a:rPr lang="en-US" i="1" dirty="0">
                        <a:latin typeface="Cambria Math" panose="02040503050406030204" pitchFamily="18" charset="0"/>
                      </a:rPr>
                      <m:t> </m:t>
                    </m:r>
                    <m:r>
                      <a:rPr lang="en-US" i="1" dirty="0">
                        <a:latin typeface="Cambria Math" panose="02040503050406030204" pitchFamily="18" charset="0"/>
                      </a:rPr>
                      <m:t>h𝑎𝑝𝑝𝑒𝑛𝑒𝑑</m:t>
                    </m:r>
                    <m:r>
                      <a:rPr lang="en-US" i="1" dirty="0">
                        <a:latin typeface="Cambria Math" panose="02040503050406030204" pitchFamily="18" charset="0"/>
                      </a:rPr>
                      <m:t> </m:t>
                    </m:r>
                    <m:r>
                      <a:rPr lang="en-US" i="1" dirty="0">
                        <a:latin typeface="Cambria Math" panose="02040503050406030204" pitchFamily="18" charset="0"/>
                      </a:rPr>
                      <m:t>𝑠𝑜</m:t>
                    </m:r>
                    <m:r>
                      <a:rPr lang="en-US" i="1" dirty="0">
                        <a:latin typeface="Cambria Math" panose="02040503050406030204" pitchFamily="18" charset="0"/>
                      </a:rPr>
                      <m:t> </m:t>
                    </m:r>
                    <m:r>
                      <a:rPr lang="en-US" i="1" dirty="0">
                        <a:latin typeface="Cambria Math" panose="02040503050406030204" pitchFamily="18" charset="0"/>
                      </a:rPr>
                      <m:t>𝑓𝑎𝑟</m:t>
                    </m:r>
                    <m:r>
                      <a:rPr lang="en-US" i="1" dirty="0">
                        <a:latin typeface="Cambria Math" panose="02040503050406030204" pitchFamily="18" charset="0"/>
                      </a:rPr>
                      <m:t>”)</m:t>
                    </m:r>
                  </m:oMath>
                </a14:m>
                <a:endParaRPr lang="en-US" i="1" dirty="0" smtClean="0">
                  <a:latin typeface="Cambria Math" panose="02040503050406030204" pitchFamily="18" charset="0"/>
                </a:endParaRPr>
              </a:p>
              <a:p>
                <a14:m>
                  <m:oMath xmlns:m="http://schemas.openxmlformats.org/officeDocument/2006/math">
                    <m:r>
                      <a:rPr lang="en-US" i="1" dirty="0">
                        <a:latin typeface="Cambria Math" panose="02040503050406030204" pitchFamily="18" charset="0"/>
                      </a:rPr>
                      <m:t>=</m:t>
                    </m:r>
                    <m:r>
                      <a:rPr lang="en-US" b="0" i="1" dirty="0" smtClean="0">
                        <a:latin typeface="Cambria Math" panose="02040503050406030204" pitchFamily="18" charset="0"/>
                      </a:rPr>
                      <m:t>𝑃</m:t>
                    </m:r>
                    <m:d>
                      <m:dPr>
                        <m:endChr m:val="|"/>
                        <m:ctrlPr>
                          <a:rPr lang="en-US" i="1" dirty="0"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𝜋</m:t>
                            </m:r>
                          </m:e>
                          <m:sub>
                            <m:r>
                              <a:rPr lang="en-US" i="1" dirty="0">
                                <a:latin typeface="Cambria Math" panose="02040503050406030204" pitchFamily="18" charset="0"/>
                              </a:rPr>
                              <m:t>𝑡</m:t>
                            </m:r>
                            <m:r>
                              <a:rPr lang="en-US" i="1" dirty="0">
                                <a:latin typeface="Cambria Math" panose="02040503050406030204" pitchFamily="18" charset="0"/>
                              </a:rPr>
                              <m:t>+1</m:t>
                            </m:r>
                          </m:sub>
                        </m:sSub>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 </m:t>
                        </m:r>
                      </m:e>
                    </m:d>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𝜋</m:t>
                        </m:r>
                      </m:e>
                      <m:sub>
                        <m:r>
                          <a:rPr lang="en-US" b="0"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𝜋</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𝜋</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𝑥</m:t>
                        </m:r>
                      </m:e>
                      <m:sub>
                        <m:r>
                          <a:rPr lang="en-US" b="0" i="1" dirty="0" smtClean="0">
                            <a:latin typeface="Cambria Math" panose="02040503050406030204" pitchFamily="18" charset="0"/>
                          </a:rPr>
                          <m:t>𝑡</m:t>
                        </m:r>
                      </m:sub>
                    </m:sSub>
                    <m:r>
                      <a:rPr lang="en-US" i="1" dirty="0">
                        <a:latin typeface="Cambria Math" panose="02040503050406030204" pitchFamily="18" charset="0"/>
                      </a:rPr>
                      <m:t>)</m:t>
                    </m:r>
                  </m:oMath>
                </a14:m>
                <a:endParaRPr lang="en-US" i="1" dirty="0" smtClean="0">
                  <a:latin typeface="Cambria Math" panose="02040503050406030204" pitchFamily="18" charset="0"/>
                </a:endParaRPr>
              </a:p>
              <a:p>
                <a14:m>
                  <m:oMath xmlns:m="http://schemas.openxmlformats.org/officeDocument/2006/math">
                    <m:r>
                      <a:rPr lang="en-US" i="1" dirty="0">
                        <a:latin typeface="Cambria Math" panose="02040503050406030204" pitchFamily="18" charset="0"/>
                      </a:rPr>
                      <m:t>=</m:t>
                    </m:r>
                    <m:r>
                      <a:rPr lang="en-US" i="1" dirty="0" smtClean="0">
                        <a:latin typeface="Cambria Math" panose="02040503050406030204" pitchFamily="18" charset="0"/>
                      </a:rPr>
                      <m:t>𝑃</m:t>
                    </m:r>
                    <m:d>
                      <m:dPr>
                        <m:endChr m:val="|"/>
                        <m:ctrlPr>
                          <a:rPr lang="en-US" i="1" dirty="0"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𝜋</m:t>
                            </m:r>
                          </m:e>
                          <m:sub>
                            <m:r>
                              <a:rPr lang="en-US" i="1" dirty="0">
                                <a:latin typeface="Cambria Math" panose="02040503050406030204" pitchFamily="18" charset="0"/>
                              </a:rPr>
                              <m:t>𝑡</m:t>
                            </m:r>
                            <m:r>
                              <a:rPr lang="en-US" i="1" dirty="0">
                                <a:latin typeface="Cambria Math" panose="02040503050406030204" pitchFamily="18" charset="0"/>
                              </a:rPr>
                              <m:t>+1</m:t>
                            </m:r>
                          </m:sub>
                        </m:sSub>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 </m:t>
                        </m:r>
                      </m:e>
                    </m:d>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𝜋</m:t>
                        </m:r>
                      </m:e>
                      <m:sub>
                        <m:r>
                          <a:rPr lang="en-US" i="1" dirty="0" smtClean="0">
                            <a:latin typeface="Cambria Math" panose="02040503050406030204" pitchFamily="18" charset="0"/>
                          </a:rPr>
                          <m:t>𝑡</m:t>
                        </m:r>
                      </m:sub>
                    </m:sSub>
                    <m:r>
                      <a:rPr lang="en-US" i="1" dirty="0" smtClean="0">
                        <a:latin typeface="Cambria Math" panose="02040503050406030204" pitchFamily="18" charset="0"/>
                      </a:rPr>
                      <m:t>)</m:t>
                    </m:r>
                  </m:oMath>
                </a14:m>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pPr>
              <a:defRPr/>
            </a:pPr>
            <a:fld id="{18BB36CE-FB6D-49C5-A552-D287BED2F201}" type="datetime1">
              <a:rPr lang="en-US" altLang="zh-TW" smtClean="0"/>
              <a:t>12/17/2019</a:t>
            </a:fld>
            <a:endParaRPr lang="en-US" altLang="zh-TW"/>
          </a:p>
        </p:txBody>
      </p:sp>
      <p:sp>
        <p:nvSpPr>
          <p:cNvPr id="5" name="页脚占位符 4"/>
          <p:cNvSpPr>
            <a:spLocks noGrp="1"/>
          </p:cNvSpPr>
          <p:nvPr>
            <p:ph type="ftr" sz="quarter" idx="11"/>
          </p:nvPr>
        </p:nvSpPr>
        <p:spPr/>
        <p:txBody>
          <a:bodyPr/>
          <a:lstStyle/>
          <a:p>
            <a:pPr>
              <a:defRPr/>
            </a:pPr>
            <a:r>
              <a:rPr lang="en-US" altLang="zh-TW" smtClean="0"/>
              <a:t>Pattern recognition</a:t>
            </a:r>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13</a:t>
            </a:fld>
            <a:endParaRPr lang="en-US" altLang="zh-TW"/>
          </a:p>
        </p:txBody>
      </p:sp>
      <p:sp>
        <p:nvSpPr>
          <p:cNvPr id="27" name="Oval 4"/>
          <p:cNvSpPr>
            <a:spLocks noChangeArrowheads="1"/>
          </p:cNvSpPr>
          <p:nvPr/>
        </p:nvSpPr>
        <p:spPr bwMode="auto">
          <a:xfrm>
            <a:off x="6611348" y="5450114"/>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28" name="Oval 5"/>
          <p:cNvSpPr>
            <a:spLocks noChangeArrowheads="1"/>
          </p:cNvSpPr>
          <p:nvPr/>
        </p:nvSpPr>
        <p:spPr bwMode="auto">
          <a:xfrm>
            <a:off x="6611348" y="3849914"/>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29" name="Oval 6"/>
          <p:cNvSpPr>
            <a:spLocks noChangeArrowheads="1"/>
          </p:cNvSpPr>
          <p:nvPr/>
        </p:nvSpPr>
        <p:spPr bwMode="auto">
          <a:xfrm>
            <a:off x="8059148" y="5450114"/>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a:t>
            </a:r>
          </a:p>
        </p:txBody>
      </p:sp>
      <p:sp>
        <p:nvSpPr>
          <p:cNvPr id="30" name="Oval 7"/>
          <p:cNvSpPr>
            <a:spLocks noChangeArrowheads="1"/>
          </p:cNvSpPr>
          <p:nvPr/>
        </p:nvSpPr>
        <p:spPr bwMode="auto">
          <a:xfrm>
            <a:off x="8059148" y="3849914"/>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cxnSp>
        <p:nvCxnSpPr>
          <p:cNvPr id="31" name="AutoShape 8"/>
          <p:cNvCxnSpPr>
            <a:cxnSpLocks noChangeShapeType="1"/>
            <a:stCxn id="28" idx="7"/>
            <a:endCxn id="30" idx="1"/>
          </p:cNvCxnSpPr>
          <p:nvPr/>
        </p:nvCxnSpPr>
        <p:spPr bwMode="auto">
          <a:xfrm>
            <a:off x="7063786" y="3908652"/>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2" name="AutoShape 9"/>
          <p:cNvCxnSpPr>
            <a:cxnSpLocks noChangeShapeType="1"/>
            <a:stCxn id="30" idx="3"/>
            <a:endCxn id="28" idx="5"/>
          </p:cNvCxnSpPr>
          <p:nvPr/>
        </p:nvCxnSpPr>
        <p:spPr bwMode="auto">
          <a:xfrm flipH="1">
            <a:off x="7063786" y="4321402"/>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3" name="AutoShape 10"/>
          <p:cNvCxnSpPr>
            <a:cxnSpLocks noChangeShapeType="1"/>
            <a:stCxn id="28" idx="5"/>
            <a:endCxn id="27" idx="7"/>
          </p:cNvCxnSpPr>
          <p:nvPr/>
        </p:nvCxnSpPr>
        <p:spPr bwMode="auto">
          <a:xfrm>
            <a:off x="7063786" y="4321402"/>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4" name="AutoShape 11"/>
          <p:cNvCxnSpPr>
            <a:cxnSpLocks noChangeShapeType="1"/>
            <a:stCxn id="27" idx="1"/>
            <a:endCxn id="28" idx="3"/>
          </p:cNvCxnSpPr>
          <p:nvPr/>
        </p:nvCxnSpPr>
        <p:spPr bwMode="auto">
          <a:xfrm flipV="1">
            <a:off x="6689136" y="4321402"/>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5" name="AutoShape 12"/>
          <p:cNvCxnSpPr>
            <a:cxnSpLocks noChangeShapeType="1"/>
            <a:stCxn id="28" idx="6"/>
            <a:endCxn id="29" idx="0"/>
          </p:cNvCxnSpPr>
          <p:nvPr/>
        </p:nvCxnSpPr>
        <p:spPr bwMode="auto">
          <a:xfrm>
            <a:off x="7160623" y="4115027"/>
            <a:ext cx="1163638" cy="1316037"/>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6" name="AutoShape 13"/>
          <p:cNvCxnSpPr>
            <a:cxnSpLocks noChangeShapeType="1"/>
            <a:stCxn id="29" idx="2"/>
            <a:endCxn id="28" idx="4"/>
          </p:cNvCxnSpPr>
          <p:nvPr/>
        </p:nvCxnSpPr>
        <p:spPr bwMode="auto">
          <a:xfrm flipH="1" flipV="1">
            <a:off x="6876461" y="4399189"/>
            <a:ext cx="1163637" cy="1316038"/>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7" name="AutoShape 14"/>
          <p:cNvCxnSpPr>
            <a:cxnSpLocks noChangeShapeType="1"/>
            <a:stCxn id="30" idx="5"/>
            <a:endCxn id="29" idx="7"/>
          </p:cNvCxnSpPr>
          <p:nvPr/>
        </p:nvCxnSpPr>
        <p:spPr bwMode="auto">
          <a:xfrm>
            <a:off x="8511586" y="4321402"/>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8" name="AutoShape 15"/>
          <p:cNvCxnSpPr>
            <a:cxnSpLocks noChangeShapeType="1"/>
            <a:stCxn id="29" idx="1"/>
            <a:endCxn id="30" idx="3"/>
          </p:cNvCxnSpPr>
          <p:nvPr/>
        </p:nvCxnSpPr>
        <p:spPr bwMode="auto">
          <a:xfrm flipV="1">
            <a:off x="8136936" y="4321402"/>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9" name="AutoShape 16"/>
          <p:cNvCxnSpPr>
            <a:cxnSpLocks noChangeShapeType="1"/>
            <a:stCxn id="27" idx="7"/>
            <a:endCxn id="29" idx="1"/>
          </p:cNvCxnSpPr>
          <p:nvPr/>
        </p:nvCxnSpPr>
        <p:spPr bwMode="auto">
          <a:xfrm>
            <a:off x="7063786" y="5508852"/>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0" name="AutoShape 17"/>
          <p:cNvCxnSpPr>
            <a:cxnSpLocks noChangeShapeType="1"/>
            <a:stCxn id="29" idx="3"/>
            <a:endCxn id="27" idx="5"/>
          </p:cNvCxnSpPr>
          <p:nvPr/>
        </p:nvCxnSpPr>
        <p:spPr bwMode="auto">
          <a:xfrm flipH="1">
            <a:off x="7063786" y="5921602"/>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1" name="AutoShape 18"/>
          <p:cNvCxnSpPr>
            <a:cxnSpLocks noChangeShapeType="1"/>
            <a:stCxn id="27" idx="0"/>
            <a:endCxn id="30" idx="2"/>
          </p:cNvCxnSpPr>
          <p:nvPr/>
        </p:nvCxnSpPr>
        <p:spPr bwMode="auto">
          <a:xfrm flipV="1">
            <a:off x="6876461" y="4115027"/>
            <a:ext cx="1163637" cy="1316037"/>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2" name="AutoShape 19"/>
          <p:cNvCxnSpPr>
            <a:cxnSpLocks noChangeShapeType="1"/>
            <a:stCxn id="30" idx="4"/>
            <a:endCxn id="27" idx="6"/>
          </p:cNvCxnSpPr>
          <p:nvPr/>
        </p:nvCxnSpPr>
        <p:spPr bwMode="auto">
          <a:xfrm flipH="1">
            <a:off x="7160623" y="4399189"/>
            <a:ext cx="1163638" cy="1316038"/>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3" name="AutoShape 20"/>
          <p:cNvCxnSpPr>
            <a:cxnSpLocks noChangeShapeType="1"/>
            <a:stCxn id="28" idx="0"/>
            <a:endCxn id="28" idx="2"/>
          </p:cNvCxnSpPr>
          <p:nvPr/>
        </p:nvCxnSpPr>
        <p:spPr bwMode="auto">
          <a:xfrm rot="-5400000" flipH="1" flipV="1">
            <a:off x="6592298" y="3830864"/>
            <a:ext cx="284163" cy="284163"/>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4" name="AutoShape 21"/>
          <p:cNvCxnSpPr>
            <a:cxnSpLocks noChangeShapeType="1"/>
            <a:stCxn id="30" idx="0"/>
            <a:endCxn id="30" idx="6"/>
          </p:cNvCxnSpPr>
          <p:nvPr/>
        </p:nvCxnSpPr>
        <p:spPr bwMode="auto">
          <a:xfrm rot="5400000" flipV="1">
            <a:off x="8324260" y="3830865"/>
            <a:ext cx="284163" cy="284162"/>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5" name="AutoShape 22"/>
          <p:cNvCxnSpPr>
            <a:cxnSpLocks noChangeShapeType="1"/>
            <a:stCxn id="29" idx="6"/>
            <a:endCxn id="29" idx="4"/>
          </p:cNvCxnSpPr>
          <p:nvPr/>
        </p:nvCxnSpPr>
        <p:spPr bwMode="auto">
          <a:xfrm flipH="1">
            <a:off x="8324261" y="5715227"/>
            <a:ext cx="284162" cy="284162"/>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6" name="AutoShape 23"/>
          <p:cNvCxnSpPr>
            <a:cxnSpLocks noChangeShapeType="1"/>
            <a:stCxn id="27" idx="4"/>
            <a:endCxn id="27" idx="2"/>
          </p:cNvCxnSpPr>
          <p:nvPr/>
        </p:nvCxnSpPr>
        <p:spPr bwMode="auto">
          <a:xfrm rot="16200000" flipV="1">
            <a:off x="6592299" y="5715226"/>
            <a:ext cx="284162" cy="284163"/>
          </a:xfrm>
          <a:prstGeom prst="curvedConnector4">
            <a:avLst>
              <a:gd name="adj1" fmla="val -73741"/>
              <a:gd name="adj2" fmla="val 173741"/>
            </a:avLst>
          </a:prstGeom>
          <a:noFill/>
          <a:ln w="31750">
            <a:solidFill>
              <a:srgbClr val="009999"/>
            </a:solidFill>
            <a:round/>
            <a:headEnd type="triangle"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87009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An HMM is memoryless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At each time step </a:t>
                </a:r>
                <a:r>
                  <a:rPr lang="en-US" i="1" dirty="0">
                    <a:solidFill>
                      <a:srgbClr val="FF0000"/>
                    </a:solidFill>
                    <a:latin typeface="Times New Roman" panose="02020603050405020304" pitchFamily="18" charset="0"/>
                    <a:cs typeface="Times New Roman" panose="02020603050405020304" pitchFamily="18" charset="0"/>
                  </a:rPr>
                  <a:t>t</a:t>
                </a:r>
                <a:r>
                  <a:rPr lang="en-US" dirty="0"/>
                  <a:t>, </a:t>
                </a:r>
                <a:r>
                  <a:rPr lang="en-US" dirty="0" smtClean="0"/>
                  <a:t>the </a:t>
                </a:r>
                <a:r>
                  <a:rPr lang="en-US" dirty="0"/>
                  <a:t>only thing that affects </a:t>
                </a:r>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𝑡</m:t>
                        </m:r>
                      </m:sub>
                    </m:sSub>
                  </m:oMath>
                </a14:m>
                <a:r>
                  <a:rPr lang="en-US" dirty="0" smtClean="0"/>
                  <a:t> is </a:t>
                </a:r>
                <a:r>
                  <a:rPr lang="en-US" dirty="0"/>
                  <a:t>the current state </a:t>
                </a:r>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𝜋</m:t>
                        </m:r>
                      </m:e>
                      <m:sub>
                        <m:r>
                          <a:rPr lang="en-US" b="0" i="1" smtClean="0">
                            <a:solidFill>
                              <a:srgbClr val="FF0000"/>
                            </a:solidFill>
                            <a:latin typeface="Cambria Math" panose="02040503050406030204" pitchFamily="18" charset="0"/>
                          </a:rPr>
                          <m:t>𝑡</m:t>
                        </m:r>
                      </m:sub>
                    </m:sSub>
                  </m:oMath>
                </a14:m>
                <a:endParaRPr lang="en-US" dirty="0"/>
              </a:p>
              <a:p>
                <a:endParaRPr lang="en-US" i="1" dirty="0" smtClean="0">
                  <a:latin typeface="Cambria Math" panose="02040503050406030204" pitchFamily="18" charset="0"/>
                </a:endParaRPr>
              </a:p>
              <a:p>
                <a14:m>
                  <m:oMath xmlns:m="http://schemas.openxmlformats.org/officeDocument/2006/math">
                    <m:r>
                      <a:rPr lang="en-US" i="1" dirty="0" smtClean="0">
                        <a:latin typeface="Cambria Math" panose="02040503050406030204" pitchFamily="18" charset="0"/>
                      </a:rPr>
                      <m:t>𝑃</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r>
                      <a:rPr lang="en-US" i="1" dirty="0">
                        <a:latin typeface="Cambria Math" panose="02040503050406030204" pitchFamily="18" charset="0"/>
                      </a:rPr>
                      <m:t>=</m:t>
                    </m:r>
                    <m:r>
                      <a:rPr lang="en-US" b="0" i="1" dirty="0" smtClean="0">
                        <a:latin typeface="Cambria Math" panose="02040503050406030204" pitchFamily="18" charset="0"/>
                      </a:rPr>
                      <m:t>𝑏</m:t>
                    </m:r>
                    <m:r>
                      <a:rPr lang="en-US" i="1" dirty="0">
                        <a:latin typeface="Cambria Math" panose="02040503050406030204" pitchFamily="18" charset="0"/>
                      </a:rPr>
                      <m:t> | “</m:t>
                    </m:r>
                    <m:r>
                      <a:rPr lang="en-US" i="1" dirty="0">
                        <a:latin typeface="Cambria Math" panose="02040503050406030204" pitchFamily="18" charset="0"/>
                      </a:rPr>
                      <m:t>𝑤h𝑎𝑡𝑒𝑣𝑒𝑟</m:t>
                    </m:r>
                    <m:r>
                      <a:rPr lang="en-US" i="1" dirty="0">
                        <a:latin typeface="Cambria Math" panose="02040503050406030204" pitchFamily="18" charset="0"/>
                      </a:rPr>
                      <m:t> </m:t>
                    </m:r>
                    <m:r>
                      <a:rPr lang="en-US" i="1" dirty="0">
                        <a:latin typeface="Cambria Math" panose="02040503050406030204" pitchFamily="18" charset="0"/>
                      </a:rPr>
                      <m:t>h𝑎𝑝𝑝𝑒𝑛𝑒𝑑</m:t>
                    </m:r>
                    <m:r>
                      <a:rPr lang="en-US" i="1" dirty="0">
                        <a:latin typeface="Cambria Math" panose="02040503050406030204" pitchFamily="18" charset="0"/>
                      </a:rPr>
                      <m:t> </m:t>
                    </m:r>
                    <m:r>
                      <a:rPr lang="en-US" i="1" dirty="0">
                        <a:latin typeface="Cambria Math" panose="02040503050406030204" pitchFamily="18" charset="0"/>
                      </a:rPr>
                      <m:t>𝑠𝑜</m:t>
                    </m:r>
                    <m:r>
                      <a:rPr lang="en-US" i="1" dirty="0">
                        <a:latin typeface="Cambria Math" panose="02040503050406030204" pitchFamily="18" charset="0"/>
                      </a:rPr>
                      <m:t> </m:t>
                    </m:r>
                    <m:r>
                      <a:rPr lang="en-US" i="1" dirty="0">
                        <a:latin typeface="Cambria Math" panose="02040503050406030204" pitchFamily="18" charset="0"/>
                      </a:rPr>
                      <m:t>𝑓𝑎𝑟</m:t>
                    </m:r>
                    <m:r>
                      <a:rPr lang="en-US" i="1" dirty="0">
                        <a:latin typeface="Cambria Math" panose="02040503050406030204" pitchFamily="18" charset="0"/>
                      </a:rPr>
                      <m:t>”) </m:t>
                    </m:r>
                  </m:oMath>
                </a14:m>
                <a:endParaRPr lang="en-US" i="1" dirty="0" smtClean="0">
                  <a:latin typeface="Cambria Math" panose="02040503050406030204" pitchFamily="18" charset="0"/>
                </a:endParaRPr>
              </a:p>
              <a:p>
                <a14:m>
                  <m:oMath xmlns:m="http://schemas.openxmlformats.org/officeDocument/2006/math">
                    <m:r>
                      <a:rPr lang="en-US" i="1" dirty="0">
                        <a:latin typeface="Cambria Math" panose="02040503050406030204" pitchFamily="18" charset="0"/>
                      </a:rPr>
                      <m:t>=</m:t>
                    </m:r>
                    <m:r>
                      <a:rPr lang="en-US" i="1" dirty="0" smtClean="0">
                        <a:latin typeface="Cambria Math" panose="02040503050406030204" pitchFamily="18" charset="0"/>
                      </a:rPr>
                      <m:t>𝑃</m:t>
                    </m:r>
                    <m:d>
                      <m:dPr>
                        <m:endChr m:val="|"/>
                        <m:ctrlPr>
                          <a:rPr lang="en-US" i="1" dirty="0"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𝑡</m:t>
                            </m:r>
                          </m:sub>
                        </m:sSub>
                        <m:r>
                          <a:rPr lang="en-US" i="1" dirty="0">
                            <a:latin typeface="Cambria Math" panose="02040503050406030204" pitchFamily="18" charset="0"/>
                          </a:rPr>
                          <m:t>=</m:t>
                        </m:r>
                        <m:r>
                          <a:rPr lang="en-US" i="1" dirty="0">
                            <a:latin typeface="Cambria Math" panose="02040503050406030204" pitchFamily="18" charset="0"/>
                          </a:rPr>
                          <m:t>𝑏</m:t>
                        </m:r>
                      </m:e>
                    </m:d>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𝜋</m:t>
                        </m:r>
                      </m:e>
                      <m:sub>
                        <m:r>
                          <a:rPr lang="en-US" b="0"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𝜋</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𝜋</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𝑥</m:t>
                        </m:r>
                      </m:e>
                      <m:sub>
                        <m:r>
                          <a:rPr lang="en-US" b="0" i="1" dirty="0" smtClean="0">
                            <a:latin typeface="Cambria Math" panose="02040503050406030204" pitchFamily="18" charset="0"/>
                          </a:rPr>
                          <m:t>𝑡</m:t>
                        </m:r>
                      </m:sub>
                    </m:sSub>
                    <m:r>
                      <a:rPr lang="en-US" i="1" dirty="0">
                        <a:latin typeface="Cambria Math" panose="02040503050406030204" pitchFamily="18" charset="0"/>
                      </a:rPr>
                      <m:t>)</m:t>
                    </m:r>
                  </m:oMath>
                </a14:m>
                <a:endParaRPr lang="en-US" i="1" dirty="0" smtClean="0">
                  <a:latin typeface="Cambria Math" panose="02040503050406030204" pitchFamily="18" charset="0"/>
                </a:endParaRPr>
              </a:p>
              <a:p>
                <a14:m>
                  <m:oMath xmlns:m="http://schemas.openxmlformats.org/officeDocument/2006/math">
                    <m:r>
                      <a:rPr lang="en-US" i="1" dirty="0">
                        <a:latin typeface="Cambria Math" panose="02040503050406030204" pitchFamily="18" charset="0"/>
                      </a:rPr>
                      <m:t>=</m:t>
                    </m:r>
                    <m:r>
                      <a:rPr lang="en-US" i="1" dirty="0" smtClean="0">
                        <a:latin typeface="Cambria Math" panose="02040503050406030204" pitchFamily="18" charset="0"/>
                      </a:rPr>
                      <m:t>𝑃</m:t>
                    </m:r>
                    <m:d>
                      <m:dPr>
                        <m:endChr m:val="|"/>
                        <m:ctrlPr>
                          <a:rPr lang="en-US" i="1" dirty="0"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𝑡</m:t>
                            </m:r>
                          </m:sub>
                        </m:sSub>
                        <m:r>
                          <a:rPr lang="en-US" i="1" dirty="0">
                            <a:latin typeface="Cambria Math" panose="02040503050406030204" pitchFamily="18" charset="0"/>
                          </a:rPr>
                          <m:t>=</m:t>
                        </m:r>
                        <m:r>
                          <a:rPr lang="en-US" i="1" dirty="0">
                            <a:latin typeface="Cambria Math" panose="02040503050406030204" pitchFamily="18" charset="0"/>
                          </a:rPr>
                          <m:t>𝑏</m:t>
                        </m:r>
                      </m:e>
                    </m:d>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𝜋</m:t>
                        </m:r>
                      </m:e>
                      <m:sub>
                        <m:r>
                          <a:rPr lang="en-US" i="1" dirty="0" smtClean="0">
                            <a:latin typeface="Cambria Math" panose="02040503050406030204" pitchFamily="18" charset="0"/>
                          </a:rPr>
                          <m:t>𝑡</m:t>
                        </m:r>
                      </m:sub>
                    </m:sSub>
                    <m:r>
                      <a:rPr lang="en-US" i="1" dirty="0" smtClean="0">
                        <a:latin typeface="Cambria Math" panose="02040503050406030204" pitchFamily="18" charset="0"/>
                      </a:rPr>
                      <m:t>)</m:t>
                    </m:r>
                  </m:oMath>
                </a14:m>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680" r="-22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pPr>
              <a:defRPr/>
            </a:pPr>
            <a:fld id="{EBCE6F1C-C577-4FD6-B9C6-37E889EB7526}" type="datetime1">
              <a:rPr lang="en-US" altLang="zh-TW" smtClean="0"/>
              <a:t>12/17/2019</a:t>
            </a:fld>
            <a:endParaRPr lang="en-US" altLang="zh-TW"/>
          </a:p>
        </p:txBody>
      </p:sp>
      <p:sp>
        <p:nvSpPr>
          <p:cNvPr id="5" name="页脚占位符 4"/>
          <p:cNvSpPr>
            <a:spLocks noGrp="1"/>
          </p:cNvSpPr>
          <p:nvPr>
            <p:ph type="ftr" sz="quarter" idx="11"/>
          </p:nvPr>
        </p:nvSpPr>
        <p:spPr/>
        <p:txBody>
          <a:bodyPr/>
          <a:lstStyle/>
          <a:p>
            <a:pPr>
              <a:defRPr/>
            </a:pPr>
            <a:r>
              <a:rPr lang="en-US" altLang="zh-TW" smtClean="0"/>
              <a:t>Pattern recognition</a:t>
            </a:r>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14</a:t>
            </a:fld>
            <a:endParaRPr lang="en-US" altLang="zh-TW"/>
          </a:p>
        </p:txBody>
      </p:sp>
      <p:sp>
        <p:nvSpPr>
          <p:cNvPr id="47" name="Oval 4"/>
          <p:cNvSpPr>
            <a:spLocks noChangeArrowheads="1"/>
          </p:cNvSpPr>
          <p:nvPr/>
        </p:nvSpPr>
        <p:spPr bwMode="auto">
          <a:xfrm>
            <a:off x="6872600" y="5450114"/>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48" name="Oval 5"/>
          <p:cNvSpPr>
            <a:spLocks noChangeArrowheads="1"/>
          </p:cNvSpPr>
          <p:nvPr/>
        </p:nvSpPr>
        <p:spPr bwMode="auto">
          <a:xfrm>
            <a:off x="6872600" y="3849914"/>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49" name="Oval 6"/>
          <p:cNvSpPr>
            <a:spLocks noChangeArrowheads="1"/>
          </p:cNvSpPr>
          <p:nvPr/>
        </p:nvSpPr>
        <p:spPr bwMode="auto">
          <a:xfrm>
            <a:off x="8320400" y="5450114"/>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a:t>
            </a:r>
          </a:p>
        </p:txBody>
      </p:sp>
      <p:sp>
        <p:nvSpPr>
          <p:cNvPr id="50" name="Oval 7"/>
          <p:cNvSpPr>
            <a:spLocks noChangeArrowheads="1"/>
          </p:cNvSpPr>
          <p:nvPr/>
        </p:nvSpPr>
        <p:spPr bwMode="auto">
          <a:xfrm>
            <a:off x="8320400" y="3849914"/>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cxnSp>
        <p:nvCxnSpPr>
          <p:cNvPr id="51" name="AutoShape 8"/>
          <p:cNvCxnSpPr>
            <a:cxnSpLocks noChangeShapeType="1"/>
            <a:stCxn id="48" idx="7"/>
            <a:endCxn id="50" idx="1"/>
          </p:cNvCxnSpPr>
          <p:nvPr/>
        </p:nvCxnSpPr>
        <p:spPr bwMode="auto">
          <a:xfrm>
            <a:off x="7325038" y="3908652"/>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2" name="AutoShape 9"/>
          <p:cNvCxnSpPr>
            <a:cxnSpLocks noChangeShapeType="1"/>
            <a:stCxn id="50" idx="3"/>
            <a:endCxn id="48" idx="5"/>
          </p:cNvCxnSpPr>
          <p:nvPr/>
        </p:nvCxnSpPr>
        <p:spPr bwMode="auto">
          <a:xfrm flipH="1">
            <a:off x="7325038" y="4321402"/>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3" name="AutoShape 10"/>
          <p:cNvCxnSpPr>
            <a:cxnSpLocks noChangeShapeType="1"/>
            <a:stCxn id="48" idx="5"/>
            <a:endCxn id="47" idx="7"/>
          </p:cNvCxnSpPr>
          <p:nvPr/>
        </p:nvCxnSpPr>
        <p:spPr bwMode="auto">
          <a:xfrm>
            <a:off x="7325038" y="4321402"/>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4" name="AutoShape 11"/>
          <p:cNvCxnSpPr>
            <a:cxnSpLocks noChangeShapeType="1"/>
            <a:stCxn id="47" idx="1"/>
            <a:endCxn id="48" idx="3"/>
          </p:cNvCxnSpPr>
          <p:nvPr/>
        </p:nvCxnSpPr>
        <p:spPr bwMode="auto">
          <a:xfrm flipV="1">
            <a:off x="6950388" y="4321402"/>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5" name="AutoShape 12"/>
          <p:cNvCxnSpPr>
            <a:cxnSpLocks noChangeShapeType="1"/>
            <a:stCxn id="48" idx="6"/>
            <a:endCxn id="49" idx="0"/>
          </p:cNvCxnSpPr>
          <p:nvPr/>
        </p:nvCxnSpPr>
        <p:spPr bwMode="auto">
          <a:xfrm>
            <a:off x="7421875" y="4115027"/>
            <a:ext cx="1163638" cy="1316037"/>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6" name="AutoShape 13"/>
          <p:cNvCxnSpPr>
            <a:cxnSpLocks noChangeShapeType="1"/>
            <a:stCxn id="49" idx="2"/>
            <a:endCxn id="48" idx="4"/>
          </p:cNvCxnSpPr>
          <p:nvPr/>
        </p:nvCxnSpPr>
        <p:spPr bwMode="auto">
          <a:xfrm flipH="1" flipV="1">
            <a:off x="7137713" y="4399189"/>
            <a:ext cx="1163637" cy="1316038"/>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7" name="AutoShape 14"/>
          <p:cNvCxnSpPr>
            <a:cxnSpLocks noChangeShapeType="1"/>
            <a:stCxn id="50" idx="5"/>
            <a:endCxn id="49" idx="7"/>
          </p:cNvCxnSpPr>
          <p:nvPr/>
        </p:nvCxnSpPr>
        <p:spPr bwMode="auto">
          <a:xfrm>
            <a:off x="8772838" y="4321402"/>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8" name="AutoShape 15"/>
          <p:cNvCxnSpPr>
            <a:cxnSpLocks noChangeShapeType="1"/>
            <a:stCxn id="49" idx="1"/>
            <a:endCxn id="50" idx="3"/>
          </p:cNvCxnSpPr>
          <p:nvPr/>
        </p:nvCxnSpPr>
        <p:spPr bwMode="auto">
          <a:xfrm flipV="1">
            <a:off x="8398188" y="4321402"/>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9" name="AutoShape 16"/>
          <p:cNvCxnSpPr>
            <a:cxnSpLocks noChangeShapeType="1"/>
            <a:stCxn id="47" idx="7"/>
            <a:endCxn id="49" idx="1"/>
          </p:cNvCxnSpPr>
          <p:nvPr/>
        </p:nvCxnSpPr>
        <p:spPr bwMode="auto">
          <a:xfrm>
            <a:off x="7325038" y="5508852"/>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0" name="AutoShape 17"/>
          <p:cNvCxnSpPr>
            <a:cxnSpLocks noChangeShapeType="1"/>
            <a:stCxn id="49" idx="3"/>
            <a:endCxn id="47" idx="5"/>
          </p:cNvCxnSpPr>
          <p:nvPr/>
        </p:nvCxnSpPr>
        <p:spPr bwMode="auto">
          <a:xfrm flipH="1">
            <a:off x="7325038" y="5921602"/>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1" name="AutoShape 18"/>
          <p:cNvCxnSpPr>
            <a:cxnSpLocks noChangeShapeType="1"/>
            <a:stCxn id="47" idx="0"/>
            <a:endCxn id="50" idx="2"/>
          </p:cNvCxnSpPr>
          <p:nvPr/>
        </p:nvCxnSpPr>
        <p:spPr bwMode="auto">
          <a:xfrm flipV="1">
            <a:off x="7137713" y="4115027"/>
            <a:ext cx="1163637" cy="1316037"/>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2" name="AutoShape 19"/>
          <p:cNvCxnSpPr>
            <a:cxnSpLocks noChangeShapeType="1"/>
            <a:stCxn id="50" idx="4"/>
            <a:endCxn id="47" idx="6"/>
          </p:cNvCxnSpPr>
          <p:nvPr/>
        </p:nvCxnSpPr>
        <p:spPr bwMode="auto">
          <a:xfrm flipH="1">
            <a:off x="7421875" y="4399189"/>
            <a:ext cx="1163638" cy="1316038"/>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3" name="AutoShape 20"/>
          <p:cNvCxnSpPr>
            <a:cxnSpLocks noChangeShapeType="1"/>
            <a:stCxn id="48" idx="0"/>
            <a:endCxn id="48" idx="2"/>
          </p:cNvCxnSpPr>
          <p:nvPr/>
        </p:nvCxnSpPr>
        <p:spPr bwMode="auto">
          <a:xfrm rot="-5400000" flipH="1" flipV="1">
            <a:off x="6853550" y="3830864"/>
            <a:ext cx="284163" cy="284163"/>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4" name="AutoShape 21"/>
          <p:cNvCxnSpPr>
            <a:cxnSpLocks noChangeShapeType="1"/>
            <a:stCxn id="50" idx="0"/>
            <a:endCxn id="50" idx="6"/>
          </p:cNvCxnSpPr>
          <p:nvPr/>
        </p:nvCxnSpPr>
        <p:spPr bwMode="auto">
          <a:xfrm rot="5400000" flipV="1">
            <a:off x="8585512" y="3830865"/>
            <a:ext cx="284163" cy="284162"/>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5" name="AutoShape 22"/>
          <p:cNvCxnSpPr>
            <a:cxnSpLocks noChangeShapeType="1"/>
            <a:stCxn id="49" idx="6"/>
            <a:endCxn id="49" idx="4"/>
          </p:cNvCxnSpPr>
          <p:nvPr/>
        </p:nvCxnSpPr>
        <p:spPr bwMode="auto">
          <a:xfrm flipH="1">
            <a:off x="8585513" y="5715227"/>
            <a:ext cx="284162" cy="284162"/>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6" name="AutoShape 23"/>
          <p:cNvCxnSpPr>
            <a:cxnSpLocks noChangeShapeType="1"/>
            <a:stCxn id="47" idx="4"/>
            <a:endCxn id="47" idx="2"/>
          </p:cNvCxnSpPr>
          <p:nvPr/>
        </p:nvCxnSpPr>
        <p:spPr bwMode="auto">
          <a:xfrm rot="16200000" flipV="1">
            <a:off x="6853551" y="5715226"/>
            <a:ext cx="284162" cy="284163"/>
          </a:xfrm>
          <a:prstGeom prst="curvedConnector4">
            <a:avLst>
              <a:gd name="adj1" fmla="val -73741"/>
              <a:gd name="adj2" fmla="val 173741"/>
            </a:avLst>
          </a:prstGeom>
          <a:noFill/>
          <a:ln w="31750">
            <a:solidFill>
              <a:srgbClr val="009999"/>
            </a:solidFill>
            <a:round/>
            <a:headEnd type="triangle"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98494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Definition of HMM</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t>Definition: A hidden Markov model (HMM)</a:t>
                </a:r>
              </a:p>
              <a:p>
                <a:pPr lvl="1"/>
                <a:r>
                  <a:rPr lang="en-US" dirty="0">
                    <a:solidFill>
                      <a:srgbClr val="FF0000"/>
                    </a:solidFill>
                  </a:rPr>
                  <a:t>Alphabet</a:t>
                </a:r>
                <a:r>
                  <a:rPr lang="en-US" dirty="0" smtClean="0"/>
                  <a:t>	</a:t>
                </a:r>
                <a:r>
                  <a:rPr lang="en-US" dirty="0"/>
                  <a:t> </a:t>
                </a:r>
                <a:r>
                  <a:rPr lang="en-US" dirty="0" smtClean="0"/>
                  <a:t>    </a:t>
                </a:r>
                <a14:m>
                  <m:oMath xmlns:m="http://schemas.openxmlformats.org/officeDocument/2006/math">
                    <m:r>
                      <m:rPr>
                        <m:sty m:val="p"/>
                      </m:rPr>
                      <a:rPr lang="el-GR" i="0" dirty="0" smtClean="0">
                        <a:latin typeface="Cambria Math" panose="02040503050406030204" pitchFamily="18" charset="0"/>
                        <a:ea typeface="Cambria Math" panose="02040503050406030204" pitchFamily="18" charset="0"/>
                      </a:rPr>
                      <m:t>Σ</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2</m:t>
                        </m:r>
                      </m:sub>
                    </m:sSub>
                    <m:r>
                      <a:rPr lang="en-US"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𝑏</m:t>
                        </m:r>
                      </m:e>
                      <m:sub>
                        <m:r>
                          <a:rPr lang="en-US" i="1" dirty="0" err="1">
                            <a:latin typeface="Cambria Math" panose="02040503050406030204" pitchFamily="18" charset="0"/>
                          </a:rPr>
                          <m:t>𝑀</m:t>
                        </m:r>
                      </m:sub>
                    </m:sSub>
                    <m:r>
                      <a:rPr lang="en-US" i="1" dirty="0">
                        <a:latin typeface="Cambria Math" panose="02040503050406030204" pitchFamily="18" charset="0"/>
                      </a:rPr>
                      <m:t>}</m:t>
                    </m:r>
                  </m:oMath>
                </a14:m>
                <a:endParaRPr lang="en-US" dirty="0"/>
              </a:p>
              <a:p>
                <a:pPr lvl="1"/>
                <a:r>
                  <a:rPr lang="en-US" dirty="0">
                    <a:solidFill>
                      <a:srgbClr val="FF0000"/>
                    </a:solidFill>
                  </a:rPr>
                  <a:t>Set of states </a:t>
                </a:r>
                <a:r>
                  <a:rPr lang="en-US" dirty="0" smtClean="0">
                    <a:solidFill>
                      <a:srgbClr val="FF0000"/>
                    </a:solidFill>
                  </a:rPr>
                  <a:t>  </a:t>
                </a:r>
                <a14:m>
                  <m:oMath xmlns:m="http://schemas.openxmlformats.org/officeDocument/2006/math">
                    <m:r>
                      <a:rPr lang="en-US" i="1" dirty="0" smtClean="0">
                        <a:latin typeface="Cambria Math" panose="02040503050406030204" pitchFamily="18" charset="0"/>
                      </a:rPr>
                      <m:t>𝑄</m:t>
                    </m:r>
                    <m:r>
                      <a:rPr lang="en-US" i="1" dirty="0" smtClean="0">
                        <a:latin typeface="Cambria Math" panose="02040503050406030204" pitchFamily="18" charset="0"/>
                      </a:rPr>
                      <m:t>={ 1, …, </m:t>
                    </m:r>
                    <m:r>
                      <a:rPr lang="en-US" i="1" dirty="0" smtClean="0">
                        <a:latin typeface="Cambria Math" panose="02040503050406030204" pitchFamily="18" charset="0"/>
                      </a:rPr>
                      <m:t>𝐾</m:t>
                    </m:r>
                    <m:r>
                      <a:rPr lang="en-US" i="1" dirty="0" smtClean="0">
                        <a:latin typeface="Cambria Math" panose="02040503050406030204" pitchFamily="18" charset="0"/>
                      </a:rPr>
                      <m:t> }</m:t>
                    </m:r>
                  </m:oMath>
                </a14:m>
                <a:endParaRPr lang="en-US" dirty="0"/>
              </a:p>
              <a:p>
                <a:pPr lvl="1"/>
                <a:r>
                  <a:rPr lang="en-US" dirty="0">
                    <a:solidFill>
                      <a:srgbClr val="FF0000"/>
                    </a:solidFill>
                  </a:rPr>
                  <a:t>Transition probabilities between any two </a:t>
                </a:r>
                <a:r>
                  <a:rPr lang="en-US" dirty="0" smtClean="0">
                    <a:solidFill>
                      <a:srgbClr val="FF0000"/>
                    </a:solidFill>
                  </a:rPr>
                  <a:t>states</a:t>
                </a:r>
                <a:endParaRPr lang="en-US" b="0" i="1" dirty="0" smtClean="0">
                  <a:latin typeface="Cambria Math" panose="02040503050406030204" pitchFamily="18" charset="0"/>
                </a:endParaRPr>
              </a:p>
              <a:p>
                <a:pPr marL="200025" lvl="1" indent="0">
                  <a:buNone/>
                </a:pPr>
                <a:r>
                  <a:rPr lang="en-US" b="0" dirty="0" smtClean="0"/>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𝑖𝑗</m:t>
                        </m:r>
                      </m:sub>
                    </m:sSub>
                    <m:r>
                      <a:rPr lang="en-US" i="1" dirty="0" smtClean="0">
                        <a:latin typeface="Cambria Math" panose="02040503050406030204" pitchFamily="18" charset="0"/>
                      </a:rPr>
                      <m:t>=</m:t>
                    </m:r>
                    <m:r>
                      <a:rPr lang="en-US" i="1" dirty="0" smtClean="0">
                        <a:latin typeface="Cambria Math" panose="02040503050406030204" pitchFamily="18" charset="0"/>
                      </a:rPr>
                      <m:t>𝑡𝑟𝑎𝑛𝑠𝑖𝑡𝑖𝑜𝑛</m:t>
                    </m:r>
                    <m:r>
                      <a:rPr lang="en-US" i="1" dirty="0" smtClean="0">
                        <a:latin typeface="Cambria Math" panose="02040503050406030204" pitchFamily="18" charset="0"/>
                      </a:rPr>
                      <m:t> </m:t>
                    </m:r>
                    <m:r>
                      <a:rPr lang="en-US" i="1" dirty="0" err="1" smtClean="0">
                        <a:latin typeface="Cambria Math" panose="02040503050406030204" pitchFamily="18" charset="0"/>
                      </a:rPr>
                      <m:t>𝑝𝑟𝑜𝑏</m:t>
                    </m:r>
                    <m:r>
                      <a:rPr lang="en-US" i="1" dirty="0" smtClean="0">
                        <a:latin typeface="Cambria Math" panose="02040503050406030204" pitchFamily="18" charset="0"/>
                      </a:rPr>
                      <m:t> </m:t>
                    </m:r>
                    <m:r>
                      <a:rPr lang="en-US" i="1" dirty="0" smtClean="0">
                        <a:latin typeface="Cambria Math" panose="02040503050406030204" pitchFamily="18" charset="0"/>
                      </a:rPr>
                      <m:t>𝑓𝑟𝑜𝑚</m:t>
                    </m:r>
                    <m:r>
                      <a:rPr lang="en-US" i="1" dirty="0" smtClean="0">
                        <a:latin typeface="Cambria Math" panose="02040503050406030204" pitchFamily="18" charset="0"/>
                      </a:rPr>
                      <m:t> </m:t>
                    </m:r>
                    <m:r>
                      <a:rPr lang="en-US" i="1" dirty="0" smtClean="0">
                        <a:latin typeface="Cambria Math" panose="02040503050406030204" pitchFamily="18" charset="0"/>
                      </a:rPr>
                      <m:t>𝑠𝑡𝑎𝑡𝑒</m:t>
                    </m:r>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i="1" dirty="0" smtClean="0">
                        <a:latin typeface="Cambria Math" panose="02040503050406030204" pitchFamily="18" charset="0"/>
                      </a:rPr>
                      <m:t> </m:t>
                    </m:r>
                    <m:r>
                      <a:rPr lang="en-US" i="1" dirty="0" smtClean="0">
                        <a:latin typeface="Cambria Math" panose="02040503050406030204" pitchFamily="18" charset="0"/>
                      </a:rPr>
                      <m:t>𝑡𝑜</m:t>
                    </m:r>
                    <m:r>
                      <a:rPr lang="en-US" i="1" dirty="0" smtClean="0">
                        <a:latin typeface="Cambria Math" panose="02040503050406030204" pitchFamily="18" charset="0"/>
                      </a:rPr>
                      <m:t> </m:t>
                    </m:r>
                    <m:r>
                      <a:rPr lang="en-US" i="1" dirty="0" smtClean="0">
                        <a:latin typeface="Cambria Math" panose="02040503050406030204" pitchFamily="18" charset="0"/>
                      </a:rPr>
                      <m:t>𝑠𝑡𝑎𝑡𝑒</m:t>
                    </m:r>
                    <m:r>
                      <a:rPr lang="en-US" i="1" dirty="0" smtClean="0">
                        <a:latin typeface="Cambria Math" panose="02040503050406030204" pitchFamily="18" charset="0"/>
                      </a:rPr>
                      <m:t> </m:t>
                    </m:r>
                    <m:r>
                      <a:rPr lang="en-US" i="1" dirty="0" smtClean="0">
                        <a:latin typeface="Cambria Math" panose="02040503050406030204" pitchFamily="18" charset="0"/>
                      </a:rPr>
                      <m:t>𝑗</m:t>
                    </m:r>
                  </m:oMath>
                </a14:m>
                <a:endParaRPr lang="en-US" i="1" dirty="0" smtClean="0">
                  <a:latin typeface="Cambria Math" panose="02040503050406030204" pitchFamily="18" charset="0"/>
                </a:endParaRPr>
              </a:p>
              <a:p>
                <a:pPr marL="200025" lvl="1" indent="0">
                  <a:buNone/>
                </a:pPr>
                <a:r>
                  <a:rPr lang="en-US" b="0" dirty="0" smtClean="0"/>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𝑖</m:t>
                        </m:r>
                        <m:r>
                          <a:rPr lang="en-US" i="1" dirty="0" smtClean="0">
                            <a:latin typeface="Cambria Math" panose="02040503050406030204" pitchFamily="18" charset="0"/>
                          </a:rPr>
                          <m:t>1</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𝑎</m:t>
                        </m:r>
                      </m:e>
                      <m:sub>
                        <m:r>
                          <a:rPr lang="en-US" i="1" dirty="0" err="1">
                            <a:latin typeface="Cambria Math" panose="02040503050406030204" pitchFamily="18" charset="0"/>
                          </a:rPr>
                          <m:t>𝑖𝐾</m:t>
                        </m:r>
                      </m:sub>
                    </m:sSub>
                    <m:r>
                      <a:rPr lang="en-US" i="1" dirty="0">
                        <a:latin typeface="Cambria Math" panose="02040503050406030204" pitchFamily="18" charset="0"/>
                      </a:rPr>
                      <m:t>=1</m:t>
                    </m:r>
                    <m:r>
                      <a:rPr lang="en-US" i="1" dirty="0" smtClean="0">
                        <a:latin typeface="Cambria Math" panose="02040503050406030204" pitchFamily="18" charset="0"/>
                      </a:rPr>
                      <m:t>, </m:t>
                    </m:r>
                    <m:r>
                      <a:rPr lang="en-US" b="0" i="1" dirty="0" smtClean="0">
                        <a:latin typeface="Cambria Math" panose="02040503050406030204" pitchFamily="18" charset="0"/>
                      </a:rPr>
                      <m:t> </m:t>
                    </m:r>
                    <m:r>
                      <a:rPr lang="en-US" i="1" dirty="0" smtClean="0">
                        <a:latin typeface="Cambria Math" panose="02040503050406030204" pitchFamily="18" charset="0"/>
                      </a:rPr>
                      <m:t>𝑓𝑜𝑟</m:t>
                    </m:r>
                    <m:r>
                      <a:rPr lang="en-US" i="1" dirty="0" smtClean="0">
                        <a:latin typeface="Cambria Math" panose="02040503050406030204" pitchFamily="18" charset="0"/>
                      </a:rPr>
                      <m:t> </m:t>
                    </m:r>
                    <m:r>
                      <a:rPr lang="en-US" i="1" dirty="0" smtClean="0">
                        <a:latin typeface="Cambria Math" panose="02040503050406030204" pitchFamily="18" charset="0"/>
                      </a:rPr>
                      <m:t>𝑎𝑙𝑙</m:t>
                    </m:r>
                    <m:r>
                      <a:rPr lang="en-US" i="1" dirty="0" smtClean="0">
                        <a:latin typeface="Cambria Math" panose="02040503050406030204" pitchFamily="18" charset="0"/>
                      </a:rPr>
                      <m:t> </m:t>
                    </m:r>
                    <m:r>
                      <a:rPr lang="en-US" i="1" dirty="0" smtClean="0">
                        <a:latin typeface="Cambria Math" panose="02040503050406030204" pitchFamily="18" charset="0"/>
                      </a:rPr>
                      <m:t>𝑠𝑡𝑎𝑡𝑒𝑠</m:t>
                    </m:r>
                    <m:r>
                      <a:rPr lang="en-US" i="1" dirty="0" smtClean="0">
                        <a:latin typeface="Cambria Math" panose="02040503050406030204" pitchFamily="18" charset="0"/>
                      </a:rPr>
                      <m:t> </m:t>
                    </m:r>
                    <m:r>
                      <a:rPr lang="en-US" i="1" dirty="0" err="1">
                        <a:latin typeface="Cambria Math" panose="02040503050406030204" pitchFamily="18" charset="0"/>
                      </a:rPr>
                      <m:t>𝑖</m:t>
                    </m:r>
                    <m:r>
                      <a:rPr lang="en-US" i="1" dirty="0">
                        <a:latin typeface="Cambria Math" panose="02040503050406030204" pitchFamily="18" charset="0"/>
                      </a:rPr>
                      <m:t>=1…</m:t>
                    </m:r>
                    <m:r>
                      <a:rPr lang="en-US" i="1" dirty="0">
                        <a:latin typeface="Cambria Math" panose="02040503050406030204" pitchFamily="18" charset="0"/>
                      </a:rPr>
                      <m:t>𝐾</m:t>
                    </m:r>
                  </m:oMath>
                </a14:m>
                <a:endParaRPr lang="en-US" dirty="0"/>
              </a:p>
              <a:p>
                <a:pPr lvl="1"/>
                <a:endParaRPr lang="en-US" dirty="0"/>
              </a:p>
              <a:p>
                <a:pPr lvl="1"/>
                <a:r>
                  <a:rPr lang="en-US" dirty="0">
                    <a:solidFill>
                      <a:srgbClr val="FF0000"/>
                    </a:solidFill>
                  </a:rPr>
                  <a:t>Start probabilities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0</m:t>
                        </m:r>
                        <m:r>
                          <a:rPr lang="en-US" i="1" dirty="0" smtClean="0">
                            <a:latin typeface="Cambria Math" panose="02040503050406030204" pitchFamily="18" charset="0"/>
                          </a:rPr>
                          <m:t>𝑖</m:t>
                        </m:r>
                      </m:sub>
                    </m:sSub>
                  </m:oMath>
                </a14:m>
                <a:endParaRPr lang="en-US" b="0" i="1" dirty="0" smtClean="0">
                  <a:latin typeface="Cambria Math" panose="02040503050406030204" pitchFamily="18" charset="0"/>
                </a:endParaRPr>
              </a:p>
              <a:p>
                <a:pPr marL="200025" lvl="1" indent="0">
                  <a:buNone/>
                </a:pPr>
                <a:r>
                  <a:rPr lang="en-US" b="0" dirty="0" smtClean="0"/>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01</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r>
                          <a:rPr lang="en-US" i="1" dirty="0">
                            <a:latin typeface="Cambria Math" panose="02040503050406030204" pitchFamily="18" charset="0"/>
                          </a:rPr>
                          <m:t>𝐾</m:t>
                        </m:r>
                      </m:sub>
                    </m:sSub>
                    <m:r>
                      <a:rPr lang="en-US" i="1" dirty="0">
                        <a:latin typeface="Cambria Math" panose="02040503050406030204" pitchFamily="18" charset="0"/>
                      </a:rPr>
                      <m:t>=1</m:t>
                    </m:r>
                  </m:oMath>
                </a14:m>
                <a:endParaRPr lang="en-US" dirty="0"/>
              </a:p>
              <a:p>
                <a:pPr lvl="1"/>
                <a:endParaRPr lang="en-US" dirty="0"/>
              </a:p>
              <a:p>
                <a:pPr lvl="1"/>
                <a:r>
                  <a:rPr lang="en-US" dirty="0">
                    <a:solidFill>
                      <a:srgbClr val="FF0000"/>
                    </a:solidFill>
                  </a:rPr>
                  <a:t>Emission probabilities </a:t>
                </a:r>
                <a:r>
                  <a:rPr lang="en-US" dirty="0"/>
                  <a:t>within each </a:t>
                </a:r>
                <a:r>
                  <a:rPr lang="en-US" dirty="0" smtClean="0"/>
                  <a:t>state</a:t>
                </a:r>
              </a:p>
              <a:p>
                <a:pPr marL="200025" lvl="1" indent="0">
                  <a:buNone/>
                </a:pPr>
                <a:r>
                  <a:rPr lang="en-US" b="0" dirty="0"/>
                  <a:t> </a:t>
                </a:r>
                <a:r>
                  <a:rPr lang="en-US" b="0" dirty="0" smtClean="0"/>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𝑖</m:t>
                        </m:r>
                      </m:sub>
                    </m:sSub>
                    <m:d>
                      <m:dPr>
                        <m:ctrlPr>
                          <a:rPr lang="en-US" b="0" i="1" dirty="0" smtClean="0">
                            <a:latin typeface="Cambria Math" panose="02040503050406030204" pitchFamily="18" charset="0"/>
                          </a:rPr>
                        </m:ctrlPr>
                      </m:dPr>
                      <m:e>
                        <m:r>
                          <a:rPr lang="en-US" i="1" dirty="0" smtClean="0">
                            <a:latin typeface="Cambria Math" panose="02040503050406030204" pitchFamily="18" charset="0"/>
                          </a:rPr>
                          <m:t>𝑏</m:t>
                        </m:r>
                      </m:e>
                    </m:d>
                    <m:r>
                      <a:rPr lang="en-US" i="1" dirty="0">
                        <a:latin typeface="Cambria Math" panose="02040503050406030204" pitchFamily="18" charset="0"/>
                      </a:rPr>
                      <m:t>=</m:t>
                    </m:r>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r>
                          <a:rPr lang="en-US" i="1" dirty="0">
                            <a:latin typeface="Cambria Math" panose="02040503050406030204" pitchFamily="18" charset="0"/>
                          </a:rPr>
                          <m:t>=</m:t>
                        </m:r>
                        <m:r>
                          <a:rPr lang="en-US" i="1" dirty="0">
                            <a:latin typeface="Cambria Math" panose="02040503050406030204" pitchFamily="18" charset="0"/>
                          </a:rPr>
                          <m:t>𝑏</m:t>
                        </m:r>
                      </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𝜋</m:t>
                            </m:r>
                          </m:e>
                          <m:sub>
                            <m:r>
                              <a:rPr lang="en-US" b="0" i="1" dirty="0" smtClean="0">
                                <a:latin typeface="Cambria Math" panose="02040503050406030204" pitchFamily="18" charset="0"/>
                              </a:rPr>
                              <m:t>𝑖</m:t>
                            </m:r>
                          </m:sub>
                        </m:sSub>
                        <m:r>
                          <a:rPr lang="en-US" i="1" dirty="0">
                            <a:latin typeface="Cambria Math" panose="02040503050406030204" pitchFamily="18" charset="0"/>
                          </a:rPr>
                          <m:t>=</m:t>
                        </m:r>
                        <m:r>
                          <a:rPr lang="en-US" i="1" dirty="0">
                            <a:latin typeface="Cambria Math" panose="02040503050406030204" pitchFamily="18" charset="0"/>
                          </a:rPr>
                          <m:t>𝑘</m:t>
                        </m:r>
                      </m:e>
                    </m:d>
                  </m:oMath>
                </a14:m>
                <a:endParaRPr lang="en-US" i="1" dirty="0" smtClean="0">
                  <a:latin typeface="Cambria Math" panose="02040503050406030204" pitchFamily="18" charset="0"/>
                </a:endParaRPr>
              </a:p>
              <a:p>
                <a:pPr marL="200025" lvl="1" indent="0">
                  <a:buNone/>
                </a:pPr>
                <a:r>
                  <a:rPr lang="en-US" b="0" dirty="0" smtClean="0"/>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r>
                          <a:rPr lang="en-US" i="1" dirty="0" smtClean="0">
                            <a:latin typeface="Cambria Math" panose="02040503050406030204" pitchFamily="18" charset="0"/>
                          </a:rPr>
                          <m:t>𝑖</m:t>
                        </m:r>
                      </m:sub>
                    </m:sSub>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1</m:t>
                            </m:r>
                          </m:sub>
                        </m:sSub>
                      </m:e>
                    </m:d>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𝑒</m:t>
                        </m:r>
                      </m:e>
                      <m:sub>
                        <m:r>
                          <a:rPr lang="en-US" i="1" dirty="0" err="1">
                            <a:latin typeface="Cambria Math" panose="02040503050406030204" pitchFamily="18" charset="0"/>
                          </a:rPr>
                          <m:t>𝑖</m:t>
                        </m:r>
                      </m:sub>
                    </m:sSub>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𝑏</m:t>
                            </m:r>
                          </m:e>
                          <m:sub>
                            <m:r>
                              <a:rPr lang="en-US" i="1" dirty="0">
                                <a:latin typeface="Cambria Math" panose="02040503050406030204" pitchFamily="18" charset="0"/>
                              </a:rPr>
                              <m:t>𝑀</m:t>
                            </m:r>
                          </m:sub>
                        </m:sSub>
                      </m:e>
                    </m:d>
                    <m:r>
                      <a:rPr lang="en-US" i="1" dirty="0">
                        <a:latin typeface="Cambria Math" panose="02040503050406030204" pitchFamily="18" charset="0"/>
                      </a:rPr>
                      <m:t>=1,   </m:t>
                    </m:r>
                    <m:r>
                      <a:rPr lang="en-US" i="1" dirty="0">
                        <a:latin typeface="Cambria Math" panose="02040503050406030204" pitchFamily="18" charset="0"/>
                      </a:rPr>
                      <m:t>𝑓𝑜𝑟</m:t>
                    </m:r>
                    <m:r>
                      <a:rPr lang="en-US" i="1" dirty="0">
                        <a:latin typeface="Cambria Math" panose="02040503050406030204" pitchFamily="18" charset="0"/>
                      </a:rPr>
                      <m:t> </m:t>
                    </m:r>
                    <m:r>
                      <a:rPr lang="en-US" i="1" dirty="0">
                        <a:latin typeface="Cambria Math" panose="02040503050406030204" pitchFamily="18" charset="0"/>
                      </a:rPr>
                      <m:t>𝑎𝑙𝑙</m:t>
                    </m:r>
                    <m:r>
                      <a:rPr lang="en-US" i="1" dirty="0">
                        <a:latin typeface="Cambria Math" panose="02040503050406030204" pitchFamily="18" charset="0"/>
                      </a:rPr>
                      <m:t> </m:t>
                    </m:r>
                    <m:r>
                      <a:rPr lang="en-US" i="1" dirty="0">
                        <a:latin typeface="Cambria Math" panose="02040503050406030204" pitchFamily="18" charset="0"/>
                      </a:rPr>
                      <m:t>𝑠𝑡𝑎𝑡𝑒𝑠</m:t>
                    </m:r>
                    <m:r>
                      <a:rPr lang="en-US" i="1" dirty="0">
                        <a:latin typeface="Cambria Math" panose="02040503050406030204" pitchFamily="18" charset="0"/>
                      </a:rPr>
                      <m:t> </m:t>
                    </m:r>
                    <m:r>
                      <a:rPr lang="en-US" i="1" dirty="0" err="1">
                        <a:latin typeface="Cambria Math" panose="02040503050406030204" pitchFamily="18" charset="0"/>
                      </a:rPr>
                      <m:t>𝑖</m:t>
                    </m:r>
                    <m:r>
                      <a:rPr lang="en-US" i="1" dirty="0">
                        <a:latin typeface="Cambria Math" panose="02040503050406030204" pitchFamily="18" charset="0"/>
                      </a:rPr>
                      <m:t>=1</m:t>
                    </m:r>
                    <m:r>
                      <a:rPr lang="en-US" b="0" i="1" dirty="0" smtClean="0">
                        <a:latin typeface="Cambria Math" panose="02040503050406030204" pitchFamily="18" charset="0"/>
                      </a:rPr>
                      <m:t>…</m:t>
                    </m:r>
                    <m:r>
                      <a:rPr lang="en-US" i="1" dirty="0">
                        <a:latin typeface="Cambria Math" panose="02040503050406030204" pitchFamily="18" charset="0"/>
                      </a:rPr>
                      <m:t>𝐾</m:t>
                    </m:r>
                  </m:oMath>
                </a14:m>
                <a:endParaRPr lang="en-US" dirty="0"/>
              </a:p>
              <a:p>
                <a:pPr lvl="1"/>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pPr>
              <a:defRPr/>
            </a:pPr>
            <a:fld id="{A24318EC-282B-4ED4-B990-B16CFFCD49B1}" type="datetime1">
              <a:rPr lang="en-US" altLang="zh-TW" smtClean="0"/>
              <a:t>12/17/2019</a:t>
            </a:fld>
            <a:endParaRPr lang="en-US" altLang="zh-TW"/>
          </a:p>
        </p:txBody>
      </p:sp>
      <p:sp>
        <p:nvSpPr>
          <p:cNvPr id="5" name="页脚占位符 4"/>
          <p:cNvSpPr>
            <a:spLocks noGrp="1"/>
          </p:cNvSpPr>
          <p:nvPr>
            <p:ph type="ftr" sz="quarter" idx="11"/>
          </p:nvPr>
        </p:nvSpPr>
        <p:spPr/>
        <p:txBody>
          <a:bodyPr/>
          <a:lstStyle/>
          <a:p>
            <a:pPr>
              <a:defRPr/>
            </a:pPr>
            <a:r>
              <a:rPr lang="en-US" altLang="zh-TW" smtClean="0"/>
              <a:t>Pattern recognition</a:t>
            </a:r>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15</a:t>
            </a:fld>
            <a:endParaRPr lang="en-US" altLang="zh-TW"/>
          </a:p>
        </p:txBody>
      </p:sp>
      <p:sp>
        <p:nvSpPr>
          <p:cNvPr id="7" name="Oval 4"/>
          <p:cNvSpPr>
            <a:spLocks noChangeArrowheads="1"/>
          </p:cNvSpPr>
          <p:nvPr/>
        </p:nvSpPr>
        <p:spPr bwMode="auto">
          <a:xfrm>
            <a:off x="6872600" y="5450114"/>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8" name="Oval 5"/>
          <p:cNvSpPr>
            <a:spLocks noChangeArrowheads="1"/>
          </p:cNvSpPr>
          <p:nvPr/>
        </p:nvSpPr>
        <p:spPr bwMode="auto">
          <a:xfrm>
            <a:off x="6872600" y="3849914"/>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9" name="Oval 6"/>
          <p:cNvSpPr>
            <a:spLocks noChangeArrowheads="1"/>
          </p:cNvSpPr>
          <p:nvPr/>
        </p:nvSpPr>
        <p:spPr bwMode="auto">
          <a:xfrm>
            <a:off x="8320400" y="5450114"/>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a:t>
            </a:r>
          </a:p>
        </p:txBody>
      </p:sp>
      <p:sp>
        <p:nvSpPr>
          <p:cNvPr id="10" name="Oval 7"/>
          <p:cNvSpPr>
            <a:spLocks noChangeArrowheads="1"/>
          </p:cNvSpPr>
          <p:nvPr/>
        </p:nvSpPr>
        <p:spPr bwMode="auto">
          <a:xfrm>
            <a:off x="8320400" y="3849914"/>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cxnSp>
        <p:nvCxnSpPr>
          <p:cNvPr id="11" name="AutoShape 8"/>
          <p:cNvCxnSpPr>
            <a:cxnSpLocks noChangeShapeType="1"/>
            <a:stCxn id="8" idx="7"/>
            <a:endCxn id="10" idx="1"/>
          </p:cNvCxnSpPr>
          <p:nvPr/>
        </p:nvCxnSpPr>
        <p:spPr bwMode="auto">
          <a:xfrm>
            <a:off x="7325038" y="3908652"/>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 name="AutoShape 9"/>
          <p:cNvCxnSpPr>
            <a:cxnSpLocks noChangeShapeType="1"/>
            <a:stCxn id="10" idx="3"/>
            <a:endCxn id="8" idx="5"/>
          </p:cNvCxnSpPr>
          <p:nvPr/>
        </p:nvCxnSpPr>
        <p:spPr bwMode="auto">
          <a:xfrm flipH="1">
            <a:off x="7325038" y="4321402"/>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 name="AutoShape 10"/>
          <p:cNvCxnSpPr>
            <a:cxnSpLocks noChangeShapeType="1"/>
            <a:stCxn id="8" idx="5"/>
            <a:endCxn id="7" idx="7"/>
          </p:cNvCxnSpPr>
          <p:nvPr/>
        </p:nvCxnSpPr>
        <p:spPr bwMode="auto">
          <a:xfrm>
            <a:off x="7325038" y="4321402"/>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 name="AutoShape 11"/>
          <p:cNvCxnSpPr>
            <a:cxnSpLocks noChangeShapeType="1"/>
            <a:stCxn id="7" idx="1"/>
            <a:endCxn id="8" idx="3"/>
          </p:cNvCxnSpPr>
          <p:nvPr/>
        </p:nvCxnSpPr>
        <p:spPr bwMode="auto">
          <a:xfrm flipV="1">
            <a:off x="6950388" y="4321402"/>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 name="AutoShape 12"/>
          <p:cNvCxnSpPr>
            <a:cxnSpLocks noChangeShapeType="1"/>
            <a:stCxn id="8" idx="6"/>
            <a:endCxn id="9" idx="0"/>
          </p:cNvCxnSpPr>
          <p:nvPr/>
        </p:nvCxnSpPr>
        <p:spPr bwMode="auto">
          <a:xfrm>
            <a:off x="7421875" y="4115027"/>
            <a:ext cx="1163638" cy="1316037"/>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6" name="AutoShape 13"/>
          <p:cNvCxnSpPr>
            <a:cxnSpLocks noChangeShapeType="1"/>
            <a:stCxn id="9" idx="2"/>
            <a:endCxn id="8" idx="4"/>
          </p:cNvCxnSpPr>
          <p:nvPr/>
        </p:nvCxnSpPr>
        <p:spPr bwMode="auto">
          <a:xfrm flipH="1" flipV="1">
            <a:off x="7137713" y="4399189"/>
            <a:ext cx="1163637" cy="1316038"/>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7" name="AutoShape 14"/>
          <p:cNvCxnSpPr>
            <a:cxnSpLocks noChangeShapeType="1"/>
            <a:stCxn id="10" idx="5"/>
            <a:endCxn id="9" idx="7"/>
          </p:cNvCxnSpPr>
          <p:nvPr/>
        </p:nvCxnSpPr>
        <p:spPr bwMode="auto">
          <a:xfrm>
            <a:off x="8772838" y="4321402"/>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8" name="AutoShape 15"/>
          <p:cNvCxnSpPr>
            <a:cxnSpLocks noChangeShapeType="1"/>
            <a:stCxn id="9" idx="1"/>
            <a:endCxn id="10" idx="3"/>
          </p:cNvCxnSpPr>
          <p:nvPr/>
        </p:nvCxnSpPr>
        <p:spPr bwMode="auto">
          <a:xfrm flipV="1">
            <a:off x="8398188" y="4321402"/>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9" name="AutoShape 16"/>
          <p:cNvCxnSpPr>
            <a:cxnSpLocks noChangeShapeType="1"/>
            <a:stCxn id="7" idx="7"/>
            <a:endCxn id="9" idx="1"/>
          </p:cNvCxnSpPr>
          <p:nvPr/>
        </p:nvCxnSpPr>
        <p:spPr bwMode="auto">
          <a:xfrm>
            <a:off x="7325038" y="5508852"/>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0" name="AutoShape 17"/>
          <p:cNvCxnSpPr>
            <a:cxnSpLocks noChangeShapeType="1"/>
            <a:stCxn id="9" idx="3"/>
            <a:endCxn id="7" idx="5"/>
          </p:cNvCxnSpPr>
          <p:nvPr/>
        </p:nvCxnSpPr>
        <p:spPr bwMode="auto">
          <a:xfrm flipH="1">
            <a:off x="7325038" y="5921602"/>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1" name="AutoShape 18"/>
          <p:cNvCxnSpPr>
            <a:cxnSpLocks noChangeShapeType="1"/>
            <a:stCxn id="7" idx="0"/>
            <a:endCxn id="10" idx="2"/>
          </p:cNvCxnSpPr>
          <p:nvPr/>
        </p:nvCxnSpPr>
        <p:spPr bwMode="auto">
          <a:xfrm flipV="1">
            <a:off x="7137713" y="4115027"/>
            <a:ext cx="1163637" cy="1316037"/>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2" name="AutoShape 19"/>
          <p:cNvCxnSpPr>
            <a:cxnSpLocks noChangeShapeType="1"/>
            <a:stCxn id="10" idx="4"/>
            <a:endCxn id="7" idx="6"/>
          </p:cNvCxnSpPr>
          <p:nvPr/>
        </p:nvCxnSpPr>
        <p:spPr bwMode="auto">
          <a:xfrm flipH="1">
            <a:off x="7421875" y="4399189"/>
            <a:ext cx="1163638" cy="1316038"/>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3" name="AutoShape 20"/>
          <p:cNvCxnSpPr>
            <a:cxnSpLocks noChangeShapeType="1"/>
            <a:stCxn id="8" idx="0"/>
            <a:endCxn id="8" idx="2"/>
          </p:cNvCxnSpPr>
          <p:nvPr/>
        </p:nvCxnSpPr>
        <p:spPr bwMode="auto">
          <a:xfrm rot="-5400000" flipH="1" flipV="1">
            <a:off x="6853550" y="3830864"/>
            <a:ext cx="284163" cy="284163"/>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4" name="AutoShape 21"/>
          <p:cNvCxnSpPr>
            <a:cxnSpLocks noChangeShapeType="1"/>
            <a:stCxn id="10" idx="0"/>
            <a:endCxn id="10" idx="6"/>
          </p:cNvCxnSpPr>
          <p:nvPr/>
        </p:nvCxnSpPr>
        <p:spPr bwMode="auto">
          <a:xfrm rot="5400000" flipV="1">
            <a:off x="8585512" y="3830865"/>
            <a:ext cx="284163" cy="284162"/>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5" name="AutoShape 22"/>
          <p:cNvCxnSpPr>
            <a:cxnSpLocks noChangeShapeType="1"/>
            <a:stCxn id="9" idx="6"/>
            <a:endCxn id="9" idx="4"/>
          </p:cNvCxnSpPr>
          <p:nvPr/>
        </p:nvCxnSpPr>
        <p:spPr bwMode="auto">
          <a:xfrm flipH="1">
            <a:off x="8585513" y="5715227"/>
            <a:ext cx="284162" cy="284162"/>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6" name="AutoShape 23"/>
          <p:cNvCxnSpPr>
            <a:cxnSpLocks noChangeShapeType="1"/>
            <a:stCxn id="7" idx="4"/>
            <a:endCxn id="7" idx="2"/>
          </p:cNvCxnSpPr>
          <p:nvPr/>
        </p:nvCxnSpPr>
        <p:spPr bwMode="auto">
          <a:xfrm rot="16200000" flipV="1">
            <a:off x="6853551" y="5715226"/>
            <a:ext cx="284162" cy="284163"/>
          </a:xfrm>
          <a:prstGeom prst="curvedConnector4">
            <a:avLst>
              <a:gd name="adj1" fmla="val -73741"/>
              <a:gd name="adj2" fmla="val 173741"/>
            </a:avLst>
          </a:prstGeom>
          <a:noFill/>
          <a:ln w="31750">
            <a:solidFill>
              <a:srgbClr val="009999"/>
            </a:solidFill>
            <a:round/>
            <a:headEnd type="triangle"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85867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A parse of a sequence</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Given a sequence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𝑥</m:t>
                        </m:r>
                      </m:e>
                      <m:sub>
                        <m:r>
                          <a:rPr lang="en-US" i="1" dirty="0" err="1">
                            <a:latin typeface="Cambria Math" panose="02040503050406030204" pitchFamily="18" charset="0"/>
                          </a:rPr>
                          <m:t>𝑁</m:t>
                        </m:r>
                      </m:sub>
                    </m:sSub>
                  </m:oMath>
                </a14:m>
                <a:r>
                  <a:rPr lang="en-US" dirty="0"/>
                  <a:t>,</a:t>
                </a:r>
              </a:p>
              <a:p>
                <a:r>
                  <a:rPr lang="en-US" dirty="0"/>
                  <a:t>A </a:t>
                </a:r>
                <a:r>
                  <a:rPr lang="en-US" dirty="0">
                    <a:solidFill>
                      <a:srgbClr val="FF0000"/>
                    </a:solidFill>
                  </a:rPr>
                  <a:t>parse</a:t>
                </a:r>
                <a:r>
                  <a:rPr lang="en-US" dirty="0"/>
                  <a:t> of </a:t>
                </a:r>
                <a:r>
                  <a:rPr lang="en-US" i="1" dirty="0">
                    <a:latin typeface="Times New Roman" panose="02020603050405020304" pitchFamily="18" charset="0"/>
                    <a:cs typeface="Times New Roman" panose="02020603050405020304" pitchFamily="18" charset="0"/>
                  </a:rPr>
                  <a:t>x</a:t>
                </a:r>
                <a:r>
                  <a:rPr lang="en-US" dirty="0"/>
                  <a:t> is a sequence of </a:t>
                </a:r>
                <a:r>
                  <a:rPr lang="en-US" dirty="0" smtClean="0"/>
                  <a:t>states </a:t>
                </a:r>
                <a14:m>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𝑁</m:t>
                        </m:r>
                      </m:sub>
                    </m:sSub>
                  </m:oMath>
                </a14:m>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pPr>
              <a:defRPr/>
            </a:pPr>
            <a:fld id="{B0DFA6E1-7946-4726-973C-4FA8028C22BB}" type="datetime1">
              <a:rPr lang="en-US" altLang="zh-TW" smtClean="0"/>
              <a:t>12/17/2019</a:t>
            </a:fld>
            <a:endParaRPr lang="en-US" altLang="zh-TW"/>
          </a:p>
        </p:txBody>
      </p:sp>
      <p:sp>
        <p:nvSpPr>
          <p:cNvPr id="5" name="页脚占位符 4"/>
          <p:cNvSpPr>
            <a:spLocks noGrp="1"/>
          </p:cNvSpPr>
          <p:nvPr>
            <p:ph type="ftr" sz="quarter" idx="11"/>
          </p:nvPr>
        </p:nvSpPr>
        <p:spPr/>
        <p:txBody>
          <a:bodyPr/>
          <a:lstStyle/>
          <a:p>
            <a:pPr>
              <a:defRPr/>
            </a:pPr>
            <a:r>
              <a:rPr lang="en-US" altLang="zh-TW" smtClean="0"/>
              <a:t>Pattern recognition</a:t>
            </a:r>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16</a:t>
            </a:fld>
            <a:endParaRPr lang="en-US" altLang="zh-TW"/>
          </a:p>
        </p:txBody>
      </p:sp>
      <p:grpSp>
        <p:nvGrpSpPr>
          <p:cNvPr id="87" name="Group 4"/>
          <p:cNvGrpSpPr>
            <a:grpSpLocks/>
          </p:cNvGrpSpPr>
          <p:nvPr/>
        </p:nvGrpSpPr>
        <p:grpSpPr bwMode="auto">
          <a:xfrm>
            <a:off x="1524000" y="2391232"/>
            <a:ext cx="530225" cy="2587625"/>
            <a:chOff x="960" y="1680"/>
            <a:chExt cx="334" cy="1630"/>
          </a:xfrm>
        </p:grpSpPr>
        <p:sp>
          <p:nvSpPr>
            <p:cNvPr id="88" name="Oval 5"/>
            <p:cNvSpPr>
              <a:spLocks noChangeArrowheads="1"/>
            </p:cNvSpPr>
            <p:nvPr/>
          </p:nvSpPr>
          <p:spPr bwMode="auto">
            <a:xfrm>
              <a:off x="960"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89" name="Oval 6"/>
            <p:cNvSpPr>
              <a:spLocks noChangeArrowheads="1"/>
            </p:cNvSpPr>
            <p:nvPr/>
          </p:nvSpPr>
          <p:spPr bwMode="auto">
            <a:xfrm>
              <a:off x="960"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90" name="Oval 7"/>
            <p:cNvSpPr>
              <a:spLocks noChangeArrowheads="1"/>
            </p:cNvSpPr>
            <p:nvPr/>
          </p:nvSpPr>
          <p:spPr bwMode="auto">
            <a:xfrm>
              <a:off x="960"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91" name="Text Box 8"/>
            <p:cNvSpPr txBox="1">
              <a:spLocks noChangeArrowheads="1"/>
            </p:cNvSpPr>
            <p:nvPr/>
          </p:nvSpPr>
          <p:spPr bwMode="auto">
            <a:xfrm>
              <a:off x="1008" y="259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92" name="Group 9"/>
          <p:cNvGrpSpPr>
            <a:grpSpLocks/>
          </p:cNvGrpSpPr>
          <p:nvPr/>
        </p:nvGrpSpPr>
        <p:grpSpPr bwMode="auto">
          <a:xfrm>
            <a:off x="2895600" y="2391232"/>
            <a:ext cx="530225" cy="2587625"/>
            <a:chOff x="1824" y="1680"/>
            <a:chExt cx="334" cy="1630"/>
          </a:xfrm>
        </p:grpSpPr>
        <p:sp>
          <p:nvSpPr>
            <p:cNvPr id="93" name="Oval 10"/>
            <p:cNvSpPr>
              <a:spLocks noChangeArrowheads="1"/>
            </p:cNvSpPr>
            <p:nvPr/>
          </p:nvSpPr>
          <p:spPr bwMode="auto">
            <a:xfrm>
              <a:off x="1824"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94" name="Oval 11"/>
            <p:cNvSpPr>
              <a:spLocks noChangeArrowheads="1"/>
            </p:cNvSpPr>
            <p:nvPr/>
          </p:nvSpPr>
          <p:spPr bwMode="auto">
            <a:xfrm>
              <a:off x="1824"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95" name="Oval 12"/>
            <p:cNvSpPr>
              <a:spLocks noChangeArrowheads="1"/>
            </p:cNvSpPr>
            <p:nvPr/>
          </p:nvSpPr>
          <p:spPr bwMode="auto">
            <a:xfrm>
              <a:off x="1824"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96" name="Text Box 13"/>
            <p:cNvSpPr txBox="1">
              <a:spLocks noChangeArrowheads="1"/>
            </p:cNvSpPr>
            <p:nvPr/>
          </p:nvSpPr>
          <p:spPr bwMode="auto">
            <a:xfrm>
              <a:off x="1872" y="259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97" name="Group 14"/>
          <p:cNvGrpSpPr>
            <a:grpSpLocks/>
          </p:cNvGrpSpPr>
          <p:nvPr/>
        </p:nvGrpSpPr>
        <p:grpSpPr bwMode="auto">
          <a:xfrm>
            <a:off x="4267200" y="2391232"/>
            <a:ext cx="530225" cy="2587625"/>
            <a:chOff x="2688" y="1680"/>
            <a:chExt cx="334" cy="1630"/>
          </a:xfrm>
        </p:grpSpPr>
        <p:sp>
          <p:nvSpPr>
            <p:cNvPr id="98" name="Oval 15"/>
            <p:cNvSpPr>
              <a:spLocks noChangeArrowheads="1"/>
            </p:cNvSpPr>
            <p:nvPr/>
          </p:nvSpPr>
          <p:spPr bwMode="auto">
            <a:xfrm>
              <a:off x="2688"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99" name="Oval 16"/>
            <p:cNvSpPr>
              <a:spLocks noChangeArrowheads="1"/>
            </p:cNvSpPr>
            <p:nvPr/>
          </p:nvSpPr>
          <p:spPr bwMode="auto">
            <a:xfrm>
              <a:off x="2688"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100" name="Oval 17"/>
            <p:cNvSpPr>
              <a:spLocks noChangeArrowheads="1"/>
            </p:cNvSpPr>
            <p:nvPr/>
          </p:nvSpPr>
          <p:spPr bwMode="auto">
            <a:xfrm>
              <a:off x="2688"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101" name="Text Box 18"/>
            <p:cNvSpPr txBox="1">
              <a:spLocks noChangeArrowheads="1"/>
            </p:cNvSpPr>
            <p:nvPr/>
          </p:nvSpPr>
          <p:spPr bwMode="auto">
            <a:xfrm>
              <a:off x="2736" y="259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102" name="Group 19"/>
          <p:cNvGrpSpPr>
            <a:grpSpLocks/>
          </p:cNvGrpSpPr>
          <p:nvPr/>
        </p:nvGrpSpPr>
        <p:grpSpPr bwMode="auto">
          <a:xfrm>
            <a:off x="5715000" y="2481720"/>
            <a:ext cx="457200" cy="2424112"/>
            <a:chOff x="3600" y="1737"/>
            <a:chExt cx="288" cy="1527"/>
          </a:xfrm>
        </p:grpSpPr>
        <p:sp>
          <p:nvSpPr>
            <p:cNvPr id="103" name="Text Box 20"/>
            <p:cNvSpPr txBox="1">
              <a:spLocks noChangeArrowheads="1"/>
            </p:cNvSpPr>
            <p:nvPr/>
          </p:nvSpPr>
          <p:spPr bwMode="auto">
            <a:xfrm>
              <a:off x="3628" y="173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sp>
          <p:nvSpPr>
            <p:cNvPr id="104" name="Text Box 21"/>
            <p:cNvSpPr txBox="1">
              <a:spLocks noChangeArrowheads="1"/>
            </p:cNvSpPr>
            <p:nvPr/>
          </p:nvSpPr>
          <p:spPr bwMode="auto">
            <a:xfrm>
              <a:off x="3628" y="216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sp>
          <p:nvSpPr>
            <p:cNvPr id="105" name="Text Box 22"/>
            <p:cNvSpPr txBox="1">
              <a:spLocks noChangeArrowheads="1"/>
            </p:cNvSpPr>
            <p:nvPr/>
          </p:nvSpPr>
          <p:spPr bwMode="auto">
            <a:xfrm>
              <a:off x="3600" y="3033"/>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grpSp>
      <p:grpSp>
        <p:nvGrpSpPr>
          <p:cNvPr id="106" name="Group 23"/>
          <p:cNvGrpSpPr>
            <a:grpSpLocks/>
          </p:cNvGrpSpPr>
          <p:nvPr/>
        </p:nvGrpSpPr>
        <p:grpSpPr bwMode="auto">
          <a:xfrm>
            <a:off x="7089775" y="2391232"/>
            <a:ext cx="530225" cy="2587625"/>
            <a:chOff x="4466" y="1680"/>
            <a:chExt cx="334" cy="1630"/>
          </a:xfrm>
        </p:grpSpPr>
        <p:sp>
          <p:nvSpPr>
            <p:cNvPr id="107" name="Oval 24"/>
            <p:cNvSpPr>
              <a:spLocks noChangeArrowheads="1"/>
            </p:cNvSpPr>
            <p:nvPr/>
          </p:nvSpPr>
          <p:spPr bwMode="auto">
            <a:xfrm>
              <a:off x="4466"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108" name="Oval 25"/>
            <p:cNvSpPr>
              <a:spLocks noChangeArrowheads="1"/>
            </p:cNvSpPr>
            <p:nvPr/>
          </p:nvSpPr>
          <p:spPr bwMode="auto">
            <a:xfrm>
              <a:off x="4466"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109" name="Oval 26"/>
            <p:cNvSpPr>
              <a:spLocks noChangeArrowheads="1"/>
            </p:cNvSpPr>
            <p:nvPr/>
          </p:nvSpPr>
          <p:spPr bwMode="auto">
            <a:xfrm>
              <a:off x="4466"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110" name="Text Box 27"/>
            <p:cNvSpPr txBox="1">
              <a:spLocks noChangeArrowheads="1"/>
            </p:cNvSpPr>
            <p:nvPr/>
          </p:nvSpPr>
          <p:spPr bwMode="auto">
            <a:xfrm>
              <a:off x="4514" y="259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sp>
        <p:nvSpPr>
          <p:cNvPr id="111" name="Line 28"/>
          <p:cNvSpPr>
            <a:spLocks noChangeShapeType="1"/>
          </p:cNvSpPr>
          <p:nvPr/>
        </p:nvSpPr>
        <p:spPr bwMode="auto">
          <a:xfrm>
            <a:off x="1752600" y="5363032"/>
            <a:ext cx="0" cy="381000"/>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2" name="Text Box 29"/>
              <p:cNvSpPr txBox="1">
                <a:spLocks noChangeArrowheads="1"/>
              </p:cNvSpPr>
              <p:nvPr/>
            </p:nvSpPr>
            <p:spPr bwMode="auto">
              <a:xfrm>
                <a:off x="1534398" y="5744032"/>
                <a:ext cx="565603"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b="0" i="1" dirty="0" smtClean="0">
                              <a:solidFill>
                                <a:srgbClr val="333399"/>
                              </a:solidFill>
                              <a:latin typeface="Cambria Math" panose="02040503050406030204" pitchFamily="18" charset="0"/>
                              <a:cs typeface="Arial" panose="020B0604020202020204" pitchFamily="34" charset="0"/>
                            </a:rPr>
                          </m:ctrlPr>
                        </m:sSubPr>
                        <m:e>
                          <m:r>
                            <a:rPr lang="en-US" altLang="en-US" sz="2400" i="1" dirty="0" smtClean="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1</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12" name="Text Box 29"/>
              <p:cNvSpPr txBox="1">
                <a:spLocks noRot="1" noChangeAspect="1" noMove="1" noResize="1" noEditPoints="1" noAdjustHandles="1" noChangeArrowheads="1" noChangeShapeType="1" noTextEdit="1"/>
              </p:cNvSpPr>
              <p:nvPr/>
            </p:nvSpPr>
            <p:spPr bwMode="auto">
              <a:xfrm>
                <a:off x="1534398" y="5744032"/>
                <a:ext cx="565603" cy="461665"/>
              </a:xfrm>
              <a:prstGeom prst="rect">
                <a:avLst/>
              </a:prstGeom>
              <a:blipFill>
                <a:blip r:embed="rId3"/>
                <a:stretch>
                  <a:fillRect b="-26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113" name="Line 30"/>
          <p:cNvSpPr>
            <a:spLocks noChangeShapeType="1"/>
          </p:cNvSpPr>
          <p:nvPr/>
        </p:nvSpPr>
        <p:spPr bwMode="auto">
          <a:xfrm>
            <a:off x="3116263" y="5363032"/>
            <a:ext cx="0" cy="381000"/>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4" name="Text Box 31"/>
              <p:cNvSpPr txBox="1">
                <a:spLocks noChangeArrowheads="1"/>
              </p:cNvSpPr>
              <p:nvPr/>
            </p:nvSpPr>
            <p:spPr bwMode="auto">
              <a:xfrm>
                <a:off x="2898060" y="5744032"/>
                <a:ext cx="57272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2</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14" name="Text Box 31"/>
              <p:cNvSpPr txBox="1">
                <a:spLocks noRot="1" noChangeAspect="1" noMove="1" noResize="1" noEditPoints="1" noAdjustHandles="1" noChangeArrowheads="1" noChangeShapeType="1" noTextEdit="1"/>
              </p:cNvSpPr>
              <p:nvPr/>
            </p:nvSpPr>
            <p:spPr bwMode="auto">
              <a:xfrm>
                <a:off x="2898060" y="5744032"/>
                <a:ext cx="572721" cy="461665"/>
              </a:xfrm>
              <a:prstGeom prst="rect">
                <a:avLst/>
              </a:prstGeom>
              <a:blipFill>
                <a:blip r:embed="rId4"/>
                <a:stretch>
                  <a:fillRect b="-26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115" name="Line 32"/>
          <p:cNvSpPr>
            <a:spLocks noChangeShapeType="1"/>
          </p:cNvSpPr>
          <p:nvPr/>
        </p:nvSpPr>
        <p:spPr bwMode="auto">
          <a:xfrm>
            <a:off x="4487863" y="5363032"/>
            <a:ext cx="0" cy="381000"/>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6" name="Text Box 33"/>
              <p:cNvSpPr txBox="1">
                <a:spLocks noChangeArrowheads="1"/>
              </p:cNvSpPr>
              <p:nvPr/>
            </p:nvSpPr>
            <p:spPr bwMode="auto">
              <a:xfrm>
                <a:off x="4269660" y="5744032"/>
                <a:ext cx="57272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3</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16" name="Text Box 33"/>
              <p:cNvSpPr txBox="1">
                <a:spLocks noRot="1" noChangeAspect="1" noMove="1" noResize="1" noEditPoints="1" noAdjustHandles="1" noChangeArrowheads="1" noChangeShapeType="1" noTextEdit="1"/>
              </p:cNvSpPr>
              <p:nvPr/>
            </p:nvSpPr>
            <p:spPr bwMode="auto">
              <a:xfrm>
                <a:off x="4269660" y="5744032"/>
                <a:ext cx="572721" cy="461665"/>
              </a:xfrm>
              <a:prstGeom prst="rect">
                <a:avLst/>
              </a:prstGeom>
              <a:blipFill>
                <a:blip r:embed="rId5"/>
                <a:stretch>
                  <a:fillRect b="-26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117" name="Line 34"/>
          <p:cNvSpPr>
            <a:spLocks noChangeShapeType="1"/>
          </p:cNvSpPr>
          <p:nvPr/>
        </p:nvSpPr>
        <p:spPr bwMode="auto">
          <a:xfrm>
            <a:off x="7307263" y="5363032"/>
            <a:ext cx="0" cy="381000"/>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8" name="Text Box 35"/>
              <p:cNvSpPr txBox="1">
                <a:spLocks noChangeArrowheads="1"/>
              </p:cNvSpPr>
              <p:nvPr/>
            </p:nvSpPr>
            <p:spPr bwMode="auto">
              <a:xfrm>
                <a:off x="7054850" y="5744032"/>
                <a:ext cx="618054"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𝑁</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18" name="Text Box 35"/>
              <p:cNvSpPr txBox="1">
                <a:spLocks noRot="1" noChangeAspect="1" noMove="1" noResize="1" noEditPoints="1" noAdjustHandles="1" noChangeArrowheads="1" noChangeShapeType="1" noTextEdit="1"/>
              </p:cNvSpPr>
              <p:nvPr/>
            </p:nvSpPr>
            <p:spPr bwMode="auto">
              <a:xfrm>
                <a:off x="7054850" y="5744032"/>
                <a:ext cx="618054" cy="461665"/>
              </a:xfrm>
              <a:prstGeom prst="rect">
                <a:avLst/>
              </a:prstGeom>
              <a:blipFill>
                <a:blip r:embed="rId6"/>
                <a:stretch>
                  <a:fillRect b="-26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119" name="Oval 36"/>
          <p:cNvSpPr>
            <a:spLocks noChangeArrowheads="1"/>
          </p:cNvSpPr>
          <p:nvPr/>
        </p:nvSpPr>
        <p:spPr bwMode="auto">
          <a:xfrm>
            <a:off x="1524000" y="3077032"/>
            <a:ext cx="530225" cy="530225"/>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2</a:t>
            </a:r>
          </a:p>
        </p:txBody>
      </p:sp>
      <p:grpSp>
        <p:nvGrpSpPr>
          <p:cNvPr id="120" name="Group 37"/>
          <p:cNvGrpSpPr>
            <a:grpSpLocks/>
          </p:cNvGrpSpPr>
          <p:nvPr/>
        </p:nvGrpSpPr>
        <p:grpSpPr bwMode="auto">
          <a:xfrm>
            <a:off x="2054225" y="2642057"/>
            <a:ext cx="841375" cy="2111374"/>
            <a:chOff x="1294" y="1838"/>
            <a:chExt cx="530" cy="1330"/>
          </a:xfrm>
        </p:grpSpPr>
        <p:grpSp>
          <p:nvGrpSpPr>
            <p:cNvPr id="121" name="Group 38"/>
            <p:cNvGrpSpPr>
              <a:grpSpLocks/>
            </p:cNvGrpSpPr>
            <p:nvPr/>
          </p:nvGrpSpPr>
          <p:grpSpPr bwMode="auto">
            <a:xfrm>
              <a:off x="1294" y="1838"/>
              <a:ext cx="530" cy="1296"/>
              <a:chOff x="1294" y="1838"/>
              <a:chExt cx="530" cy="1296"/>
            </a:xfrm>
          </p:grpSpPr>
          <p:cxnSp>
            <p:nvCxnSpPr>
              <p:cNvPr id="123" name="AutoShape 39"/>
              <p:cNvCxnSpPr>
                <a:cxnSpLocks noChangeShapeType="1"/>
                <a:stCxn id="88" idx="6"/>
                <a:endCxn id="93" idx="2"/>
              </p:cNvCxnSpPr>
              <p:nvPr/>
            </p:nvCxnSpPr>
            <p:spPr bwMode="auto">
              <a:xfrm>
                <a:off x="1294" y="1838"/>
                <a:ext cx="530"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4" name="AutoShape 40"/>
              <p:cNvCxnSpPr>
                <a:cxnSpLocks noChangeShapeType="1"/>
                <a:stCxn id="88" idx="6"/>
                <a:endCxn id="94" idx="2"/>
              </p:cNvCxnSpPr>
              <p:nvPr/>
            </p:nvCxnSpPr>
            <p:spPr bwMode="auto">
              <a:xfrm>
                <a:off x="1294" y="1838"/>
                <a:ext cx="530"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5" name="AutoShape 41"/>
              <p:cNvCxnSpPr>
                <a:cxnSpLocks noChangeShapeType="1"/>
                <a:stCxn id="88" idx="6"/>
                <a:endCxn id="95" idx="2"/>
              </p:cNvCxnSpPr>
              <p:nvPr/>
            </p:nvCxnSpPr>
            <p:spPr bwMode="auto">
              <a:xfrm>
                <a:off x="1294" y="1838"/>
                <a:ext cx="530"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6" name="AutoShape 42"/>
              <p:cNvCxnSpPr>
                <a:cxnSpLocks noChangeShapeType="1"/>
                <a:stCxn id="89" idx="6"/>
                <a:endCxn id="93" idx="2"/>
              </p:cNvCxnSpPr>
              <p:nvPr/>
            </p:nvCxnSpPr>
            <p:spPr bwMode="auto">
              <a:xfrm flipV="1">
                <a:off x="1294" y="1838"/>
                <a:ext cx="530"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7" name="AutoShape 43"/>
              <p:cNvCxnSpPr>
                <a:cxnSpLocks noChangeShapeType="1"/>
                <a:stCxn id="89" idx="6"/>
                <a:endCxn id="94" idx="2"/>
              </p:cNvCxnSpPr>
              <p:nvPr/>
            </p:nvCxnSpPr>
            <p:spPr bwMode="auto">
              <a:xfrm>
                <a:off x="1294" y="2270"/>
                <a:ext cx="530"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8" name="AutoShape 44"/>
              <p:cNvCxnSpPr>
                <a:cxnSpLocks noChangeShapeType="1"/>
                <a:stCxn id="89" idx="6"/>
                <a:endCxn id="95" idx="2"/>
              </p:cNvCxnSpPr>
              <p:nvPr/>
            </p:nvCxnSpPr>
            <p:spPr bwMode="auto">
              <a:xfrm>
                <a:off x="1294" y="2270"/>
                <a:ext cx="530"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9" name="AutoShape 45"/>
              <p:cNvCxnSpPr>
                <a:cxnSpLocks noChangeShapeType="1"/>
                <a:stCxn id="90" idx="6"/>
                <a:endCxn id="95" idx="2"/>
              </p:cNvCxnSpPr>
              <p:nvPr/>
            </p:nvCxnSpPr>
            <p:spPr bwMode="auto">
              <a:xfrm>
                <a:off x="1294" y="3134"/>
                <a:ext cx="530"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122" name="Line 46"/>
            <p:cNvSpPr>
              <a:spLocks noChangeShapeType="1"/>
            </p:cNvSpPr>
            <p:nvPr/>
          </p:nvSpPr>
          <p:spPr bwMode="auto">
            <a:xfrm flipV="1">
              <a:off x="1296"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30" name="Group 47"/>
          <p:cNvGrpSpPr>
            <a:grpSpLocks/>
          </p:cNvGrpSpPr>
          <p:nvPr/>
        </p:nvGrpSpPr>
        <p:grpSpPr bwMode="auto">
          <a:xfrm>
            <a:off x="3429000" y="2696032"/>
            <a:ext cx="838200" cy="2057400"/>
            <a:chOff x="2160" y="1872"/>
            <a:chExt cx="528" cy="1296"/>
          </a:xfrm>
        </p:grpSpPr>
        <p:grpSp>
          <p:nvGrpSpPr>
            <p:cNvPr id="131" name="Group 48"/>
            <p:cNvGrpSpPr>
              <a:grpSpLocks/>
            </p:cNvGrpSpPr>
            <p:nvPr/>
          </p:nvGrpSpPr>
          <p:grpSpPr bwMode="auto">
            <a:xfrm>
              <a:off x="2160" y="1872"/>
              <a:ext cx="506" cy="1296"/>
              <a:chOff x="2160" y="1872"/>
              <a:chExt cx="506" cy="1296"/>
            </a:xfrm>
          </p:grpSpPr>
          <p:cxnSp>
            <p:nvCxnSpPr>
              <p:cNvPr id="133" name="AutoShape 49"/>
              <p:cNvCxnSpPr>
                <a:cxnSpLocks noChangeShapeType="1"/>
              </p:cNvCxnSpPr>
              <p:nvPr/>
            </p:nvCxnSpPr>
            <p:spPr bwMode="auto">
              <a:xfrm>
                <a:off x="2160"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4" name="AutoShape 50"/>
              <p:cNvCxnSpPr>
                <a:cxnSpLocks noChangeShapeType="1"/>
              </p:cNvCxnSpPr>
              <p:nvPr/>
            </p:nvCxnSpPr>
            <p:spPr bwMode="auto">
              <a:xfrm>
                <a:off x="2160"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5" name="AutoShape 51"/>
              <p:cNvCxnSpPr>
                <a:cxnSpLocks noChangeShapeType="1"/>
              </p:cNvCxnSpPr>
              <p:nvPr/>
            </p:nvCxnSpPr>
            <p:spPr bwMode="auto">
              <a:xfrm>
                <a:off x="2160"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6" name="AutoShape 52"/>
              <p:cNvCxnSpPr>
                <a:cxnSpLocks noChangeShapeType="1"/>
              </p:cNvCxnSpPr>
              <p:nvPr/>
            </p:nvCxnSpPr>
            <p:spPr bwMode="auto">
              <a:xfrm flipV="1">
                <a:off x="2160"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7" name="AutoShape 53"/>
              <p:cNvCxnSpPr>
                <a:cxnSpLocks noChangeShapeType="1"/>
              </p:cNvCxnSpPr>
              <p:nvPr/>
            </p:nvCxnSpPr>
            <p:spPr bwMode="auto">
              <a:xfrm>
                <a:off x="2160"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8" name="AutoShape 54"/>
              <p:cNvCxnSpPr>
                <a:cxnSpLocks noChangeShapeType="1"/>
              </p:cNvCxnSpPr>
              <p:nvPr/>
            </p:nvCxnSpPr>
            <p:spPr bwMode="auto">
              <a:xfrm>
                <a:off x="2160"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9" name="AutoShape 55"/>
              <p:cNvCxnSpPr>
                <a:cxnSpLocks noChangeShapeType="1"/>
              </p:cNvCxnSpPr>
              <p:nvPr/>
            </p:nvCxnSpPr>
            <p:spPr bwMode="auto">
              <a:xfrm>
                <a:off x="2160"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132" name="Line 56"/>
            <p:cNvSpPr>
              <a:spLocks noChangeShapeType="1"/>
            </p:cNvSpPr>
            <p:nvPr/>
          </p:nvSpPr>
          <p:spPr bwMode="auto">
            <a:xfrm flipV="1">
              <a:off x="2160"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40" name="Group 57"/>
          <p:cNvGrpSpPr>
            <a:grpSpLocks/>
          </p:cNvGrpSpPr>
          <p:nvPr/>
        </p:nvGrpSpPr>
        <p:grpSpPr bwMode="auto">
          <a:xfrm>
            <a:off x="4800600" y="2696032"/>
            <a:ext cx="838200" cy="2057400"/>
            <a:chOff x="3024" y="1872"/>
            <a:chExt cx="528" cy="1296"/>
          </a:xfrm>
        </p:grpSpPr>
        <p:grpSp>
          <p:nvGrpSpPr>
            <p:cNvPr id="141" name="Group 58"/>
            <p:cNvGrpSpPr>
              <a:grpSpLocks/>
            </p:cNvGrpSpPr>
            <p:nvPr/>
          </p:nvGrpSpPr>
          <p:grpSpPr bwMode="auto">
            <a:xfrm>
              <a:off x="3024" y="1872"/>
              <a:ext cx="506" cy="1296"/>
              <a:chOff x="3024" y="1872"/>
              <a:chExt cx="506" cy="1296"/>
            </a:xfrm>
          </p:grpSpPr>
          <p:cxnSp>
            <p:nvCxnSpPr>
              <p:cNvPr id="143" name="AutoShape 59"/>
              <p:cNvCxnSpPr>
                <a:cxnSpLocks noChangeShapeType="1"/>
              </p:cNvCxnSpPr>
              <p:nvPr/>
            </p:nvCxnSpPr>
            <p:spPr bwMode="auto">
              <a:xfrm>
                <a:off x="3024"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4" name="AutoShape 60"/>
              <p:cNvCxnSpPr>
                <a:cxnSpLocks noChangeShapeType="1"/>
              </p:cNvCxnSpPr>
              <p:nvPr/>
            </p:nvCxnSpPr>
            <p:spPr bwMode="auto">
              <a:xfrm>
                <a:off x="3024"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5" name="AutoShape 61"/>
              <p:cNvCxnSpPr>
                <a:cxnSpLocks noChangeShapeType="1"/>
              </p:cNvCxnSpPr>
              <p:nvPr/>
            </p:nvCxnSpPr>
            <p:spPr bwMode="auto">
              <a:xfrm>
                <a:off x="3024"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6" name="AutoShape 62"/>
              <p:cNvCxnSpPr>
                <a:cxnSpLocks noChangeShapeType="1"/>
              </p:cNvCxnSpPr>
              <p:nvPr/>
            </p:nvCxnSpPr>
            <p:spPr bwMode="auto">
              <a:xfrm flipV="1">
                <a:off x="3024"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7" name="AutoShape 63"/>
              <p:cNvCxnSpPr>
                <a:cxnSpLocks noChangeShapeType="1"/>
              </p:cNvCxnSpPr>
              <p:nvPr/>
            </p:nvCxnSpPr>
            <p:spPr bwMode="auto">
              <a:xfrm>
                <a:off x="3024"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8" name="AutoShape 64"/>
              <p:cNvCxnSpPr>
                <a:cxnSpLocks noChangeShapeType="1"/>
              </p:cNvCxnSpPr>
              <p:nvPr/>
            </p:nvCxnSpPr>
            <p:spPr bwMode="auto">
              <a:xfrm>
                <a:off x="3024"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9" name="AutoShape 65"/>
              <p:cNvCxnSpPr>
                <a:cxnSpLocks noChangeShapeType="1"/>
              </p:cNvCxnSpPr>
              <p:nvPr/>
            </p:nvCxnSpPr>
            <p:spPr bwMode="auto">
              <a:xfrm>
                <a:off x="3024"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142" name="Line 66"/>
            <p:cNvSpPr>
              <a:spLocks noChangeShapeType="1"/>
            </p:cNvSpPr>
            <p:nvPr/>
          </p:nvSpPr>
          <p:spPr bwMode="auto">
            <a:xfrm flipV="1">
              <a:off x="3024"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50" name="Group 67"/>
          <p:cNvGrpSpPr>
            <a:grpSpLocks/>
          </p:cNvGrpSpPr>
          <p:nvPr/>
        </p:nvGrpSpPr>
        <p:grpSpPr bwMode="auto">
          <a:xfrm>
            <a:off x="6248400" y="2696032"/>
            <a:ext cx="838200" cy="2057400"/>
            <a:chOff x="3936" y="1872"/>
            <a:chExt cx="528" cy="1296"/>
          </a:xfrm>
        </p:grpSpPr>
        <p:grpSp>
          <p:nvGrpSpPr>
            <p:cNvPr id="151" name="Group 68"/>
            <p:cNvGrpSpPr>
              <a:grpSpLocks/>
            </p:cNvGrpSpPr>
            <p:nvPr/>
          </p:nvGrpSpPr>
          <p:grpSpPr bwMode="auto">
            <a:xfrm>
              <a:off x="3938" y="1872"/>
              <a:ext cx="506" cy="1296"/>
              <a:chOff x="3938" y="1872"/>
              <a:chExt cx="506" cy="1296"/>
            </a:xfrm>
          </p:grpSpPr>
          <p:cxnSp>
            <p:nvCxnSpPr>
              <p:cNvPr id="153" name="AutoShape 69"/>
              <p:cNvCxnSpPr>
                <a:cxnSpLocks noChangeShapeType="1"/>
              </p:cNvCxnSpPr>
              <p:nvPr/>
            </p:nvCxnSpPr>
            <p:spPr bwMode="auto">
              <a:xfrm>
                <a:off x="3938"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4" name="AutoShape 70"/>
              <p:cNvCxnSpPr>
                <a:cxnSpLocks noChangeShapeType="1"/>
              </p:cNvCxnSpPr>
              <p:nvPr/>
            </p:nvCxnSpPr>
            <p:spPr bwMode="auto">
              <a:xfrm>
                <a:off x="3938"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5" name="AutoShape 71"/>
              <p:cNvCxnSpPr>
                <a:cxnSpLocks noChangeShapeType="1"/>
              </p:cNvCxnSpPr>
              <p:nvPr/>
            </p:nvCxnSpPr>
            <p:spPr bwMode="auto">
              <a:xfrm>
                <a:off x="3938"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6" name="AutoShape 72"/>
              <p:cNvCxnSpPr>
                <a:cxnSpLocks noChangeShapeType="1"/>
              </p:cNvCxnSpPr>
              <p:nvPr/>
            </p:nvCxnSpPr>
            <p:spPr bwMode="auto">
              <a:xfrm flipV="1">
                <a:off x="3938"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7" name="AutoShape 73"/>
              <p:cNvCxnSpPr>
                <a:cxnSpLocks noChangeShapeType="1"/>
              </p:cNvCxnSpPr>
              <p:nvPr/>
            </p:nvCxnSpPr>
            <p:spPr bwMode="auto">
              <a:xfrm>
                <a:off x="3938"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8" name="AutoShape 74"/>
              <p:cNvCxnSpPr>
                <a:cxnSpLocks noChangeShapeType="1"/>
              </p:cNvCxnSpPr>
              <p:nvPr/>
            </p:nvCxnSpPr>
            <p:spPr bwMode="auto">
              <a:xfrm>
                <a:off x="3938"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9" name="AutoShape 75"/>
              <p:cNvCxnSpPr>
                <a:cxnSpLocks noChangeShapeType="1"/>
              </p:cNvCxnSpPr>
              <p:nvPr/>
            </p:nvCxnSpPr>
            <p:spPr bwMode="auto">
              <a:xfrm>
                <a:off x="3938"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152" name="Line 76"/>
            <p:cNvSpPr>
              <a:spLocks noChangeShapeType="1"/>
            </p:cNvSpPr>
            <p:nvPr/>
          </p:nvSpPr>
          <p:spPr bwMode="auto">
            <a:xfrm flipV="1">
              <a:off x="3936"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grpSp>
      <p:cxnSp>
        <p:nvCxnSpPr>
          <p:cNvPr id="160" name="AutoShape 77"/>
          <p:cNvCxnSpPr>
            <a:cxnSpLocks noChangeShapeType="1"/>
            <a:stCxn id="119" idx="6"/>
            <a:endCxn id="93" idx="2"/>
          </p:cNvCxnSpPr>
          <p:nvPr/>
        </p:nvCxnSpPr>
        <p:spPr bwMode="auto">
          <a:xfrm flipV="1">
            <a:off x="2073275" y="2656345"/>
            <a:ext cx="803275" cy="685800"/>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161" name="AutoShape 78"/>
          <p:cNvCxnSpPr>
            <a:cxnSpLocks noChangeShapeType="1"/>
          </p:cNvCxnSpPr>
          <p:nvPr/>
        </p:nvCxnSpPr>
        <p:spPr bwMode="auto">
          <a:xfrm>
            <a:off x="3429000" y="2656345"/>
            <a:ext cx="803275" cy="2057400"/>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162" name="Oval 79"/>
          <p:cNvSpPr>
            <a:spLocks noChangeArrowheads="1"/>
          </p:cNvSpPr>
          <p:nvPr/>
        </p:nvSpPr>
        <p:spPr bwMode="auto">
          <a:xfrm>
            <a:off x="2895600" y="2391232"/>
            <a:ext cx="530225" cy="530225"/>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1</a:t>
            </a:r>
          </a:p>
        </p:txBody>
      </p:sp>
      <p:sp>
        <p:nvSpPr>
          <p:cNvPr id="163" name="Oval 80"/>
          <p:cNvSpPr>
            <a:spLocks noChangeArrowheads="1"/>
          </p:cNvSpPr>
          <p:nvPr/>
        </p:nvSpPr>
        <p:spPr bwMode="auto">
          <a:xfrm>
            <a:off x="4267200" y="4448632"/>
            <a:ext cx="530225" cy="530225"/>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K</a:t>
            </a:r>
          </a:p>
        </p:txBody>
      </p:sp>
      <p:cxnSp>
        <p:nvCxnSpPr>
          <p:cNvPr id="164" name="AutoShape 81"/>
          <p:cNvCxnSpPr>
            <a:cxnSpLocks noChangeShapeType="1"/>
          </p:cNvCxnSpPr>
          <p:nvPr/>
        </p:nvCxnSpPr>
        <p:spPr bwMode="auto">
          <a:xfrm flipV="1">
            <a:off x="4800600" y="3686632"/>
            <a:ext cx="838200" cy="1066800"/>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165" name="AutoShape 82"/>
          <p:cNvCxnSpPr>
            <a:cxnSpLocks noChangeShapeType="1"/>
            <a:endCxn id="108" idx="2"/>
          </p:cNvCxnSpPr>
          <p:nvPr/>
        </p:nvCxnSpPr>
        <p:spPr bwMode="auto">
          <a:xfrm flipV="1">
            <a:off x="6248400" y="3342145"/>
            <a:ext cx="822325" cy="763587"/>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166" name="Oval 83"/>
          <p:cNvSpPr>
            <a:spLocks noChangeArrowheads="1"/>
          </p:cNvSpPr>
          <p:nvPr/>
        </p:nvSpPr>
        <p:spPr bwMode="auto">
          <a:xfrm>
            <a:off x="7086600" y="3077032"/>
            <a:ext cx="530225" cy="530225"/>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2</a:t>
            </a:r>
          </a:p>
        </p:txBody>
      </p:sp>
    </p:spTree>
    <p:extLst>
      <p:ext uri="{BB962C8B-B14F-4D97-AF65-F5344CB8AC3E}">
        <p14:creationId xmlns:p14="http://schemas.microsoft.com/office/powerpoint/2010/main" val="312637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dissolve">
                                      <p:cBhvr>
                                        <p:cTn id="7" dur="500"/>
                                        <p:tgtEl>
                                          <p:spTgt spid="8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92"/>
                                        </p:tgtEl>
                                        <p:attrNameLst>
                                          <p:attrName>style.visibility</p:attrName>
                                        </p:attrNameLst>
                                      </p:cBhvr>
                                      <p:to>
                                        <p:strVal val="visible"/>
                                      </p:to>
                                    </p:set>
                                    <p:animEffect transition="in" filter="dissolve">
                                      <p:cBhvr>
                                        <p:cTn id="14" dur="500"/>
                                        <p:tgtEl>
                                          <p:spTgt spid="92"/>
                                        </p:tgtEl>
                                      </p:cBhvr>
                                    </p:animEffec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130"/>
                                        </p:tgtEl>
                                        <p:attrNameLst>
                                          <p:attrName>style.visibility</p:attrName>
                                        </p:attrNameLst>
                                      </p:cBhvr>
                                      <p:to>
                                        <p:strVal val="visible"/>
                                      </p:to>
                                    </p:set>
                                  </p:childTnLst>
                                </p:cTn>
                              </p:par>
                            </p:childTnLst>
                          </p:cTn>
                        </p:par>
                        <p:par>
                          <p:cTn id="18" fill="hold">
                            <p:stCondLst>
                              <p:cond delay="1000"/>
                            </p:stCondLst>
                            <p:childTnLst>
                              <p:par>
                                <p:cTn id="19" presetID="9" presetClass="entr" presetSubtype="0" fill="hold" nodeType="after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dissolve">
                                      <p:cBhvr>
                                        <p:cTn id="21" dur="500"/>
                                        <p:tgtEl>
                                          <p:spTgt spid="97"/>
                                        </p:tgtEl>
                                      </p:cBhvr>
                                    </p:animEffect>
                                  </p:childTnLst>
                                </p:cTn>
                              </p:par>
                            </p:childTnLst>
                          </p:cTn>
                        </p:par>
                        <p:par>
                          <p:cTn id="22" fill="hold">
                            <p:stCondLst>
                              <p:cond delay="1500"/>
                            </p:stCondLst>
                            <p:childTnLst>
                              <p:par>
                                <p:cTn id="23" presetID="1" presetClass="entr" presetSubtype="0" fill="hold" nodeType="afterEffect">
                                  <p:stCondLst>
                                    <p:cond delay="0"/>
                                  </p:stCondLst>
                                  <p:childTnLst>
                                    <p:set>
                                      <p:cBhvr>
                                        <p:cTn id="24" dur="1" fill="hold">
                                          <p:stCondLst>
                                            <p:cond delay="0"/>
                                          </p:stCondLst>
                                        </p:cTn>
                                        <p:tgtEl>
                                          <p:spTgt spid="140"/>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nodeType="afterEffect">
                                  <p:stCondLst>
                                    <p:cond delay="0"/>
                                  </p:stCondLst>
                                  <p:childTnLst>
                                    <p:set>
                                      <p:cBhvr>
                                        <p:cTn id="27" dur="1" fill="hold">
                                          <p:stCondLst>
                                            <p:cond delay="0"/>
                                          </p:stCondLst>
                                        </p:cTn>
                                        <p:tgtEl>
                                          <p:spTgt spid="102"/>
                                        </p:tgtEl>
                                        <p:attrNameLst>
                                          <p:attrName>style.visibility</p:attrName>
                                        </p:attrNameLst>
                                      </p:cBhvr>
                                      <p:to>
                                        <p:strVal val="visible"/>
                                      </p:to>
                                    </p:set>
                                  </p:childTnLst>
                                </p:cTn>
                              </p:par>
                            </p:childTnLst>
                          </p:cTn>
                        </p:par>
                        <p:par>
                          <p:cTn id="28" fill="hold">
                            <p:stCondLst>
                              <p:cond delay="1500"/>
                            </p:stCondLst>
                            <p:childTnLst>
                              <p:par>
                                <p:cTn id="29" presetID="1" presetClass="entr" presetSubtype="0" fill="hold" nodeType="afterEffect">
                                  <p:stCondLst>
                                    <p:cond delay="0"/>
                                  </p:stCondLst>
                                  <p:childTnLst>
                                    <p:set>
                                      <p:cBhvr>
                                        <p:cTn id="30" dur="1" fill="hold">
                                          <p:stCondLst>
                                            <p:cond delay="0"/>
                                          </p:stCondLst>
                                        </p:cTn>
                                        <p:tgtEl>
                                          <p:spTgt spid="1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6"/>
                                        </p:tgtEl>
                                        <p:attrNameLst>
                                          <p:attrName>style.visibility</p:attrName>
                                        </p:attrNameLst>
                                      </p:cBhvr>
                                      <p:to>
                                        <p:strVal val="visible"/>
                                      </p:to>
                                    </p:set>
                                  </p:childTnLst>
                                </p:cTn>
                              </p:par>
                            </p:childTnLst>
                          </p:cTn>
                        </p:par>
                        <p:par>
                          <p:cTn id="35" fill="hold">
                            <p:stCondLst>
                              <p:cond delay="0"/>
                            </p:stCondLst>
                            <p:childTnLst>
                              <p:par>
                                <p:cTn id="36" presetID="9" presetClass="entr" presetSubtype="0" fill="hold" nodeType="afterEffect">
                                  <p:stCondLst>
                                    <p:cond delay="0"/>
                                  </p:stCondLst>
                                  <p:childTnLst>
                                    <p:set>
                                      <p:cBhvr>
                                        <p:cTn id="37" dur="1" fill="hold">
                                          <p:stCondLst>
                                            <p:cond delay="0"/>
                                          </p:stCondLst>
                                        </p:cTn>
                                        <p:tgtEl>
                                          <p:spTgt spid="106"/>
                                        </p:tgtEl>
                                        <p:attrNameLst>
                                          <p:attrName>style.visibility</p:attrName>
                                        </p:attrNameLst>
                                      </p:cBhvr>
                                      <p:to>
                                        <p:strVal val="visible"/>
                                      </p:to>
                                    </p:set>
                                    <p:animEffect transition="in" filter="dissolve">
                                      <p:cBhvr>
                                        <p:cTn id="38" dur="500"/>
                                        <p:tgtEl>
                                          <p:spTgt spid="106"/>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19"/>
                                        </p:tgtEl>
                                        <p:attrNameLst>
                                          <p:attrName>style.visibility</p:attrName>
                                        </p:attrNameLst>
                                      </p:cBhvr>
                                      <p:to>
                                        <p:strVal val="visible"/>
                                      </p:to>
                                    </p:set>
                                    <p:animEffect transition="in" filter="dissolve">
                                      <p:cBhvr>
                                        <p:cTn id="43" dur="500"/>
                                        <p:tgtEl>
                                          <p:spTgt spid="119"/>
                                        </p:tgtEl>
                                      </p:cBhvr>
                                    </p:animEffect>
                                  </p:childTnLst>
                                </p:cTn>
                              </p:par>
                            </p:childTnLst>
                          </p:cTn>
                        </p:par>
                        <p:par>
                          <p:cTn id="44" fill="hold">
                            <p:stCondLst>
                              <p:cond delay="500"/>
                            </p:stCondLst>
                            <p:childTnLst>
                              <p:par>
                                <p:cTn id="45" presetID="9" presetClass="entr" presetSubtype="0" fill="hold" nodeType="afterEffect">
                                  <p:stCondLst>
                                    <p:cond delay="0"/>
                                  </p:stCondLst>
                                  <p:childTnLst>
                                    <p:set>
                                      <p:cBhvr>
                                        <p:cTn id="46" dur="1" fill="hold">
                                          <p:stCondLst>
                                            <p:cond delay="0"/>
                                          </p:stCondLst>
                                        </p:cTn>
                                        <p:tgtEl>
                                          <p:spTgt spid="111"/>
                                        </p:tgtEl>
                                        <p:attrNameLst>
                                          <p:attrName>style.visibility</p:attrName>
                                        </p:attrNameLst>
                                      </p:cBhvr>
                                      <p:to>
                                        <p:strVal val="visible"/>
                                      </p:to>
                                    </p:set>
                                    <p:animEffect transition="in" filter="dissolve">
                                      <p:cBhvr>
                                        <p:cTn id="47" dur="500"/>
                                        <p:tgtEl>
                                          <p:spTgt spid="111"/>
                                        </p:tgtEl>
                                      </p:cBhvr>
                                    </p:animEffect>
                                  </p:childTnLst>
                                </p:cTn>
                              </p:par>
                            </p:childTnLst>
                          </p:cTn>
                        </p:par>
                        <p:par>
                          <p:cTn id="48" fill="hold">
                            <p:stCondLst>
                              <p:cond delay="1000"/>
                            </p:stCondLst>
                            <p:childTnLst>
                              <p:par>
                                <p:cTn id="49" presetID="9" presetClass="entr" presetSubtype="0" fill="hold" grpId="0" nodeType="afterEffect">
                                  <p:stCondLst>
                                    <p:cond delay="0"/>
                                  </p:stCondLst>
                                  <p:childTnLst>
                                    <p:set>
                                      <p:cBhvr>
                                        <p:cTn id="50" dur="1" fill="hold">
                                          <p:stCondLst>
                                            <p:cond delay="0"/>
                                          </p:stCondLst>
                                        </p:cTn>
                                        <p:tgtEl>
                                          <p:spTgt spid="112"/>
                                        </p:tgtEl>
                                        <p:attrNameLst>
                                          <p:attrName>style.visibility</p:attrName>
                                        </p:attrNameLst>
                                      </p:cBhvr>
                                      <p:to>
                                        <p:strVal val="visible"/>
                                      </p:to>
                                    </p:set>
                                    <p:animEffect transition="in" filter="dissolve">
                                      <p:cBhvr>
                                        <p:cTn id="51" dur="500"/>
                                        <p:tgtEl>
                                          <p:spTgt spid="112"/>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60"/>
                                        </p:tgtEl>
                                        <p:attrNameLst>
                                          <p:attrName>style.visibility</p:attrName>
                                        </p:attrNameLst>
                                      </p:cBhvr>
                                      <p:to>
                                        <p:strVal val="visible"/>
                                      </p:to>
                                    </p:set>
                                    <p:animEffect transition="in" filter="dissolve">
                                      <p:cBhvr>
                                        <p:cTn id="56" dur="500"/>
                                        <p:tgtEl>
                                          <p:spTgt spid="160"/>
                                        </p:tgtEl>
                                      </p:cBhvr>
                                    </p:animEffec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162"/>
                                        </p:tgtEl>
                                        <p:attrNameLst>
                                          <p:attrName>style.visibility</p:attrName>
                                        </p:attrNameLst>
                                      </p:cBhvr>
                                      <p:to>
                                        <p:strVal val="visible"/>
                                      </p:to>
                                    </p:set>
                                    <p:animEffect transition="in" filter="dissolve">
                                      <p:cBhvr>
                                        <p:cTn id="60" dur="500"/>
                                        <p:tgtEl>
                                          <p:spTgt spid="162"/>
                                        </p:tgtEl>
                                      </p:cBhvr>
                                    </p:animEffect>
                                  </p:childTnLst>
                                </p:cTn>
                              </p:par>
                            </p:childTnLst>
                          </p:cTn>
                        </p:par>
                        <p:par>
                          <p:cTn id="61" fill="hold">
                            <p:stCondLst>
                              <p:cond delay="1000"/>
                            </p:stCondLst>
                            <p:childTnLst>
                              <p:par>
                                <p:cTn id="62" presetID="9" presetClass="entr" presetSubtype="0" fill="hold" nodeType="afterEffect">
                                  <p:stCondLst>
                                    <p:cond delay="0"/>
                                  </p:stCondLst>
                                  <p:childTnLst>
                                    <p:set>
                                      <p:cBhvr>
                                        <p:cTn id="63" dur="1" fill="hold">
                                          <p:stCondLst>
                                            <p:cond delay="0"/>
                                          </p:stCondLst>
                                        </p:cTn>
                                        <p:tgtEl>
                                          <p:spTgt spid="113"/>
                                        </p:tgtEl>
                                        <p:attrNameLst>
                                          <p:attrName>style.visibility</p:attrName>
                                        </p:attrNameLst>
                                      </p:cBhvr>
                                      <p:to>
                                        <p:strVal val="visible"/>
                                      </p:to>
                                    </p:set>
                                    <p:animEffect transition="in" filter="dissolve">
                                      <p:cBhvr>
                                        <p:cTn id="64" dur="500"/>
                                        <p:tgtEl>
                                          <p:spTgt spid="113"/>
                                        </p:tgtEl>
                                      </p:cBhvr>
                                    </p:animEffect>
                                  </p:childTnLst>
                                </p:cTn>
                              </p:par>
                            </p:childTnLst>
                          </p:cTn>
                        </p:par>
                        <p:par>
                          <p:cTn id="65" fill="hold">
                            <p:stCondLst>
                              <p:cond delay="1500"/>
                            </p:stCondLst>
                            <p:childTnLst>
                              <p:par>
                                <p:cTn id="66" presetID="9" presetClass="entr" presetSubtype="0" fill="hold" grpId="0" nodeType="afterEffect">
                                  <p:stCondLst>
                                    <p:cond delay="0"/>
                                  </p:stCondLst>
                                  <p:childTnLst>
                                    <p:set>
                                      <p:cBhvr>
                                        <p:cTn id="67" dur="1" fill="hold">
                                          <p:stCondLst>
                                            <p:cond delay="0"/>
                                          </p:stCondLst>
                                        </p:cTn>
                                        <p:tgtEl>
                                          <p:spTgt spid="114"/>
                                        </p:tgtEl>
                                        <p:attrNameLst>
                                          <p:attrName>style.visibility</p:attrName>
                                        </p:attrNameLst>
                                      </p:cBhvr>
                                      <p:to>
                                        <p:strVal val="visible"/>
                                      </p:to>
                                    </p:set>
                                    <p:animEffect transition="in" filter="dissolve">
                                      <p:cBhvr>
                                        <p:cTn id="68" dur="500"/>
                                        <p:tgtEl>
                                          <p:spTgt spid="114"/>
                                        </p:tgtEl>
                                      </p:cBhvr>
                                    </p:animEffect>
                                  </p:childTnLst>
                                </p:cTn>
                              </p:par>
                            </p:childTnLst>
                          </p:cTn>
                        </p:par>
                        <p:par>
                          <p:cTn id="69" fill="hold">
                            <p:stCondLst>
                              <p:cond delay="2000"/>
                            </p:stCondLst>
                            <p:childTnLst>
                              <p:par>
                                <p:cTn id="70" presetID="9" presetClass="entr" presetSubtype="0" fill="hold" nodeType="afterEffect">
                                  <p:stCondLst>
                                    <p:cond delay="0"/>
                                  </p:stCondLst>
                                  <p:childTnLst>
                                    <p:set>
                                      <p:cBhvr>
                                        <p:cTn id="71" dur="1" fill="hold">
                                          <p:stCondLst>
                                            <p:cond delay="0"/>
                                          </p:stCondLst>
                                        </p:cTn>
                                        <p:tgtEl>
                                          <p:spTgt spid="161"/>
                                        </p:tgtEl>
                                        <p:attrNameLst>
                                          <p:attrName>style.visibility</p:attrName>
                                        </p:attrNameLst>
                                      </p:cBhvr>
                                      <p:to>
                                        <p:strVal val="visible"/>
                                      </p:to>
                                    </p:set>
                                    <p:animEffect transition="in" filter="dissolve">
                                      <p:cBhvr>
                                        <p:cTn id="72" dur="500"/>
                                        <p:tgtEl>
                                          <p:spTgt spid="161"/>
                                        </p:tgtEl>
                                      </p:cBhvr>
                                    </p:animEffect>
                                  </p:childTnLst>
                                </p:cTn>
                              </p:par>
                            </p:childTnLst>
                          </p:cTn>
                        </p:par>
                        <p:par>
                          <p:cTn id="73" fill="hold">
                            <p:stCondLst>
                              <p:cond delay="2500"/>
                            </p:stCondLst>
                            <p:childTnLst>
                              <p:par>
                                <p:cTn id="74" presetID="9" presetClass="entr" presetSubtype="0" fill="hold" grpId="0" nodeType="afterEffect">
                                  <p:stCondLst>
                                    <p:cond delay="0"/>
                                  </p:stCondLst>
                                  <p:childTnLst>
                                    <p:set>
                                      <p:cBhvr>
                                        <p:cTn id="75" dur="1" fill="hold">
                                          <p:stCondLst>
                                            <p:cond delay="0"/>
                                          </p:stCondLst>
                                        </p:cTn>
                                        <p:tgtEl>
                                          <p:spTgt spid="163"/>
                                        </p:tgtEl>
                                        <p:attrNameLst>
                                          <p:attrName>style.visibility</p:attrName>
                                        </p:attrNameLst>
                                      </p:cBhvr>
                                      <p:to>
                                        <p:strVal val="visible"/>
                                      </p:to>
                                    </p:set>
                                    <p:animEffect transition="in" filter="dissolve">
                                      <p:cBhvr>
                                        <p:cTn id="76" dur="500"/>
                                        <p:tgtEl>
                                          <p:spTgt spid="163"/>
                                        </p:tgtEl>
                                      </p:cBhvr>
                                    </p:animEffect>
                                  </p:childTnLst>
                                </p:cTn>
                              </p:par>
                            </p:childTnLst>
                          </p:cTn>
                        </p:par>
                        <p:par>
                          <p:cTn id="77" fill="hold">
                            <p:stCondLst>
                              <p:cond delay="3000"/>
                            </p:stCondLst>
                            <p:childTnLst>
                              <p:par>
                                <p:cTn id="78" presetID="9" presetClass="entr" presetSubtype="0" fill="hold" nodeType="afterEffect">
                                  <p:stCondLst>
                                    <p:cond delay="0"/>
                                  </p:stCondLst>
                                  <p:childTnLst>
                                    <p:set>
                                      <p:cBhvr>
                                        <p:cTn id="79" dur="1" fill="hold">
                                          <p:stCondLst>
                                            <p:cond delay="0"/>
                                          </p:stCondLst>
                                        </p:cTn>
                                        <p:tgtEl>
                                          <p:spTgt spid="115"/>
                                        </p:tgtEl>
                                        <p:attrNameLst>
                                          <p:attrName>style.visibility</p:attrName>
                                        </p:attrNameLst>
                                      </p:cBhvr>
                                      <p:to>
                                        <p:strVal val="visible"/>
                                      </p:to>
                                    </p:set>
                                    <p:animEffect transition="in" filter="dissolve">
                                      <p:cBhvr>
                                        <p:cTn id="80" dur="500"/>
                                        <p:tgtEl>
                                          <p:spTgt spid="115"/>
                                        </p:tgtEl>
                                      </p:cBhvr>
                                    </p:animEffect>
                                  </p:childTnLst>
                                </p:cTn>
                              </p:par>
                            </p:childTnLst>
                          </p:cTn>
                        </p:par>
                        <p:par>
                          <p:cTn id="81" fill="hold">
                            <p:stCondLst>
                              <p:cond delay="3500"/>
                            </p:stCondLst>
                            <p:childTnLst>
                              <p:par>
                                <p:cTn id="82" presetID="9" presetClass="entr" presetSubtype="0" fill="hold" grpId="0" nodeType="afterEffect">
                                  <p:stCondLst>
                                    <p:cond delay="0"/>
                                  </p:stCondLst>
                                  <p:childTnLst>
                                    <p:set>
                                      <p:cBhvr>
                                        <p:cTn id="83" dur="1" fill="hold">
                                          <p:stCondLst>
                                            <p:cond delay="0"/>
                                          </p:stCondLst>
                                        </p:cTn>
                                        <p:tgtEl>
                                          <p:spTgt spid="116"/>
                                        </p:tgtEl>
                                        <p:attrNameLst>
                                          <p:attrName>style.visibility</p:attrName>
                                        </p:attrNameLst>
                                      </p:cBhvr>
                                      <p:to>
                                        <p:strVal val="visible"/>
                                      </p:to>
                                    </p:set>
                                    <p:animEffect transition="in" filter="dissolve">
                                      <p:cBhvr>
                                        <p:cTn id="84" dur="500"/>
                                        <p:tgtEl>
                                          <p:spTgt spid="116"/>
                                        </p:tgtEl>
                                      </p:cBhvr>
                                    </p:animEffect>
                                  </p:childTnLst>
                                </p:cTn>
                              </p:par>
                            </p:childTnLst>
                          </p:cTn>
                        </p:par>
                        <p:par>
                          <p:cTn id="85" fill="hold">
                            <p:stCondLst>
                              <p:cond delay="4000"/>
                            </p:stCondLst>
                            <p:childTnLst>
                              <p:par>
                                <p:cTn id="86" presetID="9" presetClass="entr" presetSubtype="0" fill="hold" nodeType="afterEffect">
                                  <p:stCondLst>
                                    <p:cond delay="0"/>
                                  </p:stCondLst>
                                  <p:childTnLst>
                                    <p:set>
                                      <p:cBhvr>
                                        <p:cTn id="87" dur="1" fill="hold">
                                          <p:stCondLst>
                                            <p:cond delay="0"/>
                                          </p:stCondLst>
                                        </p:cTn>
                                        <p:tgtEl>
                                          <p:spTgt spid="164"/>
                                        </p:tgtEl>
                                        <p:attrNameLst>
                                          <p:attrName>style.visibility</p:attrName>
                                        </p:attrNameLst>
                                      </p:cBhvr>
                                      <p:to>
                                        <p:strVal val="visible"/>
                                      </p:to>
                                    </p:set>
                                    <p:animEffect transition="in" filter="dissolve">
                                      <p:cBhvr>
                                        <p:cTn id="88" dur="500"/>
                                        <p:tgtEl>
                                          <p:spTgt spid="164"/>
                                        </p:tgtEl>
                                      </p:cBhvr>
                                    </p:animEffect>
                                  </p:childTnLst>
                                </p:cTn>
                              </p:par>
                            </p:childTnLst>
                          </p:cTn>
                        </p:par>
                        <p:par>
                          <p:cTn id="89" fill="hold">
                            <p:stCondLst>
                              <p:cond delay="4500"/>
                            </p:stCondLst>
                            <p:childTnLst>
                              <p:par>
                                <p:cTn id="90" presetID="9" presetClass="entr" presetSubtype="0" fill="hold" nodeType="afterEffect">
                                  <p:stCondLst>
                                    <p:cond delay="0"/>
                                  </p:stCondLst>
                                  <p:childTnLst>
                                    <p:set>
                                      <p:cBhvr>
                                        <p:cTn id="91" dur="1" fill="hold">
                                          <p:stCondLst>
                                            <p:cond delay="0"/>
                                          </p:stCondLst>
                                        </p:cTn>
                                        <p:tgtEl>
                                          <p:spTgt spid="165"/>
                                        </p:tgtEl>
                                        <p:attrNameLst>
                                          <p:attrName>style.visibility</p:attrName>
                                        </p:attrNameLst>
                                      </p:cBhvr>
                                      <p:to>
                                        <p:strVal val="visible"/>
                                      </p:to>
                                    </p:set>
                                    <p:animEffect transition="in" filter="dissolve">
                                      <p:cBhvr>
                                        <p:cTn id="92" dur="500"/>
                                        <p:tgtEl>
                                          <p:spTgt spid="165"/>
                                        </p:tgtEl>
                                      </p:cBhvr>
                                    </p:animEffect>
                                  </p:childTnLst>
                                </p:cTn>
                              </p:par>
                            </p:childTnLst>
                          </p:cTn>
                        </p:par>
                        <p:par>
                          <p:cTn id="93" fill="hold">
                            <p:stCondLst>
                              <p:cond delay="5000"/>
                            </p:stCondLst>
                            <p:childTnLst>
                              <p:par>
                                <p:cTn id="94" presetID="9" presetClass="entr" presetSubtype="0" fill="hold" grpId="0" nodeType="afterEffect">
                                  <p:stCondLst>
                                    <p:cond delay="0"/>
                                  </p:stCondLst>
                                  <p:childTnLst>
                                    <p:set>
                                      <p:cBhvr>
                                        <p:cTn id="95" dur="1" fill="hold">
                                          <p:stCondLst>
                                            <p:cond delay="0"/>
                                          </p:stCondLst>
                                        </p:cTn>
                                        <p:tgtEl>
                                          <p:spTgt spid="166"/>
                                        </p:tgtEl>
                                        <p:attrNameLst>
                                          <p:attrName>style.visibility</p:attrName>
                                        </p:attrNameLst>
                                      </p:cBhvr>
                                      <p:to>
                                        <p:strVal val="visible"/>
                                      </p:to>
                                    </p:set>
                                    <p:animEffect transition="in" filter="dissolve">
                                      <p:cBhvr>
                                        <p:cTn id="96" dur="500"/>
                                        <p:tgtEl>
                                          <p:spTgt spid="166"/>
                                        </p:tgtEl>
                                      </p:cBhvr>
                                    </p:animEffect>
                                  </p:childTnLst>
                                </p:cTn>
                              </p:par>
                            </p:childTnLst>
                          </p:cTn>
                        </p:par>
                        <p:par>
                          <p:cTn id="97" fill="hold">
                            <p:stCondLst>
                              <p:cond delay="5500"/>
                            </p:stCondLst>
                            <p:childTnLst>
                              <p:par>
                                <p:cTn id="98" presetID="9" presetClass="entr" presetSubtype="0" fill="hold" nodeType="afterEffect">
                                  <p:stCondLst>
                                    <p:cond delay="0"/>
                                  </p:stCondLst>
                                  <p:childTnLst>
                                    <p:set>
                                      <p:cBhvr>
                                        <p:cTn id="99" dur="1" fill="hold">
                                          <p:stCondLst>
                                            <p:cond delay="0"/>
                                          </p:stCondLst>
                                        </p:cTn>
                                        <p:tgtEl>
                                          <p:spTgt spid="117"/>
                                        </p:tgtEl>
                                        <p:attrNameLst>
                                          <p:attrName>style.visibility</p:attrName>
                                        </p:attrNameLst>
                                      </p:cBhvr>
                                      <p:to>
                                        <p:strVal val="visible"/>
                                      </p:to>
                                    </p:set>
                                    <p:animEffect transition="in" filter="dissolve">
                                      <p:cBhvr>
                                        <p:cTn id="100" dur="500"/>
                                        <p:tgtEl>
                                          <p:spTgt spid="117"/>
                                        </p:tgtEl>
                                      </p:cBhvr>
                                    </p:animEffect>
                                  </p:childTnLst>
                                </p:cTn>
                              </p:par>
                            </p:childTnLst>
                          </p:cTn>
                        </p:par>
                        <p:par>
                          <p:cTn id="101" fill="hold">
                            <p:stCondLst>
                              <p:cond delay="6000"/>
                            </p:stCondLst>
                            <p:childTnLst>
                              <p:par>
                                <p:cTn id="102" presetID="9" presetClass="entr" presetSubtype="0" fill="hold" grpId="0" nodeType="afterEffect">
                                  <p:stCondLst>
                                    <p:cond delay="0"/>
                                  </p:stCondLst>
                                  <p:childTnLst>
                                    <p:set>
                                      <p:cBhvr>
                                        <p:cTn id="103" dur="1" fill="hold">
                                          <p:stCondLst>
                                            <p:cond delay="0"/>
                                          </p:stCondLst>
                                        </p:cTn>
                                        <p:tgtEl>
                                          <p:spTgt spid="118"/>
                                        </p:tgtEl>
                                        <p:attrNameLst>
                                          <p:attrName>style.visibility</p:attrName>
                                        </p:attrNameLst>
                                      </p:cBhvr>
                                      <p:to>
                                        <p:strVal val="visible"/>
                                      </p:to>
                                    </p:set>
                                    <p:animEffect transition="in" filter="dissolve">
                                      <p:cBhvr>
                                        <p:cTn id="104"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4" grpId="0"/>
      <p:bldP spid="116" grpId="0"/>
      <p:bldP spid="118" grpId="0"/>
      <p:bldP spid="119" grpId="0" animBg="1"/>
      <p:bldP spid="162" grpId="0" animBg="1"/>
      <p:bldP spid="163" grpId="0" animBg="1"/>
      <p:bldP spid="16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Generating a sequence by the model</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Given a HMM, we can generate a sequence of length </a:t>
                </a:r>
                <a:r>
                  <a:rPr lang="en-US" i="1" dirty="0" smtClean="0">
                    <a:latin typeface="Times New Roman" panose="02020603050405020304" pitchFamily="18" charset="0"/>
                    <a:cs typeface="Times New Roman" panose="02020603050405020304" pitchFamily="18" charset="0"/>
                  </a:rPr>
                  <a:t>N</a:t>
                </a:r>
                <a:r>
                  <a:rPr lang="en-US" dirty="0" smtClean="0"/>
                  <a:t> as follows:</a:t>
                </a:r>
              </a:p>
              <a:p>
                <a:pPr marL="457200" indent="-457200">
                  <a:buFont typeface="+mj-lt"/>
                  <a:buAutoNum type="arabicPeriod"/>
                </a:pPr>
                <a:r>
                  <a:rPr lang="en-US" dirty="0" smtClean="0"/>
                  <a:t>Start </a:t>
                </a:r>
                <a:r>
                  <a:rPr lang="en-US" dirty="0"/>
                  <a:t>at </a:t>
                </a:r>
                <a:r>
                  <a:rPr lang="en-US" dirty="0" smtClean="0"/>
                  <a:t>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1</m:t>
                        </m:r>
                      </m:sub>
                    </m:sSub>
                  </m:oMath>
                </a14:m>
                <a:r>
                  <a:rPr lang="en-US" dirty="0" smtClean="0"/>
                  <a:t> </a:t>
                </a:r>
                <a:r>
                  <a:rPr lang="en-US" dirty="0"/>
                  <a:t>according to </a:t>
                </a:r>
                <a:r>
                  <a:rPr lang="en-US" dirty="0" err="1" smtClean="0"/>
                  <a:t>prob</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1</m:t>
                            </m:r>
                          </m:sub>
                        </m:sSub>
                      </m:sub>
                    </m:sSub>
                  </m:oMath>
                </a14:m>
                <a:endParaRPr lang="en-US" dirty="0"/>
              </a:p>
              <a:p>
                <a:pPr marL="457200" indent="-457200">
                  <a:buFont typeface="+mj-lt"/>
                  <a:buAutoNum type="arabicPeriod"/>
                </a:pPr>
                <a:r>
                  <a:rPr lang="en-US" dirty="0"/>
                  <a:t>Emit letter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oMath>
                </a14:m>
                <a:r>
                  <a:rPr lang="en-US" dirty="0"/>
                  <a:t> according to </a:t>
                </a:r>
                <a:r>
                  <a:rPr lang="en-US" dirty="0" err="1"/>
                  <a:t>prob</a:t>
                </a:r>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𝑒</m:t>
                        </m:r>
                      </m:e>
                      <m: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𝜋</m:t>
                            </m:r>
                          </m:e>
                          <m:sub>
                            <m:r>
                              <a:rPr lang="en-US" b="0" i="1" dirty="0" smtClean="0">
                                <a:latin typeface="Cambria Math" panose="02040503050406030204" pitchFamily="18" charset="0"/>
                              </a:rPr>
                              <m:t>1</m:t>
                            </m:r>
                          </m:sub>
                        </m:sSub>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i="1" dirty="0">
                        <a:latin typeface="Cambria Math" panose="02040503050406030204" pitchFamily="18" charset="0"/>
                      </a:rPr>
                      <m:t>)</m:t>
                    </m:r>
                  </m:oMath>
                </a14:m>
                <a:endParaRPr lang="en-US" dirty="0"/>
              </a:p>
              <a:p>
                <a:pPr marL="457200" indent="-457200">
                  <a:buFont typeface="+mj-lt"/>
                  <a:buAutoNum type="arabicPeriod"/>
                </a:pPr>
                <a:r>
                  <a:rPr lang="en-US" dirty="0"/>
                  <a:t>Go to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b="0" i="1" smtClean="0">
                            <a:latin typeface="Cambria Math" panose="02040503050406030204" pitchFamily="18" charset="0"/>
                          </a:rPr>
                          <m:t>2</m:t>
                        </m:r>
                      </m:sub>
                    </m:sSub>
                  </m:oMath>
                </a14:m>
                <a:r>
                  <a:rPr lang="en-US" dirty="0"/>
                  <a:t> according to </a:t>
                </a:r>
                <a:r>
                  <a:rPr lang="en-US" dirty="0" err="1"/>
                  <a:t>prob</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2</m:t>
                            </m:r>
                          </m:sub>
                        </m:sSub>
                      </m:sub>
                    </m:sSub>
                  </m:oMath>
                </a14:m>
                <a:endParaRPr lang="en-US" dirty="0"/>
              </a:p>
              <a:p>
                <a:pPr marL="457200" indent="-457200">
                  <a:buFont typeface="+mj-lt"/>
                  <a:buAutoNum type="arabicPeriod"/>
                </a:pPr>
                <a:r>
                  <a:rPr lang="en-US" dirty="0"/>
                  <a:t>… until emitting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𝑁</m:t>
                        </m:r>
                      </m:sub>
                    </m:sSub>
                  </m:oMath>
                </a14:m>
                <a:r>
                  <a:rPr lang="en-US" dirty="0"/>
                  <a:t> </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356"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pPr>
              <a:defRPr/>
            </a:pPr>
            <a:fld id="{25813822-2983-49A1-9B8A-12F52F6CDF33}" type="datetime1">
              <a:rPr lang="en-US" altLang="zh-TW" smtClean="0"/>
              <a:t>12/17/2019</a:t>
            </a:fld>
            <a:endParaRPr lang="en-US" altLang="zh-TW"/>
          </a:p>
        </p:txBody>
      </p:sp>
      <p:sp>
        <p:nvSpPr>
          <p:cNvPr id="5" name="页脚占位符 4"/>
          <p:cNvSpPr>
            <a:spLocks noGrp="1"/>
          </p:cNvSpPr>
          <p:nvPr>
            <p:ph type="ftr" sz="quarter" idx="11"/>
          </p:nvPr>
        </p:nvSpPr>
        <p:spPr/>
        <p:txBody>
          <a:bodyPr/>
          <a:lstStyle/>
          <a:p>
            <a:pPr>
              <a:defRPr/>
            </a:pPr>
            <a:r>
              <a:rPr lang="en-US" altLang="zh-TW" smtClean="0"/>
              <a:t>Pattern recognition</a:t>
            </a:r>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17</a:t>
            </a:fld>
            <a:endParaRPr lang="en-US" altLang="zh-TW"/>
          </a:p>
        </p:txBody>
      </p:sp>
      <p:grpSp>
        <p:nvGrpSpPr>
          <p:cNvPr id="91" name="Group 4"/>
          <p:cNvGrpSpPr>
            <a:grpSpLocks/>
          </p:cNvGrpSpPr>
          <p:nvPr/>
        </p:nvGrpSpPr>
        <p:grpSpPr bwMode="auto">
          <a:xfrm>
            <a:off x="2408238" y="3810000"/>
            <a:ext cx="463550" cy="1708150"/>
            <a:chOff x="960" y="1680"/>
            <a:chExt cx="443" cy="1630"/>
          </a:xfrm>
        </p:grpSpPr>
        <p:sp>
          <p:nvSpPr>
            <p:cNvPr id="92" name="Oval 5"/>
            <p:cNvSpPr>
              <a:spLocks noChangeArrowheads="1"/>
            </p:cNvSpPr>
            <p:nvPr/>
          </p:nvSpPr>
          <p:spPr bwMode="auto">
            <a:xfrm>
              <a:off x="960"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93" name="Oval 6"/>
            <p:cNvSpPr>
              <a:spLocks noChangeArrowheads="1"/>
            </p:cNvSpPr>
            <p:nvPr/>
          </p:nvSpPr>
          <p:spPr bwMode="auto">
            <a:xfrm>
              <a:off x="960"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94" name="Oval 7"/>
            <p:cNvSpPr>
              <a:spLocks noChangeArrowheads="1"/>
            </p:cNvSpPr>
            <p:nvPr/>
          </p:nvSpPr>
          <p:spPr bwMode="auto">
            <a:xfrm>
              <a:off x="960"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95" name="Text Box 8"/>
            <p:cNvSpPr txBox="1">
              <a:spLocks noChangeArrowheads="1"/>
            </p:cNvSpPr>
            <p:nvPr/>
          </p:nvSpPr>
          <p:spPr bwMode="auto">
            <a:xfrm>
              <a:off x="1009" y="2592"/>
              <a:ext cx="394"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96" name="Group 9"/>
          <p:cNvGrpSpPr>
            <a:grpSpLocks/>
          </p:cNvGrpSpPr>
          <p:nvPr/>
        </p:nvGrpSpPr>
        <p:grpSpPr bwMode="auto">
          <a:xfrm>
            <a:off x="3311525" y="3810000"/>
            <a:ext cx="463550" cy="1708150"/>
            <a:chOff x="1824" y="1680"/>
            <a:chExt cx="443" cy="1630"/>
          </a:xfrm>
        </p:grpSpPr>
        <p:sp>
          <p:nvSpPr>
            <p:cNvPr id="97" name="Oval 10"/>
            <p:cNvSpPr>
              <a:spLocks noChangeArrowheads="1"/>
            </p:cNvSpPr>
            <p:nvPr/>
          </p:nvSpPr>
          <p:spPr bwMode="auto">
            <a:xfrm>
              <a:off x="1824"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98" name="Oval 11"/>
            <p:cNvSpPr>
              <a:spLocks noChangeArrowheads="1"/>
            </p:cNvSpPr>
            <p:nvPr/>
          </p:nvSpPr>
          <p:spPr bwMode="auto">
            <a:xfrm>
              <a:off x="1824"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99" name="Oval 12"/>
            <p:cNvSpPr>
              <a:spLocks noChangeArrowheads="1"/>
            </p:cNvSpPr>
            <p:nvPr/>
          </p:nvSpPr>
          <p:spPr bwMode="auto">
            <a:xfrm>
              <a:off x="1824"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100" name="Text Box 13"/>
            <p:cNvSpPr txBox="1">
              <a:spLocks noChangeArrowheads="1"/>
            </p:cNvSpPr>
            <p:nvPr/>
          </p:nvSpPr>
          <p:spPr bwMode="auto">
            <a:xfrm>
              <a:off x="1873" y="2592"/>
              <a:ext cx="394"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101" name="Group 14"/>
          <p:cNvGrpSpPr>
            <a:grpSpLocks/>
          </p:cNvGrpSpPr>
          <p:nvPr/>
        </p:nvGrpSpPr>
        <p:grpSpPr bwMode="auto">
          <a:xfrm>
            <a:off x="4214813" y="3810000"/>
            <a:ext cx="463550" cy="1708150"/>
            <a:chOff x="2688" y="1680"/>
            <a:chExt cx="443" cy="1630"/>
          </a:xfrm>
        </p:grpSpPr>
        <p:sp>
          <p:nvSpPr>
            <p:cNvPr id="102" name="Oval 15"/>
            <p:cNvSpPr>
              <a:spLocks noChangeArrowheads="1"/>
            </p:cNvSpPr>
            <p:nvPr/>
          </p:nvSpPr>
          <p:spPr bwMode="auto">
            <a:xfrm>
              <a:off x="2688"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103" name="Oval 16"/>
            <p:cNvSpPr>
              <a:spLocks noChangeArrowheads="1"/>
            </p:cNvSpPr>
            <p:nvPr/>
          </p:nvSpPr>
          <p:spPr bwMode="auto">
            <a:xfrm>
              <a:off x="2688"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104" name="Oval 17"/>
            <p:cNvSpPr>
              <a:spLocks noChangeArrowheads="1"/>
            </p:cNvSpPr>
            <p:nvPr/>
          </p:nvSpPr>
          <p:spPr bwMode="auto">
            <a:xfrm>
              <a:off x="2688"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105" name="Text Box 18"/>
            <p:cNvSpPr txBox="1">
              <a:spLocks noChangeArrowheads="1"/>
            </p:cNvSpPr>
            <p:nvPr/>
          </p:nvSpPr>
          <p:spPr bwMode="auto">
            <a:xfrm>
              <a:off x="2737" y="2592"/>
              <a:ext cx="394"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106" name="Group 19"/>
          <p:cNvGrpSpPr>
            <a:grpSpLocks/>
          </p:cNvGrpSpPr>
          <p:nvPr/>
        </p:nvGrpSpPr>
        <p:grpSpPr bwMode="auto">
          <a:xfrm>
            <a:off x="5168900" y="3870325"/>
            <a:ext cx="442913" cy="1720850"/>
            <a:chOff x="3600" y="1737"/>
            <a:chExt cx="424" cy="1644"/>
          </a:xfrm>
        </p:grpSpPr>
        <p:sp>
          <p:nvSpPr>
            <p:cNvPr id="107" name="Text Box 20"/>
            <p:cNvSpPr txBox="1">
              <a:spLocks noChangeArrowheads="1"/>
            </p:cNvSpPr>
            <p:nvPr/>
          </p:nvSpPr>
          <p:spPr bwMode="auto">
            <a:xfrm>
              <a:off x="3627" y="1737"/>
              <a:ext cx="39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sp>
          <p:nvSpPr>
            <p:cNvPr id="108" name="Text Box 21"/>
            <p:cNvSpPr txBox="1">
              <a:spLocks noChangeArrowheads="1"/>
            </p:cNvSpPr>
            <p:nvPr/>
          </p:nvSpPr>
          <p:spPr bwMode="auto">
            <a:xfrm>
              <a:off x="3629" y="2159"/>
              <a:ext cx="39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sp>
          <p:nvSpPr>
            <p:cNvPr id="109" name="Text Box 22"/>
            <p:cNvSpPr txBox="1">
              <a:spLocks noChangeArrowheads="1"/>
            </p:cNvSpPr>
            <p:nvPr/>
          </p:nvSpPr>
          <p:spPr bwMode="auto">
            <a:xfrm>
              <a:off x="3600" y="3031"/>
              <a:ext cx="39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grpSp>
      <p:grpSp>
        <p:nvGrpSpPr>
          <p:cNvPr id="110" name="Group 23"/>
          <p:cNvGrpSpPr>
            <a:grpSpLocks/>
          </p:cNvGrpSpPr>
          <p:nvPr/>
        </p:nvGrpSpPr>
        <p:grpSpPr bwMode="auto">
          <a:xfrm>
            <a:off x="6075363" y="3810000"/>
            <a:ext cx="465137" cy="1708150"/>
            <a:chOff x="4466" y="1680"/>
            <a:chExt cx="445" cy="1630"/>
          </a:xfrm>
        </p:grpSpPr>
        <p:sp>
          <p:nvSpPr>
            <p:cNvPr id="111" name="Oval 24"/>
            <p:cNvSpPr>
              <a:spLocks noChangeArrowheads="1"/>
            </p:cNvSpPr>
            <p:nvPr/>
          </p:nvSpPr>
          <p:spPr bwMode="auto">
            <a:xfrm>
              <a:off x="4466"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112" name="Oval 25"/>
            <p:cNvSpPr>
              <a:spLocks noChangeArrowheads="1"/>
            </p:cNvSpPr>
            <p:nvPr/>
          </p:nvSpPr>
          <p:spPr bwMode="auto">
            <a:xfrm>
              <a:off x="4466"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113" name="Oval 26"/>
            <p:cNvSpPr>
              <a:spLocks noChangeArrowheads="1"/>
            </p:cNvSpPr>
            <p:nvPr/>
          </p:nvSpPr>
          <p:spPr bwMode="auto">
            <a:xfrm>
              <a:off x="4466"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114" name="Text Box 27"/>
            <p:cNvSpPr txBox="1">
              <a:spLocks noChangeArrowheads="1"/>
            </p:cNvSpPr>
            <p:nvPr/>
          </p:nvSpPr>
          <p:spPr bwMode="auto">
            <a:xfrm>
              <a:off x="4515" y="2592"/>
              <a:ext cx="396"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sp>
        <p:nvSpPr>
          <p:cNvPr id="115" name="Line 28"/>
          <p:cNvSpPr>
            <a:spLocks noChangeShapeType="1"/>
          </p:cNvSpPr>
          <p:nvPr/>
        </p:nvSpPr>
        <p:spPr bwMode="auto">
          <a:xfrm>
            <a:off x="2559050" y="5770563"/>
            <a:ext cx="0" cy="252412"/>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6" name="Text Box 29"/>
              <p:cNvSpPr txBox="1">
                <a:spLocks noChangeArrowheads="1"/>
              </p:cNvSpPr>
              <p:nvPr/>
            </p:nvSpPr>
            <p:spPr bwMode="auto">
              <a:xfrm>
                <a:off x="2331587" y="5979433"/>
                <a:ext cx="565603"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b="0" i="1" dirty="0" smtClean="0">
                              <a:solidFill>
                                <a:srgbClr val="333399"/>
                              </a:solidFill>
                              <a:latin typeface="Cambria Math" panose="02040503050406030204" pitchFamily="18" charset="0"/>
                              <a:cs typeface="Arial" panose="020B0604020202020204" pitchFamily="34" charset="0"/>
                            </a:rPr>
                          </m:ctrlPr>
                        </m:sSubPr>
                        <m:e>
                          <m:r>
                            <a:rPr lang="en-US" altLang="en-US" sz="2400" i="1" dirty="0" smtClean="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1</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16" name="Text Box 29"/>
              <p:cNvSpPr txBox="1">
                <a:spLocks noRot="1" noChangeAspect="1" noMove="1" noResize="1" noEditPoints="1" noAdjustHandles="1" noChangeArrowheads="1" noChangeShapeType="1" noTextEdit="1"/>
              </p:cNvSpPr>
              <p:nvPr/>
            </p:nvSpPr>
            <p:spPr bwMode="auto">
              <a:xfrm>
                <a:off x="2331587" y="5979433"/>
                <a:ext cx="565603" cy="461665"/>
              </a:xfrm>
              <a:prstGeom prst="rect">
                <a:avLst/>
              </a:prstGeom>
              <a:blipFill>
                <a:blip r:embed="rId3"/>
                <a:stretch>
                  <a:fillRect b="-13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117" name="Line 30"/>
          <p:cNvSpPr>
            <a:spLocks noChangeShapeType="1"/>
          </p:cNvSpPr>
          <p:nvPr/>
        </p:nvSpPr>
        <p:spPr bwMode="auto">
          <a:xfrm>
            <a:off x="3457575" y="5770563"/>
            <a:ext cx="0" cy="252412"/>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8" name="Text Box 31"/>
              <p:cNvSpPr txBox="1">
                <a:spLocks noChangeArrowheads="1"/>
              </p:cNvSpPr>
              <p:nvPr/>
            </p:nvSpPr>
            <p:spPr bwMode="auto">
              <a:xfrm>
                <a:off x="3231699" y="5979433"/>
                <a:ext cx="57272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2</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18" name="Text Box 31"/>
              <p:cNvSpPr txBox="1">
                <a:spLocks noRot="1" noChangeAspect="1" noMove="1" noResize="1" noEditPoints="1" noAdjustHandles="1" noChangeArrowheads="1" noChangeShapeType="1" noTextEdit="1"/>
              </p:cNvSpPr>
              <p:nvPr/>
            </p:nvSpPr>
            <p:spPr bwMode="auto">
              <a:xfrm>
                <a:off x="3231699" y="5979433"/>
                <a:ext cx="572721" cy="461665"/>
              </a:xfrm>
              <a:prstGeom prst="rect">
                <a:avLst/>
              </a:prstGeom>
              <a:blipFill>
                <a:blip r:embed="rId4"/>
                <a:stretch>
                  <a:fillRect b="-13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119" name="Line 32"/>
          <p:cNvSpPr>
            <a:spLocks noChangeShapeType="1"/>
          </p:cNvSpPr>
          <p:nvPr/>
        </p:nvSpPr>
        <p:spPr bwMode="auto">
          <a:xfrm>
            <a:off x="4360863" y="5770563"/>
            <a:ext cx="0" cy="252412"/>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20" name="Text Box 33"/>
              <p:cNvSpPr txBox="1">
                <a:spLocks noChangeArrowheads="1"/>
              </p:cNvSpPr>
              <p:nvPr/>
            </p:nvSpPr>
            <p:spPr bwMode="auto">
              <a:xfrm>
                <a:off x="4134987" y="5979433"/>
                <a:ext cx="57272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3</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20" name="Text Box 33"/>
              <p:cNvSpPr txBox="1">
                <a:spLocks noRot="1" noChangeAspect="1" noMove="1" noResize="1" noEditPoints="1" noAdjustHandles="1" noChangeArrowheads="1" noChangeShapeType="1" noTextEdit="1"/>
              </p:cNvSpPr>
              <p:nvPr/>
            </p:nvSpPr>
            <p:spPr bwMode="auto">
              <a:xfrm>
                <a:off x="4134987" y="5979433"/>
                <a:ext cx="572721" cy="461665"/>
              </a:xfrm>
              <a:prstGeom prst="rect">
                <a:avLst/>
              </a:prstGeom>
              <a:blipFill>
                <a:blip r:embed="rId5"/>
                <a:stretch>
                  <a:fillRect b="-13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121" name="Line 34"/>
          <p:cNvSpPr>
            <a:spLocks noChangeShapeType="1"/>
          </p:cNvSpPr>
          <p:nvPr/>
        </p:nvSpPr>
        <p:spPr bwMode="auto">
          <a:xfrm>
            <a:off x="6218238" y="5770563"/>
            <a:ext cx="0" cy="252412"/>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22" name="Text Box 35"/>
              <p:cNvSpPr txBox="1">
                <a:spLocks noChangeArrowheads="1"/>
              </p:cNvSpPr>
              <p:nvPr/>
            </p:nvSpPr>
            <p:spPr bwMode="auto">
              <a:xfrm>
                <a:off x="5992362" y="5979433"/>
                <a:ext cx="618054"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𝑁</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22" name="Text Box 35"/>
              <p:cNvSpPr txBox="1">
                <a:spLocks noRot="1" noChangeAspect="1" noMove="1" noResize="1" noEditPoints="1" noAdjustHandles="1" noChangeArrowheads="1" noChangeShapeType="1" noTextEdit="1"/>
              </p:cNvSpPr>
              <p:nvPr/>
            </p:nvSpPr>
            <p:spPr bwMode="auto">
              <a:xfrm>
                <a:off x="5992362" y="5979433"/>
                <a:ext cx="618054" cy="461665"/>
              </a:xfrm>
              <a:prstGeom prst="rect">
                <a:avLst/>
              </a:prstGeom>
              <a:blipFill>
                <a:blip r:embed="rId6"/>
                <a:stretch>
                  <a:fillRect b="-13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123" name="Oval 36"/>
          <p:cNvSpPr>
            <a:spLocks noChangeArrowheads="1"/>
          </p:cNvSpPr>
          <p:nvPr/>
        </p:nvSpPr>
        <p:spPr bwMode="auto">
          <a:xfrm>
            <a:off x="2408238" y="4262438"/>
            <a:ext cx="349250" cy="3492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2</a:t>
            </a:r>
          </a:p>
        </p:txBody>
      </p:sp>
      <p:grpSp>
        <p:nvGrpSpPr>
          <p:cNvPr id="124" name="Group 37"/>
          <p:cNvGrpSpPr>
            <a:grpSpLocks/>
          </p:cNvGrpSpPr>
          <p:nvPr/>
        </p:nvGrpSpPr>
        <p:grpSpPr bwMode="auto">
          <a:xfrm>
            <a:off x="2759075" y="3984625"/>
            <a:ext cx="552450" cy="1384300"/>
            <a:chOff x="1296" y="1847"/>
            <a:chExt cx="528" cy="1321"/>
          </a:xfrm>
        </p:grpSpPr>
        <p:grpSp>
          <p:nvGrpSpPr>
            <p:cNvPr id="125" name="Group 38"/>
            <p:cNvGrpSpPr>
              <a:grpSpLocks/>
            </p:cNvGrpSpPr>
            <p:nvPr/>
          </p:nvGrpSpPr>
          <p:grpSpPr bwMode="auto">
            <a:xfrm>
              <a:off x="1306" y="1847"/>
              <a:ext cx="506" cy="1296"/>
              <a:chOff x="1306" y="1847"/>
              <a:chExt cx="506" cy="1296"/>
            </a:xfrm>
          </p:grpSpPr>
          <p:cxnSp>
            <p:nvCxnSpPr>
              <p:cNvPr id="127" name="AutoShape 39"/>
              <p:cNvCxnSpPr>
                <a:cxnSpLocks noChangeShapeType="1"/>
                <a:stCxn id="92" idx="6"/>
                <a:endCxn id="97" idx="2"/>
              </p:cNvCxnSpPr>
              <p:nvPr/>
            </p:nvCxnSpPr>
            <p:spPr bwMode="auto">
              <a:xfrm>
                <a:off x="1306" y="1847"/>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8" name="AutoShape 40"/>
              <p:cNvCxnSpPr>
                <a:cxnSpLocks noChangeShapeType="1"/>
                <a:stCxn id="92" idx="6"/>
                <a:endCxn id="98" idx="2"/>
              </p:cNvCxnSpPr>
              <p:nvPr/>
            </p:nvCxnSpPr>
            <p:spPr bwMode="auto">
              <a:xfrm>
                <a:off x="1306" y="1847"/>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9" name="AutoShape 41"/>
              <p:cNvCxnSpPr>
                <a:cxnSpLocks noChangeShapeType="1"/>
                <a:stCxn id="92" idx="6"/>
                <a:endCxn id="99" idx="2"/>
              </p:cNvCxnSpPr>
              <p:nvPr/>
            </p:nvCxnSpPr>
            <p:spPr bwMode="auto">
              <a:xfrm>
                <a:off x="1306" y="1847"/>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0" name="AutoShape 42"/>
              <p:cNvCxnSpPr>
                <a:cxnSpLocks noChangeShapeType="1"/>
                <a:stCxn id="93" idx="6"/>
                <a:endCxn id="97" idx="2"/>
              </p:cNvCxnSpPr>
              <p:nvPr/>
            </p:nvCxnSpPr>
            <p:spPr bwMode="auto">
              <a:xfrm flipV="1">
                <a:off x="1306" y="1847"/>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1" name="AutoShape 43"/>
              <p:cNvCxnSpPr>
                <a:cxnSpLocks noChangeShapeType="1"/>
                <a:stCxn id="93" idx="6"/>
                <a:endCxn id="98" idx="2"/>
              </p:cNvCxnSpPr>
              <p:nvPr/>
            </p:nvCxnSpPr>
            <p:spPr bwMode="auto">
              <a:xfrm>
                <a:off x="1306" y="2279"/>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2" name="AutoShape 44"/>
              <p:cNvCxnSpPr>
                <a:cxnSpLocks noChangeShapeType="1"/>
                <a:stCxn id="93" idx="6"/>
                <a:endCxn id="99" idx="2"/>
              </p:cNvCxnSpPr>
              <p:nvPr/>
            </p:nvCxnSpPr>
            <p:spPr bwMode="auto">
              <a:xfrm>
                <a:off x="1306" y="2279"/>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3" name="AutoShape 45"/>
              <p:cNvCxnSpPr>
                <a:cxnSpLocks noChangeShapeType="1"/>
                <a:stCxn id="94" idx="6"/>
                <a:endCxn id="99" idx="2"/>
              </p:cNvCxnSpPr>
              <p:nvPr/>
            </p:nvCxnSpPr>
            <p:spPr bwMode="auto">
              <a:xfrm>
                <a:off x="1306" y="3143"/>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126" name="Line 46"/>
            <p:cNvSpPr>
              <a:spLocks noChangeShapeType="1"/>
            </p:cNvSpPr>
            <p:nvPr/>
          </p:nvSpPr>
          <p:spPr bwMode="auto">
            <a:xfrm flipV="1">
              <a:off x="1296"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34" name="Group 47"/>
          <p:cNvGrpSpPr>
            <a:grpSpLocks/>
          </p:cNvGrpSpPr>
          <p:nvPr/>
        </p:nvGrpSpPr>
        <p:grpSpPr bwMode="auto">
          <a:xfrm>
            <a:off x="3663950" y="4011613"/>
            <a:ext cx="550863" cy="1357312"/>
            <a:chOff x="2160" y="1872"/>
            <a:chExt cx="528" cy="1296"/>
          </a:xfrm>
        </p:grpSpPr>
        <p:grpSp>
          <p:nvGrpSpPr>
            <p:cNvPr id="135" name="Group 48"/>
            <p:cNvGrpSpPr>
              <a:grpSpLocks/>
            </p:cNvGrpSpPr>
            <p:nvPr/>
          </p:nvGrpSpPr>
          <p:grpSpPr bwMode="auto">
            <a:xfrm>
              <a:off x="2160" y="1872"/>
              <a:ext cx="506" cy="1296"/>
              <a:chOff x="2160" y="1872"/>
              <a:chExt cx="506" cy="1296"/>
            </a:xfrm>
          </p:grpSpPr>
          <p:cxnSp>
            <p:nvCxnSpPr>
              <p:cNvPr id="137" name="AutoShape 49"/>
              <p:cNvCxnSpPr>
                <a:cxnSpLocks noChangeShapeType="1"/>
              </p:cNvCxnSpPr>
              <p:nvPr/>
            </p:nvCxnSpPr>
            <p:spPr bwMode="auto">
              <a:xfrm>
                <a:off x="2160"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8" name="AutoShape 50"/>
              <p:cNvCxnSpPr>
                <a:cxnSpLocks noChangeShapeType="1"/>
              </p:cNvCxnSpPr>
              <p:nvPr/>
            </p:nvCxnSpPr>
            <p:spPr bwMode="auto">
              <a:xfrm>
                <a:off x="2160"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9" name="AutoShape 51"/>
              <p:cNvCxnSpPr>
                <a:cxnSpLocks noChangeShapeType="1"/>
              </p:cNvCxnSpPr>
              <p:nvPr/>
            </p:nvCxnSpPr>
            <p:spPr bwMode="auto">
              <a:xfrm>
                <a:off x="2160"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0" name="AutoShape 52"/>
              <p:cNvCxnSpPr>
                <a:cxnSpLocks noChangeShapeType="1"/>
              </p:cNvCxnSpPr>
              <p:nvPr/>
            </p:nvCxnSpPr>
            <p:spPr bwMode="auto">
              <a:xfrm flipV="1">
                <a:off x="2160"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1" name="AutoShape 53"/>
              <p:cNvCxnSpPr>
                <a:cxnSpLocks noChangeShapeType="1"/>
              </p:cNvCxnSpPr>
              <p:nvPr/>
            </p:nvCxnSpPr>
            <p:spPr bwMode="auto">
              <a:xfrm>
                <a:off x="2160"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2" name="AutoShape 54"/>
              <p:cNvCxnSpPr>
                <a:cxnSpLocks noChangeShapeType="1"/>
              </p:cNvCxnSpPr>
              <p:nvPr/>
            </p:nvCxnSpPr>
            <p:spPr bwMode="auto">
              <a:xfrm>
                <a:off x="2160"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3" name="AutoShape 55"/>
              <p:cNvCxnSpPr>
                <a:cxnSpLocks noChangeShapeType="1"/>
              </p:cNvCxnSpPr>
              <p:nvPr/>
            </p:nvCxnSpPr>
            <p:spPr bwMode="auto">
              <a:xfrm>
                <a:off x="2160"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136" name="Line 56"/>
            <p:cNvSpPr>
              <a:spLocks noChangeShapeType="1"/>
            </p:cNvSpPr>
            <p:nvPr/>
          </p:nvSpPr>
          <p:spPr bwMode="auto">
            <a:xfrm flipV="1">
              <a:off x="2160"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44" name="Group 57"/>
          <p:cNvGrpSpPr>
            <a:grpSpLocks/>
          </p:cNvGrpSpPr>
          <p:nvPr/>
        </p:nvGrpSpPr>
        <p:grpSpPr bwMode="auto">
          <a:xfrm>
            <a:off x="4567238" y="4011613"/>
            <a:ext cx="550862" cy="1357312"/>
            <a:chOff x="3024" y="1872"/>
            <a:chExt cx="528" cy="1296"/>
          </a:xfrm>
        </p:grpSpPr>
        <p:grpSp>
          <p:nvGrpSpPr>
            <p:cNvPr id="145" name="Group 58"/>
            <p:cNvGrpSpPr>
              <a:grpSpLocks/>
            </p:cNvGrpSpPr>
            <p:nvPr/>
          </p:nvGrpSpPr>
          <p:grpSpPr bwMode="auto">
            <a:xfrm>
              <a:off x="3024" y="1872"/>
              <a:ext cx="506" cy="1296"/>
              <a:chOff x="3024" y="1872"/>
              <a:chExt cx="506" cy="1296"/>
            </a:xfrm>
          </p:grpSpPr>
          <p:cxnSp>
            <p:nvCxnSpPr>
              <p:cNvPr id="147" name="AutoShape 59"/>
              <p:cNvCxnSpPr>
                <a:cxnSpLocks noChangeShapeType="1"/>
              </p:cNvCxnSpPr>
              <p:nvPr/>
            </p:nvCxnSpPr>
            <p:spPr bwMode="auto">
              <a:xfrm>
                <a:off x="3024"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8" name="AutoShape 60"/>
              <p:cNvCxnSpPr>
                <a:cxnSpLocks noChangeShapeType="1"/>
              </p:cNvCxnSpPr>
              <p:nvPr/>
            </p:nvCxnSpPr>
            <p:spPr bwMode="auto">
              <a:xfrm>
                <a:off x="3024"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9" name="AutoShape 61"/>
              <p:cNvCxnSpPr>
                <a:cxnSpLocks noChangeShapeType="1"/>
              </p:cNvCxnSpPr>
              <p:nvPr/>
            </p:nvCxnSpPr>
            <p:spPr bwMode="auto">
              <a:xfrm>
                <a:off x="3024"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0" name="AutoShape 62"/>
              <p:cNvCxnSpPr>
                <a:cxnSpLocks noChangeShapeType="1"/>
              </p:cNvCxnSpPr>
              <p:nvPr/>
            </p:nvCxnSpPr>
            <p:spPr bwMode="auto">
              <a:xfrm flipV="1">
                <a:off x="3024"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1" name="AutoShape 63"/>
              <p:cNvCxnSpPr>
                <a:cxnSpLocks noChangeShapeType="1"/>
              </p:cNvCxnSpPr>
              <p:nvPr/>
            </p:nvCxnSpPr>
            <p:spPr bwMode="auto">
              <a:xfrm>
                <a:off x="3024"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2" name="AutoShape 64"/>
              <p:cNvCxnSpPr>
                <a:cxnSpLocks noChangeShapeType="1"/>
              </p:cNvCxnSpPr>
              <p:nvPr/>
            </p:nvCxnSpPr>
            <p:spPr bwMode="auto">
              <a:xfrm>
                <a:off x="3024"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3" name="AutoShape 65"/>
              <p:cNvCxnSpPr>
                <a:cxnSpLocks noChangeShapeType="1"/>
              </p:cNvCxnSpPr>
              <p:nvPr/>
            </p:nvCxnSpPr>
            <p:spPr bwMode="auto">
              <a:xfrm>
                <a:off x="3024"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146" name="Line 66"/>
            <p:cNvSpPr>
              <a:spLocks noChangeShapeType="1"/>
            </p:cNvSpPr>
            <p:nvPr/>
          </p:nvSpPr>
          <p:spPr bwMode="auto">
            <a:xfrm flipV="1">
              <a:off x="3024"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54" name="Group 67"/>
          <p:cNvGrpSpPr>
            <a:grpSpLocks/>
          </p:cNvGrpSpPr>
          <p:nvPr/>
        </p:nvGrpSpPr>
        <p:grpSpPr bwMode="auto">
          <a:xfrm>
            <a:off x="5519738" y="4011613"/>
            <a:ext cx="552450" cy="1357312"/>
            <a:chOff x="3936" y="1872"/>
            <a:chExt cx="528" cy="1296"/>
          </a:xfrm>
        </p:grpSpPr>
        <p:grpSp>
          <p:nvGrpSpPr>
            <p:cNvPr id="155" name="Group 68"/>
            <p:cNvGrpSpPr>
              <a:grpSpLocks/>
            </p:cNvGrpSpPr>
            <p:nvPr/>
          </p:nvGrpSpPr>
          <p:grpSpPr bwMode="auto">
            <a:xfrm>
              <a:off x="3938" y="1872"/>
              <a:ext cx="506" cy="1296"/>
              <a:chOff x="3938" y="1872"/>
              <a:chExt cx="506" cy="1296"/>
            </a:xfrm>
          </p:grpSpPr>
          <p:cxnSp>
            <p:nvCxnSpPr>
              <p:cNvPr id="157" name="AutoShape 69"/>
              <p:cNvCxnSpPr>
                <a:cxnSpLocks noChangeShapeType="1"/>
              </p:cNvCxnSpPr>
              <p:nvPr/>
            </p:nvCxnSpPr>
            <p:spPr bwMode="auto">
              <a:xfrm>
                <a:off x="3938"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8" name="AutoShape 70"/>
              <p:cNvCxnSpPr>
                <a:cxnSpLocks noChangeShapeType="1"/>
              </p:cNvCxnSpPr>
              <p:nvPr/>
            </p:nvCxnSpPr>
            <p:spPr bwMode="auto">
              <a:xfrm>
                <a:off x="3938"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9" name="AutoShape 71"/>
              <p:cNvCxnSpPr>
                <a:cxnSpLocks noChangeShapeType="1"/>
              </p:cNvCxnSpPr>
              <p:nvPr/>
            </p:nvCxnSpPr>
            <p:spPr bwMode="auto">
              <a:xfrm>
                <a:off x="3938"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60" name="AutoShape 72"/>
              <p:cNvCxnSpPr>
                <a:cxnSpLocks noChangeShapeType="1"/>
              </p:cNvCxnSpPr>
              <p:nvPr/>
            </p:nvCxnSpPr>
            <p:spPr bwMode="auto">
              <a:xfrm flipV="1">
                <a:off x="3938"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61" name="AutoShape 73"/>
              <p:cNvCxnSpPr>
                <a:cxnSpLocks noChangeShapeType="1"/>
              </p:cNvCxnSpPr>
              <p:nvPr/>
            </p:nvCxnSpPr>
            <p:spPr bwMode="auto">
              <a:xfrm>
                <a:off x="3938"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62" name="AutoShape 74"/>
              <p:cNvCxnSpPr>
                <a:cxnSpLocks noChangeShapeType="1"/>
              </p:cNvCxnSpPr>
              <p:nvPr/>
            </p:nvCxnSpPr>
            <p:spPr bwMode="auto">
              <a:xfrm>
                <a:off x="3938"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63" name="AutoShape 75"/>
              <p:cNvCxnSpPr>
                <a:cxnSpLocks noChangeShapeType="1"/>
              </p:cNvCxnSpPr>
              <p:nvPr/>
            </p:nvCxnSpPr>
            <p:spPr bwMode="auto">
              <a:xfrm>
                <a:off x="3938"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156" name="Line 76"/>
            <p:cNvSpPr>
              <a:spLocks noChangeShapeType="1"/>
            </p:cNvSpPr>
            <p:nvPr/>
          </p:nvSpPr>
          <p:spPr bwMode="auto">
            <a:xfrm flipV="1">
              <a:off x="3936"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grpSp>
      <p:cxnSp>
        <p:nvCxnSpPr>
          <p:cNvPr id="164" name="AutoShape 77"/>
          <p:cNvCxnSpPr>
            <a:cxnSpLocks noChangeShapeType="1"/>
            <a:stCxn id="123" idx="6"/>
            <a:endCxn id="97" idx="2"/>
          </p:cNvCxnSpPr>
          <p:nvPr/>
        </p:nvCxnSpPr>
        <p:spPr bwMode="auto">
          <a:xfrm flipV="1">
            <a:off x="2770188" y="3984625"/>
            <a:ext cx="528637" cy="452438"/>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165" name="AutoShape 78"/>
          <p:cNvCxnSpPr>
            <a:cxnSpLocks noChangeShapeType="1"/>
          </p:cNvCxnSpPr>
          <p:nvPr/>
        </p:nvCxnSpPr>
        <p:spPr bwMode="auto">
          <a:xfrm>
            <a:off x="3663950" y="3984625"/>
            <a:ext cx="528638" cy="1357313"/>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166" name="Oval 79"/>
          <p:cNvSpPr>
            <a:spLocks noChangeArrowheads="1"/>
          </p:cNvSpPr>
          <p:nvPr/>
        </p:nvSpPr>
        <p:spPr bwMode="auto">
          <a:xfrm>
            <a:off x="3311525" y="3810000"/>
            <a:ext cx="349250" cy="3492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1</a:t>
            </a:r>
          </a:p>
        </p:txBody>
      </p:sp>
      <p:sp>
        <p:nvSpPr>
          <p:cNvPr id="167" name="Oval 80"/>
          <p:cNvSpPr>
            <a:spLocks noChangeArrowheads="1"/>
          </p:cNvSpPr>
          <p:nvPr/>
        </p:nvSpPr>
        <p:spPr bwMode="auto">
          <a:xfrm>
            <a:off x="4214813" y="5167313"/>
            <a:ext cx="349250" cy="350837"/>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K</a:t>
            </a:r>
          </a:p>
        </p:txBody>
      </p:sp>
      <p:cxnSp>
        <p:nvCxnSpPr>
          <p:cNvPr id="168" name="AutoShape 81"/>
          <p:cNvCxnSpPr>
            <a:cxnSpLocks noChangeShapeType="1"/>
          </p:cNvCxnSpPr>
          <p:nvPr/>
        </p:nvCxnSpPr>
        <p:spPr bwMode="auto">
          <a:xfrm flipV="1">
            <a:off x="4567238" y="4664075"/>
            <a:ext cx="550862" cy="704850"/>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169" name="AutoShape 82"/>
          <p:cNvCxnSpPr>
            <a:cxnSpLocks noChangeShapeType="1"/>
            <a:endCxn id="112" idx="2"/>
          </p:cNvCxnSpPr>
          <p:nvPr/>
        </p:nvCxnSpPr>
        <p:spPr bwMode="auto">
          <a:xfrm flipV="1">
            <a:off x="5513388" y="4438650"/>
            <a:ext cx="542925" cy="504825"/>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170" name="Oval 83"/>
          <p:cNvSpPr>
            <a:spLocks noChangeArrowheads="1"/>
          </p:cNvSpPr>
          <p:nvPr/>
        </p:nvSpPr>
        <p:spPr bwMode="auto">
          <a:xfrm>
            <a:off x="6072188" y="4262438"/>
            <a:ext cx="349250" cy="3492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2</a:t>
            </a:r>
          </a:p>
        </p:txBody>
      </p:sp>
      <p:sp>
        <p:nvSpPr>
          <p:cNvPr id="171" name="Oval 84"/>
          <p:cNvSpPr>
            <a:spLocks noChangeArrowheads="1"/>
          </p:cNvSpPr>
          <p:nvPr/>
        </p:nvSpPr>
        <p:spPr bwMode="auto">
          <a:xfrm>
            <a:off x="1333500" y="4664075"/>
            <a:ext cx="349250" cy="3492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0</a:t>
            </a:r>
          </a:p>
        </p:txBody>
      </p:sp>
      <p:cxnSp>
        <p:nvCxnSpPr>
          <p:cNvPr id="172" name="AutoShape 85"/>
          <p:cNvCxnSpPr>
            <a:cxnSpLocks noChangeShapeType="1"/>
            <a:stCxn id="171" idx="6"/>
            <a:endCxn id="123" idx="2"/>
          </p:cNvCxnSpPr>
          <p:nvPr/>
        </p:nvCxnSpPr>
        <p:spPr bwMode="auto">
          <a:xfrm flipV="1">
            <a:off x="1701800" y="4437063"/>
            <a:ext cx="687388" cy="401637"/>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173" name="Text Box 86"/>
              <p:cNvSpPr txBox="1">
                <a:spLocks noChangeArrowheads="1"/>
              </p:cNvSpPr>
              <p:nvPr/>
            </p:nvSpPr>
            <p:spPr bwMode="auto">
              <a:xfrm>
                <a:off x="1716088" y="5659438"/>
                <a:ext cx="848309" cy="369332"/>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r>
                        <a:rPr lang="en-US" altLang="en-US" i="1" dirty="0" smtClean="0">
                          <a:solidFill>
                            <a:srgbClr val="333399"/>
                          </a:solidFill>
                          <a:latin typeface="Cambria Math" panose="02040503050406030204" pitchFamily="18" charset="0"/>
                          <a:cs typeface="Arial" panose="020B0604020202020204" pitchFamily="34" charset="0"/>
                        </a:rPr>
                        <m:t>𝑒</m:t>
                      </m:r>
                      <m:r>
                        <a:rPr lang="en-US" altLang="en-US" i="1" baseline="-25000" dirty="0">
                          <a:solidFill>
                            <a:srgbClr val="333399"/>
                          </a:solidFill>
                          <a:latin typeface="Cambria Math" panose="02040503050406030204" pitchFamily="18" charset="0"/>
                          <a:cs typeface="Arial" panose="020B0604020202020204" pitchFamily="34" charset="0"/>
                        </a:rPr>
                        <m:t>2</m:t>
                      </m:r>
                      <m:r>
                        <a:rPr lang="en-US" altLang="en-US" i="1" dirty="0">
                          <a:solidFill>
                            <a:srgbClr val="333399"/>
                          </a:solidFill>
                          <a:latin typeface="Cambria Math" panose="02040503050406030204" pitchFamily="18" charset="0"/>
                          <a:cs typeface="Arial" panose="020B0604020202020204" pitchFamily="34" charset="0"/>
                        </a:rPr>
                        <m:t>(</m:t>
                      </m:r>
                      <m:r>
                        <a:rPr lang="en-US" altLang="en-US" i="1" dirty="0">
                          <a:solidFill>
                            <a:srgbClr val="333399"/>
                          </a:solidFill>
                          <a:latin typeface="Cambria Math" panose="02040503050406030204" pitchFamily="18" charset="0"/>
                          <a:cs typeface="Arial" panose="020B0604020202020204" pitchFamily="34" charset="0"/>
                        </a:rPr>
                        <m:t>𝑥</m:t>
                      </m:r>
                      <m:r>
                        <a:rPr lang="en-US" altLang="en-US" i="1" baseline="-25000" dirty="0">
                          <a:solidFill>
                            <a:srgbClr val="333399"/>
                          </a:solidFill>
                          <a:latin typeface="Cambria Math" panose="02040503050406030204" pitchFamily="18" charset="0"/>
                          <a:cs typeface="Arial" panose="020B0604020202020204" pitchFamily="34" charset="0"/>
                        </a:rPr>
                        <m:t>1</m:t>
                      </m:r>
                      <m:r>
                        <a:rPr lang="en-US" altLang="en-US" i="1" dirty="0">
                          <a:solidFill>
                            <a:srgbClr val="333399"/>
                          </a:solidFill>
                          <a:latin typeface="Cambria Math" panose="02040503050406030204" pitchFamily="18" charset="0"/>
                          <a:cs typeface="Arial" panose="020B0604020202020204" pitchFamily="34" charset="0"/>
                        </a:rPr>
                        <m:t>)</m:t>
                      </m:r>
                    </m:oMath>
                  </m:oMathPara>
                </a14:m>
                <a:endParaRPr lang="en-US" altLang="en-US" dirty="0">
                  <a:solidFill>
                    <a:srgbClr val="333399"/>
                  </a:solidFill>
                  <a:latin typeface="Arial Unicode MS" panose="020B0604020202020204" pitchFamily="34" charset="-122"/>
                  <a:cs typeface="Arial" panose="020B0604020202020204" pitchFamily="34" charset="0"/>
                </a:endParaRPr>
              </a:p>
            </p:txBody>
          </p:sp>
        </mc:Choice>
        <mc:Fallback xmlns="">
          <p:sp>
            <p:nvSpPr>
              <p:cNvPr id="173" name="Text Box 86"/>
              <p:cNvSpPr txBox="1">
                <a:spLocks noRot="1" noChangeAspect="1" noMove="1" noResize="1" noEditPoints="1" noAdjustHandles="1" noChangeArrowheads="1" noChangeShapeType="1" noTextEdit="1"/>
              </p:cNvSpPr>
              <p:nvPr/>
            </p:nvSpPr>
            <p:spPr bwMode="auto">
              <a:xfrm>
                <a:off x="1716088" y="5659438"/>
                <a:ext cx="848309" cy="369332"/>
              </a:xfrm>
              <a:prstGeom prst="rect">
                <a:avLst/>
              </a:prstGeom>
              <a:blipFill>
                <a:blip r:embed="rId7"/>
                <a:stretch>
                  <a:fillRect b="-147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 name="Text Box 87"/>
              <p:cNvSpPr txBox="1">
                <a:spLocks noChangeArrowheads="1"/>
              </p:cNvSpPr>
              <p:nvPr/>
            </p:nvSpPr>
            <p:spPr bwMode="auto">
              <a:xfrm>
                <a:off x="1735138" y="4246563"/>
                <a:ext cx="546945" cy="369332"/>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r>
                        <a:rPr lang="en-US" altLang="en-US" i="1" dirty="0" smtClean="0">
                          <a:solidFill>
                            <a:srgbClr val="333399"/>
                          </a:solidFill>
                          <a:latin typeface="Cambria Math" panose="02040503050406030204" pitchFamily="18" charset="0"/>
                          <a:cs typeface="Arial" panose="020B0604020202020204" pitchFamily="34" charset="0"/>
                        </a:rPr>
                        <m:t>𝑎</m:t>
                      </m:r>
                      <m:r>
                        <a:rPr lang="en-US" altLang="en-US" i="1" baseline="-25000" dirty="0">
                          <a:solidFill>
                            <a:srgbClr val="333399"/>
                          </a:solidFill>
                          <a:latin typeface="Cambria Math" panose="02040503050406030204" pitchFamily="18" charset="0"/>
                          <a:cs typeface="Arial" panose="020B0604020202020204" pitchFamily="34" charset="0"/>
                        </a:rPr>
                        <m:t>02</m:t>
                      </m:r>
                    </m:oMath>
                  </m:oMathPara>
                </a14:m>
                <a:endParaRPr lang="en-US" altLang="en-US" dirty="0">
                  <a:solidFill>
                    <a:srgbClr val="333399"/>
                  </a:solidFill>
                  <a:latin typeface="Arial Unicode MS" panose="020B0604020202020204" pitchFamily="34" charset="-122"/>
                  <a:cs typeface="Arial" panose="020B0604020202020204" pitchFamily="34" charset="0"/>
                </a:endParaRPr>
              </a:p>
            </p:txBody>
          </p:sp>
        </mc:Choice>
        <mc:Fallback xmlns="">
          <p:sp>
            <p:nvSpPr>
              <p:cNvPr id="174" name="Text Box 87"/>
              <p:cNvSpPr txBox="1">
                <a:spLocks noRot="1" noChangeAspect="1" noMove="1" noResize="1" noEditPoints="1" noAdjustHandles="1" noChangeArrowheads="1" noChangeShapeType="1" noTextEdit="1"/>
              </p:cNvSpPr>
              <p:nvPr/>
            </p:nvSpPr>
            <p:spPr bwMode="auto">
              <a:xfrm>
                <a:off x="1735138" y="4246563"/>
                <a:ext cx="546945" cy="369332"/>
              </a:xfrm>
              <a:prstGeom prst="rect">
                <a:avLst/>
              </a:prstGeom>
              <a:blipFill>
                <a:blip r:embed="rId8"/>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3283844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Likelihood of a parse</a:t>
            </a:r>
            <a:endParaRPr 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87829" y="856989"/>
                <a:ext cx="4185211" cy="5444238"/>
              </a:xfrm>
            </p:spPr>
            <p:txBody>
              <a:bodyPr>
                <a:normAutofit/>
              </a:bodyPr>
              <a:lstStyle/>
              <a:p>
                <a:r>
                  <a:rPr lang="en-US" dirty="0" smtClean="0"/>
                  <a:t>Given a sequence </a:t>
                </a:r>
                <a14:m>
                  <m:oMath xmlns:m="http://schemas.openxmlformats.org/officeDocument/2006/math">
                    <m:r>
                      <a:rPr lang="en-US" b="1" i="1" dirty="0" smtClean="0">
                        <a:latin typeface="Cambria Math" panose="02040503050406030204" pitchFamily="18" charset="0"/>
                      </a:rPr>
                      <m:t>𝒙</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𝑥</m:t>
                        </m:r>
                      </m:e>
                      <m:sub>
                        <m:r>
                          <a:rPr lang="en-US" i="1" dirty="0" err="1">
                            <a:latin typeface="Cambria Math" panose="02040503050406030204" pitchFamily="18" charset="0"/>
                          </a:rPr>
                          <m:t>𝑁</m:t>
                        </m:r>
                      </m:sub>
                    </m:sSub>
                  </m:oMath>
                </a14:m>
                <a:r>
                  <a:rPr lang="en-US" dirty="0" smtClean="0"/>
                  <a:t> and </a:t>
                </a:r>
                <a:r>
                  <a:rPr lang="en-US" dirty="0"/>
                  <a:t>a </a:t>
                </a:r>
                <a:r>
                  <a:rPr lang="en-US" dirty="0" smtClean="0"/>
                  <a:t>parse </a:t>
                </a:r>
                <a14:m>
                  <m:oMath xmlns:m="http://schemas.openxmlformats.org/officeDocument/2006/math">
                    <m:r>
                      <a:rPr lang="en-US" b="1" i="1" smtClean="0">
                        <a:latin typeface="Cambria Math" panose="02040503050406030204" pitchFamily="18" charset="0"/>
                      </a:rPr>
                      <m:t>𝝅</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𝑁</m:t>
                        </m:r>
                      </m:sub>
                    </m:sSub>
                  </m:oMath>
                </a14:m>
                <a:r>
                  <a:rPr lang="en-US" dirty="0" smtClean="0"/>
                  <a:t>,</a:t>
                </a:r>
                <a:endParaRPr lang="en-US" dirty="0"/>
              </a:p>
              <a:p>
                <a:endParaRPr lang="en-US" dirty="0"/>
              </a:p>
              <a:p>
                <a:endParaRPr lang="en-US" dirty="0"/>
              </a:p>
              <a:p>
                <a:r>
                  <a:rPr lang="en-US" dirty="0"/>
                  <a:t>To find how likely this scenario is</a:t>
                </a:r>
                <a:r>
                  <a:rPr lang="en-US" dirty="0" smtClean="0"/>
                  <a:t>:  </a:t>
                </a:r>
                <a:r>
                  <a:rPr lang="en-US" dirty="0"/>
                  <a:t>(given our HMM)</a:t>
                </a:r>
              </a:p>
              <a:p>
                <a:endParaRPr lang="en-US" dirty="0"/>
              </a:p>
              <a:p>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587829" y="856989"/>
                <a:ext cx="4185211" cy="5444238"/>
              </a:xfrm>
              <a:blipFill>
                <a:blip r:embed="rId2"/>
                <a:stretch>
                  <a:fillRect l="-2183"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7C1A96AC-5B7F-428F-8A65-0F52D05B7D61}" type="datetime1">
              <a:rPr lang="en-US" altLang="zh-TW" smtClean="0"/>
              <a:t>12/17/2019</a:t>
            </a:fld>
            <a:endParaRPr lang="en-US" altLang="zh-TW"/>
          </a:p>
        </p:txBody>
      </p:sp>
      <p:sp>
        <p:nvSpPr>
          <p:cNvPr id="5" name="页脚占位符 4"/>
          <p:cNvSpPr>
            <a:spLocks noGrp="1"/>
          </p:cNvSpPr>
          <p:nvPr>
            <p:ph type="ftr" sz="quarter" idx="11"/>
          </p:nvPr>
        </p:nvSpPr>
        <p:spPr/>
        <p:txBody>
          <a:bodyPr/>
          <a:lstStyle/>
          <a:p>
            <a:pPr>
              <a:defRPr/>
            </a:pPr>
            <a:r>
              <a:rPr lang="en-US" altLang="zh-TW" smtClean="0"/>
              <a:t>Pattern recognition</a:t>
            </a:r>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18</a:t>
            </a:fld>
            <a:endParaRPr lang="en-US" altLang="zh-TW"/>
          </a:p>
        </p:txBody>
      </p:sp>
      <p:sp>
        <p:nvSpPr>
          <p:cNvPr id="31" name="Line 28"/>
          <p:cNvSpPr>
            <a:spLocks noChangeShapeType="1"/>
          </p:cNvSpPr>
          <p:nvPr/>
        </p:nvSpPr>
        <p:spPr bwMode="auto">
          <a:xfrm>
            <a:off x="4873218" y="2943907"/>
            <a:ext cx="0" cy="268287"/>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 name="Line 30"/>
          <p:cNvSpPr>
            <a:spLocks noChangeShapeType="1"/>
          </p:cNvSpPr>
          <p:nvPr/>
        </p:nvSpPr>
        <p:spPr bwMode="auto">
          <a:xfrm>
            <a:off x="5822543" y="2943907"/>
            <a:ext cx="0" cy="268287"/>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 name="Line 32"/>
          <p:cNvSpPr>
            <a:spLocks noChangeShapeType="1"/>
          </p:cNvSpPr>
          <p:nvPr/>
        </p:nvSpPr>
        <p:spPr bwMode="auto">
          <a:xfrm>
            <a:off x="6778218" y="2943907"/>
            <a:ext cx="0" cy="268287"/>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 name="Line 34"/>
          <p:cNvSpPr>
            <a:spLocks noChangeShapeType="1"/>
          </p:cNvSpPr>
          <p:nvPr/>
        </p:nvSpPr>
        <p:spPr bwMode="auto">
          <a:xfrm>
            <a:off x="8740368" y="2943907"/>
            <a:ext cx="0" cy="268287"/>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mc:Choice xmlns:a14="http://schemas.microsoft.com/office/drawing/2010/main" Requires="a14">
          <p:sp>
            <p:nvSpPr>
              <p:cNvPr id="88" name="矩形 87"/>
              <p:cNvSpPr/>
              <p:nvPr/>
            </p:nvSpPr>
            <p:spPr>
              <a:xfrm>
                <a:off x="624734" y="4030819"/>
                <a:ext cx="8283408" cy="122354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400" i="1" dirty="0" smtClean="0">
                          <a:latin typeface="Cambria Math" panose="02040503050406030204" pitchFamily="18" charset="0"/>
                        </a:rPr>
                        <m:t>𝑃</m:t>
                      </m:r>
                      <m:d>
                        <m:dPr>
                          <m:ctrlPr>
                            <a:rPr lang="en-US" sz="2400" i="1" dirty="0" smtClean="0">
                              <a:latin typeface="Cambria Math" panose="02040503050406030204" pitchFamily="18" charset="0"/>
                            </a:rPr>
                          </m:ctrlPr>
                        </m:dPr>
                        <m:e>
                          <m:r>
                            <a:rPr lang="en-US" sz="2400" b="1" i="1" dirty="0" smtClean="0">
                              <a:latin typeface="Cambria Math" panose="02040503050406030204" pitchFamily="18" charset="0"/>
                            </a:rPr>
                            <m:t>𝒙</m:t>
                          </m:r>
                          <m:r>
                            <a:rPr lang="en-US" sz="2400" i="1" dirty="0" smtClean="0">
                              <a:latin typeface="Cambria Math" panose="02040503050406030204" pitchFamily="18" charset="0"/>
                            </a:rPr>
                            <m:t>, </m:t>
                          </m:r>
                          <m:r>
                            <a:rPr lang="en-US" sz="2400" b="1" i="1" dirty="0" smtClean="0">
                              <a:latin typeface="Cambria Math" panose="02040503050406030204" pitchFamily="18" charset="0"/>
                            </a:rPr>
                            <m:t>𝝅</m:t>
                          </m:r>
                        </m:e>
                      </m:d>
                      <m:r>
                        <a:rPr lang="en-US" sz="2400" i="1" dirty="0">
                          <a:latin typeface="Cambria Math" panose="02040503050406030204" pitchFamily="18" charset="0"/>
                        </a:rPr>
                        <m:t>= </m:t>
                      </m:r>
                      <m:r>
                        <a:rPr lang="en-US" sz="2400" i="1" dirty="0">
                          <a:latin typeface="Cambria Math" panose="02040503050406030204" pitchFamily="18" charset="0"/>
                        </a:rPr>
                        <m:t>𝑃</m:t>
                      </m:r>
                      <m:d>
                        <m:dPr>
                          <m:ctrlPr>
                            <a:rPr lang="en-US" sz="2400" i="1" dirty="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1</m:t>
                              </m:r>
                            </m:sub>
                          </m:sSub>
                          <m:r>
                            <a:rPr lang="en-US" sz="2400" i="1" dirty="0">
                              <a:latin typeface="Cambria Math" panose="02040503050406030204" pitchFamily="18" charset="0"/>
                            </a:rPr>
                            <m:t>, …, </m:t>
                          </m:r>
                          <m:sSub>
                            <m:sSubPr>
                              <m:ctrlPr>
                                <a:rPr lang="en-US" sz="2400" b="0" i="1" dirty="0" smtClean="0">
                                  <a:latin typeface="Cambria Math" panose="02040503050406030204" pitchFamily="18" charset="0"/>
                                </a:rPr>
                              </m:ctrlPr>
                            </m:sSubPr>
                            <m:e>
                              <m:r>
                                <a:rPr lang="en-US" sz="2400" i="1" dirty="0" err="1">
                                  <a:latin typeface="Cambria Math" panose="02040503050406030204" pitchFamily="18" charset="0"/>
                                </a:rPr>
                                <m:t>𝑥</m:t>
                              </m:r>
                            </m:e>
                            <m:sub>
                              <m:r>
                                <a:rPr lang="en-US" sz="2400" i="1" dirty="0" err="1">
                                  <a:latin typeface="Cambria Math" panose="02040503050406030204" pitchFamily="18" charset="0"/>
                                </a:rPr>
                                <m:t>𝑁</m:t>
                              </m:r>
                            </m:sub>
                          </m:sSub>
                          <m:r>
                            <a:rPr lang="en-US" sz="2400" i="1" dirty="0">
                              <a:latin typeface="Cambria Math" panose="02040503050406030204" pitchFamily="18" charset="0"/>
                            </a:rPr>
                            <m:t>, </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𝜋</m:t>
                              </m:r>
                            </m:e>
                            <m:sub>
                              <m:r>
                                <a:rPr lang="en-US" sz="2400" i="1" dirty="0">
                                  <a:latin typeface="Cambria Math" panose="02040503050406030204" pitchFamily="18" charset="0"/>
                                </a:rPr>
                                <m:t>1</m:t>
                              </m:r>
                            </m:sub>
                          </m:sSub>
                          <m:r>
                            <a:rPr lang="en-US" sz="2400" i="1" dirty="0">
                              <a:latin typeface="Cambria Math" panose="02040503050406030204" pitchFamily="18" charset="0"/>
                            </a:rPr>
                            <m:t>, …, </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𝜋</m:t>
                              </m:r>
                            </m:e>
                            <m:sub>
                              <m:r>
                                <a:rPr lang="en-US" sz="2400" i="1" dirty="0">
                                  <a:latin typeface="Cambria Math" panose="02040503050406030204" pitchFamily="18" charset="0"/>
                                </a:rPr>
                                <m:t>𝑁</m:t>
                              </m:r>
                            </m:sub>
                          </m:sSub>
                        </m:e>
                      </m:d>
                      <m:r>
                        <a:rPr lang="en-US" sz="2400" i="1" dirty="0">
                          <a:latin typeface="Cambria Math" panose="02040503050406030204" pitchFamily="18" charset="0"/>
                        </a:rPr>
                        <m:t>=</m:t>
                      </m:r>
                      <m:r>
                        <a:rPr lang="en-US" sz="2400" i="1" dirty="0" smtClean="0">
                          <a:solidFill>
                            <a:srgbClr val="0070C0"/>
                          </a:solidFill>
                          <a:latin typeface="Cambria Math" panose="02040503050406030204" pitchFamily="18" charset="0"/>
                        </a:rPr>
                        <m:t>𝑃</m:t>
                      </m:r>
                      <m:d>
                        <m:dPr>
                          <m:ctrlPr>
                            <a:rPr lang="en-US" sz="2400" i="1" dirty="0" smtClean="0">
                              <a:solidFill>
                                <a:srgbClr val="0070C0"/>
                              </a:solidFill>
                              <a:latin typeface="Cambria Math" panose="02040503050406030204" pitchFamily="18" charset="0"/>
                            </a:rPr>
                          </m:ctrlPr>
                        </m:dPr>
                        <m:e>
                          <m:sSub>
                            <m:sSubPr>
                              <m:ctrlPr>
                                <a:rPr lang="en-US" sz="2400" b="0" i="1" dirty="0" smtClean="0">
                                  <a:solidFill>
                                    <a:srgbClr val="0070C0"/>
                                  </a:solidFill>
                                  <a:latin typeface="Cambria Math" panose="02040503050406030204" pitchFamily="18" charset="0"/>
                                </a:rPr>
                              </m:ctrlPr>
                            </m:sSubPr>
                            <m:e>
                              <m:r>
                                <a:rPr lang="en-US" sz="2400" i="1" dirty="0" err="1">
                                  <a:solidFill>
                                    <a:srgbClr val="0070C0"/>
                                  </a:solidFill>
                                  <a:latin typeface="Cambria Math" panose="02040503050406030204" pitchFamily="18" charset="0"/>
                                </a:rPr>
                                <m:t>𝑥</m:t>
                              </m:r>
                            </m:e>
                            <m:sub>
                              <m:r>
                                <a:rPr lang="en-US" sz="2400" i="1" dirty="0" err="1">
                                  <a:solidFill>
                                    <a:srgbClr val="0070C0"/>
                                  </a:solidFill>
                                  <a:latin typeface="Cambria Math" panose="02040503050406030204" pitchFamily="18" charset="0"/>
                                </a:rPr>
                                <m:t>𝑁</m:t>
                              </m:r>
                            </m:sub>
                          </m:sSub>
                        </m:e>
                        <m:e>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𝜋</m:t>
                              </m:r>
                            </m:e>
                            <m:sub>
                              <m:r>
                                <a:rPr lang="en-US" sz="2400" i="1" dirty="0">
                                  <a:solidFill>
                                    <a:srgbClr val="0070C0"/>
                                  </a:solidFill>
                                  <a:latin typeface="Cambria Math" panose="02040503050406030204" pitchFamily="18" charset="0"/>
                                </a:rPr>
                                <m:t>𝑁</m:t>
                              </m:r>
                            </m:sub>
                          </m:sSub>
                        </m:e>
                      </m:d>
                      <m:r>
                        <a:rPr lang="en-US" sz="2400" i="1" dirty="0">
                          <a:latin typeface="Cambria Math" panose="02040503050406030204" pitchFamily="18" charset="0"/>
                        </a:rPr>
                        <m:t>𝑃</m:t>
                      </m:r>
                      <m:d>
                        <m:dPr>
                          <m:ctrlPr>
                            <a:rPr lang="en-US" sz="2400" i="1" dirty="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𝜋</m:t>
                              </m:r>
                            </m:e>
                            <m:sub>
                              <m:r>
                                <a:rPr lang="en-US" sz="2400" i="1" dirty="0">
                                  <a:latin typeface="Cambria Math" panose="02040503050406030204" pitchFamily="18" charset="0"/>
                                </a:rPr>
                                <m:t>𝑁</m:t>
                              </m:r>
                            </m:sub>
                          </m:sSub>
                        </m:e>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𝜋</m:t>
                              </m:r>
                            </m:e>
                            <m:sub>
                              <m:r>
                                <a:rPr lang="en-US" sz="2400" i="1" dirty="0">
                                  <a:latin typeface="Cambria Math" panose="02040503050406030204" pitchFamily="18" charset="0"/>
                                </a:rPr>
                                <m:t>𝑁</m:t>
                              </m:r>
                            </m:sub>
                          </m:sSub>
                          <m:r>
                            <a:rPr lang="en-US" sz="2400" i="1" dirty="0">
                              <a:latin typeface="Cambria Math" panose="02040503050406030204" pitchFamily="18" charset="0"/>
                            </a:rPr>
                            <m:t>−1</m:t>
                          </m:r>
                        </m:e>
                      </m:d>
                      <m:r>
                        <a:rPr lang="en-US" sz="2400" i="1" dirty="0">
                          <a:latin typeface="Cambria Math" panose="02040503050406030204" pitchFamily="18" charset="0"/>
                        </a:rPr>
                        <m:t>…</m:t>
                      </m:r>
                      <m:r>
                        <a:rPr lang="en-US" sz="2400" i="1" dirty="0" smtClean="0">
                          <a:solidFill>
                            <a:srgbClr val="0070C0"/>
                          </a:solidFill>
                          <a:latin typeface="Cambria Math" panose="02040503050406030204" pitchFamily="18" charset="0"/>
                        </a:rPr>
                        <m:t>𝑃</m:t>
                      </m:r>
                      <m:d>
                        <m:dPr>
                          <m:ctrlPr>
                            <a:rPr lang="en-US" sz="2400" i="1" dirty="0">
                              <a:solidFill>
                                <a:srgbClr val="0070C0"/>
                              </a:solidFill>
                              <a:latin typeface="Cambria Math" panose="02040503050406030204" pitchFamily="18" charset="0"/>
                            </a:rPr>
                          </m:ctrlPr>
                        </m:dPr>
                        <m:e>
                          <m:sSub>
                            <m:sSubPr>
                              <m:ctrlPr>
                                <a:rPr lang="en-US" sz="2400" b="0" i="1" dirty="0" smtClean="0">
                                  <a:solidFill>
                                    <a:srgbClr val="0070C0"/>
                                  </a:solidFill>
                                  <a:latin typeface="Cambria Math" panose="02040503050406030204" pitchFamily="18" charset="0"/>
                                </a:rPr>
                              </m:ctrlPr>
                            </m:sSubPr>
                            <m:e>
                              <m:r>
                                <a:rPr lang="en-US" sz="2400" i="1" dirty="0">
                                  <a:solidFill>
                                    <a:srgbClr val="0070C0"/>
                                  </a:solidFill>
                                  <a:latin typeface="Cambria Math" panose="02040503050406030204" pitchFamily="18" charset="0"/>
                                </a:rPr>
                                <m:t>𝑥</m:t>
                              </m:r>
                            </m:e>
                            <m:sub>
                              <m:r>
                                <a:rPr lang="en-US" sz="2400" i="1" dirty="0">
                                  <a:solidFill>
                                    <a:srgbClr val="0070C0"/>
                                  </a:solidFill>
                                  <a:latin typeface="Cambria Math" panose="02040503050406030204" pitchFamily="18" charset="0"/>
                                </a:rPr>
                                <m:t>2</m:t>
                              </m:r>
                            </m:sub>
                          </m:sSub>
                        </m:e>
                        <m:e>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𝜋</m:t>
                              </m:r>
                            </m:e>
                            <m:sub>
                              <m:r>
                                <a:rPr lang="en-US" sz="2400" i="1" dirty="0">
                                  <a:solidFill>
                                    <a:srgbClr val="0070C0"/>
                                  </a:solidFill>
                                  <a:latin typeface="Cambria Math" panose="02040503050406030204" pitchFamily="18" charset="0"/>
                                </a:rPr>
                                <m:t>2</m:t>
                              </m:r>
                            </m:sub>
                          </m:sSub>
                        </m:e>
                      </m:d>
                      <m:r>
                        <a:rPr lang="en-US" sz="2400" i="1" dirty="0">
                          <a:latin typeface="Cambria Math" panose="02040503050406030204" pitchFamily="18" charset="0"/>
                        </a:rPr>
                        <m:t>𝑃</m:t>
                      </m:r>
                      <m:d>
                        <m:dPr>
                          <m:ctrlPr>
                            <a:rPr lang="en-US" sz="2400" i="1" dirty="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𝜋</m:t>
                              </m:r>
                            </m:e>
                            <m:sub>
                              <m:r>
                                <a:rPr lang="en-US" sz="2400" i="1" dirty="0">
                                  <a:latin typeface="Cambria Math" panose="02040503050406030204" pitchFamily="18" charset="0"/>
                                </a:rPr>
                                <m:t>2</m:t>
                              </m:r>
                            </m:sub>
                          </m:sSub>
                        </m:e>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𝜋</m:t>
                              </m:r>
                            </m:e>
                            <m:sub>
                              <m:r>
                                <a:rPr lang="en-US" sz="2400" i="1" dirty="0">
                                  <a:latin typeface="Cambria Math" panose="02040503050406030204" pitchFamily="18" charset="0"/>
                                </a:rPr>
                                <m:t>1</m:t>
                              </m:r>
                            </m:sub>
                          </m:sSub>
                        </m:e>
                      </m:d>
                      <m:r>
                        <a:rPr lang="en-US" sz="2400" i="1" dirty="0" smtClean="0">
                          <a:solidFill>
                            <a:srgbClr val="0070C0"/>
                          </a:solidFill>
                          <a:latin typeface="Cambria Math" panose="02040503050406030204" pitchFamily="18" charset="0"/>
                        </a:rPr>
                        <m:t>𝑃</m:t>
                      </m:r>
                      <m:d>
                        <m:dPr>
                          <m:ctrlPr>
                            <a:rPr lang="en-US" sz="2400" i="1" dirty="0">
                              <a:solidFill>
                                <a:srgbClr val="0070C0"/>
                              </a:solidFill>
                              <a:latin typeface="Cambria Math" panose="02040503050406030204" pitchFamily="18" charset="0"/>
                            </a:rPr>
                          </m:ctrlPr>
                        </m:dPr>
                        <m:e>
                          <m:sSub>
                            <m:sSubPr>
                              <m:ctrlPr>
                                <a:rPr lang="en-US" sz="2400" b="0" i="1" dirty="0" smtClean="0">
                                  <a:solidFill>
                                    <a:srgbClr val="0070C0"/>
                                  </a:solidFill>
                                  <a:latin typeface="Cambria Math" panose="02040503050406030204" pitchFamily="18" charset="0"/>
                                </a:rPr>
                              </m:ctrlPr>
                            </m:sSubPr>
                            <m:e>
                              <m:r>
                                <a:rPr lang="en-US" sz="2400" i="1" dirty="0">
                                  <a:solidFill>
                                    <a:srgbClr val="0070C0"/>
                                  </a:solidFill>
                                  <a:latin typeface="Cambria Math" panose="02040503050406030204" pitchFamily="18" charset="0"/>
                                </a:rPr>
                                <m:t>𝑥</m:t>
                              </m:r>
                            </m:e>
                            <m:sub>
                              <m:r>
                                <a:rPr lang="en-US" sz="2400" i="1" dirty="0">
                                  <a:solidFill>
                                    <a:srgbClr val="0070C0"/>
                                  </a:solidFill>
                                  <a:latin typeface="Cambria Math" panose="02040503050406030204" pitchFamily="18" charset="0"/>
                                </a:rPr>
                                <m:t>1</m:t>
                              </m:r>
                            </m:sub>
                          </m:sSub>
                        </m:e>
                        <m:e>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𝜋</m:t>
                              </m:r>
                            </m:e>
                            <m:sub>
                              <m:r>
                                <a:rPr lang="en-US" sz="2400" i="1" dirty="0">
                                  <a:solidFill>
                                    <a:srgbClr val="0070C0"/>
                                  </a:solidFill>
                                  <a:latin typeface="Cambria Math" panose="02040503050406030204" pitchFamily="18" charset="0"/>
                                </a:rPr>
                                <m:t>1</m:t>
                              </m:r>
                            </m:sub>
                          </m:sSub>
                        </m:e>
                      </m:d>
                      <m:r>
                        <a:rPr lang="en-US" sz="2400" i="1" dirty="0">
                          <a:latin typeface="Cambria Math" panose="02040503050406030204" pitchFamily="18" charset="0"/>
                        </a:rPr>
                        <m:t>𝑃</m:t>
                      </m:r>
                      <m:d>
                        <m:dPr>
                          <m:ctrlPr>
                            <a:rPr lang="en-US" sz="2400" i="1" dirty="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𝜋</m:t>
                              </m:r>
                            </m:e>
                            <m:sub>
                              <m:r>
                                <a:rPr lang="en-US" sz="2400" i="1" dirty="0">
                                  <a:latin typeface="Cambria Math" panose="02040503050406030204" pitchFamily="18" charset="0"/>
                                </a:rPr>
                                <m:t>1</m:t>
                              </m:r>
                            </m:sub>
                          </m:sSub>
                        </m:e>
                      </m:d>
                    </m:oMath>
                  </m:oMathPara>
                </a14:m>
                <a:endParaRPr lang="en-US" sz="240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i="1" dirty="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𝑎</m:t>
                          </m:r>
                        </m:e>
                        <m:sub>
                          <m:r>
                            <a:rPr lang="en-US" sz="2400" i="1" dirty="0" smtClean="0">
                              <a:latin typeface="Cambria Math" panose="02040503050406030204" pitchFamily="18" charset="0"/>
                            </a:rPr>
                            <m:t>0</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𝜋</m:t>
                              </m:r>
                            </m:e>
                            <m:sub>
                              <m:r>
                                <a:rPr lang="en-US" sz="2400" i="1" dirty="0" smtClean="0">
                                  <a:latin typeface="Cambria Math" panose="02040503050406030204" pitchFamily="18" charset="0"/>
                                </a:rPr>
                                <m:t>1</m:t>
                              </m:r>
                            </m:sub>
                          </m:sSub>
                        </m:sub>
                      </m:sSub>
                      <m:r>
                        <a:rPr lang="en-US" sz="2400" i="1" dirty="0" smtClean="0">
                          <a:latin typeface="Cambria Math" panose="02040503050406030204" pitchFamily="18" charset="0"/>
                        </a:rPr>
                        <m:t> </m:t>
                      </m:r>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𝑎</m:t>
                          </m:r>
                        </m:e>
                        <m:sub>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𝜋</m:t>
                              </m:r>
                            </m:e>
                            <m:sub>
                              <m:r>
                                <a:rPr lang="en-US" sz="2400" i="1" dirty="0" smtClean="0">
                                  <a:latin typeface="Cambria Math" panose="02040503050406030204" pitchFamily="18" charset="0"/>
                                </a:rPr>
                                <m:t>1</m:t>
                              </m:r>
                            </m:sub>
                          </m:sSub>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𝜋</m:t>
                              </m:r>
                            </m:e>
                            <m:sub>
                              <m:r>
                                <a:rPr lang="en-US" sz="2400" i="1" dirty="0" smtClean="0">
                                  <a:latin typeface="Cambria Math" panose="02040503050406030204" pitchFamily="18" charset="0"/>
                                </a:rPr>
                                <m:t>2</m:t>
                              </m:r>
                            </m:sub>
                          </m:sSub>
                        </m:sub>
                      </m:sSub>
                      <m:r>
                        <a:rPr lang="en-US" sz="240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𝑎</m:t>
                          </m:r>
                        </m:e>
                        <m:sub>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𝜋</m:t>
                              </m:r>
                            </m:e>
                            <m:sub>
                              <m:r>
                                <a:rPr lang="en-US" sz="2400" i="1" dirty="0" smtClean="0">
                                  <a:latin typeface="Cambria Math" panose="02040503050406030204" pitchFamily="18" charset="0"/>
                                </a:rPr>
                                <m:t>𝑁</m:t>
                              </m:r>
                              <m:r>
                                <a:rPr lang="en-US" sz="2400" b="0" i="1" dirty="0" smtClean="0">
                                  <a:latin typeface="Cambria Math" panose="02040503050406030204" pitchFamily="18" charset="0"/>
                                </a:rPr>
                                <m:t>−1</m:t>
                              </m:r>
                            </m:sub>
                          </m:sSub>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𝜋</m:t>
                              </m:r>
                            </m:e>
                            <m:sub>
                              <m:r>
                                <a:rPr lang="en-US" sz="2400" b="0" i="1" dirty="0" smtClean="0">
                                  <a:latin typeface="Cambria Math" panose="02040503050406030204" pitchFamily="18" charset="0"/>
                                </a:rPr>
                                <m:t>𝑁</m:t>
                              </m:r>
                            </m:sub>
                          </m:sSub>
                        </m:sub>
                      </m:sSub>
                      <m:sSub>
                        <m:sSubPr>
                          <m:ctrlPr>
                            <a:rPr lang="en-US" sz="2400" b="0" i="1" dirty="0" smtClean="0">
                              <a:solidFill>
                                <a:srgbClr val="0070C0"/>
                              </a:solidFill>
                              <a:latin typeface="Cambria Math" panose="02040503050406030204" pitchFamily="18" charset="0"/>
                            </a:rPr>
                          </m:ctrlPr>
                        </m:sSubPr>
                        <m:e>
                          <m:r>
                            <a:rPr lang="en-US" sz="2400" i="1" dirty="0" smtClean="0">
                              <a:solidFill>
                                <a:srgbClr val="0070C0"/>
                              </a:solidFill>
                              <a:latin typeface="Cambria Math" panose="02040503050406030204" pitchFamily="18" charset="0"/>
                            </a:rPr>
                            <m:t>𝑒</m:t>
                          </m:r>
                        </m:e>
                        <m:sub>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𝜋</m:t>
                              </m:r>
                            </m:e>
                            <m:sub>
                              <m:r>
                                <a:rPr lang="en-US" sz="2400" i="1" dirty="0" smtClean="0">
                                  <a:solidFill>
                                    <a:srgbClr val="0070C0"/>
                                  </a:solidFill>
                                  <a:latin typeface="Cambria Math" panose="02040503050406030204" pitchFamily="18" charset="0"/>
                                </a:rPr>
                                <m:t>1</m:t>
                              </m:r>
                            </m:sub>
                          </m:sSub>
                        </m:sub>
                      </m:sSub>
                      <m:r>
                        <a:rPr lang="en-US" sz="2400" i="1" dirty="0" smtClean="0">
                          <a:solidFill>
                            <a:srgbClr val="0070C0"/>
                          </a:solidFill>
                          <a:latin typeface="Cambria Math" panose="02040503050406030204" pitchFamily="18" charset="0"/>
                        </a:rPr>
                        <m:t>(</m:t>
                      </m:r>
                      <m:sSub>
                        <m:sSubPr>
                          <m:ctrlPr>
                            <a:rPr lang="en-US" sz="2400" b="0" i="1" dirty="0" smtClean="0">
                              <a:solidFill>
                                <a:srgbClr val="0070C0"/>
                              </a:solidFill>
                              <a:latin typeface="Cambria Math" panose="02040503050406030204" pitchFamily="18" charset="0"/>
                            </a:rPr>
                          </m:ctrlPr>
                        </m:sSubPr>
                        <m:e>
                          <m:r>
                            <a:rPr lang="en-US" sz="2400" i="1" dirty="0" smtClean="0">
                              <a:solidFill>
                                <a:srgbClr val="0070C0"/>
                              </a:solidFill>
                              <a:latin typeface="Cambria Math" panose="02040503050406030204" pitchFamily="18" charset="0"/>
                            </a:rPr>
                            <m:t>𝑥</m:t>
                          </m:r>
                        </m:e>
                        <m:sub>
                          <m:r>
                            <a:rPr lang="en-US" sz="2400" i="1" dirty="0" smtClean="0">
                              <a:solidFill>
                                <a:srgbClr val="0070C0"/>
                              </a:solidFill>
                              <a:latin typeface="Cambria Math" panose="02040503050406030204" pitchFamily="18" charset="0"/>
                            </a:rPr>
                            <m:t>1</m:t>
                          </m:r>
                        </m:sub>
                      </m:sSub>
                      <m:r>
                        <a:rPr lang="en-US" sz="2400" i="1" dirty="0" smtClean="0">
                          <a:solidFill>
                            <a:srgbClr val="0070C0"/>
                          </a:solidFill>
                          <a:latin typeface="Cambria Math" panose="02040503050406030204" pitchFamily="18" charset="0"/>
                        </a:rPr>
                        <m:t>)…</m:t>
                      </m:r>
                      <m:sSub>
                        <m:sSubPr>
                          <m:ctrlPr>
                            <a:rPr lang="en-US" sz="2400" b="0" i="1" dirty="0" smtClean="0">
                              <a:solidFill>
                                <a:srgbClr val="0070C0"/>
                              </a:solidFill>
                              <a:latin typeface="Cambria Math" panose="02040503050406030204" pitchFamily="18" charset="0"/>
                            </a:rPr>
                          </m:ctrlPr>
                        </m:sSubPr>
                        <m:e>
                          <m:r>
                            <a:rPr lang="en-US" sz="2400" i="1" dirty="0" err="1">
                              <a:solidFill>
                                <a:srgbClr val="0070C0"/>
                              </a:solidFill>
                              <a:latin typeface="Cambria Math" panose="02040503050406030204" pitchFamily="18" charset="0"/>
                            </a:rPr>
                            <m:t>𝑒</m:t>
                          </m:r>
                        </m:e>
                        <m:sub>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𝜋</m:t>
                              </m:r>
                            </m:e>
                            <m:sub>
                              <m:r>
                                <a:rPr lang="en-US" sz="2400" i="1" dirty="0" err="1">
                                  <a:solidFill>
                                    <a:srgbClr val="0070C0"/>
                                  </a:solidFill>
                                  <a:latin typeface="Cambria Math" panose="02040503050406030204" pitchFamily="18" charset="0"/>
                                </a:rPr>
                                <m:t>𝑁</m:t>
                              </m:r>
                            </m:sub>
                          </m:sSub>
                        </m:sub>
                      </m:sSub>
                      <m:r>
                        <a:rPr lang="en-US" sz="2400" i="1" dirty="0">
                          <a:solidFill>
                            <a:srgbClr val="0070C0"/>
                          </a:solidFill>
                          <a:latin typeface="Cambria Math" panose="02040503050406030204" pitchFamily="18" charset="0"/>
                        </a:rPr>
                        <m:t>(</m:t>
                      </m:r>
                      <m:sSub>
                        <m:sSubPr>
                          <m:ctrlPr>
                            <a:rPr lang="en-US" sz="2400" b="0" i="1" dirty="0" smtClean="0">
                              <a:solidFill>
                                <a:srgbClr val="0070C0"/>
                              </a:solidFill>
                              <a:latin typeface="Cambria Math" panose="02040503050406030204" pitchFamily="18" charset="0"/>
                            </a:rPr>
                          </m:ctrlPr>
                        </m:sSubPr>
                        <m:e>
                          <m:r>
                            <a:rPr lang="en-US" sz="2400" i="1" dirty="0" err="1">
                              <a:solidFill>
                                <a:srgbClr val="0070C0"/>
                              </a:solidFill>
                              <a:latin typeface="Cambria Math" panose="02040503050406030204" pitchFamily="18" charset="0"/>
                            </a:rPr>
                            <m:t>𝑥</m:t>
                          </m:r>
                        </m:e>
                        <m:sub>
                          <m:r>
                            <a:rPr lang="en-US" sz="2400" i="1" dirty="0" err="1">
                              <a:solidFill>
                                <a:srgbClr val="0070C0"/>
                              </a:solidFill>
                              <a:latin typeface="Cambria Math" panose="02040503050406030204" pitchFamily="18" charset="0"/>
                            </a:rPr>
                            <m:t>𝑁</m:t>
                          </m:r>
                        </m:sub>
                      </m:sSub>
                      <m:r>
                        <a:rPr lang="en-US" sz="2400" i="1" dirty="0">
                          <a:solidFill>
                            <a:srgbClr val="0070C0"/>
                          </a:solidFill>
                          <a:latin typeface="Cambria Math" panose="02040503050406030204" pitchFamily="18" charset="0"/>
                        </a:rPr>
                        <m:t>) </m:t>
                      </m:r>
                    </m:oMath>
                  </m:oMathPara>
                </a14:m>
                <a:endParaRPr lang="en-US" sz="2400" dirty="0">
                  <a:solidFill>
                    <a:srgbClr val="0070C0"/>
                  </a:solidFill>
                </a:endParaRPr>
              </a:p>
            </p:txBody>
          </p:sp>
        </mc:Choice>
        <mc:Fallback>
          <p:sp>
            <p:nvSpPr>
              <p:cNvPr id="88" name="矩形 87"/>
              <p:cNvSpPr>
                <a:spLocks noRot="1" noChangeAspect="1" noMove="1" noResize="1" noEditPoints="1" noAdjustHandles="1" noChangeArrowheads="1" noChangeShapeType="1" noTextEdit="1"/>
              </p:cNvSpPr>
              <p:nvPr/>
            </p:nvSpPr>
            <p:spPr>
              <a:xfrm>
                <a:off x="624734" y="4030819"/>
                <a:ext cx="8283408" cy="1223540"/>
              </a:xfrm>
              <a:prstGeom prst="rect">
                <a:avLst/>
              </a:prstGeom>
              <a:blipFill>
                <a:blip r:embed="rId3"/>
                <a:stretch>
                  <a:fillRect l="-147" b="-34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Text Box 29"/>
              <p:cNvSpPr txBox="1">
                <a:spLocks noChangeArrowheads="1"/>
              </p:cNvSpPr>
              <p:nvPr/>
            </p:nvSpPr>
            <p:spPr bwMode="auto">
              <a:xfrm>
                <a:off x="4714835" y="3094618"/>
                <a:ext cx="565603"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b="0" i="1" dirty="0" smtClean="0">
                              <a:solidFill>
                                <a:srgbClr val="333399"/>
                              </a:solidFill>
                              <a:latin typeface="Cambria Math" panose="02040503050406030204" pitchFamily="18" charset="0"/>
                              <a:cs typeface="Arial" panose="020B0604020202020204" pitchFamily="34" charset="0"/>
                            </a:rPr>
                          </m:ctrlPr>
                        </m:sSubPr>
                        <m:e>
                          <m:r>
                            <a:rPr lang="en-US" altLang="en-US" sz="2400" i="1" dirty="0" smtClean="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1</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90" name="Text Box 29"/>
              <p:cNvSpPr txBox="1">
                <a:spLocks noRot="1" noChangeAspect="1" noMove="1" noResize="1" noEditPoints="1" noAdjustHandles="1" noChangeArrowheads="1" noChangeShapeType="1" noTextEdit="1"/>
              </p:cNvSpPr>
              <p:nvPr/>
            </p:nvSpPr>
            <p:spPr bwMode="auto">
              <a:xfrm>
                <a:off x="4714835" y="3094618"/>
                <a:ext cx="565603" cy="461665"/>
              </a:xfrm>
              <a:prstGeom prst="rect">
                <a:avLst/>
              </a:prstGeom>
              <a:blipFill>
                <a:blip r:embed="rId4"/>
                <a:stretch>
                  <a:fillRect b="-2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 Box 31"/>
              <p:cNvSpPr txBox="1">
                <a:spLocks noChangeArrowheads="1"/>
              </p:cNvSpPr>
              <p:nvPr/>
            </p:nvSpPr>
            <p:spPr bwMode="auto">
              <a:xfrm>
                <a:off x="5614947" y="3094618"/>
                <a:ext cx="57272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2</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91" name="Text Box 31"/>
              <p:cNvSpPr txBox="1">
                <a:spLocks noRot="1" noChangeAspect="1" noMove="1" noResize="1" noEditPoints="1" noAdjustHandles="1" noChangeArrowheads="1" noChangeShapeType="1" noTextEdit="1"/>
              </p:cNvSpPr>
              <p:nvPr/>
            </p:nvSpPr>
            <p:spPr bwMode="auto">
              <a:xfrm>
                <a:off x="5614947" y="3094618"/>
                <a:ext cx="572721" cy="461665"/>
              </a:xfrm>
              <a:prstGeom prst="rect">
                <a:avLst/>
              </a:prstGeom>
              <a:blipFill>
                <a:blip r:embed="rId5"/>
                <a:stretch>
                  <a:fillRect b="-2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 Box 33"/>
              <p:cNvSpPr txBox="1">
                <a:spLocks noChangeArrowheads="1"/>
              </p:cNvSpPr>
              <p:nvPr/>
            </p:nvSpPr>
            <p:spPr bwMode="auto">
              <a:xfrm>
                <a:off x="6518235" y="3094618"/>
                <a:ext cx="57272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3</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92" name="Text Box 33"/>
              <p:cNvSpPr txBox="1">
                <a:spLocks noRot="1" noChangeAspect="1" noMove="1" noResize="1" noEditPoints="1" noAdjustHandles="1" noChangeArrowheads="1" noChangeShapeType="1" noTextEdit="1"/>
              </p:cNvSpPr>
              <p:nvPr/>
            </p:nvSpPr>
            <p:spPr bwMode="auto">
              <a:xfrm>
                <a:off x="6518235" y="3094618"/>
                <a:ext cx="572721" cy="461665"/>
              </a:xfrm>
              <a:prstGeom prst="rect">
                <a:avLst/>
              </a:prstGeom>
              <a:blipFill>
                <a:blip r:embed="rId6"/>
                <a:stretch>
                  <a:fillRect b="-2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 Box 35"/>
              <p:cNvSpPr txBox="1">
                <a:spLocks noChangeArrowheads="1"/>
              </p:cNvSpPr>
              <p:nvPr/>
            </p:nvSpPr>
            <p:spPr bwMode="auto">
              <a:xfrm>
                <a:off x="8375610" y="3094618"/>
                <a:ext cx="618054"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𝑁</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93" name="Text Box 35"/>
              <p:cNvSpPr txBox="1">
                <a:spLocks noRot="1" noChangeAspect="1" noMove="1" noResize="1" noEditPoints="1" noAdjustHandles="1" noChangeArrowheads="1" noChangeShapeType="1" noTextEdit="1"/>
              </p:cNvSpPr>
              <p:nvPr/>
            </p:nvSpPr>
            <p:spPr bwMode="auto">
              <a:xfrm>
                <a:off x="8375610" y="3094618"/>
                <a:ext cx="618054" cy="461665"/>
              </a:xfrm>
              <a:prstGeom prst="rect">
                <a:avLst/>
              </a:prstGeom>
              <a:blipFill>
                <a:blip r:embed="rId7"/>
                <a:stretch>
                  <a:fillRect b="-2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grpSp>
        <p:nvGrpSpPr>
          <p:cNvPr id="309" name="Group 4"/>
          <p:cNvGrpSpPr>
            <a:grpSpLocks/>
          </p:cNvGrpSpPr>
          <p:nvPr/>
        </p:nvGrpSpPr>
        <p:grpSpPr bwMode="auto">
          <a:xfrm>
            <a:off x="4650528" y="917826"/>
            <a:ext cx="463550" cy="1828800"/>
            <a:chOff x="960" y="1680"/>
            <a:chExt cx="420" cy="1630"/>
          </a:xfrm>
        </p:grpSpPr>
        <p:sp>
          <p:nvSpPr>
            <p:cNvPr id="310" name="Oval 5"/>
            <p:cNvSpPr>
              <a:spLocks noChangeArrowheads="1"/>
            </p:cNvSpPr>
            <p:nvPr/>
          </p:nvSpPr>
          <p:spPr bwMode="auto">
            <a:xfrm>
              <a:off x="960"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311" name="Oval 6"/>
            <p:cNvSpPr>
              <a:spLocks noChangeArrowheads="1"/>
            </p:cNvSpPr>
            <p:nvPr/>
          </p:nvSpPr>
          <p:spPr bwMode="auto">
            <a:xfrm>
              <a:off x="960"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312" name="Oval 7"/>
            <p:cNvSpPr>
              <a:spLocks noChangeArrowheads="1"/>
            </p:cNvSpPr>
            <p:nvPr/>
          </p:nvSpPr>
          <p:spPr bwMode="auto">
            <a:xfrm>
              <a:off x="960"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313" name="Text Box 8"/>
            <p:cNvSpPr txBox="1">
              <a:spLocks noChangeArrowheads="1"/>
            </p:cNvSpPr>
            <p:nvPr/>
          </p:nvSpPr>
          <p:spPr bwMode="auto">
            <a:xfrm>
              <a:off x="1007" y="2593"/>
              <a:ext cx="37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314" name="Group 9"/>
          <p:cNvGrpSpPr>
            <a:grpSpLocks/>
          </p:cNvGrpSpPr>
          <p:nvPr/>
        </p:nvGrpSpPr>
        <p:grpSpPr bwMode="auto">
          <a:xfrm>
            <a:off x="5604616" y="917826"/>
            <a:ext cx="465137" cy="1828800"/>
            <a:chOff x="1824" y="1680"/>
            <a:chExt cx="420" cy="1630"/>
          </a:xfrm>
        </p:grpSpPr>
        <p:sp>
          <p:nvSpPr>
            <p:cNvPr id="315" name="Oval 10"/>
            <p:cNvSpPr>
              <a:spLocks noChangeArrowheads="1"/>
            </p:cNvSpPr>
            <p:nvPr/>
          </p:nvSpPr>
          <p:spPr bwMode="auto">
            <a:xfrm>
              <a:off x="1824"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316" name="Oval 11"/>
            <p:cNvSpPr>
              <a:spLocks noChangeArrowheads="1"/>
            </p:cNvSpPr>
            <p:nvPr/>
          </p:nvSpPr>
          <p:spPr bwMode="auto">
            <a:xfrm>
              <a:off x="1824"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317" name="Oval 12"/>
            <p:cNvSpPr>
              <a:spLocks noChangeArrowheads="1"/>
            </p:cNvSpPr>
            <p:nvPr/>
          </p:nvSpPr>
          <p:spPr bwMode="auto">
            <a:xfrm>
              <a:off x="1824"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318" name="Text Box 13"/>
            <p:cNvSpPr txBox="1">
              <a:spLocks noChangeArrowheads="1"/>
            </p:cNvSpPr>
            <p:nvPr/>
          </p:nvSpPr>
          <p:spPr bwMode="auto">
            <a:xfrm>
              <a:off x="1871" y="2593"/>
              <a:ext cx="37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319" name="Group 14"/>
          <p:cNvGrpSpPr>
            <a:grpSpLocks/>
          </p:cNvGrpSpPr>
          <p:nvPr/>
        </p:nvGrpSpPr>
        <p:grpSpPr bwMode="auto">
          <a:xfrm>
            <a:off x="6560291" y="917826"/>
            <a:ext cx="466725" cy="1828800"/>
            <a:chOff x="2688" y="1680"/>
            <a:chExt cx="423" cy="1630"/>
          </a:xfrm>
        </p:grpSpPr>
        <p:sp>
          <p:nvSpPr>
            <p:cNvPr id="320" name="Oval 15"/>
            <p:cNvSpPr>
              <a:spLocks noChangeArrowheads="1"/>
            </p:cNvSpPr>
            <p:nvPr/>
          </p:nvSpPr>
          <p:spPr bwMode="auto">
            <a:xfrm>
              <a:off x="2688"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321" name="Oval 16"/>
            <p:cNvSpPr>
              <a:spLocks noChangeArrowheads="1"/>
            </p:cNvSpPr>
            <p:nvPr/>
          </p:nvSpPr>
          <p:spPr bwMode="auto">
            <a:xfrm>
              <a:off x="2688"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322" name="Oval 17"/>
            <p:cNvSpPr>
              <a:spLocks noChangeArrowheads="1"/>
            </p:cNvSpPr>
            <p:nvPr/>
          </p:nvSpPr>
          <p:spPr bwMode="auto">
            <a:xfrm>
              <a:off x="2688"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323" name="Text Box 18"/>
            <p:cNvSpPr txBox="1">
              <a:spLocks noChangeArrowheads="1"/>
            </p:cNvSpPr>
            <p:nvPr/>
          </p:nvSpPr>
          <p:spPr bwMode="auto">
            <a:xfrm>
              <a:off x="2737" y="2593"/>
              <a:ext cx="37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324" name="Group 19"/>
          <p:cNvGrpSpPr>
            <a:grpSpLocks/>
          </p:cNvGrpSpPr>
          <p:nvPr/>
        </p:nvGrpSpPr>
        <p:grpSpPr bwMode="auto">
          <a:xfrm>
            <a:off x="7568353" y="981326"/>
            <a:ext cx="442913" cy="1822450"/>
            <a:chOff x="3600" y="1737"/>
            <a:chExt cx="401" cy="1624"/>
          </a:xfrm>
        </p:grpSpPr>
        <p:sp>
          <p:nvSpPr>
            <p:cNvPr id="325" name="Text Box 20"/>
            <p:cNvSpPr txBox="1">
              <a:spLocks noChangeArrowheads="1"/>
            </p:cNvSpPr>
            <p:nvPr/>
          </p:nvSpPr>
          <p:spPr bwMode="auto">
            <a:xfrm>
              <a:off x="3627" y="1737"/>
              <a:ext cx="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sp>
          <p:nvSpPr>
            <p:cNvPr id="326" name="Text Box 21"/>
            <p:cNvSpPr txBox="1">
              <a:spLocks noChangeArrowheads="1"/>
            </p:cNvSpPr>
            <p:nvPr/>
          </p:nvSpPr>
          <p:spPr bwMode="auto">
            <a:xfrm>
              <a:off x="3627" y="2159"/>
              <a:ext cx="37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sp>
          <p:nvSpPr>
            <p:cNvPr id="327" name="Text Box 22"/>
            <p:cNvSpPr txBox="1">
              <a:spLocks noChangeArrowheads="1"/>
            </p:cNvSpPr>
            <p:nvPr/>
          </p:nvSpPr>
          <p:spPr bwMode="auto">
            <a:xfrm>
              <a:off x="3600" y="3034"/>
              <a:ext cx="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grpSp>
      <p:grpSp>
        <p:nvGrpSpPr>
          <p:cNvPr id="328" name="Group 23"/>
          <p:cNvGrpSpPr>
            <a:grpSpLocks/>
          </p:cNvGrpSpPr>
          <p:nvPr/>
        </p:nvGrpSpPr>
        <p:grpSpPr bwMode="auto">
          <a:xfrm>
            <a:off x="8525616" y="917826"/>
            <a:ext cx="466725" cy="1828800"/>
            <a:chOff x="4466" y="1680"/>
            <a:chExt cx="422" cy="1630"/>
          </a:xfrm>
        </p:grpSpPr>
        <p:sp>
          <p:nvSpPr>
            <p:cNvPr id="329" name="Oval 24"/>
            <p:cNvSpPr>
              <a:spLocks noChangeArrowheads="1"/>
            </p:cNvSpPr>
            <p:nvPr/>
          </p:nvSpPr>
          <p:spPr bwMode="auto">
            <a:xfrm>
              <a:off x="4466"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330" name="Oval 25"/>
            <p:cNvSpPr>
              <a:spLocks noChangeArrowheads="1"/>
            </p:cNvSpPr>
            <p:nvPr/>
          </p:nvSpPr>
          <p:spPr bwMode="auto">
            <a:xfrm>
              <a:off x="4466"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331" name="Oval 26"/>
            <p:cNvSpPr>
              <a:spLocks noChangeArrowheads="1"/>
            </p:cNvSpPr>
            <p:nvPr/>
          </p:nvSpPr>
          <p:spPr bwMode="auto">
            <a:xfrm>
              <a:off x="4466"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332" name="Text Box 27"/>
            <p:cNvSpPr txBox="1">
              <a:spLocks noChangeArrowheads="1"/>
            </p:cNvSpPr>
            <p:nvPr/>
          </p:nvSpPr>
          <p:spPr bwMode="auto">
            <a:xfrm>
              <a:off x="4514" y="2593"/>
              <a:ext cx="37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sp>
        <p:nvSpPr>
          <p:cNvPr id="333" name="Oval 36"/>
          <p:cNvSpPr>
            <a:spLocks noChangeArrowheads="1"/>
          </p:cNvSpPr>
          <p:nvPr/>
        </p:nvSpPr>
        <p:spPr bwMode="auto">
          <a:xfrm>
            <a:off x="4650528" y="1402014"/>
            <a:ext cx="369888" cy="3746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2</a:t>
            </a:r>
          </a:p>
        </p:txBody>
      </p:sp>
      <p:grpSp>
        <p:nvGrpSpPr>
          <p:cNvPr id="334" name="Group 37"/>
          <p:cNvGrpSpPr>
            <a:grpSpLocks/>
          </p:cNvGrpSpPr>
          <p:nvPr/>
        </p:nvGrpSpPr>
        <p:grpSpPr bwMode="auto">
          <a:xfrm>
            <a:off x="5006556" y="1105577"/>
            <a:ext cx="614613" cy="1464320"/>
            <a:chOff x="1282" y="1318"/>
            <a:chExt cx="557" cy="1306"/>
          </a:xfrm>
        </p:grpSpPr>
        <p:grpSp>
          <p:nvGrpSpPr>
            <p:cNvPr id="335" name="Group 38"/>
            <p:cNvGrpSpPr>
              <a:grpSpLocks/>
            </p:cNvGrpSpPr>
            <p:nvPr/>
          </p:nvGrpSpPr>
          <p:grpSpPr bwMode="auto">
            <a:xfrm>
              <a:off x="1308" y="1318"/>
              <a:ext cx="531" cy="1297"/>
              <a:chOff x="1308" y="1318"/>
              <a:chExt cx="531" cy="1297"/>
            </a:xfrm>
          </p:grpSpPr>
          <p:cxnSp>
            <p:nvCxnSpPr>
              <p:cNvPr id="337" name="AutoShape 39"/>
              <p:cNvCxnSpPr>
                <a:cxnSpLocks noChangeShapeType="1"/>
                <a:stCxn id="310" idx="6"/>
                <a:endCxn id="315" idx="2"/>
              </p:cNvCxnSpPr>
              <p:nvPr/>
            </p:nvCxnSpPr>
            <p:spPr bwMode="auto">
              <a:xfrm>
                <a:off x="1308" y="1318"/>
                <a:ext cx="531"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38" name="AutoShape 40"/>
              <p:cNvCxnSpPr>
                <a:cxnSpLocks noChangeShapeType="1"/>
                <a:stCxn id="310" idx="6"/>
                <a:endCxn id="316" idx="2"/>
              </p:cNvCxnSpPr>
              <p:nvPr/>
            </p:nvCxnSpPr>
            <p:spPr bwMode="auto">
              <a:xfrm>
                <a:off x="1308" y="1318"/>
                <a:ext cx="531"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39" name="AutoShape 41"/>
              <p:cNvCxnSpPr>
                <a:cxnSpLocks noChangeShapeType="1"/>
                <a:stCxn id="310" idx="6"/>
                <a:endCxn id="317" idx="2"/>
              </p:cNvCxnSpPr>
              <p:nvPr/>
            </p:nvCxnSpPr>
            <p:spPr bwMode="auto">
              <a:xfrm>
                <a:off x="1308" y="1318"/>
                <a:ext cx="531" cy="1297"/>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40" name="AutoShape 42"/>
              <p:cNvCxnSpPr>
                <a:cxnSpLocks noChangeShapeType="1"/>
                <a:stCxn id="311" idx="6"/>
                <a:endCxn id="315" idx="2"/>
              </p:cNvCxnSpPr>
              <p:nvPr/>
            </p:nvCxnSpPr>
            <p:spPr bwMode="auto">
              <a:xfrm flipV="1">
                <a:off x="1308" y="1318"/>
                <a:ext cx="531"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41" name="AutoShape 43"/>
              <p:cNvCxnSpPr>
                <a:cxnSpLocks noChangeShapeType="1"/>
                <a:stCxn id="311" idx="6"/>
                <a:endCxn id="316" idx="2"/>
              </p:cNvCxnSpPr>
              <p:nvPr/>
            </p:nvCxnSpPr>
            <p:spPr bwMode="auto">
              <a:xfrm>
                <a:off x="1308" y="1750"/>
                <a:ext cx="531"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42" name="AutoShape 44"/>
              <p:cNvCxnSpPr>
                <a:cxnSpLocks noChangeShapeType="1"/>
                <a:stCxn id="311" idx="6"/>
                <a:endCxn id="317" idx="2"/>
              </p:cNvCxnSpPr>
              <p:nvPr/>
            </p:nvCxnSpPr>
            <p:spPr bwMode="auto">
              <a:xfrm>
                <a:off x="1308" y="1750"/>
                <a:ext cx="531" cy="865"/>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43" name="AutoShape 45"/>
              <p:cNvCxnSpPr>
                <a:cxnSpLocks noChangeShapeType="1"/>
                <a:stCxn id="312" idx="6"/>
                <a:endCxn id="317" idx="2"/>
              </p:cNvCxnSpPr>
              <p:nvPr/>
            </p:nvCxnSpPr>
            <p:spPr bwMode="auto">
              <a:xfrm>
                <a:off x="1308" y="2615"/>
                <a:ext cx="531"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336" name="Line 46"/>
            <p:cNvSpPr>
              <a:spLocks noChangeShapeType="1"/>
            </p:cNvSpPr>
            <p:nvPr/>
          </p:nvSpPr>
          <p:spPr bwMode="auto">
            <a:xfrm flipV="1">
              <a:off x="1282" y="1376"/>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44" name="Group 47"/>
          <p:cNvGrpSpPr>
            <a:grpSpLocks/>
          </p:cNvGrpSpPr>
          <p:nvPr/>
        </p:nvGrpSpPr>
        <p:grpSpPr bwMode="auto">
          <a:xfrm>
            <a:off x="5976091" y="1133726"/>
            <a:ext cx="584200" cy="1452563"/>
            <a:chOff x="2160" y="1872"/>
            <a:chExt cx="528" cy="1296"/>
          </a:xfrm>
        </p:grpSpPr>
        <p:grpSp>
          <p:nvGrpSpPr>
            <p:cNvPr id="345" name="Group 48"/>
            <p:cNvGrpSpPr>
              <a:grpSpLocks/>
            </p:cNvGrpSpPr>
            <p:nvPr/>
          </p:nvGrpSpPr>
          <p:grpSpPr bwMode="auto">
            <a:xfrm>
              <a:off x="2160" y="1872"/>
              <a:ext cx="506" cy="1296"/>
              <a:chOff x="2160" y="1872"/>
              <a:chExt cx="506" cy="1296"/>
            </a:xfrm>
          </p:grpSpPr>
          <p:cxnSp>
            <p:nvCxnSpPr>
              <p:cNvPr id="347" name="AutoShape 49"/>
              <p:cNvCxnSpPr>
                <a:cxnSpLocks noChangeShapeType="1"/>
              </p:cNvCxnSpPr>
              <p:nvPr/>
            </p:nvCxnSpPr>
            <p:spPr bwMode="auto">
              <a:xfrm>
                <a:off x="2160"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48" name="AutoShape 50"/>
              <p:cNvCxnSpPr>
                <a:cxnSpLocks noChangeShapeType="1"/>
              </p:cNvCxnSpPr>
              <p:nvPr/>
            </p:nvCxnSpPr>
            <p:spPr bwMode="auto">
              <a:xfrm>
                <a:off x="2160"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49" name="AutoShape 51"/>
              <p:cNvCxnSpPr>
                <a:cxnSpLocks noChangeShapeType="1"/>
              </p:cNvCxnSpPr>
              <p:nvPr/>
            </p:nvCxnSpPr>
            <p:spPr bwMode="auto">
              <a:xfrm>
                <a:off x="2160"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50" name="AutoShape 52"/>
              <p:cNvCxnSpPr>
                <a:cxnSpLocks noChangeShapeType="1"/>
              </p:cNvCxnSpPr>
              <p:nvPr/>
            </p:nvCxnSpPr>
            <p:spPr bwMode="auto">
              <a:xfrm flipV="1">
                <a:off x="2160"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51" name="AutoShape 53"/>
              <p:cNvCxnSpPr>
                <a:cxnSpLocks noChangeShapeType="1"/>
              </p:cNvCxnSpPr>
              <p:nvPr/>
            </p:nvCxnSpPr>
            <p:spPr bwMode="auto">
              <a:xfrm>
                <a:off x="2160"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52" name="AutoShape 54"/>
              <p:cNvCxnSpPr>
                <a:cxnSpLocks noChangeShapeType="1"/>
              </p:cNvCxnSpPr>
              <p:nvPr/>
            </p:nvCxnSpPr>
            <p:spPr bwMode="auto">
              <a:xfrm>
                <a:off x="2160"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53" name="AutoShape 55"/>
              <p:cNvCxnSpPr>
                <a:cxnSpLocks noChangeShapeType="1"/>
              </p:cNvCxnSpPr>
              <p:nvPr/>
            </p:nvCxnSpPr>
            <p:spPr bwMode="auto">
              <a:xfrm>
                <a:off x="2160"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346" name="Line 56"/>
            <p:cNvSpPr>
              <a:spLocks noChangeShapeType="1"/>
            </p:cNvSpPr>
            <p:nvPr/>
          </p:nvSpPr>
          <p:spPr bwMode="auto">
            <a:xfrm flipV="1">
              <a:off x="2160"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54" name="Group 57"/>
          <p:cNvGrpSpPr>
            <a:grpSpLocks/>
          </p:cNvGrpSpPr>
          <p:nvPr/>
        </p:nvGrpSpPr>
        <p:grpSpPr bwMode="auto">
          <a:xfrm>
            <a:off x="6931766" y="1133726"/>
            <a:ext cx="582612" cy="1452563"/>
            <a:chOff x="3024" y="1872"/>
            <a:chExt cx="528" cy="1296"/>
          </a:xfrm>
        </p:grpSpPr>
        <p:grpSp>
          <p:nvGrpSpPr>
            <p:cNvPr id="355" name="Group 58"/>
            <p:cNvGrpSpPr>
              <a:grpSpLocks/>
            </p:cNvGrpSpPr>
            <p:nvPr/>
          </p:nvGrpSpPr>
          <p:grpSpPr bwMode="auto">
            <a:xfrm>
              <a:off x="3024" y="1872"/>
              <a:ext cx="506" cy="1296"/>
              <a:chOff x="3024" y="1872"/>
              <a:chExt cx="506" cy="1296"/>
            </a:xfrm>
          </p:grpSpPr>
          <p:cxnSp>
            <p:nvCxnSpPr>
              <p:cNvPr id="357" name="AutoShape 59"/>
              <p:cNvCxnSpPr>
                <a:cxnSpLocks noChangeShapeType="1"/>
              </p:cNvCxnSpPr>
              <p:nvPr/>
            </p:nvCxnSpPr>
            <p:spPr bwMode="auto">
              <a:xfrm>
                <a:off x="3024"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58" name="AutoShape 60"/>
              <p:cNvCxnSpPr>
                <a:cxnSpLocks noChangeShapeType="1"/>
              </p:cNvCxnSpPr>
              <p:nvPr/>
            </p:nvCxnSpPr>
            <p:spPr bwMode="auto">
              <a:xfrm>
                <a:off x="3024"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59" name="AutoShape 61"/>
              <p:cNvCxnSpPr>
                <a:cxnSpLocks noChangeShapeType="1"/>
              </p:cNvCxnSpPr>
              <p:nvPr/>
            </p:nvCxnSpPr>
            <p:spPr bwMode="auto">
              <a:xfrm>
                <a:off x="3024"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60" name="AutoShape 62"/>
              <p:cNvCxnSpPr>
                <a:cxnSpLocks noChangeShapeType="1"/>
              </p:cNvCxnSpPr>
              <p:nvPr/>
            </p:nvCxnSpPr>
            <p:spPr bwMode="auto">
              <a:xfrm flipV="1">
                <a:off x="3024"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61" name="AutoShape 63"/>
              <p:cNvCxnSpPr>
                <a:cxnSpLocks noChangeShapeType="1"/>
              </p:cNvCxnSpPr>
              <p:nvPr/>
            </p:nvCxnSpPr>
            <p:spPr bwMode="auto">
              <a:xfrm>
                <a:off x="3024"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62" name="AutoShape 64"/>
              <p:cNvCxnSpPr>
                <a:cxnSpLocks noChangeShapeType="1"/>
              </p:cNvCxnSpPr>
              <p:nvPr/>
            </p:nvCxnSpPr>
            <p:spPr bwMode="auto">
              <a:xfrm>
                <a:off x="3024"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63" name="AutoShape 65"/>
              <p:cNvCxnSpPr>
                <a:cxnSpLocks noChangeShapeType="1"/>
              </p:cNvCxnSpPr>
              <p:nvPr/>
            </p:nvCxnSpPr>
            <p:spPr bwMode="auto">
              <a:xfrm>
                <a:off x="3024"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356" name="Line 66"/>
            <p:cNvSpPr>
              <a:spLocks noChangeShapeType="1"/>
            </p:cNvSpPr>
            <p:nvPr/>
          </p:nvSpPr>
          <p:spPr bwMode="auto">
            <a:xfrm flipV="1">
              <a:off x="3024"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364" name="Group 67"/>
          <p:cNvGrpSpPr>
            <a:grpSpLocks/>
          </p:cNvGrpSpPr>
          <p:nvPr/>
        </p:nvGrpSpPr>
        <p:grpSpPr bwMode="auto">
          <a:xfrm>
            <a:off x="7939828" y="1133726"/>
            <a:ext cx="582613" cy="1452563"/>
            <a:chOff x="3936" y="1872"/>
            <a:chExt cx="528" cy="1296"/>
          </a:xfrm>
        </p:grpSpPr>
        <p:grpSp>
          <p:nvGrpSpPr>
            <p:cNvPr id="365" name="Group 68"/>
            <p:cNvGrpSpPr>
              <a:grpSpLocks/>
            </p:cNvGrpSpPr>
            <p:nvPr/>
          </p:nvGrpSpPr>
          <p:grpSpPr bwMode="auto">
            <a:xfrm>
              <a:off x="3938" y="1872"/>
              <a:ext cx="506" cy="1296"/>
              <a:chOff x="3938" y="1872"/>
              <a:chExt cx="506" cy="1296"/>
            </a:xfrm>
          </p:grpSpPr>
          <p:cxnSp>
            <p:nvCxnSpPr>
              <p:cNvPr id="367" name="AutoShape 69"/>
              <p:cNvCxnSpPr>
                <a:cxnSpLocks noChangeShapeType="1"/>
              </p:cNvCxnSpPr>
              <p:nvPr/>
            </p:nvCxnSpPr>
            <p:spPr bwMode="auto">
              <a:xfrm>
                <a:off x="3938"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68" name="AutoShape 70"/>
              <p:cNvCxnSpPr>
                <a:cxnSpLocks noChangeShapeType="1"/>
              </p:cNvCxnSpPr>
              <p:nvPr/>
            </p:nvCxnSpPr>
            <p:spPr bwMode="auto">
              <a:xfrm>
                <a:off x="3938"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69" name="AutoShape 71"/>
              <p:cNvCxnSpPr>
                <a:cxnSpLocks noChangeShapeType="1"/>
              </p:cNvCxnSpPr>
              <p:nvPr/>
            </p:nvCxnSpPr>
            <p:spPr bwMode="auto">
              <a:xfrm>
                <a:off x="3938"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70" name="AutoShape 72"/>
              <p:cNvCxnSpPr>
                <a:cxnSpLocks noChangeShapeType="1"/>
              </p:cNvCxnSpPr>
              <p:nvPr/>
            </p:nvCxnSpPr>
            <p:spPr bwMode="auto">
              <a:xfrm flipV="1">
                <a:off x="3938"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71" name="AutoShape 73"/>
              <p:cNvCxnSpPr>
                <a:cxnSpLocks noChangeShapeType="1"/>
              </p:cNvCxnSpPr>
              <p:nvPr/>
            </p:nvCxnSpPr>
            <p:spPr bwMode="auto">
              <a:xfrm>
                <a:off x="3938"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72" name="AutoShape 74"/>
              <p:cNvCxnSpPr>
                <a:cxnSpLocks noChangeShapeType="1"/>
              </p:cNvCxnSpPr>
              <p:nvPr/>
            </p:nvCxnSpPr>
            <p:spPr bwMode="auto">
              <a:xfrm>
                <a:off x="3938"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373" name="AutoShape 75"/>
              <p:cNvCxnSpPr>
                <a:cxnSpLocks noChangeShapeType="1"/>
              </p:cNvCxnSpPr>
              <p:nvPr/>
            </p:nvCxnSpPr>
            <p:spPr bwMode="auto">
              <a:xfrm>
                <a:off x="3938"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366" name="Line 76"/>
            <p:cNvSpPr>
              <a:spLocks noChangeShapeType="1"/>
            </p:cNvSpPr>
            <p:nvPr/>
          </p:nvSpPr>
          <p:spPr bwMode="auto">
            <a:xfrm flipV="1">
              <a:off x="3936"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endParaRPr>
            </a:p>
          </p:txBody>
        </p:sp>
      </p:grpSp>
      <p:cxnSp>
        <p:nvCxnSpPr>
          <p:cNvPr id="374" name="AutoShape 77"/>
          <p:cNvCxnSpPr>
            <a:cxnSpLocks noChangeShapeType="1"/>
            <a:stCxn id="333" idx="6"/>
            <a:endCxn id="315" idx="2"/>
          </p:cNvCxnSpPr>
          <p:nvPr/>
        </p:nvCxnSpPr>
        <p:spPr bwMode="auto">
          <a:xfrm flipV="1">
            <a:off x="5033116" y="1105151"/>
            <a:ext cx="558800" cy="484188"/>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375" name="AutoShape 78"/>
          <p:cNvCxnSpPr>
            <a:cxnSpLocks noChangeShapeType="1"/>
          </p:cNvCxnSpPr>
          <p:nvPr/>
        </p:nvCxnSpPr>
        <p:spPr bwMode="auto">
          <a:xfrm>
            <a:off x="5976091" y="1105151"/>
            <a:ext cx="560387" cy="1454150"/>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376" name="Oval 79"/>
          <p:cNvSpPr>
            <a:spLocks noChangeArrowheads="1"/>
          </p:cNvSpPr>
          <p:nvPr/>
        </p:nvSpPr>
        <p:spPr bwMode="auto">
          <a:xfrm>
            <a:off x="5604616" y="917826"/>
            <a:ext cx="369887" cy="3746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1</a:t>
            </a:r>
          </a:p>
        </p:txBody>
      </p:sp>
      <p:sp>
        <p:nvSpPr>
          <p:cNvPr id="377" name="Oval 80"/>
          <p:cNvSpPr>
            <a:spLocks noChangeArrowheads="1"/>
          </p:cNvSpPr>
          <p:nvPr/>
        </p:nvSpPr>
        <p:spPr bwMode="auto">
          <a:xfrm>
            <a:off x="6560291" y="2371976"/>
            <a:ext cx="369887" cy="3746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K</a:t>
            </a:r>
          </a:p>
        </p:txBody>
      </p:sp>
      <p:cxnSp>
        <p:nvCxnSpPr>
          <p:cNvPr id="378" name="AutoShape 81"/>
          <p:cNvCxnSpPr>
            <a:cxnSpLocks noChangeShapeType="1"/>
          </p:cNvCxnSpPr>
          <p:nvPr/>
        </p:nvCxnSpPr>
        <p:spPr bwMode="auto">
          <a:xfrm flipV="1">
            <a:off x="6931766" y="1833814"/>
            <a:ext cx="582612" cy="752475"/>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379" name="AutoShape 82"/>
          <p:cNvCxnSpPr>
            <a:cxnSpLocks noChangeShapeType="1"/>
            <a:endCxn id="330" idx="2"/>
          </p:cNvCxnSpPr>
          <p:nvPr/>
        </p:nvCxnSpPr>
        <p:spPr bwMode="auto">
          <a:xfrm flipV="1">
            <a:off x="7935066" y="1589339"/>
            <a:ext cx="571500" cy="539750"/>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380" name="Oval 83"/>
          <p:cNvSpPr>
            <a:spLocks noChangeArrowheads="1"/>
          </p:cNvSpPr>
          <p:nvPr/>
        </p:nvSpPr>
        <p:spPr bwMode="auto">
          <a:xfrm>
            <a:off x="8522441" y="1402014"/>
            <a:ext cx="369887" cy="3746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2</a:t>
            </a:r>
          </a:p>
        </p:txBody>
      </p:sp>
    </p:spTree>
    <p:extLst>
      <p:ext uri="{BB962C8B-B14F-4D97-AF65-F5344CB8AC3E}">
        <p14:creationId xmlns:p14="http://schemas.microsoft.com/office/powerpoint/2010/main" val="8234288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Example: the dishonest casino</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8" y="856989"/>
                <a:ext cx="8556171" cy="5444238"/>
              </a:xfrm>
            </p:spPr>
            <p:txBody>
              <a:bodyPr>
                <a:noAutofit/>
              </a:bodyPr>
              <a:lstStyle/>
              <a:p>
                <a:r>
                  <a:rPr lang="en-US" dirty="0" smtClean="0"/>
                  <a:t>Let the sequence of rolls be:</a:t>
                </a:r>
              </a:p>
              <a:p>
                <a:pPr algn="ctr"/>
                <a14:m>
                  <m:oMath xmlns:m="http://schemas.openxmlformats.org/officeDocument/2006/math">
                    <m:r>
                      <a:rPr lang="en-US" i="1" dirty="0" smtClean="0">
                        <a:latin typeface="Cambria Math" panose="02040503050406030204" pitchFamily="18" charset="0"/>
                      </a:rPr>
                      <m:t>𝑥</m:t>
                    </m:r>
                    <m:r>
                      <a:rPr lang="en-US" i="1" dirty="0">
                        <a:latin typeface="Cambria Math" panose="02040503050406030204" pitchFamily="18" charset="0"/>
                      </a:rPr>
                      <m:t>=1, 2, 1, 5, 6, 2, 1, 5, 2, 4</m:t>
                    </m:r>
                  </m:oMath>
                </a14:m>
                <a:endParaRPr lang="en-US" dirty="0"/>
              </a:p>
              <a:p>
                <a:r>
                  <a:rPr lang="en-US" dirty="0" smtClean="0"/>
                  <a:t>Then</a:t>
                </a:r>
                <a:r>
                  <a:rPr lang="en-US" dirty="0"/>
                  <a:t>, what is the likelihood of</a:t>
                </a:r>
              </a:p>
              <a:p>
                <a14:m>
                  <m:oMath xmlns:m="http://schemas.openxmlformats.org/officeDocument/2006/math">
                    <m:r>
                      <a:rPr lang="en-US" b="0" i="1" dirty="0" smtClean="0">
                        <a:solidFill>
                          <a:srgbClr val="FF0000"/>
                        </a:solidFill>
                        <a:latin typeface="Cambria Math" panose="02040503050406030204" pitchFamily="18" charset="0"/>
                      </a:rPr>
                      <m:t>𝜋</m:t>
                    </m:r>
                    <m:r>
                      <a:rPr lang="en-US" i="1" dirty="0">
                        <a:latin typeface="Cambria Math" panose="02040503050406030204" pitchFamily="18" charset="0"/>
                      </a:rPr>
                      <m:t>=</m:t>
                    </m:r>
                    <m:r>
                      <a:rPr lang="en-US" i="1" dirty="0">
                        <a:latin typeface="Cambria Math" panose="02040503050406030204" pitchFamily="18" charset="0"/>
                      </a:rPr>
                      <m:t>𝐹𝑎𝑖𝑟</m:t>
                    </m:r>
                    <m:r>
                      <a:rPr lang="en-US" i="1" dirty="0">
                        <a:latin typeface="Cambria Math" panose="02040503050406030204" pitchFamily="18" charset="0"/>
                      </a:rPr>
                      <m:t>, </m:t>
                    </m:r>
                    <m:r>
                      <a:rPr lang="en-US" i="1" dirty="0">
                        <a:latin typeface="Cambria Math" panose="02040503050406030204" pitchFamily="18" charset="0"/>
                      </a:rPr>
                      <m:t>𝐹𝑎𝑖𝑟</m:t>
                    </m:r>
                    <m:r>
                      <a:rPr lang="en-US" i="1" dirty="0">
                        <a:latin typeface="Cambria Math" panose="02040503050406030204" pitchFamily="18" charset="0"/>
                      </a:rPr>
                      <m:t>, </m:t>
                    </m:r>
                    <m:r>
                      <a:rPr lang="en-US" i="1" dirty="0">
                        <a:latin typeface="Cambria Math" panose="02040503050406030204" pitchFamily="18" charset="0"/>
                      </a:rPr>
                      <m:t>𝐹𝑎𝑖𝑟</m:t>
                    </m:r>
                    <m:r>
                      <a:rPr lang="en-US" i="1" dirty="0">
                        <a:latin typeface="Cambria Math" panose="02040503050406030204" pitchFamily="18" charset="0"/>
                      </a:rPr>
                      <m:t>, </m:t>
                    </m:r>
                    <m:r>
                      <a:rPr lang="en-US" i="1" dirty="0">
                        <a:latin typeface="Cambria Math" panose="02040503050406030204" pitchFamily="18" charset="0"/>
                      </a:rPr>
                      <m:t>𝐹𝑎𝑖𝑟</m:t>
                    </m:r>
                    <m:r>
                      <a:rPr lang="en-US" i="1" dirty="0">
                        <a:latin typeface="Cambria Math" panose="02040503050406030204" pitchFamily="18" charset="0"/>
                      </a:rPr>
                      <m:t>, </m:t>
                    </m:r>
                    <m:r>
                      <a:rPr lang="en-US" i="1" dirty="0">
                        <a:latin typeface="Cambria Math" panose="02040503050406030204" pitchFamily="18" charset="0"/>
                      </a:rPr>
                      <m:t>𝐹𝑎𝑖𝑟</m:t>
                    </m:r>
                    <m:r>
                      <a:rPr lang="en-US" i="1" dirty="0">
                        <a:latin typeface="Cambria Math" panose="02040503050406030204" pitchFamily="18" charset="0"/>
                      </a:rPr>
                      <m:t>, </m:t>
                    </m:r>
                    <m:r>
                      <a:rPr lang="en-US" i="1" dirty="0">
                        <a:latin typeface="Cambria Math" panose="02040503050406030204" pitchFamily="18" charset="0"/>
                      </a:rPr>
                      <m:t>𝐹𝑎𝑖𝑟</m:t>
                    </m:r>
                    <m:r>
                      <a:rPr lang="en-US" i="1" dirty="0">
                        <a:latin typeface="Cambria Math" panose="02040503050406030204" pitchFamily="18" charset="0"/>
                      </a:rPr>
                      <m:t>, </m:t>
                    </m:r>
                    <m:r>
                      <a:rPr lang="en-US" i="1" dirty="0">
                        <a:latin typeface="Cambria Math" panose="02040503050406030204" pitchFamily="18" charset="0"/>
                      </a:rPr>
                      <m:t>𝐹𝑎𝑖𝑟</m:t>
                    </m:r>
                    <m:r>
                      <a:rPr lang="en-US" i="1" dirty="0">
                        <a:latin typeface="Cambria Math" panose="02040503050406030204" pitchFamily="18" charset="0"/>
                      </a:rPr>
                      <m:t>, </m:t>
                    </m:r>
                    <m:r>
                      <a:rPr lang="en-US" i="1" dirty="0">
                        <a:latin typeface="Cambria Math" panose="02040503050406030204" pitchFamily="18" charset="0"/>
                      </a:rPr>
                      <m:t>𝐹𝑎𝑖𝑟</m:t>
                    </m:r>
                    <m:r>
                      <a:rPr lang="en-US" i="1" dirty="0">
                        <a:latin typeface="Cambria Math" panose="02040503050406030204" pitchFamily="18" charset="0"/>
                      </a:rPr>
                      <m:t>, </m:t>
                    </m:r>
                    <m:r>
                      <a:rPr lang="en-US" i="1" dirty="0">
                        <a:latin typeface="Cambria Math" panose="02040503050406030204" pitchFamily="18" charset="0"/>
                      </a:rPr>
                      <m:t>𝐹𝑎𝑖𝑟</m:t>
                    </m:r>
                    <m:r>
                      <a:rPr lang="en-US" i="1" dirty="0">
                        <a:latin typeface="Cambria Math" panose="02040503050406030204" pitchFamily="18" charset="0"/>
                      </a:rPr>
                      <m:t>, </m:t>
                    </m:r>
                    <m:r>
                      <a:rPr lang="en-US" i="1" dirty="0">
                        <a:latin typeface="Cambria Math" panose="02040503050406030204" pitchFamily="18" charset="0"/>
                      </a:rPr>
                      <m:t>𝐹𝑎𝑖𝑟</m:t>
                    </m:r>
                  </m:oMath>
                </a14:m>
                <a:r>
                  <a:rPr lang="en-US" dirty="0"/>
                  <a:t>?</a:t>
                </a:r>
              </a:p>
              <a:p>
                <a:r>
                  <a:rPr lang="en-US" dirty="0" smtClean="0"/>
                  <a:t>(</a:t>
                </a:r>
                <a:r>
                  <a:rPr lang="en-US" dirty="0"/>
                  <a:t>say initial </a:t>
                </a:r>
                <a:r>
                  <a:rPr lang="en-US" dirty="0" err="1"/>
                  <a:t>probs</a:t>
                </a:r>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0</m:t>
                        </m:r>
                        <m:r>
                          <a:rPr lang="en-US" i="1" dirty="0" smtClean="0">
                            <a:latin typeface="Cambria Math" panose="02040503050406030204" pitchFamily="18" charset="0"/>
                          </a:rPr>
                          <m:t>𝐹𝑎𝑖𝑟</m:t>
                        </m:r>
                      </m:sub>
                    </m:sSub>
                    <m:r>
                      <a:rPr lang="en-US" i="1" dirty="0" smtClean="0">
                        <a:latin typeface="Cambria Math" panose="02040503050406030204" pitchFamily="18" charset="0"/>
                      </a:rPr>
                      <m:t>=½, </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𝑎</m:t>
                        </m:r>
                      </m:e>
                      <m:sub>
                        <m:r>
                          <a:rPr lang="en-US" b="0" i="1" dirty="0" smtClean="0">
                            <a:latin typeface="Cambria Math" panose="02040503050406030204" pitchFamily="18" charset="0"/>
                          </a:rPr>
                          <m:t>0</m:t>
                        </m:r>
                        <m:r>
                          <a:rPr lang="en-US" i="1" dirty="0" err="1">
                            <a:latin typeface="Cambria Math" panose="02040503050406030204" pitchFamily="18" charset="0"/>
                          </a:rPr>
                          <m:t>𝐿𝑜𝑎𝑑𝑒𝑑</m:t>
                        </m:r>
                      </m:sub>
                    </m:sSub>
                    <m:r>
                      <a:rPr lang="en-US" i="1" dirty="0">
                        <a:latin typeface="Cambria Math" panose="02040503050406030204" pitchFamily="18" charset="0"/>
                      </a:rPr>
                      <m:t>=½</m:t>
                    </m:r>
                  </m:oMath>
                </a14:m>
                <a:r>
                  <a:rPr lang="en-US" dirty="0"/>
                  <a:t>)</a:t>
                </a:r>
                <a:endParaRPr lang="en-US" dirty="0" smtClean="0"/>
              </a:p>
              <a:p>
                <a:endParaRPr lang="en-US" dirty="0"/>
              </a:p>
              <a:p>
                <a:endParaRPr lang="en-US" dirty="0" smtClean="0"/>
              </a:p>
              <a:p>
                <a:endParaRPr lang="en-US" dirty="0" smtClean="0"/>
              </a:p>
              <a:p>
                <a:endParaRPr lang="en-US" dirty="0"/>
              </a:p>
              <a:p>
                <a:endParaRPr lang="en-US" dirty="0" smtClean="0"/>
              </a:p>
              <a:p>
                <a:r>
                  <a:rPr lang="en-US" dirty="0"/>
                  <a:t>So, the likelihood the die is fair in this </a:t>
                </a:r>
                <a:r>
                  <a:rPr lang="en-US" dirty="0" smtClean="0"/>
                  <a:t>run is </a:t>
                </a:r>
                <a:r>
                  <a:rPr lang="en-US" dirty="0"/>
                  <a:t>just </a:t>
                </a:r>
                <a14:m>
                  <m:oMath xmlns:m="http://schemas.openxmlformats.org/officeDocument/2006/math">
                    <m:r>
                      <a:rPr lang="en-US" i="1" dirty="0">
                        <a:latin typeface="Cambria Math" panose="02040503050406030204" pitchFamily="18" charset="0"/>
                      </a:rPr>
                      <m:t>0.521×</m:t>
                    </m:r>
                    <m:sSup>
                      <m:sSupPr>
                        <m:ctrlPr>
                          <a:rPr lang="en-US" i="1" dirty="0">
                            <a:latin typeface="Cambria Math" panose="02040503050406030204" pitchFamily="18" charset="0"/>
                          </a:rPr>
                        </m:ctrlPr>
                      </m:sSupPr>
                      <m:e>
                        <m:r>
                          <a:rPr lang="en-US" i="1" dirty="0">
                            <a:latin typeface="Cambria Math" panose="02040503050406030204" pitchFamily="18" charset="0"/>
                          </a:rPr>
                          <m:t>10</m:t>
                        </m:r>
                      </m:e>
                      <m:sup>
                        <m:r>
                          <a:rPr lang="en-US" i="1" dirty="0">
                            <a:latin typeface="Cambria Math" panose="02040503050406030204" pitchFamily="18" charset="0"/>
                          </a:rPr>
                          <m:t>−9</m:t>
                        </m:r>
                      </m:sup>
                    </m:sSup>
                  </m:oMath>
                </a14:m>
                <a:endParaRPr lang="en-US" dirty="0" smtClean="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8" y="856989"/>
                <a:ext cx="8556171" cy="5444238"/>
              </a:xfrm>
              <a:blipFill>
                <a:blip r:embed="rId2"/>
                <a:stretch>
                  <a:fillRect l="-2137" t="-1568" b="-3471"/>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pPr>
              <a:defRPr/>
            </a:pPr>
            <a:fld id="{B740EAD6-AAE7-4222-BC54-4BD11A8370DB}" type="datetime1">
              <a:rPr lang="en-US" altLang="zh-TW" smtClean="0"/>
              <a:t>12/17/2019</a:t>
            </a:fld>
            <a:endParaRPr lang="en-US" altLang="zh-TW"/>
          </a:p>
        </p:txBody>
      </p:sp>
      <p:sp>
        <p:nvSpPr>
          <p:cNvPr id="5" name="页脚占位符 4"/>
          <p:cNvSpPr>
            <a:spLocks noGrp="1"/>
          </p:cNvSpPr>
          <p:nvPr>
            <p:ph type="ftr" sz="quarter" idx="11"/>
          </p:nvPr>
        </p:nvSpPr>
        <p:spPr/>
        <p:txBody>
          <a:bodyPr/>
          <a:lstStyle/>
          <a:p>
            <a:pPr>
              <a:defRPr/>
            </a:pPr>
            <a:r>
              <a:rPr lang="en-US" altLang="zh-TW" smtClean="0"/>
              <a:t>Pattern recognition</a:t>
            </a:r>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19</a:t>
            </a:fld>
            <a:endParaRPr lang="en-US" altLang="zh-TW"/>
          </a:p>
        </p:txBody>
      </p:sp>
      <mc:AlternateContent xmlns:mc="http://schemas.openxmlformats.org/markup-compatibility/2006" xmlns:a14="http://schemas.microsoft.com/office/drawing/2010/main">
        <mc:Choice Requires="a14">
          <p:sp>
            <p:nvSpPr>
              <p:cNvPr id="9" name="矩形 8"/>
              <p:cNvSpPr/>
              <p:nvPr/>
            </p:nvSpPr>
            <p:spPr>
              <a:xfrm>
                <a:off x="399141" y="3550080"/>
                <a:ext cx="8614229" cy="20559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i="1" dirty="0" smtClean="0">
                              <a:solidFill>
                                <a:srgbClr val="000000">
                                  <a:lumMod val="75000"/>
                                  <a:lumOff val="25000"/>
                                </a:srgbClr>
                              </a:solidFill>
                              <a:latin typeface="Cambria Math" panose="02040503050406030204" pitchFamily="18" charset="0"/>
                            </a:rPr>
                          </m:ctrlPr>
                        </m:fPr>
                        <m:num>
                          <m:r>
                            <a:rPr lang="en-US" sz="2400" i="1" dirty="0">
                              <a:solidFill>
                                <a:srgbClr val="000000">
                                  <a:lumMod val="75000"/>
                                  <a:lumOff val="25000"/>
                                </a:srgbClr>
                              </a:solidFill>
                              <a:latin typeface="Cambria Math" panose="02040503050406030204" pitchFamily="18" charset="0"/>
                            </a:rPr>
                            <m:t>1</m:t>
                          </m:r>
                        </m:num>
                        <m:den>
                          <m:r>
                            <a:rPr lang="en-US" sz="2400" i="1" dirty="0">
                              <a:solidFill>
                                <a:srgbClr val="000000">
                                  <a:lumMod val="75000"/>
                                  <a:lumOff val="25000"/>
                                </a:srgbClr>
                              </a:solidFill>
                              <a:latin typeface="Cambria Math" panose="02040503050406030204" pitchFamily="18" charset="0"/>
                            </a:rPr>
                            <m:t>2</m:t>
                          </m:r>
                        </m:den>
                      </m:f>
                      <m:r>
                        <a:rPr lang="en-US" sz="2400" i="1" dirty="0">
                          <a:solidFill>
                            <a:srgbClr val="000000">
                              <a:lumMod val="75000"/>
                              <a:lumOff val="25000"/>
                            </a:srgbClr>
                          </a:solidFill>
                          <a:latin typeface="Cambria Math" panose="02040503050406030204" pitchFamily="18" charset="0"/>
                        </a:rPr>
                        <m:t>×</m:t>
                      </m:r>
                      <m:r>
                        <a:rPr lang="en-US" sz="2400" i="1" dirty="0">
                          <a:solidFill>
                            <a:srgbClr val="000000">
                              <a:lumMod val="75000"/>
                              <a:lumOff val="25000"/>
                            </a:srgbClr>
                          </a:solidFill>
                          <a:latin typeface="Cambria Math" panose="02040503050406030204" pitchFamily="18" charset="0"/>
                        </a:rPr>
                        <m:t>𝑃</m:t>
                      </m:r>
                      <m:d>
                        <m:dPr>
                          <m:ctrlPr>
                            <a:rPr lang="en-US" sz="2400" i="1" dirty="0">
                              <a:solidFill>
                                <a:srgbClr val="000000">
                                  <a:lumMod val="75000"/>
                                  <a:lumOff val="25000"/>
                                </a:srgbClr>
                              </a:solidFill>
                              <a:latin typeface="Cambria Math" panose="02040503050406030204" pitchFamily="18" charset="0"/>
                            </a:rPr>
                          </m:ctrlPr>
                        </m:dPr>
                        <m:e>
                          <m:r>
                            <a:rPr lang="en-US" sz="2400" i="1" dirty="0">
                              <a:solidFill>
                                <a:srgbClr val="000000">
                                  <a:lumMod val="75000"/>
                                  <a:lumOff val="25000"/>
                                </a:srgbClr>
                              </a:solidFill>
                              <a:latin typeface="Cambria Math" panose="02040503050406030204" pitchFamily="18" charset="0"/>
                            </a:rPr>
                            <m:t>1</m:t>
                          </m:r>
                        </m:e>
                        <m:e>
                          <m:r>
                            <a:rPr lang="en-US" sz="2400" i="1" dirty="0">
                              <a:solidFill>
                                <a:srgbClr val="000000">
                                  <a:lumMod val="75000"/>
                                  <a:lumOff val="25000"/>
                                </a:srgbClr>
                              </a:solidFill>
                              <a:latin typeface="Cambria Math" panose="02040503050406030204" pitchFamily="18" charset="0"/>
                            </a:rPr>
                            <m:t>𝐹𝑎𝑖𝑟</m:t>
                          </m:r>
                        </m:e>
                      </m:d>
                      <m:r>
                        <a:rPr lang="en-US" sz="2400" i="1" dirty="0">
                          <a:solidFill>
                            <a:srgbClr val="000000">
                              <a:lumMod val="75000"/>
                              <a:lumOff val="25000"/>
                            </a:srgbClr>
                          </a:solidFill>
                          <a:latin typeface="Cambria Math" panose="02040503050406030204" pitchFamily="18" charset="0"/>
                        </a:rPr>
                        <m:t>𝑃</m:t>
                      </m:r>
                      <m:d>
                        <m:dPr>
                          <m:ctrlPr>
                            <a:rPr lang="en-US" sz="2400" i="1" dirty="0">
                              <a:solidFill>
                                <a:srgbClr val="000000">
                                  <a:lumMod val="75000"/>
                                  <a:lumOff val="25000"/>
                                </a:srgbClr>
                              </a:solidFill>
                              <a:latin typeface="Cambria Math" panose="02040503050406030204" pitchFamily="18" charset="0"/>
                            </a:rPr>
                          </m:ctrlPr>
                        </m:dPr>
                        <m:e>
                          <m:r>
                            <a:rPr lang="en-US" sz="2400" i="1" dirty="0">
                              <a:solidFill>
                                <a:srgbClr val="000000">
                                  <a:lumMod val="75000"/>
                                  <a:lumOff val="25000"/>
                                </a:srgbClr>
                              </a:solidFill>
                              <a:latin typeface="Cambria Math" panose="02040503050406030204" pitchFamily="18" charset="0"/>
                            </a:rPr>
                            <m:t>𝐹𝑎𝑖𝑟</m:t>
                          </m:r>
                        </m:e>
                        <m:e>
                          <m:r>
                            <a:rPr lang="en-US" sz="2400" i="1" dirty="0">
                              <a:solidFill>
                                <a:srgbClr val="000000">
                                  <a:lumMod val="75000"/>
                                  <a:lumOff val="25000"/>
                                </a:srgbClr>
                              </a:solidFill>
                              <a:latin typeface="Cambria Math" panose="02040503050406030204" pitchFamily="18" charset="0"/>
                            </a:rPr>
                            <m:t>𝐹𝑎𝑖𝑟</m:t>
                          </m:r>
                        </m:e>
                      </m:d>
                      <m:r>
                        <a:rPr lang="en-US" sz="2400" i="1" dirty="0">
                          <a:solidFill>
                            <a:srgbClr val="000000">
                              <a:lumMod val="75000"/>
                              <a:lumOff val="25000"/>
                            </a:srgbClr>
                          </a:solidFill>
                          <a:latin typeface="Cambria Math" panose="02040503050406030204" pitchFamily="18" charset="0"/>
                        </a:rPr>
                        <m:t>𝑃</m:t>
                      </m:r>
                      <m:d>
                        <m:dPr>
                          <m:ctrlPr>
                            <a:rPr lang="en-US" sz="2400" i="1" dirty="0">
                              <a:solidFill>
                                <a:srgbClr val="000000">
                                  <a:lumMod val="75000"/>
                                  <a:lumOff val="25000"/>
                                </a:srgbClr>
                              </a:solidFill>
                              <a:latin typeface="Cambria Math" panose="02040503050406030204" pitchFamily="18" charset="0"/>
                            </a:rPr>
                          </m:ctrlPr>
                        </m:dPr>
                        <m:e>
                          <m:r>
                            <a:rPr lang="en-US" sz="2400" i="1" dirty="0">
                              <a:solidFill>
                                <a:srgbClr val="000000">
                                  <a:lumMod val="75000"/>
                                  <a:lumOff val="25000"/>
                                </a:srgbClr>
                              </a:solidFill>
                              <a:latin typeface="Cambria Math" panose="02040503050406030204" pitchFamily="18" charset="0"/>
                            </a:rPr>
                            <m:t>2</m:t>
                          </m:r>
                        </m:e>
                        <m:e>
                          <m:r>
                            <a:rPr lang="en-US" sz="2400" i="1" dirty="0">
                              <a:solidFill>
                                <a:srgbClr val="000000">
                                  <a:lumMod val="75000"/>
                                  <a:lumOff val="25000"/>
                                </a:srgbClr>
                              </a:solidFill>
                              <a:latin typeface="Cambria Math" panose="02040503050406030204" pitchFamily="18" charset="0"/>
                            </a:rPr>
                            <m:t>𝐹𝑎𝑖𝑟</m:t>
                          </m:r>
                        </m:e>
                      </m:d>
                      <m:r>
                        <a:rPr lang="en-US" sz="2400" i="1" dirty="0">
                          <a:solidFill>
                            <a:srgbClr val="000000">
                              <a:lumMod val="75000"/>
                              <a:lumOff val="25000"/>
                            </a:srgbClr>
                          </a:solidFill>
                          <a:latin typeface="Cambria Math" panose="02040503050406030204" pitchFamily="18" charset="0"/>
                        </a:rPr>
                        <m:t>𝑃</m:t>
                      </m:r>
                      <m:d>
                        <m:dPr>
                          <m:ctrlPr>
                            <a:rPr lang="en-US" sz="2400" i="1" dirty="0">
                              <a:solidFill>
                                <a:srgbClr val="000000">
                                  <a:lumMod val="75000"/>
                                  <a:lumOff val="25000"/>
                                </a:srgbClr>
                              </a:solidFill>
                              <a:latin typeface="Cambria Math" panose="02040503050406030204" pitchFamily="18" charset="0"/>
                            </a:rPr>
                          </m:ctrlPr>
                        </m:dPr>
                        <m:e>
                          <m:r>
                            <a:rPr lang="en-US" sz="2400" i="1" dirty="0">
                              <a:solidFill>
                                <a:srgbClr val="000000">
                                  <a:lumMod val="75000"/>
                                  <a:lumOff val="25000"/>
                                </a:srgbClr>
                              </a:solidFill>
                              <a:latin typeface="Cambria Math" panose="02040503050406030204" pitchFamily="18" charset="0"/>
                            </a:rPr>
                            <m:t>𝐹𝑎𝑖𝑟</m:t>
                          </m:r>
                        </m:e>
                        <m:e>
                          <m:r>
                            <a:rPr lang="en-US" sz="2400" i="1" dirty="0">
                              <a:solidFill>
                                <a:srgbClr val="000000">
                                  <a:lumMod val="75000"/>
                                  <a:lumOff val="25000"/>
                                </a:srgbClr>
                              </a:solidFill>
                              <a:latin typeface="Cambria Math" panose="02040503050406030204" pitchFamily="18" charset="0"/>
                            </a:rPr>
                            <m:t>𝐹𝑎𝑖𝑟</m:t>
                          </m:r>
                        </m:e>
                      </m:d>
                      <m:r>
                        <a:rPr lang="en-US" sz="2400" i="1" dirty="0">
                          <a:solidFill>
                            <a:srgbClr val="000000">
                              <a:lumMod val="75000"/>
                              <a:lumOff val="25000"/>
                            </a:srgbClr>
                          </a:solidFill>
                          <a:latin typeface="Cambria Math" panose="02040503050406030204" pitchFamily="18" charset="0"/>
                        </a:rPr>
                        <m:t>…</m:t>
                      </m:r>
                      <m:r>
                        <a:rPr lang="en-US" sz="2400" i="1" dirty="0">
                          <a:solidFill>
                            <a:srgbClr val="000000">
                              <a:lumMod val="75000"/>
                              <a:lumOff val="25000"/>
                            </a:srgbClr>
                          </a:solidFill>
                          <a:latin typeface="Cambria Math" panose="02040503050406030204" pitchFamily="18" charset="0"/>
                        </a:rPr>
                        <m:t>𝑃</m:t>
                      </m:r>
                      <m:d>
                        <m:dPr>
                          <m:ctrlPr>
                            <a:rPr lang="en-US" sz="2400" i="1" dirty="0">
                              <a:solidFill>
                                <a:srgbClr val="000000">
                                  <a:lumMod val="75000"/>
                                  <a:lumOff val="25000"/>
                                </a:srgbClr>
                              </a:solidFill>
                              <a:latin typeface="Cambria Math" panose="02040503050406030204" pitchFamily="18" charset="0"/>
                            </a:rPr>
                          </m:ctrlPr>
                        </m:dPr>
                        <m:e>
                          <m:r>
                            <a:rPr lang="en-US" sz="2400" i="1" dirty="0">
                              <a:solidFill>
                                <a:srgbClr val="000000">
                                  <a:lumMod val="75000"/>
                                  <a:lumOff val="25000"/>
                                </a:srgbClr>
                              </a:solidFill>
                              <a:latin typeface="Cambria Math" panose="02040503050406030204" pitchFamily="18" charset="0"/>
                            </a:rPr>
                            <m:t>4</m:t>
                          </m:r>
                        </m:e>
                        <m:e>
                          <m:r>
                            <a:rPr lang="en-US" sz="2400" i="1" dirty="0">
                              <a:solidFill>
                                <a:srgbClr val="000000">
                                  <a:lumMod val="75000"/>
                                  <a:lumOff val="25000"/>
                                </a:srgbClr>
                              </a:solidFill>
                              <a:latin typeface="Cambria Math" panose="02040503050406030204" pitchFamily="18" charset="0"/>
                            </a:rPr>
                            <m:t>𝐹𝑎𝑖𝑟</m:t>
                          </m:r>
                        </m:e>
                      </m:d>
                      <m:r>
                        <a:rPr lang="en-US" sz="2400" b="0" i="1" dirty="0" smtClean="0">
                          <a:solidFill>
                            <a:srgbClr val="000000">
                              <a:lumMod val="75000"/>
                              <a:lumOff val="25000"/>
                            </a:srgbClr>
                          </a:solidFill>
                          <a:latin typeface="Cambria Math" panose="02040503050406030204" pitchFamily="18" charset="0"/>
                        </a:rPr>
                        <m:t>=</m:t>
                      </m:r>
                      <m:f>
                        <m:fPr>
                          <m:ctrlPr>
                            <a:rPr lang="en-US" sz="2400" b="0" i="1" dirty="0" smtClean="0">
                              <a:solidFill>
                                <a:srgbClr val="000000">
                                  <a:lumMod val="75000"/>
                                  <a:lumOff val="25000"/>
                                </a:srgbClr>
                              </a:solidFill>
                              <a:latin typeface="Cambria Math" panose="02040503050406030204" pitchFamily="18" charset="0"/>
                            </a:rPr>
                          </m:ctrlPr>
                        </m:fPr>
                        <m:num>
                          <m:r>
                            <a:rPr lang="en-US" sz="2400" b="0" i="1" dirty="0" smtClean="0">
                              <a:solidFill>
                                <a:srgbClr val="000000">
                                  <a:lumMod val="75000"/>
                                  <a:lumOff val="25000"/>
                                </a:srgbClr>
                              </a:solidFill>
                              <a:latin typeface="Cambria Math" panose="02040503050406030204" pitchFamily="18" charset="0"/>
                            </a:rPr>
                            <m:t>1</m:t>
                          </m:r>
                        </m:num>
                        <m:den>
                          <m:r>
                            <a:rPr lang="en-US" sz="2400" b="0" i="1" dirty="0" smtClean="0">
                              <a:solidFill>
                                <a:srgbClr val="000000">
                                  <a:lumMod val="75000"/>
                                  <a:lumOff val="25000"/>
                                </a:srgbClr>
                              </a:solidFill>
                              <a:latin typeface="Cambria Math" panose="02040503050406030204" pitchFamily="18" charset="0"/>
                            </a:rPr>
                            <m:t>2</m:t>
                          </m:r>
                        </m:den>
                      </m:f>
                      <m:r>
                        <a:rPr lang="en-US" sz="2400" b="0" i="1" dirty="0" smtClean="0">
                          <a:solidFill>
                            <a:srgbClr val="000000">
                              <a:lumMod val="75000"/>
                              <a:lumOff val="25000"/>
                            </a:srgbClr>
                          </a:solidFill>
                          <a:latin typeface="Cambria Math" panose="02040503050406030204" pitchFamily="18" charset="0"/>
                        </a:rPr>
                        <m:t>×</m:t>
                      </m:r>
                      <m:sSup>
                        <m:sSupPr>
                          <m:ctrlPr>
                            <a:rPr lang="en-US" sz="2400" b="0" i="1" dirty="0" smtClean="0">
                              <a:solidFill>
                                <a:srgbClr val="000000">
                                  <a:lumMod val="75000"/>
                                  <a:lumOff val="25000"/>
                                </a:srgbClr>
                              </a:solidFill>
                              <a:latin typeface="Cambria Math" panose="02040503050406030204" pitchFamily="18" charset="0"/>
                            </a:rPr>
                          </m:ctrlPr>
                        </m:sSupPr>
                        <m:e>
                          <m:d>
                            <m:dPr>
                              <m:ctrlPr>
                                <a:rPr lang="en-US" sz="2400" b="0" i="1" dirty="0" smtClean="0">
                                  <a:solidFill>
                                    <a:srgbClr val="000000">
                                      <a:lumMod val="75000"/>
                                      <a:lumOff val="25000"/>
                                    </a:srgbClr>
                                  </a:solidFill>
                                  <a:latin typeface="Cambria Math" panose="02040503050406030204" pitchFamily="18" charset="0"/>
                                </a:rPr>
                              </m:ctrlPr>
                            </m:dPr>
                            <m:e>
                              <m:f>
                                <m:fPr>
                                  <m:ctrlPr>
                                    <a:rPr lang="en-US" sz="2400" b="0" i="1" dirty="0" smtClean="0">
                                      <a:solidFill>
                                        <a:srgbClr val="000000">
                                          <a:lumMod val="75000"/>
                                          <a:lumOff val="25000"/>
                                        </a:srgbClr>
                                      </a:solidFill>
                                      <a:latin typeface="Cambria Math" panose="02040503050406030204" pitchFamily="18" charset="0"/>
                                    </a:rPr>
                                  </m:ctrlPr>
                                </m:fPr>
                                <m:num>
                                  <m:r>
                                    <a:rPr lang="en-US" sz="2400" b="0" i="1" dirty="0" smtClean="0">
                                      <a:solidFill>
                                        <a:srgbClr val="000000">
                                          <a:lumMod val="75000"/>
                                          <a:lumOff val="25000"/>
                                        </a:srgbClr>
                                      </a:solidFill>
                                      <a:latin typeface="Cambria Math" panose="02040503050406030204" pitchFamily="18" charset="0"/>
                                    </a:rPr>
                                    <m:t>1</m:t>
                                  </m:r>
                                </m:num>
                                <m:den>
                                  <m:r>
                                    <a:rPr lang="en-US" sz="2400" b="0" i="1" dirty="0" smtClean="0">
                                      <a:solidFill>
                                        <a:srgbClr val="000000">
                                          <a:lumMod val="75000"/>
                                          <a:lumOff val="25000"/>
                                        </a:srgbClr>
                                      </a:solidFill>
                                      <a:latin typeface="Cambria Math" panose="02040503050406030204" pitchFamily="18" charset="0"/>
                                    </a:rPr>
                                    <m:t>6</m:t>
                                  </m:r>
                                </m:den>
                              </m:f>
                            </m:e>
                          </m:d>
                        </m:e>
                        <m:sup>
                          <m:r>
                            <a:rPr lang="en-US" sz="2400" b="0" i="1" dirty="0" smtClean="0">
                              <a:solidFill>
                                <a:srgbClr val="000000">
                                  <a:lumMod val="75000"/>
                                  <a:lumOff val="25000"/>
                                </a:srgbClr>
                              </a:solidFill>
                              <a:latin typeface="Cambria Math" panose="02040503050406030204" pitchFamily="18" charset="0"/>
                            </a:rPr>
                            <m:t>10</m:t>
                          </m:r>
                        </m:sup>
                      </m:sSup>
                      <m:r>
                        <a:rPr lang="en-US" sz="2400" b="0" i="1" dirty="0" smtClean="0">
                          <a:solidFill>
                            <a:srgbClr val="000000">
                              <a:lumMod val="75000"/>
                              <a:lumOff val="25000"/>
                            </a:srgbClr>
                          </a:solidFill>
                          <a:latin typeface="Cambria Math" panose="02040503050406030204" pitchFamily="18" charset="0"/>
                        </a:rPr>
                        <m:t>×</m:t>
                      </m:r>
                      <m:sSup>
                        <m:sSupPr>
                          <m:ctrlPr>
                            <a:rPr lang="en-US" sz="2400" b="0" i="1" dirty="0" smtClean="0">
                              <a:solidFill>
                                <a:srgbClr val="000000">
                                  <a:lumMod val="75000"/>
                                  <a:lumOff val="25000"/>
                                </a:srgbClr>
                              </a:solidFill>
                              <a:latin typeface="Cambria Math" panose="02040503050406030204" pitchFamily="18" charset="0"/>
                            </a:rPr>
                          </m:ctrlPr>
                        </m:sSupPr>
                        <m:e>
                          <m:d>
                            <m:dPr>
                              <m:ctrlPr>
                                <a:rPr lang="en-US" sz="2400" b="0" i="1" dirty="0" smtClean="0">
                                  <a:solidFill>
                                    <a:srgbClr val="000000">
                                      <a:lumMod val="75000"/>
                                      <a:lumOff val="25000"/>
                                    </a:srgbClr>
                                  </a:solidFill>
                                  <a:latin typeface="Cambria Math" panose="02040503050406030204" pitchFamily="18" charset="0"/>
                                </a:rPr>
                              </m:ctrlPr>
                            </m:dPr>
                            <m:e>
                              <m:r>
                                <a:rPr lang="en-US" sz="2400" b="0" i="1" dirty="0" smtClean="0">
                                  <a:solidFill>
                                    <a:srgbClr val="000000">
                                      <a:lumMod val="75000"/>
                                      <a:lumOff val="25000"/>
                                    </a:srgbClr>
                                  </a:solidFill>
                                  <a:latin typeface="Cambria Math" panose="02040503050406030204" pitchFamily="18" charset="0"/>
                                </a:rPr>
                                <m:t>0.95</m:t>
                              </m:r>
                            </m:e>
                          </m:d>
                        </m:e>
                        <m:sup>
                          <m:r>
                            <a:rPr lang="en-US" sz="2400" b="0" i="1" dirty="0" smtClean="0">
                              <a:solidFill>
                                <a:srgbClr val="000000">
                                  <a:lumMod val="75000"/>
                                  <a:lumOff val="25000"/>
                                </a:srgbClr>
                              </a:solidFill>
                              <a:latin typeface="Cambria Math" panose="02040503050406030204" pitchFamily="18" charset="0"/>
                            </a:rPr>
                            <m:t>9</m:t>
                          </m:r>
                        </m:sup>
                      </m:sSup>
                      <m:r>
                        <a:rPr lang="en-US" sz="2400" i="1" dirty="0">
                          <a:solidFill>
                            <a:srgbClr val="000000">
                              <a:lumMod val="75000"/>
                              <a:lumOff val="25000"/>
                            </a:srgbClr>
                          </a:solidFill>
                          <a:latin typeface="Cambria Math" panose="02040503050406030204" pitchFamily="18" charset="0"/>
                        </a:rPr>
                        <m:t>=.00000000521158647211</m:t>
                      </m:r>
                      <m:r>
                        <a:rPr lang="en-US" sz="2400" b="0" i="1" dirty="0" smtClean="0">
                          <a:solidFill>
                            <a:srgbClr val="000000">
                              <a:lumMod val="75000"/>
                              <a:lumOff val="25000"/>
                            </a:srgbClr>
                          </a:solidFill>
                          <a:latin typeface="Cambria Math" panose="02040503050406030204" pitchFamily="18" charset="0"/>
                        </a:rPr>
                        <m:t>≈0.5∗</m:t>
                      </m:r>
                      <m:sSup>
                        <m:sSupPr>
                          <m:ctrlPr>
                            <a:rPr lang="en-US" sz="2400" b="0" i="1" dirty="0" smtClean="0">
                              <a:solidFill>
                                <a:srgbClr val="000000">
                                  <a:lumMod val="75000"/>
                                  <a:lumOff val="25000"/>
                                </a:srgbClr>
                              </a:solidFill>
                              <a:latin typeface="Cambria Math" panose="02040503050406030204" pitchFamily="18" charset="0"/>
                            </a:rPr>
                          </m:ctrlPr>
                        </m:sSupPr>
                        <m:e>
                          <m:r>
                            <a:rPr lang="en-US" sz="2400" b="0" i="1" dirty="0" smtClean="0">
                              <a:solidFill>
                                <a:srgbClr val="000000">
                                  <a:lumMod val="75000"/>
                                  <a:lumOff val="25000"/>
                                </a:srgbClr>
                              </a:solidFill>
                              <a:latin typeface="Cambria Math" panose="02040503050406030204" pitchFamily="18" charset="0"/>
                            </a:rPr>
                            <m:t>10</m:t>
                          </m:r>
                        </m:e>
                        <m:sup>
                          <m:r>
                            <a:rPr lang="en-US" sz="2400" b="0" i="1" dirty="0" smtClean="0">
                              <a:solidFill>
                                <a:srgbClr val="000000">
                                  <a:lumMod val="75000"/>
                                  <a:lumOff val="25000"/>
                                </a:srgbClr>
                              </a:solidFill>
                              <a:latin typeface="Cambria Math" panose="02040503050406030204" pitchFamily="18" charset="0"/>
                            </a:rPr>
                            <m:t>−9</m:t>
                          </m:r>
                        </m:sup>
                      </m:sSup>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399141" y="3550080"/>
                <a:ext cx="8614229" cy="205594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64157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Markov chains</a:t>
            </a:r>
            <a:endParaRPr lang="zh-CN" altLang="en-US" dirty="0"/>
          </a:p>
        </p:txBody>
      </p:sp>
      <p:sp>
        <p:nvSpPr>
          <p:cNvPr id="3" name="内容占位符 2"/>
          <p:cNvSpPr>
            <a:spLocks noGrp="1"/>
          </p:cNvSpPr>
          <p:nvPr>
            <p:ph idx="1"/>
          </p:nvPr>
        </p:nvSpPr>
        <p:spPr/>
        <p:txBody>
          <a:bodyPr/>
          <a:lstStyle/>
          <a:p>
            <a:r>
              <a:rPr lang="en-US" altLang="zh-CN" dirty="0"/>
              <a:t>Markov chains were first introduced in 1906 by Andrey Markov, with the goal </a:t>
            </a:r>
            <a:r>
              <a:rPr lang="en-US" altLang="zh-CN" dirty="0" smtClean="0"/>
              <a:t>of showing </a:t>
            </a:r>
            <a:r>
              <a:rPr lang="en-US" altLang="zh-CN" dirty="0"/>
              <a:t>that the Law of Large Numbers does not necessarily require the </a:t>
            </a:r>
            <a:r>
              <a:rPr lang="en-US" altLang="zh-CN" dirty="0" smtClean="0"/>
              <a:t>random variables </a:t>
            </a:r>
            <a:r>
              <a:rPr lang="en-US" altLang="zh-CN" dirty="0"/>
              <a:t>to be independent</a:t>
            </a:r>
            <a:r>
              <a:rPr lang="en-US" altLang="zh-CN" dirty="0" smtClean="0"/>
              <a:t>.</a:t>
            </a:r>
          </a:p>
          <a:p>
            <a:r>
              <a:rPr lang="en-US" altLang="zh-CN" dirty="0"/>
              <a:t>A Markov chain is a model that tells us something about the probabilities of sequences of random </a:t>
            </a:r>
            <a:r>
              <a:rPr lang="en-US" altLang="zh-CN" dirty="0" smtClean="0"/>
              <a:t>variables, </a:t>
            </a:r>
            <a:r>
              <a:rPr lang="en-US" altLang="zh-CN" i="1" dirty="0" smtClean="0"/>
              <a:t>states</a:t>
            </a:r>
            <a:r>
              <a:rPr lang="en-US" altLang="zh-CN" dirty="0"/>
              <a:t>, each of which can take on values from some set. </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BC48A14-B8D8-4A22-B603-E5BDE2BB5864}" type="datetime1">
              <a:rPr kumimoji="0" lang="en-US" altLang="zh-CN" sz="900" b="0" i="0" u="none" strike="noStrike" kern="1200" cap="none" spc="0" normalizeH="0" baseline="0" noProof="0" smtClean="0">
                <a:ln>
                  <a:noFill/>
                </a:ln>
                <a:solidFill>
                  <a:srgbClr val="FFFFFF"/>
                </a:solidFill>
                <a:effectLst/>
                <a:uLnTx/>
                <a:uFillTx/>
                <a:latin typeface="Calibri" panose="020F0502020204030204"/>
                <a:ea typeface="+mn-ea"/>
                <a:cs typeface="+mn-cs"/>
              </a:rPr>
              <a:t>12/17/2019</a:t>
            </a:fld>
            <a:endParaRPr kumimoji="0" lang="en-US"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FFFFFF"/>
                </a:solidFill>
                <a:effectLst/>
                <a:uLnTx/>
                <a:uFillTx/>
                <a:latin typeface="Calibri" panose="020F0502020204030204"/>
                <a:ea typeface="+mn-ea"/>
                <a:cs typeface="+mn-cs"/>
              </a:rPr>
              <a:t>Pattern recognition</a:t>
            </a:r>
            <a:endParaRPr kumimoji="0" lang="en-US"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59EA-74EB-4426-9363-A4C6AA2DED66}"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26" name="Picture 2" descr="https://images.deepai.org/glossary-terms/markov-chain-51330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012" y="4117829"/>
            <a:ext cx="6670406" cy="1811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1677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Example: the dishonest casino</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t>What </a:t>
                </a:r>
                <a:r>
                  <a:rPr lang="en-US" dirty="0"/>
                  <a:t>is the likelihood of</a:t>
                </a:r>
              </a:p>
              <a:p>
                <a14:m>
                  <m:oMath xmlns:m="http://schemas.openxmlformats.org/officeDocument/2006/math">
                    <m:r>
                      <a:rPr lang="en-US" b="0" i="1" dirty="0" smtClean="0">
                        <a:solidFill>
                          <a:srgbClr val="FF0000"/>
                        </a:solidFill>
                        <a:latin typeface="Cambria Math" panose="02040503050406030204" pitchFamily="18" charset="0"/>
                      </a:rPr>
                      <m:t>𝜋</m:t>
                    </m:r>
                    <m:r>
                      <a:rPr lang="en-US" i="1" dirty="0" smtClean="0">
                        <a:latin typeface="Cambria Math" panose="02040503050406030204" pitchFamily="18" charset="0"/>
                      </a:rPr>
                      <m:t>=</m:t>
                    </m:r>
                    <m:r>
                      <a:rPr lang="en-US" i="1" dirty="0" smtClean="0">
                        <a:latin typeface="Cambria Math" panose="02040503050406030204" pitchFamily="18" charset="0"/>
                      </a:rPr>
                      <m:t>𝐿𝑜𝑎𝑑𝑒𝑑</m:t>
                    </m:r>
                    <m:r>
                      <a:rPr lang="en-US" i="1" dirty="0">
                        <a:latin typeface="Cambria Math" panose="02040503050406030204" pitchFamily="18" charset="0"/>
                      </a:rPr>
                      <m:t>, </m:t>
                    </m:r>
                    <m:r>
                      <a:rPr lang="en-US" i="1" dirty="0">
                        <a:latin typeface="Cambria Math" panose="02040503050406030204" pitchFamily="18" charset="0"/>
                      </a:rPr>
                      <m:t>𝐿𝑜𝑎𝑑𝑒𝑑</m:t>
                    </m:r>
                    <m:r>
                      <a:rPr lang="en-US" i="1" dirty="0">
                        <a:latin typeface="Cambria Math" panose="02040503050406030204" pitchFamily="18" charset="0"/>
                      </a:rPr>
                      <m:t>, </m:t>
                    </m:r>
                    <m:r>
                      <a:rPr lang="en-US" i="1" dirty="0">
                        <a:latin typeface="Cambria Math" panose="02040503050406030204" pitchFamily="18" charset="0"/>
                      </a:rPr>
                      <m:t>𝐿𝑜𝑎𝑑𝑒𝑑</m:t>
                    </m:r>
                    <m:r>
                      <a:rPr lang="en-US" i="1" dirty="0">
                        <a:latin typeface="Cambria Math" panose="02040503050406030204" pitchFamily="18" charset="0"/>
                      </a:rPr>
                      <m:t>, </m:t>
                    </m:r>
                    <m:r>
                      <a:rPr lang="en-US" i="1" dirty="0">
                        <a:latin typeface="Cambria Math" panose="02040503050406030204" pitchFamily="18" charset="0"/>
                      </a:rPr>
                      <m:t>𝐿𝑜𝑎𝑑𝑒𝑑</m:t>
                    </m:r>
                    <m:r>
                      <a:rPr lang="en-US" i="1" dirty="0">
                        <a:latin typeface="Cambria Math" panose="02040503050406030204" pitchFamily="18" charset="0"/>
                      </a:rPr>
                      <m:t>, </m:t>
                    </m:r>
                    <m:r>
                      <a:rPr lang="en-US" i="1" dirty="0">
                        <a:latin typeface="Cambria Math" panose="02040503050406030204" pitchFamily="18" charset="0"/>
                      </a:rPr>
                      <m:t>𝐿𝑜𝑎𝑑𝑒𝑑</m:t>
                    </m:r>
                    <m:r>
                      <a:rPr lang="en-US" i="1" dirty="0">
                        <a:latin typeface="Cambria Math" panose="02040503050406030204" pitchFamily="18" charset="0"/>
                      </a:rPr>
                      <m:t>, </m:t>
                    </m:r>
                    <m:r>
                      <a:rPr lang="en-US" i="1" dirty="0">
                        <a:latin typeface="Cambria Math" panose="02040503050406030204" pitchFamily="18" charset="0"/>
                      </a:rPr>
                      <m:t>𝐿𝑜𝑎𝑑𝑒𝑑</m:t>
                    </m:r>
                    <m:r>
                      <a:rPr lang="en-US" i="1" dirty="0">
                        <a:latin typeface="Cambria Math" panose="02040503050406030204" pitchFamily="18" charset="0"/>
                      </a:rPr>
                      <m:t>, </m:t>
                    </m:r>
                  </m:oMath>
                </a14:m>
                <a:endParaRPr lang="en-US" i="1" dirty="0" smtClean="0">
                  <a:latin typeface="Cambria Math" panose="02040503050406030204" pitchFamily="18" charset="0"/>
                </a:endParaRPr>
              </a:p>
              <a:p>
                <a14:m>
                  <m:oMath xmlns:m="http://schemas.openxmlformats.org/officeDocument/2006/math">
                    <m:r>
                      <a:rPr lang="en-US" i="1" dirty="0">
                        <a:latin typeface="Cambria Math" panose="02040503050406030204" pitchFamily="18" charset="0"/>
                      </a:rPr>
                      <m:t>𝐿𝑜𝑎𝑑𝑒𝑑</m:t>
                    </m:r>
                    <m:r>
                      <a:rPr lang="en-US" i="1" dirty="0">
                        <a:latin typeface="Cambria Math" panose="02040503050406030204" pitchFamily="18" charset="0"/>
                      </a:rPr>
                      <m:t>, </m:t>
                    </m:r>
                    <m:r>
                      <a:rPr lang="en-US" i="1" dirty="0">
                        <a:latin typeface="Cambria Math" panose="02040503050406030204" pitchFamily="18" charset="0"/>
                      </a:rPr>
                      <m:t>𝐿𝑜𝑎𝑑𝑒𝑑</m:t>
                    </m:r>
                    <m:r>
                      <a:rPr lang="en-US" i="1" dirty="0">
                        <a:latin typeface="Cambria Math" panose="02040503050406030204" pitchFamily="18" charset="0"/>
                      </a:rPr>
                      <m:t>, </m:t>
                    </m:r>
                    <m:r>
                      <a:rPr lang="en-US" i="1" dirty="0">
                        <a:latin typeface="Cambria Math" panose="02040503050406030204" pitchFamily="18" charset="0"/>
                      </a:rPr>
                      <m:t>𝐿𝑜𝑎𝑑𝑒𝑑</m:t>
                    </m:r>
                    <m:r>
                      <a:rPr lang="en-US" i="1" dirty="0">
                        <a:latin typeface="Cambria Math" panose="02040503050406030204" pitchFamily="18" charset="0"/>
                      </a:rPr>
                      <m:t>, </m:t>
                    </m:r>
                    <m:r>
                      <a:rPr lang="en-US" i="1" dirty="0">
                        <a:latin typeface="Cambria Math" panose="02040503050406030204" pitchFamily="18" charset="0"/>
                      </a:rPr>
                      <m:t>𝐿𝑜𝑎𝑑𝑒𝑑</m:t>
                    </m:r>
                  </m:oMath>
                </a14:m>
                <a:r>
                  <a:rPr lang="en-US" dirty="0"/>
                  <a:t>?</a:t>
                </a:r>
              </a:p>
              <a:p>
                <a:endParaRPr lang="en-US" dirty="0" smtClean="0"/>
              </a:p>
              <a:p>
                <a:endParaRPr lang="en-US" dirty="0"/>
              </a:p>
              <a:p>
                <a:endParaRPr lang="en-US" dirty="0" smtClean="0"/>
              </a:p>
              <a:p>
                <a:endParaRPr lang="en-US" dirty="0"/>
              </a:p>
              <a:p>
                <a:endParaRPr lang="en-US" dirty="0" smtClean="0"/>
              </a:p>
              <a:p>
                <a:r>
                  <a:rPr lang="en-US" dirty="0"/>
                  <a:t>Therefore, it’s somewhat more likely that all the rolls are done with the fair die, than that they are all done with the loaded die</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568" r="-1444"/>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pPr>
              <a:defRPr/>
            </a:pPr>
            <a:fld id="{DD1C4C5C-5CF3-443C-AEFC-C521C0636618}" type="datetime1">
              <a:rPr lang="en-US" altLang="zh-TW" smtClean="0"/>
              <a:t>12/17/2019</a:t>
            </a:fld>
            <a:endParaRPr lang="en-US" altLang="zh-TW"/>
          </a:p>
        </p:txBody>
      </p:sp>
      <p:sp>
        <p:nvSpPr>
          <p:cNvPr id="5" name="页脚占位符 4"/>
          <p:cNvSpPr>
            <a:spLocks noGrp="1"/>
          </p:cNvSpPr>
          <p:nvPr>
            <p:ph type="ftr" sz="quarter" idx="11"/>
          </p:nvPr>
        </p:nvSpPr>
        <p:spPr/>
        <p:txBody>
          <a:bodyPr/>
          <a:lstStyle/>
          <a:p>
            <a:pPr>
              <a:defRPr/>
            </a:pPr>
            <a:r>
              <a:rPr lang="en-US" altLang="zh-TW" smtClean="0"/>
              <a:t>Pattern recognition</a:t>
            </a:r>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20</a:t>
            </a:fld>
            <a:endParaRPr lang="en-US" altLang="zh-TW"/>
          </a:p>
        </p:txBody>
      </p:sp>
      <mc:AlternateContent xmlns:mc="http://schemas.openxmlformats.org/markup-compatibility/2006" xmlns:a14="http://schemas.microsoft.com/office/drawing/2010/main">
        <mc:Choice Requires="a14">
          <p:sp>
            <p:nvSpPr>
              <p:cNvPr id="7" name="矩形 6"/>
              <p:cNvSpPr/>
              <p:nvPr/>
            </p:nvSpPr>
            <p:spPr>
              <a:xfrm>
                <a:off x="269227" y="2551134"/>
                <a:ext cx="8140136" cy="2055947"/>
              </a:xfrm>
              <a:prstGeom prst="rect">
                <a:avLst/>
              </a:prstGeom>
            </p:spPr>
            <p:txBody>
              <a:bodyPr wrap="square">
                <a:spAutoFit/>
              </a:bodyPr>
              <a:lstStyle/>
              <a:p>
                <a:pPr>
                  <a:spcBef>
                    <a:spcPct val="20000"/>
                  </a:spcBef>
                  <a:buClr>
                    <a:srgbClr val="006699"/>
                  </a:buClr>
                </a:pPr>
                <a14:m>
                  <m:oMathPara xmlns:m="http://schemas.openxmlformats.org/officeDocument/2006/math">
                    <m:oMathParaPr>
                      <m:jc m:val="centerGroup"/>
                    </m:oMathParaPr>
                    <m:oMath xmlns:m="http://schemas.openxmlformats.org/officeDocument/2006/math">
                      <m:f>
                        <m:fPr>
                          <m:ctrlPr>
                            <a:rPr lang="en-US" altLang="en-US" sz="2400" b="0" i="1" dirty="0" smtClean="0">
                              <a:latin typeface="Cambria Math" panose="02040503050406030204" pitchFamily="18" charset="0"/>
                              <a:sym typeface="Symbol" panose="05050102010706020507" pitchFamily="18" charset="2"/>
                            </a:rPr>
                          </m:ctrlPr>
                        </m:fPr>
                        <m:num>
                          <m:r>
                            <a:rPr lang="en-US" altLang="en-US" sz="2400" i="1" dirty="0" smtClean="0">
                              <a:latin typeface="Cambria Math" panose="02040503050406030204" pitchFamily="18" charset="0"/>
                              <a:sym typeface="Symbol" panose="05050102010706020507" pitchFamily="18" charset="2"/>
                            </a:rPr>
                            <m:t>1</m:t>
                          </m:r>
                        </m:num>
                        <m:den>
                          <m:r>
                            <a:rPr lang="en-US" altLang="en-US" sz="2400" b="0" i="1" dirty="0" smtClean="0">
                              <a:latin typeface="Cambria Math" panose="02040503050406030204" pitchFamily="18" charset="0"/>
                              <a:sym typeface="Symbol" panose="05050102010706020507" pitchFamily="18" charset="2"/>
                            </a:rPr>
                            <m:t>2</m:t>
                          </m:r>
                        </m:den>
                      </m:f>
                      <m:r>
                        <a:rPr lang="en-US" altLang="en-US" sz="2400" b="0" i="1" dirty="0" smtClean="0">
                          <a:latin typeface="Cambria Math" panose="02040503050406030204" pitchFamily="18" charset="0"/>
                          <a:sym typeface="Symbol" panose="05050102010706020507" pitchFamily="18" charset="2"/>
                        </a:rPr>
                        <m:t>×</m:t>
                      </m:r>
                      <m:r>
                        <a:rPr lang="en-US" altLang="en-US" sz="2400" i="1" dirty="0" smtClean="0">
                          <a:latin typeface="Cambria Math" panose="02040503050406030204" pitchFamily="18" charset="0"/>
                          <a:sym typeface="Symbol" panose="05050102010706020507" pitchFamily="18" charset="2"/>
                        </a:rPr>
                        <m:t>𝑃</m:t>
                      </m:r>
                      <m:d>
                        <m:dPr>
                          <m:ctrlPr>
                            <a:rPr lang="en-US" altLang="en-US" sz="2400" i="1" dirty="0" smtClean="0">
                              <a:latin typeface="Cambria Math" panose="02040503050406030204" pitchFamily="18" charset="0"/>
                              <a:sym typeface="Symbol" panose="05050102010706020507" pitchFamily="18" charset="2"/>
                            </a:rPr>
                          </m:ctrlPr>
                        </m:dPr>
                        <m:e>
                          <m:r>
                            <a:rPr lang="en-US" altLang="en-US" sz="2400" i="1" dirty="0" smtClean="0">
                              <a:latin typeface="Cambria Math" panose="02040503050406030204" pitchFamily="18" charset="0"/>
                              <a:sym typeface="Symbol" panose="05050102010706020507" pitchFamily="18" charset="2"/>
                            </a:rPr>
                            <m:t>1</m:t>
                          </m:r>
                        </m:e>
                        <m:e>
                          <m:r>
                            <a:rPr lang="en-US" altLang="en-US" sz="2400" i="1" dirty="0" smtClean="0">
                              <a:latin typeface="Cambria Math" panose="02040503050406030204" pitchFamily="18" charset="0"/>
                              <a:sym typeface="Symbol" panose="05050102010706020507" pitchFamily="18" charset="2"/>
                            </a:rPr>
                            <m:t>𝐿𝑜𝑎𝑑𝑒𝑑</m:t>
                          </m:r>
                        </m:e>
                      </m:d>
                      <m:r>
                        <a:rPr lang="en-US" altLang="en-US" sz="2400" i="1" dirty="0" smtClean="0">
                          <a:latin typeface="Cambria Math" panose="02040503050406030204" pitchFamily="18" charset="0"/>
                          <a:sym typeface="Symbol" panose="05050102010706020507" pitchFamily="18" charset="2"/>
                        </a:rPr>
                        <m:t>𝑃</m:t>
                      </m:r>
                      <m:d>
                        <m:dPr>
                          <m:ctrlPr>
                            <a:rPr lang="en-US" altLang="en-US" sz="2400" i="1" dirty="0" smtClean="0">
                              <a:latin typeface="Cambria Math" panose="02040503050406030204" pitchFamily="18" charset="0"/>
                              <a:sym typeface="Symbol" panose="05050102010706020507" pitchFamily="18" charset="2"/>
                            </a:rPr>
                          </m:ctrlPr>
                        </m:dPr>
                        <m:e>
                          <m:r>
                            <a:rPr lang="en-US" altLang="en-US" sz="2400" i="1" dirty="0" smtClean="0">
                              <a:latin typeface="Cambria Math" panose="02040503050406030204" pitchFamily="18" charset="0"/>
                              <a:sym typeface="Symbol" panose="05050102010706020507" pitchFamily="18" charset="2"/>
                            </a:rPr>
                            <m:t>𝐿𝑜𝑎𝑑𝑒𝑑</m:t>
                          </m:r>
                          <m:r>
                            <a:rPr lang="en-US" altLang="en-US" sz="2400" i="1" dirty="0" smtClean="0">
                              <a:latin typeface="Cambria Math" panose="02040503050406030204" pitchFamily="18" charset="0"/>
                              <a:sym typeface="Symbol" panose="05050102010706020507" pitchFamily="18" charset="2"/>
                            </a:rPr>
                            <m:t>, </m:t>
                          </m:r>
                          <m:r>
                            <a:rPr lang="en-US" altLang="en-US" sz="2400" i="1" dirty="0" smtClean="0">
                              <a:latin typeface="Cambria Math" panose="02040503050406030204" pitchFamily="18" charset="0"/>
                              <a:sym typeface="Symbol" panose="05050102010706020507" pitchFamily="18" charset="2"/>
                            </a:rPr>
                            <m:t>𝐿𝑜𝑎𝑑𝑒𝑑</m:t>
                          </m:r>
                        </m:e>
                      </m:d>
                      <m:r>
                        <a:rPr lang="en-US" altLang="en-US" sz="2400" i="1" dirty="0" smtClean="0">
                          <a:latin typeface="Cambria Math" panose="02040503050406030204" pitchFamily="18" charset="0"/>
                          <a:sym typeface="Symbol" panose="05050102010706020507" pitchFamily="18" charset="2"/>
                        </a:rPr>
                        <m:t>…</m:t>
                      </m:r>
                      <m:r>
                        <a:rPr lang="en-US" altLang="en-US" sz="2400" i="1" dirty="0" smtClean="0">
                          <a:latin typeface="Cambria Math" panose="02040503050406030204" pitchFamily="18" charset="0"/>
                          <a:sym typeface="Symbol" panose="05050102010706020507" pitchFamily="18" charset="2"/>
                        </a:rPr>
                        <m:t>𝑃</m:t>
                      </m:r>
                      <m:d>
                        <m:dPr>
                          <m:ctrlPr>
                            <a:rPr lang="en-US" altLang="en-US" sz="2400" i="1" dirty="0" smtClean="0">
                              <a:latin typeface="Cambria Math" panose="02040503050406030204" pitchFamily="18" charset="0"/>
                              <a:sym typeface="Symbol" panose="05050102010706020507" pitchFamily="18" charset="2"/>
                            </a:rPr>
                          </m:ctrlPr>
                        </m:dPr>
                        <m:e>
                          <m:r>
                            <a:rPr lang="en-US" altLang="en-US" sz="2400" i="1" dirty="0" smtClean="0">
                              <a:latin typeface="Cambria Math" panose="02040503050406030204" pitchFamily="18" charset="0"/>
                              <a:sym typeface="Symbol" panose="05050102010706020507" pitchFamily="18" charset="2"/>
                            </a:rPr>
                            <m:t>4</m:t>
                          </m:r>
                        </m:e>
                        <m:e>
                          <m:r>
                            <a:rPr lang="en-US" altLang="en-US" sz="2400" i="1" dirty="0" smtClean="0">
                              <a:latin typeface="Cambria Math" panose="02040503050406030204" pitchFamily="18" charset="0"/>
                              <a:sym typeface="Symbol" panose="05050102010706020507" pitchFamily="18" charset="2"/>
                            </a:rPr>
                            <m:t>𝐿𝑜𝑎𝑑𝑒𝑑</m:t>
                          </m:r>
                        </m:e>
                      </m:d>
                    </m:oMath>
                  </m:oMathPara>
                </a14:m>
                <a:endParaRPr lang="en-US" altLang="en-US" sz="2400" i="1" dirty="0" smtClean="0">
                  <a:latin typeface="Cambria Math" panose="02040503050406030204" pitchFamily="18" charset="0"/>
                  <a:sym typeface="Symbol" panose="05050102010706020507" pitchFamily="18" charset="2"/>
                </a:endParaRPr>
              </a:p>
              <a:p>
                <a:pPr>
                  <a:spcBef>
                    <a:spcPct val="20000"/>
                  </a:spcBef>
                  <a:buClr>
                    <a:srgbClr val="006699"/>
                  </a:buClr>
                </a:pPr>
                <a14:m>
                  <m:oMathPara xmlns:m="http://schemas.openxmlformats.org/officeDocument/2006/math">
                    <m:oMathParaPr>
                      <m:jc m:val="centerGroup"/>
                    </m:oMathParaPr>
                    <m:oMath xmlns:m="http://schemas.openxmlformats.org/officeDocument/2006/math">
                      <m:r>
                        <a:rPr lang="en-US" altLang="en-US" sz="2400" i="1" dirty="0" smtClean="0">
                          <a:latin typeface="Cambria Math" panose="02040503050406030204" pitchFamily="18" charset="0"/>
                          <a:sym typeface="Symbol" panose="05050102010706020507" pitchFamily="18" charset="2"/>
                        </a:rPr>
                        <m:t>=</m:t>
                      </m:r>
                      <m:f>
                        <m:fPr>
                          <m:ctrlPr>
                            <a:rPr lang="en-US" altLang="en-US" sz="2400" b="0" i="1" dirty="0" smtClean="0">
                              <a:latin typeface="Cambria Math" panose="02040503050406030204" pitchFamily="18" charset="0"/>
                              <a:sym typeface="Symbol" panose="05050102010706020507" pitchFamily="18" charset="2"/>
                            </a:rPr>
                          </m:ctrlPr>
                        </m:fPr>
                        <m:num>
                          <m:r>
                            <a:rPr lang="en-US" altLang="en-US" sz="2400" b="0" i="1" dirty="0" smtClean="0">
                              <a:latin typeface="Cambria Math" panose="02040503050406030204" pitchFamily="18" charset="0"/>
                              <a:sym typeface="Symbol" panose="05050102010706020507" pitchFamily="18" charset="2"/>
                            </a:rPr>
                            <m:t>1</m:t>
                          </m:r>
                        </m:num>
                        <m:den>
                          <m:r>
                            <a:rPr lang="en-US" altLang="en-US" sz="2400" b="0" i="1" dirty="0" smtClean="0">
                              <a:latin typeface="Cambria Math" panose="02040503050406030204" pitchFamily="18" charset="0"/>
                              <a:sym typeface="Symbol" panose="05050102010706020507" pitchFamily="18" charset="2"/>
                            </a:rPr>
                            <m:t>2</m:t>
                          </m:r>
                        </m:den>
                      </m:f>
                      <m:r>
                        <a:rPr lang="en-US" altLang="en-US" sz="2400" b="0" i="1" dirty="0" smtClean="0">
                          <a:latin typeface="Cambria Math" panose="02040503050406030204" pitchFamily="18" charset="0"/>
                          <a:sym typeface="Symbol" panose="05050102010706020507" pitchFamily="18" charset="2"/>
                        </a:rPr>
                        <m:t>×</m:t>
                      </m:r>
                      <m:sSup>
                        <m:sSupPr>
                          <m:ctrlPr>
                            <a:rPr lang="en-US" altLang="en-US" sz="2400" b="0" i="1" dirty="0" smtClean="0">
                              <a:latin typeface="Cambria Math" panose="02040503050406030204" pitchFamily="18" charset="0"/>
                              <a:sym typeface="Symbol" panose="05050102010706020507" pitchFamily="18" charset="2"/>
                            </a:rPr>
                          </m:ctrlPr>
                        </m:sSupPr>
                        <m:e>
                          <m:d>
                            <m:dPr>
                              <m:ctrlPr>
                                <a:rPr lang="en-US" altLang="en-US" sz="2400" b="0" i="1" dirty="0" smtClean="0">
                                  <a:latin typeface="Cambria Math" panose="02040503050406030204" pitchFamily="18" charset="0"/>
                                  <a:sym typeface="Symbol" panose="05050102010706020507" pitchFamily="18" charset="2"/>
                                </a:rPr>
                              </m:ctrlPr>
                            </m:dPr>
                            <m:e>
                              <m:f>
                                <m:fPr>
                                  <m:ctrlPr>
                                    <a:rPr lang="en-US" altLang="en-US" sz="2400" b="0" i="1" dirty="0" smtClean="0">
                                      <a:latin typeface="Cambria Math" panose="02040503050406030204" pitchFamily="18" charset="0"/>
                                      <a:sym typeface="Symbol" panose="05050102010706020507" pitchFamily="18" charset="2"/>
                                    </a:rPr>
                                  </m:ctrlPr>
                                </m:fPr>
                                <m:num>
                                  <m:r>
                                    <a:rPr lang="en-US" altLang="en-US" sz="2400" b="0" i="1" dirty="0" smtClean="0">
                                      <a:latin typeface="Cambria Math" panose="02040503050406030204" pitchFamily="18" charset="0"/>
                                      <a:sym typeface="Symbol" panose="05050102010706020507" pitchFamily="18" charset="2"/>
                                    </a:rPr>
                                    <m:t>1</m:t>
                                  </m:r>
                                </m:num>
                                <m:den>
                                  <m:r>
                                    <a:rPr lang="en-US" altLang="en-US" sz="2400" b="0" i="1" dirty="0" smtClean="0">
                                      <a:latin typeface="Cambria Math" panose="02040503050406030204" pitchFamily="18" charset="0"/>
                                      <a:sym typeface="Symbol" panose="05050102010706020507" pitchFamily="18" charset="2"/>
                                    </a:rPr>
                                    <m:t>10</m:t>
                                  </m:r>
                                </m:den>
                              </m:f>
                            </m:e>
                          </m:d>
                        </m:e>
                        <m:sup>
                          <m:r>
                            <a:rPr lang="en-US" altLang="en-US" sz="2400" b="0" i="1" dirty="0" smtClean="0">
                              <a:latin typeface="Cambria Math" panose="02040503050406030204" pitchFamily="18" charset="0"/>
                              <a:sym typeface="Symbol" panose="05050102010706020507" pitchFamily="18" charset="2"/>
                            </a:rPr>
                            <m:t>9</m:t>
                          </m:r>
                        </m:sup>
                      </m:sSup>
                      <m:r>
                        <a:rPr lang="en-US" altLang="en-US" sz="2400" b="0" i="1" dirty="0" smtClean="0">
                          <a:latin typeface="Cambria Math" panose="02040503050406030204" pitchFamily="18" charset="0"/>
                          <a:sym typeface="Symbol" panose="05050102010706020507" pitchFamily="18" charset="2"/>
                        </a:rPr>
                        <m:t>×</m:t>
                      </m:r>
                      <m:d>
                        <m:dPr>
                          <m:ctrlPr>
                            <a:rPr lang="en-US" altLang="en-US" sz="2400" b="0" i="1" dirty="0" smtClean="0">
                              <a:latin typeface="Cambria Math" panose="02040503050406030204" pitchFamily="18" charset="0"/>
                              <a:sym typeface="Symbol" panose="05050102010706020507" pitchFamily="18" charset="2"/>
                            </a:rPr>
                          </m:ctrlPr>
                        </m:dPr>
                        <m:e>
                          <m:f>
                            <m:fPr>
                              <m:ctrlPr>
                                <a:rPr lang="en-US" altLang="en-US" sz="2400" b="0" i="1" dirty="0" smtClean="0">
                                  <a:latin typeface="Cambria Math" panose="02040503050406030204" pitchFamily="18" charset="0"/>
                                  <a:sym typeface="Symbol" panose="05050102010706020507" pitchFamily="18" charset="2"/>
                                </a:rPr>
                              </m:ctrlPr>
                            </m:fPr>
                            <m:num>
                              <m:r>
                                <a:rPr lang="en-US" altLang="en-US" sz="2400" b="0" i="1" dirty="0" smtClean="0">
                                  <a:latin typeface="Cambria Math" panose="02040503050406030204" pitchFamily="18" charset="0"/>
                                  <a:sym typeface="Symbol" panose="05050102010706020507" pitchFamily="18" charset="2"/>
                                </a:rPr>
                                <m:t>1</m:t>
                              </m:r>
                            </m:num>
                            <m:den>
                              <m:r>
                                <a:rPr lang="en-US" altLang="en-US" sz="2400" b="0" i="1" dirty="0" smtClean="0">
                                  <a:latin typeface="Cambria Math" panose="02040503050406030204" pitchFamily="18" charset="0"/>
                                  <a:sym typeface="Symbol" panose="05050102010706020507" pitchFamily="18" charset="2"/>
                                </a:rPr>
                                <m:t>2</m:t>
                              </m:r>
                            </m:den>
                          </m:f>
                        </m:e>
                      </m:d>
                      <m:r>
                        <a:rPr lang="en-US" altLang="en-US" sz="2400" b="0" i="1" dirty="0" smtClean="0">
                          <a:latin typeface="Cambria Math" panose="02040503050406030204" pitchFamily="18" charset="0"/>
                          <a:sym typeface="Symbol" panose="05050102010706020507" pitchFamily="18" charset="2"/>
                        </a:rPr>
                        <m:t>×</m:t>
                      </m:r>
                      <m:sSup>
                        <m:sSupPr>
                          <m:ctrlPr>
                            <a:rPr lang="en-US" altLang="en-US" sz="2400" b="0" i="1" dirty="0" smtClean="0">
                              <a:latin typeface="Cambria Math" panose="02040503050406030204" pitchFamily="18" charset="0"/>
                              <a:sym typeface="Symbol" panose="05050102010706020507" pitchFamily="18" charset="2"/>
                            </a:rPr>
                          </m:ctrlPr>
                        </m:sSupPr>
                        <m:e>
                          <m:d>
                            <m:dPr>
                              <m:ctrlPr>
                                <a:rPr lang="en-US" altLang="en-US" sz="2400" b="0" i="1" dirty="0" smtClean="0">
                                  <a:latin typeface="Cambria Math" panose="02040503050406030204" pitchFamily="18" charset="0"/>
                                  <a:sym typeface="Symbol" panose="05050102010706020507" pitchFamily="18" charset="2"/>
                                </a:rPr>
                              </m:ctrlPr>
                            </m:dPr>
                            <m:e>
                              <m:r>
                                <a:rPr lang="en-US" altLang="en-US" sz="2400" b="0" i="1" dirty="0" smtClean="0">
                                  <a:latin typeface="Cambria Math" panose="02040503050406030204" pitchFamily="18" charset="0"/>
                                  <a:sym typeface="Symbol" panose="05050102010706020507" pitchFamily="18" charset="2"/>
                                </a:rPr>
                                <m:t>0.95</m:t>
                              </m:r>
                            </m:e>
                          </m:d>
                        </m:e>
                        <m:sup>
                          <m:r>
                            <a:rPr lang="en-US" altLang="en-US" sz="2400" b="0" i="1" dirty="0" smtClean="0">
                              <a:latin typeface="Cambria Math" panose="02040503050406030204" pitchFamily="18" charset="0"/>
                              <a:sym typeface="Symbol" panose="05050102010706020507" pitchFamily="18" charset="2"/>
                            </a:rPr>
                            <m:t>9</m:t>
                          </m:r>
                        </m:sup>
                      </m:sSup>
                      <m:r>
                        <a:rPr lang="en-US" altLang="en-US" sz="2400" i="1" dirty="0">
                          <a:latin typeface="Cambria Math" panose="02040503050406030204" pitchFamily="18" charset="0"/>
                          <a:sym typeface="Symbol" panose="05050102010706020507" pitchFamily="18" charset="2"/>
                        </a:rPr>
                        <m:t>=.00000000015756235243</m:t>
                      </m:r>
                      <m:r>
                        <a:rPr lang="en-US" altLang="en-US" sz="2400" b="0" i="1" dirty="0" smtClean="0">
                          <a:latin typeface="Cambria Math" panose="02040503050406030204" pitchFamily="18" charset="0"/>
                          <a:sym typeface="Symbol" panose="05050102010706020507" pitchFamily="18" charset="2"/>
                        </a:rPr>
                        <m:t>≈.16×</m:t>
                      </m:r>
                      <m:sSup>
                        <m:sSupPr>
                          <m:ctrlPr>
                            <a:rPr lang="en-US" altLang="en-US" sz="2400" b="0" i="1" dirty="0" smtClean="0">
                              <a:latin typeface="Cambria Math" panose="02040503050406030204" pitchFamily="18" charset="0"/>
                              <a:sym typeface="Symbol" panose="05050102010706020507" pitchFamily="18" charset="2"/>
                            </a:rPr>
                          </m:ctrlPr>
                        </m:sSupPr>
                        <m:e>
                          <m:r>
                            <a:rPr lang="en-US" altLang="en-US" sz="2400" b="0" i="1" dirty="0" smtClean="0">
                              <a:latin typeface="Cambria Math" panose="02040503050406030204" pitchFamily="18" charset="0"/>
                              <a:sym typeface="Symbol" panose="05050102010706020507" pitchFamily="18" charset="2"/>
                            </a:rPr>
                            <m:t>10</m:t>
                          </m:r>
                        </m:e>
                        <m:sup>
                          <m:r>
                            <a:rPr lang="en-US" altLang="en-US" sz="2400" b="0" i="1" dirty="0" smtClean="0">
                              <a:latin typeface="Cambria Math" panose="02040503050406030204" pitchFamily="18" charset="0"/>
                              <a:sym typeface="Symbol" panose="05050102010706020507" pitchFamily="18" charset="2"/>
                            </a:rPr>
                            <m:t>−9</m:t>
                          </m:r>
                        </m:sup>
                      </m:sSup>
                    </m:oMath>
                  </m:oMathPara>
                </a14:m>
                <a:endParaRPr lang="en-US" altLang="en-US" sz="2400" dirty="0">
                  <a:sym typeface="Symbol" panose="05050102010706020507" pitchFamily="18" charset="2"/>
                </a:endParaRPr>
              </a:p>
            </p:txBody>
          </p:sp>
        </mc:Choice>
        <mc:Fallback xmlns="">
          <p:sp>
            <p:nvSpPr>
              <p:cNvPr id="7" name="矩形 6"/>
              <p:cNvSpPr>
                <a:spLocks noRot="1" noChangeAspect="1" noMove="1" noResize="1" noEditPoints="1" noAdjustHandles="1" noChangeArrowheads="1" noChangeShapeType="1" noTextEdit="1"/>
              </p:cNvSpPr>
              <p:nvPr/>
            </p:nvSpPr>
            <p:spPr>
              <a:xfrm>
                <a:off x="269227" y="2551134"/>
                <a:ext cx="8140136" cy="205594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13229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Example: the dishonest casino</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t>Let the sequence of rolls be:</a:t>
                </a:r>
              </a:p>
              <a:p>
                <a:pPr algn="ctr"/>
                <a14:m>
                  <m:oMath xmlns:m="http://schemas.openxmlformats.org/officeDocument/2006/math">
                    <m:r>
                      <a:rPr lang="en-US" i="1" dirty="0" smtClean="0">
                        <a:latin typeface="Cambria Math" panose="02040503050406030204" pitchFamily="18" charset="0"/>
                      </a:rPr>
                      <m:t>𝑥</m:t>
                    </m:r>
                    <m:r>
                      <a:rPr lang="en-US" i="1" dirty="0">
                        <a:latin typeface="Cambria Math" panose="02040503050406030204" pitchFamily="18" charset="0"/>
                      </a:rPr>
                      <m:t>=1, 6, 6, 5, 6, 2, 6, 6, 3, 6</m:t>
                    </m:r>
                  </m:oMath>
                </a14:m>
                <a:endParaRPr lang="en-US" dirty="0"/>
              </a:p>
              <a:p>
                <a:r>
                  <a:rPr lang="en-US" dirty="0" smtClean="0"/>
                  <a:t>Now</a:t>
                </a:r>
                <a:r>
                  <a:rPr lang="en-US" dirty="0"/>
                  <a:t>, what is the likelihood </a:t>
                </a:r>
                <a14:m>
                  <m:oMath xmlns:m="http://schemas.openxmlformats.org/officeDocument/2006/math">
                    <m:r>
                      <a:rPr lang="en-US" i="1" dirty="0" smtClean="0">
                        <a:latin typeface="Cambria Math" panose="02040503050406030204" pitchFamily="18" charset="0"/>
                      </a:rPr>
                      <m:t>𝜋</m:t>
                    </m:r>
                    <m:r>
                      <a:rPr lang="en-US" i="1" dirty="0" smtClean="0">
                        <a:latin typeface="Cambria Math" panose="02040503050406030204" pitchFamily="18" charset="0"/>
                      </a:rPr>
                      <m:t>=</m:t>
                    </m:r>
                    <m:r>
                      <a:rPr lang="en-US" i="1" dirty="0" smtClean="0">
                        <a:latin typeface="Cambria Math" panose="02040503050406030204" pitchFamily="18" charset="0"/>
                      </a:rPr>
                      <m:t>𝐹</m:t>
                    </m:r>
                    <m:r>
                      <a:rPr lang="en-US" i="1" dirty="0" smtClean="0">
                        <a:latin typeface="Cambria Math" panose="02040503050406030204" pitchFamily="18" charset="0"/>
                      </a:rPr>
                      <m:t>, </m:t>
                    </m:r>
                    <m:r>
                      <a:rPr lang="en-US" i="1" dirty="0" smtClean="0">
                        <a:latin typeface="Cambria Math" panose="02040503050406030204" pitchFamily="18" charset="0"/>
                      </a:rPr>
                      <m:t>𝐹</m:t>
                    </m:r>
                    <m:r>
                      <a:rPr lang="en-US" i="1" dirty="0" smtClean="0">
                        <a:latin typeface="Cambria Math" panose="02040503050406030204" pitchFamily="18" charset="0"/>
                      </a:rPr>
                      <m:t>, …, </m:t>
                    </m:r>
                    <m:r>
                      <a:rPr lang="en-US" i="1" dirty="0" smtClean="0">
                        <a:latin typeface="Cambria Math" panose="02040503050406030204" pitchFamily="18" charset="0"/>
                      </a:rPr>
                      <m:t>𝐹</m:t>
                    </m:r>
                  </m:oMath>
                </a14:m>
                <a:r>
                  <a:rPr lang="en-US" dirty="0"/>
                  <a:t>?</a:t>
                </a:r>
              </a:p>
              <a:p>
                <a:r>
                  <a:rPr lang="en-US" dirty="0" smtClean="0"/>
                  <a:t>                                                                 , </a:t>
                </a:r>
                <a:r>
                  <a:rPr lang="en-US" dirty="0"/>
                  <a:t>same as before</a:t>
                </a:r>
              </a:p>
              <a:p>
                <a:endParaRPr lang="en-US" dirty="0" smtClean="0"/>
              </a:p>
              <a:p>
                <a:r>
                  <a:rPr lang="en-US" dirty="0" smtClean="0"/>
                  <a:t>What </a:t>
                </a:r>
                <a:r>
                  <a:rPr lang="en-US" dirty="0"/>
                  <a:t>is the likelihood</a:t>
                </a:r>
                <a:r>
                  <a:rPr lang="en-US" dirty="0" smtClean="0"/>
                  <a:t> </a:t>
                </a:r>
                <a14:m>
                  <m:oMath xmlns:m="http://schemas.openxmlformats.org/officeDocument/2006/math">
                    <m:r>
                      <a:rPr lang="en-US" i="1" dirty="0" smtClean="0">
                        <a:solidFill>
                          <a:srgbClr val="FF0000"/>
                        </a:solidFill>
                        <a:latin typeface="Cambria Math" panose="02040503050406030204" pitchFamily="18" charset="0"/>
                      </a:rPr>
                      <m:t>𝜋</m:t>
                    </m:r>
                    <m:r>
                      <a:rPr lang="en-US" b="0" i="1" dirty="0" smtClean="0">
                        <a:solidFill>
                          <a:srgbClr val="FF0000"/>
                        </a:solidFill>
                        <a:latin typeface="Cambria Math" panose="02040503050406030204" pitchFamily="18" charset="0"/>
                      </a:rPr>
                      <m:t>=</m:t>
                    </m:r>
                    <m:r>
                      <a:rPr lang="en-US" i="1" dirty="0">
                        <a:solidFill>
                          <a:srgbClr val="FF0000"/>
                        </a:solidFill>
                        <a:latin typeface="Cambria Math" panose="02040503050406030204" pitchFamily="18" charset="0"/>
                      </a:rPr>
                      <m:t>𝐿</m:t>
                    </m:r>
                    <m:r>
                      <a:rPr lang="en-US" i="1" dirty="0">
                        <a:solidFill>
                          <a:srgbClr val="FF0000"/>
                        </a:solidFill>
                        <a:latin typeface="Cambria Math" panose="02040503050406030204" pitchFamily="18" charset="0"/>
                      </a:rPr>
                      <m:t>, </m:t>
                    </m:r>
                    <m:r>
                      <a:rPr lang="en-US" i="1" dirty="0">
                        <a:solidFill>
                          <a:srgbClr val="FF0000"/>
                        </a:solidFill>
                        <a:latin typeface="Cambria Math" panose="02040503050406030204" pitchFamily="18" charset="0"/>
                      </a:rPr>
                      <m:t>𝐿</m:t>
                    </m:r>
                    <m:r>
                      <a:rPr lang="en-US" i="1" dirty="0">
                        <a:solidFill>
                          <a:srgbClr val="FF0000"/>
                        </a:solidFill>
                        <a:latin typeface="Cambria Math" panose="02040503050406030204" pitchFamily="18" charset="0"/>
                      </a:rPr>
                      <m:t>, …, </m:t>
                    </m:r>
                    <m:r>
                      <a:rPr lang="en-US" i="1" dirty="0">
                        <a:solidFill>
                          <a:srgbClr val="FF0000"/>
                        </a:solidFill>
                        <a:latin typeface="Cambria Math" panose="02040503050406030204" pitchFamily="18" charset="0"/>
                      </a:rPr>
                      <m:t>𝐿</m:t>
                    </m:r>
                  </m:oMath>
                </a14:m>
                <a:r>
                  <a:rPr lang="en-US" dirty="0"/>
                  <a:t>?</a:t>
                </a:r>
              </a:p>
              <a:p>
                <a:endParaRPr lang="en-US" dirty="0" smtClean="0"/>
              </a:p>
              <a:p>
                <a:endParaRPr lang="en-US" dirty="0" smtClean="0"/>
              </a:p>
              <a:p>
                <a:endParaRPr lang="en-US" dirty="0"/>
              </a:p>
              <a:p>
                <a:r>
                  <a:rPr lang="en-US" dirty="0" smtClean="0"/>
                  <a:t>So</a:t>
                </a:r>
                <a:r>
                  <a:rPr lang="en-US" dirty="0"/>
                  <a:t>, it is 100 times more likely the die is loaded</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pPr>
              <a:defRPr/>
            </a:pPr>
            <a:fld id="{05C118D8-BDDD-4401-9319-F96DBC3BC370}" type="datetime1">
              <a:rPr lang="en-US" altLang="zh-TW" smtClean="0"/>
              <a:t>12/17/2019</a:t>
            </a:fld>
            <a:endParaRPr lang="en-US" altLang="zh-TW"/>
          </a:p>
        </p:txBody>
      </p:sp>
      <p:sp>
        <p:nvSpPr>
          <p:cNvPr id="5" name="页脚占位符 4"/>
          <p:cNvSpPr>
            <a:spLocks noGrp="1"/>
          </p:cNvSpPr>
          <p:nvPr>
            <p:ph type="ftr" sz="quarter" idx="11"/>
          </p:nvPr>
        </p:nvSpPr>
        <p:spPr/>
        <p:txBody>
          <a:bodyPr/>
          <a:lstStyle/>
          <a:p>
            <a:pPr>
              <a:defRPr/>
            </a:pPr>
            <a:r>
              <a:rPr lang="en-US" altLang="zh-TW" smtClean="0"/>
              <a:t>Pattern recognition</a:t>
            </a:r>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21</a:t>
            </a:fld>
            <a:endParaRPr lang="en-US" altLang="zh-TW"/>
          </a:p>
        </p:txBody>
      </p:sp>
      <mc:AlternateContent xmlns:mc="http://schemas.openxmlformats.org/markup-compatibility/2006" xmlns:a14="http://schemas.microsoft.com/office/drawing/2010/main">
        <mc:Choice Requires="a14">
          <p:sp>
            <p:nvSpPr>
              <p:cNvPr id="8" name="矩形 7"/>
              <p:cNvSpPr/>
              <p:nvPr/>
            </p:nvSpPr>
            <p:spPr>
              <a:xfrm>
                <a:off x="489139" y="2147656"/>
                <a:ext cx="4684551" cy="9951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dirty="0" smtClean="0">
                              <a:solidFill>
                                <a:srgbClr val="000000">
                                  <a:lumMod val="75000"/>
                                  <a:lumOff val="25000"/>
                                </a:srgbClr>
                              </a:solidFill>
                              <a:latin typeface="Cambria Math" panose="02040503050406030204" pitchFamily="18" charset="0"/>
                            </a:rPr>
                          </m:ctrlPr>
                        </m:fPr>
                        <m:num>
                          <m:r>
                            <a:rPr lang="en-US" sz="2400" i="1" dirty="0">
                              <a:solidFill>
                                <a:srgbClr val="000000">
                                  <a:lumMod val="75000"/>
                                  <a:lumOff val="25000"/>
                                </a:srgbClr>
                              </a:solidFill>
                              <a:latin typeface="Cambria Math" panose="02040503050406030204" pitchFamily="18" charset="0"/>
                            </a:rPr>
                            <m:t>1</m:t>
                          </m:r>
                        </m:num>
                        <m:den>
                          <m:r>
                            <a:rPr lang="en-US" sz="2400" i="1" dirty="0">
                              <a:solidFill>
                                <a:srgbClr val="000000">
                                  <a:lumMod val="75000"/>
                                  <a:lumOff val="25000"/>
                                </a:srgbClr>
                              </a:solidFill>
                              <a:latin typeface="Cambria Math" panose="02040503050406030204" pitchFamily="18" charset="0"/>
                            </a:rPr>
                            <m:t>2</m:t>
                          </m:r>
                        </m:den>
                      </m:f>
                      <m:r>
                        <a:rPr lang="en-US" sz="2400" i="1" dirty="0">
                          <a:solidFill>
                            <a:srgbClr val="000000">
                              <a:lumMod val="75000"/>
                              <a:lumOff val="25000"/>
                            </a:srgbClr>
                          </a:solidFill>
                          <a:latin typeface="Cambria Math" panose="02040503050406030204" pitchFamily="18" charset="0"/>
                        </a:rPr>
                        <m:t>×</m:t>
                      </m:r>
                      <m:sSup>
                        <m:sSupPr>
                          <m:ctrlPr>
                            <a:rPr lang="en-US" sz="2400" i="1" dirty="0">
                              <a:solidFill>
                                <a:srgbClr val="000000">
                                  <a:lumMod val="75000"/>
                                  <a:lumOff val="25000"/>
                                </a:srgbClr>
                              </a:solidFill>
                              <a:latin typeface="Cambria Math" panose="02040503050406030204" pitchFamily="18" charset="0"/>
                            </a:rPr>
                          </m:ctrlPr>
                        </m:sSupPr>
                        <m:e>
                          <m:d>
                            <m:dPr>
                              <m:ctrlPr>
                                <a:rPr lang="en-US" sz="2400" i="1" dirty="0">
                                  <a:solidFill>
                                    <a:srgbClr val="000000">
                                      <a:lumMod val="75000"/>
                                      <a:lumOff val="25000"/>
                                    </a:srgbClr>
                                  </a:solidFill>
                                  <a:latin typeface="Cambria Math" panose="02040503050406030204" pitchFamily="18" charset="0"/>
                                </a:rPr>
                              </m:ctrlPr>
                            </m:dPr>
                            <m:e>
                              <m:f>
                                <m:fPr>
                                  <m:ctrlPr>
                                    <a:rPr lang="en-US" sz="2400" i="1" dirty="0">
                                      <a:solidFill>
                                        <a:srgbClr val="000000">
                                          <a:lumMod val="75000"/>
                                          <a:lumOff val="25000"/>
                                        </a:srgbClr>
                                      </a:solidFill>
                                      <a:latin typeface="Cambria Math" panose="02040503050406030204" pitchFamily="18" charset="0"/>
                                    </a:rPr>
                                  </m:ctrlPr>
                                </m:fPr>
                                <m:num>
                                  <m:r>
                                    <a:rPr lang="en-US" sz="2400" i="1" dirty="0">
                                      <a:solidFill>
                                        <a:srgbClr val="000000">
                                          <a:lumMod val="75000"/>
                                          <a:lumOff val="25000"/>
                                        </a:srgbClr>
                                      </a:solidFill>
                                      <a:latin typeface="Cambria Math" panose="02040503050406030204" pitchFamily="18" charset="0"/>
                                    </a:rPr>
                                    <m:t>1</m:t>
                                  </m:r>
                                </m:num>
                                <m:den>
                                  <m:r>
                                    <a:rPr lang="en-US" sz="2400" i="1" dirty="0">
                                      <a:solidFill>
                                        <a:srgbClr val="000000">
                                          <a:lumMod val="75000"/>
                                          <a:lumOff val="25000"/>
                                        </a:srgbClr>
                                      </a:solidFill>
                                      <a:latin typeface="Cambria Math" panose="02040503050406030204" pitchFamily="18" charset="0"/>
                                    </a:rPr>
                                    <m:t>6</m:t>
                                  </m:r>
                                </m:den>
                              </m:f>
                            </m:e>
                          </m:d>
                        </m:e>
                        <m:sup>
                          <m:r>
                            <a:rPr lang="en-US" sz="2400" i="1" dirty="0">
                              <a:solidFill>
                                <a:srgbClr val="000000">
                                  <a:lumMod val="75000"/>
                                  <a:lumOff val="25000"/>
                                </a:srgbClr>
                              </a:solidFill>
                              <a:latin typeface="Cambria Math" panose="02040503050406030204" pitchFamily="18" charset="0"/>
                            </a:rPr>
                            <m:t>10</m:t>
                          </m:r>
                        </m:sup>
                      </m:sSup>
                      <m:r>
                        <a:rPr lang="en-US" sz="2400" i="1" dirty="0">
                          <a:solidFill>
                            <a:srgbClr val="000000">
                              <a:lumMod val="75000"/>
                              <a:lumOff val="25000"/>
                            </a:srgbClr>
                          </a:solidFill>
                          <a:latin typeface="Cambria Math" panose="02040503050406030204" pitchFamily="18" charset="0"/>
                        </a:rPr>
                        <m:t>×</m:t>
                      </m:r>
                      <m:sSup>
                        <m:sSupPr>
                          <m:ctrlPr>
                            <a:rPr lang="en-US" sz="2400" i="1" dirty="0">
                              <a:solidFill>
                                <a:srgbClr val="000000">
                                  <a:lumMod val="75000"/>
                                  <a:lumOff val="25000"/>
                                </a:srgbClr>
                              </a:solidFill>
                              <a:latin typeface="Cambria Math" panose="02040503050406030204" pitchFamily="18" charset="0"/>
                            </a:rPr>
                          </m:ctrlPr>
                        </m:sSupPr>
                        <m:e>
                          <m:d>
                            <m:dPr>
                              <m:ctrlPr>
                                <a:rPr lang="en-US" sz="2400" i="1" dirty="0">
                                  <a:solidFill>
                                    <a:srgbClr val="000000">
                                      <a:lumMod val="75000"/>
                                      <a:lumOff val="25000"/>
                                    </a:srgbClr>
                                  </a:solidFill>
                                  <a:latin typeface="Cambria Math" panose="02040503050406030204" pitchFamily="18" charset="0"/>
                                </a:rPr>
                              </m:ctrlPr>
                            </m:dPr>
                            <m:e>
                              <m:r>
                                <a:rPr lang="en-US" sz="2400" i="1" dirty="0">
                                  <a:solidFill>
                                    <a:srgbClr val="000000">
                                      <a:lumMod val="75000"/>
                                      <a:lumOff val="25000"/>
                                    </a:srgbClr>
                                  </a:solidFill>
                                  <a:latin typeface="Cambria Math" panose="02040503050406030204" pitchFamily="18" charset="0"/>
                                </a:rPr>
                                <m:t>0.95</m:t>
                              </m:r>
                            </m:e>
                          </m:d>
                        </m:e>
                        <m:sup>
                          <m:r>
                            <a:rPr lang="en-US" sz="2400" i="1" dirty="0">
                              <a:solidFill>
                                <a:srgbClr val="000000">
                                  <a:lumMod val="75000"/>
                                  <a:lumOff val="25000"/>
                                </a:srgbClr>
                              </a:solidFill>
                              <a:latin typeface="Cambria Math" panose="02040503050406030204" pitchFamily="18" charset="0"/>
                            </a:rPr>
                            <m:t>9</m:t>
                          </m:r>
                        </m:sup>
                      </m:sSup>
                      <m:r>
                        <a:rPr lang="en-US" sz="2400" b="0" i="1" dirty="0" smtClean="0">
                          <a:solidFill>
                            <a:srgbClr val="000000">
                              <a:lumMod val="75000"/>
                              <a:lumOff val="25000"/>
                            </a:srgbClr>
                          </a:solidFill>
                          <a:latin typeface="Cambria Math" panose="02040503050406030204" pitchFamily="18" charset="0"/>
                        </a:rPr>
                        <m:t>≈0.5×</m:t>
                      </m:r>
                      <m:sSup>
                        <m:sSupPr>
                          <m:ctrlPr>
                            <a:rPr lang="en-US" sz="2400" b="0" i="1" dirty="0" smtClean="0">
                              <a:solidFill>
                                <a:srgbClr val="000000">
                                  <a:lumMod val="75000"/>
                                  <a:lumOff val="25000"/>
                                </a:srgbClr>
                              </a:solidFill>
                              <a:latin typeface="Cambria Math" panose="02040503050406030204" pitchFamily="18" charset="0"/>
                            </a:rPr>
                          </m:ctrlPr>
                        </m:sSupPr>
                        <m:e>
                          <m:r>
                            <a:rPr lang="en-US" sz="2400" b="0" i="1" dirty="0" smtClean="0">
                              <a:solidFill>
                                <a:srgbClr val="000000">
                                  <a:lumMod val="75000"/>
                                  <a:lumOff val="25000"/>
                                </a:srgbClr>
                              </a:solidFill>
                              <a:latin typeface="Cambria Math" panose="02040503050406030204" pitchFamily="18" charset="0"/>
                            </a:rPr>
                            <m:t>10</m:t>
                          </m:r>
                        </m:e>
                        <m:sup>
                          <m:r>
                            <a:rPr lang="en-US" sz="2400" b="0" i="1" dirty="0" smtClean="0">
                              <a:solidFill>
                                <a:srgbClr val="000000">
                                  <a:lumMod val="75000"/>
                                  <a:lumOff val="25000"/>
                                </a:srgbClr>
                              </a:solidFill>
                              <a:latin typeface="Cambria Math" panose="02040503050406030204" pitchFamily="18" charset="0"/>
                            </a:rPr>
                            <m:t>−9</m:t>
                          </m:r>
                        </m:sup>
                      </m:sSup>
                    </m:oMath>
                  </m:oMathPara>
                </a14:m>
                <a:endParaRPr lang="en-US" dirty="0"/>
              </a:p>
            </p:txBody>
          </p:sp>
        </mc:Choice>
        <mc:Fallback xmlns="">
          <p:sp>
            <p:nvSpPr>
              <p:cNvPr id="8" name="矩形 7"/>
              <p:cNvSpPr>
                <a:spLocks noRot="1" noChangeAspect="1" noMove="1" noResize="1" noEditPoints="1" noAdjustHandles="1" noChangeArrowheads="1" noChangeShapeType="1" noTextEdit="1"/>
              </p:cNvSpPr>
              <p:nvPr/>
            </p:nvSpPr>
            <p:spPr>
              <a:xfrm>
                <a:off x="489139" y="2147656"/>
                <a:ext cx="4684551" cy="99514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587829" y="3831314"/>
                <a:ext cx="7817525" cy="1364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en-US" sz="2400" i="1" dirty="0" smtClean="0">
                              <a:solidFill>
                                <a:srgbClr val="000000"/>
                              </a:solidFill>
                              <a:latin typeface="Cambria Math"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sym typeface="Symbol" panose="05050102010706020507" pitchFamily="18" charset="2"/>
                            </a:rPr>
                            <m:t>1</m:t>
                          </m:r>
                        </m:num>
                        <m:den>
                          <m:r>
                            <a:rPr lang="en-US" altLang="en-US" sz="2400" i="1" dirty="0">
                              <a:solidFill>
                                <a:srgbClr val="000000"/>
                              </a:solidFill>
                              <a:latin typeface="Cambria Math" panose="02040503050406030204" pitchFamily="18" charset="0"/>
                              <a:sym typeface="Symbol" panose="05050102010706020507" pitchFamily="18" charset="2"/>
                            </a:rPr>
                            <m:t>2</m:t>
                          </m:r>
                        </m:den>
                      </m:f>
                      <m:r>
                        <a:rPr lang="en-US" altLang="en-US" sz="2400" i="1" dirty="0">
                          <a:solidFill>
                            <a:srgbClr val="000000"/>
                          </a:solidFill>
                          <a:latin typeface="Cambria Math" panose="02040503050406030204" pitchFamily="18" charset="0"/>
                          <a:sym typeface="Symbol" panose="05050102010706020507" pitchFamily="18" charset="2"/>
                        </a:rPr>
                        <m:t>×</m:t>
                      </m:r>
                      <m:sSup>
                        <m:sSupPr>
                          <m:ctrlPr>
                            <a:rPr lang="en-US" altLang="en-US" sz="2400" i="1" dirty="0">
                              <a:solidFill>
                                <a:srgbClr val="000000"/>
                              </a:solidFill>
                              <a:latin typeface="Cambria Math" panose="02040503050406030204" pitchFamily="18" charset="0"/>
                              <a:sym typeface="Symbol" panose="05050102010706020507" pitchFamily="18" charset="2"/>
                            </a:rPr>
                          </m:ctrlPr>
                        </m:sSupPr>
                        <m:e>
                          <m:d>
                            <m:dPr>
                              <m:ctrlPr>
                                <a:rPr lang="en-US" altLang="en-US" sz="2400" i="1" dirty="0">
                                  <a:solidFill>
                                    <a:srgbClr val="000000"/>
                                  </a:solidFill>
                                  <a:latin typeface="Cambria Math"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sym typeface="Symbol" panose="05050102010706020507" pitchFamily="18" charset="2"/>
                                    </a:rPr>
                                    <m:t>1</m:t>
                                  </m:r>
                                </m:num>
                                <m:den>
                                  <m:r>
                                    <a:rPr lang="en-US" altLang="en-US" sz="2400" i="1" dirty="0">
                                      <a:solidFill>
                                        <a:srgbClr val="000000"/>
                                      </a:solidFill>
                                      <a:latin typeface="Cambria Math" panose="02040503050406030204" pitchFamily="18" charset="0"/>
                                      <a:sym typeface="Symbol" panose="05050102010706020507" pitchFamily="18" charset="2"/>
                                    </a:rPr>
                                    <m:t>10</m:t>
                                  </m:r>
                                </m:den>
                              </m:f>
                            </m:e>
                          </m:d>
                        </m:e>
                        <m:sup>
                          <m:r>
                            <a:rPr lang="en-US" altLang="en-US" sz="2400" b="0" i="1" dirty="0" smtClean="0">
                              <a:solidFill>
                                <a:srgbClr val="000000"/>
                              </a:solidFill>
                              <a:latin typeface="Cambria Math" panose="02040503050406030204" pitchFamily="18" charset="0"/>
                              <a:sym typeface="Symbol" panose="05050102010706020507" pitchFamily="18" charset="2"/>
                            </a:rPr>
                            <m:t>4</m:t>
                          </m:r>
                        </m:sup>
                      </m:sSup>
                      <m:r>
                        <a:rPr lang="en-US" altLang="en-US" sz="2400" i="1" dirty="0">
                          <a:solidFill>
                            <a:srgbClr val="000000"/>
                          </a:solidFill>
                          <a:latin typeface="Cambria Math" panose="02040503050406030204" pitchFamily="18" charset="0"/>
                          <a:sym typeface="Symbol" panose="05050102010706020507" pitchFamily="18" charset="2"/>
                        </a:rPr>
                        <m:t>×</m:t>
                      </m:r>
                      <m:sSup>
                        <m:sSupPr>
                          <m:ctrlPr>
                            <a:rPr lang="en-US" altLang="en-US" sz="2400" b="0" i="1" dirty="0" smtClean="0">
                              <a:solidFill>
                                <a:srgbClr val="000000"/>
                              </a:solidFill>
                              <a:latin typeface="Cambria Math" panose="02040503050406030204" pitchFamily="18" charset="0"/>
                              <a:sym typeface="Symbol" panose="05050102010706020507" pitchFamily="18" charset="2"/>
                            </a:rPr>
                          </m:ctrlPr>
                        </m:sSupPr>
                        <m:e>
                          <m:d>
                            <m:dPr>
                              <m:ctrlPr>
                                <a:rPr lang="en-US" altLang="en-US" sz="2400" i="1" dirty="0">
                                  <a:solidFill>
                                    <a:srgbClr val="000000"/>
                                  </a:solidFill>
                                  <a:latin typeface="Cambria Math"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sym typeface="Symbol" panose="05050102010706020507" pitchFamily="18" charset="2"/>
                                    </a:rPr>
                                    <m:t>1</m:t>
                                  </m:r>
                                </m:num>
                                <m:den>
                                  <m:r>
                                    <a:rPr lang="en-US" altLang="en-US" sz="2400" i="1" dirty="0">
                                      <a:solidFill>
                                        <a:srgbClr val="000000"/>
                                      </a:solidFill>
                                      <a:latin typeface="Cambria Math" panose="02040503050406030204" pitchFamily="18" charset="0"/>
                                      <a:sym typeface="Symbol" panose="05050102010706020507" pitchFamily="18" charset="2"/>
                                    </a:rPr>
                                    <m:t>2</m:t>
                                  </m:r>
                                </m:den>
                              </m:f>
                            </m:e>
                          </m:d>
                        </m:e>
                        <m:sup>
                          <m:r>
                            <a:rPr lang="en-US" altLang="en-US" sz="2400" b="0" i="1" dirty="0" smtClean="0">
                              <a:solidFill>
                                <a:srgbClr val="000000"/>
                              </a:solidFill>
                              <a:latin typeface="Cambria Math" panose="02040503050406030204" pitchFamily="18" charset="0"/>
                              <a:sym typeface="Symbol" panose="05050102010706020507" pitchFamily="18" charset="2"/>
                            </a:rPr>
                            <m:t>6</m:t>
                          </m:r>
                        </m:sup>
                      </m:sSup>
                      <m:r>
                        <a:rPr lang="en-US" altLang="en-US" sz="2400" i="1" dirty="0">
                          <a:solidFill>
                            <a:srgbClr val="000000"/>
                          </a:solidFill>
                          <a:latin typeface="Cambria Math" panose="02040503050406030204" pitchFamily="18" charset="0"/>
                          <a:sym typeface="Symbol" panose="05050102010706020507" pitchFamily="18" charset="2"/>
                        </a:rPr>
                        <m:t>×</m:t>
                      </m:r>
                      <m:sSup>
                        <m:sSupPr>
                          <m:ctrlPr>
                            <a:rPr lang="en-US" altLang="en-US" sz="2400" i="1" dirty="0">
                              <a:solidFill>
                                <a:srgbClr val="000000"/>
                              </a:solidFill>
                              <a:latin typeface="Cambria Math" panose="02040503050406030204" pitchFamily="18" charset="0"/>
                              <a:sym typeface="Symbol" panose="05050102010706020507" pitchFamily="18" charset="2"/>
                            </a:rPr>
                          </m:ctrlPr>
                        </m:sSupPr>
                        <m:e>
                          <m:d>
                            <m:dPr>
                              <m:ctrlPr>
                                <a:rPr lang="en-US" altLang="en-US" sz="2400" i="1" dirty="0">
                                  <a:solidFill>
                                    <a:srgbClr val="000000"/>
                                  </a:solidFill>
                                  <a:latin typeface="Cambria Math" panose="02040503050406030204" pitchFamily="18" charset="0"/>
                                  <a:sym typeface="Symbol" panose="05050102010706020507" pitchFamily="18" charset="2"/>
                                </a:rPr>
                              </m:ctrlPr>
                            </m:dPr>
                            <m:e>
                              <m:r>
                                <a:rPr lang="en-US" altLang="en-US" sz="2400" i="1" dirty="0">
                                  <a:solidFill>
                                    <a:srgbClr val="000000"/>
                                  </a:solidFill>
                                  <a:latin typeface="Cambria Math" panose="02040503050406030204" pitchFamily="18" charset="0"/>
                                  <a:sym typeface="Symbol" panose="05050102010706020507" pitchFamily="18" charset="2"/>
                                </a:rPr>
                                <m:t>0.95</m:t>
                              </m:r>
                            </m:e>
                          </m:d>
                        </m:e>
                        <m:sup>
                          <m:r>
                            <a:rPr lang="en-US" altLang="en-US" sz="2400" i="1" dirty="0">
                              <a:solidFill>
                                <a:srgbClr val="000000"/>
                              </a:solidFill>
                              <a:latin typeface="Cambria Math" panose="02040503050406030204" pitchFamily="18" charset="0"/>
                              <a:sym typeface="Symbol" panose="05050102010706020507" pitchFamily="18" charset="2"/>
                            </a:rPr>
                            <m:t>9</m:t>
                          </m:r>
                        </m:sup>
                      </m:sSup>
                      <m:r>
                        <a:rPr lang="en-US" altLang="en-US" sz="2400" i="1" dirty="0">
                          <a:solidFill>
                            <a:srgbClr val="000000"/>
                          </a:solidFill>
                          <a:latin typeface="Cambria Math" panose="02040503050406030204" pitchFamily="18" charset="0"/>
                          <a:sym typeface="Symbol" panose="05050102010706020507" pitchFamily="18" charset="2"/>
                        </a:rPr>
                        <m:t>=.00000049238235134735</m:t>
                      </m:r>
                    </m:oMath>
                  </m:oMathPara>
                </a14:m>
                <a:endParaRPr lang="en-US" altLang="en-US" sz="2400" i="1" dirty="0" smtClean="0">
                  <a:solidFill>
                    <a:srgbClr val="000000"/>
                  </a:solidFill>
                  <a:latin typeface="Cambria Math" panose="02040503050406030204" pitchFamily="18" charset="0"/>
                  <a:sym typeface="Symbol" panose="05050102010706020507" pitchFamily="18" charset="2"/>
                </a:endParaRPr>
              </a:p>
              <a:p>
                <a:pPr/>
                <a14:m>
                  <m:oMathPara xmlns:m="http://schemas.openxmlformats.org/officeDocument/2006/math">
                    <m:oMathParaPr>
                      <m:jc m:val="left"/>
                    </m:oMathParaPr>
                    <m:oMath xmlns:m="http://schemas.openxmlformats.org/officeDocument/2006/math">
                      <m:r>
                        <a:rPr lang="en-US" altLang="en-US" sz="2400" b="0" i="1" dirty="0" smtClean="0">
                          <a:solidFill>
                            <a:srgbClr val="000000"/>
                          </a:solidFill>
                          <a:latin typeface="Cambria Math" panose="02040503050406030204" pitchFamily="18" charset="0"/>
                          <a:sym typeface="Symbol" panose="05050102010706020507" pitchFamily="18" charset="2"/>
                        </a:rPr>
                        <m:t>≈0.5×</m:t>
                      </m:r>
                      <m:sSup>
                        <m:sSupPr>
                          <m:ctrlPr>
                            <a:rPr lang="en-US" altLang="en-US" sz="2400" b="0" i="1" dirty="0" smtClean="0">
                              <a:solidFill>
                                <a:srgbClr val="000000"/>
                              </a:solidFill>
                              <a:latin typeface="Cambria Math" panose="02040503050406030204" pitchFamily="18" charset="0"/>
                              <a:sym typeface="Symbol" panose="05050102010706020507" pitchFamily="18" charset="2"/>
                            </a:rPr>
                          </m:ctrlPr>
                        </m:sSupPr>
                        <m:e>
                          <m:r>
                            <a:rPr lang="en-US" altLang="en-US" sz="2400" b="0" i="1" dirty="0" smtClean="0">
                              <a:solidFill>
                                <a:srgbClr val="000000"/>
                              </a:solidFill>
                              <a:latin typeface="Cambria Math" panose="02040503050406030204" pitchFamily="18" charset="0"/>
                              <a:sym typeface="Symbol" panose="05050102010706020507" pitchFamily="18" charset="2"/>
                            </a:rPr>
                            <m:t>10</m:t>
                          </m:r>
                        </m:e>
                        <m:sup>
                          <m:r>
                            <a:rPr lang="en-US" altLang="en-US" sz="2400" b="0" i="1" dirty="0" smtClean="0">
                              <a:solidFill>
                                <a:srgbClr val="000000"/>
                              </a:solidFill>
                              <a:latin typeface="Cambria Math" panose="02040503050406030204" pitchFamily="18" charset="0"/>
                              <a:sym typeface="Symbol" panose="05050102010706020507" pitchFamily="18" charset="2"/>
                            </a:rPr>
                            <m:t>−7</m:t>
                          </m:r>
                        </m:sup>
                      </m:sSup>
                    </m:oMath>
                  </m:oMathPara>
                </a14:m>
                <a:endParaRPr lang="en-US" dirty="0"/>
              </a:p>
            </p:txBody>
          </p:sp>
        </mc:Choice>
        <mc:Fallback xmlns="">
          <p:sp>
            <p:nvSpPr>
              <p:cNvPr id="10" name="矩形 9"/>
              <p:cNvSpPr>
                <a:spLocks noRot="1" noChangeAspect="1" noMove="1" noResize="1" noEditPoints="1" noAdjustHandles="1" noChangeArrowheads="1" noChangeShapeType="1" noTextEdit="1"/>
              </p:cNvSpPr>
              <p:nvPr/>
            </p:nvSpPr>
            <p:spPr>
              <a:xfrm>
                <a:off x="587829" y="3831314"/>
                <a:ext cx="7817525" cy="136447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5937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The three main questions on HMMs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9"/>
                <a:ext cx="8294914" cy="5444238"/>
              </a:xfrm>
            </p:spPr>
            <p:txBody>
              <a:bodyPr>
                <a:normAutofit/>
              </a:bodyPr>
              <a:lstStyle/>
              <a:p>
                <a:r>
                  <a:rPr lang="en-US" dirty="0" smtClean="0">
                    <a:solidFill>
                      <a:srgbClr val="FF0000"/>
                    </a:solidFill>
                  </a:rPr>
                  <a:t>Decoding</a:t>
                </a:r>
              </a:p>
              <a:p>
                <a:r>
                  <a:rPr lang="en-US" dirty="0" smtClean="0"/>
                  <a:t>GIVEN</a:t>
                </a:r>
                <a:r>
                  <a:rPr lang="en-US" dirty="0"/>
                  <a:t>	</a:t>
                </a:r>
                <a:r>
                  <a:rPr lang="en-US" dirty="0" smtClean="0"/>
                  <a:t>	a </a:t>
                </a:r>
                <a:r>
                  <a:rPr lang="en-US" dirty="0"/>
                  <a:t>HMM </a:t>
                </a:r>
                <a14:m>
                  <m:oMath xmlns:m="http://schemas.openxmlformats.org/officeDocument/2006/math">
                    <m:r>
                      <a:rPr lang="en-US" i="1" dirty="0" smtClean="0">
                        <a:latin typeface="Cambria Math" panose="02040503050406030204" pitchFamily="18" charset="0"/>
                      </a:rPr>
                      <m:t>𝑀</m:t>
                    </m:r>
                  </m:oMath>
                </a14:m>
                <a:r>
                  <a:rPr lang="en-US" dirty="0"/>
                  <a:t>,  and a sequence </a:t>
                </a:r>
                <a14:m>
                  <m:oMath xmlns:m="http://schemas.openxmlformats.org/officeDocument/2006/math">
                    <m:r>
                      <a:rPr lang="en-US" i="1" dirty="0" smtClean="0">
                        <a:latin typeface="Cambria Math" panose="02040503050406030204" pitchFamily="18" charset="0"/>
                      </a:rPr>
                      <m:t>𝑥</m:t>
                    </m:r>
                  </m:oMath>
                </a14:m>
                <a:r>
                  <a:rPr lang="en-US" dirty="0"/>
                  <a:t>,</a:t>
                </a:r>
              </a:p>
              <a:p>
                <a:r>
                  <a:rPr lang="en-US" dirty="0"/>
                  <a:t>FIND	</a:t>
                </a:r>
                <a:r>
                  <a:rPr lang="en-US" dirty="0" smtClean="0"/>
                  <a:t>	the </a:t>
                </a:r>
                <a:r>
                  <a:rPr lang="en-US" dirty="0"/>
                  <a:t>sequence </a:t>
                </a:r>
                <a14:m>
                  <m:oMath xmlns:m="http://schemas.openxmlformats.org/officeDocument/2006/math">
                    <m:r>
                      <a:rPr lang="en-US" b="0" i="1" smtClean="0">
                        <a:latin typeface="Cambria Math" panose="02040503050406030204" pitchFamily="18" charset="0"/>
                      </a:rPr>
                      <m:t>𝜋</m:t>
                    </m:r>
                  </m:oMath>
                </a14:m>
                <a:r>
                  <a:rPr lang="en-US" dirty="0" smtClean="0"/>
                  <a:t> </a:t>
                </a:r>
                <a:r>
                  <a:rPr lang="en-US" dirty="0"/>
                  <a:t>of states that maximizes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b="0" i="1" dirty="0" smtClean="0">
                        <a:latin typeface="Cambria Math" panose="02040503050406030204" pitchFamily="18" charset="0"/>
                      </a:rPr>
                      <m:t>𝜋</m:t>
                    </m:r>
                    <m:r>
                      <a:rPr lang="en-US" i="1" dirty="0" smtClean="0">
                        <a:latin typeface="Cambria Math" panose="02040503050406030204" pitchFamily="18" charset="0"/>
                      </a:rPr>
                      <m:t>|</m:t>
                    </m:r>
                    <m:r>
                      <a:rPr lang="en-US" i="1" dirty="0" smtClean="0">
                        <a:latin typeface="Cambria Math" panose="02040503050406030204" pitchFamily="18" charset="0"/>
                      </a:rPr>
                      <m:t>𝑀</m:t>
                    </m:r>
                    <m:r>
                      <a:rPr lang="en-US" i="1" dirty="0" smtClean="0">
                        <a:latin typeface="Cambria Math" panose="02040503050406030204" pitchFamily="18" charset="0"/>
                      </a:rPr>
                      <m:t>]</m:t>
                    </m:r>
                  </m:oMath>
                </a14:m>
                <a:endParaRPr lang="en-US" dirty="0"/>
              </a:p>
              <a:p>
                <a:r>
                  <a:rPr lang="en-US" dirty="0" smtClean="0">
                    <a:solidFill>
                      <a:srgbClr val="FF0000"/>
                    </a:solidFill>
                  </a:rPr>
                  <a:t>Evaluation</a:t>
                </a:r>
                <a:endParaRPr lang="en-US" dirty="0">
                  <a:solidFill>
                    <a:srgbClr val="FF0000"/>
                  </a:solidFill>
                </a:endParaRPr>
              </a:p>
              <a:p>
                <a:r>
                  <a:rPr lang="en-US" dirty="0" smtClean="0"/>
                  <a:t>GIVEN </a:t>
                </a:r>
                <a:r>
                  <a:rPr lang="en-US" dirty="0"/>
                  <a:t>	a HMM </a:t>
                </a:r>
                <a14:m>
                  <m:oMath xmlns:m="http://schemas.openxmlformats.org/officeDocument/2006/math">
                    <m:r>
                      <a:rPr lang="en-US" i="1" dirty="0">
                        <a:latin typeface="Cambria Math" panose="02040503050406030204" pitchFamily="18" charset="0"/>
                      </a:rPr>
                      <m:t>𝑀</m:t>
                    </m:r>
                  </m:oMath>
                </a14:m>
                <a:r>
                  <a:rPr lang="en-US" dirty="0"/>
                  <a:t>,  and a sequence </a:t>
                </a:r>
                <a14:m>
                  <m:oMath xmlns:m="http://schemas.openxmlformats.org/officeDocument/2006/math">
                    <m:r>
                      <a:rPr lang="en-US" i="1" dirty="0">
                        <a:latin typeface="Cambria Math" panose="02040503050406030204" pitchFamily="18" charset="0"/>
                      </a:rPr>
                      <m:t>𝑥</m:t>
                    </m:r>
                  </m:oMath>
                </a14:m>
                <a:r>
                  <a:rPr lang="en-US" dirty="0"/>
                  <a:t>,</a:t>
                </a:r>
              </a:p>
              <a:p>
                <a:r>
                  <a:rPr lang="en-US" dirty="0"/>
                  <a:t>FIND 	</a:t>
                </a:r>
                <a:r>
                  <a:rPr lang="en-US" dirty="0" smtClean="0"/>
                  <a:t>	</a:t>
                </a:r>
                <a14:m>
                  <m:oMath xmlns:m="http://schemas.openxmlformats.org/officeDocument/2006/math">
                    <m:r>
                      <a:rPr lang="en-US" i="1" dirty="0" smtClean="0">
                        <a:latin typeface="Cambria Math" panose="02040503050406030204" pitchFamily="18" charset="0"/>
                      </a:rPr>
                      <m:t>𝑃𝑟𝑜𝑏</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𝑀</m:t>
                    </m:r>
                    <m:r>
                      <a:rPr lang="en-US" i="1" dirty="0">
                        <a:latin typeface="Cambria Math" panose="02040503050406030204" pitchFamily="18" charset="0"/>
                      </a:rPr>
                      <m:t>]</m:t>
                    </m:r>
                  </m:oMath>
                </a14:m>
                <a:endParaRPr lang="en-US" dirty="0"/>
              </a:p>
              <a:p>
                <a:r>
                  <a:rPr lang="en-US" dirty="0" smtClean="0">
                    <a:solidFill>
                      <a:srgbClr val="FF0000"/>
                    </a:solidFill>
                  </a:rPr>
                  <a:t>Learning</a:t>
                </a:r>
                <a:endParaRPr lang="en-US" dirty="0">
                  <a:solidFill>
                    <a:srgbClr val="FF0000"/>
                  </a:solidFill>
                </a:endParaRPr>
              </a:p>
              <a:p>
                <a:r>
                  <a:rPr lang="en-US" dirty="0"/>
                  <a:t>GIVEN		a HMM </a:t>
                </a:r>
                <a14:m>
                  <m:oMath xmlns:m="http://schemas.openxmlformats.org/officeDocument/2006/math">
                    <m:r>
                      <a:rPr lang="en-US" dirty="0">
                        <a:latin typeface="Cambria Math" panose="02040503050406030204" pitchFamily="18" charset="0"/>
                      </a:rPr>
                      <m:t>𝑀</m:t>
                    </m:r>
                  </m:oMath>
                </a14:m>
                <a:r>
                  <a:rPr lang="en-US" dirty="0"/>
                  <a:t>, with unspecified transition/emission probs., and a sequence </a:t>
                </a:r>
                <a14:m>
                  <m:oMath xmlns:m="http://schemas.openxmlformats.org/officeDocument/2006/math">
                    <m:r>
                      <a:rPr lang="en-US" i="1" dirty="0" smtClean="0">
                        <a:latin typeface="Cambria Math" panose="02040503050406030204" pitchFamily="18" charset="0"/>
                      </a:rPr>
                      <m:t>𝑥</m:t>
                    </m:r>
                  </m:oMath>
                </a14:m>
                <a:r>
                  <a:rPr lang="en-US" dirty="0"/>
                  <a:t>,</a:t>
                </a:r>
              </a:p>
              <a:p>
                <a:r>
                  <a:rPr lang="en-US" dirty="0"/>
                  <a:t>FIND	</a:t>
                </a:r>
                <a:r>
                  <a:rPr lang="en-US" dirty="0" smtClean="0"/>
                  <a:t>	parameters </a:t>
                </a:r>
                <a14:m>
                  <m:oMath xmlns:m="http://schemas.openxmlformats.org/officeDocument/2006/math">
                    <m:r>
                      <a:rPr lang="en-US" b="0" i="1" dirty="0" smtClean="0">
                        <a:latin typeface="Cambria Math" panose="02040503050406030204" pitchFamily="18" charset="0"/>
                      </a:rPr>
                      <m:t>𝜃</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𝑒</m:t>
                        </m:r>
                      </m:e>
                      <m:sub>
                        <m:r>
                          <a:rPr lang="en-US" i="1" dirty="0" err="1">
                            <a:latin typeface="Cambria Math" panose="02040503050406030204" pitchFamily="18" charset="0"/>
                          </a:rPr>
                          <m:t>𝑖</m:t>
                        </m:r>
                      </m:sub>
                    </m:sSub>
                    <m:r>
                      <a:rPr lang="en-US" i="1" dirty="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𝑎</m:t>
                        </m:r>
                      </m:e>
                      <m:sub>
                        <m:r>
                          <a:rPr lang="en-US" i="1" dirty="0" err="1">
                            <a:latin typeface="Cambria Math" panose="02040503050406030204" pitchFamily="18" charset="0"/>
                          </a:rPr>
                          <m:t>𝑖𝑗</m:t>
                        </m:r>
                      </m:sub>
                    </m:sSub>
                    <m:r>
                      <a:rPr lang="en-US" i="1" dirty="0">
                        <a:latin typeface="Cambria Math" panose="02040503050406030204" pitchFamily="18" charset="0"/>
                      </a:rPr>
                      <m:t>) </m:t>
                    </m:r>
                  </m:oMath>
                </a14:m>
                <a:r>
                  <a:rPr lang="en-US" dirty="0"/>
                  <a:t>that maximize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b="0" i="1" dirty="0" smtClean="0">
                        <a:latin typeface="Cambria Math" panose="02040503050406030204" pitchFamily="18" charset="0"/>
                      </a:rPr>
                      <m:t>𝜃</m:t>
                    </m:r>
                    <m:r>
                      <a:rPr lang="en-US" i="1" dirty="0" smtClean="0">
                        <a:latin typeface="Cambria Math" panose="02040503050406030204" pitchFamily="18" charset="0"/>
                      </a:rPr>
                      <m:t>]</m:t>
                    </m:r>
                  </m:oMath>
                </a14:m>
                <a:endParaRPr lang="en-US" dirty="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9"/>
                <a:ext cx="8294914" cy="5444238"/>
              </a:xfrm>
              <a:blipFill>
                <a:blip r:embed="rId2"/>
                <a:stretch>
                  <a:fillRect l="-1102"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pPr>
              <a:defRPr/>
            </a:pPr>
            <a:fld id="{55F20BB7-96BC-46D2-9A3F-1F2C6D69FCC6}" type="datetime1">
              <a:rPr lang="en-US" altLang="zh-TW" smtClean="0"/>
              <a:t>12/17/2019</a:t>
            </a:fld>
            <a:endParaRPr lang="en-US" altLang="zh-TW"/>
          </a:p>
        </p:txBody>
      </p:sp>
      <p:sp>
        <p:nvSpPr>
          <p:cNvPr id="5" name="页脚占位符 4"/>
          <p:cNvSpPr>
            <a:spLocks noGrp="1"/>
          </p:cNvSpPr>
          <p:nvPr>
            <p:ph type="ftr" sz="quarter" idx="11"/>
          </p:nvPr>
        </p:nvSpPr>
        <p:spPr/>
        <p:txBody>
          <a:bodyPr/>
          <a:lstStyle/>
          <a:p>
            <a:pPr>
              <a:defRPr/>
            </a:pPr>
            <a:r>
              <a:rPr lang="en-US" altLang="zh-TW" smtClean="0"/>
              <a:t>Pattern recognition</a:t>
            </a:r>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22</a:t>
            </a:fld>
            <a:endParaRPr lang="en-US" altLang="zh-TW"/>
          </a:p>
        </p:txBody>
      </p:sp>
    </p:spTree>
    <p:extLst>
      <p:ext uri="{BB962C8B-B14F-4D97-AF65-F5344CB8AC3E}">
        <p14:creationId xmlns:p14="http://schemas.microsoft.com/office/powerpoint/2010/main" val="12729327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t>Another example: Teacher-mood-model</a:t>
            </a:r>
          </a:p>
        </p:txBody>
      </p:sp>
      <p:sp>
        <p:nvSpPr>
          <p:cNvPr id="3" name="内容占位符 2"/>
          <p:cNvSpPr>
            <a:spLocks noGrp="1"/>
          </p:cNvSpPr>
          <p:nvPr>
            <p:ph idx="1"/>
          </p:nvPr>
        </p:nvSpPr>
        <p:spPr/>
        <p:txBody>
          <a:bodyPr>
            <a:noAutofit/>
          </a:bodyPr>
          <a:lstStyle/>
          <a:p>
            <a:r>
              <a:rPr lang="en-US" dirty="0"/>
              <a:t>The observation is a probabilistic function of the state.</a:t>
            </a:r>
          </a:p>
          <a:p>
            <a:r>
              <a:rPr lang="en-US" dirty="0" smtClean="0"/>
              <a:t>Situation</a:t>
            </a:r>
            <a:r>
              <a:rPr lang="en-US" dirty="0"/>
              <a:t>:</a:t>
            </a:r>
          </a:p>
          <a:p>
            <a:r>
              <a:rPr lang="en-US" dirty="0"/>
              <a:t>Your school teacher gave three different types of daily homework assignments:</a:t>
            </a:r>
          </a:p>
          <a:p>
            <a:pPr lvl="1"/>
            <a:r>
              <a:rPr lang="en-US" dirty="0"/>
              <a:t>A: took about 5 minutes to complete</a:t>
            </a:r>
          </a:p>
          <a:p>
            <a:pPr lvl="1"/>
            <a:r>
              <a:rPr lang="en-US" dirty="0"/>
              <a:t>B: took about 1 hour to complete</a:t>
            </a:r>
          </a:p>
          <a:p>
            <a:pPr lvl="1"/>
            <a:r>
              <a:rPr lang="en-US" dirty="0"/>
              <a:t>C: took about 3 hours to complete</a:t>
            </a:r>
          </a:p>
          <a:p>
            <a:r>
              <a:rPr lang="en-US" dirty="0" smtClean="0"/>
              <a:t>Your </a:t>
            </a:r>
            <a:r>
              <a:rPr lang="en-US" dirty="0"/>
              <a:t>teacher did not reveal openly his mood to you daily, but you knew that your teacher was either in a bad, neutral, or a good mood for a whole day.</a:t>
            </a:r>
          </a:p>
          <a:p>
            <a:r>
              <a:rPr lang="en-US" dirty="0"/>
              <a:t>Mood changes occurred only overnight.</a:t>
            </a:r>
          </a:p>
          <a:p>
            <a:r>
              <a:rPr lang="en-US" cap="small" dirty="0" smtClean="0">
                <a:solidFill>
                  <a:srgbClr val="FF0000"/>
                </a:solidFill>
              </a:rPr>
              <a:t>Question</a:t>
            </a:r>
            <a:r>
              <a:rPr lang="en-US" dirty="0" smtClean="0"/>
              <a:t>    How </a:t>
            </a:r>
            <a:r>
              <a:rPr lang="en-US" dirty="0"/>
              <a:t>were his moods related to the homework type assigned that day?</a:t>
            </a:r>
          </a:p>
          <a:p>
            <a:endParaRPr lang="en-US" dirty="0"/>
          </a:p>
          <a:p>
            <a:endParaRPr lang="en-US" dirty="0"/>
          </a:p>
        </p:txBody>
      </p:sp>
      <p:sp>
        <p:nvSpPr>
          <p:cNvPr id="4" name="日期占位符 3"/>
          <p:cNvSpPr>
            <a:spLocks noGrp="1"/>
          </p:cNvSpPr>
          <p:nvPr>
            <p:ph type="dt" sz="half" idx="10"/>
          </p:nvPr>
        </p:nvSpPr>
        <p:spPr/>
        <p:txBody>
          <a:bodyPr/>
          <a:lstStyle/>
          <a:p>
            <a:pPr>
              <a:defRPr/>
            </a:pPr>
            <a:fld id="{D0C542FE-C41D-45C4-8B9E-FD95349AED77}" type="datetime1">
              <a:rPr lang="en-US" altLang="zh-TW" smtClean="0"/>
              <a:t>12/17/2019</a:t>
            </a:fld>
            <a:endParaRPr lang="en-US" altLang="zh-TW"/>
          </a:p>
        </p:txBody>
      </p:sp>
      <p:sp>
        <p:nvSpPr>
          <p:cNvPr id="5" name="页脚占位符 4"/>
          <p:cNvSpPr>
            <a:spLocks noGrp="1"/>
          </p:cNvSpPr>
          <p:nvPr>
            <p:ph type="ftr" sz="quarter" idx="11"/>
          </p:nvPr>
        </p:nvSpPr>
        <p:spPr/>
        <p:txBody>
          <a:bodyPr/>
          <a:lstStyle/>
          <a:p>
            <a:pPr>
              <a:defRPr/>
            </a:pPr>
            <a:r>
              <a:rPr lang="en-US" altLang="zh-TW" smtClean="0"/>
              <a:t>Pattern recognition</a:t>
            </a:r>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23</a:t>
            </a:fld>
            <a:endParaRPr lang="en-US" altLang="zh-TW"/>
          </a:p>
        </p:txBody>
      </p:sp>
    </p:spTree>
    <p:extLst>
      <p:ext uri="{BB962C8B-B14F-4D97-AF65-F5344CB8AC3E}">
        <p14:creationId xmlns:p14="http://schemas.microsoft.com/office/powerpoint/2010/main" val="11174183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t>Another example: Teacher-mood-model</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9"/>
                <a:ext cx="4176676" cy="5444238"/>
              </a:xfrm>
            </p:spPr>
            <p:txBody>
              <a:bodyPr/>
              <a:lstStyle/>
              <a:p>
                <a:r>
                  <a:rPr lang="en-US" altLang="en-US" b="1" dirty="0" smtClean="0"/>
                  <a:t>Model parameters:</a:t>
                </a:r>
              </a:p>
              <a:p>
                <a:pPr lvl="1"/>
                <a:r>
                  <a:rPr lang="en-US" dirty="0">
                    <a:solidFill>
                      <a:srgbClr val="FF0000"/>
                    </a:solidFill>
                  </a:rPr>
                  <a:t>Alphabet</a:t>
                </a:r>
                <a:r>
                  <a:rPr lang="en-US" dirty="0"/>
                  <a:t>	     </a:t>
                </a:r>
                <a14:m>
                  <m:oMath xmlns:m="http://schemas.openxmlformats.org/officeDocument/2006/math">
                    <m:r>
                      <m:rPr>
                        <m:sty m:val="p"/>
                      </m:rPr>
                      <a:rPr lang="el-GR" dirty="0">
                        <a:latin typeface="Cambria Math" panose="02040503050406030204" pitchFamily="18" charset="0"/>
                        <a:ea typeface="Cambria Math" panose="02040503050406030204" pitchFamily="18" charset="0"/>
                      </a:rPr>
                      <m:t>Σ</m:t>
                    </m:r>
                    <m:r>
                      <a:rPr lang="en-US" i="1" dirty="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r>
                      <a:rPr lang="en-US" b="0" i="1" dirty="0" smtClean="0">
                        <a:latin typeface="Cambria Math" panose="02040503050406030204" pitchFamily="18" charset="0"/>
                      </a:rPr>
                      <m:t>𝐶</m:t>
                    </m:r>
                    <m:r>
                      <a:rPr lang="en-US" i="1" dirty="0">
                        <a:latin typeface="Cambria Math" panose="02040503050406030204" pitchFamily="18" charset="0"/>
                      </a:rPr>
                      <m:t>}</m:t>
                    </m:r>
                  </m:oMath>
                </a14:m>
                <a:endParaRPr lang="en-US" dirty="0"/>
              </a:p>
              <a:p>
                <a:pPr lvl="1"/>
                <a:r>
                  <a:rPr lang="en-US" dirty="0">
                    <a:solidFill>
                      <a:srgbClr val="FF0000"/>
                    </a:solidFill>
                  </a:rPr>
                  <a:t>Set of states   </a:t>
                </a:r>
                <a:endParaRPr lang="en-US" dirty="0" smtClean="0">
                  <a:solidFill>
                    <a:srgbClr val="FF0000"/>
                  </a:solidFill>
                </a:endParaRPr>
              </a:p>
              <a:p>
                <a:pPr marL="200025" lvl="1"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𝑄</m:t>
                      </m:r>
                      <m:r>
                        <a:rPr lang="en-US" i="1" dirty="0">
                          <a:latin typeface="Cambria Math" panose="02040503050406030204" pitchFamily="18" charset="0"/>
                        </a:rPr>
                        <m:t>={ </m:t>
                      </m:r>
                      <m:r>
                        <a:rPr lang="en-US" b="0" i="1" dirty="0" smtClean="0">
                          <a:latin typeface="Cambria Math" panose="02040503050406030204" pitchFamily="18" charset="0"/>
                        </a:rPr>
                        <m:t>𝑔𝑜𝑜𝑑</m:t>
                      </m:r>
                      <m:r>
                        <a:rPr lang="en-US" b="0" i="1" dirty="0" smtClean="0">
                          <a:latin typeface="Cambria Math" panose="02040503050406030204" pitchFamily="18" charset="0"/>
                        </a:rPr>
                        <m:t>, </m:t>
                      </m:r>
                      <m:r>
                        <a:rPr lang="en-US" b="0" i="1" dirty="0" smtClean="0">
                          <a:latin typeface="Cambria Math" panose="02040503050406030204" pitchFamily="18" charset="0"/>
                        </a:rPr>
                        <m:t>𝑛𝑒𝑢𝑡𝑟𝑎𝑙</m:t>
                      </m:r>
                      <m:r>
                        <a:rPr lang="en-US" b="0" i="1" dirty="0" smtClean="0">
                          <a:latin typeface="Cambria Math" panose="02040503050406030204" pitchFamily="18" charset="0"/>
                        </a:rPr>
                        <m:t>, </m:t>
                      </m:r>
                      <m:r>
                        <a:rPr lang="en-US" b="0" i="1" dirty="0" smtClean="0">
                          <a:latin typeface="Cambria Math" panose="02040503050406030204" pitchFamily="18" charset="0"/>
                        </a:rPr>
                        <m:t>𝑏𝑎𝑑</m:t>
                      </m:r>
                      <m:r>
                        <a:rPr lang="en-US" i="1" dirty="0">
                          <a:latin typeface="Cambria Math" panose="02040503050406030204" pitchFamily="18" charset="0"/>
                        </a:rPr>
                        <m:t>}</m:t>
                      </m:r>
                    </m:oMath>
                  </m:oMathPara>
                </a14:m>
                <a:endParaRPr lang="en-US" dirty="0"/>
              </a:p>
              <a:p>
                <a:pPr lvl="1"/>
                <a:r>
                  <a:rPr lang="en-US" dirty="0">
                    <a:solidFill>
                      <a:srgbClr val="FF0000"/>
                    </a:solidFill>
                  </a:rPr>
                  <a:t>Transition probabilities between any two </a:t>
                </a:r>
                <a:r>
                  <a:rPr lang="en-US" dirty="0" smtClean="0">
                    <a:solidFill>
                      <a:srgbClr val="FF0000"/>
                    </a:solidFill>
                  </a:rPr>
                  <a:t>states</a:t>
                </a:r>
                <a:r>
                  <a:rPr lang="en-US" dirty="0" smtClean="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𝑖𝑗</m:t>
                        </m:r>
                      </m:sub>
                    </m:sSub>
                  </m:oMath>
                </a14:m>
                <a:endParaRPr lang="en-US" dirty="0"/>
              </a:p>
              <a:p>
                <a:pPr lvl="1"/>
                <a:r>
                  <a:rPr lang="en-US" dirty="0" smtClean="0">
                    <a:solidFill>
                      <a:srgbClr val="FF0000"/>
                    </a:solidFill>
                  </a:rPr>
                  <a:t>Emission </a:t>
                </a:r>
                <a:r>
                  <a:rPr lang="en-US" dirty="0">
                    <a:solidFill>
                      <a:srgbClr val="FF0000"/>
                    </a:solidFill>
                  </a:rPr>
                  <a:t>probabilities </a:t>
                </a:r>
                <a:r>
                  <a:rPr lang="en-US" dirty="0"/>
                  <a:t>within each </a:t>
                </a:r>
                <a:r>
                  <a:rPr lang="en-US" dirty="0" smtClean="0"/>
                  <a:t>state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𝑒</m:t>
                        </m:r>
                      </m:e>
                      <m:sub>
                        <m:r>
                          <a:rPr lang="en-US" i="1" dirty="0">
                            <a:latin typeface="Cambria Math" panose="02040503050406030204" pitchFamily="18" charset="0"/>
                          </a:rPr>
                          <m:t>𝑖</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𝑥</m:t>
                        </m:r>
                      </m:e>
                    </m:d>
                  </m:oMath>
                </a14:m>
                <a:endParaRPr lang="en-US" i="1" dirty="0">
                  <a:latin typeface="Cambria Math" panose="02040503050406030204" pitchFamily="18" charset="0"/>
                </a:endParaRPr>
              </a:p>
              <a:p>
                <a:pPr marL="200025" lvl="1" indent="0">
                  <a:buNone/>
                </a:pPr>
                <a:r>
                  <a:rPr lang="en-US"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9"/>
                <a:ext cx="4176676" cy="5444238"/>
              </a:xfrm>
              <a:blipFill>
                <a:blip r:embed="rId2"/>
                <a:stretch>
                  <a:fillRect l="-2187" t="-1568" r="-3353"/>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pPr>
              <a:defRPr/>
            </a:pPr>
            <a:fld id="{7657674A-1D20-41CC-8099-0289AFE3C911}" type="datetime1">
              <a:rPr lang="en-US" altLang="zh-TW" smtClean="0"/>
              <a:t>12/17/2019</a:t>
            </a:fld>
            <a:endParaRPr lang="en-US" altLang="zh-TW"/>
          </a:p>
        </p:txBody>
      </p:sp>
      <p:sp>
        <p:nvSpPr>
          <p:cNvPr id="5" name="页脚占位符 4"/>
          <p:cNvSpPr>
            <a:spLocks noGrp="1"/>
          </p:cNvSpPr>
          <p:nvPr>
            <p:ph type="ftr" sz="quarter" idx="11"/>
          </p:nvPr>
        </p:nvSpPr>
        <p:spPr/>
        <p:txBody>
          <a:bodyPr/>
          <a:lstStyle/>
          <a:p>
            <a:pPr>
              <a:defRPr/>
            </a:pPr>
            <a:r>
              <a:rPr lang="en-US" altLang="zh-TW" smtClean="0"/>
              <a:t>Pattern recognition</a:t>
            </a:r>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24</a:t>
            </a:fld>
            <a:endParaRPr lang="en-US" altLang="zh-TW"/>
          </a:p>
        </p:txBody>
      </p:sp>
      <p:pic>
        <p:nvPicPr>
          <p:cNvPr id="9"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2726" r="14681"/>
          <a:stretch/>
        </p:blipFill>
        <p:spPr>
          <a:xfrm>
            <a:off x="5117432" y="2467319"/>
            <a:ext cx="4026568" cy="3913188"/>
          </a:xfrm>
          <a:prstGeom prst="rect">
            <a:avLst/>
          </a:prstGeom>
          <a:noFill/>
          <a:ln/>
        </p:spPr>
      </p:pic>
    </p:spTree>
    <p:extLst>
      <p:ext uri="{BB962C8B-B14F-4D97-AF65-F5344CB8AC3E}">
        <p14:creationId xmlns:p14="http://schemas.microsoft.com/office/powerpoint/2010/main" val="3211744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t>Another example: Teacher-mood-model</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87829" y="856989"/>
                <a:ext cx="8020594" cy="5736316"/>
              </a:xfrm>
            </p:spPr>
            <p:txBody>
              <a:bodyPr>
                <a:noAutofit/>
              </a:bodyPr>
              <a:lstStyle/>
              <a:p>
                <a:r>
                  <a:rPr lang="en-US" dirty="0" smtClean="0"/>
                  <a:t>One week, your teacher gave the following homework assignments:</a:t>
                </a:r>
              </a:p>
              <a:p>
                <a:endParaRPr lang="en-US" dirty="0"/>
              </a:p>
              <a:p>
                <a:endParaRPr lang="en-US" sz="1800" dirty="0"/>
              </a:p>
              <a:p>
                <a:r>
                  <a:rPr lang="en-US" cap="small" dirty="0" smtClean="0">
                    <a:solidFill>
                      <a:srgbClr val="FF0000"/>
                    </a:solidFill>
                  </a:rPr>
                  <a:t>Questions</a:t>
                </a:r>
              </a:p>
              <a:p>
                <a:r>
                  <a:rPr lang="en-US" dirty="0" smtClean="0"/>
                  <a:t>What did his mood curve look like most likely that week?</a:t>
                </a:r>
              </a:p>
              <a:p>
                <a:pPr lvl="1"/>
                <a:r>
                  <a:rPr lang="en-US" dirty="0" smtClean="0"/>
                  <a:t>Searching for the most probable path – Viterbi algorithm</a:t>
                </a:r>
              </a:p>
              <a:p>
                <a:r>
                  <a:rPr lang="en-US" dirty="0" smtClean="0"/>
                  <a:t>What is the probability that he would assign this order of homework assignments?</a:t>
                </a:r>
              </a:p>
              <a:p>
                <a:pPr lvl="1"/>
                <a:r>
                  <a:rPr lang="en-US" dirty="0" smtClean="0"/>
                  <a:t>Probability of a sequence - Forward algorithm</a:t>
                </a:r>
              </a:p>
              <a:p>
                <a:r>
                  <a:rPr lang="en-US" dirty="0" smtClean="0"/>
                  <a:t>How do we adjust the model parameters </a:t>
                </a:r>
                <a14:m>
                  <m:oMath xmlns:m="http://schemas.openxmlformats.org/officeDocument/2006/math">
                    <m:r>
                      <a:rPr lang="en-US" i="1" dirty="0" smtClean="0">
                        <a:latin typeface="Cambria Math" panose="02040503050406030204" pitchFamily="18" charset="0"/>
                      </a:rPr>
                      <m:t>𝜆</m:t>
                    </m:r>
                    <m:d>
                      <m:dPr>
                        <m:ctrlPr>
                          <a:rPr lang="en-US" i="1" dirty="0" smtClean="0">
                            <a:latin typeface="Cambria Math" panose="02040503050406030204" pitchFamily="18" charset="0"/>
                          </a:rPr>
                        </m:ctrlPr>
                      </m:dPr>
                      <m:e>
                        <m:r>
                          <a:rPr lang="en-US" b="0" i="1" dirty="0" smtClean="0">
                            <a:latin typeface="Cambria Math" panose="02040503050406030204" pitchFamily="18" charset="0"/>
                          </a:rPr>
                          <m:t>𝑄</m:t>
                        </m:r>
                        <m:r>
                          <a:rPr lang="en-US" i="1" dirty="0" err="1"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𝑎</m:t>
                            </m:r>
                          </m:e>
                          <m:sub>
                            <m:r>
                              <a:rPr lang="en-US" i="1" dirty="0" err="1" smtClean="0">
                                <a:latin typeface="Cambria Math" panose="02040503050406030204" pitchFamily="18" charset="0"/>
                              </a:rPr>
                              <m:t>𝑖𝑗</m:t>
                            </m:r>
                          </m:sub>
                        </m:sSub>
                        <m:r>
                          <a:rPr lang="en-US" i="1" dirty="0" err="1"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𝑒</m:t>
                            </m:r>
                          </m:e>
                          <m:sub>
                            <m:r>
                              <a:rPr lang="en-US" i="1" dirty="0" err="1" smtClean="0">
                                <a:latin typeface="Cambria Math" panose="02040503050406030204" pitchFamily="18" charset="0"/>
                              </a:rPr>
                              <m:t>𝑖</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e>
                    </m:d>
                    <m:r>
                      <a:rPr lang="en-US" i="1" dirty="0" smtClean="0">
                        <a:latin typeface="Cambria Math" panose="02040503050406030204" pitchFamily="18" charset="0"/>
                      </a:rPr>
                      <m:t> </m:t>
                    </m:r>
                  </m:oMath>
                </a14:m>
                <a:r>
                  <a:rPr lang="en-US" dirty="0" smtClean="0"/>
                  <a:t>to maximize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b="0" i="1" dirty="0" smtClean="0">
                        <a:latin typeface="Cambria Math" panose="02040503050406030204" pitchFamily="18" charset="0"/>
                      </a:rPr>
                      <m:t>𝜋</m:t>
                    </m:r>
                    <m:r>
                      <a:rPr lang="en-US" i="1" dirty="0" smtClean="0">
                        <a:latin typeface="Cambria Math" panose="02040503050406030204" pitchFamily="18" charset="0"/>
                      </a:rPr>
                      <m:t>| </m:t>
                    </m:r>
                    <m:r>
                      <a:rPr lang="en-US" b="0" i="1" dirty="0" smtClean="0">
                        <a:latin typeface="Cambria Math" panose="02040503050406030204" pitchFamily="18" charset="0"/>
                      </a:rPr>
                      <m:t>𝑀</m:t>
                    </m:r>
                    <m:r>
                      <a:rPr lang="en-US" i="1" dirty="0" smtClean="0">
                        <a:latin typeface="Cambria Math" panose="02040503050406030204" pitchFamily="18" charset="0"/>
                      </a:rPr>
                      <m:t>)</m:t>
                    </m:r>
                  </m:oMath>
                </a14:m>
                <a:endParaRPr lang="en-US" dirty="0" smtClean="0"/>
              </a:p>
              <a:p>
                <a:pPr lvl="1"/>
                <a:r>
                  <a:rPr lang="en-US" dirty="0" smtClean="0"/>
                  <a:t>create </a:t>
                </a:r>
                <a:r>
                  <a:rPr lang="en-US" dirty="0" smtClean="0"/>
                  <a:t>an </a:t>
                </a:r>
                <a:r>
                  <a:rPr lang="en-US" dirty="0" smtClean="0"/>
                  <a:t>HMM for a given sequence </a:t>
                </a:r>
                <a:r>
                  <a:rPr lang="en-US" dirty="0" smtClean="0"/>
                  <a:t>set using EM algorithm</a:t>
                </a:r>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587829" y="856989"/>
                <a:ext cx="8020594" cy="5736316"/>
              </a:xfrm>
              <a:blipFill>
                <a:blip r:embed="rId2"/>
                <a:stretch>
                  <a:fillRect l="-1140" t="-148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FF358F2A-9829-42A3-BE44-03ACD7ED1DB7}" type="datetime1">
              <a:rPr lang="en-US" altLang="zh-TW" smtClean="0"/>
              <a:t>12/17/2019</a:t>
            </a:fld>
            <a:endParaRPr lang="en-US" altLang="zh-TW"/>
          </a:p>
        </p:txBody>
      </p:sp>
      <p:sp>
        <p:nvSpPr>
          <p:cNvPr id="5" name="页脚占位符 4"/>
          <p:cNvSpPr>
            <a:spLocks noGrp="1"/>
          </p:cNvSpPr>
          <p:nvPr>
            <p:ph type="ftr" sz="quarter" idx="11"/>
          </p:nvPr>
        </p:nvSpPr>
        <p:spPr/>
        <p:txBody>
          <a:bodyPr/>
          <a:lstStyle/>
          <a:p>
            <a:pPr>
              <a:defRPr/>
            </a:pPr>
            <a:r>
              <a:rPr lang="en-US" altLang="zh-TW" smtClean="0"/>
              <a:t>Pattern recognition</a:t>
            </a:r>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25</a:t>
            </a:fld>
            <a:endParaRPr lang="en-US" altLang="zh-TW"/>
          </a:p>
        </p:txBody>
      </p:sp>
      <p:graphicFrame>
        <p:nvGraphicFramePr>
          <p:cNvPr id="7" name="表格 6"/>
          <p:cNvGraphicFramePr>
            <a:graphicFrameLocks noGrp="1"/>
          </p:cNvGraphicFramePr>
          <p:nvPr>
            <p:extLst/>
          </p:nvPr>
        </p:nvGraphicFramePr>
        <p:xfrm>
          <a:off x="693496" y="1669716"/>
          <a:ext cx="7809260" cy="792480"/>
        </p:xfrm>
        <a:graphic>
          <a:graphicData uri="http://schemas.openxmlformats.org/drawingml/2006/table">
            <a:tbl>
              <a:tblPr firstRow="1" bandRow="1">
                <a:tableStyleId>{5C22544A-7EE6-4342-B048-85BDC9FD1C3A}</a:tableStyleId>
              </a:tblPr>
              <a:tblGrid>
                <a:gridCol w="1561852">
                  <a:extLst>
                    <a:ext uri="{9D8B030D-6E8A-4147-A177-3AD203B41FA5}">
                      <a16:colId xmlns:a16="http://schemas.microsoft.com/office/drawing/2014/main" val="324748529"/>
                    </a:ext>
                  </a:extLst>
                </a:gridCol>
                <a:gridCol w="1561852">
                  <a:extLst>
                    <a:ext uri="{9D8B030D-6E8A-4147-A177-3AD203B41FA5}">
                      <a16:colId xmlns:a16="http://schemas.microsoft.com/office/drawing/2014/main" val="2762362886"/>
                    </a:ext>
                  </a:extLst>
                </a:gridCol>
                <a:gridCol w="1561852">
                  <a:extLst>
                    <a:ext uri="{9D8B030D-6E8A-4147-A177-3AD203B41FA5}">
                      <a16:colId xmlns:a16="http://schemas.microsoft.com/office/drawing/2014/main" val="1580701858"/>
                    </a:ext>
                  </a:extLst>
                </a:gridCol>
                <a:gridCol w="1561852">
                  <a:extLst>
                    <a:ext uri="{9D8B030D-6E8A-4147-A177-3AD203B41FA5}">
                      <a16:colId xmlns:a16="http://schemas.microsoft.com/office/drawing/2014/main" val="1282761939"/>
                    </a:ext>
                  </a:extLst>
                </a:gridCol>
                <a:gridCol w="1561852">
                  <a:extLst>
                    <a:ext uri="{9D8B030D-6E8A-4147-A177-3AD203B41FA5}">
                      <a16:colId xmlns:a16="http://schemas.microsoft.com/office/drawing/2014/main" val="864918379"/>
                    </a:ext>
                  </a:extLst>
                </a:gridCol>
              </a:tblGrid>
              <a:tr h="370840">
                <a:tc>
                  <a:txBody>
                    <a:bodyPr/>
                    <a:lstStyle/>
                    <a:p>
                      <a:pPr algn="ctr"/>
                      <a:r>
                        <a:rPr lang="en-US" sz="2000" dirty="0" smtClean="0"/>
                        <a:t>Monday</a:t>
                      </a:r>
                      <a:endParaRPr lang="en-US" sz="2000" dirty="0"/>
                    </a:p>
                  </a:txBody>
                  <a:tcPr/>
                </a:tc>
                <a:tc>
                  <a:txBody>
                    <a:bodyPr/>
                    <a:lstStyle/>
                    <a:p>
                      <a:pPr algn="ctr"/>
                      <a:r>
                        <a:rPr lang="en-US" sz="2000" dirty="0" smtClean="0"/>
                        <a:t>Tuesday</a:t>
                      </a:r>
                      <a:endParaRPr lang="en-US" sz="2000" dirty="0"/>
                    </a:p>
                  </a:txBody>
                  <a:tcPr/>
                </a:tc>
                <a:tc>
                  <a:txBody>
                    <a:bodyPr/>
                    <a:lstStyle/>
                    <a:p>
                      <a:pPr algn="ctr"/>
                      <a:r>
                        <a:rPr lang="en-US" sz="2000" dirty="0" smtClean="0"/>
                        <a:t>Wednesday</a:t>
                      </a:r>
                      <a:endParaRPr lang="en-US" sz="2000" dirty="0"/>
                    </a:p>
                  </a:txBody>
                  <a:tcPr/>
                </a:tc>
                <a:tc>
                  <a:txBody>
                    <a:bodyPr/>
                    <a:lstStyle/>
                    <a:p>
                      <a:pPr algn="ctr"/>
                      <a:r>
                        <a:rPr lang="en-US" sz="2000" dirty="0" smtClean="0"/>
                        <a:t>Thursday</a:t>
                      </a:r>
                      <a:endParaRPr lang="en-US" sz="2000" dirty="0"/>
                    </a:p>
                  </a:txBody>
                  <a:tcPr/>
                </a:tc>
                <a:tc>
                  <a:txBody>
                    <a:bodyPr/>
                    <a:lstStyle/>
                    <a:p>
                      <a:pPr algn="ctr"/>
                      <a:r>
                        <a:rPr lang="en-US" sz="2000" dirty="0" smtClean="0"/>
                        <a:t>Friday</a:t>
                      </a:r>
                      <a:endParaRPr lang="en-US" sz="2000" dirty="0"/>
                    </a:p>
                  </a:txBody>
                  <a:tcPr/>
                </a:tc>
                <a:extLst>
                  <a:ext uri="{0D108BD9-81ED-4DB2-BD59-A6C34878D82A}">
                    <a16:rowId xmlns:a16="http://schemas.microsoft.com/office/drawing/2014/main" val="888396608"/>
                  </a:ext>
                </a:extLst>
              </a:tr>
              <a:tr h="370840">
                <a:tc>
                  <a:txBody>
                    <a:bodyPr/>
                    <a:lstStyle/>
                    <a:p>
                      <a:pPr algn="ctr"/>
                      <a:r>
                        <a:rPr lang="en-US" sz="2000" dirty="0" smtClean="0"/>
                        <a:t>A</a:t>
                      </a:r>
                      <a:endParaRPr lang="en-US" sz="2000" dirty="0"/>
                    </a:p>
                  </a:txBody>
                  <a:tcPr anchor="ctr"/>
                </a:tc>
                <a:tc>
                  <a:txBody>
                    <a:bodyPr/>
                    <a:lstStyle/>
                    <a:p>
                      <a:pPr algn="ctr"/>
                      <a:r>
                        <a:rPr lang="en-US" sz="2000" dirty="0" smtClean="0"/>
                        <a:t>C</a:t>
                      </a:r>
                      <a:endParaRPr lang="en-US" sz="2000" dirty="0"/>
                    </a:p>
                  </a:txBody>
                  <a:tcPr anchor="ctr"/>
                </a:tc>
                <a:tc>
                  <a:txBody>
                    <a:bodyPr/>
                    <a:lstStyle/>
                    <a:p>
                      <a:pPr algn="ctr"/>
                      <a:r>
                        <a:rPr lang="en-US" sz="2000" dirty="0" smtClean="0"/>
                        <a:t>B</a:t>
                      </a:r>
                      <a:endParaRPr lang="en-US" sz="2000" dirty="0"/>
                    </a:p>
                  </a:txBody>
                  <a:tcPr anchor="ctr"/>
                </a:tc>
                <a:tc>
                  <a:txBody>
                    <a:bodyPr/>
                    <a:lstStyle/>
                    <a:p>
                      <a:pPr algn="ctr"/>
                      <a:r>
                        <a:rPr lang="en-US" sz="2000" dirty="0" smtClean="0"/>
                        <a:t>A</a:t>
                      </a:r>
                      <a:endParaRPr lang="en-US" sz="2000" dirty="0"/>
                    </a:p>
                  </a:txBody>
                  <a:tcPr anchor="ctr"/>
                </a:tc>
                <a:tc>
                  <a:txBody>
                    <a:bodyPr/>
                    <a:lstStyle/>
                    <a:p>
                      <a:pPr algn="ctr"/>
                      <a:r>
                        <a:rPr lang="en-US" sz="2000" dirty="0" smtClean="0"/>
                        <a:t>C</a:t>
                      </a:r>
                      <a:endParaRPr lang="en-US" sz="2000" dirty="0"/>
                    </a:p>
                  </a:txBody>
                  <a:tcPr anchor="ctr"/>
                </a:tc>
                <a:extLst>
                  <a:ext uri="{0D108BD9-81ED-4DB2-BD59-A6C34878D82A}">
                    <a16:rowId xmlns:a16="http://schemas.microsoft.com/office/drawing/2014/main" val="4151211663"/>
                  </a:ext>
                </a:extLst>
              </a:tr>
            </a:tbl>
          </a:graphicData>
        </a:graphic>
      </p:graphicFrame>
    </p:spTree>
    <p:extLst>
      <p:ext uri="{BB962C8B-B14F-4D97-AF65-F5344CB8AC3E}">
        <p14:creationId xmlns:p14="http://schemas.microsoft.com/office/powerpoint/2010/main" val="34958958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HMM: Viterbi algorithm</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cap="small" dirty="0" smtClean="0">
                    <a:solidFill>
                      <a:srgbClr val="FF0000"/>
                    </a:solidFill>
                  </a:rPr>
                  <a:t>Given</a:t>
                </a:r>
              </a:p>
              <a:p>
                <a:r>
                  <a:rPr lang="en-US" dirty="0"/>
                  <a:t>Hidden Markov model:  </a:t>
                </a:r>
                <a14:m>
                  <m:oMath xmlns:m="http://schemas.openxmlformats.org/officeDocument/2006/math">
                    <m:r>
                      <a:rPr lang="en-US" i="1" dirty="0" smtClean="0">
                        <a:latin typeface="Cambria Math" panose="02040503050406030204" pitchFamily="18" charset="0"/>
                      </a:rPr>
                      <m:t>𝑄</m:t>
                    </m:r>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𝑎</m:t>
                        </m:r>
                      </m:e>
                      <m:sub>
                        <m:r>
                          <a:rPr lang="en-US" i="1" dirty="0" err="1" smtClean="0">
                            <a:latin typeface="Cambria Math" panose="02040503050406030204" pitchFamily="18" charset="0"/>
                          </a:rPr>
                          <m:t>𝑖𝑗</m:t>
                        </m:r>
                      </m:sub>
                    </m:sSub>
                    <m:r>
                      <a:rPr lang="en-US" i="1" dirty="0" smtClean="0">
                        <a:latin typeface="Cambria Math" panose="02040503050406030204" pitchFamily="18" charset="0"/>
                      </a:rPr>
                      <m:t> </m:t>
                    </m:r>
                    <m:r>
                      <a:rPr lang="en-US" i="1" dirty="0">
                        <a:latin typeface="Cambria Math" panose="02040503050406030204" pitchFamily="18" charset="0"/>
                      </a:rPr>
                      <m:t>,</m:t>
                    </m:r>
                    <m:r>
                      <m:rPr>
                        <m:sty m:val="p"/>
                      </m:rPr>
                      <a:rPr lang="en-US" i="0" dirty="0">
                        <a:latin typeface="Cambria Math" panose="02040503050406030204" pitchFamily="18" charset="0"/>
                      </a:rPr>
                      <m:t>Σ</m:t>
                    </m:r>
                    <m:r>
                      <a:rPr lang="en-US" i="1" dirty="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𝑒</m:t>
                        </m:r>
                      </m:e>
                      <m:sub>
                        <m:r>
                          <a:rPr lang="en-US" i="1" dirty="0" err="1" smtClean="0">
                            <a:latin typeface="Cambria Math" panose="02040503050406030204" pitchFamily="18" charset="0"/>
                          </a:rPr>
                          <m:t>𝑖</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oMath>
                </a14:m>
                <a:endParaRPr lang="en-US" dirty="0"/>
              </a:p>
              <a:p>
                <a:r>
                  <a:rPr lang="en-US" dirty="0"/>
                  <a:t>Observed symbol sequence </a:t>
                </a:r>
                <a14:m>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r>
                  <a:rPr lang="en-US" dirty="0" smtClean="0"/>
                  <a:t>.</a:t>
                </a:r>
                <a:endParaRPr lang="en-US" dirty="0"/>
              </a:p>
              <a:p>
                <a:r>
                  <a:rPr lang="en-US" dirty="0" smtClean="0"/>
                  <a:t>Most </a:t>
                </a:r>
                <a:r>
                  <a:rPr lang="en-US" dirty="0"/>
                  <a:t>probable path of states that resulted in symbol sequence </a:t>
                </a:r>
                <a14:m>
                  <m:oMath xmlns:m="http://schemas.openxmlformats.org/officeDocument/2006/math">
                    <m:r>
                      <a:rPr lang="en-US" i="1">
                        <a:latin typeface="Cambria Math" panose="02040503050406030204" pitchFamily="18" charset="0"/>
                      </a:rPr>
                      <m:t>𝜋</m:t>
                    </m:r>
                  </m:oMath>
                </a14:m>
                <a:r>
                  <a:rPr lang="en-US" dirty="0" smtClean="0"/>
                  <a:t>.</a:t>
                </a:r>
                <a:endParaRPr lang="en-US" dirty="0"/>
              </a:p>
              <a:p>
                <a:r>
                  <a:rPr lang="en-US" dirty="0" smtClean="0"/>
                  <a:t>Let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𝑣</m:t>
                        </m:r>
                      </m:e>
                      <m:sub>
                        <m:r>
                          <a:rPr lang="en-US" b="0" i="1" dirty="0" smtClean="0">
                            <a:latin typeface="Cambria Math" panose="02040503050406030204" pitchFamily="18" charset="0"/>
                          </a:rPr>
                          <m:t>𝑖</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𝑘</m:t>
                        </m:r>
                      </m:e>
                    </m:d>
                  </m:oMath>
                </a14:m>
                <a:r>
                  <a:rPr lang="en-US" dirty="0"/>
                  <a:t> be the probability of the most probable path of the symbol sequence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𝑘</m:t>
                        </m:r>
                      </m:sub>
                    </m:sSub>
                  </m:oMath>
                </a14:m>
                <a:r>
                  <a:rPr lang="en-US" dirty="0" smtClean="0"/>
                  <a:t> ending </a:t>
                </a:r>
                <a:r>
                  <a:rPr lang="en-US" dirty="0"/>
                  <a:t>in state </a:t>
                </a:r>
                <a14:m>
                  <m:oMath xmlns:m="http://schemas.openxmlformats.org/officeDocument/2006/math">
                    <m:r>
                      <a:rPr lang="en-US" i="1" dirty="0" smtClean="0">
                        <a:latin typeface="Cambria Math" panose="02040503050406030204" pitchFamily="18" charset="0"/>
                      </a:rPr>
                      <m:t>𝑖</m:t>
                    </m:r>
                  </m:oMath>
                </a14:m>
                <a:r>
                  <a:rPr lang="en-US" dirty="0" smtClean="0"/>
                  <a:t>. </a:t>
                </a:r>
                <a:r>
                  <a:rPr lang="en-US" dirty="0"/>
                  <a:t>Then</a:t>
                </a:r>
                <a:r>
                  <a:rPr lang="en-US" dirty="0" smtClean="0"/>
                  <a:t>:</a:t>
                </a:r>
              </a:p>
              <a:p>
                <a:endParaRPr lang="en-US" dirty="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76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pPr>
              <a:defRPr/>
            </a:pPr>
            <a:fld id="{27B132F1-CB7B-4435-9BDD-86F6360D1642}" type="datetime1">
              <a:rPr lang="en-US" altLang="zh-TW" smtClean="0"/>
              <a:t>12/17/2019</a:t>
            </a:fld>
            <a:endParaRPr lang="en-US" altLang="zh-TW"/>
          </a:p>
        </p:txBody>
      </p:sp>
      <p:sp>
        <p:nvSpPr>
          <p:cNvPr id="5" name="页脚占位符 4"/>
          <p:cNvSpPr>
            <a:spLocks noGrp="1"/>
          </p:cNvSpPr>
          <p:nvPr>
            <p:ph type="ftr" sz="quarter" idx="11"/>
          </p:nvPr>
        </p:nvSpPr>
        <p:spPr/>
        <p:txBody>
          <a:bodyPr/>
          <a:lstStyle/>
          <a:p>
            <a:pPr>
              <a:defRPr/>
            </a:pPr>
            <a:r>
              <a:rPr lang="en-US" altLang="zh-TW" smtClean="0"/>
              <a:t>Pattern recognition</a:t>
            </a:r>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26</a:t>
            </a:fld>
            <a:endParaRPr lang="en-US" altLang="zh-TW"/>
          </a:p>
        </p:txBody>
      </p:sp>
      <mc:AlternateContent xmlns:mc="http://schemas.openxmlformats.org/markup-compatibility/2006" xmlns:a14="http://schemas.microsoft.com/office/drawing/2010/main">
        <mc:Choice Requires="a14">
          <p:sp>
            <p:nvSpPr>
              <p:cNvPr id="7" name="矩形 6"/>
              <p:cNvSpPr/>
              <p:nvPr/>
            </p:nvSpPr>
            <p:spPr>
              <a:xfrm>
                <a:off x="1169028" y="4244335"/>
                <a:ext cx="5572999" cy="10587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𝑙</m:t>
                          </m:r>
                        </m:sub>
                      </m:sSub>
                      <m:d>
                        <m:dPr>
                          <m:ctrlPr>
                            <a:rPr lang="en-US" sz="2400" i="1">
                              <a:latin typeface="Cambria Math" panose="02040503050406030204" pitchFamily="18" charset="0"/>
                            </a:rPr>
                          </m:ctrlPr>
                        </m:dPr>
                        <m:e>
                          <m:r>
                            <a:rPr lang="en-US" sz="2400" i="1">
                              <a:latin typeface="Cambria Math" panose="02040503050406030204" pitchFamily="18" charset="0"/>
                            </a:rPr>
                            <m:t>𝑘</m:t>
                          </m:r>
                          <m:r>
                            <a:rPr lang="en-US" sz="2400" i="1">
                              <a:latin typeface="Cambria Math" panose="02040503050406030204" pitchFamily="18" charset="0"/>
                            </a:rPr>
                            <m:t>+1</m:t>
                          </m:r>
                        </m:e>
                      </m:d>
                      <m:r>
                        <a:rPr lang="en-US" sz="2400" i="1">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i="1">
                                  <a:latin typeface="Cambria Math" panose="02040503050406030204" pitchFamily="18" charset="0"/>
                                </a:rPr>
                                <m:t>𝑖</m:t>
                              </m:r>
                            </m:lim>
                          </m:limLow>
                        </m:fName>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𝑙</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𝑘</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𝑎</m:t>
                              </m:r>
                            </m:e>
                            <m:sub>
                              <m:r>
                                <a:rPr lang="en-US" sz="2400" i="1">
                                  <a:latin typeface="Cambria Math" panose="02040503050406030204" pitchFamily="18" charset="0"/>
                                </a:rPr>
                                <m:t>𝑖𝑙</m:t>
                              </m:r>
                            </m:sub>
                          </m:sSub>
                          <m:r>
                            <a:rPr lang="en-US" sz="2400" i="1">
                              <a:latin typeface="Cambria Math" panose="02040503050406030204" pitchFamily="18" charset="0"/>
                            </a:rPr>
                            <m:t>)</m:t>
                          </m:r>
                        </m:e>
                      </m:func>
                    </m:oMath>
                  </m:oMathPara>
                </a14:m>
                <a:endParaRPr lang="en-US" sz="2400" dirty="0" smtClean="0"/>
              </a:p>
              <a:p>
                <a:pPr/>
                <a14:m>
                  <m:oMathPara xmlns:m="http://schemas.openxmlformats.org/officeDocument/2006/math">
                    <m:oMathParaPr>
                      <m:jc m:val="right"/>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𝑙</m:t>
                          </m:r>
                        </m:sub>
                      </m:sSub>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𝑖</m:t>
                              </m:r>
                            </m:lim>
                          </m:limLow>
                        </m:fName>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𝑖𝑙</m:t>
                                  </m:r>
                                </m:sub>
                              </m:sSub>
                            </m:e>
                          </m:d>
                        </m:e>
                      </m:func>
                      <m:r>
                        <a:rPr lang="en-US" sz="2400" b="0" i="1">
                          <a:latin typeface="Cambria Math" panose="02040503050406030204" pitchFamily="18" charset="0"/>
                        </a:rPr>
                        <m:t> </m:t>
                      </m:r>
                      <m:r>
                        <a:rPr lang="en-US" sz="2400" b="0" i="1" smtClean="0">
                          <a:latin typeface="Cambria Math" panose="02040503050406030204" pitchFamily="18" charset="0"/>
                        </a:rPr>
                        <m:t> </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169028" y="4244335"/>
                <a:ext cx="5572999" cy="1058751"/>
              </a:xfrm>
              <a:prstGeom prst="rect">
                <a:avLst/>
              </a:prstGeom>
              <a:blipFill>
                <a:blip r:embed="rId3"/>
                <a:stretch>
                  <a:fillRect b="-1724"/>
                </a:stretch>
              </a:blipFill>
            </p:spPr>
            <p:txBody>
              <a:bodyPr/>
              <a:lstStyle/>
              <a:p>
                <a:r>
                  <a:rPr lang="en-US">
                    <a:noFill/>
                  </a:rPr>
                  <a:t> </a:t>
                </a:r>
              </a:p>
            </p:txBody>
          </p:sp>
        </mc:Fallback>
      </mc:AlternateContent>
    </p:spTree>
    <p:extLst>
      <p:ext uri="{BB962C8B-B14F-4D97-AF65-F5344CB8AC3E}">
        <p14:creationId xmlns:p14="http://schemas.microsoft.com/office/powerpoint/2010/main" val="11097455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HMM: Viterbi algorithm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Matrix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𝑣</m:t>
                        </m:r>
                      </m:e>
                      <m:sub>
                        <m:r>
                          <a:rPr lang="en-US" b="0" i="1" dirty="0" smtClean="0">
                            <a:latin typeface="Cambria Math" panose="02040503050406030204" pitchFamily="18" charset="0"/>
                          </a:rPr>
                          <m:t>𝑖</m:t>
                        </m:r>
                      </m:sub>
                    </m:sSub>
                    <m:r>
                      <a:rPr lang="en-US" i="1" dirty="0">
                        <a:latin typeface="Cambria Math" panose="02040503050406030204" pitchFamily="18" charset="0"/>
                      </a:rPr>
                      <m:t>(</m:t>
                    </m:r>
                    <m:r>
                      <a:rPr lang="en-US" b="0" i="1" dirty="0" smtClean="0">
                        <a:latin typeface="Cambria Math" panose="02040503050406030204" pitchFamily="18" charset="0"/>
                      </a:rPr>
                      <m:t>𝑘</m:t>
                    </m:r>
                    <m:r>
                      <a:rPr lang="en-US" i="1" dirty="0">
                        <a:latin typeface="Cambria Math" panose="02040503050406030204" pitchFamily="18" charset="0"/>
                      </a:rPr>
                      <m:t>)</m:t>
                    </m:r>
                  </m:oMath>
                </a14:m>
                <a:r>
                  <a:rPr lang="en-US" dirty="0"/>
                  <a:t>, where </a:t>
                </a:r>
                <a14:m>
                  <m:oMath xmlns:m="http://schemas.openxmlformats.org/officeDocument/2006/math">
                    <m:r>
                      <a:rPr lang="en-US"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𝑄</m:t>
                    </m:r>
                  </m:oMath>
                </a14:m>
                <a:r>
                  <a:rPr lang="en-US" dirty="0" smtClean="0"/>
                  <a:t> and </a:t>
                </a:r>
                <a14:m>
                  <m:oMath xmlns:m="http://schemas.openxmlformats.org/officeDocument/2006/math">
                    <m:r>
                      <a:rPr lang="en-US" i="1" dirty="0" smtClean="0">
                        <a:latin typeface="Cambria Math" panose="02040503050406030204" pitchFamily="18" charset="0"/>
                      </a:rPr>
                      <m:t>1≤</m:t>
                    </m:r>
                    <m:r>
                      <a:rPr lang="en-US" b="0" i="1" dirty="0" smtClean="0">
                        <a:latin typeface="Cambria Math" panose="02040503050406030204" pitchFamily="18" charset="0"/>
                      </a:rPr>
                      <m:t>𝑙</m:t>
                    </m:r>
                    <m:r>
                      <a:rPr lang="en-US" i="1" dirty="0" smtClean="0">
                        <a:latin typeface="Cambria Math" panose="02040503050406030204" pitchFamily="18" charset="0"/>
                      </a:rPr>
                      <m:t>≤ </m:t>
                    </m:r>
                    <m:r>
                      <a:rPr lang="en-US" i="1" dirty="0" smtClean="0">
                        <a:latin typeface="Cambria Math" panose="02040503050406030204" pitchFamily="18" charset="0"/>
                      </a:rPr>
                      <m:t>𝑛</m:t>
                    </m:r>
                  </m:oMath>
                </a14:m>
                <a:r>
                  <a:rPr lang="en-US" dirty="0" smtClean="0"/>
                  <a:t>.</a:t>
                </a:r>
              </a:p>
              <a:p>
                <a:pPr>
                  <a:spcBef>
                    <a:spcPts val="2400"/>
                  </a:spcBef>
                  <a:spcAft>
                    <a:spcPts val="1200"/>
                  </a:spcAft>
                </a:pPr>
                <a:r>
                  <a:rPr lang="en-US" dirty="0" smtClean="0"/>
                  <a:t>Initialization</a:t>
                </a:r>
                <a:r>
                  <a:rPr lang="en-US" dirty="0"/>
                  <a:t>: </a:t>
                </a:r>
                <a:r>
                  <a:rPr lang="en-US" dirty="0" smtClean="0"/>
                  <a:t>                                    for </a:t>
                </a:r>
                <a:r>
                  <a:rPr lang="en-US" dirty="0"/>
                  <a:t>all states </a:t>
                </a:r>
                <a14:m>
                  <m:oMath xmlns:m="http://schemas.openxmlformats.org/officeDocument/2006/math">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𝑄</m:t>
                    </m:r>
                  </m:oMath>
                </a14:m>
                <a:r>
                  <a:rPr lang="en-US" dirty="0"/>
                  <a:t> </a:t>
                </a:r>
                <a:r>
                  <a:rPr lang="en-US" dirty="0" smtClean="0"/>
                  <a:t>.</a:t>
                </a:r>
                <a:endParaRPr lang="en-US" dirty="0"/>
              </a:p>
              <a:p>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𝑣</m:t>
                        </m:r>
                      </m:e>
                      <m:sub>
                        <m:r>
                          <a:rPr lang="en-US" i="1" dirty="0" smtClean="0">
                            <a:latin typeface="Cambria Math" panose="02040503050406030204" pitchFamily="18" charset="0"/>
                          </a:rPr>
                          <m:t>𝑙</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𝑒</m:t>
                        </m:r>
                      </m:e>
                      <m:sub>
                        <m:r>
                          <a:rPr lang="en-US" i="1" dirty="0">
                            <a:latin typeface="Cambria Math" panose="02040503050406030204" pitchFamily="18" charset="0"/>
                          </a:rPr>
                          <m:t>𝑙</m:t>
                        </m:r>
                      </m:sub>
                    </m:sSub>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i="1" dirty="0">
                                <a:latin typeface="Cambria Math" panose="02040503050406030204" pitchFamily="18" charset="0"/>
                              </a:rPr>
                              <m:t>𝑖</m:t>
                            </m:r>
                          </m:sub>
                        </m:sSub>
                      </m:e>
                    </m:d>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i="0" dirty="0" err="1">
                                <a:latin typeface="Cambria Math" panose="02040503050406030204" pitchFamily="18" charset="0"/>
                              </a:rPr>
                              <m:t>max</m:t>
                            </m:r>
                          </m:e>
                          <m:lim>
                            <m:r>
                              <a:rPr lang="en-US" b="0" i="1" dirty="0" smtClean="0">
                                <a:latin typeface="Cambria Math" panose="02040503050406030204" pitchFamily="18" charset="0"/>
                              </a:rPr>
                              <m:t>𝑖</m:t>
                            </m:r>
                          </m:lim>
                        </m:limLow>
                      </m:fName>
                      <m:e>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𝑣</m:t>
                            </m:r>
                          </m:e>
                          <m:sub>
                            <m:r>
                              <a:rPr lang="en-US" b="0" i="1" dirty="0" smtClean="0">
                                <a:latin typeface="Cambria Math" panose="02040503050406030204" pitchFamily="18" charset="0"/>
                              </a:rPr>
                              <m:t>𝑖</m:t>
                            </m:r>
                          </m:sub>
                        </m:sSub>
                        <m:d>
                          <m:dPr>
                            <m:ctrlPr>
                              <a:rPr lang="en-US" i="1" dirty="0" err="1">
                                <a:latin typeface="Cambria Math" panose="02040503050406030204" pitchFamily="18" charset="0"/>
                              </a:rPr>
                            </m:ctrlPr>
                          </m:dPr>
                          <m:e>
                            <m:r>
                              <a:rPr lang="en-US" b="0" i="1" dirty="0" smtClean="0">
                                <a:latin typeface="Cambria Math" panose="02040503050406030204" pitchFamily="18" charset="0"/>
                              </a:rPr>
                              <m:t>𝑘</m:t>
                            </m:r>
                            <m:r>
                              <a:rPr lang="en-US" i="1" dirty="0">
                                <a:latin typeface="Cambria Math" panose="02040503050406030204" pitchFamily="18" charset="0"/>
                              </a:rPr>
                              <m:t> − 1</m:t>
                            </m:r>
                          </m:e>
                        </m:d>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𝑎</m:t>
                            </m:r>
                          </m:e>
                          <m:sub>
                            <m:r>
                              <a:rPr lang="en-US" b="0" i="1" dirty="0" smtClean="0">
                                <a:latin typeface="Cambria Math" panose="02040503050406030204" pitchFamily="18" charset="0"/>
                              </a:rPr>
                              <m:t>𝑖</m:t>
                            </m:r>
                            <m:r>
                              <a:rPr lang="en-US" i="1" dirty="0" err="1">
                                <a:latin typeface="Cambria Math" panose="02040503050406030204" pitchFamily="18" charset="0"/>
                              </a:rPr>
                              <m:t>𝑙</m:t>
                            </m:r>
                          </m:sub>
                        </m:sSub>
                      </m:e>
                    </m:func>
                    <m:r>
                      <a:rPr lang="en-US" i="1" dirty="0">
                        <a:latin typeface="Cambria Math" panose="02040503050406030204" pitchFamily="18" charset="0"/>
                      </a:rPr>
                      <m:t>) </m:t>
                    </m:r>
                  </m:oMath>
                </a14:m>
                <a:r>
                  <a:rPr lang="en-US" dirty="0"/>
                  <a:t>for all states </a:t>
                </a:r>
                <a14:m>
                  <m:oMath xmlns:m="http://schemas.openxmlformats.org/officeDocument/2006/math">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𝑄</m:t>
                    </m:r>
                    <m:r>
                      <a:rPr lang="en-US" b="0" i="1" dirty="0" smtClean="0">
                        <a:latin typeface="Cambria Math" panose="02040503050406030204" pitchFamily="18" charset="0"/>
                      </a:rPr>
                      <m:t>,</m:t>
                    </m:r>
                    <m:r>
                      <a:rPr lang="en-US" b="0" i="1" dirty="0" smtClean="0">
                        <a:latin typeface="Cambria Math" panose="02040503050406030204" pitchFamily="18" charset="0"/>
                      </a:rPr>
                      <m:t>𝑖</m:t>
                    </m:r>
                    <m:r>
                      <a:rPr lang="en-US" b="0" i="1" dirty="0" smtClean="0">
                        <a:latin typeface="Cambria Math" panose="02040503050406030204" pitchFamily="18" charset="0"/>
                      </a:rPr>
                      <m:t>≥2</m:t>
                    </m:r>
                  </m:oMath>
                </a14:m>
                <a:r>
                  <a:rPr lang="en-US" dirty="0"/>
                  <a:t>.</a:t>
                </a:r>
              </a:p>
              <a:p>
                <a:endParaRPr lang="en-US" dirty="0" smtClean="0"/>
              </a:p>
              <a:p>
                <a:r>
                  <a:rPr lang="en-US" cap="small" dirty="0" smtClean="0">
                    <a:solidFill>
                      <a:srgbClr val="FF0000"/>
                    </a:solidFill>
                  </a:rPr>
                  <a:t>Algorithm</a:t>
                </a:r>
                <a:endParaRPr lang="en-US" cap="small" dirty="0">
                  <a:solidFill>
                    <a:srgbClr val="FF0000"/>
                  </a:solidFill>
                </a:endParaRPr>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pPr>
              <a:defRPr/>
            </a:pPr>
            <a:fld id="{D4677A9A-770E-40F1-A860-2F717B822F71}" type="datetime1">
              <a:rPr lang="en-US" altLang="zh-TW" smtClean="0"/>
              <a:t>12/17/2019</a:t>
            </a:fld>
            <a:endParaRPr lang="en-US" altLang="zh-TW"/>
          </a:p>
        </p:txBody>
      </p:sp>
      <p:sp>
        <p:nvSpPr>
          <p:cNvPr id="5" name="页脚占位符 4"/>
          <p:cNvSpPr>
            <a:spLocks noGrp="1"/>
          </p:cNvSpPr>
          <p:nvPr>
            <p:ph type="ftr" sz="quarter" idx="11"/>
          </p:nvPr>
        </p:nvSpPr>
        <p:spPr/>
        <p:txBody>
          <a:bodyPr/>
          <a:lstStyle/>
          <a:p>
            <a:pPr>
              <a:defRPr/>
            </a:pPr>
            <a:r>
              <a:rPr lang="en-US" altLang="zh-TW" smtClean="0"/>
              <a:t>Pattern recognition</a:t>
            </a:r>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27</a:t>
            </a:fld>
            <a:endParaRPr lang="en-US" altLang="zh-TW"/>
          </a:p>
        </p:txBody>
      </p:sp>
      <mc:AlternateContent xmlns:mc="http://schemas.openxmlformats.org/markup-compatibility/2006" xmlns:a14="http://schemas.microsoft.com/office/drawing/2010/main">
        <mc:Choice Requires="a14">
          <p:sp>
            <p:nvSpPr>
              <p:cNvPr id="7" name="矩形 6"/>
              <p:cNvSpPr/>
              <p:nvPr/>
            </p:nvSpPr>
            <p:spPr>
              <a:xfrm>
                <a:off x="2350991" y="1301283"/>
                <a:ext cx="2524281" cy="8092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rPr>
                          </m:ctrlPr>
                        </m:sSubPr>
                        <m:e>
                          <m:r>
                            <a:rPr lang="en-US" sz="2400" i="1" dirty="0">
                              <a:latin typeface="Cambria Math" panose="02040503050406030204" pitchFamily="18" charset="0"/>
                            </a:rPr>
                            <m:t>𝑣</m:t>
                          </m:r>
                        </m:e>
                        <m:sub>
                          <m:r>
                            <a:rPr lang="en-US" sz="2400" b="0" i="1" dirty="0" smtClean="0">
                              <a:latin typeface="Cambria Math" panose="02040503050406030204" pitchFamily="18" charset="0"/>
                            </a:rPr>
                            <m:t>1</m:t>
                          </m:r>
                        </m:sub>
                      </m:sSub>
                      <m:d>
                        <m:dPr>
                          <m:ctrlPr>
                            <a:rPr lang="en-US" sz="2400" i="1" dirty="0">
                              <a:latin typeface="Cambria Math" panose="02040503050406030204" pitchFamily="18" charset="0"/>
                            </a:rPr>
                          </m:ctrlPr>
                        </m:dPr>
                        <m:e>
                          <m:r>
                            <a:rPr lang="en-US" sz="2400" b="0" i="1" dirty="0" smtClean="0">
                              <a:latin typeface="Cambria Math" panose="02040503050406030204" pitchFamily="18" charset="0"/>
                            </a:rPr>
                            <m:t>𝑘</m:t>
                          </m:r>
                        </m:e>
                      </m:d>
                      <m:r>
                        <a:rPr lang="en-US" sz="2400" i="1" dirty="0">
                          <a:latin typeface="Cambria Math" panose="02040503050406030204" pitchFamily="18" charset="0"/>
                        </a:rPr>
                        <m:t>=</m:t>
                      </m:r>
                      <m:f>
                        <m:fPr>
                          <m:ctrlPr>
                            <a:rPr lang="en-US" sz="2400" i="1" dirty="0">
                              <a:latin typeface="Cambria Math" panose="02040503050406030204" pitchFamily="18" charset="0"/>
                            </a:rPr>
                          </m:ctrlPr>
                        </m:fPr>
                        <m:num>
                          <m:sSub>
                            <m:sSubPr>
                              <m:ctrlPr>
                                <a:rPr lang="en-US" sz="2400" i="1" dirty="0">
                                  <a:latin typeface="Cambria Math" panose="02040503050406030204" pitchFamily="18" charset="0"/>
                                </a:rPr>
                              </m:ctrlPr>
                            </m:sSubPr>
                            <m:e>
                              <m:r>
                                <a:rPr lang="en-US" sz="2400" i="1" dirty="0" err="1">
                                  <a:latin typeface="Cambria Math" panose="02040503050406030204" pitchFamily="18" charset="0"/>
                                </a:rPr>
                                <m:t>𝑒</m:t>
                              </m:r>
                            </m:e>
                            <m:sub>
                              <m:r>
                                <a:rPr lang="en-US" sz="2400" i="1" dirty="0">
                                  <a:latin typeface="Cambria Math" panose="02040503050406030204" pitchFamily="18" charset="0"/>
                                </a:rPr>
                                <m:t>𝑖</m:t>
                              </m:r>
                            </m:sub>
                          </m:sSub>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𝑥</m:t>
                                  </m:r>
                                </m:e>
                                <m:sub>
                                  <m:r>
                                    <a:rPr lang="en-US" sz="2400" i="1" dirty="0">
                                      <a:latin typeface="Cambria Math" panose="02040503050406030204" pitchFamily="18" charset="0"/>
                                    </a:rPr>
                                    <m:t>1</m:t>
                                  </m:r>
                                </m:sub>
                              </m:sSub>
                            </m:e>
                          </m:d>
                        </m:num>
                        <m:den>
                          <m:r>
                            <a:rPr lang="en-US" sz="2400" i="1" dirty="0">
                              <a:latin typeface="Cambria Math" panose="02040503050406030204" pitchFamily="18" charset="0"/>
                            </a:rPr>
                            <m:t>#</m:t>
                          </m:r>
                          <m:r>
                            <a:rPr lang="en-US" sz="2400" i="1" dirty="0">
                              <a:latin typeface="Cambria Math" panose="02040503050406030204" pitchFamily="18" charset="0"/>
                            </a:rPr>
                            <m:t>𝑠𝑡𝑎𝑡𝑒𝑠</m:t>
                          </m:r>
                        </m:den>
                      </m:f>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350991" y="1301283"/>
                <a:ext cx="2524281" cy="80926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圆角矩形 7"/>
              <p:cNvSpPr/>
              <p:nvPr/>
            </p:nvSpPr>
            <p:spPr>
              <a:xfrm>
                <a:off x="587830" y="3711371"/>
                <a:ext cx="8020594" cy="2145268"/>
              </a:xfrm>
              <a:prstGeom prst="roundRect">
                <a:avLst/>
              </a:prstGeom>
              <a:solidFill>
                <a:schemeClr val="bg1">
                  <a:lumMod val="95000"/>
                </a:schemeClr>
              </a:solidFill>
              <a:effectLst>
                <a:outerShdw blurRad="50800" dist="38100" dir="2700000" algn="tl" rotWithShape="0">
                  <a:prstClr val="black">
                    <a:alpha val="40000"/>
                  </a:prstClr>
                </a:outerShdw>
              </a:effectLst>
            </p:spPr>
            <p:txBody>
              <a:bodyPr wrap="square">
                <a:spAutoFit/>
              </a:bodyPr>
              <a:lstStyle/>
              <a:p>
                <a:pPr marL="546100" indent="-273050" defTabSz="896938">
                  <a:tabLst>
                    <a:tab pos="7267575" algn="l"/>
                  </a:tabLst>
                </a:pPr>
                <a:r>
                  <a:rPr lang="en-US" sz="2400" dirty="0"/>
                  <a:t>Iteratively build up matrix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𝑣</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r>
                      <a:rPr lang="en-US" sz="2400" i="1" dirty="0">
                        <a:latin typeface="Cambria Math" panose="02040503050406030204" pitchFamily="18" charset="0"/>
                      </a:rPr>
                      <m:t>𝑘</m:t>
                    </m:r>
                    <m:r>
                      <a:rPr lang="en-US" sz="2400" i="1" dirty="0">
                        <a:latin typeface="Cambria Math" panose="02040503050406030204" pitchFamily="18" charset="0"/>
                      </a:rPr>
                      <m:t>)</m:t>
                    </m:r>
                  </m:oMath>
                </a14:m>
                <a:r>
                  <a:rPr lang="en-US" sz="2400" dirty="0"/>
                  <a:t>.</a:t>
                </a:r>
              </a:p>
              <a:p>
                <a:pPr marL="546100" indent="-273050" defTabSz="896938">
                  <a:tabLst>
                    <a:tab pos="7267575" algn="l"/>
                  </a:tabLst>
                </a:pPr>
                <a:r>
                  <a:rPr lang="en-US" sz="2400" dirty="0"/>
                  <a:t>Store pointers to chosen path.</a:t>
                </a:r>
              </a:p>
              <a:p>
                <a:pPr marL="546100" indent="-273050" defTabSz="896938">
                  <a:tabLst>
                    <a:tab pos="7267575" algn="l"/>
                  </a:tabLst>
                </a:pPr>
                <a:r>
                  <a:rPr lang="en-US" sz="2400" dirty="0"/>
                  <a:t>Probability of most probable path in maximum entry in last column.</a:t>
                </a:r>
              </a:p>
              <a:p>
                <a:pPr marL="546100" indent="-273050" defTabSz="896938">
                  <a:tabLst>
                    <a:tab pos="7267575" algn="l"/>
                  </a:tabLst>
                </a:pPr>
                <a:r>
                  <a:rPr lang="en-US" sz="2400" dirty="0"/>
                  <a:t>Reconstruct path along pointers.</a:t>
                </a:r>
              </a:p>
            </p:txBody>
          </p:sp>
        </mc:Choice>
        <mc:Fallback xmlns="">
          <p:sp>
            <p:nvSpPr>
              <p:cNvPr id="8" name="圆角矩形 7"/>
              <p:cNvSpPr>
                <a:spLocks noRot="1" noChangeAspect="1" noMove="1" noResize="1" noEditPoints="1" noAdjustHandles="1" noChangeArrowheads="1" noChangeShapeType="1" noTextEdit="1"/>
              </p:cNvSpPr>
              <p:nvPr/>
            </p:nvSpPr>
            <p:spPr>
              <a:xfrm>
                <a:off x="587830" y="3711371"/>
                <a:ext cx="8020594" cy="2145268"/>
              </a:xfrm>
              <a:prstGeom prst="roundRect">
                <a:avLst/>
              </a:prstGeom>
              <a:blipFill>
                <a:blip r:embed="rId4"/>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5482844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dirty="0"/>
              <a:t>HMM: Viterbi </a:t>
            </a:r>
            <a:r>
              <a:rPr lang="en-US" dirty="0" smtClean="0"/>
              <a:t>algorithm</a:t>
            </a:r>
            <a:endParaRPr lang="en-US" dirty="0"/>
          </a:p>
        </p:txBody>
      </p:sp>
      <p:sp>
        <p:nvSpPr>
          <p:cNvPr id="4" name="内容占位符 3"/>
          <p:cNvSpPr>
            <a:spLocks noGrp="1"/>
          </p:cNvSpPr>
          <p:nvPr>
            <p:ph idx="1"/>
          </p:nvPr>
        </p:nvSpPr>
        <p:spPr/>
        <p:txBody>
          <a:bodyPr/>
          <a:lstStyle/>
          <a:p>
            <a:r>
              <a:rPr lang="en-US" dirty="0" smtClean="0"/>
              <a:t>Empty table</a:t>
            </a:r>
            <a:endParaRPr lang="en-US" dirty="0"/>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281365" y="2320553"/>
            <a:ext cx="8633522" cy="3230949"/>
          </a:xfrm>
          <a:prstGeom prst="rect">
            <a:avLst/>
          </a:prstGeom>
          <a:noFill/>
          <a:ln/>
        </p:spPr>
      </p:pic>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73E7BF4-6ED9-482B-B37C-C8719A447C00}" type="datetime1">
              <a:rPr kumimoji="0" lang="en-US" altLang="zh-CN" sz="900" b="0" i="0" u="none" strike="noStrike" kern="1200" cap="none" spc="0" normalizeH="0" baseline="0" noProof="0" smtClean="0">
                <a:ln>
                  <a:noFill/>
                </a:ln>
                <a:solidFill>
                  <a:srgbClr val="FFFFFF"/>
                </a:solidFill>
                <a:effectLst/>
                <a:uLnTx/>
                <a:uFillTx/>
                <a:latin typeface="Calibri" panose="020F0502020204030204"/>
                <a:ea typeface="+mn-ea"/>
                <a:cs typeface="+mn-cs"/>
              </a:rPr>
              <a:t>12/17/2019</a:t>
            </a:fld>
            <a:endParaRPr kumimoji="0" lang="en-US"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FFFFFF"/>
                </a:solidFill>
                <a:effectLst/>
                <a:uLnTx/>
                <a:uFillTx/>
                <a:latin typeface="Calibri" panose="020F0502020204030204"/>
                <a:ea typeface="+mn-ea"/>
                <a:cs typeface="+mn-cs"/>
              </a:rPr>
              <a:t>Pattern recognition</a:t>
            </a:r>
            <a:endParaRPr kumimoji="0" lang="en-US"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59EA-74EB-4426-9363-A4C6AA2DED66}"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35315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lstStyle/>
          <a:p>
            <a:r>
              <a:rPr lang="en-US" dirty="0" smtClean="0"/>
              <a:t>HMM: Viterbi algorithm</a:t>
            </a:r>
            <a:endParaRPr lang="en-US" dirty="0"/>
          </a:p>
        </p:txBody>
      </p:sp>
      <p:sp>
        <p:nvSpPr>
          <p:cNvPr id="3" name="内容占位符 2"/>
          <p:cNvSpPr>
            <a:spLocks noGrp="1"/>
          </p:cNvSpPr>
          <p:nvPr>
            <p:ph idx="1"/>
          </p:nvPr>
        </p:nvSpPr>
        <p:spPr/>
        <p:txBody>
          <a:bodyPr/>
          <a:lstStyle/>
          <a:p>
            <a:endParaRPr lang="en-US" sz="700" dirty="0" smtClean="0"/>
          </a:p>
          <a:p>
            <a:r>
              <a:rPr lang="en-US" dirty="0" smtClean="0"/>
              <a:t>Initialization:</a:t>
            </a:r>
            <a:endParaRPr lang="en-US" dirty="0"/>
          </a:p>
        </p:txBody>
      </p:sp>
      <p:pic>
        <p:nvPicPr>
          <p:cNvPr id="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4167" b="12757"/>
          <a:stretch/>
        </p:blipFill>
        <p:spPr>
          <a:xfrm>
            <a:off x="202589" y="2294020"/>
            <a:ext cx="8791074" cy="3013247"/>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2499825" y="877475"/>
                <a:ext cx="2391680" cy="8092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𝑙</m:t>
                          </m:r>
                        </m:sub>
                      </m:sSub>
                      <m:d>
                        <m:dPr>
                          <m:ctrlPr>
                            <a:rPr lang="en-US" sz="2400" i="1">
                              <a:latin typeface="Cambria Math" panose="02040503050406030204" pitchFamily="18" charset="0"/>
                            </a:rPr>
                          </m:ctrlPr>
                        </m:dPr>
                        <m:e>
                          <m:r>
                            <a:rPr lang="en-US" sz="2400" i="1">
                              <a:latin typeface="Cambria Math" panose="02040503050406030204" pitchFamily="18" charset="0"/>
                            </a:rPr>
                            <m:t>1</m:t>
                          </m:r>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𝑙</m:t>
                              </m:r>
                            </m:sub>
                          </m:sSub>
                          <m:d>
                            <m:dPr>
                              <m:ctrlPr>
                                <a:rPr lang="en-US" sz="2400" i="1">
                                  <a:latin typeface="Cambria Math" panose="02040503050406030204" pitchFamily="18" charset="0"/>
                                </a:rPr>
                              </m:ctrlPr>
                            </m:dPr>
                            <m:e>
                              <m:r>
                                <a:rPr lang="en-US" sz="2400" i="1">
                                  <a:latin typeface="Cambria Math" panose="02040503050406030204" pitchFamily="18" charset="0"/>
                                </a:rPr>
                                <m:t>𝐴</m:t>
                              </m:r>
                            </m:e>
                          </m:d>
                        </m:num>
                        <m:den>
                          <m:r>
                            <a:rPr lang="en-US" sz="2400" b="0" i="1" smtClean="0">
                              <a:latin typeface="Cambria Math" panose="02040503050406030204" pitchFamily="18" charset="0"/>
                            </a:rPr>
                            <m:t>#</m:t>
                          </m:r>
                          <m:r>
                            <a:rPr lang="en-US" sz="2400" b="0" i="1" smtClean="0">
                              <a:latin typeface="Cambria Math" panose="02040503050406030204" pitchFamily="18" charset="0"/>
                            </a:rPr>
                            <m:t>𝑠𝑡𝑎𝑡𝑒𝑠</m:t>
                          </m:r>
                        </m:den>
                      </m:f>
                    </m:oMath>
                  </m:oMathPara>
                </a14:m>
                <a:endParaRPr 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2499825" y="877475"/>
                <a:ext cx="2391680" cy="809261"/>
              </a:xfrm>
              <a:prstGeom prst="rect">
                <a:avLst/>
              </a:prstGeom>
              <a:blipFill>
                <a:blip r:embed="rId3"/>
                <a:stretch>
                  <a:fillRect/>
                </a:stretch>
              </a:blipFill>
            </p:spPr>
            <p:txBody>
              <a:bodyPr/>
              <a:lstStyle/>
              <a:p>
                <a:r>
                  <a:rPr lang="en-US">
                    <a:noFill/>
                  </a:rPr>
                  <a:t> </a:t>
                </a:r>
              </a:p>
            </p:txBody>
          </p:sp>
        </mc:Fallback>
      </mc:AlternateContent>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5A0AAE1-AD8A-487B-96F9-932B4D6CB3B9}" type="datetime1">
              <a:rPr kumimoji="0" lang="en-US" altLang="zh-CN" sz="900" b="0" i="0" u="none" strike="noStrike" kern="1200" cap="none" spc="0" normalizeH="0" baseline="0" noProof="0" smtClean="0">
                <a:ln>
                  <a:noFill/>
                </a:ln>
                <a:solidFill>
                  <a:srgbClr val="FFFFFF"/>
                </a:solidFill>
                <a:effectLst/>
                <a:uLnTx/>
                <a:uFillTx/>
                <a:latin typeface="Calibri" panose="020F0502020204030204"/>
                <a:ea typeface="+mn-ea"/>
                <a:cs typeface="+mn-cs"/>
              </a:rPr>
              <a:t>12/17/2019</a:t>
            </a:fld>
            <a:endParaRPr kumimoji="0" lang="en-US"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FFFFFF"/>
                </a:solidFill>
                <a:effectLst/>
                <a:uLnTx/>
                <a:uFillTx/>
                <a:latin typeface="Calibri" panose="020F0502020204030204"/>
                <a:ea typeface="+mn-ea"/>
                <a:cs typeface="+mn-cs"/>
              </a:rPr>
              <a:t>Pattern recognition</a:t>
            </a:r>
            <a:endParaRPr kumimoji="0" lang="en-US"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8" name="灯片编号占位符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59EA-74EB-4426-9363-A4C6AA2DED66}"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3087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Markov chains</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smtClean="0"/>
                  <a:t>More formally, consider a sequence of state variables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b="0" i="1" dirty="0" smtClean="0">
                            <a:latin typeface="Cambria Math" panose="02040503050406030204" pitchFamily="18" charset="0"/>
                          </a:rPr>
                          <m:t>𝑖</m:t>
                        </m:r>
                      </m:sub>
                    </m:sSub>
                  </m:oMath>
                </a14:m>
                <a:r>
                  <a:rPr lang="en-US" altLang="zh-CN" dirty="0" smtClean="0"/>
                  <a:t>. </a:t>
                </a:r>
              </a:p>
              <a:p>
                <a:r>
                  <a:rPr lang="en-US" altLang="zh-CN" dirty="0" smtClean="0"/>
                  <a:t>A </a:t>
                </a:r>
                <a:r>
                  <a:rPr lang="en-US" altLang="zh-CN" dirty="0"/>
                  <a:t>Markov model embodies the </a:t>
                </a:r>
                <a:r>
                  <a:rPr lang="en-US" altLang="zh-CN" b="1" dirty="0"/>
                  <a:t>Markov assumption </a:t>
                </a:r>
                <a:r>
                  <a:rPr lang="en-US" altLang="zh-CN" dirty="0"/>
                  <a:t>on the probabilities of this sequence: that </a:t>
                </a:r>
                <a:r>
                  <a:rPr lang="en-US" altLang="zh-CN" dirty="0" smtClean="0"/>
                  <a:t>Markov assumption </a:t>
                </a:r>
                <a:r>
                  <a:rPr lang="en-US" altLang="zh-CN" dirty="0"/>
                  <a:t>when predicting the future, the past doesn’t matter, only the present.</a:t>
                </a:r>
              </a:p>
              <a:p>
                <a:pPr algn="ct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𝑎</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3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A8AF8C-7379-48B9-A451-CAA8FF7F735D}" type="datetime1">
              <a:rPr kumimoji="0" lang="en-US" altLang="zh-CN" sz="900" b="0" i="0" u="none" strike="noStrike" kern="1200" cap="none" spc="0" normalizeH="0" baseline="0" noProof="0" smtClean="0">
                <a:ln>
                  <a:noFill/>
                </a:ln>
                <a:solidFill>
                  <a:srgbClr val="FFFFFF"/>
                </a:solidFill>
                <a:effectLst/>
                <a:uLnTx/>
                <a:uFillTx/>
                <a:latin typeface="Calibri" panose="020F0502020204030204"/>
                <a:ea typeface="+mn-ea"/>
                <a:cs typeface="+mn-cs"/>
              </a:rPr>
              <a:t>12/17/2019</a:t>
            </a:fld>
            <a:endParaRPr kumimoji="0" lang="en-US"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FFFFFF"/>
                </a:solidFill>
                <a:effectLst/>
                <a:uLnTx/>
                <a:uFillTx/>
                <a:latin typeface="Calibri" panose="020F0502020204030204"/>
                <a:ea typeface="+mn-ea"/>
                <a:cs typeface="+mn-cs"/>
              </a:rPr>
              <a:t>Pattern recognition</a:t>
            </a:r>
            <a:endParaRPr kumimoji="0" lang="en-US"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59EA-74EB-4426-9363-A4C6AA2DED66}"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图片 6"/>
          <p:cNvPicPr>
            <a:picLocks noChangeAspect="1"/>
          </p:cNvPicPr>
          <p:nvPr/>
        </p:nvPicPr>
        <p:blipFill>
          <a:blip r:embed="rId3"/>
          <a:stretch>
            <a:fillRect/>
          </a:stretch>
        </p:blipFill>
        <p:spPr>
          <a:xfrm>
            <a:off x="2508106" y="3579108"/>
            <a:ext cx="4543425" cy="2581275"/>
          </a:xfrm>
          <a:prstGeom prst="rect">
            <a:avLst/>
          </a:prstGeom>
        </p:spPr>
      </p:pic>
    </p:spTree>
    <p:extLst>
      <p:ext uri="{BB962C8B-B14F-4D97-AF65-F5344CB8AC3E}">
        <p14:creationId xmlns:p14="http://schemas.microsoft.com/office/powerpoint/2010/main" val="7688508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smtClean="0"/>
              <a:t>HMM: </a:t>
            </a:r>
            <a:r>
              <a:rPr lang="en-US" altLang="en-US" dirty="0"/>
              <a:t>Viterbi algorithm</a:t>
            </a: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𝑙</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𝑙</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𝑖</m:t>
                            </m:r>
                          </m:lim>
                        </m:limLow>
                      </m:fName>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𝑖𝑙</m:t>
                            </m:r>
                          </m:sub>
                        </m:sSub>
                        <m:r>
                          <a:rPr lang="en-US" b="0" i="1" smtClean="0">
                            <a:latin typeface="Cambria Math" panose="02040503050406030204" pitchFamily="18" charset="0"/>
                          </a:rPr>
                          <m:t>)</m:t>
                        </m:r>
                      </m:e>
                    </m:func>
                  </m:oMath>
                </a14:m>
                <a:endParaRPr 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pic>
        <p:nvPicPr>
          <p:cNvPr id="5"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13577"/>
          <a:stretch/>
        </p:blipFill>
        <p:spPr>
          <a:xfrm>
            <a:off x="241640" y="2374231"/>
            <a:ext cx="8712972" cy="3192816"/>
          </a:xfrm>
          <a:prstGeom prst="rect">
            <a:avLst/>
          </a:prstGeom>
        </p:spPr>
      </p:pic>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5E4B860-737F-4FFF-9A4D-69C533A60590}" type="datetime1">
              <a:rPr kumimoji="0" lang="en-US" altLang="zh-CN" sz="900" b="0" i="0" u="none" strike="noStrike" kern="1200" cap="none" spc="0" normalizeH="0" baseline="0" noProof="0" smtClean="0">
                <a:ln>
                  <a:noFill/>
                </a:ln>
                <a:solidFill>
                  <a:srgbClr val="FFFFFF"/>
                </a:solidFill>
                <a:effectLst/>
                <a:uLnTx/>
                <a:uFillTx/>
                <a:latin typeface="Calibri" panose="020F0502020204030204"/>
                <a:ea typeface="+mn-ea"/>
                <a:cs typeface="+mn-cs"/>
              </a:rPr>
              <a:t>12/17/2019</a:t>
            </a:fld>
            <a:endParaRPr kumimoji="0" lang="en-US"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FFFFFF"/>
                </a:solidFill>
                <a:effectLst/>
                <a:uLnTx/>
                <a:uFillTx/>
                <a:latin typeface="Calibri" panose="020F0502020204030204"/>
                <a:ea typeface="+mn-ea"/>
                <a:cs typeface="+mn-cs"/>
              </a:rPr>
              <a:t>Pattern recognition</a:t>
            </a:r>
            <a:endParaRPr kumimoji="0" lang="en-US"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59EA-74EB-4426-9363-A4C6AA2DED66}"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20734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smtClean="0"/>
              <a:t>HMM: </a:t>
            </a:r>
            <a:r>
              <a:rPr lang="en-US" altLang="en-US" dirty="0"/>
              <a:t>Viterbi algorithm</a:t>
            </a: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𝑙</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3</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𝑙</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𝑖</m:t>
                            </m:r>
                          </m:lim>
                        </m:limLow>
                      </m:fName>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2</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𝑖𝑙</m:t>
                            </m:r>
                          </m:sub>
                        </m:sSub>
                        <m:r>
                          <a:rPr lang="en-US" b="0" i="1" smtClean="0">
                            <a:latin typeface="Cambria Math" panose="02040503050406030204" pitchFamily="18" charset="0"/>
                          </a:rPr>
                          <m:t>)</m:t>
                        </m:r>
                      </m:e>
                    </m:func>
                  </m:oMath>
                </a14:m>
                <a:endParaRPr 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5935"/>
          <a:stretch/>
        </p:blipFill>
        <p:spPr>
          <a:xfrm>
            <a:off x="236174" y="2398170"/>
            <a:ext cx="8723904" cy="3228150"/>
          </a:xfrm>
          <a:prstGeom prst="rect">
            <a:avLst/>
          </a:prstGeom>
        </p:spPr>
      </p:pic>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D87E61-5225-47DF-8418-440CFED50C2F}" type="datetime1">
              <a:rPr kumimoji="0" lang="en-US" altLang="zh-CN" sz="900" b="0" i="0" u="none" strike="noStrike" kern="1200" cap="none" spc="0" normalizeH="0" baseline="0" noProof="0" smtClean="0">
                <a:ln>
                  <a:noFill/>
                </a:ln>
                <a:solidFill>
                  <a:srgbClr val="FFFFFF"/>
                </a:solidFill>
                <a:effectLst/>
                <a:uLnTx/>
                <a:uFillTx/>
                <a:latin typeface="Calibri" panose="020F0502020204030204"/>
                <a:ea typeface="+mn-ea"/>
                <a:cs typeface="+mn-cs"/>
              </a:rPr>
              <a:t>12/17/2019</a:t>
            </a:fld>
            <a:endParaRPr kumimoji="0" lang="en-US"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FFFFFF"/>
                </a:solidFill>
                <a:effectLst/>
                <a:uLnTx/>
                <a:uFillTx/>
                <a:latin typeface="Calibri" panose="020F0502020204030204"/>
                <a:ea typeface="+mn-ea"/>
                <a:cs typeface="+mn-cs"/>
              </a:rPr>
              <a:t>Pattern recognition</a:t>
            </a:r>
            <a:endParaRPr kumimoji="0" lang="en-US"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59EA-74EB-4426-9363-A4C6AA2DED66}"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53070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smtClean="0"/>
              <a:t>HMM: </a:t>
            </a:r>
            <a:r>
              <a:rPr lang="en-US" altLang="en-US" dirty="0"/>
              <a:t>Viterbi algorithm</a:t>
            </a:r>
          </a:p>
        </p:txBody>
      </p:sp>
      <p:sp>
        <p:nvSpPr>
          <p:cNvPr id="2" name="内容占位符 1"/>
          <p:cNvSpPr>
            <a:spLocks noGrp="1"/>
          </p:cNvSpPr>
          <p:nvPr>
            <p:ph idx="1"/>
          </p:nvPr>
        </p:nvSpPr>
        <p:spPr/>
        <p:txBody>
          <a:bodyPr/>
          <a:lstStyle/>
          <a:p>
            <a:r>
              <a:rPr lang="en-US" dirty="0" smtClean="0"/>
              <a:t>Maximum entry in last column</a:t>
            </a:r>
            <a:endParaRPr lang="en-US" dirty="0"/>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4106"/>
          <a:stretch/>
        </p:blipFill>
        <p:spPr>
          <a:xfrm>
            <a:off x="275887" y="2363919"/>
            <a:ext cx="8644477" cy="3081467"/>
          </a:xfrm>
          <a:prstGeom prst="rect">
            <a:avLst/>
          </a:prstGeom>
        </p:spPr>
      </p:pic>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B9A89F9-F2F6-4A54-8324-6A0CBB9E8E23}" type="datetime1">
              <a:rPr kumimoji="0" lang="en-US" altLang="zh-CN" sz="900" b="0" i="0" u="none" strike="noStrike" kern="1200" cap="none" spc="0" normalizeH="0" baseline="0" noProof="0" smtClean="0">
                <a:ln>
                  <a:noFill/>
                </a:ln>
                <a:solidFill>
                  <a:srgbClr val="FFFFFF"/>
                </a:solidFill>
                <a:effectLst/>
                <a:uLnTx/>
                <a:uFillTx/>
                <a:latin typeface="Calibri" panose="020F0502020204030204"/>
                <a:ea typeface="+mn-ea"/>
                <a:cs typeface="+mn-cs"/>
              </a:rPr>
              <a:t>12/17/2019</a:t>
            </a:fld>
            <a:endParaRPr kumimoji="0" lang="en-US"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FFFFFF"/>
                </a:solidFill>
                <a:effectLst/>
                <a:uLnTx/>
                <a:uFillTx/>
                <a:latin typeface="Calibri" panose="020F0502020204030204"/>
                <a:ea typeface="+mn-ea"/>
                <a:cs typeface="+mn-cs"/>
              </a:rPr>
              <a:t>Pattern recognition</a:t>
            </a:r>
            <a:endParaRPr kumimoji="0" lang="en-US"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59EA-74EB-4426-9363-A4C6AA2DED66}"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82017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smtClean="0"/>
              <a:t>HMM: </a:t>
            </a:r>
            <a:r>
              <a:rPr lang="en-US" altLang="en-US" dirty="0"/>
              <a:t>Viterbi algorithm</a:t>
            </a:r>
          </a:p>
        </p:txBody>
      </p:sp>
      <p:sp>
        <p:nvSpPr>
          <p:cNvPr id="2" name="内容占位符 1"/>
          <p:cNvSpPr>
            <a:spLocks noGrp="1"/>
          </p:cNvSpPr>
          <p:nvPr>
            <p:ph idx="1"/>
          </p:nvPr>
        </p:nvSpPr>
        <p:spPr/>
        <p:txBody>
          <a:bodyPr/>
          <a:lstStyle/>
          <a:p>
            <a:r>
              <a:rPr lang="en-US" dirty="0" smtClean="0"/>
              <a:t>Reconstruct path along pointers</a:t>
            </a:r>
            <a:endParaRPr lang="en-US" dirty="0"/>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3577"/>
          <a:stretch/>
        </p:blipFill>
        <p:spPr>
          <a:xfrm>
            <a:off x="216316" y="2181726"/>
            <a:ext cx="8763619" cy="3203413"/>
          </a:xfrm>
          <a:prstGeom prst="rect">
            <a:avLst/>
          </a:prstGeom>
        </p:spPr>
      </p:pic>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E28AB4-555A-4D61-921E-73F8DB4A254B}" type="datetime1">
              <a:rPr kumimoji="0" lang="en-US" altLang="zh-CN" sz="900" b="0" i="0" u="none" strike="noStrike" kern="1200" cap="none" spc="0" normalizeH="0" baseline="0" noProof="0" smtClean="0">
                <a:ln>
                  <a:noFill/>
                </a:ln>
                <a:solidFill>
                  <a:srgbClr val="FFFFFF"/>
                </a:solidFill>
                <a:effectLst/>
                <a:uLnTx/>
                <a:uFillTx/>
                <a:latin typeface="Calibri" panose="020F0502020204030204"/>
                <a:ea typeface="+mn-ea"/>
                <a:cs typeface="+mn-cs"/>
              </a:rPr>
              <a:t>12/17/2019</a:t>
            </a:fld>
            <a:endParaRPr kumimoji="0" lang="en-US"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FFFFFF"/>
                </a:solidFill>
                <a:effectLst/>
                <a:uLnTx/>
                <a:uFillTx/>
                <a:latin typeface="Calibri" panose="020F0502020204030204"/>
                <a:ea typeface="+mn-ea"/>
                <a:cs typeface="+mn-cs"/>
              </a:rPr>
              <a:t>Pattern recognition</a:t>
            </a:r>
            <a:endParaRPr kumimoji="0" lang="en-US"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59EA-74EB-4426-9363-A4C6AA2DED66}"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27410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HMM: Viterbi algorithm</a:t>
            </a:r>
            <a:endParaRPr lang="en-US" dirty="0"/>
          </a:p>
        </p:txBody>
      </p:sp>
      <p:sp>
        <p:nvSpPr>
          <p:cNvPr id="3" name="内容占位符 2"/>
          <p:cNvSpPr>
            <a:spLocks noGrp="1"/>
          </p:cNvSpPr>
          <p:nvPr>
            <p:ph idx="1"/>
          </p:nvPr>
        </p:nvSpPr>
        <p:spPr/>
        <p:txBody>
          <a:bodyPr/>
          <a:lstStyle/>
          <a:p>
            <a:r>
              <a:rPr lang="en-US" cap="small" dirty="0" smtClean="0">
                <a:solidFill>
                  <a:srgbClr val="FF0000"/>
                </a:solidFill>
              </a:rPr>
              <a:t>Question</a:t>
            </a:r>
            <a:endParaRPr lang="en-US" cap="small" dirty="0">
              <a:solidFill>
                <a:srgbClr val="FF0000"/>
              </a:solidFill>
            </a:endParaRPr>
          </a:p>
          <a:p>
            <a:r>
              <a:rPr lang="en-US" dirty="0" smtClean="0"/>
              <a:t>What </a:t>
            </a:r>
            <a:r>
              <a:rPr lang="en-US" dirty="0"/>
              <a:t>did his mood curve look like most </a:t>
            </a:r>
            <a:r>
              <a:rPr lang="en-US" dirty="0" smtClean="0"/>
              <a:t>likely </a:t>
            </a:r>
            <a:r>
              <a:rPr lang="en-US" dirty="0"/>
              <a:t>that week?</a:t>
            </a:r>
          </a:p>
          <a:p>
            <a:endParaRPr lang="en-US" dirty="0"/>
          </a:p>
          <a:p>
            <a:r>
              <a:rPr lang="en-US" cap="small" dirty="0" smtClean="0">
                <a:solidFill>
                  <a:srgbClr val="FF0000"/>
                </a:solidFill>
              </a:rPr>
              <a:t>Answer</a:t>
            </a:r>
          </a:p>
          <a:p>
            <a:r>
              <a:rPr lang="en-US" dirty="0" smtClean="0"/>
              <a:t>Most </a:t>
            </a:r>
            <a:r>
              <a:rPr lang="en-US" dirty="0"/>
              <a:t>probable mood curve:</a:t>
            </a:r>
          </a:p>
          <a:p>
            <a:endParaRPr lang="en-US" dirty="0"/>
          </a:p>
          <a:p>
            <a:endParaRPr lang="en-US" dirty="0"/>
          </a:p>
        </p:txBody>
      </p:sp>
      <p:sp>
        <p:nvSpPr>
          <p:cNvPr id="4" name="日期占位符 3"/>
          <p:cNvSpPr>
            <a:spLocks noGrp="1"/>
          </p:cNvSpPr>
          <p:nvPr>
            <p:ph type="dt" sz="half" idx="10"/>
          </p:nvPr>
        </p:nvSpPr>
        <p:spPr/>
        <p:txBody>
          <a:bodyPr/>
          <a:lstStyle/>
          <a:p>
            <a:pPr>
              <a:defRPr/>
            </a:pPr>
            <a:fld id="{218B079B-4F56-44E2-B333-5DF2BE7F59B1}" type="datetime1">
              <a:rPr lang="en-US" altLang="zh-TW" smtClean="0"/>
              <a:t>12/17/2019</a:t>
            </a:fld>
            <a:endParaRPr lang="en-US" altLang="zh-TW"/>
          </a:p>
        </p:txBody>
      </p:sp>
      <p:sp>
        <p:nvSpPr>
          <p:cNvPr id="5" name="页脚占位符 4"/>
          <p:cNvSpPr>
            <a:spLocks noGrp="1"/>
          </p:cNvSpPr>
          <p:nvPr>
            <p:ph type="ftr" sz="quarter" idx="11"/>
          </p:nvPr>
        </p:nvSpPr>
        <p:spPr/>
        <p:txBody>
          <a:bodyPr/>
          <a:lstStyle/>
          <a:p>
            <a:pPr>
              <a:defRPr/>
            </a:pPr>
            <a:r>
              <a:rPr lang="en-US" altLang="zh-TW" smtClean="0"/>
              <a:t>Pattern recognition</a:t>
            </a:r>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34</a:t>
            </a:fld>
            <a:endParaRPr lang="en-US" altLang="zh-TW"/>
          </a:p>
        </p:txBody>
      </p:sp>
      <p:graphicFrame>
        <p:nvGraphicFramePr>
          <p:cNvPr id="7" name="表格 6"/>
          <p:cNvGraphicFramePr>
            <a:graphicFrameLocks noGrp="1"/>
          </p:cNvGraphicFramePr>
          <p:nvPr>
            <p:extLst/>
          </p:nvPr>
        </p:nvGraphicFramePr>
        <p:xfrm>
          <a:off x="288215" y="3579108"/>
          <a:ext cx="8619822" cy="1188720"/>
        </p:xfrm>
        <a:graphic>
          <a:graphicData uri="http://schemas.openxmlformats.org/drawingml/2006/table">
            <a:tbl>
              <a:tblPr firstRow="1" bandRow="1">
                <a:tableStyleId>{5C22544A-7EE6-4342-B048-85BDC9FD1C3A}</a:tableStyleId>
              </a:tblPr>
              <a:tblGrid>
                <a:gridCol w="1436637">
                  <a:extLst>
                    <a:ext uri="{9D8B030D-6E8A-4147-A177-3AD203B41FA5}">
                      <a16:colId xmlns:a16="http://schemas.microsoft.com/office/drawing/2014/main" val="292932253"/>
                    </a:ext>
                  </a:extLst>
                </a:gridCol>
                <a:gridCol w="1436637">
                  <a:extLst>
                    <a:ext uri="{9D8B030D-6E8A-4147-A177-3AD203B41FA5}">
                      <a16:colId xmlns:a16="http://schemas.microsoft.com/office/drawing/2014/main" val="324748529"/>
                    </a:ext>
                  </a:extLst>
                </a:gridCol>
                <a:gridCol w="1436637">
                  <a:extLst>
                    <a:ext uri="{9D8B030D-6E8A-4147-A177-3AD203B41FA5}">
                      <a16:colId xmlns:a16="http://schemas.microsoft.com/office/drawing/2014/main" val="2762362886"/>
                    </a:ext>
                  </a:extLst>
                </a:gridCol>
                <a:gridCol w="1436637">
                  <a:extLst>
                    <a:ext uri="{9D8B030D-6E8A-4147-A177-3AD203B41FA5}">
                      <a16:colId xmlns:a16="http://schemas.microsoft.com/office/drawing/2014/main" val="1580701858"/>
                    </a:ext>
                  </a:extLst>
                </a:gridCol>
                <a:gridCol w="1436637">
                  <a:extLst>
                    <a:ext uri="{9D8B030D-6E8A-4147-A177-3AD203B41FA5}">
                      <a16:colId xmlns:a16="http://schemas.microsoft.com/office/drawing/2014/main" val="1282761939"/>
                    </a:ext>
                  </a:extLst>
                </a:gridCol>
                <a:gridCol w="1436637">
                  <a:extLst>
                    <a:ext uri="{9D8B030D-6E8A-4147-A177-3AD203B41FA5}">
                      <a16:colId xmlns:a16="http://schemas.microsoft.com/office/drawing/2014/main" val="864918379"/>
                    </a:ext>
                  </a:extLst>
                </a:gridCol>
              </a:tblGrid>
              <a:tr h="370840">
                <a:tc>
                  <a:txBody>
                    <a:bodyPr/>
                    <a:lstStyle/>
                    <a:p>
                      <a:pPr algn="ctr"/>
                      <a:r>
                        <a:rPr lang="en-US" sz="2000" dirty="0" smtClean="0"/>
                        <a:t>Day</a:t>
                      </a:r>
                      <a:endParaRPr lang="en-US" sz="2000" dirty="0"/>
                    </a:p>
                  </a:txBody>
                  <a:tcPr/>
                </a:tc>
                <a:tc>
                  <a:txBody>
                    <a:bodyPr/>
                    <a:lstStyle/>
                    <a:p>
                      <a:pPr algn="ctr"/>
                      <a:r>
                        <a:rPr lang="en-US" sz="2000" dirty="0" smtClean="0"/>
                        <a:t>Monday</a:t>
                      </a:r>
                      <a:endParaRPr lang="en-US" sz="2000" dirty="0"/>
                    </a:p>
                  </a:txBody>
                  <a:tcPr/>
                </a:tc>
                <a:tc>
                  <a:txBody>
                    <a:bodyPr/>
                    <a:lstStyle/>
                    <a:p>
                      <a:pPr algn="ctr"/>
                      <a:r>
                        <a:rPr lang="en-US" sz="2000" dirty="0" smtClean="0"/>
                        <a:t>Tuesday</a:t>
                      </a:r>
                      <a:endParaRPr lang="en-US" sz="2000" dirty="0"/>
                    </a:p>
                  </a:txBody>
                  <a:tcPr/>
                </a:tc>
                <a:tc>
                  <a:txBody>
                    <a:bodyPr/>
                    <a:lstStyle/>
                    <a:p>
                      <a:pPr algn="ctr"/>
                      <a:r>
                        <a:rPr lang="en-US" sz="2000" dirty="0" smtClean="0"/>
                        <a:t>Wednesday</a:t>
                      </a:r>
                      <a:endParaRPr lang="en-US" sz="2000" dirty="0"/>
                    </a:p>
                  </a:txBody>
                  <a:tcPr/>
                </a:tc>
                <a:tc>
                  <a:txBody>
                    <a:bodyPr/>
                    <a:lstStyle/>
                    <a:p>
                      <a:pPr algn="ctr"/>
                      <a:r>
                        <a:rPr lang="en-US" sz="2000" dirty="0" smtClean="0"/>
                        <a:t>Thursday</a:t>
                      </a:r>
                      <a:endParaRPr lang="en-US" sz="2000" dirty="0"/>
                    </a:p>
                  </a:txBody>
                  <a:tcPr/>
                </a:tc>
                <a:tc>
                  <a:txBody>
                    <a:bodyPr/>
                    <a:lstStyle/>
                    <a:p>
                      <a:pPr algn="ctr"/>
                      <a:r>
                        <a:rPr lang="en-US" sz="2000" dirty="0" smtClean="0"/>
                        <a:t>Friday</a:t>
                      </a:r>
                      <a:endParaRPr lang="en-US" sz="2000" dirty="0"/>
                    </a:p>
                  </a:txBody>
                  <a:tcPr/>
                </a:tc>
                <a:extLst>
                  <a:ext uri="{0D108BD9-81ED-4DB2-BD59-A6C34878D82A}">
                    <a16:rowId xmlns:a16="http://schemas.microsoft.com/office/drawing/2014/main" val="888396608"/>
                  </a:ext>
                </a:extLst>
              </a:tr>
              <a:tr h="370840">
                <a:tc>
                  <a:txBody>
                    <a:bodyPr/>
                    <a:lstStyle/>
                    <a:p>
                      <a:pPr algn="ctr"/>
                      <a:r>
                        <a:rPr lang="en-US" sz="2000" dirty="0" smtClean="0"/>
                        <a:t>Assignment</a:t>
                      </a:r>
                      <a:endParaRPr lang="en-US" sz="2000" dirty="0"/>
                    </a:p>
                  </a:txBody>
                  <a:tcPr anchor="ctr"/>
                </a:tc>
                <a:tc>
                  <a:txBody>
                    <a:bodyPr/>
                    <a:lstStyle/>
                    <a:p>
                      <a:pPr algn="ctr"/>
                      <a:r>
                        <a:rPr lang="en-US" sz="2000" dirty="0" smtClean="0"/>
                        <a:t>A</a:t>
                      </a:r>
                      <a:endParaRPr lang="en-US" sz="2000" dirty="0"/>
                    </a:p>
                  </a:txBody>
                  <a:tcPr anchor="ctr"/>
                </a:tc>
                <a:tc>
                  <a:txBody>
                    <a:bodyPr/>
                    <a:lstStyle/>
                    <a:p>
                      <a:pPr algn="ctr"/>
                      <a:r>
                        <a:rPr lang="en-US" sz="2000" dirty="0" smtClean="0"/>
                        <a:t>C</a:t>
                      </a:r>
                      <a:endParaRPr lang="en-US" sz="2000" dirty="0"/>
                    </a:p>
                  </a:txBody>
                  <a:tcPr anchor="ctr"/>
                </a:tc>
                <a:tc>
                  <a:txBody>
                    <a:bodyPr/>
                    <a:lstStyle/>
                    <a:p>
                      <a:pPr algn="ctr"/>
                      <a:r>
                        <a:rPr lang="en-US" sz="2000" dirty="0" smtClean="0"/>
                        <a:t>B</a:t>
                      </a:r>
                      <a:endParaRPr lang="en-US" sz="2000" dirty="0"/>
                    </a:p>
                  </a:txBody>
                  <a:tcPr anchor="ctr"/>
                </a:tc>
                <a:tc>
                  <a:txBody>
                    <a:bodyPr/>
                    <a:lstStyle/>
                    <a:p>
                      <a:pPr algn="ctr"/>
                      <a:r>
                        <a:rPr lang="en-US" sz="2000" dirty="0" smtClean="0"/>
                        <a:t>A</a:t>
                      </a:r>
                      <a:endParaRPr lang="en-US" sz="2000" dirty="0"/>
                    </a:p>
                  </a:txBody>
                  <a:tcPr anchor="ctr"/>
                </a:tc>
                <a:tc>
                  <a:txBody>
                    <a:bodyPr/>
                    <a:lstStyle/>
                    <a:p>
                      <a:pPr algn="ctr"/>
                      <a:r>
                        <a:rPr lang="en-US" sz="2000" dirty="0" smtClean="0"/>
                        <a:t>C</a:t>
                      </a:r>
                      <a:endParaRPr lang="en-US" sz="2000" dirty="0"/>
                    </a:p>
                  </a:txBody>
                  <a:tcPr anchor="ctr"/>
                </a:tc>
                <a:extLst>
                  <a:ext uri="{0D108BD9-81ED-4DB2-BD59-A6C34878D82A}">
                    <a16:rowId xmlns:a16="http://schemas.microsoft.com/office/drawing/2014/main" val="4151211663"/>
                  </a:ext>
                </a:extLst>
              </a:tr>
              <a:tr h="370840">
                <a:tc>
                  <a:txBody>
                    <a:bodyPr/>
                    <a:lstStyle/>
                    <a:p>
                      <a:pPr algn="ctr"/>
                      <a:r>
                        <a:rPr lang="en-US" sz="2000" dirty="0" smtClean="0"/>
                        <a:t>Mood</a:t>
                      </a:r>
                      <a:endParaRPr lang="en-US" sz="2000" dirty="0"/>
                    </a:p>
                  </a:txBody>
                  <a:tcPr anchor="ctr"/>
                </a:tc>
                <a:tc>
                  <a:txBody>
                    <a:bodyPr/>
                    <a:lstStyle/>
                    <a:p>
                      <a:pPr algn="ctr"/>
                      <a:r>
                        <a:rPr lang="en-US" sz="2000" dirty="0" smtClean="0"/>
                        <a:t>good</a:t>
                      </a:r>
                      <a:endParaRPr lang="en-US" sz="2000" dirty="0"/>
                    </a:p>
                  </a:txBody>
                  <a:tcPr anchor="ctr"/>
                </a:tc>
                <a:tc>
                  <a:txBody>
                    <a:bodyPr/>
                    <a:lstStyle/>
                    <a:p>
                      <a:pPr algn="ctr"/>
                      <a:r>
                        <a:rPr lang="en-US" sz="2000" dirty="0" smtClean="0"/>
                        <a:t>bad</a:t>
                      </a:r>
                      <a:endParaRPr lang="en-US" sz="2000" dirty="0"/>
                    </a:p>
                  </a:txBody>
                  <a:tcPr anchor="ctr"/>
                </a:tc>
                <a:tc>
                  <a:txBody>
                    <a:bodyPr/>
                    <a:lstStyle/>
                    <a:p>
                      <a:pPr algn="ctr"/>
                      <a:r>
                        <a:rPr lang="en-US" sz="2000" dirty="0" smtClean="0"/>
                        <a:t>neutral</a:t>
                      </a:r>
                      <a:endParaRPr lang="en-US" sz="2000" dirty="0"/>
                    </a:p>
                  </a:txBody>
                  <a:tcPr anchor="ctr"/>
                </a:tc>
                <a:tc>
                  <a:txBody>
                    <a:bodyPr/>
                    <a:lstStyle/>
                    <a:p>
                      <a:pPr algn="ctr"/>
                      <a:r>
                        <a:rPr lang="en-US" sz="2000" dirty="0" smtClean="0"/>
                        <a:t>good</a:t>
                      </a:r>
                      <a:endParaRPr lang="en-US" sz="2000" dirty="0"/>
                    </a:p>
                  </a:txBody>
                  <a:tcPr anchor="ctr"/>
                </a:tc>
                <a:tc>
                  <a:txBody>
                    <a:bodyPr/>
                    <a:lstStyle/>
                    <a:p>
                      <a:pPr algn="ctr"/>
                      <a:r>
                        <a:rPr lang="en-US" sz="2000" dirty="0" smtClean="0"/>
                        <a:t>bad</a:t>
                      </a:r>
                      <a:endParaRPr lang="en-US" sz="2000" dirty="0"/>
                    </a:p>
                  </a:txBody>
                  <a:tcPr anchor="ctr"/>
                </a:tc>
                <a:extLst>
                  <a:ext uri="{0D108BD9-81ED-4DB2-BD59-A6C34878D82A}">
                    <a16:rowId xmlns:a16="http://schemas.microsoft.com/office/drawing/2014/main" val="2106789126"/>
                  </a:ext>
                </a:extLst>
              </a:tr>
            </a:tbl>
          </a:graphicData>
        </a:graphic>
      </p:graphicFrame>
    </p:spTree>
    <p:extLst>
      <p:ext uri="{BB962C8B-B14F-4D97-AF65-F5344CB8AC3E}">
        <p14:creationId xmlns:p14="http://schemas.microsoft.com/office/powerpoint/2010/main" val="3935348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t>HMM: Parameter </a:t>
            </a:r>
            <a:r>
              <a:rPr lang="en-US" altLang="en-US" dirty="0"/>
              <a:t>estimation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cap="small" dirty="0" smtClean="0">
                    <a:solidFill>
                      <a:srgbClr val="FF0000"/>
                    </a:solidFill>
                  </a:rPr>
                  <a:t>Question</a:t>
                </a:r>
              </a:p>
              <a:p>
                <a:r>
                  <a:rPr lang="en-US" dirty="0" smtClean="0"/>
                  <a:t>How do we know the transition probabilities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oMath>
                </a14:m>
                <a:r>
                  <a:rPr lang="en-US" dirty="0" smtClean="0"/>
                  <a:t> and the emission probabilities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smtClean="0"/>
                  <a:t>?</a:t>
                </a:r>
              </a:p>
              <a:p>
                <a:r>
                  <a:rPr lang="en-US" cap="small" dirty="0" smtClean="0">
                    <a:solidFill>
                      <a:srgbClr val="FF0000"/>
                    </a:solidFill>
                  </a:rPr>
                  <a:t>Answer</a:t>
                </a:r>
              </a:p>
              <a:p>
                <a:r>
                  <a:rPr lang="en-US" dirty="0" smtClean="0"/>
                  <a:t>We use training sequences and construct maximum likelihood estimators.</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pPr>
              <a:defRPr/>
            </a:pPr>
            <a:fld id="{AF6CA7A5-9244-4F01-AAAD-7B6809BA95B0}" type="datetime1">
              <a:rPr lang="en-US" altLang="zh-TW" smtClean="0"/>
              <a:t>12/17/2019</a:t>
            </a:fld>
            <a:endParaRPr lang="en-US" altLang="zh-TW"/>
          </a:p>
        </p:txBody>
      </p:sp>
      <p:sp>
        <p:nvSpPr>
          <p:cNvPr id="5" name="页脚占位符 4"/>
          <p:cNvSpPr>
            <a:spLocks noGrp="1"/>
          </p:cNvSpPr>
          <p:nvPr>
            <p:ph type="ftr" sz="quarter" idx="11"/>
          </p:nvPr>
        </p:nvSpPr>
        <p:spPr/>
        <p:txBody>
          <a:bodyPr/>
          <a:lstStyle/>
          <a:p>
            <a:pPr>
              <a:defRPr/>
            </a:pPr>
            <a:r>
              <a:rPr lang="en-US" altLang="zh-TW" smtClean="0"/>
              <a:t>Pattern recognition</a:t>
            </a:r>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35</a:t>
            </a:fld>
            <a:endParaRPr lang="en-US" altLang="zh-TW"/>
          </a:p>
        </p:txBody>
      </p:sp>
    </p:spTree>
    <p:extLst>
      <p:ext uri="{BB962C8B-B14F-4D97-AF65-F5344CB8AC3E}">
        <p14:creationId xmlns:p14="http://schemas.microsoft.com/office/powerpoint/2010/main" val="5701459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HMM: Parameter estimation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cap="small" dirty="0" smtClean="0">
                    <a:solidFill>
                      <a:srgbClr val="FF0000"/>
                    </a:solidFill>
                  </a:rPr>
                  <a:t>Case 1</a:t>
                </a:r>
                <a:r>
                  <a:rPr lang="en-US" cap="small" dirty="0"/>
                  <a:t>	</a:t>
                </a:r>
                <a:r>
                  <a:rPr lang="en-US" cap="small" dirty="0" smtClean="0"/>
                  <a:t>   </a:t>
                </a:r>
                <a:r>
                  <a:rPr lang="en-US" dirty="0" smtClean="0"/>
                  <a:t>State sequences of training sequences are known</a:t>
                </a:r>
              </a:p>
              <a:p>
                <a:r>
                  <a:rPr lang="en-US" dirty="0" smtClean="0"/>
                  <a:t>We construct Maximum Likelihood estimators.</a:t>
                </a:r>
              </a:p>
              <a:p>
                <a:r>
                  <a:rPr lang="en-US" dirty="0" smtClean="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𝑖𝑗</m:t>
                        </m:r>
                      </m:sub>
                    </m:sSub>
                  </m:oMath>
                </a14:m>
                <a:r>
                  <a:rPr lang="en-US" dirty="0" smtClean="0"/>
                  <a:t> be the number of transitions from state </a:t>
                </a:r>
                <a:r>
                  <a:rPr lang="en-US" i="1" dirty="0" err="1" smtClean="0">
                    <a:latin typeface="Times New Roman" panose="02020603050405020304" pitchFamily="18" charset="0"/>
                    <a:cs typeface="Times New Roman" panose="02020603050405020304" pitchFamily="18" charset="0"/>
                  </a:rPr>
                  <a:t>i</a:t>
                </a:r>
                <a:r>
                  <a:rPr lang="en-US" dirty="0" smtClean="0"/>
                  <a:t> to </a:t>
                </a:r>
                <a:r>
                  <a:rPr lang="en-US" i="1" dirty="0">
                    <a:latin typeface="Times New Roman" panose="02020603050405020304" pitchFamily="18" charset="0"/>
                    <a:cs typeface="Times New Roman" panose="02020603050405020304" pitchFamily="18" charset="0"/>
                  </a:rPr>
                  <a:t>j</a:t>
                </a:r>
                <a:r>
                  <a:rPr lang="en-US" dirty="0" smtClean="0"/>
                  <a:t> in training data ( + constant)</a:t>
                </a:r>
              </a:p>
              <a:p>
                <a:r>
                  <a:rPr lang="en-US" dirty="0" smtClean="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smtClean="0"/>
                  <a:t> be the number of emissions of symbol </a:t>
                </a:r>
                <a:r>
                  <a:rPr lang="en-US" i="1" dirty="0">
                    <a:latin typeface="Times New Roman" panose="02020603050405020304" pitchFamily="18" charset="0"/>
                    <a:cs typeface="Times New Roman" panose="02020603050405020304" pitchFamily="18" charset="0"/>
                  </a:rPr>
                  <a:t>x</a:t>
                </a:r>
                <a:r>
                  <a:rPr lang="en-US" dirty="0" smtClean="0"/>
                  <a:t> from state </a:t>
                </a:r>
                <a:r>
                  <a:rPr lang="en-US" i="1" dirty="0" err="1">
                    <a:latin typeface="Times New Roman" panose="02020603050405020304" pitchFamily="18" charset="0"/>
                    <a:cs typeface="Times New Roman" panose="02020603050405020304" pitchFamily="18" charset="0"/>
                  </a:rPr>
                  <a:t>i</a:t>
                </a:r>
                <a:r>
                  <a:rPr lang="en-US" dirty="0" smtClean="0"/>
                  <a:t> in training data ( + constant)</a:t>
                </a:r>
              </a:p>
              <a:p>
                <a:r>
                  <a:rPr lang="en-US" dirty="0" smtClean="0"/>
                  <a:t>Transition estimator:</a:t>
                </a:r>
              </a:p>
              <a:p>
                <a:endParaRPr lang="en-US" sz="1800" dirty="0"/>
              </a:p>
              <a:p>
                <a:endParaRPr lang="en-US" sz="1800" dirty="0" smtClean="0"/>
              </a:p>
              <a:p>
                <a:r>
                  <a:rPr lang="en-US" dirty="0" smtClean="0"/>
                  <a:t>Emission estimator:</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98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pPr>
              <a:defRPr/>
            </a:pPr>
            <a:fld id="{8D5AC89B-3A38-4092-8BA2-E55360B7F90A}" type="datetime1">
              <a:rPr lang="en-US" altLang="zh-TW" smtClean="0"/>
              <a:t>12/17/2019</a:t>
            </a:fld>
            <a:endParaRPr lang="en-US" altLang="zh-TW"/>
          </a:p>
        </p:txBody>
      </p:sp>
      <p:sp>
        <p:nvSpPr>
          <p:cNvPr id="5" name="页脚占位符 4"/>
          <p:cNvSpPr>
            <a:spLocks noGrp="1"/>
          </p:cNvSpPr>
          <p:nvPr>
            <p:ph type="ftr" sz="quarter" idx="11"/>
          </p:nvPr>
        </p:nvSpPr>
        <p:spPr/>
        <p:txBody>
          <a:bodyPr/>
          <a:lstStyle/>
          <a:p>
            <a:pPr>
              <a:defRPr/>
            </a:pPr>
            <a:r>
              <a:rPr lang="en-US" altLang="zh-TW" smtClean="0"/>
              <a:t>Pattern recognition</a:t>
            </a:r>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36</a:t>
            </a:fld>
            <a:endParaRPr lang="en-US" altLang="zh-TW"/>
          </a:p>
        </p:txBody>
      </p:sp>
      <mc:AlternateContent xmlns:mc="http://schemas.openxmlformats.org/markup-compatibility/2006" xmlns:a14="http://schemas.microsoft.com/office/drawing/2010/main">
        <mc:Choice Requires="a14">
          <p:sp>
            <p:nvSpPr>
              <p:cNvPr id="7" name="文本框 6"/>
              <p:cNvSpPr txBox="1"/>
              <p:nvPr/>
            </p:nvSpPr>
            <p:spPr>
              <a:xfrm>
                <a:off x="3200400" y="3978442"/>
                <a:ext cx="1820755" cy="844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𝑖𝑗</m:t>
                              </m:r>
                            </m:sub>
                          </m:sSub>
                        </m:num>
                        <m:den>
                          <m:nary>
                            <m:naryPr>
                              <m:chr m:val="∑"/>
                              <m:supHide m:val="on"/>
                              <m:ctrlPr>
                                <a:rPr lang="en-US" sz="2400" b="0" i="1" smtClean="0">
                                  <a:latin typeface="Cambria Math" panose="02040503050406030204" pitchFamily="18" charset="0"/>
                                </a:rPr>
                              </m:ctrlPr>
                            </m:naryPr>
                            <m: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𝑗</m:t>
                                  </m:r>
                                </m:e>
                                <m:sup>
                                  <m:r>
                                    <a:rPr lang="en-US" sz="2400" b="0" i="1" smtClean="0">
                                      <a:latin typeface="Cambria Math" panose="02040503050406030204" pitchFamily="18" charset="0"/>
                                    </a:rPr>
                                    <m:t>′</m:t>
                                  </m:r>
                                </m:sup>
                              </m:sSup>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𝑗</m:t>
                                      </m:r>
                                    </m:e>
                                    <m:sup>
                                      <m:r>
                                        <a:rPr lang="en-US" sz="2400" b="0" i="1" smtClean="0">
                                          <a:latin typeface="Cambria Math" panose="02040503050406030204" pitchFamily="18" charset="0"/>
                                        </a:rPr>
                                        <m:t>′</m:t>
                                      </m:r>
                                    </m:sup>
                                  </m:sSup>
                                </m:sub>
                              </m:sSub>
                            </m:e>
                          </m:nary>
                        </m:den>
                      </m:f>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200400" y="3978442"/>
                <a:ext cx="1820755" cy="8440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888391" y="5344919"/>
                <a:ext cx="2444772" cy="8144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num>
                        <m:den>
                          <m:nary>
                            <m:naryPr>
                              <m:chr m:val="∑"/>
                              <m:supHide m:val="on"/>
                              <m:ctrlPr>
                                <a:rPr lang="en-US" sz="2400" b="0" i="1" smtClean="0">
                                  <a:latin typeface="Cambria Math" panose="02040503050406030204" pitchFamily="18" charset="0"/>
                                </a:rPr>
                              </m:ctrlPr>
                            </m:naryPr>
                            <m: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e>
                              </m:d>
                            </m:e>
                          </m:nary>
                        </m:den>
                      </m:f>
                    </m:oMath>
                  </m:oMathPara>
                </a14:m>
                <a:endParaRPr 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2888391" y="5344919"/>
                <a:ext cx="2444772" cy="81445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221549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HMM: Parameter estimation</a:t>
            </a:r>
            <a:endParaRPr lang="en-US" dirty="0"/>
          </a:p>
        </p:txBody>
      </p:sp>
      <p:sp>
        <p:nvSpPr>
          <p:cNvPr id="3" name="内容占位符 2"/>
          <p:cNvSpPr>
            <a:spLocks noGrp="1"/>
          </p:cNvSpPr>
          <p:nvPr>
            <p:ph idx="1"/>
          </p:nvPr>
        </p:nvSpPr>
        <p:spPr/>
        <p:txBody>
          <a:bodyPr/>
          <a:lstStyle/>
          <a:p>
            <a:r>
              <a:rPr lang="en-US" cap="small" dirty="0" smtClean="0">
                <a:solidFill>
                  <a:srgbClr val="FF0000"/>
                </a:solidFill>
              </a:rPr>
              <a:t>Case 2</a:t>
            </a:r>
            <a:r>
              <a:rPr lang="en-US" dirty="0" smtClean="0"/>
              <a:t>    State sequences of training sequences are not known</a:t>
            </a:r>
          </a:p>
          <a:p>
            <a:r>
              <a:rPr lang="en-US" cap="small" dirty="0" smtClean="0">
                <a:solidFill>
                  <a:srgbClr val="FF0000"/>
                </a:solidFill>
              </a:rPr>
              <a:t>Viterbi training    </a:t>
            </a:r>
            <a:r>
              <a:rPr lang="en-US" dirty="0" smtClean="0"/>
              <a:t>We iteratively use the Viterbi algorithm to compute the most probable paths and set the parameters (from case 1) according to this data</a:t>
            </a:r>
          </a:p>
          <a:p>
            <a:r>
              <a:rPr lang="en-US" dirty="0" smtClean="0"/>
              <a:t>Algorithm sketch:</a:t>
            </a:r>
          </a:p>
          <a:p>
            <a:endParaRPr lang="en-US" dirty="0"/>
          </a:p>
        </p:txBody>
      </p:sp>
      <p:sp>
        <p:nvSpPr>
          <p:cNvPr id="4" name="日期占位符 3"/>
          <p:cNvSpPr>
            <a:spLocks noGrp="1"/>
          </p:cNvSpPr>
          <p:nvPr>
            <p:ph type="dt" sz="half" idx="10"/>
          </p:nvPr>
        </p:nvSpPr>
        <p:spPr/>
        <p:txBody>
          <a:bodyPr/>
          <a:lstStyle/>
          <a:p>
            <a:pPr>
              <a:defRPr/>
            </a:pPr>
            <a:fld id="{8FC47381-D4FB-4671-BBFF-DE0BC0162F86}" type="datetime1">
              <a:rPr lang="en-US" altLang="zh-TW" smtClean="0"/>
              <a:t>12/17/2019</a:t>
            </a:fld>
            <a:endParaRPr lang="en-US" altLang="zh-TW"/>
          </a:p>
        </p:txBody>
      </p:sp>
      <p:sp>
        <p:nvSpPr>
          <p:cNvPr id="5" name="页脚占位符 4"/>
          <p:cNvSpPr>
            <a:spLocks noGrp="1"/>
          </p:cNvSpPr>
          <p:nvPr>
            <p:ph type="ftr" sz="quarter" idx="11"/>
          </p:nvPr>
        </p:nvSpPr>
        <p:spPr/>
        <p:txBody>
          <a:bodyPr/>
          <a:lstStyle/>
          <a:p>
            <a:pPr>
              <a:defRPr/>
            </a:pPr>
            <a:r>
              <a:rPr lang="en-US" altLang="zh-TW" smtClean="0"/>
              <a:t>Pattern recognition</a:t>
            </a:r>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37</a:t>
            </a:fld>
            <a:endParaRPr lang="en-US" altLang="zh-TW"/>
          </a:p>
        </p:txBody>
      </p:sp>
      <mc:AlternateContent xmlns:mc="http://schemas.openxmlformats.org/markup-compatibility/2006" xmlns:a14="http://schemas.microsoft.com/office/drawing/2010/main">
        <mc:Choice Requires="a14">
          <p:sp>
            <p:nvSpPr>
              <p:cNvPr id="8" name="圆角矩形 7"/>
              <p:cNvSpPr/>
              <p:nvPr/>
            </p:nvSpPr>
            <p:spPr>
              <a:xfrm>
                <a:off x="771259" y="2955763"/>
                <a:ext cx="7837164" cy="3405621"/>
              </a:xfrm>
              <a:prstGeom prst="roundRect">
                <a:avLst>
                  <a:gd name="adj" fmla="val 7122"/>
                </a:avLst>
              </a:prstGeom>
              <a:solidFill>
                <a:schemeClr val="bg1">
                  <a:lumMod val="95000"/>
                </a:schemeClr>
              </a:solidFill>
              <a:ln w="38100">
                <a:noFill/>
              </a:ln>
              <a:effectLst>
                <a:outerShdw blurRad="44450" dist="27940" dir="5400000" algn="ctr">
                  <a:srgbClr val="000000">
                    <a:alpha val="32000"/>
                  </a:srgb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pPr marL="90488" lvl="0" indent="455613">
                  <a:lnSpc>
                    <a:spcPct val="90000"/>
                  </a:lnSpc>
                  <a:spcBef>
                    <a:spcPts val="1200"/>
                  </a:spcBef>
                  <a:spcAft>
                    <a:spcPts val="200"/>
                  </a:spcAft>
                  <a:buClr>
                    <a:srgbClr val="E48312"/>
                  </a:buClr>
                  <a:buSzPct val="100000"/>
                  <a:buFont typeface="Calibri" panose="020F0502020204030204" pitchFamily="34" charset="0"/>
                  <a:buChar char=" "/>
                </a:pPr>
                <a:r>
                  <a:rPr lang="en-US" sz="2400" dirty="0" smtClean="0">
                    <a:solidFill>
                      <a:srgbClr val="000000">
                        <a:lumMod val="75000"/>
                        <a:lumOff val="25000"/>
                      </a:srgbClr>
                    </a:solidFill>
                    <a:latin typeface="Calibri" panose="020F0502020204030204" pitchFamily="34" charset="0"/>
                    <a:cs typeface="Calibri" panose="020F0502020204030204" pitchFamily="34" charset="0"/>
                  </a:rPr>
                  <a:t>Initialization: Pick arbitrary model parameters</a:t>
                </a:r>
              </a:p>
              <a:p>
                <a:pPr marL="90488" lvl="0" indent="455613">
                  <a:lnSpc>
                    <a:spcPct val="90000"/>
                  </a:lnSpc>
                  <a:spcAft>
                    <a:spcPts val="200"/>
                  </a:spcAft>
                  <a:buClr>
                    <a:srgbClr val="E48312"/>
                  </a:buClr>
                  <a:buSzPct val="100000"/>
                  <a:buFont typeface="Calibri" panose="020F0502020204030204" pitchFamily="34" charset="0"/>
                  <a:buChar char=" "/>
                </a:pPr>
                <a:r>
                  <a:rPr lang="en-US" sz="2400" dirty="0">
                    <a:solidFill>
                      <a:srgbClr val="000000">
                        <a:lumMod val="75000"/>
                        <a:lumOff val="25000"/>
                      </a:srgbClr>
                    </a:solidFill>
                    <a:latin typeface="Calibri" panose="020F0502020204030204" pitchFamily="34" charset="0"/>
                    <a:cs typeface="Calibri" panose="020F0502020204030204" pitchFamily="34" charset="0"/>
                  </a:rPr>
                  <a:t>Repeat</a:t>
                </a:r>
              </a:p>
              <a:p>
                <a:pPr marL="90488" lvl="0" indent="455613">
                  <a:lnSpc>
                    <a:spcPct val="90000"/>
                  </a:lnSpc>
                  <a:spcAft>
                    <a:spcPts val="200"/>
                  </a:spcAft>
                  <a:buClr>
                    <a:srgbClr val="E48312"/>
                  </a:buClr>
                  <a:buSzPct val="100000"/>
                  <a:buFont typeface="Calibri" panose="020F0502020204030204" pitchFamily="34" charset="0"/>
                  <a:buChar char=" "/>
                </a:pPr>
                <a:r>
                  <a:rPr lang="en-US" sz="2400" dirty="0">
                    <a:solidFill>
                      <a:srgbClr val="000000">
                        <a:lumMod val="75000"/>
                        <a:lumOff val="25000"/>
                      </a:srgbClr>
                    </a:solidFill>
                    <a:latin typeface="Calibri" panose="020F0502020204030204" pitchFamily="34" charset="0"/>
                    <a:cs typeface="Calibri" panose="020F0502020204030204" pitchFamily="34" charset="0"/>
                  </a:rPr>
                  <a:t>    </a:t>
                </a:r>
                <a:r>
                  <a:rPr lang="en-US" sz="2400" dirty="0" smtClean="0">
                    <a:solidFill>
                      <a:srgbClr val="000000">
                        <a:lumMod val="75000"/>
                        <a:lumOff val="25000"/>
                      </a:srgbClr>
                    </a:solidFill>
                    <a:latin typeface="Calibri" panose="020F0502020204030204" pitchFamily="34" charset="0"/>
                    <a:cs typeface="Calibri" panose="020F0502020204030204" pitchFamily="34" charset="0"/>
                  </a:rPr>
                  <a:t>Set </a:t>
                </a:r>
                <a:r>
                  <a:rPr lang="en-US" sz="2400" dirty="0">
                    <a:solidFill>
                      <a:srgbClr val="000000">
                        <a:lumMod val="75000"/>
                        <a:lumOff val="25000"/>
                      </a:srgbClr>
                    </a:solidFill>
                    <a:latin typeface="Calibri" panose="020F0502020204030204" pitchFamily="34" charset="0"/>
                    <a:cs typeface="Calibri" panose="020F0502020204030204" pitchFamily="34" charset="0"/>
                  </a:rPr>
                  <a:t>all </a:t>
                </a:r>
                <a14:m>
                  <m:oMath xmlns:m="http://schemas.openxmlformats.org/officeDocument/2006/math">
                    <m:sSub>
                      <m:sSubPr>
                        <m:ctrlPr>
                          <a:rPr lang="en-US" sz="2400" i="1">
                            <a:solidFill>
                              <a:srgbClr val="000000">
                                <a:lumMod val="75000"/>
                                <a:lumOff val="25000"/>
                              </a:srgbClr>
                            </a:solidFill>
                            <a:latin typeface="Cambria Math" panose="02040503050406030204" pitchFamily="18" charset="0"/>
                          </a:rPr>
                        </m:ctrlPr>
                      </m:sSubPr>
                      <m:e>
                        <m:r>
                          <a:rPr lang="en-US" sz="2400" i="1">
                            <a:solidFill>
                              <a:srgbClr val="000000">
                                <a:lumMod val="75000"/>
                                <a:lumOff val="25000"/>
                              </a:srgbClr>
                            </a:solidFill>
                            <a:latin typeface="Cambria Math" panose="02040503050406030204" pitchFamily="18" charset="0"/>
                          </a:rPr>
                          <m:t>𝐴</m:t>
                        </m:r>
                      </m:e>
                      <m:sub>
                        <m:r>
                          <a:rPr lang="en-US" sz="2400" i="1">
                            <a:solidFill>
                              <a:srgbClr val="000000">
                                <a:lumMod val="75000"/>
                                <a:lumOff val="25000"/>
                              </a:srgbClr>
                            </a:solidFill>
                            <a:latin typeface="Cambria Math" panose="02040503050406030204" pitchFamily="18" charset="0"/>
                          </a:rPr>
                          <m:t>𝑖𝑗</m:t>
                        </m:r>
                      </m:sub>
                    </m:sSub>
                  </m:oMath>
                </a14:m>
                <a:r>
                  <a:rPr lang="en-US" sz="2400" dirty="0">
                    <a:solidFill>
                      <a:srgbClr val="000000">
                        <a:lumMod val="75000"/>
                        <a:lumOff val="25000"/>
                      </a:srgbClr>
                    </a:solidFill>
                    <a:latin typeface="Calibri" panose="020F0502020204030204" pitchFamily="34" charset="0"/>
                    <a:cs typeface="Calibri" panose="020F0502020204030204" pitchFamily="34" charset="0"/>
                  </a:rPr>
                  <a:t> and </a:t>
                </a:r>
                <a14:m>
                  <m:oMath xmlns:m="http://schemas.openxmlformats.org/officeDocument/2006/math">
                    <m:sSub>
                      <m:sSubPr>
                        <m:ctrlPr>
                          <a:rPr lang="en-US" sz="2400" i="1">
                            <a:solidFill>
                              <a:srgbClr val="000000">
                                <a:lumMod val="75000"/>
                                <a:lumOff val="25000"/>
                              </a:srgbClr>
                            </a:solidFill>
                            <a:latin typeface="Cambria Math" panose="02040503050406030204" pitchFamily="18" charset="0"/>
                          </a:rPr>
                        </m:ctrlPr>
                      </m:sSubPr>
                      <m:e>
                        <m:r>
                          <a:rPr lang="en-US" sz="2400" i="1">
                            <a:solidFill>
                              <a:srgbClr val="000000">
                                <a:lumMod val="75000"/>
                                <a:lumOff val="25000"/>
                              </a:srgbClr>
                            </a:solidFill>
                            <a:latin typeface="Cambria Math" panose="02040503050406030204" pitchFamily="18" charset="0"/>
                          </a:rPr>
                          <m:t>𝐸</m:t>
                        </m:r>
                      </m:e>
                      <m:sub>
                        <m:r>
                          <a:rPr lang="en-US" sz="2400" i="1">
                            <a:solidFill>
                              <a:srgbClr val="000000">
                                <a:lumMod val="75000"/>
                                <a:lumOff val="25000"/>
                              </a:srgbClr>
                            </a:solidFill>
                            <a:latin typeface="Cambria Math" panose="02040503050406030204" pitchFamily="18" charset="0"/>
                          </a:rPr>
                          <m:t>𝑖</m:t>
                        </m:r>
                      </m:sub>
                    </m:sSub>
                    <m:d>
                      <m:dPr>
                        <m:ctrlPr>
                          <a:rPr lang="en-US" sz="2400" i="1">
                            <a:solidFill>
                              <a:srgbClr val="000000">
                                <a:lumMod val="75000"/>
                                <a:lumOff val="25000"/>
                              </a:srgbClr>
                            </a:solidFill>
                            <a:latin typeface="Cambria Math" panose="02040503050406030204" pitchFamily="18" charset="0"/>
                          </a:rPr>
                        </m:ctrlPr>
                      </m:dPr>
                      <m:e>
                        <m:r>
                          <a:rPr lang="en-US" sz="2400" i="1">
                            <a:solidFill>
                              <a:srgbClr val="000000">
                                <a:lumMod val="75000"/>
                                <a:lumOff val="25000"/>
                              </a:srgbClr>
                            </a:solidFill>
                            <a:latin typeface="Cambria Math" panose="02040503050406030204" pitchFamily="18" charset="0"/>
                          </a:rPr>
                          <m:t>𝑥</m:t>
                        </m:r>
                      </m:e>
                    </m:d>
                  </m:oMath>
                </a14:m>
                <a:r>
                  <a:rPr lang="en-US" sz="2400" dirty="0">
                    <a:solidFill>
                      <a:srgbClr val="000000">
                        <a:lumMod val="75000"/>
                        <a:lumOff val="25000"/>
                      </a:srgbClr>
                    </a:solidFill>
                    <a:latin typeface="Calibri" panose="020F0502020204030204" pitchFamily="34" charset="0"/>
                    <a:cs typeface="Calibri" panose="020F0502020204030204" pitchFamily="34" charset="0"/>
                  </a:rPr>
                  <a:t> to their constant value</a:t>
                </a:r>
              </a:p>
              <a:p>
                <a:pPr marL="90488" lvl="0" indent="455613">
                  <a:lnSpc>
                    <a:spcPct val="90000"/>
                  </a:lnSpc>
                  <a:spcAft>
                    <a:spcPts val="200"/>
                  </a:spcAft>
                  <a:buClr>
                    <a:srgbClr val="E48312"/>
                  </a:buClr>
                  <a:buSzPct val="100000"/>
                  <a:buFont typeface="Calibri" panose="020F0502020204030204" pitchFamily="34" charset="0"/>
                  <a:buChar char=" "/>
                </a:pPr>
                <a:r>
                  <a:rPr lang="en-US" sz="2400" dirty="0">
                    <a:solidFill>
                      <a:srgbClr val="000000">
                        <a:lumMod val="75000"/>
                        <a:lumOff val="25000"/>
                      </a:srgbClr>
                    </a:solidFill>
                    <a:latin typeface="Calibri" panose="020F0502020204030204" pitchFamily="34" charset="0"/>
                    <a:cs typeface="Calibri" panose="020F0502020204030204" pitchFamily="34" charset="0"/>
                  </a:rPr>
                  <a:t>    </a:t>
                </a:r>
                <a:r>
                  <a:rPr lang="en-US" sz="2400" dirty="0" smtClean="0">
                    <a:solidFill>
                      <a:srgbClr val="000000">
                        <a:lumMod val="75000"/>
                        <a:lumOff val="25000"/>
                      </a:srgbClr>
                    </a:solidFill>
                    <a:latin typeface="Calibri" panose="020F0502020204030204" pitchFamily="34" charset="0"/>
                    <a:cs typeface="Calibri" panose="020F0502020204030204" pitchFamily="34" charset="0"/>
                  </a:rPr>
                  <a:t>For </a:t>
                </a:r>
                <a:r>
                  <a:rPr lang="en-US" sz="2400" dirty="0">
                    <a:solidFill>
                      <a:srgbClr val="000000">
                        <a:lumMod val="75000"/>
                        <a:lumOff val="25000"/>
                      </a:srgbClr>
                    </a:solidFill>
                    <a:latin typeface="Calibri" panose="020F0502020204030204" pitchFamily="34" charset="0"/>
                    <a:cs typeface="Calibri" panose="020F0502020204030204" pitchFamily="34" charset="0"/>
                  </a:rPr>
                  <a:t>each training sequence</a:t>
                </a:r>
              </a:p>
              <a:p>
                <a:pPr marL="90488" lvl="0" indent="455613">
                  <a:lnSpc>
                    <a:spcPct val="90000"/>
                  </a:lnSpc>
                  <a:spcAft>
                    <a:spcPts val="200"/>
                  </a:spcAft>
                  <a:buClr>
                    <a:srgbClr val="E48312"/>
                  </a:buClr>
                  <a:buSzPct val="100000"/>
                  <a:buFont typeface="Calibri" panose="020F0502020204030204" pitchFamily="34" charset="0"/>
                  <a:buChar char=" "/>
                </a:pPr>
                <a:r>
                  <a:rPr lang="en-US" sz="2400" dirty="0">
                    <a:solidFill>
                      <a:srgbClr val="000000">
                        <a:lumMod val="75000"/>
                        <a:lumOff val="25000"/>
                      </a:srgbClr>
                    </a:solidFill>
                    <a:latin typeface="Calibri" panose="020F0502020204030204" pitchFamily="34" charset="0"/>
                    <a:cs typeface="Calibri" panose="020F0502020204030204" pitchFamily="34" charset="0"/>
                  </a:rPr>
                  <a:t>    </a:t>
                </a:r>
                <a:r>
                  <a:rPr lang="en-US" sz="2400" dirty="0" smtClean="0">
                    <a:solidFill>
                      <a:srgbClr val="000000">
                        <a:lumMod val="75000"/>
                        <a:lumOff val="25000"/>
                      </a:srgbClr>
                    </a:solidFill>
                    <a:latin typeface="Calibri" panose="020F0502020204030204" pitchFamily="34" charset="0"/>
                    <a:cs typeface="Calibri" panose="020F0502020204030204" pitchFamily="34" charset="0"/>
                  </a:rPr>
                  <a:t>        </a:t>
                </a:r>
                <a:r>
                  <a:rPr lang="en-US" sz="2400" dirty="0">
                    <a:solidFill>
                      <a:srgbClr val="000000">
                        <a:lumMod val="75000"/>
                        <a:lumOff val="25000"/>
                      </a:srgbClr>
                    </a:solidFill>
                    <a:latin typeface="Calibri" panose="020F0502020204030204" pitchFamily="34" charset="0"/>
                    <a:cs typeface="Calibri" panose="020F0502020204030204" pitchFamily="34" charset="0"/>
                  </a:rPr>
                  <a:t>Compute most probable state paths (Viterbi)</a:t>
                </a:r>
              </a:p>
              <a:p>
                <a:pPr marL="90488" lvl="0" indent="455613">
                  <a:lnSpc>
                    <a:spcPct val="90000"/>
                  </a:lnSpc>
                  <a:spcAft>
                    <a:spcPts val="200"/>
                  </a:spcAft>
                  <a:buClr>
                    <a:srgbClr val="E48312"/>
                  </a:buClr>
                  <a:buSzPct val="100000"/>
                  <a:buFont typeface="Calibri" panose="020F0502020204030204" pitchFamily="34" charset="0"/>
                  <a:buChar char=" "/>
                </a:pPr>
                <a:r>
                  <a:rPr lang="en-US" sz="2400" dirty="0">
                    <a:solidFill>
                      <a:srgbClr val="000000">
                        <a:lumMod val="75000"/>
                        <a:lumOff val="25000"/>
                      </a:srgbClr>
                    </a:solidFill>
                    <a:latin typeface="Calibri" panose="020F0502020204030204" pitchFamily="34" charset="0"/>
                    <a:cs typeface="Calibri" panose="020F0502020204030204" pitchFamily="34" charset="0"/>
                  </a:rPr>
                  <a:t>    </a:t>
                </a:r>
                <a:r>
                  <a:rPr lang="en-US" sz="2400" dirty="0" smtClean="0">
                    <a:solidFill>
                      <a:srgbClr val="000000">
                        <a:lumMod val="75000"/>
                        <a:lumOff val="25000"/>
                      </a:srgbClr>
                    </a:solidFill>
                    <a:latin typeface="Calibri" panose="020F0502020204030204" pitchFamily="34" charset="0"/>
                    <a:cs typeface="Calibri" panose="020F0502020204030204" pitchFamily="34" charset="0"/>
                  </a:rPr>
                  <a:t>        </a:t>
                </a:r>
                <a:r>
                  <a:rPr lang="en-US" sz="2400" dirty="0">
                    <a:solidFill>
                      <a:srgbClr val="000000">
                        <a:lumMod val="75000"/>
                        <a:lumOff val="25000"/>
                      </a:srgbClr>
                    </a:solidFill>
                    <a:latin typeface="Calibri" panose="020F0502020204030204" pitchFamily="34" charset="0"/>
                    <a:cs typeface="Calibri" panose="020F0502020204030204" pitchFamily="34" charset="0"/>
                  </a:rPr>
                  <a:t>Add contribution to </a:t>
                </a:r>
                <a14:m>
                  <m:oMath xmlns:m="http://schemas.openxmlformats.org/officeDocument/2006/math">
                    <m:sSub>
                      <m:sSubPr>
                        <m:ctrlPr>
                          <a:rPr lang="en-US" sz="2400" i="1">
                            <a:solidFill>
                              <a:srgbClr val="000000">
                                <a:lumMod val="75000"/>
                                <a:lumOff val="25000"/>
                              </a:srgbClr>
                            </a:solidFill>
                            <a:latin typeface="Cambria Math" panose="02040503050406030204" pitchFamily="18" charset="0"/>
                          </a:rPr>
                        </m:ctrlPr>
                      </m:sSubPr>
                      <m:e>
                        <m:r>
                          <a:rPr lang="en-US" sz="2400" i="1">
                            <a:solidFill>
                              <a:srgbClr val="000000">
                                <a:lumMod val="75000"/>
                                <a:lumOff val="25000"/>
                              </a:srgbClr>
                            </a:solidFill>
                            <a:latin typeface="Cambria Math" panose="02040503050406030204" pitchFamily="18" charset="0"/>
                          </a:rPr>
                          <m:t>𝐴</m:t>
                        </m:r>
                      </m:e>
                      <m:sub>
                        <m:r>
                          <a:rPr lang="en-US" sz="2400" i="1">
                            <a:solidFill>
                              <a:srgbClr val="000000">
                                <a:lumMod val="75000"/>
                                <a:lumOff val="25000"/>
                              </a:srgbClr>
                            </a:solidFill>
                            <a:latin typeface="Cambria Math" panose="02040503050406030204" pitchFamily="18" charset="0"/>
                          </a:rPr>
                          <m:t>𝑖𝑗</m:t>
                        </m:r>
                      </m:sub>
                    </m:sSub>
                  </m:oMath>
                </a14:m>
                <a:r>
                  <a:rPr lang="en-US" sz="2400" dirty="0">
                    <a:solidFill>
                      <a:srgbClr val="000000">
                        <a:lumMod val="75000"/>
                        <a:lumOff val="25000"/>
                      </a:srgbClr>
                    </a:solidFill>
                    <a:latin typeface="Calibri" panose="020F0502020204030204" pitchFamily="34" charset="0"/>
                    <a:cs typeface="Calibri" panose="020F0502020204030204" pitchFamily="34" charset="0"/>
                  </a:rPr>
                  <a:t> and </a:t>
                </a:r>
                <a14:m>
                  <m:oMath xmlns:m="http://schemas.openxmlformats.org/officeDocument/2006/math">
                    <m:sSub>
                      <m:sSubPr>
                        <m:ctrlPr>
                          <a:rPr lang="en-US" sz="2400" i="1">
                            <a:solidFill>
                              <a:srgbClr val="000000">
                                <a:lumMod val="75000"/>
                                <a:lumOff val="25000"/>
                              </a:srgbClr>
                            </a:solidFill>
                            <a:latin typeface="Cambria Math" panose="02040503050406030204" pitchFamily="18" charset="0"/>
                          </a:rPr>
                        </m:ctrlPr>
                      </m:sSubPr>
                      <m:e>
                        <m:r>
                          <a:rPr lang="en-US" sz="2400" i="1">
                            <a:solidFill>
                              <a:srgbClr val="000000">
                                <a:lumMod val="75000"/>
                                <a:lumOff val="25000"/>
                              </a:srgbClr>
                            </a:solidFill>
                            <a:latin typeface="Cambria Math" panose="02040503050406030204" pitchFamily="18" charset="0"/>
                          </a:rPr>
                          <m:t>𝐸</m:t>
                        </m:r>
                      </m:e>
                      <m:sub>
                        <m:r>
                          <a:rPr lang="en-US" sz="2400" i="1">
                            <a:solidFill>
                              <a:srgbClr val="000000">
                                <a:lumMod val="75000"/>
                                <a:lumOff val="25000"/>
                              </a:srgbClr>
                            </a:solidFill>
                            <a:latin typeface="Cambria Math" panose="02040503050406030204" pitchFamily="18" charset="0"/>
                          </a:rPr>
                          <m:t>𝑖</m:t>
                        </m:r>
                      </m:sub>
                    </m:sSub>
                    <m:d>
                      <m:dPr>
                        <m:ctrlPr>
                          <a:rPr lang="en-US" sz="2400" i="1">
                            <a:solidFill>
                              <a:srgbClr val="000000">
                                <a:lumMod val="75000"/>
                                <a:lumOff val="25000"/>
                              </a:srgbClr>
                            </a:solidFill>
                            <a:latin typeface="Cambria Math" panose="02040503050406030204" pitchFamily="18" charset="0"/>
                          </a:rPr>
                        </m:ctrlPr>
                      </m:dPr>
                      <m:e>
                        <m:r>
                          <a:rPr lang="en-US" sz="2400" i="1">
                            <a:solidFill>
                              <a:srgbClr val="000000">
                                <a:lumMod val="75000"/>
                                <a:lumOff val="25000"/>
                              </a:srgbClr>
                            </a:solidFill>
                            <a:latin typeface="Cambria Math" panose="02040503050406030204" pitchFamily="18" charset="0"/>
                          </a:rPr>
                          <m:t>𝑥</m:t>
                        </m:r>
                      </m:e>
                    </m:d>
                  </m:oMath>
                </a14:m>
                <a:endParaRPr lang="en-US" sz="2400" dirty="0" smtClean="0">
                  <a:solidFill>
                    <a:srgbClr val="000000">
                      <a:lumMod val="75000"/>
                      <a:lumOff val="25000"/>
                    </a:srgbClr>
                  </a:solidFill>
                  <a:latin typeface="Calibri" panose="020F0502020204030204" pitchFamily="34" charset="0"/>
                </a:endParaRPr>
              </a:p>
              <a:p>
                <a:pPr marL="90488" lvl="0" indent="455613">
                  <a:lnSpc>
                    <a:spcPct val="90000"/>
                  </a:lnSpc>
                  <a:spcAft>
                    <a:spcPts val="200"/>
                  </a:spcAft>
                  <a:buClr>
                    <a:srgbClr val="E48312"/>
                  </a:buClr>
                  <a:buSzPct val="100000"/>
                  <a:buFont typeface="Calibri" panose="020F0502020204030204" pitchFamily="34" charset="0"/>
                  <a:buChar char=" "/>
                </a:pPr>
                <a:r>
                  <a:rPr lang="en-US" sz="2400" dirty="0" smtClean="0">
                    <a:solidFill>
                      <a:srgbClr val="000000">
                        <a:lumMod val="75000"/>
                        <a:lumOff val="25000"/>
                      </a:srgbClr>
                    </a:solidFill>
                    <a:latin typeface="Calibri" panose="020F0502020204030204" pitchFamily="34" charset="0"/>
                  </a:rPr>
                  <a:t>    Update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𝑖𝑗</m:t>
                        </m:r>
                      </m:sub>
                    </m:sSub>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i="1">
                                <a:latin typeface="Cambria Math" panose="02040503050406030204" pitchFamily="18" charset="0"/>
                              </a:rPr>
                              <m:t>𝑖𝑗</m:t>
                            </m:r>
                          </m:sub>
                        </m:sSub>
                      </m:num>
                      <m:den>
                        <m:nary>
                          <m:naryPr>
                            <m:chr m:val="∑"/>
                            <m:supHide m:val="on"/>
                            <m:ctrlPr>
                              <a:rPr lang="en-US" sz="2400" i="1">
                                <a:latin typeface="Cambria Math" panose="02040503050406030204" pitchFamily="18" charset="0"/>
                              </a:rPr>
                            </m:ctrlPr>
                          </m:naryPr>
                          <m:sub>
                            <m:sSup>
                              <m:sSupPr>
                                <m:ctrlPr>
                                  <a:rPr lang="en-US" sz="2400" i="1">
                                    <a:latin typeface="Cambria Math" panose="02040503050406030204" pitchFamily="18" charset="0"/>
                                  </a:rPr>
                                </m:ctrlPr>
                              </m:sSupPr>
                              <m:e>
                                <m:r>
                                  <a:rPr lang="en-US" sz="2400" i="1">
                                    <a:latin typeface="Cambria Math" panose="02040503050406030204" pitchFamily="18" charset="0"/>
                                  </a:rPr>
                                  <m:t>𝑗</m:t>
                                </m:r>
                              </m:e>
                              <m:sup>
                                <m:r>
                                  <a:rPr lang="en-US" sz="2400" i="1">
                                    <a:latin typeface="Cambria Math" panose="02040503050406030204" pitchFamily="18" charset="0"/>
                                  </a:rPr>
                                  <m:t>′</m:t>
                                </m:r>
                              </m:sup>
                            </m:sSup>
                          </m:sub>
                          <m:sup/>
                          <m:e>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i="1">
                                    <a:latin typeface="Cambria Math" panose="02040503050406030204" pitchFamily="18" charset="0"/>
                                  </a:rPr>
                                  <m:t>𝑖</m:t>
                                </m:r>
                                <m:sSup>
                                  <m:sSupPr>
                                    <m:ctrlPr>
                                      <a:rPr lang="en-US" sz="2400" i="1">
                                        <a:latin typeface="Cambria Math" panose="02040503050406030204" pitchFamily="18" charset="0"/>
                                      </a:rPr>
                                    </m:ctrlPr>
                                  </m:sSupPr>
                                  <m:e>
                                    <m:r>
                                      <a:rPr lang="en-US" sz="2400" i="1">
                                        <a:latin typeface="Cambria Math" panose="02040503050406030204" pitchFamily="18" charset="0"/>
                                      </a:rPr>
                                      <m:t>𝑗</m:t>
                                    </m:r>
                                  </m:e>
                                  <m:sup>
                                    <m:r>
                                      <a:rPr lang="en-US" sz="2400" i="1">
                                        <a:latin typeface="Cambria Math" panose="02040503050406030204" pitchFamily="18" charset="0"/>
                                      </a:rPr>
                                      <m:t>′</m:t>
                                    </m:r>
                                  </m:sup>
                                </m:sSup>
                              </m:sub>
                            </m:sSub>
                          </m:e>
                        </m:nary>
                      </m:den>
                    </m:f>
                  </m:oMath>
                </a14:m>
                <a:r>
                  <a:rPr lang="en-US" sz="2400" dirty="0" smtClean="0">
                    <a:solidFill>
                      <a:srgbClr val="000000">
                        <a:lumMod val="75000"/>
                        <a:lumOff val="25000"/>
                      </a:srgbClr>
                    </a:solidFill>
                    <a:latin typeface="Calibri" panose="020F0502020204030204" pitchFamily="34" charset="0"/>
                  </a:rPr>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num>
                      <m:den>
                        <m:nary>
                          <m:naryPr>
                            <m:chr m:val="∑"/>
                            <m:supHide m:val="on"/>
                            <m:ctrlPr>
                              <a:rPr lang="en-US" sz="2400" i="1">
                                <a:latin typeface="Cambria Math" panose="02040503050406030204" pitchFamily="18" charset="0"/>
                              </a:rPr>
                            </m:ctrlPr>
                          </m:naryPr>
                          <m:sub>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sub>
                          <m:sup/>
                          <m:e>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e>
                            </m:d>
                          </m:e>
                        </m:nary>
                      </m:den>
                    </m:f>
                  </m:oMath>
                </a14:m>
                <a:endParaRPr lang="en-US" sz="2400" dirty="0" smtClean="0">
                  <a:solidFill>
                    <a:srgbClr val="000000">
                      <a:lumMod val="75000"/>
                      <a:lumOff val="25000"/>
                    </a:srgbClr>
                  </a:solidFill>
                  <a:latin typeface="Calibri" panose="020F0502020204030204" pitchFamily="34" charset="0"/>
                </a:endParaRPr>
              </a:p>
              <a:p>
                <a:pPr marL="90488" lvl="0" indent="455613">
                  <a:lnSpc>
                    <a:spcPct val="90000"/>
                  </a:lnSpc>
                  <a:spcAft>
                    <a:spcPts val="1200"/>
                  </a:spcAft>
                  <a:buClr>
                    <a:srgbClr val="E48312"/>
                  </a:buClr>
                  <a:buSzPct val="100000"/>
                  <a:buFont typeface="Calibri" panose="020F0502020204030204" pitchFamily="34" charset="0"/>
                  <a:buChar char=" "/>
                </a:pPr>
                <a:r>
                  <a:rPr lang="en-US" sz="2400" dirty="0" smtClean="0">
                    <a:solidFill>
                      <a:srgbClr val="000000">
                        <a:lumMod val="75000"/>
                        <a:lumOff val="25000"/>
                      </a:srgbClr>
                    </a:solidFill>
                    <a:latin typeface="Calibri" panose="020F0502020204030204" pitchFamily="34" charset="0"/>
                  </a:rPr>
                  <a:t>Until stopping criterion is reached </a:t>
                </a:r>
              </a:p>
            </p:txBody>
          </p:sp>
        </mc:Choice>
        <mc:Fallback xmlns="">
          <p:sp>
            <p:nvSpPr>
              <p:cNvPr id="8" name="圆角矩形 7"/>
              <p:cNvSpPr>
                <a:spLocks noRot="1" noChangeAspect="1" noMove="1" noResize="1" noEditPoints="1" noAdjustHandles="1" noChangeArrowheads="1" noChangeShapeType="1" noTextEdit="1"/>
              </p:cNvSpPr>
              <p:nvPr/>
            </p:nvSpPr>
            <p:spPr>
              <a:xfrm>
                <a:off x="771259" y="2955763"/>
                <a:ext cx="7837164" cy="3405621"/>
              </a:xfrm>
              <a:prstGeom prst="roundRect">
                <a:avLst>
                  <a:gd name="adj" fmla="val 7122"/>
                </a:avLst>
              </a:prstGeom>
              <a:blipFill>
                <a:blip r:embed="rId2"/>
                <a:stretch>
                  <a:fillRect/>
                </a:stretch>
              </a:blipFill>
              <a:ln w="38100">
                <a:noFill/>
              </a:ln>
              <a:effectLst>
                <a:outerShdw blurRad="44450" dist="27940" dir="5400000" algn="ctr">
                  <a:srgbClr val="000000">
                    <a:alpha val="32000"/>
                  </a:srgbClr>
                </a:outerShdw>
              </a:effectLst>
            </p:spPr>
            <p:txBody>
              <a:bodyPr/>
              <a:lstStyle/>
              <a:p>
                <a:r>
                  <a:rPr lang="en-US">
                    <a:noFill/>
                  </a:rPr>
                  <a:t> </a:t>
                </a:r>
              </a:p>
            </p:txBody>
          </p:sp>
        </mc:Fallback>
      </mc:AlternateContent>
    </p:spTree>
    <p:extLst>
      <p:ext uri="{BB962C8B-B14F-4D97-AF65-F5344CB8AC3E}">
        <p14:creationId xmlns:p14="http://schemas.microsoft.com/office/powerpoint/2010/main" val="1032262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Markov chains</a:t>
            </a:r>
            <a:endParaRPr lang="zh-CN" altLang="en-US" dirty="0"/>
          </a:p>
        </p:txBody>
      </p:sp>
      <p:sp>
        <p:nvSpPr>
          <p:cNvPr id="3" name="内容占位符 2"/>
          <p:cNvSpPr>
            <a:spLocks noGrp="1"/>
          </p:cNvSpPr>
          <p:nvPr>
            <p:ph idx="1"/>
          </p:nvPr>
        </p:nvSpPr>
        <p:spPr/>
        <p:txBody>
          <a:bodyPr/>
          <a:lstStyle/>
          <a:p>
            <a:r>
              <a:rPr lang="en-US" altLang="zh-CN" dirty="0"/>
              <a:t>The states are represented as nodes in the graph, and the transitions, with their probabilities, as </a:t>
            </a:r>
            <a:r>
              <a:rPr lang="en-US" altLang="zh-CN" dirty="0" smtClean="0"/>
              <a:t>edges</a:t>
            </a:r>
          </a:p>
          <a:p>
            <a:r>
              <a:rPr lang="en-US" altLang="zh-CN" dirty="0"/>
              <a:t>The transitions are probabilities: the values of arcs leaving a given state must sum to 1</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9A0309F-B0F5-4144-A2AF-0A9C52152ECA}" type="datetime1">
              <a:rPr kumimoji="0" lang="en-US" altLang="zh-CN" sz="900" b="0" i="0" u="none" strike="noStrike" kern="1200" cap="none" spc="0" normalizeH="0" baseline="0" noProof="0" smtClean="0">
                <a:ln>
                  <a:noFill/>
                </a:ln>
                <a:solidFill>
                  <a:srgbClr val="FFFFFF"/>
                </a:solidFill>
                <a:effectLst/>
                <a:uLnTx/>
                <a:uFillTx/>
                <a:latin typeface="Calibri" panose="020F0502020204030204"/>
                <a:ea typeface="+mn-ea"/>
                <a:cs typeface="+mn-cs"/>
              </a:rPr>
              <a:t>12/17/2019</a:t>
            </a:fld>
            <a:endParaRPr kumimoji="0" lang="en-US"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FFFFFF"/>
                </a:solidFill>
                <a:effectLst/>
                <a:uLnTx/>
                <a:uFillTx/>
                <a:latin typeface="Calibri" panose="020F0502020204030204"/>
                <a:ea typeface="+mn-ea"/>
                <a:cs typeface="+mn-cs"/>
              </a:rPr>
              <a:t>Pattern recognition</a:t>
            </a:r>
            <a:endParaRPr kumimoji="0" lang="en-US"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59EA-74EB-4426-9363-A4C6AA2DED66}"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图片 6"/>
          <p:cNvPicPr>
            <a:picLocks noChangeAspect="1"/>
          </p:cNvPicPr>
          <p:nvPr/>
        </p:nvPicPr>
        <p:blipFill>
          <a:blip r:embed="rId2"/>
          <a:stretch>
            <a:fillRect/>
          </a:stretch>
        </p:blipFill>
        <p:spPr>
          <a:xfrm>
            <a:off x="2508106" y="3579108"/>
            <a:ext cx="4543425" cy="2581275"/>
          </a:xfrm>
          <a:prstGeom prst="rect">
            <a:avLst/>
          </a:prstGeom>
        </p:spPr>
      </p:pic>
    </p:spTree>
    <p:extLst>
      <p:ext uri="{BB962C8B-B14F-4D97-AF65-F5344CB8AC3E}">
        <p14:creationId xmlns:p14="http://schemas.microsoft.com/office/powerpoint/2010/main" val="3809883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Markov chains</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en-US" altLang="zh-CN" dirty="0" smtClean="0"/>
                  <a:t>A </a:t>
                </a:r>
                <a:r>
                  <a:rPr lang="en-US" altLang="zh-CN" dirty="0"/>
                  <a:t>Markov chain is specified by the following components</a:t>
                </a:r>
                <a:r>
                  <a:rPr lang="en-US" altLang="zh-CN" dirty="0" smtClean="0"/>
                  <a:t>:</a:t>
                </a:r>
              </a:p>
              <a:p>
                <a:pPr lvl="1"/>
                <a:r>
                  <a:rPr lang="en-US" altLang="zh-CN" dirty="0" smtClean="0">
                    <a:solidFill>
                      <a:srgbClr val="FF0000"/>
                    </a:solidFill>
                  </a:rPr>
                  <a:t>Set </a:t>
                </a:r>
                <a:r>
                  <a:rPr lang="en-US" altLang="zh-CN" dirty="0">
                    <a:solidFill>
                      <a:srgbClr val="FF0000"/>
                    </a:solidFill>
                  </a:rPr>
                  <a:t>of states </a:t>
                </a:r>
                <a:r>
                  <a:rPr lang="en-US" altLang="zh-CN" dirty="0">
                    <a:solidFill>
                      <a:srgbClr val="FF0000"/>
                    </a:solidFill>
                  </a:rPr>
                  <a:t>  </a:t>
                </a:r>
                <a14:m>
                  <m:oMath xmlns:m="http://schemas.openxmlformats.org/officeDocument/2006/math">
                    <m:r>
                      <a:rPr lang="en-US" altLang="zh-CN" i="1" dirty="0">
                        <a:latin typeface="Cambria Math" panose="02040503050406030204" pitchFamily="18" charset="0"/>
                      </a:rPr>
                      <m:t>𝑄</m:t>
                    </m:r>
                    <m:r>
                      <a:rPr lang="en-US" altLang="zh-CN" i="1" dirty="0">
                        <a:latin typeface="Cambria Math" panose="02040503050406030204" pitchFamily="18" charset="0"/>
                      </a:rPr>
                      <m:t>={ 1, …, </m:t>
                    </m:r>
                    <m:r>
                      <a:rPr lang="en-US" altLang="zh-CN" i="1" dirty="0">
                        <a:latin typeface="Cambria Math" panose="02040503050406030204" pitchFamily="18" charset="0"/>
                      </a:rPr>
                      <m:t>𝐾</m:t>
                    </m:r>
                    <m:r>
                      <a:rPr lang="en-US" altLang="zh-CN" i="1" dirty="0">
                        <a:latin typeface="Cambria Math" panose="02040503050406030204" pitchFamily="18" charset="0"/>
                      </a:rPr>
                      <m:t> }</m:t>
                    </m:r>
                  </m:oMath>
                </a14:m>
                <a:endParaRPr lang="en-US" altLang="zh-CN" dirty="0"/>
              </a:p>
              <a:p>
                <a:pPr lvl="1"/>
                <a:r>
                  <a:rPr lang="en-US" altLang="zh-CN" dirty="0" smtClean="0">
                    <a:solidFill>
                      <a:srgbClr val="FF0000"/>
                    </a:solidFill>
                  </a:rPr>
                  <a:t>Transition probabilities between any two states </a:t>
                </a:r>
                <a14:m>
                  <m:oMath xmlns:m="http://schemas.openxmlformats.org/officeDocument/2006/math">
                    <m:sSub>
                      <m:sSubPr>
                        <m:ctrlPr>
                          <a:rPr lang="en-US" altLang="zh-CN" dirty="0"/>
                        </m:ctrlPr>
                      </m:sSubPr>
                      <m:e>
                        <m:r>
                          <a:rPr lang="en-US" altLang="zh-CN" dirty="0"/>
                          <m:t>𝑎</m:t>
                        </m:r>
                      </m:e>
                      <m:sub>
                        <m:r>
                          <a:rPr lang="en-US" altLang="zh-CN" dirty="0"/>
                          <m:t>11</m:t>
                        </m:r>
                      </m:sub>
                    </m:sSub>
                    <m:sSub>
                      <m:sSubPr>
                        <m:ctrlPr>
                          <a:rPr lang="en-US" altLang="zh-CN" dirty="0"/>
                        </m:ctrlPr>
                      </m:sSubPr>
                      <m:e>
                        <m:r>
                          <a:rPr lang="en-US" altLang="zh-CN" dirty="0"/>
                          <m:t>𝑎</m:t>
                        </m:r>
                      </m:e>
                      <m:sub>
                        <m:r>
                          <a:rPr lang="en-US" altLang="zh-CN" dirty="0"/>
                          <m:t>12</m:t>
                        </m:r>
                      </m:sub>
                    </m:sSub>
                    <m:r>
                      <a:rPr lang="en-US" altLang="zh-CN" dirty="0"/>
                      <m:t>…</m:t>
                    </m:r>
                    <m:sSub>
                      <m:sSubPr>
                        <m:ctrlPr>
                          <a:rPr lang="en-US" altLang="zh-CN" dirty="0"/>
                        </m:ctrlPr>
                      </m:sSubPr>
                      <m:e>
                        <m:r>
                          <a:rPr lang="en-US" altLang="zh-CN" dirty="0"/>
                          <m:t>𝑎</m:t>
                        </m:r>
                      </m:e>
                      <m:sub>
                        <m:r>
                          <a:rPr lang="en-US" altLang="zh-CN" dirty="0"/>
                          <m:t>𝑛</m:t>
                        </m:r>
                        <m:r>
                          <a:rPr lang="en-US" altLang="zh-CN" dirty="0"/>
                          <m:t>1</m:t>
                        </m:r>
                      </m:sub>
                    </m:sSub>
                    <m:r>
                      <a:rPr lang="en-US" altLang="zh-CN" dirty="0"/>
                      <m:t>…</m:t>
                    </m:r>
                    <m:sSub>
                      <m:sSubPr>
                        <m:ctrlPr>
                          <a:rPr lang="en-US" altLang="zh-CN" dirty="0"/>
                        </m:ctrlPr>
                      </m:sSubPr>
                      <m:e>
                        <m:r>
                          <a:rPr lang="en-US" altLang="zh-CN" dirty="0"/>
                          <m:t>𝑎</m:t>
                        </m:r>
                      </m:e>
                      <m:sub>
                        <m:r>
                          <a:rPr lang="en-US" altLang="zh-CN" dirty="0"/>
                          <m:t>𝑛𝑛</m:t>
                        </m:r>
                      </m:sub>
                    </m:sSub>
                  </m:oMath>
                </a14:m>
                <a:r>
                  <a:rPr lang="en-US" altLang="zh-CN" dirty="0" smtClean="0"/>
                  <a:t>, where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𝑖𝑗</m:t>
                        </m:r>
                      </m:sub>
                    </m:sSub>
                  </m:oMath>
                </a14:m>
                <a:r>
                  <a:rPr lang="en-US" altLang="zh-CN" dirty="0" smtClean="0"/>
                  <a:t> represents the probability of moving from state </a:t>
                </a:r>
                <a:r>
                  <a:rPr lang="en-US" altLang="zh-CN" i="1" dirty="0" err="1" smtClean="0">
                    <a:latin typeface="Times New Roman" panose="02020603050405020304" pitchFamily="18" charset="0"/>
                    <a:cs typeface="Times New Roman" panose="02020603050405020304" pitchFamily="18" charset="0"/>
                  </a:rPr>
                  <a:t>i</a:t>
                </a:r>
                <a:r>
                  <a:rPr lang="en-US" altLang="zh-CN" i="1" dirty="0" smtClean="0">
                    <a:latin typeface="Times New Roman" panose="02020603050405020304" pitchFamily="18" charset="0"/>
                    <a:cs typeface="Times New Roman" panose="02020603050405020304" pitchFamily="18" charset="0"/>
                  </a:rPr>
                  <a:t> </a:t>
                </a:r>
                <a:r>
                  <a:rPr lang="en-US" altLang="zh-CN" dirty="0" smtClean="0"/>
                  <a:t>to state</a:t>
                </a:r>
                <a:r>
                  <a:rPr lang="en-US" altLang="zh-CN" i="1" dirty="0" smtClean="0">
                    <a:latin typeface="Times New Roman" panose="02020603050405020304" pitchFamily="18" charset="0"/>
                    <a:cs typeface="Times New Roman" panose="02020603050405020304" pitchFamily="18" charset="0"/>
                  </a:rPr>
                  <a:t> j</a:t>
                </a:r>
                <a:r>
                  <a:rPr lang="en-US" altLang="zh-CN" dirty="0" smtClean="0"/>
                  <a:t>, </a:t>
                </a:r>
                <a14:m>
                  <m:oMath xmlns:m="http://schemas.openxmlformats.org/officeDocument/2006/math">
                    <m:r>
                      <m:rPr>
                        <m:sty m:val="p"/>
                      </m:rPr>
                      <a:rPr lang="en-US" altLang="zh-CN" b="0" i="0" dirty="0" smtClean="0">
                        <a:latin typeface="Cambria Math" panose="02040503050406030204" pitchFamily="18" charset="0"/>
                      </a:rPr>
                      <m:t>s</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t</m:t>
                    </m:r>
                    <m:r>
                      <a:rPr lang="en-US" altLang="zh-CN" b="0" i="0" dirty="0" smtClean="0">
                        <a:latin typeface="Cambria Math" panose="02040503050406030204" pitchFamily="18" charset="0"/>
                      </a:rPr>
                      <m:t>.  </m:t>
                    </m:r>
                    <m:nary>
                      <m:naryPr>
                        <m:chr m:val="∑"/>
                        <m:ctrlPr>
                          <a:rPr lang="en-US" altLang="zh-CN" b="0"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𝑛</m:t>
                        </m:r>
                      </m:sup>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𝑖𝑗</m:t>
                            </m:r>
                          </m:sub>
                        </m:sSub>
                      </m:e>
                    </m:nary>
                    <m:r>
                      <a:rPr lang="en-US" altLang="zh-CN" b="0" i="1" dirty="0" smtClean="0">
                        <a:latin typeface="Cambria Math" panose="02040503050406030204" pitchFamily="18" charset="0"/>
                      </a:rPr>
                      <m:t>=1</m:t>
                    </m:r>
                    <m:r>
                      <a:rPr lang="en-US" altLang="zh-CN" i="1" dirty="0">
                        <a:latin typeface="Cambria Math" panose="02040503050406030204" pitchFamily="18" charset="0"/>
                      </a:rPr>
                      <m:t>  </m:t>
                    </m:r>
                    <m:r>
                      <a:rPr lang="en-US" altLang="zh-CN" i="1" dirty="0" smtClean="0">
                        <a:latin typeface="Cambria Math" panose="02040503050406030204" pitchFamily="18" charset="0"/>
                        <a:ea typeface="Cambria Math" panose="02040503050406030204" pitchFamily="18" charset="0"/>
                      </a:rPr>
                      <m:t>∀</m:t>
                    </m:r>
                    <m:r>
                      <a:rPr lang="en-US" altLang="zh-CN" i="1" dirty="0" err="1">
                        <a:latin typeface="Cambria Math" panose="02040503050406030204" pitchFamily="18" charset="0"/>
                      </a:rPr>
                      <m:t>𝑖</m:t>
                    </m:r>
                  </m:oMath>
                </a14:m>
                <a:endParaRPr lang="en-US" altLang="zh-CN" dirty="0"/>
              </a:p>
              <a:p>
                <a:pPr lvl="1"/>
                <a:r>
                  <a:rPr lang="en-US" altLang="zh-CN" dirty="0" smtClean="0">
                    <a:solidFill>
                      <a:srgbClr val="FF0000"/>
                    </a:solidFill>
                  </a:rPr>
                  <a:t>Initial probability distribution </a:t>
                </a:r>
                <a:r>
                  <a:rPr lang="en-US" altLang="zh-CN" dirty="0" smtClean="0"/>
                  <a:t>over states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𝑛</m:t>
                        </m:r>
                      </m:sub>
                    </m:sSub>
                  </m:oMath>
                </a14:m>
                <a:r>
                  <a:rPr lang="en-US" altLang="zh-CN" dirty="0" smtClean="0"/>
                  <a:t>, 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𝑖</m:t>
                        </m:r>
                      </m:sub>
                    </m:sSub>
                  </m:oMath>
                </a14:m>
                <a:r>
                  <a:rPr lang="en-US" altLang="zh-CN" dirty="0" smtClean="0"/>
                  <a:t> is the probability that the Markov chain will start in state </a:t>
                </a:r>
                <a:r>
                  <a:rPr lang="en-US" altLang="zh-CN" i="1" dirty="0" err="1">
                    <a:latin typeface="Times New Roman" panose="02020603050405020304" pitchFamily="18" charset="0"/>
                    <a:cs typeface="Times New Roman" panose="02020603050405020304" pitchFamily="18" charset="0"/>
                  </a:rPr>
                  <a:t>i</a:t>
                </a:r>
                <a:r>
                  <a:rPr lang="en-US" altLang="zh-CN" i="1" dirty="0">
                    <a:latin typeface="Times New Roman" panose="02020603050405020304" pitchFamily="18" charset="0"/>
                    <a:cs typeface="Times New Roman" panose="02020603050405020304" pitchFamily="18" charset="0"/>
                  </a:rPr>
                  <a:t> </a:t>
                </a:r>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52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B8873ED-A892-4682-99B9-B694007C697B}" type="datetime1">
              <a:rPr kumimoji="0" lang="en-US" altLang="zh-CN" sz="900" b="0" i="0" u="none" strike="noStrike" kern="1200" cap="none" spc="0" normalizeH="0" baseline="0" noProof="0" smtClean="0">
                <a:ln>
                  <a:noFill/>
                </a:ln>
                <a:solidFill>
                  <a:srgbClr val="FFFFFF"/>
                </a:solidFill>
                <a:effectLst/>
                <a:uLnTx/>
                <a:uFillTx/>
                <a:latin typeface="Calibri" panose="020F0502020204030204"/>
                <a:ea typeface="+mn-ea"/>
                <a:cs typeface="+mn-cs"/>
              </a:rPr>
              <a:t>12/17/2019</a:t>
            </a:fld>
            <a:endParaRPr kumimoji="0" lang="en-US"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FFFFFF"/>
                </a:solidFill>
                <a:effectLst/>
                <a:uLnTx/>
                <a:uFillTx/>
                <a:latin typeface="Calibri" panose="020F0502020204030204"/>
                <a:ea typeface="+mn-ea"/>
                <a:cs typeface="+mn-cs"/>
              </a:rPr>
              <a:t>Pattern recognition</a:t>
            </a:r>
            <a:endParaRPr kumimoji="0" lang="en-US"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59EA-74EB-4426-9363-A4C6AA2DED66}"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08462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Markov chains</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en-US" altLang="zh-CN" dirty="0" smtClean="0"/>
                  <a:t>Use the sample probabilities in the figure (with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03</m:t>
                        </m:r>
                      </m:sub>
                    </m:sSub>
                    <m:r>
                      <a:rPr lang="en-US" altLang="zh-CN" b="0" i="1" smtClean="0">
                        <a:latin typeface="Cambria Math" panose="02040503050406030204" pitchFamily="18" charset="0"/>
                      </a:rPr>
                      <m:t>]</m:t>
                    </m:r>
                    <m:r>
                      <a:rPr lang="en-US" altLang="zh-CN" i="1" dirty="0" smtClean="0">
                        <a:latin typeface="Cambria Math" panose="02040503050406030204" pitchFamily="18" charset="0"/>
                      </a:rPr>
                      <m:t>= [</m:t>
                    </m:r>
                    <m:r>
                      <a:rPr lang="en-US" altLang="zh-CN" b="0" i="1" dirty="0" smtClean="0">
                        <a:latin typeface="Cambria Math" panose="02040503050406030204" pitchFamily="18" charset="0"/>
                      </a:rPr>
                      <m:t>0.</m:t>
                    </m:r>
                    <m:r>
                      <a:rPr lang="en-US" altLang="zh-CN" i="1" dirty="0" smtClean="0">
                        <a:latin typeface="Cambria Math" panose="02040503050406030204" pitchFamily="18" charset="0"/>
                      </a:rPr>
                      <m:t>1,</m:t>
                    </m:r>
                    <m:r>
                      <a:rPr lang="en-US" altLang="zh-CN" b="0" i="1" dirty="0" smtClean="0">
                        <a:latin typeface="Cambria Math" panose="02040503050406030204" pitchFamily="18" charset="0"/>
                      </a:rPr>
                      <m:t>0</m:t>
                    </m:r>
                    <m:r>
                      <a:rPr lang="en-US" altLang="zh-CN" i="1" dirty="0" smtClean="0">
                        <a:latin typeface="Cambria Math" panose="02040503050406030204" pitchFamily="18" charset="0"/>
                      </a:rPr>
                      <m:t>.7,</m:t>
                    </m:r>
                    <m:r>
                      <a:rPr lang="en-US" altLang="zh-CN" b="0" i="1" dirty="0" smtClean="0">
                        <a:latin typeface="Cambria Math" panose="02040503050406030204" pitchFamily="18" charset="0"/>
                      </a:rPr>
                      <m:t>0.</m:t>
                    </m:r>
                    <m:r>
                      <a:rPr lang="en-US" altLang="zh-CN" i="1" dirty="0" smtClean="0">
                        <a:latin typeface="Cambria Math" panose="02040503050406030204" pitchFamily="18" charset="0"/>
                      </a:rPr>
                      <m:t>2]</m:t>
                    </m:r>
                  </m:oMath>
                </a14:m>
                <a:r>
                  <a:rPr lang="en-US" altLang="zh-CN" dirty="0"/>
                  <a:t>) to compute the probability of each of the following sequences</a:t>
                </a:r>
                <a:r>
                  <a:rPr lang="en-US" altLang="zh-CN" dirty="0" smtClean="0"/>
                  <a:t>:</a:t>
                </a:r>
              </a:p>
              <a:p>
                <a:pPr lvl="1"/>
                <a:r>
                  <a:rPr lang="en-US" altLang="zh-CN" dirty="0"/>
                  <a:t>hot </a:t>
                </a:r>
                <a:r>
                  <a:rPr lang="en-US" altLang="zh-CN" dirty="0" err="1"/>
                  <a:t>hot</a:t>
                </a:r>
                <a:r>
                  <a:rPr lang="en-US" altLang="zh-CN" dirty="0"/>
                  <a:t> </a:t>
                </a:r>
                <a:r>
                  <a:rPr lang="en-US" altLang="zh-CN" dirty="0" err="1"/>
                  <a:t>hot</a:t>
                </a:r>
                <a:r>
                  <a:rPr lang="en-US" altLang="zh-CN" dirty="0"/>
                  <a:t> </a:t>
                </a:r>
                <a:r>
                  <a:rPr lang="en-US" altLang="zh-CN" dirty="0" err="1" smtClean="0"/>
                  <a:t>hot</a:t>
                </a:r>
                <a:endParaRPr lang="en-US" altLang="zh-CN" dirty="0" smtClean="0"/>
              </a:p>
              <a:p>
                <a:pPr lvl="1"/>
                <a:r>
                  <a:rPr lang="en-US" altLang="zh-CN" dirty="0"/>
                  <a:t>cold hot cold hot</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EC2DAC3-1C78-47BF-AA99-63F84CB2A793}" type="datetime1">
              <a:rPr kumimoji="0" lang="en-US" altLang="zh-CN" sz="900" b="0" i="0" u="none" strike="noStrike" kern="1200" cap="none" spc="0" normalizeH="0" baseline="0" noProof="0" smtClean="0">
                <a:ln>
                  <a:noFill/>
                </a:ln>
                <a:solidFill>
                  <a:srgbClr val="FFFFFF"/>
                </a:solidFill>
                <a:effectLst/>
                <a:uLnTx/>
                <a:uFillTx/>
                <a:latin typeface="Calibri" panose="020F0502020204030204"/>
                <a:ea typeface="+mn-ea"/>
                <a:cs typeface="+mn-cs"/>
              </a:rPr>
              <a:t>12/17/2019</a:t>
            </a:fld>
            <a:endParaRPr kumimoji="0" lang="en-US" sz="9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FFFFFF"/>
                </a:solidFill>
                <a:effectLst/>
                <a:uLnTx/>
                <a:uFillTx/>
                <a:latin typeface="Calibri" panose="020F0502020204030204"/>
                <a:ea typeface="+mn-ea"/>
                <a:cs typeface="+mn-cs"/>
              </a:rPr>
              <a:t>Pattern recognition</a:t>
            </a:r>
            <a:endParaRPr kumimoji="0" lang="en-US" sz="900" b="0" i="0" u="none" strike="noStrike" kern="1200" cap="all" spc="0" normalizeH="0" baseline="0" noProof="0">
              <a:ln>
                <a:noFill/>
              </a:ln>
              <a:solidFill>
                <a:srgbClr val="FFFFFF"/>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59EA-74EB-4426-9363-A4C6AA2DED66}"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图片 6"/>
          <p:cNvPicPr>
            <a:picLocks noChangeAspect="1"/>
          </p:cNvPicPr>
          <p:nvPr/>
        </p:nvPicPr>
        <p:blipFill>
          <a:blip r:embed="rId3"/>
          <a:stretch>
            <a:fillRect/>
          </a:stretch>
        </p:blipFill>
        <p:spPr>
          <a:xfrm>
            <a:off x="2508106" y="3579108"/>
            <a:ext cx="4543425" cy="2581275"/>
          </a:xfrm>
          <a:prstGeom prst="rect">
            <a:avLst/>
          </a:prstGeom>
        </p:spPr>
      </p:pic>
    </p:spTree>
    <p:extLst>
      <p:ext uri="{BB962C8B-B14F-4D97-AF65-F5344CB8AC3E}">
        <p14:creationId xmlns:p14="http://schemas.microsoft.com/office/powerpoint/2010/main" val="4219727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HMM</a:t>
            </a:r>
            <a:endParaRPr lang="en-US" dirty="0"/>
          </a:p>
        </p:txBody>
      </p:sp>
      <p:sp>
        <p:nvSpPr>
          <p:cNvPr id="3" name="内容占位符 2"/>
          <p:cNvSpPr>
            <a:spLocks noGrp="1"/>
          </p:cNvSpPr>
          <p:nvPr>
            <p:ph idx="1"/>
          </p:nvPr>
        </p:nvSpPr>
        <p:spPr>
          <a:xfrm>
            <a:off x="587829" y="856989"/>
            <a:ext cx="5617028" cy="5444238"/>
          </a:xfrm>
        </p:spPr>
        <p:txBody>
          <a:bodyPr>
            <a:noAutofit/>
          </a:bodyPr>
          <a:lstStyle/>
          <a:p>
            <a:r>
              <a:rPr lang="en-US" altLang="en-US" dirty="0"/>
              <a:t>Example: The dishonest </a:t>
            </a:r>
            <a:r>
              <a:rPr lang="en-US" altLang="en-US" dirty="0" smtClean="0"/>
              <a:t>casino</a:t>
            </a:r>
          </a:p>
          <a:p>
            <a:r>
              <a:rPr lang="en-US" altLang="en-US" dirty="0"/>
              <a:t>A casino has two dice:</a:t>
            </a:r>
          </a:p>
          <a:p>
            <a:pPr lvl="1"/>
            <a:r>
              <a:rPr lang="en-US" altLang="en-US" dirty="0">
                <a:solidFill>
                  <a:srgbClr val="0070C0"/>
                </a:solidFill>
              </a:rPr>
              <a:t>Fair die</a:t>
            </a:r>
          </a:p>
          <a:p>
            <a:pPr marL="200025" lvl="1" indent="338138">
              <a:buNone/>
            </a:pPr>
            <a:r>
              <a:rPr lang="en-US" altLang="en-US" dirty="0" smtClean="0">
                <a:solidFill>
                  <a:srgbClr val="0070C0"/>
                </a:solidFill>
              </a:rPr>
              <a:t>P(1</a:t>
            </a:r>
            <a:r>
              <a:rPr lang="en-US" altLang="en-US" dirty="0">
                <a:solidFill>
                  <a:srgbClr val="0070C0"/>
                </a:solidFill>
              </a:rPr>
              <a:t>) = P(2) = P(3) = P(4) = P(5) = P(6) = 1/6</a:t>
            </a:r>
          </a:p>
          <a:p>
            <a:pPr lvl="1"/>
            <a:r>
              <a:rPr lang="en-US" altLang="en-US" dirty="0">
                <a:solidFill>
                  <a:srgbClr val="FF0000"/>
                </a:solidFill>
              </a:rPr>
              <a:t>Loaded die</a:t>
            </a:r>
          </a:p>
          <a:p>
            <a:pPr marL="200025" lvl="1" indent="338138">
              <a:buNone/>
            </a:pPr>
            <a:r>
              <a:rPr lang="en-US" altLang="en-US" dirty="0">
                <a:solidFill>
                  <a:srgbClr val="FF0000"/>
                </a:solidFill>
              </a:rPr>
              <a:t>P(1) = P(2) = P(3) = P(4) = P(5) = 1/10</a:t>
            </a:r>
          </a:p>
          <a:p>
            <a:pPr marL="200025" lvl="1" indent="338138">
              <a:buNone/>
            </a:pPr>
            <a:r>
              <a:rPr lang="en-US" altLang="en-US" dirty="0">
                <a:solidFill>
                  <a:srgbClr val="FF0000"/>
                </a:solidFill>
              </a:rPr>
              <a:t>P(6) = 1/2</a:t>
            </a:r>
          </a:p>
          <a:p>
            <a:r>
              <a:rPr lang="en-US" altLang="en-US" dirty="0"/>
              <a:t>Casino player switches between fair and loaded die with probability 1/20 at each </a:t>
            </a:r>
            <a:r>
              <a:rPr lang="en-US" altLang="en-US" dirty="0" smtClean="0"/>
              <a:t>turn</a:t>
            </a:r>
            <a:endParaRPr lang="en-US" altLang="en-US" dirty="0"/>
          </a:p>
        </p:txBody>
      </p:sp>
      <p:sp>
        <p:nvSpPr>
          <p:cNvPr id="4" name="日期占位符 3"/>
          <p:cNvSpPr>
            <a:spLocks noGrp="1"/>
          </p:cNvSpPr>
          <p:nvPr>
            <p:ph type="dt" sz="half" idx="10"/>
          </p:nvPr>
        </p:nvSpPr>
        <p:spPr/>
        <p:txBody>
          <a:bodyPr/>
          <a:lstStyle/>
          <a:p>
            <a:pPr>
              <a:defRPr/>
            </a:pPr>
            <a:fld id="{B1AB0FE0-72B4-4843-B296-865BA2431846}" type="datetime1">
              <a:rPr lang="en-US" altLang="zh-TW" smtClean="0"/>
              <a:t>12/17/2019</a:t>
            </a:fld>
            <a:endParaRPr lang="en-US" altLang="zh-TW"/>
          </a:p>
        </p:txBody>
      </p:sp>
      <p:sp>
        <p:nvSpPr>
          <p:cNvPr id="5" name="页脚占位符 4"/>
          <p:cNvSpPr>
            <a:spLocks noGrp="1"/>
          </p:cNvSpPr>
          <p:nvPr>
            <p:ph type="ftr" sz="quarter" idx="11"/>
          </p:nvPr>
        </p:nvSpPr>
        <p:spPr/>
        <p:txBody>
          <a:bodyPr/>
          <a:lstStyle/>
          <a:p>
            <a:pPr>
              <a:defRPr/>
            </a:pPr>
            <a:r>
              <a:rPr lang="en-US" altLang="zh-TW" smtClean="0"/>
              <a:t>Pattern recognition</a:t>
            </a:r>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7</a:t>
            </a:fld>
            <a:endParaRPr lang="en-US" altLang="zh-TW"/>
          </a:p>
        </p:txBody>
      </p:sp>
      <p:pic>
        <p:nvPicPr>
          <p:cNvPr id="9" name="Picture 4" descr="two d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955391"/>
            <a:ext cx="24384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casino play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096000" y="2479391"/>
            <a:ext cx="3048000" cy="3810000"/>
          </a:xfrm>
          <a:prstGeom prst="rect">
            <a:avLst/>
          </a:prstGeom>
        </p:spPr>
      </p:pic>
    </p:spTree>
    <p:extLst>
      <p:ext uri="{BB962C8B-B14F-4D97-AF65-F5344CB8AC3E}">
        <p14:creationId xmlns:p14="http://schemas.microsoft.com/office/powerpoint/2010/main" val="4256705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HMM</a:t>
            </a:r>
            <a:endParaRPr lang="en-US" dirty="0"/>
          </a:p>
        </p:txBody>
      </p:sp>
      <p:sp>
        <p:nvSpPr>
          <p:cNvPr id="3" name="内容占位符 2"/>
          <p:cNvSpPr>
            <a:spLocks noGrp="1"/>
          </p:cNvSpPr>
          <p:nvPr>
            <p:ph idx="1"/>
          </p:nvPr>
        </p:nvSpPr>
        <p:spPr/>
        <p:txBody>
          <a:bodyPr/>
          <a:lstStyle/>
          <a:p>
            <a:r>
              <a:rPr lang="en-US" dirty="0"/>
              <a:t>Game</a:t>
            </a:r>
          </a:p>
          <a:p>
            <a:pPr lvl="1"/>
            <a:r>
              <a:rPr lang="en-US" dirty="0"/>
              <a:t>You bet $1</a:t>
            </a:r>
          </a:p>
          <a:p>
            <a:pPr lvl="1"/>
            <a:r>
              <a:rPr lang="en-US" dirty="0"/>
              <a:t>You roll (always with a fair die)</a:t>
            </a:r>
          </a:p>
          <a:p>
            <a:pPr lvl="1"/>
            <a:r>
              <a:rPr lang="en-US" dirty="0"/>
              <a:t>Casino player rolls (maybe with fair die, maybe with loaded die)</a:t>
            </a:r>
          </a:p>
          <a:p>
            <a:pPr lvl="1"/>
            <a:r>
              <a:rPr lang="en-US" dirty="0"/>
              <a:t>Highest number wins $2</a:t>
            </a:r>
          </a:p>
          <a:p>
            <a:endParaRPr lang="en-US" dirty="0"/>
          </a:p>
        </p:txBody>
      </p:sp>
      <p:sp>
        <p:nvSpPr>
          <p:cNvPr id="4" name="日期占位符 3"/>
          <p:cNvSpPr>
            <a:spLocks noGrp="1"/>
          </p:cNvSpPr>
          <p:nvPr>
            <p:ph type="dt" sz="half" idx="10"/>
          </p:nvPr>
        </p:nvSpPr>
        <p:spPr/>
        <p:txBody>
          <a:bodyPr/>
          <a:lstStyle/>
          <a:p>
            <a:pPr>
              <a:defRPr/>
            </a:pPr>
            <a:fld id="{B1E0CFB0-CD7C-4112-8D3F-06AF846E08A7}" type="datetime1">
              <a:rPr lang="en-US" altLang="zh-TW" smtClean="0"/>
              <a:t>12/17/2019</a:t>
            </a:fld>
            <a:endParaRPr lang="en-US" altLang="zh-TW"/>
          </a:p>
        </p:txBody>
      </p:sp>
      <p:sp>
        <p:nvSpPr>
          <p:cNvPr id="5" name="页脚占位符 4"/>
          <p:cNvSpPr>
            <a:spLocks noGrp="1"/>
          </p:cNvSpPr>
          <p:nvPr>
            <p:ph type="ftr" sz="quarter" idx="11"/>
          </p:nvPr>
        </p:nvSpPr>
        <p:spPr/>
        <p:txBody>
          <a:bodyPr/>
          <a:lstStyle/>
          <a:p>
            <a:pPr>
              <a:defRPr/>
            </a:pPr>
            <a:r>
              <a:rPr lang="en-US" altLang="zh-TW" smtClean="0"/>
              <a:t>Pattern recognition</a:t>
            </a:r>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8</a:t>
            </a:fld>
            <a:endParaRPr lang="en-US" altLang="zh-TW"/>
          </a:p>
        </p:txBody>
      </p:sp>
    </p:spTree>
    <p:extLst>
      <p:ext uri="{BB962C8B-B14F-4D97-AF65-F5344CB8AC3E}">
        <p14:creationId xmlns:p14="http://schemas.microsoft.com/office/powerpoint/2010/main" val="56762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en-US" b="1" dirty="0">
                <a:solidFill>
                  <a:srgbClr val="FF0000"/>
                </a:solidFill>
              </a:rPr>
              <a:t>GIVEN</a:t>
            </a:r>
          </a:p>
          <a:p>
            <a:r>
              <a:rPr lang="en-US" altLang="en-US" dirty="0"/>
              <a:t>A sequence of rolls by the casino </a:t>
            </a:r>
            <a:r>
              <a:rPr lang="en-US" altLang="en-US" dirty="0" smtClean="0"/>
              <a:t>player</a:t>
            </a:r>
          </a:p>
          <a:p>
            <a:endParaRPr lang="en-US" altLang="en-US" dirty="0"/>
          </a:p>
          <a:p>
            <a:endParaRPr lang="en-US" altLang="en-US" dirty="0" smtClean="0"/>
          </a:p>
          <a:p>
            <a:endParaRPr lang="en-US" altLang="en-US" dirty="0"/>
          </a:p>
          <a:p>
            <a:r>
              <a:rPr lang="en-US" altLang="en-US" b="1" dirty="0">
                <a:solidFill>
                  <a:srgbClr val="FF0000"/>
                </a:solidFill>
              </a:rPr>
              <a:t>QUESTION</a:t>
            </a:r>
          </a:p>
          <a:p>
            <a:r>
              <a:rPr lang="en-US" altLang="en-US" dirty="0" smtClean="0"/>
              <a:t>What </a:t>
            </a:r>
            <a:r>
              <a:rPr lang="en-US" altLang="en-US" dirty="0"/>
              <a:t>portion of the sequence was generated with the fair die, and what portion with the loaded die?</a:t>
            </a:r>
          </a:p>
          <a:p>
            <a:endParaRPr lang="en-US" altLang="en-US" dirty="0"/>
          </a:p>
          <a:p>
            <a:r>
              <a:rPr lang="en-US" altLang="en-US" dirty="0"/>
              <a:t>This is the </a:t>
            </a:r>
            <a:r>
              <a:rPr lang="en-US" altLang="en-US" b="1" dirty="0">
                <a:solidFill>
                  <a:srgbClr val="FF0000"/>
                </a:solidFill>
              </a:rPr>
              <a:t>DECODING</a:t>
            </a:r>
            <a:r>
              <a:rPr lang="en-US" altLang="en-US" dirty="0"/>
              <a:t> question in HMMs</a:t>
            </a:r>
          </a:p>
          <a:p>
            <a:endParaRPr lang="en-US" altLang="en-US" dirty="0" smtClean="0"/>
          </a:p>
          <a:p>
            <a:endParaRPr lang="en-US" dirty="0"/>
          </a:p>
        </p:txBody>
      </p:sp>
      <p:sp>
        <p:nvSpPr>
          <p:cNvPr id="8" name="Rectangle 5"/>
          <p:cNvSpPr>
            <a:spLocks noChangeArrowheads="1"/>
          </p:cNvSpPr>
          <p:nvPr/>
        </p:nvSpPr>
        <p:spPr bwMode="auto">
          <a:xfrm>
            <a:off x="2911475" y="2227263"/>
            <a:ext cx="2817814" cy="342900"/>
          </a:xfrm>
          <a:prstGeom prst="rect">
            <a:avLst/>
          </a:prstGeom>
          <a:solidFill>
            <a:schemeClr val="accent1">
              <a:lumMod val="20000"/>
              <a:lumOff val="80000"/>
            </a:schemeClr>
          </a:solidFill>
          <a:ln w="12700">
            <a:solidFill>
              <a:srgbClr val="FF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 name="矩形 14"/>
          <p:cNvSpPr/>
          <p:nvPr/>
        </p:nvSpPr>
        <p:spPr>
          <a:xfrm>
            <a:off x="457200" y="2227263"/>
            <a:ext cx="8686800" cy="338554"/>
          </a:xfrm>
          <a:prstGeom prst="rect">
            <a:avLst/>
          </a:prstGeom>
        </p:spPr>
        <p:txBody>
          <a:bodyPr wrap="square">
            <a:spAutoFit/>
          </a:bodyPr>
          <a:lstStyle/>
          <a:p>
            <a:pPr marL="342900" lvl="0" indent="-342900" fontAlgn="base">
              <a:spcBef>
                <a:spcPct val="20000"/>
              </a:spcBef>
              <a:spcAft>
                <a:spcPct val="0"/>
              </a:spcAft>
              <a:buClr>
                <a:srgbClr val="006699"/>
              </a:buClr>
            </a:pPr>
            <a:r>
              <a:rPr lang="en-US" altLang="en-US" sz="1600" b="1" kern="0" dirty="0">
                <a:solidFill>
                  <a:srgbClr val="333399"/>
                </a:solidFill>
                <a:latin typeface="Arial"/>
              </a:rPr>
              <a:t>124552</a:t>
            </a:r>
            <a:r>
              <a:rPr lang="en-US" altLang="en-US" sz="1600" b="1" kern="0" dirty="0">
                <a:solidFill>
                  <a:srgbClr val="FF0000"/>
                </a:solidFill>
                <a:latin typeface="Arial"/>
              </a:rPr>
              <a:t>6</a:t>
            </a:r>
            <a:r>
              <a:rPr lang="en-US" altLang="en-US" sz="1600" b="1" kern="0" dirty="0">
                <a:solidFill>
                  <a:srgbClr val="333399"/>
                </a:solidFill>
                <a:latin typeface="Arial"/>
              </a:rPr>
              <a:t>4</a:t>
            </a:r>
            <a:r>
              <a:rPr lang="en-US" altLang="en-US" sz="1600" b="1" kern="0" dirty="0">
                <a:solidFill>
                  <a:srgbClr val="FF0000"/>
                </a:solidFill>
                <a:latin typeface="Arial"/>
              </a:rPr>
              <a:t>6</a:t>
            </a:r>
            <a:r>
              <a:rPr lang="en-US" altLang="en-US" sz="1600" b="1" kern="0" dirty="0">
                <a:solidFill>
                  <a:srgbClr val="333399"/>
                </a:solidFill>
                <a:latin typeface="Arial"/>
              </a:rPr>
              <a:t>214</a:t>
            </a:r>
            <a:r>
              <a:rPr lang="en-US" altLang="en-US" sz="1600" b="1" kern="0" dirty="0">
                <a:solidFill>
                  <a:srgbClr val="FF0000"/>
                </a:solidFill>
                <a:latin typeface="Arial"/>
              </a:rPr>
              <a:t>6</a:t>
            </a:r>
            <a:r>
              <a:rPr lang="en-US" altLang="en-US" sz="1600" b="1" kern="0" dirty="0">
                <a:solidFill>
                  <a:srgbClr val="333399"/>
                </a:solidFill>
                <a:latin typeface="Arial"/>
              </a:rPr>
              <a:t>14</a:t>
            </a:r>
            <a:r>
              <a:rPr lang="en-US" altLang="en-US" sz="1600" b="1" kern="0" dirty="0">
                <a:solidFill>
                  <a:srgbClr val="FF0000"/>
                </a:solidFill>
                <a:latin typeface="Arial"/>
              </a:rPr>
              <a:t>6</a:t>
            </a:r>
            <a:r>
              <a:rPr lang="en-US" altLang="en-US" sz="1600" b="1" kern="0" dirty="0">
                <a:solidFill>
                  <a:srgbClr val="333399"/>
                </a:solidFill>
                <a:latin typeface="Arial"/>
              </a:rPr>
              <a:t>13</a:t>
            </a:r>
            <a:r>
              <a:rPr lang="en-US" altLang="en-US" sz="1600" b="1" kern="0" dirty="0">
                <a:solidFill>
                  <a:srgbClr val="FF0000"/>
                </a:solidFill>
                <a:latin typeface="Arial"/>
              </a:rPr>
              <a:t>6</a:t>
            </a:r>
            <a:r>
              <a:rPr lang="en-US" altLang="en-US" sz="1600" b="1" kern="0" dirty="0">
                <a:solidFill>
                  <a:srgbClr val="333399"/>
                </a:solidFill>
                <a:latin typeface="Arial"/>
              </a:rPr>
              <a:t>13</a:t>
            </a:r>
            <a:r>
              <a:rPr lang="en-US" altLang="en-US" sz="1600" b="1" kern="0" dirty="0">
                <a:solidFill>
                  <a:srgbClr val="FF0000"/>
                </a:solidFill>
                <a:latin typeface="Arial"/>
              </a:rPr>
              <a:t>666</a:t>
            </a:r>
            <a:r>
              <a:rPr lang="en-US" altLang="en-US" sz="1600" b="1" kern="0" dirty="0">
                <a:solidFill>
                  <a:srgbClr val="333399"/>
                </a:solidFill>
                <a:latin typeface="Arial"/>
              </a:rPr>
              <a:t>1</a:t>
            </a:r>
            <a:r>
              <a:rPr lang="en-US" altLang="en-US" sz="1600" b="1" kern="0" dirty="0">
                <a:solidFill>
                  <a:srgbClr val="FF0000"/>
                </a:solidFill>
                <a:latin typeface="Arial"/>
              </a:rPr>
              <a:t>66</a:t>
            </a:r>
            <a:r>
              <a:rPr lang="en-US" altLang="en-US" sz="1600" b="1" kern="0" dirty="0">
                <a:solidFill>
                  <a:srgbClr val="333399"/>
                </a:solidFill>
                <a:latin typeface="Arial"/>
              </a:rPr>
              <a:t>4</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515</a:t>
            </a:r>
            <a:r>
              <a:rPr lang="en-US" altLang="en-US" sz="1600" b="1" kern="0" dirty="0">
                <a:solidFill>
                  <a:srgbClr val="FF0000"/>
                </a:solidFill>
                <a:latin typeface="Arial"/>
              </a:rPr>
              <a:t>6</a:t>
            </a:r>
            <a:r>
              <a:rPr lang="en-US" altLang="en-US" sz="1600" b="1" kern="0" dirty="0">
                <a:solidFill>
                  <a:srgbClr val="333399"/>
                </a:solidFill>
                <a:latin typeface="Arial"/>
              </a:rPr>
              <a:t>1511514</a:t>
            </a:r>
            <a:r>
              <a:rPr lang="en-US" altLang="en-US" sz="1600" b="1" kern="0" dirty="0">
                <a:solidFill>
                  <a:srgbClr val="FF0000"/>
                </a:solidFill>
                <a:latin typeface="Arial"/>
              </a:rPr>
              <a:t>6</a:t>
            </a:r>
            <a:r>
              <a:rPr lang="en-US" altLang="en-US" sz="1600" b="1" kern="0" dirty="0">
                <a:solidFill>
                  <a:srgbClr val="333399"/>
                </a:solidFill>
                <a:latin typeface="Arial"/>
              </a:rPr>
              <a:t>1235</a:t>
            </a:r>
            <a:r>
              <a:rPr lang="en-US" altLang="en-US" sz="1600" b="1" kern="0" dirty="0">
                <a:solidFill>
                  <a:srgbClr val="FF0000"/>
                </a:solidFill>
                <a:latin typeface="Arial"/>
              </a:rPr>
              <a:t>6</a:t>
            </a:r>
            <a:r>
              <a:rPr lang="en-US" altLang="en-US" sz="1600" b="1" kern="0" dirty="0">
                <a:solidFill>
                  <a:srgbClr val="333399"/>
                </a:solidFill>
                <a:latin typeface="Arial"/>
              </a:rPr>
              <a:t>2344</a:t>
            </a:r>
          </a:p>
        </p:txBody>
      </p:sp>
      <p:sp>
        <p:nvSpPr>
          <p:cNvPr id="2" name="标题 1"/>
          <p:cNvSpPr>
            <a:spLocks noGrp="1"/>
          </p:cNvSpPr>
          <p:nvPr>
            <p:ph type="title"/>
          </p:nvPr>
        </p:nvSpPr>
        <p:spPr/>
        <p:txBody>
          <a:bodyPr/>
          <a:lstStyle/>
          <a:p>
            <a:r>
              <a:rPr lang="en-US" altLang="en-US" dirty="0"/>
              <a:t>Question # 1 – Decoding</a:t>
            </a:r>
            <a:endParaRPr lang="en-US" dirty="0"/>
          </a:p>
        </p:txBody>
      </p:sp>
      <p:sp>
        <p:nvSpPr>
          <p:cNvPr id="4" name="日期占位符 3"/>
          <p:cNvSpPr>
            <a:spLocks noGrp="1"/>
          </p:cNvSpPr>
          <p:nvPr>
            <p:ph type="dt" sz="half" idx="10"/>
          </p:nvPr>
        </p:nvSpPr>
        <p:spPr/>
        <p:txBody>
          <a:bodyPr/>
          <a:lstStyle/>
          <a:p>
            <a:pPr>
              <a:defRPr/>
            </a:pPr>
            <a:fld id="{76531631-0349-48F3-A7F4-3105AB0E29B5}" type="datetime1">
              <a:rPr lang="en-US" altLang="zh-TW" smtClean="0"/>
              <a:t>12/17/2019</a:t>
            </a:fld>
            <a:endParaRPr lang="en-US" altLang="zh-TW"/>
          </a:p>
        </p:txBody>
      </p:sp>
      <p:sp>
        <p:nvSpPr>
          <p:cNvPr id="5" name="页脚占位符 4"/>
          <p:cNvSpPr>
            <a:spLocks noGrp="1"/>
          </p:cNvSpPr>
          <p:nvPr>
            <p:ph type="ftr" sz="quarter" idx="11"/>
          </p:nvPr>
        </p:nvSpPr>
        <p:spPr/>
        <p:txBody>
          <a:bodyPr/>
          <a:lstStyle/>
          <a:p>
            <a:pPr>
              <a:defRPr/>
            </a:pPr>
            <a:r>
              <a:rPr lang="en-US" altLang="zh-TW" smtClean="0"/>
              <a:t>Pattern recognition</a:t>
            </a:r>
            <a:endParaRPr lang="en-US" altLang="zh-TW"/>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9</a:t>
            </a:fld>
            <a:endParaRPr lang="en-US" altLang="zh-TW"/>
          </a:p>
        </p:txBody>
      </p:sp>
      <p:sp>
        <p:nvSpPr>
          <p:cNvPr id="7" name="Rectangle 4"/>
          <p:cNvSpPr>
            <a:spLocks noChangeArrowheads="1"/>
          </p:cNvSpPr>
          <p:nvPr/>
        </p:nvSpPr>
        <p:spPr bwMode="auto">
          <a:xfrm>
            <a:off x="552450" y="2227263"/>
            <a:ext cx="2359025" cy="342900"/>
          </a:xfrm>
          <a:prstGeom prst="rect">
            <a:avLst/>
          </a:prstGeom>
          <a:noFill/>
          <a:ln w="12700">
            <a:solidFill>
              <a:srgbClr val="00808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 name="Rectangle 6"/>
          <p:cNvSpPr>
            <a:spLocks noChangeArrowheads="1"/>
          </p:cNvSpPr>
          <p:nvPr/>
        </p:nvSpPr>
        <p:spPr bwMode="auto">
          <a:xfrm>
            <a:off x="5738813" y="2227263"/>
            <a:ext cx="2378075" cy="342900"/>
          </a:xfrm>
          <a:prstGeom prst="rect">
            <a:avLst/>
          </a:prstGeom>
          <a:noFill/>
          <a:ln w="12700">
            <a:solidFill>
              <a:srgbClr val="00808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 name="Text Box 7"/>
          <p:cNvSpPr txBox="1">
            <a:spLocks noChangeArrowheads="1"/>
          </p:cNvSpPr>
          <p:nvPr/>
        </p:nvSpPr>
        <p:spPr bwMode="auto">
          <a:xfrm>
            <a:off x="1392238" y="2678113"/>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66"/>
                </a:solidFill>
              </a:rPr>
              <a:t>FAIR</a:t>
            </a:r>
          </a:p>
        </p:txBody>
      </p:sp>
      <p:sp>
        <p:nvSpPr>
          <p:cNvPr id="11" name="Text Box 8"/>
          <p:cNvSpPr txBox="1">
            <a:spLocks noChangeArrowheads="1"/>
          </p:cNvSpPr>
          <p:nvPr/>
        </p:nvSpPr>
        <p:spPr bwMode="auto">
          <a:xfrm>
            <a:off x="3765550" y="2678113"/>
            <a:ext cx="1123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CC3300"/>
                </a:solidFill>
              </a:rPr>
              <a:t>LOADED</a:t>
            </a:r>
          </a:p>
        </p:txBody>
      </p:sp>
      <p:sp>
        <p:nvSpPr>
          <p:cNvPr id="12" name="Text Box 9"/>
          <p:cNvSpPr txBox="1">
            <a:spLocks noChangeArrowheads="1"/>
          </p:cNvSpPr>
          <p:nvPr/>
        </p:nvSpPr>
        <p:spPr bwMode="auto">
          <a:xfrm>
            <a:off x="6575425" y="2678113"/>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rgbClr val="006666"/>
                </a:solidFill>
              </a:rPr>
              <a:t>FAIR</a:t>
            </a:r>
          </a:p>
        </p:txBody>
      </p:sp>
    </p:spTree>
    <p:extLst>
      <p:ext uri="{BB962C8B-B14F-4D97-AF65-F5344CB8AC3E}">
        <p14:creationId xmlns:p14="http://schemas.microsoft.com/office/powerpoint/2010/main" val="22336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P spid="10" grpId="0"/>
      <p:bldP spid="11" grpId="0"/>
      <p:bldP spid="12" grpId="0"/>
    </p:bld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671</TotalTime>
  <Words>1508</Words>
  <Application>Microsoft Office PowerPoint</Application>
  <PresentationFormat>全屏显示(4:3)</PresentationFormat>
  <Paragraphs>522</Paragraphs>
  <Slides>37</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37</vt:i4>
      </vt:variant>
    </vt:vector>
  </HeadingPairs>
  <TitlesOfParts>
    <vt:vector size="49" baseType="lpstr">
      <vt:lpstr>Arial Unicode MS</vt:lpstr>
      <vt:lpstr>新細明體</vt:lpstr>
      <vt:lpstr>等线</vt:lpstr>
      <vt:lpstr>宋体</vt:lpstr>
      <vt:lpstr>Arial</vt:lpstr>
      <vt:lpstr>Calibri</vt:lpstr>
      <vt:lpstr>Calibri Light</vt:lpstr>
      <vt:lpstr>Cambria Math</vt:lpstr>
      <vt:lpstr>Symbol</vt:lpstr>
      <vt:lpstr>Times New Roman</vt:lpstr>
      <vt:lpstr>Wingdings</vt:lpstr>
      <vt:lpstr>回顾</vt:lpstr>
      <vt:lpstr>Probabilistic Graphical Model</vt:lpstr>
      <vt:lpstr>Markov chains</vt:lpstr>
      <vt:lpstr>Markov chains</vt:lpstr>
      <vt:lpstr>Markov chains</vt:lpstr>
      <vt:lpstr>Markov chains</vt:lpstr>
      <vt:lpstr>Markov chains</vt:lpstr>
      <vt:lpstr>HMM</vt:lpstr>
      <vt:lpstr>HMM</vt:lpstr>
      <vt:lpstr>Question # 1 – Decoding</vt:lpstr>
      <vt:lpstr>Question # 2 – Evaluation</vt:lpstr>
      <vt:lpstr>Question # 3 – Learning</vt:lpstr>
      <vt:lpstr>The dishonest casino model</vt:lpstr>
      <vt:lpstr>An HMM is memoryless</vt:lpstr>
      <vt:lpstr>An HMM is memoryless</vt:lpstr>
      <vt:lpstr>Definition of HMM</vt:lpstr>
      <vt:lpstr>A parse of a sequence</vt:lpstr>
      <vt:lpstr>Generating a sequence by the model</vt:lpstr>
      <vt:lpstr>Likelihood of a parse</vt:lpstr>
      <vt:lpstr>Example: the dishonest casino</vt:lpstr>
      <vt:lpstr>Example: the dishonest casino</vt:lpstr>
      <vt:lpstr>Example: the dishonest casino</vt:lpstr>
      <vt:lpstr>The three main questions on HMMs</vt:lpstr>
      <vt:lpstr>Another example: Teacher-mood-model</vt:lpstr>
      <vt:lpstr>Another example: Teacher-mood-model</vt:lpstr>
      <vt:lpstr>Another example: Teacher-mood-model</vt:lpstr>
      <vt:lpstr>HMM: Viterbi algorithm</vt:lpstr>
      <vt:lpstr>HMM: Viterbi algorithm</vt:lpstr>
      <vt:lpstr>HMM: Viterbi algorithm</vt:lpstr>
      <vt:lpstr>HMM: Viterbi algorithm</vt:lpstr>
      <vt:lpstr>HMM: Viterbi algorithm</vt:lpstr>
      <vt:lpstr>HMM: Viterbi algorithm</vt:lpstr>
      <vt:lpstr>HMM: Viterbi algorithm</vt:lpstr>
      <vt:lpstr>HMM: Viterbi algorithm</vt:lpstr>
      <vt:lpstr>HMM: Viterbi algorithm</vt:lpstr>
      <vt:lpstr>HMM: Parameter estimation</vt:lpstr>
      <vt:lpstr>HMM: Parameter estimation</vt:lpstr>
      <vt:lpstr>HMM: Parameter estimation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Ying Shen</dc:creator>
  <cp:lastModifiedBy>Ying</cp:lastModifiedBy>
  <cp:revision>35</cp:revision>
  <dcterms:created xsi:type="dcterms:W3CDTF">2016-12-23T02:45:43Z</dcterms:created>
  <dcterms:modified xsi:type="dcterms:W3CDTF">2019-12-17T12:09:53Z</dcterms:modified>
</cp:coreProperties>
</file>