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7" r:id="rId2"/>
    <p:sldId id="258" r:id="rId3"/>
    <p:sldId id="259" r:id="rId4"/>
    <p:sldId id="260" r:id="rId5"/>
    <p:sldId id="261" r:id="rId6"/>
    <p:sldId id="262" r:id="rId7"/>
    <p:sldId id="311" r:id="rId8"/>
    <p:sldId id="275" r:id="rId9"/>
    <p:sldId id="276" r:id="rId10"/>
    <p:sldId id="263" r:id="rId11"/>
    <p:sldId id="264" r:id="rId12"/>
    <p:sldId id="26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97" r:id="rId29"/>
    <p:sldId id="298" r:id="rId30"/>
    <p:sldId id="299" r:id="rId31"/>
    <p:sldId id="300" r:id="rId32"/>
    <p:sldId id="274" r:id="rId33"/>
    <p:sldId id="294" r:id="rId34"/>
    <p:sldId id="309" r:id="rId35"/>
    <p:sldId id="296" r:id="rId36"/>
    <p:sldId id="301" r:id="rId37"/>
    <p:sldId id="310" r:id="rId38"/>
    <p:sldId id="295" r:id="rId39"/>
    <p:sldId id="302" r:id="rId40"/>
    <p:sldId id="303" r:id="rId41"/>
    <p:sldId id="304" r:id="rId42"/>
    <p:sldId id="305" r:id="rId43"/>
    <p:sldId id="306" r:id="rId44"/>
    <p:sldId id="285" r:id="rId45"/>
    <p:sldId id="286" r:id="rId46"/>
    <p:sldId id="287" r:id="rId47"/>
    <p:sldId id="288" r:id="rId48"/>
    <p:sldId id="291" r:id="rId49"/>
    <p:sldId id="289" r:id="rId50"/>
    <p:sldId id="293" r:id="rId51"/>
    <p:sldId id="290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75" autoAdjust="0"/>
  </p:normalViewPr>
  <p:slideViewPr>
    <p:cSldViewPr snapToGrid="0">
      <p:cViewPr varScale="1">
        <p:scale>
          <a:sx n="60" d="100"/>
          <a:sy n="60" d="100"/>
        </p:scale>
        <p:origin x="143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B945-9C72-46E5-A228-3A76DD8B598C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3FF2F-CA42-4CFF-B58E-FB317FC6A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是实数上的向量空间，或者更一般地，是在某个有序域上，如果对于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中的所有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，并且在区间（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）中的所有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(1-t)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也属于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中的集合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被称为凸。换句话说，连接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的线段上的每个点都在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凸函数：设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为定义在区间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上的函数，若对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上的任意两点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和任意的实数</a:t>
                </a:r>
                <a:r>
                  <a:rPr lang="el-GR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总有</a:t>
                </a:r>
                <a14:m>
                  <m:oMath xmlns:m="http://schemas.openxmlformats.org/officeDocument/2006/math"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l-GR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200" b="0" i="1" kern="1200" baseline="-250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1−</m:t>
                            </m:r>
                            <m:r>
                              <a:rPr lang="el-GR" altLang="zh-CN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d>
                      <m:dPr>
                        <m:ctrlP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1−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是实数上的向量空间，或者更一般地，是在某个有序域上，如果对于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，并且在区间（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(1-t)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x+ty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也属于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中的集合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被称为凸。换句话说，连接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的线段上的每个点都在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中。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凸函数：设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为定义在区间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上的函数，若对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上的任意两点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和任意的实数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𝑓(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1−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≤𝜆𝑓(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1−𝜆)𝑓(𝑥_2)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3FF2F-CA42-4CFF-B58E-FB317FC6AB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3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1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20.png"/><Relationship Id="rId4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5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9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26" Type="http://schemas.openxmlformats.org/officeDocument/2006/relationships/image" Target="../media/image760.png"/><Relationship Id="rId39" Type="http://schemas.openxmlformats.org/officeDocument/2006/relationships/image" Target="../media/image89.png"/><Relationship Id="rId21" Type="http://schemas.openxmlformats.org/officeDocument/2006/relationships/image" Target="../media/image710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29" Type="http://schemas.openxmlformats.org/officeDocument/2006/relationships/image" Target="../media/image79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24" Type="http://schemas.openxmlformats.org/officeDocument/2006/relationships/image" Target="../media/image740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5" Type="http://schemas.openxmlformats.org/officeDocument/2006/relationships/image" Target="../media/image55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28" Type="http://schemas.openxmlformats.org/officeDocument/2006/relationships/image" Target="../media/image780.png"/><Relationship Id="rId36" Type="http://schemas.openxmlformats.org/officeDocument/2006/relationships/image" Target="../media/image86.png"/><Relationship Id="rId10" Type="http://schemas.openxmlformats.org/officeDocument/2006/relationships/image" Target="../media/image600.png"/><Relationship Id="rId19" Type="http://schemas.openxmlformats.org/officeDocument/2006/relationships/image" Target="../media/image690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Relationship Id="rId27" Type="http://schemas.openxmlformats.org/officeDocument/2006/relationships/image" Target="../media/image770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5" Type="http://schemas.openxmlformats.org/officeDocument/2006/relationships/image" Target="../media/image750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/>
              <a:t>Ying Shen</a:t>
            </a:r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  <p:extLst>
      <p:ext uri="{BB962C8B-B14F-4D97-AF65-F5344CB8AC3E}">
        <p14:creationId xmlns:p14="http://schemas.microsoft.com/office/powerpoint/2010/main" val="172530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is a convex function</a:t>
                </a:r>
              </a:p>
              <a:p>
                <a:endParaRPr lang="en-US" dirty="0"/>
              </a:p>
              <a:p>
                <a:r>
                  <a:rPr lang="en-US" dirty="0"/>
                  <a:t>The extremum can be achieved at the stationary point, i.e.</a:t>
                </a:r>
              </a:p>
              <a:p>
                <a:pPr algn="ctr"/>
                <a:endParaRPr lang="en-US" b="0" dirty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65814" y="2886235"/>
                <a:ext cx="4935237" cy="2108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14" y="2886235"/>
                <a:ext cx="4935237" cy="2108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3501568" y="3728017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the equations and we can have closed-form expression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800" dirty="0"/>
              </a:p>
              <a:p>
                <a:pPr marL="90488" indent="53340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mean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9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general case, given a dataset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 we try to learn a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can also use the least square method to estimate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dirty="0"/>
                  <a:t>Firstly, denote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680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57647" y="5417121"/>
            <a:ext cx="6080958" cy="762006"/>
            <a:chOff x="2064326" y="5749636"/>
            <a:chExt cx="5972618" cy="762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We want to 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651"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圆角矩形 7"/>
            <p:cNvSpPr/>
            <p:nvPr/>
          </p:nvSpPr>
          <p:spPr>
            <a:xfrm>
              <a:off x="2064326" y="5749636"/>
              <a:ext cx="5972618" cy="76200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8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Matrix differentiation</a:t>
                </a:r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/>
                  <a:t>Function is a vector and the variable is a scalar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82550" indent="360363">
                  <a:buNone/>
                </a:pPr>
                <a:r>
                  <a:rPr lang="en-US" dirty="0"/>
                  <a:t>Definition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  <a:p>
            <a:pPr marL="442913" indent="-360363">
              <a:buFont typeface="+mj-lt"/>
              <a:buAutoNum type="arabicPeriod" startAt="2"/>
            </a:pPr>
            <a:r>
              <a:rPr lang="en-US" dirty="0"/>
              <a:t>Function is a matrix and the variable is a scalar </a:t>
            </a:r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Definition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39255"/>
              </p:ext>
            </p:extLst>
          </p:nvPr>
        </p:nvGraphicFramePr>
        <p:xfrm>
          <a:off x="1988740" y="1801084"/>
          <a:ext cx="5168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" name="Equation" r:id="rId3" imgW="2641600" imgH="939800" progId="Equation.DSMT4">
                  <p:embed/>
                </p:oleObj>
              </mc:Choice>
              <mc:Fallback>
                <p:oleObj name="Equation" r:id="rId3" imgW="2641600" imgH="9398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740" y="1801084"/>
                        <a:ext cx="5168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56504"/>
              </p:ext>
            </p:extLst>
          </p:nvPr>
        </p:nvGraphicFramePr>
        <p:xfrm>
          <a:off x="1943707" y="3761728"/>
          <a:ext cx="548163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name="Equation" r:id="rId5" imgW="2857500" imgH="1473200" progId="Equation.DSMT4">
                  <p:embed/>
                </p:oleObj>
              </mc:Choice>
              <mc:Fallback>
                <p:oleObj name="Equation" r:id="rId5" imgW="2857500" imgH="14732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7" y="3761728"/>
                        <a:ext cx="5481637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29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  <a:p>
            <a:pPr marL="539750" indent="-457200">
              <a:buFont typeface="+mj-lt"/>
              <a:buAutoNum type="arabicPeriod" startAt="3"/>
            </a:pPr>
            <a:r>
              <a:rPr lang="en-US" dirty="0"/>
              <a:t>Function is a scalar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Definition</a:t>
            </a:r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In a similar way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12453"/>
              </p:ext>
            </p:extLst>
          </p:nvPr>
        </p:nvGraphicFramePr>
        <p:xfrm>
          <a:off x="2677164" y="1777404"/>
          <a:ext cx="2933927" cy="48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164" y="1777404"/>
                        <a:ext cx="2933927" cy="48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62596"/>
              </p:ext>
            </p:extLst>
          </p:nvPr>
        </p:nvGraphicFramePr>
        <p:xfrm>
          <a:off x="2533104" y="2722419"/>
          <a:ext cx="3188824" cy="104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" name="Equation" r:id="rId5" imgW="1536700" imgH="508000" progId="Equation.DSMT4">
                  <p:embed/>
                </p:oleObj>
              </mc:Choice>
              <mc:Fallback>
                <p:oleObj name="Equation" r:id="rId5" imgW="1536700" imgH="5080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104" y="2722419"/>
                        <a:ext cx="3188824" cy="104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89146"/>
              </p:ext>
            </p:extLst>
          </p:nvPr>
        </p:nvGraphicFramePr>
        <p:xfrm>
          <a:off x="2652713" y="4510093"/>
          <a:ext cx="3131839" cy="51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" name="Equation" r:id="rId7" imgW="1397000" imgH="228600" progId="Equation.DSMT4">
                  <p:embed/>
                </p:oleObj>
              </mc:Choice>
              <mc:Fallback>
                <p:oleObj name="Equation" r:id="rId7" imgW="1397000" imgH="2286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510093"/>
                        <a:ext cx="3131839" cy="51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961689"/>
              </p:ext>
            </p:extLst>
          </p:nvPr>
        </p:nvGraphicFramePr>
        <p:xfrm>
          <a:off x="2686050" y="5143506"/>
          <a:ext cx="3035877" cy="98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143506"/>
                        <a:ext cx="3035877" cy="987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91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  <a:p>
            <a:pPr marL="539750" indent="-457200">
              <a:buFont typeface="+mj-lt"/>
              <a:buAutoNum type="arabicPeriod" startAt="4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Definition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19872"/>
              </p:ext>
            </p:extLst>
          </p:nvPr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63778"/>
              </p:ext>
            </p:extLst>
          </p:nvPr>
        </p:nvGraphicFramePr>
        <p:xfrm>
          <a:off x="2286071" y="2922282"/>
          <a:ext cx="4624110" cy="30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Equation" r:id="rId5" imgW="2387600" imgH="1587500" progId="Equation.DSMT4">
                  <p:embed/>
                </p:oleObj>
              </mc:Choice>
              <mc:Fallback>
                <p:oleObj name="Equation" r:id="rId5" imgW="2387600" imgH="1587500" progId="Equation.DSMT4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71" y="2922282"/>
                        <a:ext cx="4624110" cy="3055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8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In a similar way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74741"/>
              </p:ext>
            </p:extLst>
          </p:nvPr>
        </p:nvGraphicFramePr>
        <p:xfrm>
          <a:off x="2221155" y="2964873"/>
          <a:ext cx="4606917" cy="31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" name="Equation" r:id="rId5" imgW="2324100" imgH="1587500" progId="Equation.DSMT4">
                  <p:embed/>
                </p:oleObj>
              </mc:Choice>
              <mc:Fallback>
                <p:oleObj name="Equation" r:id="rId5" imgW="2324100" imgH="15875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55" y="2964873"/>
                        <a:ext cx="4606917" cy="312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68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Example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97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results</a:t>
                </a:r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  <a:p>
                <a:pPr marL="82550" indent="360363">
                  <a:buNone/>
                </a:pPr>
                <a:r>
                  <a:rPr lang="en-US" dirty="0"/>
                  <a:t>Then </a:t>
                </a:r>
              </a:p>
              <a:p>
                <a:pPr marL="82550" indent="360363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05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form of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with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/>
                  <a:t> attributes</a:t>
                </a:r>
              </a:p>
              <a:p>
                <a:r>
                  <a:rPr lang="en-US" dirty="0"/>
                  <a:t>The linear model tries to  a learn a prediction function using a linear combination of all attributes, i.e.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vector form of the function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90488" indent="352425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Once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have been learned from samples,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will be determined.</a:t>
                </a:r>
              </a:p>
              <a:p>
                <a:r>
                  <a:rPr lang="en-US" dirty="0"/>
                  <a:t>For example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+0.5∗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+0.3∗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blipFill>
                <a:blip r:embed="rId3"/>
                <a:stretch>
                  <a:fillRect l="-960" r="-52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results</a:t>
                </a:r>
              </a:p>
              <a:p>
                <a:pPr marL="539750" indent="-45720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Similarly,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blipFill>
                <a:blip r:embed="rId3"/>
                <a:stretch>
                  <a:fillRect l="-15278" r="-7222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302513" y="1819795"/>
            <a:ext cx="2623713" cy="326505"/>
            <a:chOff x="4302513" y="1819795"/>
            <a:chExt cx="2623713" cy="32650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2513" y="1819795"/>
              <a:ext cx="2623713" cy="63500"/>
              <a:chOff x="4302513" y="1819795"/>
              <a:chExt cx="2623713" cy="635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302513" y="18197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02513" y="18832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614369" y="18799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187700" y="2616553"/>
            <a:ext cx="4570018" cy="2174995"/>
            <a:chOff x="3187700" y="2616553"/>
            <a:chExt cx="4570018" cy="2174995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614368" y="26165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3187700" y="2872006"/>
              <a:ext cx="4570018" cy="1919542"/>
              <a:chOff x="3187700" y="2872006"/>
              <a:chExt cx="4570018" cy="1919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oMath>
                      </m:oMathPara>
                    </a14:m>
                    <a:endParaRPr lang="en-US" sz="2400" b="0" i="1" dirty="0">
                      <a:latin typeface="Cambria Math" panose="02040503050406030204" pitchFamily="18" charset="0"/>
                    </a:endParaRPr>
                  </a:p>
                  <a:p>
                    <a:pPr indent="1384300"/>
                    <a:r>
                      <a:rPr lang="en-US" sz="2400" b="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a14:m>
                    <a:endParaRPr lang="en-US" sz="2400" b="1" dirty="0"/>
                  </a:p>
                  <a:p>
                    <a:pPr marL="1460500" indent="-25400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右箭头 20"/>
              <p:cNvSpPr/>
              <p:nvPr/>
            </p:nvSpPr>
            <p:spPr>
              <a:xfrm>
                <a:off x="3187700" y="4401966"/>
                <a:ext cx="317500" cy="317500"/>
              </a:xfrm>
              <a:prstGeom prst="right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263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9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Discussion</a:t>
                </a:r>
              </a:p>
              <a:p>
                <a:pPr marL="457200" indent="-3683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 is a full-rank matrix or a positive definite matrix,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is not a full-rank matrix</a:t>
                </a:r>
              </a:p>
              <a:p>
                <a:pPr marL="88900" indent="0">
                  <a:buNone/>
                </a:pP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→ Inductive bias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  <a:blipFill>
                <a:blip r:embed="rId3"/>
                <a:stretch>
                  <a:fillRect t="-5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  <a:blipFill>
                <a:blip r:embed="rId4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3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Log-linear regression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More generally, if a monotone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/>
                  <a:t> is differentiable, let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is a generalized linear model,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/>
                  <a:t> is a link function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8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do we perform classification task using linear model?</a:t>
                </a:r>
              </a:p>
              <a:p>
                <a:r>
                  <a:rPr lang="en-US" dirty="0"/>
                  <a:t>Firstly, let’s consider a binary classification task with labels from {0, 1}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→ {0, 1}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Unit-step function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&gt;0;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820128" y="2258290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4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unit-step function is not continuous → cannot be used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we have to find a “surrogate function”</a:t>
                </a:r>
              </a:p>
              <a:p>
                <a:r>
                  <a:rPr lang="en-US" dirty="0"/>
                  <a:t>Logistic function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2" descr="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72" y="3423412"/>
            <a:ext cx="4487707" cy="29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419" y="2592864"/>
                <a:ext cx="5357942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19" y="2592864"/>
                <a:ext cx="5357942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4598125" y="3602127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49400" y="6004808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556121" y="4768850"/>
            <a:ext cx="77792" cy="817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being a positive sample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being a negative sample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(odds): the relative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being a positive sample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: log odds/logit</a:t>
                </a:r>
              </a:p>
              <a:p>
                <a:r>
                  <a:rPr lang="en-US" dirty="0"/>
                  <a:t>Advantages of logistic regression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55007" y="856989"/>
            <a:ext cx="6294474" cy="830548"/>
            <a:chOff x="1355007" y="856989"/>
            <a:chExt cx="6294474" cy="83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右箭头 7"/>
            <p:cNvSpPr/>
            <p:nvPr/>
          </p:nvSpPr>
          <p:spPr>
            <a:xfrm>
              <a:off x="4363564" y="1113513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125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Task: Determine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in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Step 1.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Step 2. Estimate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maximum likelihood method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123916" y="366328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989324" y="4869288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16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8" y="116785"/>
            <a:ext cx="8403771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be the set containing all the samples from class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. Suppose these samples are independent and identically distributed (</a:t>
                </a:r>
                <a:r>
                  <a:rPr lang="en-US" dirty="0" err="1"/>
                  <a:t>i.i.d</a:t>
                </a:r>
                <a:r>
                  <a:rPr lang="en-US" dirty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417626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the task of a linear regression is to learn a linear model which can predict a value for a new sample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 </a:t>
                </a:r>
                <a:r>
                  <a:rPr lang="en-US" dirty="0"/>
                  <a:t>that close to its true value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5061"/>
              </p:ext>
            </p:extLst>
          </p:nvPr>
        </p:nvGraphicFramePr>
        <p:xfrm>
          <a:off x="243119" y="5021067"/>
          <a:ext cx="8880756" cy="128016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498623">
                  <a:extLst>
                    <a:ext uri="{9D8B030D-6E8A-4147-A177-3AD203B41FA5}">
                      <a16:colId xmlns:a16="http://schemas.microsoft.com/office/drawing/2014/main" val="394513985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0233707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53743480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4822923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885524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1548255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34773311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31483477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918667641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135010606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25254976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67038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 Spent Studying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2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SAT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6469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4129" r="5882" b="5168"/>
          <a:stretch/>
        </p:blipFill>
        <p:spPr>
          <a:xfrm>
            <a:off x="4573190" y="2139807"/>
            <a:ext cx="3774027" cy="2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376062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If the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is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719246" y="4322434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Step 2. Estimate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/>
                  <a:t> using maximum likelihood method</a:t>
                </a:r>
              </a:p>
              <a:p>
                <a:r>
                  <a:rPr lang="en-US" dirty="0"/>
                  <a:t>Given a training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, the likelihood is then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;1)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  <a:blipFill>
                <a:blip r:embed="rId2"/>
                <a:stretch>
                  <a:fillRect l="-1140" t="-1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68740" y="5258595"/>
                <a:ext cx="5401543" cy="941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40" y="5258595"/>
                <a:ext cx="5401543" cy="941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弧形箭头 9"/>
          <p:cNvSpPr/>
          <p:nvPr/>
        </p:nvSpPr>
        <p:spPr bwMode="auto">
          <a:xfrm rot="5248019" flipH="1" flipV="1">
            <a:off x="6118291" y="3547550"/>
            <a:ext cx="3876831" cy="933005"/>
          </a:xfrm>
          <a:prstGeom prst="curvedUpArrow">
            <a:avLst>
              <a:gd name="adj1" fmla="val 7787"/>
              <a:gd name="adj2" fmla="val 25190"/>
              <a:gd name="adj3" fmla="val 2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is a continuous concave function and 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/>
                  <a:t>The minimum value of the target function can be calculated using gradient descent method or Newton’s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8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"Newton's method" is derived from Isaac Newton's description of a special case of the method in </a:t>
            </a:r>
            <a:r>
              <a:rPr lang="en-US" b="1" i="1" dirty="0"/>
              <a:t>De analysi per </a:t>
            </a:r>
            <a:r>
              <a:rPr lang="en-US" b="1" i="1" dirty="0" err="1"/>
              <a:t>aequationes</a:t>
            </a:r>
            <a:r>
              <a:rPr lang="en-US" b="1" i="1" dirty="0"/>
              <a:t> </a:t>
            </a:r>
            <a:r>
              <a:rPr lang="en-US" b="1" i="1" dirty="0" err="1"/>
              <a:t>numero</a:t>
            </a:r>
            <a:r>
              <a:rPr lang="en-US" b="1" i="1" dirty="0"/>
              <a:t> </a:t>
            </a:r>
            <a:r>
              <a:rPr lang="en-US" b="1" i="1" dirty="0" err="1"/>
              <a:t>terminorum</a:t>
            </a:r>
            <a:r>
              <a:rPr lang="en-US" b="1" i="1" dirty="0"/>
              <a:t> </a:t>
            </a:r>
            <a:r>
              <a:rPr lang="en-US" b="1" i="1" dirty="0" err="1"/>
              <a:t>infinitas</a:t>
            </a:r>
            <a:r>
              <a:rPr lang="en-US" dirty="0"/>
              <a:t> (written in 1669, published in 1711 by William Jones) and in </a:t>
            </a:r>
            <a:r>
              <a:rPr lang="en-US" b="1" i="1" dirty="0"/>
              <a:t>De </a:t>
            </a:r>
            <a:r>
              <a:rPr lang="en-US" b="1" i="1" dirty="0" err="1"/>
              <a:t>metodis</a:t>
            </a:r>
            <a:r>
              <a:rPr lang="en-US" b="1" i="1" dirty="0"/>
              <a:t> </a:t>
            </a:r>
            <a:r>
              <a:rPr lang="en-US" b="1" i="1" dirty="0" err="1"/>
              <a:t>fluxionum</a:t>
            </a:r>
            <a:r>
              <a:rPr lang="en-US" b="1" i="1" dirty="0"/>
              <a:t> et </a:t>
            </a:r>
            <a:r>
              <a:rPr lang="en-US" b="1" i="1" dirty="0" err="1"/>
              <a:t>serierum</a:t>
            </a:r>
            <a:r>
              <a:rPr lang="en-US" b="1" i="1" dirty="0"/>
              <a:t> </a:t>
            </a:r>
            <a:r>
              <a:rPr lang="en-US" b="1" i="1" dirty="0" err="1"/>
              <a:t>infinitarum</a:t>
            </a:r>
            <a:r>
              <a:rPr lang="en-US" dirty="0"/>
              <a:t>(written in 1671, translated and published as </a:t>
            </a:r>
            <a:r>
              <a:rPr lang="en-US" b="1" i="1" dirty="0"/>
              <a:t>Method of Fluxions</a:t>
            </a:r>
            <a:r>
              <a:rPr lang="en-US" dirty="0"/>
              <a:t> in 1736 by John Colson).</a:t>
            </a:r>
          </a:p>
          <a:p>
            <a:r>
              <a:rPr lang="en-US" dirty="0"/>
              <a:t>Newton’s method was first published in 1685 in </a:t>
            </a:r>
            <a:r>
              <a:rPr lang="en-US" b="1" i="1" dirty="0"/>
              <a:t>A Treatise of Algebra both Historical and Practical </a:t>
            </a:r>
            <a:r>
              <a:rPr lang="en-US" dirty="0"/>
              <a:t>by John Wallis. </a:t>
            </a:r>
          </a:p>
          <a:p>
            <a:r>
              <a:rPr lang="en-US" dirty="0"/>
              <a:t>In 1690, Joseph Raphson published a simplified description in </a:t>
            </a:r>
            <a:r>
              <a:rPr lang="en-US" b="1" i="1" dirty="0"/>
              <a:t>Analysis </a:t>
            </a:r>
            <a:r>
              <a:rPr lang="en-US" b="1" i="1" dirty="0" err="1"/>
              <a:t>aequationum</a:t>
            </a:r>
            <a:r>
              <a:rPr lang="en-US" b="1" i="1" dirty="0"/>
              <a:t> </a:t>
            </a:r>
            <a:r>
              <a:rPr lang="en-US" b="1" i="1" dirty="0" err="1"/>
              <a:t>universalis</a:t>
            </a:r>
            <a:r>
              <a:rPr lang="en-US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one-dimensional problem, Newton's method attempts to find the roots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 by constructing a sequence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from an initial guess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that converges towards some value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satisfying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This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is a stationary point 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2" descr="https://upload.wikimedia.org/wikipedia/commons/thumb/d/da/Newton_optimization_vs_grad_descent.svg/800px-Newton_optimization_vs_grad_descen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27" y="3754604"/>
            <a:ext cx="1976023" cy="227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62" y="3754604"/>
            <a:ext cx="3201498" cy="22833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1638EE-6854-473E-A0A7-537F38A6AA6B}"/>
                  </a:ext>
                </a:extLst>
              </p:cNvPr>
              <p:cNvSpPr txBox="1"/>
              <p:nvPr/>
            </p:nvSpPr>
            <p:spPr>
              <a:xfrm>
                <a:off x="5184841" y="2622644"/>
                <a:ext cx="2634504" cy="768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1638EE-6854-473E-A0A7-537F38A6A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41" y="2622644"/>
                <a:ext cx="2634504" cy="768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534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second-order Taylor expansion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direction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is the Newton direction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04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algorithm</a:t>
                </a:r>
              </a:p>
              <a:p>
                <a:r>
                  <a:rPr lang="en-US" dirty="0"/>
                  <a:t>Step 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stop</a:t>
                </a:r>
              </a:p>
              <a:p>
                <a:r>
                  <a:rPr lang="en-US" dirty="0"/>
                  <a:t>Step 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go to step 1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0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above iterative scheme can be generalized to several dimensions by replacing the derivative with the gradient, 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the reciprocal of the second derivative with the inverse of the Hessian matrix,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One obtains the iterative scheme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stop</a:t>
                </a:r>
              </a:p>
              <a:p>
                <a:r>
                  <a:rPr lang="en-US" dirty="0"/>
                  <a:t>Step 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go to step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⋮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98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is a continuous convex function and 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/>
                  <a:t>The minimum value of the target function can be calculated using gradient descent method or Newton’s method</a:t>
                </a:r>
              </a:p>
              <a:p>
                <a:r>
                  <a:rPr lang="en-US" dirty="0"/>
                  <a:t>Using Newton’s method,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/>
                  <a:t> iteration,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31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and second derivatives of are given in the book</a:t>
            </a:r>
          </a:p>
          <a:p>
            <a:r>
              <a:rPr lang="en-US" dirty="0"/>
              <a:t>Assignment 1:</a:t>
            </a:r>
          </a:p>
          <a:p>
            <a:r>
              <a:rPr lang="en-US" dirty="0"/>
              <a:t>Implement the logistic regression model using </a:t>
            </a:r>
            <a:r>
              <a:rPr lang="en-US" dirty="0" err="1"/>
              <a:t>matlab</a:t>
            </a:r>
            <a:r>
              <a:rPr lang="en-US" dirty="0"/>
              <a:t> (R, Python, or any language you are familiar)</a:t>
            </a:r>
          </a:p>
          <a:p>
            <a:r>
              <a:rPr lang="en-US" dirty="0"/>
              <a:t>You can use any dataset in UCI repository to validate your model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p:pic>
        <p:nvPicPr>
          <p:cNvPr id="6146" name="Picture 2" descr="http://images.cnitblog.com/blog/189953/201305/28175244-bca27c1d870949a089b559dbc51bfa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20" y="3477209"/>
            <a:ext cx="3632873" cy="28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0847" y="3634197"/>
            <a:ext cx="351629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two attributes from the dataset and plot a figure like this →</a:t>
            </a:r>
          </a:p>
        </p:txBody>
      </p:sp>
    </p:spTree>
    <p:extLst>
      <p:ext uri="{BB962C8B-B14F-4D97-AF65-F5344CB8AC3E}">
        <p14:creationId xmlns:p14="http://schemas.microsoft.com/office/powerpoint/2010/main" val="52094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altLang="zh-CN" dirty="0"/>
                  <a:t>will</a:t>
                </a:r>
                <a:r>
                  <a:rPr lang="en-US" dirty="0"/>
                  <a:t> learn a linear regression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How do we determine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77164" y="2598867"/>
            <a:ext cx="4028436" cy="3078033"/>
            <a:chOff x="2677164" y="2598867"/>
            <a:chExt cx="4560352" cy="3405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560352" cy="340593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 flipV="1">
              <a:off x="3322320" y="3176609"/>
              <a:ext cx="3204740" cy="193807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512820" y="2958022"/>
              <a:ext cx="2324100" cy="237597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58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Lagrange multiplier is a strategy for finding the local extremum of a function subject to equality constraints</a:t>
                </a:r>
              </a:p>
              <a:p>
                <a:r>
                  <a:rPr lang="en-US" dirty="0"/>
                  <a:t>Problem: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p:pic>
        <p:nvPicPr>
          <p:cNvPr id="6146" name="Picture 2" descr="https://upload.wikimedia.org/wikipedia/commons/5/55/LagrangeMultipliers3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099" r="6043" b="3771"/>
          <a:stretch/>
        </p:blipFill>
        <p:spPr bwMode="auto">
          <a:xfrm>
            <a:off x="443231" y="3740728"/>
            <a:ext cx="3518477" cy="23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thumb/3/3e/LagrangeMultipliers2D.png/800px-LagrangeMultipliers2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47" y="3489183"/>
            <a:ext cx="3931516" cy="27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70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constraints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074339" y="4351158"/>
            <a:ext cx="7047574" cy="1542713"/>
            <a:chOff x="587829" y="1468953"/>
            <a:chExt cx="7047574" cy="1542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3326308" y="2550001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/>
                <a:t> equations!</a:t>
              </a:r>
            </a:p>
          </p:txBody>
        </p:sp>
      </p:grpSp>
      <p:sp>
        <p:nvSpPr>
          <p:cNvPr id="13" name="右箭头 12"/>
          <p:cNvSpPr/>
          <p:nvPr/>
        </p:nvSpPr>
        <p:spPr>
          <a:xfrm>
            <a:off x="756839" y="4658882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1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/>
                  <a:t>, among all the points lying on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identify the one having the least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distance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Now we want to find the stationary point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under the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According to Lagrange multiplier method, construct another function </a:t>
                </a: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blipFill>
                <a:blip r:embed="rId4"/>
                <a:stretch>
                  <a:fillRect l="-359" r="-86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 rot="5400000">
            <a:off x="5959425" y="5428381"/>
            <a:ext cx="272518" cy="36085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43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/>
                  <a:t>, among all the points lying on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identify the one having the least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Find the stationary point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514109" y="3976254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18339" y="30933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5514109" y="5349850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036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two-class classification problem, given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in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-dimensional feature space.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samples belong to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 samples belong to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Goal: to find a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, and project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on the axis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so that the projected samples are well separated.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53725" y="3168557"/>
            <a:ext cx="6763628" cy="2612741"/>
            <a:chOff x="1191376" y="2558957"/>
            <a:chExt cx="6763628" cy="2612741"/>
          </a:xfrm>
        </p:grpSpPr>
        <p:pic>
          <p:nvPicPr>
            <p:cNvPr id="6156" name="Picture 12" descr="http://img.blog.csdn.net/201501212017025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376" y="2558957"/>
              <a:ext cx="6763628" cy="261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blipFill>
                  <a:blip r:embed="rId3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blipFill>
                  <a:blip r:embed="rId4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5611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/>
                  <a:t>, 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the samples, the sample mean vector, and the covariance matrix of class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, respectively.</a:t>
                </a:r>
              </a:p>
              <a:p>
                <a:endParaRPr lang="en-US" dirty="0"/>
              </a:p>
              <a:p>
                <a:r>
                  <a:rPr lang="en-US" dirty="0"/>
                  <a:t>The sample mean of the projected points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dirty="0" err="1"/>
                  <a:t>th</a:t>
                </a:r>
                <a:r>
                  <a:rPr lang="en-US" dirty="0"/>
                  <a:t> class is:</a:t>
                </a:r>
              </a:p>
              <a:p>
                <a:endParaRPr lang="en-US" sz="2000" dirty="0"/>
              </a:p>
              <a:p>
                <a:endParaRPr lang="en-US" altLang="en-US" sz="800" dirty="0"/>
              </a:p>
              <a:p>
                <a:endParaRPr lang="en-US" altLang="en-US" dirty="0"/>
              </a:p>
              <a:p>
                <a:r>
                  <a:rPr lang="en-US" altLang="en-US" dirty="0"/>
                  <a:t>The variance of the projected points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altLang="en-US" dirty="0" err="1"/>
                  <a:t>th</a:t>
                </a:r>
                <a:r>
                  <a:rPr lang="en-US" altLang="en-US" dirty="0"/>
                  <a:t> class is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119035" y="2964873"/>
                <a:ext cx="329295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5" y="2964873"/>
                <a:ext cx="3292953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457617" y="4653501"/>
                <a:ext cx="6014595" cy="2100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17" y="4653501"/>
                <a:ext cx="6014595" cy="2100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2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between-class scatter matrix is: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within-class scatter matrix is: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fisher linear discriminant analysis will choose the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, which maximize: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 the between-class distance should be as large as possible, meanwhile the within-class scatter should be as small as possible.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24877" y="3579108"/>
                <a:ext cx="8746497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7" y="3579108"/>
                <a:ext cx="8746497" cy="1055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99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Without loss of generality,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optimization problem can be rewritten as: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func>
                  </m:oMath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Lagrange multiplier method, we need to find the minimum of the following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/>
                  <a:t>is a convex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47</a:t>
            </a:fld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81600" y="4804407"/>
            <a:ext cx="4110252" cy="1496820"/>
            <a:chOff x="1259382" y="4629697"/>
            <a:chExt cx="4110252" cy="149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箭头 8"/>
            <p:cNvSpPr/>
            <p:nvPr/>
          </p:nvSpPr>
          <p:spPr>
            <a:xfrm>
              <a:off x="2862953" y="5219357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79" r="-200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437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altLang="zh-CN" dirty="0"/>
                  <a:t>In practice, we compute the singular value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multiclass classification</a:t>
                </a:r>
              </a:p>
              <a:p>
                <a:pPr lvl="1"/>
                <a:r>
                  <a:rPr lang="en-US" dirty="0"/>
                  <a:t>One vs. One (</a:t>
                </a:r>
                <a:r>
                  <a:rPr lang="en-US" dirty="0" err="1"/>
                  <a:t>OvO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One vs. Rest (</a:t>
                </a:r>
                <a:r>
                  <a:rPr lang="en-US" dirty="0" err="1"/>
                  <a:t>OvR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49</a:t>
            </a:fld>
            <a:endParaRPr lang="en-US"/>
          </a:p>
        </p:txBody>
      </p:sp>
      <p:grpSp>
        <p:nvGrpSpPr>
          <p:cNvPr id="256" name="组合 255"/>
          <p:cNvGrpSpPr/>
          <p:nvPr/>
        </p:nvGrpSpPr>
        <p:grpSpPr>
          <a:xfrm>
            <a:off x="157852" y="2400681"/>
            <a:ext cx="8839626" cy="3918642"/>
            <a:chOff x="296402" y="2303696"/>
            <a:chExt cx="8839626" cy="391864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7889" y="2303696"/>
              <a:ext cx="1658195" cy="400110"/>
              <a:chOff x="822961" y="2786984"/>
              <a:chExt cx="1658195" cy="40011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822961" y="2800838"/>
                <a:ext cx="1658195" cy="3568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84440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aseline="-25000" dirty="0"/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28529" y="2830285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619054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028629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/>
              <p:cNvSpPr/>
              <p:nvPr/>
            </p:nvSpPr>
            <p:spPr>
              <a:xfrm>
                <a:off x="1225483" y="2786984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</a:t>
                </a:r>
                <a:endParaRPr lang="en-US" sz="2000" baseline="-250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2077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aseline="-2500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25582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aseline="-25000" dirty="0"/>
              </a:p>
            </p:txBody>
          </p:sp>
        </p:grpSp>
        <p:sp>
          <p:nvSpPr>
            <p:cNvPr id="20" name="下箭头 19"/>
            <p:cNvSpPr/>
            <p:nvPr/>
          </p:nvSpPr>
          <p:spPr>
            <a:xfrm rot="4372877">
              <a:off x="3305121" y="2556848"/>
              <a:ext cx="264027" cy="65669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下箭头 109"/>
            <p:cNvSpPr/>
            <p:nvPr/>
          </p:nvSpPr>
          <p:spPr>
            <a:xfrm rot="17314459">
              <a:off x="4676690" y="2557614"/>
              <a:ext cx="244846" cy="667525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296402" y="2669716"/>
              <a:ext cx="4018433" cy="3552622"/>
              <a:chOff x="1282555" y="2853508"/>
              <a:chExt cx="4018433" cy="3552622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335421" y="3284395"/>
                <a:ext cx="2120817" cy="3121735"/>
                <a:chOff x="1335421" y="3284395"/>
                <a:chExt cx="2120817" cy="3121735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1335421" y="3322971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2068384" y="331517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1335421" y="3839243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24" name="矩形 12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2068384" y="3831445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1335421" y="4388687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2068384" y="4380889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1335421" y="4943884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2068384" y="4936086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9" name="矩形 138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1335421" y="5465880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2068384" y="5458082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3" name="组合 152"/>
                <p:cNvGrpSpPr/>
                <p:nvPr/>
              </p:nvGrpSpPr>
              <p:grpSpPr>
                <a:xfrm>
                  <a:off x="1357017" y="5980341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54" name="矩形 15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2089980" y="597254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7" name="矩形 15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矩形 15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矩形 158"/>
                    <p:cNvSpPr/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59" name="矩形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0" name="矩形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1" name="矩形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2" name="矩形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3" name="矩形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4" name="矩形 1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5" name="文本框 1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962" r="-754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6" name="文本框 1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文本框 166"/>
                    <p:cNvSpPr txBox="1"/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7" name="文本框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8" name="文本框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1481" r="-5556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文本框 168"/>
                    <p:cNvSpPr txBox="1"/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9" name="文本框 1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333" r="-740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本框 169"/>
                    <p:cNvSpPr txBox="1"/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70" name="文本框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0909" r="-5455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2" name="文本框 171"/>
              <p:cNvSpPr txBox="1"/>
              <p:nvPr/>
            </p:nvSpPr>
            <p:spPr>
              <a:xfrm>
                <a:off x="1282555" y="2854514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“+”</a:t>
                </a:r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000753" y="2853508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“-”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矩形 173"/>
                  <p:cNvSpPr/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4" name="矩形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矩形 174"/>
                  <p:cNvSpPr/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5" name="矩形 1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矩形 175"/>
                  <p:cNvSpPr/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6" name="矩形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矩形 176"/>
                  <p:cNvSpPr/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7" name="矩形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/>
                  <p:cNvSpPr/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8" name="矩形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矩形 178"/>
                  <p:cNvSpPr/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9" name="矩形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/>
                  <p:cNvSpPr txBox="1"/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0" name="文本框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000" r="-8333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1" name="文本框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355" r="-645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/>
                  <p:cNvSpPr txBox="1"/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文本框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9672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3" name="文本框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4" name="文本框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5" name="文本框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6" name="文本框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矩形 187"/>
                  <p:cNvSpPr/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88" name="矩形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0" name="文本框 189"/>
            <p:cNvSpPr txBox="1"/>
            <p:nvPr/>
          </p:nvSpPr>
          <p:spPr>
            <a:xfrm>
              <a:off x="2497995" y="2494790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OvO</a:t>
              </a:r>
              <a:endParaRPr lang="en-US" sz="2400" dirty="0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071830" y="2423528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OvR</a:t>
              </a:r>
              <a:endParaRPr lang="en-US" sz="2400" dirty="0"/>
            </a:p>
          </p:txBody>
        </p:sp>
        <p:grpSp>
          <p:nvGrpSpPr>
            <p:cNvPr id="255" name="组合 254"/>
            <p:cNvGrpSpPr/>
            <p:nvPr/>
          </p:nvGrpSpPr>
          <p:grpSpPr>
            <a:xfrm>
              <a:off x="4672517" y="3093414"/>
              <a:ext cx="4463511" cy="2636818"/>
              <a:chOff x="4755647" y="3093414"/>
              <a:chExt cx="4463511" cy="2636818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4755647" y="3093414"/>
                <a:ext cx="3912234" cy="2636818"/>
                <a:chOff x="5200163" y="2784915"/>
                <a:chExt cx="3912234" cy="2636818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5260970" y="3214279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5280396" y="3200695"/>
                  <a:ext cx="556748" cy="3923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837144" y="3211520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5825596" y="3189021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220883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6625695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6268695" y="324791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6656432" y="324755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/>
                <p:cNvSpPr txBox="1"/>
                <p:nvPr/>
              </p:nvSpPr>
              <p:spPr>
                <a:xfrm>
                  <a:off x="5200163" y="278588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“+”</a:t>
                  </a:r>
                </a:p>
              </p:txBody>
            </p:sp>
            <p:sp>
              <p:nvSpPr>
                <p:cNvPr id="202" name="文本框 201"/>
                <p:cNvSpPr txBox="1"/>
                <p:nvPr/>
              </p:nvSpPr>
              <p:spPr>
                <a:xfrm>
                  <a:off x="6182232" y="278491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“-”</a:t>
                  </a: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>
                  <a:off x="5274823" y="3823876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>
                  <a:off x="5294249" y="3810292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05" name="矩形 204"/>
                <p:cNvSpPr/>
                <p:nvPr/>
              </p:nvSpPr>
              <p:spPr>
                <a:xfrm>
                  <a:off x="5850997" y="3821117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5839449" y="3798618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>
                  <a:off x="6234736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6639548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6282548" y="3857509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>
                  <a:off x="6670285" y="3857150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 210"/>
                <p:cNvSpPr/>
                <p:nvPr/>
              </p:nvSpPr>
              <p:spPr>
                <a:xfrm>
                  <a:off x="5274823" y="4378513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5294249" y="4364929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5850997" y="4375754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5839449" y="4353255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6234736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6639548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17" name="直接连接符 216"/>
                <p:cNvCxnSpPr/>
                <p:nvPr/>
              </p:nvCxnSpPr>
              <p:spPr>
                <a:xfrm>
                  <a:off x="6282548" y="4412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6670285" y="4411787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/>
                <p:cNvSpPr/>
                <p:nvPr/>
              </p:nvSpPr>
              <p:spPr>
                <a:xfrm>
                  <a:off x="5274823" y="4975872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5294249" y="4962288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5850997" y="4973113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5839449" y="495061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>
                  <a:off x="6234736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>
                  <a:off x="6639548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6282548" y="500950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6670285" y="5009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矩形 234"/>
                    <p:cNvSpPr/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5" name="矩形 2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矩形 235"/>
                    <p:cNvSpPr/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6" name="矩形 2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7" name="矩形 2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矩形 237"/>
                    <p:cNvSpPr/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8" name="矩形 2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文本框 238"/>
                    <p:cNvSpPr txBox="1"/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文本框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1481" r="-5556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文本框 239"/>
                    <p:cNvSpPr txBox="1"/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0" name="文本框 2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文本框 240"/>
                    <p:cNvSpPr txBox="1"/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1" name="文本框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文本框 241"/>
                    <p:cNvSpPr txBox="1"/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2" name="文本框 2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31481" r="-5556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3" name="矩形 242"/>
                    <p:cNvSpPr/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3" name="矩形 2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矩形 243"/>
                    <p:cNvSpPr/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4" name="矩形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矩形 244"/>
                    <p:cNvSpPr/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5" name="矩形 2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矩形 245"/>
                    <p:cNvSpPr/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6" name="矩形 2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7" name="文本框 246"/>
                <p:cNvSpPr txBox="1"/>
                <p:nvPr/>
              </p:nvSpPr>
              <p:spPr>
                <a:xfrm>
                  <a:off x="8359325" y="320069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“-”</a:t>
                  </a:r>
                </a:p>
              </p:txBody>
            </p:sp>
            <p:sp>
              <p:nvSpPr>
                <p:cNvPr id="248" name="文本框 247"/>
                <p:cNvSpPr txBox="1"/>
                <p:nvPr/>
              </p:nvSpPr>
              <p:spPr>
                <a:xfrm>
                  <a:off x="8343534" y="3782323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“-”</a:t>
                  </a:r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8413780" y="496006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“-”</a:t>
                  </a:r>
                </a:p>
              </p:txBody>
            </p:sp>
            <p:sp>
              <p:nvSpPr>
                <p:cNvPr id="250" name="文本框 249"/>
                <p:cNvSpPr txBox="1"/>
                <p:nvPr/>
              </p:nvSpPr>
              <p:spPr>
                <a:xfrm>
                  <a:off x="8359324" y="4392630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“+”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eqAr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1" name="文本框 2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252"/>
                  <p:cNvSpPr txBox="1"/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3" name="文本框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矩形 253"/>
                  <p:cNvSpPr/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54" name="矩形 2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7" name="圆角矩形 256"/>
          <p:cNvSpPr/>
          <p:nvPr/>
        </p:nvSpPr>
        <p:spPr>
          <a:xfrm>
            <a:off x="1983466" y="3053440"/>
            <a:ext cx="375979" cy="3307944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接箭头连接符 258"/>
          <p:cNvCxnSpPr>
            <a:stCxn id="257" idx="3"/>
          </p:cNvCxnSpPr>
          <p:nvPr/>
        </p:nvCxnSpPr>
        <p:spPr>
          <a:xfrm>
            <a:off x="2359445" y="4707412"/>
            <a:ext cx="1798747" cy="1150241"/>
          </a:xfrm>
          <a:prstGeom prst="straightConnector1">
            <a:avLst/>
          </a:prstGeom>
          <a:ln w="2540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4176285" y="5885736"/>
            <a:ext cx="233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N(N-1)/2 classifiers</a:t>
            </a:r>
          </a:p>
        </p:txBody>
      </p:sp>
    </p:spTree>
    <p:extLst>
      <p:ext uri="{BB962C8B-B14F-4D97-AF65-F5344CB8AC3E}">
        <p14:creationId xmlns:p14="http://schemas.microsoft.com/office/powerpoint/2010/main" val="6127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 is a commonly used performance measure:</a:t>
            </a:r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/>
              <a:t>We want to minimize MSE between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73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multiclass classification</a:t>
                </a:r>
              </a:p>
              <a:p>
                <a:pPr lvl="1"/>
                <a:r>
                  <a:rPr lang="en-US" dirty="0"/>
                  <a:t>Many vs. Many (</a:t>
                </a:r>
                <a:r>
                  <a:rPr lang="en-US" dirty="0" err="1"/>
                  <a:t>MvM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Error correcting output codes</a:t>
                </a:r>
              </a:p>
              <a:p>
                <a:r>
                  <a:rPr lang="en-US" dirty="0"/>
                  <a:t>Encode</a:t>
                </a:r>
              </a:p>
              <a:p>
                <a:r>
                  <a:rPr lang="en-US" dirty="0"/>
                  <a:t>Decode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91375"/>
              </p:ext>
            </p:extLst>
          </p:nvPr>
        </p:nvGraphicFramePr>
        <p:xfrm>
          <a:off x="2637906" y="3634458"/>
          <a:ext cx="2327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170612644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912689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432735759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1543496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24188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5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2299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59533"/>
              </p:ext>
            </p:extLst>
          </p:nvPr>
        </p:nvGraphicFramePr>
        <p:xfrm>
          <a:off x="2637906" y="5276377"/>
          <a:ext cx="23272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37361642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521704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1906799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62826190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95130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777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blipFill>
                <a:blip r:embed="rId3"/>
                <a:stretch>
                  <a:fillRect l="-7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3                2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blipFill>
                <a:blip r:embed="rId5"/>
                <a:stretch>
                  <a:fillRect l="-3896" r="-3896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4965181" y="5461797"/>
            <a:ext cx="153210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97284" y="5194225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87789" y="5176830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43961" y="2869433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Hamming</a:t>
            </a:r>
          </a:p>
          <a:p>
            <a:r>
              <a:rPr lang="en-US" dirty="0"/>
              <a:t> distance</a:t>
            </a:r>
          </a:p>
        </p:txBody>
      </p:sp>
      <p:sp>
        <p:nvSpPr>
          <p:cNvPr id="24" name="矩形 23"/>
          <p:cNvSpPr/>
          <p:nvPr/>
        </p:nvSpPr>
        <p:spPr>
          <a:xfrm>
            <a:off x="5982560" y="2845597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Euclidian</a:t>
            </a:r>
          </a:p>
          <a:p>
            <a:r>
              <a:rPr lang="en-US" dirty="0"/>
              <a:t> distance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4710" y="5126613"/>
            <a:ext cx="102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sample</a:t>
            </a:r>
          </a:p>
        </p:txBody>
      </p:sp>
    </p:spTree>
    <p:extLst>
      <p:ext uri="{BB962C8B-B14F-4D97-AF65-F5344CB8AC3E}">
        <p14:creationId xmlns:p14="http://schemas.microsoft.com/office/powerpoint/2010/main" val="2912788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previous problems, it is assumed that the numbers of samples from different classes are about the same.</a:t>
                </a:r>
              </a:p>
              <a:p>
                <a:r>
                  <a:rPr lang="en-US" dirty="0"/>
                  <a:t>However, if the samples from different classes are heavily imbalanced,  the learning process will be greatly influenced.</a:t>
                </a:r>
              </a:p>
              <a:p>
                <a:pPr lvl="1"/>
                <a:r>
                  <a:rPr lang="en-US" dirty="0"/>
                  <a:t>E.g. 998 negatives vs. 2 positives</a:t>
                </a:r>
              </a:p>
              <a:p>
                <a:r>
                  <a:rPr lang="en-US" dirty="0"/>
                  <a:t>Consider class-imbalance when using logistic regression to perform a classification task</a:t>
                </a:r>
              </a:p>
              <a:p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When # of positives and negatives are </a:t>
                </a:r>
                <a:r>
                  <a:rPr lang="en-US" altLang="zh-CN" dirty="0"/>
                  <a:t>the same: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negative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42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However, when # of positives and negatives are not equal,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be the number of positives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 be the number of negatives</a:t>
                </a:r>
              </a:p>
              <a:p>
                <a:r>
                  <a:rPr lang="en-US" dirty="0"/>
                  <a:t>The odds of observing a positive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Therefore, the classification criteria is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negative</a:t>
                </a:r>
              </a:p>
              <a:p>
                <a:r>
                  <a:rPr lang="en-US" dirty="0"/>
                  <a:t>Rescaling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39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Undersampling</a:t>
            </a:r>
            <a:endParaRPr lang="en-US" dirty="0"/>
          </a:p>
          <a:p>
            <a:pPr lvl="1"/>
            <a:r>
              <a:rPr lang="en-US" dirty="0" err="1"/>
              <a:t>EasyEnsemble</a:t>
            </a:r>
            <a:r>
              <a:rPr lang="en-US" dirty="0"/>
              <a:t> [Liu et al., 2009]</a:t>
            </a:r>
          </a:p>
          <a:p>
            <a:r>
              <a:rPr lang="en-US" dirty="0"/>
              <a:t>Oversampling</a:t>
            </a:r>
          </a:p>
          <a:p>
            <a:pPr lvl="1"/>
            <a:r>
              <a:rPr lang="en-US" dirty="0"/>
              <a:t>SMOTE [Chawla et al., 2002]</a:t>
            </a:r>
          </a:p>
          <a:p>
            <a:r>
              <a:rPr lang="en-US" dirty="0"/>
              <a:t>Threshold-moving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determining the fitting model based on MSE is called the least square method</a:t>
            </a:r>
          </a:p>
          <a:p>
            <a:r>
              <a:rPr lang="en-US" dirty="0"/>
              <a:t>In linear regression problem, the least square method aims to find a line such that the sum of distances of all the samples to it is the smallest.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677164" y="2598867"/>
            <a:ext cx="4028436" cy="3078033"/>
            <a:chOff x="2677164" y="2598867"/>
            <a:chExt cx="4028436" cy="307803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028436" cy="3078033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 flipV="1">
              <a:off x="3324225" y="5043098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579019" y="4839236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702843" y="4748213"/>
              <a:ext cx="0" cy="10656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700462" y="4748942"/>
              <a:ext cx="0" cy="19262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079081" y="4405516"/>
              <a:ext cx="1" cy="4980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200525" y="4155383"/>
              <a:ext cx="0" cy="19992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329113" y="4192891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450556" y="3898209"/>
              <a:ext cx="0" cy="25717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700588" y="3973817"/>
              <a:ext cx="0" cy="8145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4957763" y="3566624"/>
              <a:ext cx="0" cy="20051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5948364" y="3005138"/>
              <a:ext cx="0" cy="25003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17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 is convex if its domain is a convex set and for all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in its domain, and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altLang="zh-CN" dirty="0"/>
                  <a:t>, we have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42EF40-E552-4891-9335-B9712237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164" y="3724772"/>
            <a:ext cx="3980597" cy="2047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D80525-A75A-4D97-AD61-E1E23DE702F8}"/>
                  </a:ext>
                </a:extLst>
              </p:cNvPr>
              <p:cNvSpPr/>
              <p:nvPr/>
            </p:nvSpPr>
            <p:spPr>
              <a:xfrm>
                <a:off x="1519228" y="2147964"/>
                <a:ext cx="5768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)+(1−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D80525-A75A-4D97-AD61-E1E23DE70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28" y="2147964"/>
                <a:ext cx="576811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3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stationary point of a differentiable function of one variable is a point of the domain of the function where the derivative is zero</a:t>
            </a:r>
          </a:p>
          <a:p>
            <a:r>
              <a:rPr lang="en-US" dirty="0"/>
              <a:t>Single-variable 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.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Two-variables 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its domain. 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,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1221509" y="3276051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1221509" y="569511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 case, if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Proposition: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convex </a:t>
                </a:r>
                <a:r>
                  <a:rPr lang="en-US" altLang="zh-CN" dirty="0"/>
                  <a:t>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differentiable </a:t>
                </a:r>
                <a:r>
                  <a:rPr lang="en-US" dirty="0"/>
                  <a:t>then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/>
                  <a:t> is a global minimizer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if and only if it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...,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680" r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1365598" y="1710944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s://www.probabilitycourse.com/images/chapter6/Convex_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64" y="4522600"/>
            <a:ext cx="3619636" cy="17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 flipV="1">
            <a:off x="2959100" y="5765800"/>
            <a:ext cx="7366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56200" y="5107161"/>
            <a:ext cx="739775" cy="109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10025</TotalTime>
  <Words>3489</Words>
  <Application>Microsoft Office PowerPoint</Application>
  <PresentationFormat>全屏显示(4:3)</PresentationFormat>
  <Paragraphs>722</Paragraphs>
  <Slides>53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等线</vt:lpstr>
      <vt:lpstr>宋体</vt:lpstr>
      <vt:lpstr>Calibri</vt:lpstr>
      <vt:lpstr>Calibri Light</vt:lpstr>
      <vt:lpstr>Cambria Math</vt:lpstr>
      <vt:lpstr>Times New Roman</vt:lpstr>
      <vt:lpstr>回顾</vt:lpstr>
      <vt:lpstr>Equation</vt:lpstr>
      <vt:lpstr>Linear Model</vt:lpstr>
      <vt:lpstr>The basic form of the linear model</vt:lpstr>
      <vt:lpstr>Linear regression</vt:lpstr>
      <vt:lpstr>Linear regression</vt:lpstr>
      <vt:lpstr>Linear regression</vt:lpstr>
      <vt:lpstr>Linear regression</vt:lpstr>
      <vt:lpstr>Pre-requisite</vt:lpstr>
      <vt:lpstr>Pre-requisite</vt:lpstr>
      <vt:lpstr>Pre-requisite</vt:lpstr>
      <vt:lpstr>Parameter estimation</vt:lpstr>
      <vt:lpstr>Parameter estimation</vt:lpstr>
      <vt:lpstr>Multivariate linear regression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Multivariate linear regression</vt:lpstr>
      <vt:lpstr>Multivariate linear regression</vt:lpstr>
      <vt:lpstr>Generalized linear model</vt:lpstr>
      <vt:lpstr>Logistic regression</vt:lpstr>
      <vt:lpstr>Logistic regression</vt:lpstr>
      <vt:lpstr>Logistic regression</vt:lpstr>
      <vt:lpstr>Logistic regression</vt:lpstr>
      <vt:lpstr>Pre-requisite: maximum likelihood estimation</vt:lpstr>
      <vt:lpstr>Pre-requisite: maximum likelihood estimation</vt:lpstr>
      <vt:lpstr>Pre-requisite: maximum likelihood estimation</vt:lpstr>
      <vt:lpstr>Logistic regression</vt:lpstr>
      <vt:lpstr>Logistic regression</vt:lpstr>
      <vt:lpstr>Pre-requisite: Newton’s method</vt:lpstr>
      <vt:lpstr>Pre-requisite: Newton’s method</vt:lpstr>
      <vt:lpstr>Pre-requisite: Newton’s method</vt:lpstr>
      <vt:lpstr>Pre-requisite: Newton’s method</vt:lpstr>
      <vt:lpstr>Pre-requisite: Newton’s method</vt:lpstr>
      <vt:lpstr>Logistic regression</vt:lpstr>
      <vt:lpstr>Logistic regression</vt:lpstr>
      <vt:lpstr>Pre-requisite: Lagrange multiplier</vt:lpstr>
      <vt:lpstr>Pre-requisite: Lagrange multiplier</vt:lpstr>
      <vt:lpstr>Pre-requisite: Lagrange multiplier</vt:lpstr>
      <vt:lpstr>Pre-requisite: Lagrange multiplier</vt:lpstr>
      <vt:lpstr>Linear discriminant analysis</vt:lpstr>
      <vt:lpstr>Linear discriminant analysis</vt:lpstr>
      <vt:lpstr>Linear discriminant analysis</vt:lpstr>
      <vt:lpstr>Linear discriminant analysis</vt:lpstr>
      <vt:lpstr>Linear discriminant analysis</vt:lpstr>
      <vt:lpstr>Multiclass classification </vt:lpstr>
      <vt:lpstr>Multiclass classification </vt:lpstr>
      <vt:lpstr>Class-imbalance</vt:lpstr>
      <vt:lpstr>Class-imbalance</vt:lpstr>
      <vt:lpstr>Class-imbalance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</dc:title>
  <dc:creator>Ying Shen</dc:creator>
  <cp:lastModifiedBy>Ying SHEN</cp:lastModifiedBy>
  <cp:revision>384</cp:revision>
  <dcterms:created xsi:type="dcterms:W3CDTF">2016-07-23T03:09:55Z</dcterms:created>
  <dcterms:modified xsi:type="dcterms:W3CDTF">2023-10-08T01:52:33Z</dcterms:modified>
</cp:coreProperties>
</file>