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06" r:id="rId40"/>
    <p:sldId id="307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40"/>
    <a:srgbClr val="1E5260"/>
    <a:srgbClr val="425222"/>
    <a:srgbClr val="303B19"/>
    <a:srgbClr val="5C2100"/>
    <a:srgbClr val="9A7500"/>
    <a:srgbClr val="B88C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176" autoAdjust="0"/>
  </p:normalViewPr>
  <p:slideViewPr>
    <p:cSldViewPr>
      <p:cViewPr varScale="1">
        <p:scale>
          <a:sx n="76" d="100"/>
          <a:sy n="76" d="100"/>
        </p:scale>
        <p:origin x="970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0118B-4D8E-48A2-A006-33FB358900A3}" type="datetimeFigureOut">
              <a:rPr lang="en-US"/>
              <a:pPr>
                <a:defRPr/>
              </a:pPr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DC588B-8AB8-4ABA-9BEA-B03598CF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1110B-5172-4BAA-8F71-CEDAAB186E5B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383A59-BE14-4678-8B34-5F5FF4A3C27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D38425-58D1-4D91-B34A-7C8F7272433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5"/>
            <a:r>
              <a:rPr lang="zh-CN" altLang="en-US" dirty="0"/>
              <a:t>第四级</a:t>
            </a:r>
          </a:p>
          <a:p>
            <a:pPr lvl="6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96D48-27C4-40C8-A219-DB859EBC761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B48784-7713-408E-BB00-839CF1E175D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9B719B-CA85-43C2-A976-C9E346502C8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7DCC05-971B-4401-8BE3-961257518F66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B575B7-A8AD-4E09-9EA4-767297108627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CAD408-6642-4515-98C2-297BB41EE449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F222EE9-B6C0-4C51-8174-E9F1D5A5533D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15293-1F74-443F-ABC8-EE08C44A64C4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BDFCA-9422-43CF-8400-D741624CC8C7}" type="datetime1">
              <a:rPr lang="en-US" smtClean="0"/>
              <a:t>9/14/2023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792780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 types of attributes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Continuous</a:t>
            </a:r>
          </a:p>
          <a:p>
            <a:pPr lvl="1" eaLnBrk="1" hangingPunct="1"/>
            <a:r>
              <a:rPr lang="en-US"/>
              <a:t>A continuous attribute is one whose values are real numbers</a:t>
            </a:r>
          </a:p>
          <a:p>
            <a:pPr lvl="1" eaLnBrk="1" hangingPunct="1"/>
            <a:r>
              <a:rPr lang="en-US"/>
              <a:t>Examples include temperature, height or weight.</a:t>
            </a:r>
          </a:p>
          <a:p>
            <a:pPr lvl="1" eaLnBrk="1" hangingPunct="1"/>
            <a:r>
              <a:rPr lang="en-US"/>
              <a:t>Continuous attributes are typically represented as floating point variables.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28F9F-8329-4F34-934C-FCDF6F44D31F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data sets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consider the following different types of data sets</a:t>
            </a:r>
          </a:p>
          <a:p>
            <a:pPr lvl="1" eaLnBrk="1" hangingPunct="1"/>
            <a:r>
              <a:rPr lang="en-US" dirty="0"/>
              <a:t>Record data</a:t>
            </a:r>
          </a:p>
          <a:p>
            <a:pPr lvl="1" eaLnBrk="1" hangingPunct="1"/>
            <a:r>
              <a:rPr lang="en-US" dirty="0"/>
              <a:t>Transaction or market basket data</a:t>
            </a:r>
          </a:p>
          <a:p>
            <a:pPr lvl="1" eaLnBrk="1" hangingPunct="1"/>
            <a:r>
              <a:rPr lang="en-US" dirty="0"/>
              <a:t>Data matrix</a:t>
            </a:r>
          </a:p>
          <a:p>
            <a:pPr lvl="1" eaLnBrk="1" hangingPunct="1"/>
            <a:r>
              <a:rPr lang="en-US" dirty="0"/>
              <a:t>Sparse data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CA4275-7734-44DC-AB5D-4F82328D279C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Record data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Each record consists of a fixed set of data fields (attributes).</a:t>
            </a:r>
          </a:p>
          <a:p>
            <a:pPr eaLnBrk="1" hangingPunct="1"/>
            <a:r>
              <a:rPr lang="en-US"/>
              <a:t>Record data is usually stored either in flat files or in relational databases.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F1A41-1955-4946-ABBE-1D2D9B869554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5" b="43737"/>
          <a:stretch/>
        </p:blipFill>
        <p:spPr bwMode="auto">
          <a:xfrm>
            <a:off x="2209800" y="1881627"/>
            <a:ext cx="441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Transaction or market basket data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Transaction data is a special type of record data.</a:t>
            </a:r>
          </a:p>
          <a:p>
            <a:pPr eaLnBrk="1" hangingPunct="1"/>
            <a:r>
              <a:rPr lang="en-US"/>
              <a:t>Each transaction involves a set of items.</a:t>
            </a:r>
          </a:p>
          <a:p>
            <a:pPr eaLnBrk="1" hangingPunct="1"/>
            <a:r>
              <a:rPr lang="en-US"/>
              <a:t>Example: the set of products purchased by a customer during one shopping trip constitutes a transaction.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33B67-1EFC-4689-9B51-102E87DF5C81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9" t="2098" b="45457"/>
          <a:stretch/>
        </p:blipFill>
        <p:spPr bwMode="auto">
          <a:xfrm>
            <a:off x="2819400" y="2592274"/>
            <a:ext cx="3429000" cy="380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matrix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If the data objects all have the same fixed set of numeric attributes, then they can be thought of as points (vectors) in a multi-dimensional space.</a:t>
            </a:r>
          </a:p>
          <a:p>
            <a:pPr eaLnBrk="1" hangingPunct="1"/>
            <a:r>
              <a:rPr lang="en-US" dirty="0"/>
              <a:t>This kind of data set can be interpreted as an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/>
              <a:t>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matrix where</a:t>
            </a:r>
          </a:p>
          <a:p>
            <a:pPr lvl="1" eaLnBrk="1" hangingPunct="1"/>
            <a:r>
              <a:rPr lang="en-US" dirty="0"/>
              <a:t>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/>
              <a:t> rows, one for each object.</a:t>
            </a:r>
          </a:p>
          <a:p>
            <a:pPr lvl="1" eaLnBrk="1" hangingPunct="1"/>
            <a:r>
              <a:rPr lang="en-US" dirty="0"/>
              <a:t>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columns, one for each attribute.</a:t>
            </a:r>
          </a:p>
          <a:p>
            <a:pPr eaLnBrk="1" hangingPunct="1"/>
            <a:r>
              <a:rPr lang="en-US" dirty="0"/>
              <a:t>Standard matrix operations can be applied to transform and manipulate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2A147-B9F0-4515-BE48-05D750319434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3" r="52815" b="7630"/>
          <a:stretch/>
        </p:blipFill>
        <p:spPr bwMode="auto">
          <a:xfrm>
            <a:off x="2764639" y="4343400"/>
            <a:ext cx="2971800" cy="18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Sparse data matrix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 sparse data matrix is a special case of a data matrix in which there are a large number of zeros in the matrix, and only the non-zero attribute values are important.</a:t>
            </a:r>
          </a:p>
          <a:p>
            <a:pPr eaLnBrk="1" hangingPunct="1"/>
            <a:r>
              <a:rPr lang="en-US"/>
              <a:t>Sparsity is an advantage because usually only the non-zero values need to be stored and manipulated.</a:t>
            </a:r>
          </a:p>
          <a:p>
            <a:pPr eaLnBrk="1" hangingPunct="1"/>
            <a:r>
              <a:rPr lang="en-US"/>
              <a:t>This results in significant savings with respect to computation time and storage.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7777E-6916-4053-B6F1-D74C43EB90A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Sparse data matrix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 example is document data.</a:t>
            </a:r>
          </a:p>
          <a:p>
            <a:pPr eaLnBrk="1" hangingPunct="1"/>
            <a:r>
              <a:rPr lang="en-US"/>
              <a:t>A document can be represented as a term vector, where</a:t>
            </a:r>
          </a:p>
          <a:p>
            <a:pPr lvl="1" eaLnBrk="1" hangingPunct="1"/>
            <a:r>
              <a:rPr lang="en-US"/>
              <a:t>Each term is a component (attribute) of the vector and</a:t>
            </a:r>
          </a:p>
          <a:p>
            <a:pPr lvl="1" eaLnBrk="1" hangingPunct="1"/>
            <a:r>
              <a:rPr lang="en-US"/>
              <a:t>The value of each component is the number of times the corresponding term occurs in the document.</a:t>
            </a:r>
          </a:p>
          <a:p>
            <a:pPr eaLnBrk="1" hangingPunct="1"/>
            <a:r>
              <a:rPr lang="en-US"/>
              <a:t>This representation of a collection of documents is often called a document-term matrix.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87DA4-8A1C-41C8-AE40-63347F1D835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5" t="59478" b="7630"/>
          <a:stretch/>
        </p:blipFill>
        <p:spPr bwMode="auto">
          <a:xfrm>
            <a:off x="1828800" y="3586035"/>
            <a:ext cx="5105400" cy="275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quality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Precision</a:t>
            </a:r>
          </a:p>
          <a:p>
            <a:pPr lvl="1" eaLnBrk="1" hangingPunct="1"/>
            <a:r>
              <a:rPr lang="en-US" dirty="0"/>
              <a:t>The closeness of repeated measurements (of the same quantity) to one another.</a:t>
            </a:r>
          </a:p>
          <a:p>
            <a:pPr lvl="1" eaLnBrk="1" hangingPunct="1"/>
            <a:r>
              <a:rPr lang="en-US" dirty="0"/>
              <a:t>This is often measured by the standard deviation of a set of values.</a:t>
            </a:r>
          </a:p>
          <a:p>
            <a:pPr eaLnBrk="1" hangingPunct="1"/>
            <a:r>
              <a:rPr lang="en-US" dirty="0"/>
              <a:t>Bias</a:t>
            </a:r>
          </a:p>
          <a:p>
            <a:pPr lvl="1" eaLnBrk="1" hangingPunct="1"/>
            <a:r>
              <a:rPr lang="en-US" dirty="0"/>
              <a:t>A systematic variation of measurements from the quantity being measured.</a:t>
            </a:r>
          </a:p>
          <a:p>
            <a:pPr lvl="1" eaLnBrk="1" hangingPunct="1"/>
            <a:r>
              <a:rPr lang="en-US" dirty="0"/>
              <a:t>This is measured by taking the difference between</a:t>
            </a:r>
          </a:p>
          <a:p>
            <a:pPr marL="722313" lvl="2" indent="-338138" eaLnBrk="1" hangingPunct="1"/>
            <a:r>
              <a:rPr lang="en-US" dirty="0"/>
              <a:t>the mean of the set of values and</a:t>
            </a:r>
          </a:p>
          <a:p>
            <a:pPr marL="722313" lvl="2" indent="-338138" eaLnBrk="1" hangingPunct="1"/>
            <a:r>
              <a:rPr lang="en-US" dirty="0"/>
              <a:t>the known value of the quantity being measured.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96431-7C49-406E-826C-ABAF2D5B854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quality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we have a standard laboratory weight with a mass of 1g.</a:t>
            </a:r>
          </a:p>
          <a:p>
            <a:pPr eaLnBrk="1" hangingPunct="1"/>
            <a:r>
              <a:rPr lang="en-US" dirty="0"/>
              <a:t>We want to assess the precision and bias of our new laboratory scale.</a:t>
            </a:r>
          </a:p>
          <a:p>
            <a:pPr eaLnBrk="1" hangingPunct="1"/>
            <a:r>
              <a:rPr lang="en-US" dirty="0"/>
              <a:t>We weigh the mass five times, and obtain the values: {1.015, 0.990, 1.013, 1.001, 0.986}.</a:t>
            </a:r>
          </a:p>
          <a:p>
            <a:pPr eaLnBrk="1" hangingPunct="1"/>
            <a:r>
              <a:rPr lang="en-US" dirty="0"/>
              <a:t>The mean of these values is 1.001.</a:t>
            </a:r>
          </a:p>
          <a:p>
            <a:pPr eaLnBrk="1" hangingPunct="1"/>
            <a:r>
              <a:rPr lang="en-US" dirty="0"/>
              <a:t>The bias is thus 0.001.</a:t>
            </a:r>
          </a:p>
          <a:p>
            <a:pPr eaLnBrk="1" hangingPunct="1"/>
            <a:r>
              <a:rPr lang="en-US" dirty="0"/>
              <a:t>The precision, as measured by the standard deviation, is 0.012.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608C2-47D4-404C-BC07-D721776E0388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quality: Noise and 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Noise</a:t>
            </a:r>
          </a:p>
          <a:p>
            <a:pPr lvl="1" eaLnBrk="1" hangingPunct="1">
              <a:defRPr/>
            </a:pPr>
            <a:r>
              <a:rPr lang="en-US" dirty="0"/>
              <a:t>Noise is the random component of a measurement error.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Outliers</a:t>
            </a:r>
          </a:p>
          <a:p>
            <a:pPr lvl="1" eaLnBrk="1" hangingPunct="1">
              <a:defRPr/>
            </a:pPr>
            <a:r>
              <a:rPr lang="en-US" dirty="0"/>
              <a:t>Data objects that, in some sense, have characteristics that are different from most of the other data objects in the data set.</a:t>
            </a:r>
          </a:p>
          <a:p>
            <a:pPr lvl="1" eaLnBrk="1" hangingPunct="1">
              <a:defRPr/>
            </a:pPr>
            <a:r>
              <a:rPr lang="en-US" dirty="0"/>
              <a:t>Values of an attribute that are unusual with respect to the typical values for that attribute.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4" y="1676400"/>
            <a:ext cx="5486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9DA12-5432-480F-B92D-E0AE5E37106B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data set can often be viewed as a collection of data objects.</a:t>
            </a:r>
          </a:p>
          <a:p>
            <a:pPr eaLnBrk="1" hangingPunct="1"/>
            <a:r>
              <a:rPr lang="en-US" dirty="0"/>
              <a:t>Other names for a data object include record, point, vector, pattern, event, case, sample, observation or entity.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6B808-7C4F-41B4-A20D-326F855D2255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68064"/>
              </p:ext>
            </p:extLst>
          </p:nvPr>
        </p:nvGraphicFramePr>
        <p:xfrm>
          <a:off x="602994" y="308864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sepal 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quality: Missing values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It is not unusual for an object to be missing one or more attribute values.</a:t>
            </a:r>
          </a:p>
          <a:p>
            <a:pPr eaLnBrk="1" hangingPunct="1"/>
            <a:r>
              <a:rPr lang="en-US"/>
              <a:t>There are several strategies for dealing with missing data</a:t>
            </a:r>
          </a:p>
          <a:p>
            <a:pPr lvl="1" eaLnBrk="1" hangingPunct="1"/>
            <a:r>
              <a:rPr lang="en-US"/>
              <a:t>Eliminate data objects</a:t>
            </a:r>
          </a:p>
          <a:p>
            <a:pPr lvl="1" eaLnBrk="1" hangingPunct="1"/>
            <a:r>
              <a:rPr lang="en-US"/>
              <a:t>Estimate missing values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B5690-5D57-49B8-8181-EECC2393352F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quality: Missing values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Eliminate data objects</a:t>
            </a:r>
          </a:p>
          <a:p>
            <a:pPr lvl="1" eaLnBrk="1" hangingPunct="1"/>
            <a:r>
              <a:rPr lang="en-US"/>
              <a:t>If a data set has only a few objects that have missing attribute values, then it may be convenient to omit them.</a:t>
            </a:r>
          </a:p>
          <a:p>
            <a:pPr lvl="1" eaLnBrk="1" hangingPunct="1"/>
            <a:r>
              <a:rPr lang="en-US"/>
              <a:t>However, even a partially specified data object contains some information.</a:t>
            </a:r>
          </a:p>
          <a:p>
            <a:pPr lvl="1" eaLnBrk="1" hangingPunct="1"/>
            <a:r>
              <a:rPr lang="en-US"/>
              <a:t>If many objects have missing values, then a reliable analysis can be difficult or impossible.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439106-BB86-4D9A-911A-940D2B006364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quality: Missing values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Estimate missing values</a:t>
            </a:r>
          </a:p>
          <a:p>
            <a:pPr lvl="1" eaLnBrk="1" hangingPunct="1"/>
            <a:r>
              <a:rPr lang="en-US"/>
              <a:t>A missing attribute value of a point can be estimated by the attribute values of the other points.</a:t>
            </a:r>
          </a:p>
          <a:p>
            <a:pPr lvl="1" eaLnBrk="1" hangingPunct="1"/>
            <a:r>
              <a:rPr lang="en-US"/>
              <a:t>If the attribute is discrete, then the most commonly occurring attribute value can be used.</a:t>
            </a:r>
          </a:p>
          <a:p>
            <a:pPr lvl="1" eaLnBrk="1" hangingPunct="1"/>
            <a:r>
              <a:rPr lang="en-US"/>
              <a:t>If the attribute is continuous, then the average attribute value of the other points is used.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0C142-B367-4706-98FE-6987F8F4D136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preprocessing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a number of techniques for performing data preprocessing</a:t>
            </a:r>
          </a:p>
          <a:p>
            <a:pPr lvl="1" eaLnBrk="1" hangingPunct="1"/>
            <a:r>
              <a:rPr lang="en-US" dirty="0"/>
              <a:t>Aggregation</a:t>
            </a:r>
          </a:p>
          <a:p>
            <a:pPr lvl="1" eaLnBrk="1" hangingPunct="1"/>
            <a:r>
              <a:rPr lang="en-US" dirty="0"/>
              <a:t>Sampling</a:t>
            </a:r>
          </a:p>
          <a:p>
            <a:pPr lvl="1" eaLnBrk="1" hangingPunct="1"/>
            <a:r>
              <a:rPr lang="en-US" dirty="0"/>
              <a:t>Dimensionality reduction</a:t>
            </a:r>
          </a:p>
          <a:p>
            <a:pPr lvl="1" eaLnBrk="1" hangingPunct="1"/>
            <a:r>
              <a:rPr lang="en-US" dirty="0"/>
              <a:t>Feature subset selection</a:t>
            </a:r>
          </a:p>
          <a:p>
            <a:pPr lvl="1" eaLnBrk="1" hangingPunct="1"/>
            <a:r>
              <a:rPr lang="en-US" dirty="0"/>
              <a:t>Discretization and </a:t>
            </a:r>
            <a:r>
              <a:rPr lang="en-US" dirty="0" err="1"/>
              <a:t>binarization</a:t>
            </a:r>
            <a:endParaRPr lang="en-US" dirty="0"/>
          </a:p>
          <a:p>
            <a:pPr lvl="1" eaLnBrk="1" hangingPunct="1"/>
            <a:r>
              <a:rPr lang="en-US" dirty="0"/>
              <a:t>Variable transformation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FA86A-5F3B-4DD2-A176-BEA39CD3E938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Sampling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Sampling is the selection of a subset of the data objects to be analyzed.</a:t>
            </a:r>
          </a:p>
          <a:p>
            <a:pPr eaLnBrk="1" hangingPunct="1"/>
            <a:r>
              <a:rPr lang="en-US"/>
              <a:t>Sometimes, it is too expensive or time consuming to process all the data.</a:t>
            </a:r>
          </a:p>
          <a:p>
            <a:pPr eaLnBrk="1" hangingPunct="1"/>
            <a:r>
              <a:rPr lang="en-US"/>
              <a:t>Using a sampling algorithm can reduce the data size to a point where a better, but more computationally expensive algorithm can be used.</a:t>
            </a:r>
          </a:p>
          <a:p>
            <a:pPr eaLnBrk="1" hangingPunct="1"/>
            <a:r>
              <a:rPr lang="en-US"/>
              <a:t>A sample is representative if it has approximately the same property (of interest) as the original set of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1A0AB-517F-4E28-8914-406311FF84E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simplest type of sampling is simple random sampling.</a:t>
            </a:r>
          </a:p>
          <a:p>
            <a:pPr eaLnBrk="1" hangingPunct="1"/>
            <a:r>
              <a:rPr lang="en-US" dirty="0"/>
              <a:t>For this type of sampling, there is an equal probability of selecting any particular item.</a:t>
            </a:r>
          </a:p>
          <a:p>
            <a:pPr eaLnBrk="1" hangingPunct="1"/>
            <a:r>
              <a:rPr lang="en-US" dirty="0"/>
              <a:t>There are two variations on random sampling</a:t>
            </a:r>
          </a:p>
          <a:p>
            <a:pPr lvl="1" eaLnBrk="1" hangingPunct="1"/>
            <a:r>
              <a:rPr lang="en-US" dirty="0"/>
              <a:t>Sampling without replacement</a:t>
            </a:r>
          </a:p>
          <a:p>
            <a:pPr lvl="1" eaLnBrk="1" hangingPunct="1"/>
            <a:r>
              <a:rPr lang="en-US" dirty="0"/>
              <a:t>Sampling with replacement</a:t>
            </a:r>
          </a:p>
          <a:p>
            <a:r>
              <a:rPr lang="en-US" altLang="zh-CN" dirty="0"/>
              <a:t>Sampling without replacement</a:t>
            </a:r>
          </a:p>
          <a:p>
            <a:pPr lvl="1"/>
            <a:r>
              <a:rPr lang="en-US" altLang="zh-CN" dirty="0"/>
              <a:t>As each item is selected, it is removed from the set of all objects.</a:t>
            </a:r>
          </a:p>
          <a:p>
            <a:r>
              <a:rPr lang="en-US" altLang="zh-CN" dirty="0"/>
              <a:t>Sampling with replacement</a:t>
            </a:r>
          </a:p>
          <a:p>
            <a:pPr lvl="1"/>
            <a:r>
              <a:rPr lang="en-US" altLang="zh-CN" dirty="0"/>
              <a:t>Objects are not removed from the data set as they are selected for the sample.</a:t>
            </a:r>
          </a:p>
          <a:p>
            <a:pPr lvl="1"/>
            <a:r>
              <a:rPr lang="en-US" altLang="zh-CN" dirty="0"/>
              <a:t>The same object can be picked more than once.</a:t>
            </a:r>
          </a:p>
          <a:p>
            <a:pPr marL="200025" lvl="1" indent="0" eaLnBrk="1" hangingPunct="1">
              <a:buNone/>
            </a:pP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52AEE-E079-48E1-A95E-0B00384E7041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Once a sampling technique has been selected, it is still necessary to choose the sample size.</a:t>
            </a:r>
          </a:p>
          <a:p>
            <a:pPr eaLnBrk="1" hangingPunct="1"/>
            <a:r>
              <a:rPr lang="en-US"/>
              <a:t>For larger sample sizes</a:t>
            </a:r>
          </a:p>
          <a:p>
            <a:pPr lvl="1" eaLnBrk="1" hangingPunct="1"/>
            <a:r>
              <a:rPr lang="en-US"/>
              <a:t>The probability that a sample will be representative will be increased.</a:t>
            </a:r>
          </a:p>
          <a:p>
            <a:pPr lvl="1" eaLnBrk="1" hangingPunct="1"/>
            <a:r>
              <a:rPr lang="en-US"/>
              <a:t>However, much of the advantage of sampling will also be eliminated.</a:t>
            </a:r>
          </a:p>
          <a:p>
            <a:pPr eaLnBrk="1" hangingPunct="1"/>
            <a:r>
              <a:rPr lang="en-US"/>
              <a:t>For smaller sample sizes</a:t>
            </a:r>
          </a:p>
          <a:p>
            <a:pPr lvl="1" eaLnBrk="1" hangingPunct="1"/>
            <a:r>
              <a:rPr lang="en-US"/>
              <a:t>There may be a loss of important information.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4CED2-6784-4138-879F-F179AA9F7A5E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8305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8B61A-C019-47CD-A86F-0EBE47514AB4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Dimensionality reduction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dimensionality of a data set is the number of attributes that each object possesses.</a:t>
            </a:r>
          </a:p>
          <a:p>
            <a:pPr eaLnBrk="1" hangingPunct="1"/>
            <a:r>
              <a:rPr lang="en-US"/>
              <a:t>It is usually more difficult to analyze high-dimensional data (curse of dimensionality).</a:t>
            </a:r>
          </a:p>
          <a:p>
            <a:pPr eaLnBrk="1" hangingPunct="1"/>
            <a:r>
              <a:rPr lang="en-US"/>
              <a:t>An important preprocessing step is dimensionality reduction.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DDF63-2D06-4458-9BC5-FC7917C51357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Dimensionality reduction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a number of benefits to dimensionality reduction</a:t>
            </a:r>
          </a:p>
          <a:p>
            <a:pPr lvl="1" eaLnBrk="1" hangingPunct="1"/>
            <a:r>
              <a:rPr lang="en-US"/>
              <a:t>It can eliminate irrelevant features and reduce noise.</a:t>
            </a:r>
          </a:p>
          <a:p>
            <a:pPr lvl="1" eaLnBrk="1" hangingPunct="1"/>
            <a:r>
              <a:rPr lang="en-US"/>
              <a:t>It can lead to a more understandable model which involve fewer attributes.</a:t>
            </a:r>
          </a:p>
          <a:p>
            <a:pPr lvl="1" eaLnBrk="1" hangingPunct="1"/>
            <a:r>
              <a:rPr lang="en-US"/>
              <a:t>It may allow the data to be more easily visualized.</a:t>
            </a:r>
          </a:p>
          <a:p>
            <a:pPr lvl="1" eaLnBrk="1" hangingPunct="1"/>
            <a:r>
              <a:rPr lang="en-US"/>
              <a:t>The amount of time and memory required for processing the data is reduced.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F0807-21CF-484A-B980-9ED6B827CC53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5082" r="4345" b="2811"/>
          <a:stretch/>
        </p:blipFill>
        <p:spPr>
          <a:xfrm>
            <a:off x="5163490" y="3429000"/>
            <a:ext cx="3596542" cy="2746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objects are described by a number of attributes that capture the basic characteristics of an object.</a:t>
            </a:r>
          </a:p>
          <a:p>
            <a:pPr eaLnBrk="1" hangingPunct="1"/>
            <a:r>
              <a:rPr lang="en-US" dirty="0"/>
              <a:t>Other names for an attribute are variable, characteristic, field, feature, or dimension.</a:t>
            </a:r>
          </a:p>
          <a:p>
            <a:pPr eaLnBrk="1" hangingPunct="1"/>
            <a:r>
              <a:rPr lang="en-US" dirty="0"/>
              <a:t>A data set is usually a file, in which</a:t>
            </a:r>
          </a:p>
          <a:p>
            <a:pPr lvl="1"/>
            <a:r>
              <a:rPr lang="en-US" sz="2200" dirty="0"/>
              <a:t>The objects are records (or rows) in the file and</a:t>
            </a:r>
          </a:p>
          <a:p>
            <a:pPr lvl="1"/>
            <a:r>
              <a:rPr lang="en-US" sz="2200" dirty="0"/>
              <a:t>Each field (or column) corresponds to an attribute.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42B2C-DE96-40E4-8796-759BB9D83D3A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00821"/>
              </p:ext>
            </p:extLst>
          </p:nvPr>
        </p:nvGraphicFramePr>
        <p:xfrm>
          <a:off x="568164" y="373888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Dimensionality reduction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curse of dimensionality refers to the phenomenon that many types of data analysis become significantly harder as the dimensionality increases.</a:t>
            </a:r>
          </a:p>
          <a:p>
            <a:pPr eaLnBrk="1" hangingPunct="1"/>
            <a:r>
              <a:rPr lang="en-US"/>
              <a:t>As dimensionality increases, the data becomes increasingly sparse in the space that it occupies.</a:t>
            </a:r>
          </a:p>
          <a:p>
            <a:pPr eaLnBrk="1" hangingPunct="1"/>
            <a:r>
              <a:rPr lang="en-US"/>
              <a:t>There may not be enough data objects to allow the reliable creation of a model that describes the set of objects.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1DC84-B774-4D2B-80DB-4F4C5B864069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Dimensionality reduction</a:t>
            </a:r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There are a number of techniques for dimensionality reduction</a:t>
            </a:r>
          </a:p>
          <a:p>
            <a:pPr lvl="1" eaLnBrk="1" hangingPunct="1"/>
            <a:r>
              <a:rPr lang="en-US" dirty="0"/>
              <a:t>Linear algebra techniques: PCA, LDA</a:t>
            </a:r>
          </a:p>
          <a:p>
            <a:pPr lvl="1" eaLnBrk="1" hangingPunct="1"/>
            <a:r>
              <a:rPr lang="en-US" dirty="0"/>
              <a:t>Feature subset selection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C5336-4BE8-4308-9FB5-5FFE8EFD5456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algebra techniques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Techniques from linear algebra can be used to project data from a high-dimensional space to a low-dimensional space.</a:t>
            </a:r>
          </a:p>
          <a:p>
            <a:pPr eaLnBrk="1" hangingPunct="1"/>
            <a:r>
              <a:rPr lang="en-US"/>
              <a:t>Principal Component Analysis (PCA) is a technique that finds new attributes that are</a:t>
            </a:r>
          </a:p>
          <a:p>
            <a:pPr lvl="1" eaLnBrk="1" hangingPunct="1"/>
            <a:r>
              <a:rPr lang="en-US"/>
              <a:t>linear combinations of the original attributes.</a:t>
            </a:r>
          </a:p>
          <a:p>
            <a:pPr lvl="1" eaLnBrk="1" hangingPunct="1"/>
            <a:r>
              <a:rPr lang="en-US"/>
              <a:t>capture the maximum amount of variation in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7355D-08F7-4203-BF67-8EA2D20948CB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Principal component analysis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nx.org/content/m11461/latest/p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304" b="4086"/>
          <a:stretch/>
        </p:blipFill>
        <p:spPr bwMode="auto">
          <a:xfrm>
            <a:off x="457200" y="2438400"/>
            <a:ext cx="8241638" cy="2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A6043-9F75-4D15-A237-0D9C46782A6E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Feature subset selection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Another way to reduce the dimensionality is to use only a subset of the features.</a:t>
            </a:r>
          </a:p>
          <a:p>
            <a:pPr eaLnBrk="1" hangingPunct="1"/>
            <a:r>
              <a:rPr lang="en-US"/>
              <a:t>This approach is effective if redundant and irrelevant features are present.</a:t>
            </a:r>
          </a:p>
          <a:p>
            <a:pPr eaLnBrk="1" hangingPunct="1"/>
            <a:r>
              <a:rPr lang="en-US"/>
              <a:t>Redundant features duplicate much or all of the information contained in one or more other attributes.</a:t>
            </a:r>
          </a:p>
          <a:p>
            <a:pPr eaLnBrk="1" hangingPunct="1"/>
            <a:r>
              <a:rPr lang="en-US"/>
              <a:t>Irrelevant features contain almost no useful information for the task at hand.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A9BA7-B927-40E4-A74C-AFA92253FD3F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Feature subset selection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ideal approach to feature selection is to</a:t>
            </a:r>
          </a:p>
          <a:p>
            <a:pPr lvl="1" eaLnBrk="1" hangingPunct="1"/>
            <a:r>
              <a:rPr lang="en-US" dirty="0"/>
              <a:t>Try all possible subsets of features.</a:t>
            </a:r>
          </a:p>
          <a:p>
            <a:pPr lvl="1" eaLnBrk="1" hangingPunct="1"/>
            <a:r>
              <a:rPr lang="en-US" dirty="0"/>
              <a:t>Take the subset that produces the best result.</a:t>
            </a:r>
          </a:p>
          <a:p>
            <a:pPr eaLnBrk="1" hangingPunct="1"/>
            <a:r>
              <a:rPr lang="en-US" dirty="0"/>
              <a:t>Since the number of subsets involving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attributes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, such an approach is impractical in most situations.</a:t>
            </a:r>
          </a:p>
          <a:p>
            <a:pPr eaLnBrk="1" hangingPunct="1"/>
            <a:r>
              <a:rPr lang="en-US" dirty="0"/>
              <a:t>There are three standard approaches to feature selection</a:t>
            </a:r>
          </a:p>
          <a:p>
            <a:pPr lvl="1" eaLnBrk="1" hangingPunct="1"/>
            <a:r>
              <a:rPr lang="en-US" dirty="0"/>
              <a:t>Embedded approaches</a:t>
            </a:r>
          </a:p>
          <a:p>
            <a:pPr lvl="1" eaLnBrk="1" hangingPunct="1"/>
            <a:r>
              <a:rPr lang="en-US" dirty="0"/>
              <a:t>Filter approaches</a:t>
            </a:r>
          </a:p>
          <a:p>
            <a:pPr lvl="1" eaLnBrk="1" hangingPunct="1"/>
            <a:r>
              <a:rPr lang="en-US" dirty="0"/>
              <a:t>Wrapper approaches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93531-F080-4E71-9A24-9E4F3710BDF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Embedded approaches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selection occurs naturally as part of the algorithm.</a:t>
            </a:r>
          </a:p>
          <a:p>
            <a:pPr eaLnBrk="1" hangingPunct="1"/>
            <a:r>
              <a:rPr lang="en-US" dirty="0"/>
              <a:t>The algorithm itself decides which attributes to use and which to ignore.</a:t>
            </a:r>
          </a:p>
          <a:p>
            <a:pPr eaLnBrk="1" hangingPunct="1"/>
            <a:r>
              <a:rPr lang="en-US" dirty="0"/>
              <a:t>Example: </a:t>
            </a:r>
          </a:p>
          <a:p>
            <a:pPr lvl="1"/>
            <a:r>
              <a:rPr lang="en-US" dirty="0"/>
              <a:t>Decision trees </a:t>
            </a:r>
          </a:p>
          <a:p>
            <a:pPr lvl="1"/>
            <a:r>
              <a:rPr lang="en-US" dirty="0"/>
              <a:t>Weighted naive Bayes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56E4-D670-40DF-BB8D-8FA5689D51CE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6" y="3733800"/>
            <a:ext cx="30480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Filter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Features are selected before the algorithm is run.</a:t>
                </a:r>
              </a:p>
              <a:p>
                <a:pPr eaLnBrk="1" hangingPunct="1"/>
                <a:r>
                  <a:rPr lang="en-US" dirty="0"/>
                  <a:t>An evaluation measure is used to determine the goodness of a subset of attributes.</a:t>
                </a:r>
              </a:p>
              <a:p>
                <a:pPr eaLnBrk="1" hangingPunct="1"/>
                <a:r>
                  <a:rPr lang="en-US" dirty="0"/>
                  <a:t>This measure is independent of the current algorithm used.</a:t>
                </a:r>
              </a:p>
              <a:p>
                <a:pPr eaLnBrk="1" hangingPunct="1"/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Euclidean distance 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-test </a:t>
                </a:r>
              </a:p>
              <a:p>
                <a:pPr lvl="1"/>
                <a:r>
                  <a:rPr lang="en-US" dirty="0"/>
                  <a:t>Information gain</a:t>
                </a:r>
              </a:p>
              <a:p>
                <a:pPr lvl="1"/>
                <a:r>
                  <a:rPr lang="en-US" dirty="0"/>
                  <a:t>Gain ratio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505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D6B75-3FCD-4DCC-8C80-7D31B7471CA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352800"/>
            <a:ext cx="3200400" cy="180131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Wrapper approaches</a:t>
            </a:r>
          </a:p>
        </p:txBody>
      </p:sp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These methods use the target algorithm as a black box to find the best subset of attributes.</a:t>
            </a:r>
          </a:p>
          <a:p>
            <a:pPr eaLnBrk="1" hangingPunct="1"/>
            <a:r>
              <a:rPr lang="en-US"/>
              <a:t>Typically, not all the possible subsets are enumerated.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C8FE0-842E-4A19-911A-E68BD7EA18AF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52" y="3276600"/>
            <a:ext cx="3190875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Normalization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goal of normalization or standardization is to make an entire set of values have a particular property.</a:t>
            </a:r>
          </a:p>
          <a:p>
            <a:pPr eaLnBrk="1" hangingPunct="1"/>
            <a:r>
              <a:rPr lang="en-US"/>
              <a:t>If different variables are to be combined in some way, normalization is necessary to avoid having a variable with large values dominate the results of the calculation.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B7C89-BB83-4D1C-B3E5-AEBC8FCAA53D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Attributes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attribute is a property or characteristic of an object that may vary, either from one object to another or from one time to another.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FB979-241F-44CC-87D2-4CBF5E6FB073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95449"/>
              </p:ext>
            </p:extLst>
          </p:nvPr>
        </p:nvGraphicFramePr>
        <p:xfrm>
          <a:off x="514318" y="228600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r>
                        <a:rPr lang="en-US" baseline="0" dirty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Iris-</a:t>
                      </a:r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mean (average) of the attribute 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their standard deviation</a:t>
                </a:r>
              </a:p>
              <a:p>
                <a:r>
                  <a:rPr lang="en-US" dirty="0"/>
                  <a:t>We can use the following transformation to create a new variable that has a mean of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/>
                  <a:t> and a standard deviation of 1.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0FA9E-861B-45D8-894F-0E3B3F88FDDE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 types of attributes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can define four types of attributes</a:t>
            </a:r>
          </a:p>
          <a:p>
            <a:pPr lvl="1" eaLnBrk="1" hangingPunct="1"/>
            <a:r>
              <a:rPr lang="en-US" dirty="0"/>
              <a:t>Nominal</a:t>
            </a:r>
          </a:p>
          <a:p>
            <a:pPr lvl="1" eaLnBrk="1" hangingPunct="1"/>
            <a:r>
              <a:rPr lang="en-US" dirty="0"/>
              <a:t>Ordinal</a:t>
            </a:r>
          </a:p>
          <a:p>
            <a:pPr lvl="1" eaLnBrk="1" hangingPunct="1"/>
            <a:r>
              <a:rPr lang="en-US" dirty="0"/>
              <a:t>Interval</a:t>
            </a:r>
          </a:p>
          <a:p>
            <a:pPr lvl="1" eaLnBrk="1" hangingPunct="1"/>
            <a:r>
              <a:rPr lang="en-US" dirty="0"/>
              <a:t>Ratio</a:t>
            </a:r>
          </a:p>
          <a:p>
            <a:pPr eaLnBrk="1" hangingPunct="1"/>
            <a:r>
              <a:rPr lang="en-US" dirty="0"/>
              <a:t>Nominal and ordinal attributes are collectively referred to as categorical or qualitative attributes.</a:t>
            </a:r>
          </a:p>
          <a:p>
            <a:pPr eaLnBrk="1" hangingPunct="1"/>
            <a:r>
              <a:rPr lang="en-US" dirty="0"/>
              <a:t>Interval and ratio attributes are collectively referred to as quantitative or numeric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511F6-E921-4D3D-B6A5-01C626E4D95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 types of attributes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Nominal</a:t>
            </a:r>
          </a:p>
          <a:p>
            <a:pPr lvl="1" eaLnBrk="1" hangingPunct="1"/>
            <a:r>
              <a:rPr lang="en-US" dirty="0"/>
              <a:t>The values of a nominal attribute are just different names.</a:t>
            </a:r>
          </a:p>
          <a:p>
            <a:pPr lvl="1" eaLnBrk="1" hangingPunct="1"/>
            <a:r>
              <a:rPr lang="en-US" dirty="0"/>
              <a:t>They provide only enough information to distinguish one object from another.</a:t>
            </a:r>
          </a:p>
          <a:p>
            <a:pPr lvl="1" eaLnBrk="1" hangingPunct="1"/>
            <a:r>
              <a:rPr lang="en-US" dirty="0"/>
              <a:t>Examples: eye color, gender.</a:t>
            </a:r>
          </a:p>
          <a:p>
            <a:pPr eaLnBrk="1" hangingPunct="1"/>
            <a:r>
              <a:rPr lang="en-US" dirty="0"/>
              <a:t>Ordinal</a:t>
            </a:r>
          </a:p>
          <a:p>
            <a:pPr lvl="1" eaLnBrk="1" hangingPunct="1"/>
            <a:r>
              <a:rPr lang="en-US" dirty="0"/>
              <a:t>The values of an ordinal attribute provide enough information to order objects.</a:t>
            </a:r>
          </a:p>
          <a:p>
            <a:pPr lvl="1" eaLnBrk="1" hangingPunct="1"/>
            <a:r>
              <a:rPr lang="en-US" dirty="0"/>
              <a:t>Example: grades.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9B333-CED3-4859-AC16-676EBABFC257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 types of attributes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Interval</a:t>
            </a:r>
          </a:p>
          <a:p>
            <a:pPr lvl="1" eaLnBrk="1" hangingPunct="1"/>
            <a:r>
              <a:rPr lang="en-US" dirty="0"/>
              <a:t>For interval attributes, the differences between values are meaningful.</a:t>
            </a:r>
          </a:p>
          <a:p>
            <a:pPr lvl="1" eaLnBrk="1" hangingPunct="1"/>
            <a:r>
              <a:rPr lang="en-US" dirty="0"/>
              <a:t>Example: calendar dates.</a:t>
            </a:r>
          </a:p>
          <a:p>
            <a:pPr eaLnBrk="1" hangingPunct="1"/>
            <a:r>
              <a:rPr lang="en-US" dirty="0"/>
              <a:t>Ratio</a:t>
            </a:r>
          </a:p>
          <a:p>
            <a:pPr lvl="1" eaLnBrk="1" hangingPunct="1"/>
            <a:r>
              <a:rPr lang="en-US" dirty="0"/>
              <a:t>For ratio variables, both differences and ratios are meaningful.</a:t>
            </a:r>
          </a:p>
          <a:p>
            <a:pPr lvl="1" eaLnBrk="1" hangingPunct="1"/>
            <a:r>
              <a:rPr lang="en-US" dirty="0"/>
              <a:t>Example: monetary quantities, mass, length.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4DB79-7C5D-4961-B4A3-87798906F2C5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 types of attributes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Another way to distinguish between attributes is by the number of values they can take.</a:t>
            </a:r>
          </a:p>
          <a:p>
            <a:pPr eaLnBrk="1" hangingPunct="1"/>
            <a:r>
              <a:rPr lang="en-US" dirty="0"/>
              <a:t>Based on this criterion, attributes can be classified as either discrete or continuous.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D0E12-C744-41CB-92F2-6A3828612877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Different types of attributes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Discrete</a:t>
            </a:r>
          </a:p>
          <a:p>
            <a:pPr lvl="1" eaLnBrk="1" hangingPunct="1"/>
            <a:r>
              <a:rPr lang="en-US" dirty="0"/>
              <a:t>A discrete attribute has a finite or </a:t>
            </a:r>
            <a:r>
              <a:rPr lang="en-US" dirty="0" err="1"/>
              <a:t>countably</a:t>
            </a:r>
            <a:r>
              <a:rPr lang="en-US" dirty="0"/>
              <a:t> infinite set of values.</a:t>
            </a:r>
          </a:p>
          <a:p>
            <a:pPr lvl="1" eaLnBrk="1" hangingPunct="1"/>
            <a:r>
              <a:rPr lang="en-US" dirty="0"/>
              <a:t>Such attributes can be categorical, such as gender, or numeric, such as counts.</a:t>
            </a:r>
          </a:p>
          <a:p>
            <a:pPr lvl="1" eaLnBrk="1" hangingPunct="1"/>
            <a:r>
              <a:rPr lang="en-US" dirty="0"/>
              <a:t>Discrete attributes are often represented using integer variables.</a:t>
            </a:r>
          </a:p>
          <a:p>
            <a:pPr lvl="1" eaLnBrk="1" hangingPunct="1"/>
            <a:r>
              <a:rPr lang="en-US" dirty="0"/>
              <a:t>Binary attributes are a special case of discrete attributes and assume only two values, e.g. true/false, yes/no, male/female, or 0/1.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FAF4-9596-4289-B9DF-5DA181B4AF06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Pattern recognition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4796172-98FC-4C90-A1E3-8A0166B25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20189</TotalTime>
  <Words>2272</Words>
  <Application>Microsoft Office PowerPoint</Application>
  <PresentationFormat>全屏显示(4:3)</PresentationFormat>
  <Paragraphs>461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Data</vt:lpstr>
      <vt:lpstr>Data</vt:lpstr>
      <vt:lpstr>Data</vt:lpstr>
      <vt:lpstr>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Types of data sets</vt:lpstr>
      <vt:lpstr>Record data</vt:lpstr>
      <vt:lpstr>Transaction or market basket data</vt:lpstr>
      <vt:lpstr>Data matrix</vt:lpstr>
      <vt:lpstr>Sparse data matrix</vt:lpstr>
      <vt:lpstr>Sparse data matrix</vt:lpstr>
      <vt:lpstr>Data quality</vt:lpstr>
      <vt:lpstr>Data quality</vt:lpstr>
      <vt:lpstr>Data quality: Noise and outliers</vt:lpstr>
      <vt:lpstr>Data quality: Missing values</vt:lpstr>
      <vt:lpstr>Data quality: Missing values</vt:lpstr>
      <vt:lpstr>Data quality: Missing values</vt:lpstr>
      <vt:lpstr>Data preprocessing</vt:lpstr>
      <vt:lpstr>Sampling</vt:lpstr>
      <vt:lpstr>Sampling</vt:lpstr>
      <vt:lpstr>Sampling</vt:lpstr>
      <vt:lpstr>Sampling</vt:lpstr>
      <vt:lpstr>Dimensionality reduction</vt:lpstr>
      <vt:lpstr>Dimensionality reduction</vt:lpstr>
      <vt:lpstr>Dimensionality reduction</vt:lpstr>
      <vt:lpstr>Dimensionality reduction</vt:lpstr>
      <vt:lpstr>Linear algebra techniques</vt:lpstr>
      <vt:lpstr>Principal component analysis</vt:lpstr>
      <vt:lpstr>Feature subset selection</vt:lpstr>
      <vt:lpstr>Feature subset selection</vt:lpstr>
      <vt:lpstr>Embedded approaches</vt:lpstr>
      <vt:lpstr>Filter approaches</vt:lpstr>
      <vt:lpstr>Wrapper approaches</vt:lpstr>
      <vt:lpstr>Normalization</vt:lpstr>
      <vt:lpstr>Normalization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Shen</dc:creator>
  <cp:lastModifiedBy>Ying SHEN</cp:lastModifiedBy>
  <cp:revision>333</cp:revision>
  <dcterms:created xsi:type="dcterms:W3CDTF">2013-09-22T15:11:46Z</dcterms:created>
  <dcterms:modified xsi:type="dcterms:W3CDTF">2023-09-14T06:47:14Z</dcterms:modified>
</cp:coreProperties>
</file>