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257" r:id="rId2"/>
    <p:sldId id="258" r:id="rId3"/>
    <p:sldId id="260" r:id="rId4"/>
    <p:sldId id="264" r:id="rId5"/>
    <p:sldId id="267" r:id="rId6"/>
    <p:sldId id="273" r:id="rId7"/>
    <p:sldId id="346" r:id="rId8"/>
    <p:sldId id="299" r:id="rId9"/>
    <p:sldId id="293" r:id="rId10"/>
    <p:sldId id="353" r:id="rId11"/>
    <p:sldId id="347" r:id="rId12"/>
    <p:sldId id="297" r:id="rId13"/>
    <p:sldId id="295" r:id="rId14"/>
    <p:sldId id="349" r:id="rId15"/>
    <p:sldId id="350" r:id="rId16"/>
    <p:sldId id="351" r:id="rId17"/>
    <p:sldId id="352" r:id="rId18"/>
    <p:sldId id="294" r:id="rId19"/>
    <p:sldId id="300" r:id="rId20"/>
    <p:sldId id="301" r:id="rId21"/>
    <p:sldId id="302" r:id="rId22"/>
    <p:sldId id="303" r:id="rId23"/>
    <p:sldId id="304" r:id="rId24"/>
    <p:sldId id="345" r:id="rId25"/>
    <p:sldId id="306" r:id="rId26"/>
    <p:sldId id="307" r:id="rId27"/>
    <p:sldId id="309" r:id="rId28"/>
    <p:sldId id="311" r:id="rId29"/>
    <p:sldId id="313" r:id="rId30"/>
    <p:sldId id="314" r:id="rId31"/>
    <p:sldId id="315" r:id="rId32"/>
    <p:sldId id="316" r:id="rId33"/>
    <p:sldId id="317" r:id="rId34"/>
    <p:sldId id="318" r:id="rId35"/>
    <p:sldId id="341" r:id="rId36"/>
    <p:sldId id="342" r:id="rId37"/>
    <p:sldId id="343" r:id="rId38"/>
    <p:sldId id="344" r:id="rId39"/>
    <p:sldId id="319" r:id="rId40"/>
    <p:sldId id="320" r:id="rId41"/>
    <p:sldId id="321" r:id="rId42"/>
    <p:sldId id="322" r:id="rId43"/>
    <p:sldId id="323" r:id="rId44"/>
    <p:sldId id="324" r:id="rId45"/>
    <p:sldId id="325" r:id="rId46"/>
    <p:sldId id="326" r:id="rId47"/>
    <p:sldId id="327" r:id="rId48"/>
    <p:sldId id="328" r:id="rId49"/>
    <p:sldId id="329" r:id="rId50"/>
    <p:sldId id="337" r:id="rId51"/>
    <p:sldId id="338" r:id="rId52"/>
    <p:sldId id="330" r:id="rId53"/>
    <p:sldId id="331" r:id="rId54"/>
    <p:sldId id="332" r:id="rId55"/>
    <p:sldId id="333" r:id="rId56"/>
    <p:sldId id="335" r:id="rId57"/>
    <p:sldId id="336" r:id="rId58"/>
    <p:sldId id="340" r:id="rId59"/>
    <p:sldId id="339"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24" autoAdjust="0"/>
  </p:normalViewPr>
  <p:slideViewPr>
    <p:cSldViewPr>
      <p:cViewPr varScale="1">
        <p:scale>
          <a:sx n="88" d="100"/>
          <a:sy n="88" d="100"/>
        </p:scale>
        <p:origin x="2274" y="90"/>
      </p:cViewPr>
      <p:guideLst>
        <p:guide orient="horz" pos="2160"/>
        <p:guide pos="2880"/>
      </p:guideLst>
    </p:cSldViewPr>
  </p:slideViewPr>
  <p:notesTextViewPr>
    <p:cViewPr>
      <p:scale>
        <a:sx n="100" d="100"/>
        <a:sy n="100" d="100"/>
      </p:scale>
      <p:origin x="0" y="0"/>
    </p:cViewPr>
  </p:notesTextViewPr>
  <p:notesViewPr>
    <p:cSldViewPr>
      <p:cViewPr varScale="1">
        <p:scale>
          <a:sx n="98" d="100"/>
          <a:sy n="98" d="100"/>
        </p:scale>
        <p:origin x="3516"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E7C2718-3D3D-4D21-A0D6-E86704C2683F}" type="datetimeFigureOut">
              <a:rPr lang="en-US" smtClean="0"/>
              <a:t>3/14/2016</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B567E6-BB43-4270-81C0-BAF074E5BA19}" type="slidenum">
              <a:rPr lang="en-US" smtClean="0"/>
              <a:t>‹#›</a:t>
            </a:fld>
            <a:endParaRPr lang="en-US"/>
          </a:p>
        </p:txBody>
      </p:sp>
    </p:spTree>
    <p:extLst>
      <p:ext uri="{BB962C8B-B14F-4D97-AF65-F5344CB8AC3E}">
        <p14:creationId xmlns:p14="http://schemas.microsoft.com/office/powerpoint/2010/main" val="24839493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DDAC45-0DA1-4AB9-A0B9-B2FBCB6A8211}" type="datetimeFigureOut">
              <a:rPr lang="en-US" smtClean="0"/>
              <a:t>3/14/2016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C88B07-745A-400E-A2D1-7C395C4F3FE1}" type="slidenum">
              <a:rPr lang="en-US" smtClean="0"/>
              <a:t>‹#›</a:t>
            </a:fld>
            <a:endParaRPr lang="en-US"/>
          </a:p>
        </p:txBody>
      </p:sp>
    </p:spTree>
    <p:extLst>
      <p:ext uri="{BB962C8B-B14F-4D97-AF65-F5344CB8AC3E}">
        <p14:creationId xmlns:p14="http://schemas.microsoft.com/office/powerpoint/2010/main" val="1019259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en.wikipedia.org/wiki/Colocation_centre" TargetMode="External"/><Relationship Id="rId3" Type="http://schemas.openxmlformats.org/officeDocument/2006/relationships/hyperlink" Target="http://en.wikipedia.org/wiki/Internet" TargetMode="External"/><Relationship Id="rId7" Type="http://schemas.openxmlformats.org/officeDocument/2006/relationships/hyperlink" Target="http://en.wikipedia.org/wiki/Usenet" TargetMode="External"/><Relationship Id="rId2" Type="http://schemas.openxmlformats.org/officeDocument/2006/relationships/slide" Target="../slides/slide35.xml"/><Relationship Id="rId1" Type="http://schemas.openxmlformats.org/officeDocument/2006/relationships/notesMaster" Target="../notesMasters/notesMaster1.xml"/><Relationship Id="rId6" Type="http://schemas.openxmlformats.org/officeDocument/2006/relationships/hyperlink" Target="http://en.wikipedia.org/wiki/Domain_name" TargetMode="External"/><Relationship Id="rId5" Type="http://schemas.openxmlformats.org/officeDocument/2006/relationships/hyperlink" Target="http://en.wikipedia.org/wiki/Transit_(internet)" TargetMode="External"/><Relationship Id="rId4" Type="http://schemas.openxmlformats.org/officeDocument/2006/relationships/hyperlink" Target="http://en.wikipedia.org/wiki/Internet_access"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en.wikipedia.org/wiki/Digital_certificates" TargetMode="External"/><Relationship Id="rId3" Type="http://schemas.openxmlformats.org/officeDocument/2006/relationships/hyperlink" Target="http://en.wikipedia.org/wiki/Public_key_cryptography" TargetMode="External"/><Relationship Id="rId7" Type="http://schemas.openxmlformats.org/officeDocument/2006/relationships/hyperlink" Target="http://en.wikipedia.org/wiki/Public_key_infrastructure#cite_note-2" TargetMode="External"/><Relationship Id="rId12" Type="http://schemas.openxmlformats.org/officeDocument/2006/relationships/hyperlink" Target="http://en.wikipedia.org/wiki/Non-repudi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en.wikipedia.org/wiki/Digital_signatures" TargetMode="External"/><Relationship Id="rId11" Type="http://schemas.openxmlformats.org/officeDocument/2006/relationships/hyperlink" Target="http://en.wikipedia.org/wiki/Public_key_infrastructure#cite_note-5" TargetMode="External"/><Relationship Id="rId5" Type="http://schemas.openxmlformats.org/officeDocument/2006/relationships/hyperlink" Target="http://en.wikipedia.org/wiki/Secure_communication" TargetMode="External"/><Relationship Id="rId10" Type="http://schemas.openxmlformats.org/officeDocument/2006/relationships/hyperlink" Target="http://en.wikipedia.org/wiki/Public_key_infrastructure#cite_note-Vacca-2004-p8-4" TargetMode="External"/><Relationship Id="rId4" Type="http://schemas.openxmlformats.org/officeDocument/2006/relationships/hyperlink" Target="http://en.wikipedia.org/wiki/Cryptographic" TargetMode="External"/><Relationship Id="rId9" Type="http://schemas.openxmlformats.org/officeDocument/2006/relationships/hyperlink" Target="http://en.wikipedia.org/wiki/Public_key_infrastructure#cite_note-3"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Requirements for a system come in a variety of forms: textual requirements, mockups, existing systems, use cases, user stories, and more</a:t>
            </a:r>
          </a:p>
          <a:p>
            <a:endParaRPr lang="en-US" sz="1200" b="0" i="1" u="none" strike="noStrike" kern="1200" baseline="0" dirty="0" smtClean="0">
              <a:solidFill>
                <a:schemeClr val="tx1"/>
              </a:solidFill>
              <a:latin typeface="+mn-lt"/>
              <a:ea typeface="+mn-ea"/>
              <a:cs typeface="+mn-cs"/>
            </a:endParaRPr>
          </a:p>
          <a:p>
            <a:pPr marL="228600" indent="-228600">
              <a:buAutoNum type="arabicPeriod"/>
            </a:pPr>
            <a:r>
              <a:rPr lang="en-US" sz="1200" b="0" i="1" u="none" strike="noStrike" kern="1200" baseline="0" dirty="0" smtClean="0">
                <a:solidFill>
                  <a:schemeClr val="tx1"/>
                </a:solidFill>
                <a:latin typeface="+mn-lt"/>
                <a:ea typeface="+mn-ea"/>
                <a:cs typeface="+mn-cs"/>
              </a:rPr>
              <a:t>Functional requirements. </a:t>
            </a:r>
            <a:r>
              <a:rPr lang="en-US" sz="1200" b="0" i="0" u="none" strike="noStrike" kern="1200" baseline="0" dirty="0" smtClean="0">
                <a:solidFill>
                  <a:schemeClr val="tx1"/>
                </a:solidFill>
                <a:latin typeface="+mn-lt"/>
                <a:ea typeface="+mn-ea"/>
                <a:cs typeface="+mn-cs"/>
              </a:rPr>
              <a:t>These requirements state what the system must do, and how it must behave or react to runtime stimuli.</a:t>
            </a:r>
          </a:p>
          <a:p>
            <a:r>
              <a:rPr lang="en-US" sz="1200" b="0" i="0" u="none" strike="noStrike" kern="1200" baseline="0" dirty="0" smtClean="0">
                <a:solidFill>
                  <a:schemeClr val="tx1"/>
                </a:solidFill>
                <a:latin typeface="+mn-lt"/>
                <a:ea typeface="+mn-ea"/>
                <a:cs typeface="+mn-cs"/>
              </a:rPr>
              <a:t>2. </a:t>
            </a:r>
            <a:r>
              <a:rPr lang="en-US" sz="1200" b="0" i="1" u="none" strike="noStrike" kern="1200" baseline="0" dirty="0" smtClean="0">
                <a:solidFill>
                  <a:schemeClr val="tx1"/>
                </a:solidFill>
                <a:latin typeface="+mn-lt"/>
                <a:ea typeface="+mn-ea"/>
                <a:cs typeface="+mn-cs"/>
              </a:rPr>
              <a:t>Quality attribute requirements. </a:t>
            </a:r>
            <a:r>
              <a:rPr lang="en-US" sz="1200" b="0" i="0" u="none" strike="noStrike" kern="1200" baseline="0" dirty="0" smtClean="0">
                <a:solidFill>
                  <a:schemeClr val="tx1"/>
                </a:solidFill>
                <a:latin typeface="+mn-lt"/>
                <a:ea typeface="+mn-ea"/>
                <a:cs typeface="+mn-cs"/>
              </a:rPr>
              <a:t>These requirements are qualifications of the functional requirements or of the overall product. A qualification of a functional requirement is an item such as how fast the function must be performed, or how resilient it must be to erroneous input. A qualification of the overall product is an item such as the time to deploy the product or a limitation on operational costs.</a:t>
            </a:r>
          </a:p>
          <a:p>
            <a:r>
              <a:rPr lang="en-US" sz="1200" b="0" i="0" u="none" strike="noStrike" kern="1200" baseline="0" dirty="0" smtClean="0">
                <a:solidFill>
                  <a:schemeClr val="tx1"/>
                </a:solidFill>
                <a:latin typeface="+mn-lt"/>
                <a:ea typeface="+mn-ea"/>
                <a:cs typeface="+mn-cs"/>
              </a:rPr>
              <a:t>3. </a:t>
            </a:r>
            <a:r>
              <a:rPr lang="en-US" sz="1200" b="0" i="1" u="none" strike="noStrike" kern="1200" baseline="0" dirty="0" smtClean="0">
                <a:solidFill>
                  <a:schemeClr val="tx1"/>
                </a:solidFill>
                <a:latin typeface="+mn-lt"/>
                <a:ea typeface="+mn-ea"/>
                <a:cs typeface="+mn-cs"/>
              </a:rPr>
              <a:t>Constraints. </a:t>
            </a:r>
            <a:r>
              <a:rPr lang="en-US" sz="1200" b="0" i="0" u="none" strike="noStrike" kern="1200" baseline="0" dirty="0" smtClean="0">
                <a:solidFill>
                  <a:schemeClr val="tx1"/>
                </a:solidFill>
                <a:latin typeface="+mn-lt"/>
                <a:ea typeface="+mn-ea"/>
                <a:cs typeface="+mn-cs"/>
              </a:rPr>
              <a:t>A constraint is a design decision with zero degrees of freedom. That is, it's a design decision that's already been made. Examples include the requirement to use a certain programming language or to reuse a certain existing module, or a management fiat to make your system service oriented. These choices are arguably in the purview of the architect, but external factors (such as not being able to train the staff in a new language, or having a business agreement with a software supplier, or pushing business goals of service interoperability) have led those in power to dictate these design outcomes.</a:t>
            </a:r>
            <a:endParaRPr lang="en-US" dirty="0"/>
          </a:p>
        </p:txBody>
      </p:sp>
      <p:sp>
        <p:nvSpPr>
          <p:cNvPr id="4" name="Slide Number Placeholder 3"/>
          <p:cNvSpPr>
            <a:spLocks noGrp="1"/>
          </p:cNvSpPr>
          <p:nvPr>
            <p:ph type="sldNum" sz="quarter" idx="10"/>
          </p:nvPr>
        </p:nvSpPr>
        <p:spPr/>
        <p:txBody>
          <a:bodyPr/>
          <a:lstStyle/>
          <a:p>
            <a:fld id="{51C88B07-745A-400E-A2D1-7C395C4F3FE1}" type="slidenum">
              <a:rPr lang="en-US" smtClean="0"/>
              <a:t>3</a:t>
            </a:fld>
            <a:endParaRPr lang="en-US"/>
          </a:p>
        </p:txBody>
      </p:sp>
    </p:spTree>
    <p:extLst>
      <p:ext uri="{BB962C8B-B14F-4D97-AF65-F5344CB8AC3E}">
        <p14:creationId xmlns:p14="http://schemas.microsoft.com/office/powerpoint/2010/main" val="1375296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Functionality is the ability of the system to do the work for which it was intended</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Assigning responsibilities</a:t>
            </a:r>
            <a:r>
              <a:rPr lang="en-US" baseline="0" dirty="0" smtClean="0"/>
              <a:t> to architectural elements is a fundamental architectural design decision.</a:t>
            </a:r>
            <a:endParaRPr lang="en-US" dirty="0" smtClean="0"/>
          </a:p>
          <a:p>
            <a:endParaRPr lang="en-US" dirty="0"/>
          </a:p>
        </p:txBody>
      </p:sp>
      <p:sp>
        <p:nvSpPr>
          <p:cNvPr id="4" name="Slide Number Placeholder 3"/>
          <p:cNvSpPr>
            <a:spLocks noGrp="1"/>
          </p:cNvSpPr>
          <p:nvPr>
            <p:ph type="sldNum" sz="quarter" idx="10"/>
          </p:nvPr>
        </p:nvSpPr>
        <p:spPr/>
        <p:txBody>
          <a:bodyPr/>
          <a:lstStyle/>
          <a:p>
            <a:fld id="{51C88B07-745A-400E-A2D1-7C395C4F3FE1}" type="slidenum">
              <a:rPr lang="en-US" smtClean="0"/>
              <a:t>4</a:t>
            </a:fld>
            <a:endParaRPr lang="en-US"/>
          </a:p>
        </p:txBody>
      </p:sp>
    </p:spTree>
    <p:extLst>
      <p:ext uri="{BB962C8B-B14F-4D97-AF65-F5344CB8AC3E}">
        <p14:creationId xmlns:p14="http://schemas.microsoft.com/office/powerpoint/2010/main" val="3561504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A </a:t>
            </a:r>
            <a:r>
              <a:rPr lang="en-US" b="1" dirty="0" smtClean="0">
                <a:solidFill>
                  <a:srgbClr val="FF6600"/>
                </a:solidFill>
              </a:rPr>
              <a:t>quality attribute </a:t>
            </a:r>
            <a:r>
              <a:rPr lang="en-US" dirty="0" smtClean="0"/>
              <a:t>(QA) is a measurable or testable property of a system that is used to indicate how well the system satisfies the needs of its stakeholders</a:t>
            </a:r>
            <a:endParaRPr lang="en-US" dirty="0"/>
          </a:p>
        </p:txBody>
      </p:sp>
      <p:sp>
        <p:nvSpPr>
          <p:cNvPr id="4" name="灯片编号占位符 3"/>
          <p:cNvSpPr>
            <a:spLocks noGrp="1"/>
          </p:cNvSpPr>
          <p:nvPr>
            <p:ph type="sldNum" sz="quarter" idx="10"/>
          </p:nvPr>
        </p:nvSpPr>
        <p:spPr/>
        <p:txBody>
          <a:bodyPr/>
          <a:lstStyle/>
          <a:p>
            <a:fld id="{51C88B07-745A-400E-A2D1-7C395C4F3FE1}" type="slidenum">
              <a:rPr lang="en-US" smtClean="0"/>
              <a:t>5</a:t>
            </a:fld>
            <a:endParaRPr lang="en-US"/>
          </a:p>
        </p:txBody>
      </p:sp>
    </p:spTree>
    <p:extLst>
      <p:ext uri="{BB962C8B-B14F-4D97-AF65-F5344CB8AC3E}">
        <p14:creationId xmlns:p14="http://schemas.microsoft.com/office/powerpoint/2010/main" val="315226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These</a:t>
            </a:r>
            <a:r>
              <a:rPr lang="en-US" baseline="0" dirty="0" smtClean="0"/>
              <a:t> choices are arguably in the purview of the architect, but external factors (such as not being able to train the staff in a new language, or having a business agreement with a software supplier, or pushing business goals of service interoperability) have led those in power to dictate these design outcomes.</a:t>
            </a:r>
            <a:endParaRPr lang="en-US" dirty="0"/>
          </a:p>
        </p:txBody>
      </p:sp>
      <p:sp>
        <p:nvSpPr>
          <p:cNvPr id="4" name="灯片编号占位符 3"/>
          <p:cNvSpPr>
            <a:spLocks noGrp="1"/>
          </p:cNvSpPr>
          <p:nvPr>
            <p:ph type="sldNum" sz="quarter" idx="10"/>
          </p:nvPr>
        </p:nvSpPr>
        <p:spPr/>
        <p:txBody>
          <a:bodyPr/>
          <a:lstStyle/>
          <a:p>
            <a:fld id="{51C88B07-745A-400E-A2D1-7C395C4F3FE1}" type="slidenum">
              <a:rPr lang="en-US" smtClean="0"/>
              <a:t>7</a:t>
            </a:fld>
            <a:endParaRPr lang="en-US"/>
          </a:p>
        </p:txBody>
      </p:sp>
    </p:spTree>
    <p:extLst>
      <p:ext uri="{BB962C8B-B14F-4D97-AF65-F5344CB8AC3E}">
        <p14:creationId xmlns:p14="http://schemas.microsoft.com/office/powerpoint/2010/main" val="29114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51C88B07-745A-400E-A2D1-7C395C4F3FE1}" type="slidenum">
              <a:rPr lang="en-US" smtClean="0"/>
              <a:t>25</a:t>
            </a:fld>
            <a:endParaRPr lang="en-US"/>
          </a:p>
        </p:txBody>
      </p:sp>
    </p:spTree>
    <p:extLst>
      <p:ext uri="{BB962C8B-B14F-4D97-AF65-F5344CB8AC3E}">
        <p14:creationId xmlns:p14="http://schemas.microsoft.com/office/powerpoint/2010/main" val="10077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1" i="0" kern="1200" dirty="0" smtClean="0">
                <a:solidFill>
                  <a:schemeClr val="tx1"/>
                </a:solidFill>
                <a:effectLst/>
                <a:latin typeface="+mn-lt"/>
                <a:ea typeface="+mn-ea"/>
                <a:cs typeface="+mn-cs"/>
              </a:rPr>
              <a:t>Internet service provider</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ISP</a:t>
            </a:r>
            <a:r>
              <a:rPr lang="en-US" sz="1200" b="0" i="0" kern="1200" dirty="0" smtClean="0">
                <a:solidFill>
                  <a:schemeClr val="tx1"/>
                </a:solidFill>
                <a:effectLst/>
                <a:latin typeface="+mn-lt"/>
                <a:ea typeface="+mn-ea"/>
                <a:cs typeface="+mn-cs"/>
              </a:rPr>
              <a:t>) is an organization that provides services for accessing, using, or participating in the </a:t>
            </a:r>
            <a:r>
              <a:rPr lang="en-US" sz="1200" b="0" i="0" u="none" strike="noStrike" kern="1200" dirty="0" smtClean="0">
                <a:solidFill>
                  <a:schemeClr val="tx1"/>
                </a:solidFill>
                <a:effectLst/>
                <a:latin typeface="+mn-lt"/>
                <a:ea typeface="+mn-ea"/>
                <a:cs typeface="+mn-cs"/>
                <a:hlinkClick r:id="rId3" tooltip="Internet"/>
              </a:rPr>
              <a:t>Internet</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Internet services typically provided by ISPs include </a:t>
            </a:r>
            <a:r>
              <a:rPr lang="en-US" sz="1200" b="0" i="0" u="none" strike="noStrike" kern="1200" dirty="0" smtClean="0">
                <a:solidFill>
                  <a:schemeClr val="tx1"/>
                </a:solidFill>
                <a:effectLst/>
                <a:latin typeface="+mn-lt"/>
                <a:ea typeface="+mn-ea"/>
                <a:cs typeface="+mn-cs"/>
                <a:hlinkClick r:id="rId4" tooltip="Internet access"/>
              </a:rPr>
              <a:t>Internet access</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5" tooltip="Transit (internet)"/>
              </a:rPr>
              <a:t>Internet transit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6" tooltip="Domain name"/>
              </a:rPr>
              <a:t>domain </a:t>
            </a:r>
            <a:r>
              <a:rPr lang="en-US" sz="1200" b="0" i="0" u="none" strike="noStrike" kern="1200" dirty="0" err="1" smtClean="0">
                <a:solidFill>
                  <a:schemeClr val="tx1"/>
                </a:solidFill>
                <a:effectLst/>
                <a:latin typeface="+mn-lt"/>
                <a:ea typeface="+mn-ea"/>
                <a:cs typeface="+mn-cs"/>
                <a:hlinkClick r:id="rId6" tooltip="Domain name"/>
              </a:rPr>
              <a:t>name</a:t>
            </a:r>
            <a:r>
              <a:rPr lang="en-US" sz="1200" b="0" i="0" kern="1200" dirty="0" err="1" smtClean="0">
                <a:solidFill>
                  <a:schemeClr val="tx1"/>
                </a:solidFill>
                <a:effectLst/>
                <a:latin typeface="+mn-lt"/>
                <a:ea typeface="+mn-ea"/>
                <a:cs typeface="+mn-cs"/>
              </a:rPr>
              <a:t>registration</a:t>
            </a:r>
            <a:r>
              <a:rPr lang="en-US" sz="1200" b="0" i="0" kern="1200" smtClean="0">
                <a:solidFill>
                  <a:schemeClr val="tx1"/>
                </a:solidFill>
                <a:effectLst/>
                <a:latin typeface="+mn-lt"/>
                <a:ea typeface="+mn-ea"/>
                <a:cs typeface="+mn-cs"/>
              </a:rPr>
              <a:t>, web hosting, </a:t>
            </a:r>
            <a:r>
              <a:rPr lang="en-US" sz="1200" b="0" i="0" u="none" strike="noStrike" kern="1200" smtClean="0">
                <a:solidFill>
                  <a:schemeClr val="tx1"/>
                </a:solidFill>
                <a:effectLst/>
                <a:latin typeface="+mn-lt"/>
                <a:ea typeface="+mn-ea"/>
                <a:cs typeface="+mn-cs"/>
                <a:hlinkClick r:id="rId7" tooltip="Usenet"/>
              </a:rPr>
              <a:t>Usenet</a:t>
            </a:r>
            <a:r>
              <a:rPr lang="en-US" sz="1200" b="0" i="0" kern="1200" smtClean="0">
                <a:solidFill>
                  <a:schemeClr val="tx1"/>
                </a:solidFill>
                <a:effectLst/>
                <a:latin typeface="+mn-lt"/>
                <a:ea typeface="+mn-ea"/>
                <a:cs typeface="+mn-cs"/>
              </a:rPr>
              <a:t> service, </a:t>
            </a:r>
            <a:r>
              <a:rPr lang="en-US" sz="1200" b="0" i="0" u="none" strike="noStrike" kern="1200" smtClean="0">
                <a:solidFill>
                  <a:schemeClr val="tx1"/>
                </a:solidFill>
                <a:effectLst/>
                <a:latin typeface="+mn-lt"/>
                <a:ea typeface="+mn-ea"/>
                <a:cs typeface="+mn-cs"/>
                <a:hlinkClick r:id="rId8" tooltip="Colocation centre"/>
              </a:rPr>
              <a:t>colocation</a:t>
            </a:r>
            <a:r>
              <a:rPr lang="en-US" sz="1200" b="0" i="0" kern="1200" smtClean="0">
                <a:solidFill>
                  <a:schemeClr val="tx1"/>
                </a:solidFill>
                <a:effectLst/>
                <a:latin typeface="+mn-lt"/>
                <a:ea typeface="+mn-ea"/>
                <a:cs typeface="+mn-cs"/>
              </a:rPr>
              <a:t>.</a:t>
            </a:r>
            <a:endParaRPr lang="en-US"/>
          </a:p>
        </p:txBody>
      </p:sp>
      <p:sp>
        <p:nvSpPr>
          <p:cNvPr id="4" name="灯片编号占位符 3"/>
          <p:cNvSpPr>
            <a:spLocks noGrp="1"/>
          </p:cNvSpPr>
          <p:nvPr>
            <p:ph type="sldNum" sz="quarter" idx="10"/>
          </p:nvPr>
        </p:nvSpPr>
        <p:spPr/>
        <p:txBody>
          <a:bodyPr/>
          <a:lstStyle/>
          <a:p>
            <a:fld id="{51C88B07-745A-400E-A2D1-7C395C4F3FE1}" type="slidenum">
              <a:rPr lang="en-US" smtClean="0"/>
              <a:t>35</a:t>
            </a:fld>
            <a:endParaRPr lang="en-US"/>
          </a:p>
        </p:txBody>
      </p:sp>
    </p:spTree>
    <p:extLst>
      <p:ext uri="{BB962C8B-B14F-4D97-AF65-F5344CB8AC3E}">
        <p14:creationId xmlns:p14="http://schemas.microsoft.com/office/powerpoint/2010/main" val="2543617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SSL</a:t>
            </a:r>
            <a:r>
              <a:rPr lang="en-US" sz="1200" b="0" i="0" kern="1200" dirty="0" smtClean="0">
                <a:solidFill>
                  <a:schemeClr val="tx1"/>
                </a:solidFill>
                <a:effectLst/>
                <a:latin typeface="+mn-lt"/>
                <a:ea typeface="+mn-ea"/>
                <a:cs typeface="+mn-cs"/>
              </a:rPr>
              <a:t> stands for Secure Sockets Layer. It provides a secure connection between internet browsers and websites, allowing you to transmit private data online. Sites secured with </a:t>
            </a:r>
            <a:r>
              <a:rPr lang="en-US" sz="1200" b="1" i="0" kern="1200" dirty="0" smtClean="0">
                <a:solidFill>
                  <a:schemeClr val="tx1"/>
                </a:solidFill>
                <a:effectLst/>
                <a:latin typeface="+mn-lt"/>
                <a:ea typeface="+mn-ea"/>
                <a:cs typeface="+mn-cs"/>
              </a:rPr>
              <a:t>SSL</a:t>
            </a:r>
            <a:r>
              <a:rPr lang="en-US" sz="1200" b="0" i="0" kern="1200" dirty="0" smtClean="0">
                <a:solidFill>
                  <a:schemeClr val="tx1"/>
                </a:solidFill>
                <a:effectLst/>
                <a:latin typeface="+mn-lt"/>
                <a:ea typeface="+mn-ea"/>
                <a:cs typeface="+mn-cs"/>
              </a:rPr>
              <a:t> display a padlock in the browsers URL and possibly a green address bar if secured by an EV Certificate.</a:t>
            </a:r>
          </a:p>
          <a:p>
            <a:endParaRPr lang="en-US" sz="1200" b="0" i="0" u="none" strike="noStrike" kern="1200" dirty="0" smtClean="0">
              <a:solidFill>
                <a:schemeClr val="tx1"/>
              </a:solidFill>
              <a:effectLst/>
              <a:latin typeface="+mn-lt"/>
              <a:ea typeface="+mn-ea"/>
              <a:cs typeface="+mn-cs"/>
              <a:hlinkClick r:id="rId3" tooltip="Public key cryptography"/>
            </a:endParaRPr>
          </a:p>
          <a:p>
            <a:r>
              <a:rPr lang="en-US" sz="1200" b="0" i="0" u="none" strike="noStrike" kern="1200" dirty="0" smtClean="0">
                <a:solidFill>
                  <a:schemeClr val="tx1"/>
                </a:solidFill>
                <a:effectLst/>
                <a:latin typeface="+mn-lt"/>
                <a:ea typeface="+mn-ea"/>
                <a:cs typeface="+mn-cs"/>
                <a:hlinkClick r:id="rId3" tooltip="Public key cryptography"/>
              </a:rPr>
              <a:t>Public key cryptography</a:t>
            </a:r>
            <a:r>
              <a:rPr lang="en-US" sz="1200" b="0" i="0" kern="1200" dirty="0" smtClean="0">
                <a:solidFill>
                  <a:schemeClr val="tx1"/>
                </a:solidFill>
                <a:effectLst/>
                <a:latin typeface="+mn-lt"/>
                <a:ea typeface="+mn-ea"/>
                <a:cs typeface="+mn-cs"/>
              </a:rPr>
              <a:t> is a </a:t>
            </a:r>
            <a:r>
              <a:rPr lang="en-US" sz="1200" b="0" i="0" u="none" strike="noStrike" kern="1200" dirty="0" smtClean="0">
                <a:solidFill>
                  <a:schemeClr val="tx1"/>
                </a:solidFill>
                <a:effectLst/>
                <a:latin typeface="+mn-lt"/>
                <a:ea typeface="+mn-ea"/>
                <a:cs typeface="+mn-cs"/>
                <a:hlinkClick r:id="rId4" tooltip="Cryptographic"/>
              </a:rPr>
              <a:t>cryptographic</a:t>
            </a:r>
            <a:r>
              <a:rPr lang="en-US" sz="1200" b="0" i="0" kern="1200" dirty="0" smtClean="0">
                <a:solidFill>
                  <a:schemeClr val="tx1"/>
                </a:solidFill>
                <a:effectLst/>
                <a:latin typeface="+mn-lt"/>
                <a:ea typeface="+mn-ea"/>
                <a:cs typeface="+mn-cs"/>
              </a:rPr>
              <a:t> technique that enables users to </a:t>
            </a:r>
            <a:r>
              <a:rPr lang="en-US" sz="1200" b="0" i="0" u="none" strike="noStrike" kern="1200" dirty="0" smtClean="0">
                <a:solidFill>
                  <a:schemeClr val="tx1"/>
                </a:solidFill>
                <a:effectLst/>
                <a:latin typeface="+mn-lt"/>
                <a:ea typeface="+mn-ea"/>
                <a:cs typeface="+mn-cs"/>
                <a:hlinkClick r:id="rId5" tooltip="Secure communication"/>
              </a:rPr>
              <a:t>securely communicate</a:t>
            </a:r>
            <a:r>
              <a:rPr lang="en-US" sz="1200" b="0" i="0" kern="1200" dirty="0" smtClean="0">
                <a:solidFill>
                  <a:schemeClr val="tx1"/>
                </a:solidFill>
                <a:effectLst/>
                <a:latin typeface="+mn-lt"/>
                <a:ea typeface="+mn-ea"/>
                <a:cs typeface="+mn-cs"/>
              </a:rPr>
              <a:t> on an insecure public network, and reliably verify the identity of a user </a:t>
            </a:r>
            <a:r>
              <a:rPr lang="en-US" sz="1200" b="0" i="0" kern="1200" dirty="0" err="1" smtClean="0">
                <a:solidFill>
                  <a:schemeClr val="tx1"/>
                </a:solidFill>
                <a:effectLst/>
                <a:latin typeface="+mn-lt"/>
                <a:ea typeface="+mn-ea"/>
                <a:cs typeface="+mn-cs"/>
              </a:rPr>
              <a:t>via</a:t>
            </a:r>
            <a:r>
              <a:rPr lang="en-US" sz="1200" b="0" i="0" u="none" strike="noStrike" kern="1200" dirty="0" err="1" smtClean="0">
                <a:solidFill>
                  <a:schemeClr val="tx1"/>
                </a:solidFill>
                <a:effectLst/>
                <a:latin typeface="+mn-lt"/>
                <a:ea typeface="+mn-ea"/>
                <a:cs typeface="+mn-cs"/>
                <a:hlinkClick r:id="rId6" tooltip="Digital signatures"/>
              </a:rPr>
              <a:t>digital</a:t>
            </a:r>
            <a:r>
              <a:rPr lang="en-US" sz="1200" b="0" i="0" u="none" strike="noStrike" kern="1200" dirty="0" smtClean="0">
                <a:solidFill>
                  <a:schemeClr val="tx1"/>
                </a:solidFill>
                <a:effectLst/>
                <a:latin typeface="+mn-lt"/>
                <a:ea typeface="+mn-ea"/>
                <a:cs typeface="+mn-cs"/>
                <a:hlinkClick r:id="rId6" tooltip="Digital signatures"/>
              </a:rPr>
              <a:t> signatures</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7"/>
              </a:rPr>
              <a:t>[2]</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public key infrastructure (PKI) is a system for the creation, storage, and distribution of </a:t>
            </a:r>
            <a:r>
              <a:rPr lang="en-US" sz="1200" b="0" i="0" u="none" strike="noStrike" kern="1200" dirty="0" smtClean="0">
                <a:solidFill>
                  <a:schemeClr val="tx1"/>
                </a:solidFill>
                <a:effectLst/>
                <a:latin typeface="+mn-lt"/>
                <a:ea typeface="+mn-ea"/>
                <a:cs typeface="+mn-cs"/>
                <a:hlinkClick r:id="rId8" tooltip="Digital certificates"/>
              </a:rPr>
              <a:t>digital certificates</a:t>
            </a:r>
            <a:r>
              <a:rPr lang="en-US" sz="1200" b="0" i="0" kern="1200" dirty="0" smtClean="0">
                <a:solidFill>
                  <a:schemeClr val="tx1"/>
                </a:solidFill>
                <a:effectLst/>
                <a:latin typeface="+mn-lt"/>
                <a:ea typeface="+mn-ea"/>
                <a:cs typeface="+mn-cs"/>
              </a:rPr>
              <a:t> which are used to verify that a particular public key belongs to a certain entity. The PKI creates digital certificates which map public keys to entities, securely stores these certificates in a central repository and revokes them if needed.</a:t>
            </a:r>
            <a:r>
              <a:rPr lang="en-US" sz="1200" b="0" i="0" u="none" strike="noStrike" kern="1200" baseline="30000" dirty="0" smtClean="0">
                <a:solidFill>
                  <a:schemeClr val="tx1"/>
                </a:solidFill>
                <a:effectLst/>
                <a:latin typeface="+mn-lt"/>
                <a:ea typeface="+mn-ea"/>
                <a:cs typeface="+mn-cs"/>
                <a:hlinkClick r:id="rId9"/>
              </a:rPr>
              <a:t>[3]</a:t>
            </a:r>
            <a:r>
              <a:rPr lang="en-US" sz="1200" b="0" i="0" u="none" strike="noStrike" kern="1200" baseline="30000" dirty="0" smtClean="0">
                <a:solidFill>
                  <a:schemeClr val="tx1"/>
                </a:solidFill>
                <a:effectLst/>
                <a:latin typeface="+mn-lt"/>
                <a:ea typeface="+mn-ea"/>
                <a:cs typeface="+mn-cs"/>
                <a:hlinkClick r:id="rId10"/>
              </a:rPr>
              <a:t>[4]</a:t>
            </a:r>
            <a:r>
              <a:rPr lang="en-US" sz="1200" b="0" i="0" u="none" strike="noStrike" kern="1200" baseline="30000" dirty="0" smtClean="0">
                <a:solidFill>
                  <a:schemeClr val="tx1"/>
                </a:solidFill>
                <a:effectLst/>
                <a:latin typeface="+mn-lt"/>
                <a:ea typeface="+mn-ea"/>
                <a:cs typeface="+mn-cs"/>
                <a:hlinkClick r:id="rId11"/>
              </a:rPr>
              <a:t>[5]</a:t>
            </a:r>
            <a:endParaRPr lang="en-US" sz="1200" b="0" i="0" u="none" strike="noStrike" kern="1200" baseline="300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WS-Security describes three main mechanisms:</a:t>
            </a:r>
          </a:p>
          <a:p>
            <a:r>
              <a:rPr lang="en-US" sz="1200" b="0" i="0" kern="1200" dirty="0" smtClean="0">
                <a:solidFill>
                  <a:schemeClr val="tx1"/>
                </a:solidFill>
                <a:effectLst/>
                <a:latin typeface="+mn-lt"/>
                <a:ea typeface="+mn-ea"/>
                <a:cs typeface="+mn-cs"/>
              </a:rPr>
              <a:t>How to sign SOAP messages to assure integrity. Signed messages also provide </a:t>
            </a:r>
            <a:r>
              <a:rPr lang="en-US" sz="1200" b="0" i="0" u="none" strike="noStrike" kern="1200" dirty="0" smtClean="0">
                <a:solidFill>
                  <a:schemeClr val="tx1"/>
                </a:solidFill>
                <a:effectLst/>
                <a:latin typeface="+mn-lt"/>
                <a:ea typeface="+mn-ea"/>
                <a:cs typeface="+mn-cs"/>
                <a:hlinkClick r:id="rId12" tooltip="Non-repudiation"/>
              </a:rPr>
              <a:t>non-repudiation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How to encrypt SOAP messages to assure confidentiality.</a:t>
            </a:r>
          </a:p>
          <a:p>
            <a:r>
              <a:rPr lang="en-US" sz="1200" b="0" i="0" kern="1200" dirty="0" smtClean="0">
                <a:solidFill>
                  <a:schemeClr val="tx1"/>
                </a:solidFill>
                <a:effectLst/>
                <a:latin typeface="+mn-lt"/>
                <a:ea typeface="+mn-ea"/>
                <a:cs typeface="+mn-cs"/>
              </a:rPr>
              <a:t>How to attach security tokens to ascertain the sender's identity.</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Java Authentication and Authorization Service (JAAS) was introduced as an optional package (extension) to the Java 2 SDK, Standard Edition (J2SDK), v 1.3. JAAS was integrated into the J2SDK 1.4.</a:t>
            </a:r>
          </a:p>
          <a:p>
            <a:r>
              <a:rPr lang="en-US" sz="1200" b="0" i="0" kern="1200" dirty="0" smtClean="0">
                <a:solidFill>
                  <a:schemeClr val="tx1"/>
                </a:solidFill>
                <a:effectLst/>
                <a:latin typeface="+mn-lt"/>
                <a:ea typeface="+mn-ea"/>
                <a:cs typeface="+mn-cs"/>
              </a:rPr>
              <a:t>JAAS can be used for two purposes:</a:t>
            </a:r>
          </a:p>
          <a:p>
            <a:r>
              <a:rPr lang="en-US" sz="1200" b="0" i="0" kern="1200" dirty="0" smtClean="0">
                <a:solidFill>
                  <a:schemeClr val="tx1"/>
                </a:solidFill>
                <a:effectLst/>
                <a:latin typeface="+mn-lt"/>
                <a:ea typeface="+mn-ea"/>
                <a:cs typeface="+mn-cs"/>
              </a:rPr>
              <a:t>for </a:t>
            </a:r>
            <a:r>
              <a:rPr lang="en-US" sz="1200" b="0" i="1" kern="1200" dirty="0" smtClean="0">
                <a:solidFill>
                  <a:schemeClr val="tx1"/>
                </a:solidFill>
                <a:effectLst/>
                <a:latin typeface="+mn-lt"/>
                <a:ea typeface="+mn-ea"/>
                <a:cs typeface="+mn-cs"/>
              </a:rPr>
              <a:t>authentication</a:t>
            </a:r>
            <a:r>
              <a:rPr lang="en-US" sz="1200" b="0" i="0" kern="1200" dirty="0" smtClean="0">
                <a:solidFill>
                  <a:schemeClr val="tx1"/>
                </a:solidFill>
                <a:effectLst/>
                <a:latin typeface="+mn-lt"/>
                <a:ea typeface="+mn-ea"/>
                <a:cs typeface="+mn-cs"/>
              </a:rPr>
              <a:t> of users, to reliably and securely determine who is currently executing Java code, regardless of whether the code is running as an application, an applet, a bean, or a servlet; and</a:t>
            </a:r>
          </a:p>
          <a:p>
            <a:r>
              <a:rPr lang="en-US" sz="1200" b="0" i="0" kern="1200" dirty="0" smtClean="0">
                <a:solidFill>
                  <a:schemeClr val="tx1"/>
                </a:solidFill>
                <a:effectLst/>
                <a:latin typeface="+mn-lt"/>
                <a:ea typeface="+mn-ea"/>
                <a:cs typeface="+mn-cs"/>
              </a:rPr>
              <a:t>for </a:t>
            </a:r>
            <a:r>
              <a:rPr lang="en-US" sz="1200" b="0" i="1" kern="1200" dirty="0" smtClean="0">
                <a:solidFill>
                  <a:schemeClr val="tx1"/>
                </a:solidFill>
                <a:effectLst/>
                <a:latin typeface="+mn-lt"/>
                <a:ea typeface="+mn-ea"/>
                <a:cs typeface="+mn-cs"/>
              </a:rPr>
              <a:t>authorization</a:t>
            </a:r>
            <a:r>
              <a:rPr lang="en-US" sz="1200" b="0" i="0" kern="1200" dirty="0" smtClean="0">
                <a:solidFill>
                  <a:schemeClr val="tx1"/>
                </a:solidFill>
                <a:effectLst/>
                <a:latin typeface="+mn-lt"/>
                <a:ea typeface="+mn-ea"/>
                <a:cs typeface="+mn-cs"/>
              </a:rPr>
              <a:t> of users to ensure they have the access control rights (permissions) required to do the actions performed.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Operating system security (OS security) is the process of ensuring OS integrity, confidentiality and availability.</a:t>
            </a:r>
            <a:r>
              <a:rPr lang="en-US" dirty="0" smtClean="0"/>
              <a:t/>
            </a:r>
            <a:br>
              <a:rPr lang="en-US" dirty="0" smtClean="0"/>
            </a:br>
            <a:r>
              <a:rPr lang="en-US" sz="1200" b="0" i="0" kern="1200" dirty="0" smtClean="0">
                <a:solidFill>
                  <a:schemeClr val="tx1"/>
                </a:solidFill>
                <a:effectLst/>
                <a:latin typeface="+mn-lt"/>
                <a:ea typeface="+mn-ea"/>
                <a:cs typeface="+mn-cs"/>
              </a:rPr>
              <a:t>OS security refers to specified steps or measures used to protect the OS from threats, viruses, worms, malware or remote hacker intrusions. OS security encompasses all preventive-control techniques, which safeguard any computer assets capable of being stolen, edited or deleted if OS security is compromised.</a:t>
            </a:r>
            <a:endParaRPr lang="en-US" dirty="0"/>
          </a:p>
        </p:txBody>
      </p:sp>
      <p:sp>
        <p:nvSpPr>
          <p:cNvPr id="4" name="灯片编号占位符 3"/>
          <p:cNvSpPr>
            <a:spLocks noGrp="1"/>
          </p:cNvSpPr>
          <p:nvPr>
            <p:ph type="sldNum" sz="quarter" idx="10"/>
          </p:nvPr>
        </p:nvSpPr>
        <p:spPr/>
        <p:txBody>
          <a:bodyPr/>
          <a:lstStyle/>
          <a:p>
            <a:fld id="{51C88B07-745A-400E-A2D1-7C395C4F3FE1}" type="slidenum">
              <a:rPr lang="en-US" smtClean="0"/>
              <a:t>46</a:t>
            </a:fld>
            <a:endParaRPr lang="en-US"/>
          </a:p>
        </p:txBody>
      </p:sp>
    </p:spTree>
    <p:extLst>
      <p:ext uri="{BB962C8B-B14F-4D97-AF65-F5344CB8AC3E}">
        <p14:creationId xmlns:p14="http://schemas.microsoft.com/office/powerpoint/2010/main" val="1308114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99 .999 percent availability</a:t>
            </a:r>
            <a:endParaRPr lang="en-US" dirty="0"/>
          </a:p>
        </p:txBody>
      </p:sp>
      <p:sp>
        <p:nvSpPr>
          <p:cNvPr id="4" name="Slide Number Placeholder 3"/>
          <p:cNvSpPr>
            <a:spLocks noGrp="1"/>
          </p:cNvSpPr>
          <p:nvPr>
            <p:ph type="sldNum" sz="quarter" idx="10"/>
          </p:nvPr>
        </p:nvSpPr>
        <p:spPr/>
        <p:txBody>
          <a:bodyPr/>
          <a:lstStyle/>
          <a:p>
            <a:fld id="{51C88B07-745A-400E-A2D1-7C395C4F3FE1}" type="slidenum">
              <a:rPr lang="en-US" smtClean="0"/>
              <a:t>50</a:t>
            </a:fld>
            <a:endParaRPr lang="en-US"/>
          </a:p>
        </p:txBody>
      </p:sp>
    </p:spTree>
    <p:extLst>
      <p:ext uri="{BB962C8B-B14F-4D97-AF65-F5344CB8AC3E}">
        <p14:creationId xmlns:p14="http://schemas.microsoft.com/office/powerpoint/2010/main" val="12717901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 y="-1700"/>
            <a:ext cx="9143262" cy="6870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25262" y="5810819"/>
            <a:ext cx="826106" cy="486289"/>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5"/>
          <p:cNvGrpSpPr>
            <a:grpSpLocks/>
          </p:cNvGrpSpPr>
          <p:nvPr/>
        </p:nvGrpSpPr>
        <p:grpSpPr bwMode="auto">
          <a:xfrm>
            <a:off x="610317" y="6263967"/>
            <a:ext cx="7391143" cy="31867"/>
            <a:chOff x="960" y="9831"/>
            <a:chExt cx="11640" cy="50"/>
          </a:xfrm>
        </p:grpSpPr>
        <p:sp>
          <p:nvSpPr>
            <p:cNvPr id="11" name="Freeform 6"/>
            <p:cNvSpPr>
              <a:spLocks/>
            </p:cNvSpPr>
            <p:nvPr/>
          </p:nvSpPr>
          <p:spPr bwMode="auto">
            <a:xfrm>
              <a:off x="960" y="9831"/>
              <a:ext cx="11640" cy="50"/>
            </a:xfrm>
            <a:custGeom>
              <a:avLst/>
              <a:gdLst>
                <a:gd name="T0" fmla="+- 0 960 960"/>
                <a:gd name="T1" fmla="*/ T0 w 11640"/>
                <a:gd name="T2" fmla="+- 0 9881 9831"/>
                <a:gd name="T3" fmla="*/ 9881 h 50"/>
                <a:gd name="T4" fmla="+- 0 12600 960"/>
                <a:gd name="T5" fmla="*/ T4 w 11640"/>
                <a:gd name="T6" fmla="+- 0 9881 9831"/>
                <a:gd name="T7" fmla="*/ 9881 h 50"/>
                <a:gd name="T8" fmla="+- 0 12600 960"/>
                <a:gd name="T9" fmla="*/ T8 w 11640"/>
                <a:gd name="T10" fmla="+- 0 9831 9831"/>
                <a:gd name="T11" fmla="*/ 9831 h 50"/>
                <a:gd name="T12" fmla="+- 0 960 960"/>
                <a:gd name="T13" fmla="*/ T12 w 11640"/>
                <a:gd name="T14" fmla="+- 0 9831 9831"/>
                <a:gd name="T15" fmla="*/ 9831 h 50"/>
                <a:gd name="T16" fmla="+- 0 960 960"/>
                <a:gd name="T17" fmla="*/ T16 w 11640"/>
                <a:gd name="T18" fmla="+- 0 9881 9831"/>
                <a:gd name="T19" fmla="*/ 9881 h 50"/>
              </a:gdLst>
              <a:ahLst/>
              <a:cxnLst>
                <a:cxn ang="0">
                  <a:pos x="T1" y="T3"/>
                </a:cxn>
                <a:cxn ang="0">
                  <a:pos x="T5" y="T7"/>
                </a:cxn>
                <a:cxn ang="0">
                  <a:pos x="T9" y="T11"/>
                </a:cxn>
                <a:cxn ang="0">
                  <a:pos x="T13" y="T15"/>
                </a:cxn>
                <a:cxn ang="0">
                  <a:pos x="T17" y="T19"/>
                </a:cxn>
              </a:cxnLst>
              <a:rect l="0" t="0" r="r" b="b"/>
              <a:pathLst>
                <a:path w="11640" h="50">
                  <a:moveTo>
                    <a:pt x="0" y="50"/>
                  </a:moveTo>
                  <a:lnTo>
                    <a:pt x="11640" y="50"/>
                  </a:lnTo>
                  <a:lnTo>
                    <a:pt x="11640" y="0"/>
                  </a:lnTo>
                  <a:lnTo>
                    <a:pt x="0" y="0"/>
                  </a:lnTo>
                  <a:lnTo>
                    <a:pt x="0" y="50"/>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9" name="Group 7"/>
          <p:cNvGrpSpPr>
            <a:grpSpLocks/>
          </p:cNvGrpSpPr>
          <p:nvPr/>
        </p:nvGrpSpPr>
        <p:grpSpPr bwMode="auto">
          <a:xfrm>
            <a:off x="610317" y="6243572"/>
            <a:ext cx="7391143" cy="11472"/>
            <a:chOff x="960" y="9799"/>
            <a:chExt cx="11640" cy="18"/>
          </a:xfrm>
        </p:grpSpPr>
        <p:sp>
          <p:nvSpPr>
            <p:cNvPr id="10" name="Freeform 8"/>
            <p:cNvSpPr>
              <a:spLocks/>
            </p:cNvSpPr>
            <p:nvPr/>
          </p:nvSpPr>
          <p:spPr bwMode="auto">
            <a:xfrm>
              <a:off x="960" y="9799"/>
              <a:ext cx="11640" cy="18"/>
            </a:xfrm>
            <a:custGeom>
              <a:avLst/>
              <a:gdLst>
                <a:gd name="T0" fmla="+- 0 960 960"/>
                <a:gd name="T1" fmla="*/ T0 w 11640"/>
                <a:gd name="T2" fmla="+- 0 9817 9799"/>
                <a:gd name="T3" fmla="*/ 9817 h 18"/>
                <a:gd name="T4" fmla="+- 0 12600 960"/>
                <a:gd name="T5" fmla="*/ T4 w 11640"/>
                <a:gd name="T6" fmla="+- 0 9817 9799"/>
                <a:gd name="T7" fmla="*/ 9817 h 18"/>
                <a:gd name="T8" fmla="+- 0 12600 960"/>
                <a:gd name="T9" fmla="*/ T8 w 11640"/>
                <a:gd name="T10" fmla="+- 0 9799 9799"/>
                <a:gd name="T11" fmla="*/ 9799 h 18"/>
                <a:gd name="T12" fmla="+- 0 960 960"/>
                <a:gd name="T13" fmla="*/ T12 w 11640"/>
                <a:gd name="T14" fmla="+- 0 9799 9799"/>
                <a:gd name="T15" fmla="*/ 9799 h 18"/>
                <a:gd name="T16" fmla="+- 0 960 960"/>
                <a:gd name="T17" fmla="*/ T16 w 11640"/>
                <a:gd name="T18" fmla="+- 0 9817 9799"/>
                <a:gd name="T19" fmla="*/ 9817 h 18"/>
              </a:gdLst>
              <a:ahLst/>
              <a:cxnLst>
                <a:cxn ang="0">
                  <a:pos x="T1" y="T3"/>
                </a:cxn>
                <a:cxn ang="0">
                  <a:pos x="T5" y="T7"/>
                </a:cxn>
                <a:cxn ang="0">
                  <a:pos x="T9" y="T11"/>
                </a:cxn>
                <a:cxn ang="0">
                  <a:pos x="T13" y="T15"/>
                </a:cxn>
                <a:cxn ang="0">
                  <a:pos x="T17" y="T19"/>
                </a:cxn>
              </a:cxnLst>
              <a:rect l="0" t="0" r="r" b="b"/>
              <a:pathLst>
                <a:path w="11640" h="18">
                  <a:moveTo>
                    <a:pt x="0" y="18"/>
                  </a:moveTo>
                  <a:lnTo>
                    <a:pt x="11640" y="18"/>
                  </a:lnTo>
                  <a:lnTo>
                    <a:pt x="11640" y="0"/>
                  </a:lnTo>
                  <a:lnTo>
                    <a:pt x="0" y="0"/>
                  </a:lnTo>
                  <a:lnTo>
                    <a:pt x="0" y="18"/>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userDrawn="1">
            <p:ph type="ctrTitle"/>
          </p:nvPr>
        </p:nvSpPr>
        <p:spPr>
          <a:xfrm>
            <a:off x="685800" y="2130425"/>
            <a:ext cx="7772400" cy="1470025"/>
          </a:xfrm>
        </p:spPr>
        <p:txBody>
          <a:bodyPr>
            <a:normAutofit/>
          </a:bodyPr>
          <a:lstStyle>
            <a:lvl1pPr algn="l">
              <a:defRPr sz="3600">
                <a:solidFill>
                  <a:schemeClr val="tx1"/>
                </a:solidFill>
              </a:defRPr>
            </a:lvl1pPr>
          </a:lstStyle>
          <a:p>
            <a:r>
              <a:rPr lang="en-US" dirty="0" smtClean="0"/>
              <a:t>Click to edit Master title style</a:t>
            </a:r>
            <a:endParaRPr lang="en-US" dirty="0"/>
          </a:p>
        </p:txBody>
      </p:sp>
      <p:sp>
        <p:nvSpPr>
          <p:cNvPr id="3" name="Subtitle 2"/>
          <p:cNvSpPr>
            <a:spLocks noGrp="1"/>
          </p:cNvSpPr>
          <p:nvPr userDrawn="1">
            <p:ph type="subTitle" idx="1"/>
          </p:nvPr>
        </p:nvSpPr>
        <p:spPr>
          <a:xfrm>
            <a:off x="685800" y="3886200"/>
            <a:ext cx="6400800" cy="1752600"/>
          </a:xfrm>
        </p:spPr>
        <p:txBody>
          <a:bodyPr>
            <a:normAutofit/>
          </a:bodyPr>
          <a:lstStyle>
            <a:lvl1pPr marL="346075" indent="0" algn="l">
              <a:buNone/>
              <a:defRPr sz="20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Slide Number Placeholder 5"/>
          <p:cNvSpPr txBox="1">
            <a:spLocks/>
          </p:cNvSpPr>
          <p:nvPr userDrawn="1"/>
        </p:nvSpPr>
        <p:spPr>
          <a:xfrm>
            <a:off x="533400" y="6264275"/>
            <a:ext cx="3810000" cy="365125"/>
          </a:xfrm>
          <a:prstGeom prst="rect">
            <a:avLst/>
          </a:prstGeom>
        </p:spPr>
        <p:txBody>
          <a:bodyP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0" dirty="0" smtClean="0">
                <a:solidFill>
                  <a:prstClr val="black"/>
                </a:solidFill>
                <a:latin typeface="Times New Roman" panose="02020603050405020304" pitchFamily="18" charset="0"/>
                <a:cs typeface="Times New Roman" panose="02020603050405020304" pitchFamily="18" charset="0"/>
              </a:rPr>
              <a:t>Software Architecture, Spring 2015</a:t>
            </a:r>
            <a:endParaRPr lang="en-US" i="0" dirty="0">
              <a:solidFill>
                <a:prstClr val="black"/>
              </a:solidFill>
              <a:latin typeface="Times New Roman" panose="02020603050405020304" pitchFamily="18" charset="0"/>
              <a:cs typeface="Times New Roman" panose="02020603050405020304" pitchFamily="18" charset="0"/>
            </a:endParaRPr>
          </a:p>
        </p:txBody>
      </p:sp>
      <p:sp>
        <p:nvSpPr>
          <p:cNvPr id="15" name="Slide Number Placeholder 5"/>
          <p:cNvSpPr txBox="1">
            <a:spLocks/>
          </p:cNvSpPr>
          <p:nvPr userDrawn="1"/>
        </p:nvSpPr>
        <p:spPr>
          <a:xfrm>
            <a:off x="5638800" y="6248400"/>
            <a:ext cx="25146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School of Software Engineering</a:t>
            </a:r>
            <a:endParaRPr lang="en-US" dirty="0"/>
          </a:p>
        </p:txBody>
      </p:sp>
      <p:sp>
        <p:nvSpPr>
          <p:cNvPr id="18" name="Slide Number Placeholder 5"/>
          <p:cNvSpPr txBox="1">
            <a:spLocks/>
          </p:cNvSpPr>
          <p:nvPr userDrawn="1"/>
        </p:nvSpPr>
        <p:spPr>
          <a:xfrm>
            <a:off x="8374800" y="76200"/>
            <a:ext cx="9216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srgbClr val="CCCCFF"/>
                </a:solidFill>
              </a:rPr>
              <a:pPr algn="ctr"/>
              <a:t>‹#›</a:t>
            </a:fld>
            <a:endParaRPr lang="en-US" dirty="0">
              <a:solidFill>
                <a:srgbClr val="CCCCFF"/>
              </a:solidFill>
            </a:endParaRPr>
          </a:p>
        </p:txBody>
      </p:sp>
    </p:spTree>
    <p:extLst>
      <p:ext uri="{BB962C8B-B14F-4D97-AF65-F5344CB8AC3E}">
        <p14:creationId xmlns:p14="http://schemas.microsoft.com/office/powerpoint/2010/main" val="521986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152400"/>
            <a:ext cx="21336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1267769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a:spLocks noGrp="1"/>
          </p:cNvSpPr>
          <p:nvPr>
            <p:ph type="sldNum" sz="quarter" idx="12"/>
          </p:nvPr>
        </p:nvSpPr>
        <p:spPr>
          <a:xfrm>
            <a:off x="6553200" y="152400"/>
            <a:ext cx="2133600" cy="365125"/>
          </a:xfrm>
          <a:prstGeom prst="rect">
            <a:avLst/>
          </a:prstGeom>
        </p:spPr>
        <p:txBody>
          <a:bodyPr/>
          <a:lstStyle/>
          <a:p>
            <a:fld id="{B6F15528-21DE-4FAA-801E-634DDDAF4B2B}"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2278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8" y="-1700"/>
            <a:ext cx="9143262" cy="68705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5"/>
          <p:cNvGrpSpPr>
            <a:grpSpLocks/>
          </p:cNvGrpSpPr>
          <p:nvPr/>
        </p:nvGrpSpPr>
        <p:grpSpPr bwMode="auto">
          <a:xfrm>
            <a:off x="610317" y="6263967"/>
            <a:ext cx="7391143" cy="31867"/>
            <a:chOff x="960" y="9831"/>
            <a:chExt cx="11640" cy="50"/>
          </a:xfrm>
        </p:grpSpPr>
        <p:sp>
          <p:nvSpPr>
            <p:cNvPr id="13" name="Freeform 6"/>
            <p:cNvSpPr>
              <a:spLocks/>
            </p:cNvSpPr>
            <p:nvPr/>
          </p:nvSpPr>
          <p:spPr bwMode="auto">
            <a:xfrm>
              <a:off x="960" y="9831"/>
              <a:ext cx="11640" cy="50"/>
            </a:xfrm>
            <a:custGeom>
              <a:avLst/>
              <a:gdLst>
                <a:gd name="T0" fmla="+- 0 960 960"/>
                <a:gd name="T1" fmla="*/ T0 w 11640"/>
                <a:gd name="T2" fmla="+- 0 9881 9831"/>
                <a:gd name="T3" fmla="*/ 9881 h 50"/>
                <a:gd name="T4" fmla="+- 0 12600 960"/>
                <a:gd name="T5" fmla="*/ T4 w 11640"/>
                <a:gd name="T6" fmla="+- 0 9881 9831"/>
                <a:gd name="T7" fmla="*/ 9881 h 50"/>
                <a:gd name="T8" fmla="+- 0 12600 960"/>
                <a:gd name="T9" fmla="*/ T8 w 11640"/>
                <a:gd name="T10" fmla="+- 0 9831 9831"/>
                <a:gd name="T11" fmla="*/ 9831 h 50"/>
                <a:gd name="T12" fmla="+- 0 960 960"/>
                <a:gd name="T13" fmla="*/ T12 w 11640"/>
                <a:gd name="T14" fmla="+- 0 9831 9831"/>
                <a:gd name="T15" fmla="*/ 9831 h 50"/>
                <a:gd name="T16" fmla="+- 0 960 960"/>
                <a:gd name="T17" fmla="*/ T16 w 11640"/>
                <a:gd name="T18" fmla="+- 0 9881 9831"/>
                <a:gd name="T19" fmla="*/ 9881 h 50"/>
              </a:gdLst>
              <a:ahLst/>
              <a:cxnLst>
                <a:cxn ang="0">
                  <a:pos x="T1" y="T3"/>
                </a:cxn>
                <a:cxn ang="0">
                  <a:pos x="T5" y="T7"/>
                </a:cxn>
                <a:cxn ang="0">
                  <a:pos x="T9" y="T11"/>
                </a:cxn>
                <a:cxn ang="0">
                  <a:pos x="T13" y="T15"/>
                </a:cxn>
                <a:cxn ang="0">
                  <a:pos x="T17" y="T19"/>
                </a:cxn>
              </a:cxnLst>
              <a:rect l="0" t="0" r="r" b="b"/>
              <a:pathLst>
                <a:path w="11640" h="50">
                  <a:moveTo>
                    <a:pt x="0" y="50"/>
                  </a:moveTo>
                  <a:lnTo>
                    <a:pt x="11640" y="50"/>
                  </a:lnTo>
                  <a:lnTo>
                    <a:pt x="11640" y="0"/>
                  </a:lnTo>
                  <a:lnTo>
                    <a:pt x="0" y="0"/>
                  </a:lnTo>
                  <a:lnTo>
                    <a:pt x="0" y="50"/>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1" name="Group 7"/>
          <p:cNvGrpSpPr>
            <a:grpSpLocks/>
          </p:cNvGrpSpPr>
          <p:nvPr/>
        </p:nvGrpSpPr>
        <p:grpSpPr bwMode="auto">
          <a:xfrm>
            <a:off x="610317" y="6243572"/>
            <a:ext cx="7391143" cy="11472"/>
            <a:chOff x="960" y="9799"/>
            <a:chExt cx="11640" cy="18"/>
          </a:xfrm>
        </p:grpSpPr>
        <p:sp>
          <p:nvSpPr>
            <p:cNvPr id="12" name="Freeform 8"/>
            <p:cNvSpPr>
              <a:spLocks/>
            </p:cNvSpPr>
            <p:nvPr/>
          </p:nvSpPr>
          <p:spPr bwMode="auto">
            <a:xfrm>
              <a:off x="960" y="9799"/>
              <a:ext cx="11640" cy="18"/>
            </a:xfrm>
            <a:custGeom>
              <a:avLst/>
              <a:gdLst>
                <a:gd name="T0" fmla="+- 0 960 960"/>
                <a:gd name="T1" fmla="*/ T0 w 11640"/>
                <a:gd name="T2" fmla="+- 0 9817 9799"/>
                <a:gd name="T3" fmla="*/ 9817 h 18"/>
                <a:gd name="T4" fmla="+- 0 12600 960"/>
                <a:gd name="T5" fmla="*/ T4 w 11640"/>
                <a:gd name="T6" fmla="+- 0 9817 9799"/>
                <a:gd name="T7" fmla="*/ 9817 h 18"/>
                <a:gd name="T8" fmla="+- 0 12600 960"/>
                <a:gd name="T9" fmla="*/ T8 w 11640"/>
                <a:gd name="T10" fmla="+- 0 9799 9799"/>
                <a:gd name="T11" fmla="*/ 9799 h 18"/>
                <a:gd name="T12" fmla="+- 0 960 960"/>
                <a:gd name="T13" fmla="*/ T12 w 11640"/>
                <a:gd name="T14" fmla="+- 0 9799 9799"/>
                <a:gd name="T15" fmla="*/ 9799 h 18"/>
                <a:gd name="T16" fmla="+- 0 960 960"/>
                <a:gd name="T17" fmla="*/ T16 w 11640"/>
                <a:gd name="T18" fmla="+- 0 9817 9799"/>
                <a:gd name="T19" fmla="*/ 9817 h 18"/>
              </a:gdLst>
              <a:ahLst/>
              <a:cxnLst>
                <a:cxn ang="0">
                  <a:pos x="T1" y="T3"/>
                </a:cxn>
                <a:cxn ang="0">
                  <a:pos x="T5" y="T7"/>
                </a:cxn>
                <a:cxn ang="0">
                  <a:pos x="T9" y="T11"/>
                </a:cxn>
                <a:cxn ang="0">
                  <a:pos x="T13" y="T15"/>
                </a:cxn>
                <a:cxn ang="0">
                  <a:pos x="T17" y="T19"/>
                </a:cxn>
              </a:cxnLst>
              <a:rect l="0" t="0" r="r" b="b"/>
              <a:pathLst>
                <a:path w="11640" h="18">
                  <a:moveTo>
                    <a:pt x="0" y="18"/>
                  </a:moveTo>
                  <a:lnTo>
                    <a:pt x="11640" y="18"/>
                  </a:lnTo>
                  <a:lnTo>
                    <a:pt x="11640" y="0"/>
                  </a:lnTo>
                  <a:lnTo>
                    <a:pt x="0" y="0"/>
                  </a:lnTo>
                  <a:lnTo>
                    <a:pt x="0" y="18"/>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2" name="Title 1"/>
          <p:cNvSpPr>
            <a:spLocks noGrp="1"/>
          </p:cNvSpPr>
          <p:nvPr userDrawn="1">
            <p:ph type="title"/>
          </p:nvPr>
        </p:nvSpPr>
        <p:spPr/>
        <p:txBody>
          <a:bodyPr>
            <a:normAutofit/>
          </a:bodyPr>
          <a:lstStyle>
            <a:lvl1pPr marL="233363" indent="0" algn="l">
              <a:defRPr sz="320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userDrawn="1">
            <p:ph idx="1"/>
          </p:nvPr>
        </p:nvSpPr>
        <p:spPr>
          <a:xfrm>
            <a:off x="457200" y="1600200"/>
            <a:ext cx="8229600" cy="4525963"/>
          </a:xfrm>
        </p:spPr>
        <p:txBody>
          <a:bodyPr/>
          <a:lstStyle>
            <a:lvl1pPr marL="233363" indent="0">
              <a:buNone/>
              <a:defRPr sz="2400">
                <a:latin typeface="Arial" panose="020B0604020202020204" pitchFamily="34" charset="0"/>
                <a:cs typeface="Arial" panose="020B0604020202020204" pitchFamily="34" charset="0"/>
              </a:defRPr>
            </a:lvl1pPr>
            <a:lvl2pPr marL="798513" indent="-341313">
              <a:spcBef>
                <a:spcPts val="600"/>
              </a:spcBef>
              <a:spcAft>
                <a:spcPts val="400"/>
              </a:spcAft>
              <a:buFont typeface="Arial" panose="020B0604020202020204" pitchFamily="34" charset="0"/>
              <a:buChar char="•"/>
              <a:defRPr sz="2400"/>
            </a:lvl2pPr>
            <a:lvl3pPr marL="1143000" indent="-228600">
              <a:spcBef>
                <a:spcPts val="200"/>
              </a:spcBef>
              <a:buSzPct val="70000"/>
              <a:buFont typeface="Courier New" panose="02070309020205020404" pitchFamily="49" charset="0"/>
              <a:buChar char="o"/>
              <a:defRPr sz="2000"/>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Slide Number Placeholder 5"/>
          <p:cNvSpPr txBox="1">
            <a:spLocks/>
          </p:cNvSpPr>
          <p:nvPr userDrawn="1"/>
        </p:nvSpPr>
        <p:spPr>
          <a:xfrm>
            <a:off x="5638800" y="6248400"/>
            <a:ext cx="25146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School of Software Engineering</a:t>
            </a:r>
            <a:endParaRPr lang="en-US" dirty="0"/>
          </a:p>
        </p:txBody>
      </p:sp>
      <p:sp>
        <p:nvSpPr>
          <p:cNvPr id="17" name="Slide Number Placeholder 5"/>
          <p:cNvSpPr txBox="1">
            <a:spLocks/>
          </p:cNvSpPr>
          <p:nvPr userDrawn="1"/>
        </p:nvSpPr>
        <p:spPr>
          <a:xfrm>
            <a:off x="533400" y="6264275"/>
            <a:ext cx="3810000" cy="365125"/>
          </a:xfrm>
          <a:prstGeom prst="rect">
            <a:avLst/>
          </a:prstGeom>
        </p:spPr>
        <p:txBody>
          <a:bodyP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0" dirty="0" smtClean="0">
                <a:solidFill>
                  <a:prstClr val="black"/>
                </a:solidFill>
                <a:latin typeface="Times New Roman" panose="02020603050405020304" pitchFamily="18" charset="0"/>
                <a:cs typeface="Times New Roman" panose="02020603050405020304" pitchFamily="18" charset="0"/>
              </a:rPr>
              <a:t>Software Architecture, Spring 2015</a:t>
            </a:r>
            <a:endParaRPr lang="en-US" i="0" dirty="0">
              <a:solidFill>
                <a:prstClr val="black"/>
              </a:solidFill>
              <a:latin typeface="Times New Roman" panose="02020603050405020304" pitchFamily="18" charset="0"/>
              <a:cs typeface="Times New Roman" panose="02020603050405020304" pitchFamily="18" charset="0"/>
            </a:endParaRPr>
          </a:p>
        </p:txBody>
      </p:sp>
      <p:sp>
        <p:nvSpPr>
          <p:cNvPr id="19" name="Slide Number Placeholder 5"/>
          <p:cNvSpPr txBox="1">
            <a:spLocks/>
          </p:cNvSpPr>
          <p:nvPr userDrawn="1"/>
        </p:nvSpPr>
        <p:spPr>
          <a:xfrm>
            <a:off x="8374800" y="76200"/>
            <a:ext cx="9216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srgbClr val="CCCCFF"/>
                </a:solidFill>
              </a:rPr>
              <a:pPr algn="ctr"/>
              <a:t>‹#›</a:t>
            </a:fld>
            <a:endParaRPr lang="en-US" dirty="0">
              <a:solidFill>
                <a:srgbClr val="CCCCFF"/>
              </a:solidFill>
            </a:endParaRPr>
          </a:p>
        </p:txBody>
      </p:sp>
    </p:spTree>
    <p:extLst>
      <p:ext uri="{BB962C8B-B14F-4D97-AF65-F5344CB8AC3E}">
        <p14:creationId xmlns:p14="http://schemas.microsoft.com/office/powerpoint/2010/main" val="1196946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7"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3973835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8"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1088243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2861619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6"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3336104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5"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1478064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8"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420289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1D8BD707-D9CF-40AE-B4C6-C98DA3205C09}" type="datetimeFigureOut">
              <a:rPr lang="en-US" smtClean="0">
                <a:solidFill>
                  <a:prstClr val="black"/>
                </a:solidFill>
              </a:rPr>
              <a:pPr/>
              <a:t>3/14/2016</a:t>
            </a:fld>
            <a:endParaRPr lang="en-US">
              <a:solidFill>
                <a:prstClr val="black"/>
              </a:solidFill>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solidFill>
                <a:prstClr val="black"/>
              </a:solidFill>
            </a:endParaRPr>
          </a:p>
        </p:txBody>
      </p:sp>
      <p:sp>
        <p:nvSpPr>
          <p:cNvPr id="8" name="Slide Number Placeholder 5"/>
          <p:cNvSpPr txBox="1">
            <a:spLocks/>
          </p:cNvSpPr>
          <p:nvPr userDrawn="1"/>
        </p:nvSpPr>
        <p:spPr>
          <a:xfrm>
            <a:off x="7993800" y="228600"/>
            <a:ext cx="10740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prstClr val="black">
                    <a:tint val="75000"/>
                  </a:prstClr>
                </a:solidFill>
              </a:rPr>
              <a:pPr algn="ctr"/>
              <a:t>‹#›</a:t>
            </a:fld>
            <a:endParaRPr lang="en-US" dirty="0"/>
          </a:p>
        </p:txBody>
      </p:sp>
    </p:spTree>
    <p:extLst>
      <p:ext uri="{BB962C8B-B14F-4D97-AF65-F5344CB8AC3E}">
        <p14:creationId xmlns:p14="http://schemas.microsoft.com/office/powerpoint/2010/main" val="537996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3"/>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38" y="-1700"/>
            <a:ext cx="9143262" cy="68705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4"/>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925262" y="5810819"/>
            <a:ext cx="826106" cy="48628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5"/>
          <p:cNvGrpSpPr>
            <a:grpSpLocks/>
          </p:cNvGrpSpPr>
          <p:nvPr userDrawn="1"/>
        </p:nvGrpSpPr>
        <p:grpSpPr bwMode="auto">
          <a:xfrm>
            <a:off x="610317" y="6263967"/>
            <a:ext cx="7391143" cy="31867"/>
            <a:chOff x="960" y="9831"/>
            <a:chExt cx="11640" cy="50"/>
          </a:xfrm>
        </p:grpSpPr>
        <p:sp>
          <p:nvSpPr>
            <p:cNvPr id="10" name="Freeform 6"/>
            <p:cNvSpPr>
              <a:spLocks/>
            </p:cNvSpPr>
            <p:nvPr/>
          </p:nvSpPr>
          <p:spPr bwMode="auto">
            <a:xfrm>
              <a:off x="960" y="9831"/>
              <a:ext cx="11640" cy="50"/>
            </a:xfrm>
            <a:custGeom>
              <a:avLst/>
              <a:gdLst>
                <a:gd name="T0" fmla="+- 0 960 960"/>
                <a:gd name="T1" fmla="*/ T0 w 11640"/>
                <a:gd name="T2" fmla="+- 0 9881 9831"/>
                <a:gd name="T3" fmla="*/ 9881 h 50"/>
                <a:gd name="T4" fmla="+- 0 12600 960"/>
                <a:gd name="T5" fmla="*/ T4 w 11640"/>
                <a:gd name="T6" fmla="+- 0 9881 9831"/>
                <a:gd name="T7" fmla="*/ 9881 h 50"/>
                <a:gd name="T8" fmla="+- 0 12600 960"/>
                <a:gd name="T9" fmla="*/ T8 w 11640"/>
                <a:gd name="T10" fmla="+- 0 9831 9831"/>
                <a:gd name="T11" fmla="*/ 9831 h 50"/>
                <a:gd name="T12" fmla="+- 0 960 960"/>
                <a:gd name="T13" fmla="*/ T12 w 11640"/>
                <a:gd name="T14" fmla="+- 0 9831 9831"/>
                <a:gd name="T15" fmla="*/ 9831 h 50"/>
                <a:gd name="T16" fmla="+- 0 960 960"/>
                <a:gd name="T17" fmla="*/ T16 w 11640"/>
                <a:gd name="T18" fmla="+- 0 9881 9831"/>
                <a:gd name="T19" fmla="*/ 9881 h 50"/>
              </a:gdLst>
              <a:ahLst/>
              <a:cxnLst>
                <a:cxn ang="0">
                  <a:pos x="T1" y="T3"/>
                </a:cxn>
                <a:cxn ang="0">
                  <a:pos x="T5" y="T7"/>
                </a:cxn>
                <a:cxn ang="0">
                  <a:pos x="T9" y="T11"/>
                </a:cxn>
                <a:cxn ang="0">
                  <a:pos x="T13" y="T15"/>
                </a:cxn>
                <a:cxn ang="0">
                  <a:pos x="T17" y="T19"/>
                </a:cxn>
              </a:cxnLst>
              <a:rect l="0" t="0" r="r" b="b"/>
              <a:pathLst>
                <a:path w="11640" h="50">
                  <a:moveTo>
                    <a:pt x="0" y="50"/>
                  </a:moveTo>
                  <a:lnTo>
                    <a:pt x="11640" y="50"/>
                  </a:lnTo>
                  <a:lnTo>
                    <a:pt x="11640" y="0"/>
                  </a:lnTo>
                  <a:lnTo>
                    <a:pt x="0" y="0"/>
                  </a:lnTo>
                  <a:lnTo>
                    <a:pt x="0" y="50"/>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grpSp>
        <p:nvGrpSpPr>
          <p:cNvPr id="11" name="Group 7"/>
          <p:cNvGrpSpPr>
            <a:grpSpLocks/>
          </p:cNvGrpSpPr>
          <p:nvPr userDrawn="1"/>
        </p:nvGrpSpPr>
        <p:grpSpPr bwMode="auto">
          <a:xfrm>
            <a:off x="610317" y="6243572"/>
            <a:ext cx="7391143" cy="11472"/>
            <a:chOff x="960" y="9799"/>
            <a:chExt cx="11640" cy="18"/>
          </a:xfrm>
        </p:grpSpPr>
        <p:sp>
          <p:nvSpPr>
            <p:cNvPr id="12" name="Freeform 8"/>
            <p:cNvSpPr>
              <a:spLocks/>
            </p:cNvSpPr>
            <p:nvPr/>
          </p:nvSpPr>
          <p:spPr bwMode="auto">
            <a:xfrm>
              <a:off x="960" y="9799"/>
              <a:ext cx="11640" cy="18"/>
            </a:xfrm>
            <a:custGeom>
              <a:avLst/>
              <a:gdLst>
                <a:gd name="T0" fmla="+- 0 960 960"/>
                <a:gd name="T1" fmla="*/ T0 w 11640"/>
                <a:gd name="T2" fmla="+- 0 9817 9799"/>
                <a:gd name="T3" fmla="*/ 9817 h 18"/>
                <a:gd name="T4" fmla="+- 0 12600 960"/>
                <a:gd name="T5" fmla="*/ T4 w 11640"/>
                <a:gd name="T6" fmla="+- 0 9817 9799"/>
                <a:gd name="T7" fmla="*/ 9817 h 18"/>
                <a:gd name="T8" fmla="+- 0 12600 960"/>
                <a:gd name="T9" fmla="*/ T8 w 11640"/>
                <a:gd name="T10" fmla="+- 0 9799 9799"/>
                <a:gd name="T11" fmla="*/ 9799 h 18"/>
                <a:gd name="T12" fmla="+- 0 960 960"/>
                <a:gd name="T13" fmla="*/ T12 w 11640"/>
                <a:gd name="T14" fmla="+- 0 9799 9799"/>
                <a:gd name="T15" fmla="*/ 9799 h 18"/>
                <a:gd name="T16" fmla="+- 0 960 960"/>
                <a:gd name="T17" fmla="*/ T16 w 11640"/>
                <a:gd name="T18" fmla="+- 0 9817 9799"/>
                <a:gd name="T19" fmla="*/ 9817 h 18"/>
              </a:gdLst>
              <a:ahLst/>
              <a:cxnLst>
                <a:cxn ang="0">
                  <a:pos x="T1" y="T3"/>
                </a:cxn>
                <a:cxn ang="0">
                  <a:pos x="T5" y="T7"/>
                </a:cxn>
                <a:cxn ang="0">
                  <a:pos x="T9" y="T11"/>
                </a:cxn>
                <a:cxn ang="0">
                  <a:pos x="T13" y="T15"/>
                </a:cxn>
                <a:cxn ang="0">
                  <a:pos x="T17" y="T19"/>
                </a:cxn>
              </a:cxnLst>
              <a:rect l="0" t="0" r="r" b="b"/>
              <a:pathLst>
                <a:path w="11640" h="18">
                  <a:moveTo>
                    <a:pt x="0" y="18"/>
                  </a:moveTo>
                  <a:lnTo>
                    <a:pt x="11640" y="18"/>
                  </a:lnTo>
                  <a:lnTo>
                    <a:pt x="11640" y="0"/>
                  </a:lnTo>
                  <a:lnTo>
                    <a:pt x="0" y="0"/>
                  </a:lnTo>
                  <a:lnTo>
                    <a:pt x="0" y="18"/>
                  </a:lnTo>
                  <a:close/>
                </a:path>
              </a:pathLst>
            </a:custGeom>
            <a:solidFill>
              <a:srgbClr val="0066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prstClr val="black"/>
                </a:solidFill>
              </a:endParaRPr>
            </a:p>
          </p:txBody>
        </p:sp>
      </p:grpSp>
      <p:sp>
        <p:nvSpPr>
          <p:cNvPr id="14" name="Slide Number Placeholder 5"/>
          <p:cNvSpPr txBox="1">
            <a:spLocks/>
          </p:cNvSpPr>
          <p:nvPr userDrawn="1"/>
        </p:nvSpPr>
        <p:spPr>
          <a:xfrm>
            <a:off x="5638800" y="6274200"/>
            <a:ext cx="2514600" cy="365125"/>
          </a:xfrm>
          <a:prstGeom prst="rect">
            <a:avLst/>
          </a:prstGeom>
        </p:spPr>
        <p:txBody>
          <a:bodyP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School of Software Engineering</a:t>
            </a:r>
            <a:endParaRPr lang="en-US" dirty="0"/>
          </a:p>
        </p:txBody>
      </p:sp>
      <p:sp>
        <p:nvSpPr>
          <p:cNvPr id="15" name="Slide Number Placeholder 5"/>
          <p:cNvSpPr txBox="1">
            <a:spLocks/>
          </p:cNvSpPr>
          <p:nvPr userDrawn="1"/>
        </p:nvSpPr>
        <p:spPr>
          <a:xfrm>
            <a:off x="640054" y="6373085"/>
            <a:ext cx="3810000" cy="365125"/>
          </a:xfrm>
          <a:prstGeom prst="rect">
            <a:avLst/>
          </a:prstGeom>
        </p:spPr>
        <p:txBody>
          <a:bodyP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i="0" dirty="0" smtClean="0">
                <a:solidFill>
                  <a:prstClr val="black"/>
                </a:solidFill>
                <a:latin typeface="Times New Roman" panose="02020603050405020304" pitchFamily="18" charset="0"/>
                <a:cs typeface="Times New Roman" panose="02020603050405020304" pitchFamily="18" charset="0"/>
              </a:rPr>
              <a:t>Software Architecture, Spring 2015</a:t>
            </a:r>
            <a:endParaRPr lang="en-US" i="0" dirty="0">
              <a:solidFill>
                <a:prstClr val="black"/>
              </a:solidFill>
              <a:latin typeface="Times New Roman" panose="02020603050405020304" pitchFamily="18" charset="0"/>
              <a:cs typeface="Times New Roman" panose="02020603050405020304" pitchFamily="18" charset="0"/>
            </a:endParaRPr>
          </a:p>
        </p:txBody>
      </p:sp>
      <p:sp>
        <p:nvSpPr>
          <p:cNvPr id="17" name="Slide Number Placeholder 5"/>
          <p:cNvSpPr txBox="1">
            <a:spLocks/>
          </p:cNvSpPr>
          <p:nvPr userDrawn="1"/>
        </p:nvSpPr>
        <p:spPr>
          <a:xfrm>
            <a:off x="8374800" y="76200"/>
            <a:ext cx="921600" cy="365125"/>
          </a:xfrm>
          <a:prstGeom prst="rect">
            <a:avLst/>
          </a:prstGeom>
        </p:spPr>
        <p:txBody>
          <a:bodyPr vert="horz" lIns="91440" tIns="45720" rIns="91440" bIns="45720" rtlCol="0" anchor="ctr"/>
          <a:lstStyle>
            <a:defPPr>
              <a:defRPr lang="en-US"/>
            </a:defPPr>
            <a:lvl1pPr marL="0" algn="l" defTabSz="914400" rtl="0" eaLnBrk="1" latinLnBrk="0" hangingPunct="1">
              <a:defRPr sz="1400" i="1" kern="1200">
                <a:solidFill>
                  <a:srgbClr val="006666"/>
                </a:solidFill>
                <a:latin typeface="+mj-lt"/>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B6F15528-21DE-4FAA-801E-634DDDAF4B2B}" type="slidenum">
              <a:rPr lang="en-US" sz="1200" i="0" smtClean="0">
                <a:solidFill>
                  <a:srgbClr val="CCCCFF"/>
                </a:solidFill>
              </a:rPr>
              <a:pPr algn="ctr"/>
              <a:t>‹#›</a:t>
            </a:fld>
            <a:endParaRPr lang="en-US" dirty="0">
              <a:solidFill>
                <a:srgbClr val="CCCCFF"/>
              </a:solidFill>
            </a:endParaRPr>
          </a:p>
        </p:txBody>
      </p:sp>
    </p:spTree>
    <p:extLst>
      <p:ext uri="{BB962C8B-B14F-4D97-AF65-F5344CB8AC3E}">
        <p14:creationId xmlns:p14="http://schemas.microsoft.com/office/powerpoint/2010/main" val="1407379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233363" indent="0" algn="l" defTabSz="914400" rtl="0" eaLnBrk="1" latinLnBrk="0" hangingPunct="1">
        <a:spcBef>
          <a:spcPct val="0"/>
        </a:spcBef>
        <a:buNone/>
        <a:defRPr sz="3200" kern="1200">
          <a:solidFill>
            <a:schemeClr val="bg1"/>
          </a:solidFill>
          <a:latin typeface="Arial" panose="020B0604020202020204" pitchFamily="34" charset="0"/>
          <a:ea typeface="+mj-ea"/>
          <a:cs typeface="Arial" panose="020B0604020202020204" pitchFamily="34" charset="0"/>
        </a:defRPr>
      </a:lvl1pPr>
    </p:titleStyle>
    <p:bodyStyle>
      <a:lvl1pPr marL="233363" indent="0" algn="l" defTabSz="914400" rtl="0" eaLnBrk="1" latinLnBrk="0" hangingPunct="1">
        <a:spcBef>
          <a:spcPct val="20000"/>
        </a:spcBef>
        <a:buFont typeface="Arial" pitchFamily="34" charset="0"/>
        <a:buNone/>
        <a:defRPr sz="26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www.shutterstock.com/subscribe.m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Quality Attributes</a:t>
            </a:r>
            <a:endParaRPr lang="en-US" dirty="0"/>
          </a:p>
        </p:txBody>
      </p:sp>
      <p:sp>
        <p:nvSpPr>
          <p:cNvPr id="5" name="Subtitle 4"/>
          <p:cNvSpPr>
            <a:spLocks noGrp="1"/>
          </p:cNvSpPr>
          <p:nvPr>
            <p:ph type="subTitle" idx="1"/>
          </p:nvPr>
        </p:nvSpPr>
        <p:spPr/>
        <p:txBody>
          <a:bodyPr/>
          <a:lstStyle/>
          <a:p>
            <a:r>
              <a:rPr lang="en-US" dirty="0" smtClean="0"/>
              <a:t>Ying SHEN</a:t>
            </a:r>
          </a:p>
          <a:p>
            <a:r>
              <a:rPr lang="en-US" dirty="0" smtClean="0"/>
              <a:t>SSE, </a:t>
            </a:r>
            <a:r>
              <a:rPr lang="en-US" dirty="0" err="1" smtClean="0"/>
              <a:t>Tongji</a:t>
            </a:r>
            <a:r>
              <a:rPr lang="en-US" dirty="0" smtClean="0"/>
              <a:t> University</a:t>
            </a:r>
            <a:endParaRPr lang="en-US" dirty="0"/>
          </a:p>
        </p:txBody>
      </p:sp>
    </p:spTree>
    <p:extLst>
      <p:ext uri="{BB962C8B-B14F-4D97-AF65-F5344CB8AC3E}">
        <p14:creationId xmlns:p14="http://schemas.microsoft.com/office/powerpoint/2010/main" val="3097354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schematic</a:t>
            </a:r>
            <a:endParaRPr lang="en-US" dirty="0"/>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76400"/>
            <a:ext cx="7467600" cy="4324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2139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ICDE system</a:t>
            </a:r>
          </a:p>
        </p:txBody>
      </p:sp>
      <p:sp>
        <p:nvSpPr>
          <p:cNvPr id="3" name="内容占位符 2"/>
          <p:cNvSpPr>
            <a:spLocks noGrp="1"/>
          </p:cNvSpPr>
          <p:nvPr>
            <p:ph idx="1"/>
          </p:nvPr>
        </p:nvSpPr>
        <p:spPr/>
        <p:txBody>
          <a:bodyPr/>
          <a:lstStyle/>
          <a:p>
            <a:r>
              <a:rPr lang="en-US" dirty="0" smtClean="0"/>
              <a:t>ICDE automatically </a:t>
            </a:r>
            <a:r>
              <a:rPr lang="en-US" dirty="0"/>
              <a:t>captures and stores data of actions performed by a </a:t>
            </a:r>
            <a:r>
              <a:rPr lang="en-US" dirty="0" smtClean="0"/>
              <a:t>user when </a:t>
            </a:r>
            <a:r>
              <a:rPr lang="en-US" dirty="0"/>
              <a:t>operating a </a:t>
            </a:r>
            <a:r>
              <a:rPr lang="en-US" dirty="0" smtClean="0"/>
              <a:t>workstation.</a:t>
            </a:r>
          </a:p>
          <a:p>
            <a:r>
              <a:rPr lang="en-US" dirty="0"/>
              <a:t>Example: </a:t>
            </a:r>
            <a:r>
              <a:rPr lang="en-US" dirty="0" smtClean="0"/>
              <a:t>When a user performing Google search, ICDE will store in a database:</a:t>
            </a:r>
          </a:p>
          <a:p>
            <a:pPr lvl="1"/>
            <a:r>
              <a:rPr lang="en-US" dirty="0" smtClean="0"/>
              <a:t>The </a:t>
            </a:r>
            <a:r>
              <a:rPr lang="en-US" dirty="0"/>
              <a:t>search query </a:t>
            </a:r>
            <a:r>
              <a:rPr lang="en-US" dirty="0" smtClean="0"/>
              <a:t>string</a:t>
            </a:r>
          </a:p>
          <a:p>
            <a:pPr lvl="1"/>
            <a:r>
              <a:rPr lang="en-US" dirty="0" smtClean="0"/>
              <a:t>List </a:t>
            </a:r>
            <a:r>
              <a:rPr lang="en-US" dirty="0"/>
              <a:t>of returned </a:t>
            </a:r>
            <a:r>
              <a:rPr lang="en-US" dirty="0" smtClean="0"/>
              <a:t>pages displayed in the browser</a:t>
            </a:r>
            <a:endParaRPr lang="en-US" dirty="0"/>
          </a:p>
          <a:p>
            <a:r>
              <a:rPr lang="en-US" dirty="0" smtClean="0"/>
              <a:t>Data </a:t>
            </a:r>
            <a:r>
              <a:rPr lang="en-US" dirty="0"/>
              <a:t>can be later used by 3</a:t>
            </a:r>
            <a:r>
              <a:rPr lang="en-US" baseline="30000" dirty="0"/>
              <a:t>rd</a:t>
            </a:r>
            <a:r>
              <a:rPr lang="en-US" dirty="0"/>
              <a:t> parties </a:t>
            </a:r>
            <a:endParaRPr lang="en-US" dirty="0" smtClean="0"/>
          </a:p>
          <a:p>
            <a:pPr lvl="1"/>
            <a:r>
              <a:rPr lang="en-US" dirty="0" smtClean="0"/>
              <a:t>to </a:t>
            </a:r>
            <a:r>
              <a:rPr lang="en-US" dirty="0"/>
              <a:t>offer intelligent </a:t>
            </a:r>
            <a:r>
              <a:rPr lang="en-US" dirty="0" smtClean="0"/>
              <a:t>help</a:t>
            </a:r>
          </a:p>
          <a:p>
            <a:pPr lvl="1"/>
            <a:r>
              <a:rPr lang="en-US" dirty="0"/>
              <a:t>to find potentially useful </a:t>
            </a:r>
            <a:r>
              <a:rPr lang="en-US" dirty="0" smtClean="0"/>
              <a:t>details overlooked by users</a:t>
            </a:r>
            <a:endParaRPr lang="en-US" dirty="0"/>
          </a:p>
        </p:txBody>
      </p:sp>
    </p:spTree>
    <p:extLst>
      <p:ext uri="{BB962C8B-B14F-4D97-AF65-F5344CB8AC3E}">
        <p14:creationId xmlns:p14="http://schemas.microsoft.com/office/powerpoint/2010/main" val="351211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use cases</a:t>
            </a:r>
            <a:endParaRPr lang="en-US" dirty="0"/>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799" y="1600200"/>
            <a:ext cx="4452937" cy="4436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93202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version </a:t>
            </a:r>
            <a:r>
              <a:rPr lang="en-US" dirty="0"/>
              <a:t>1.0</a:t>
            </a:r>
          </a:p>
        </p:txBody>
      </p:sp>
      <p:sp>
        <p:nvSpPr>
          <p:cNvPr id="3" name="Content Placeholder 2"/>
          <p:cNvSpPr>
            <a:spLocks noGrp="1"/>
          </p:cNvSpPr>
          <p:nvPr>
            <p:ph idx="1"/>
          </p:nvPr>
        </p:nvSpPr>
        <p:spPr/>
        <p:txBody>
          <a:bodyPr/>
          <a:lstStyle/>
          <a:p>
            <a:endParaRPr lang="en-US" dirty="0"/>
          </a:p>
        </p:txBody>
      </p:sp>
      <p:grpSp>
        <p:nvGrpSpPr>
          <p:cNvPr id="243" name="Group 242"/>
          <p:cNvGrpSpPr/>
          <p:nvPr/>
        </p:nvGrpSpPr>
        <p:grpSpPr>
          <a:xfrm>
            <a:off x="2568027" y="2209800"/>
            <a:ext cx="3572041" cy="2895601"/>
            <a:chOff x="2568027" y="2819400"/>
            <a:chExt cx="3572041" cy="2895601"/>
          </a:xfrm>
        </p:grpSpPr>
        <p:grpSp>
          <p:nvGrpSpPr>
            <p:cNvPr id="160" name="Group 158"/>
            <p:cNvGrpSpPr>
              <a:grpSpLocks/>
            </p:cNvGrpSpPr>
            <p:nvPr/>
          </p:nvGrpSpPr>
          <p:grpSpPr bwMode="auto">
            <a:xfrm>
              <a:off x="2568027" y="2819400"/>
              <a:ext cx="3572041" cy="2895601"/>
              <a:chOff x="2053" y="1189"/>
              <a:chExt cx="4691" cy="3597"/>
            </a:xfrm>
          </p:grpSpPr>
          <p:grpSp>
            <p:nvGrpSpPr>
              <p:cNvPr id="161" name="Group 159"/>
              <p:cNvGrpSpPr>
                <a:grpSpLocks/>
              </p:cNvGrpSpPr>
              <p:nvPr/>
            </p:nvGrpSpPr>
            <p:grpSpPr bwMode="auto">
              <a:xfrm>
                <a:off x="6556" y="1226"/>
                <a:ext cx="178" cy="3550"/>
                <a:chOff x="6556" y="1226"/>
                <a:chExt cx="178" cy="3550"/>
              </a:xfrm>
            </p:grpSpPr>
            <p:sp>
              <p:nvSpPr>
                <p:cNvPr id="236" name="Freeform 160"/>
                <p:cNvSpPr>
                  <a:spLocks/>
                </p:cNvSpPr>
                <p:nvPr/>
              </p:nvSpPr>
              <p:spPr bwMode="auto">
                <a:xfrm>
                  <a:off x="6556" y="1226"/>
                  <a:ext cx="178" cy="3550"/>
                </a:xfrm>
                <a:custGeom>
                  <a:avLst/>
                  <a:gdLst>
                    <a:gd name="T0" fmla="+- 0 6734 6556"/>
                    <a:gd name="T1" fmla="*/ T0 w 178"/>
                    <a:gd name="T2" fmla="+- 0 4594 1226"/>
                    <a:gd name="T3" fmla="*/ 4594 h 3550"/>
                    <a:gd name="T4" fmla="+- 0 6734 6556"/>
                    <a:gd name="T5" fmla="*/ T4 w 178"/>
                    <a:gd name="T6" fmla="+- 0 1226 1226"/>
                    <a:gd name="T7" fmla="*/ 1226 h 3550"/>
                    <a:gd name="T8" fmla="+- 0 6556 6556"/>
                    <a:gd name="T9" fmla="*/ T8 w 178"/>
                    <a:gd name="T10" fmla="+- 0 1226 1226"/>
                    <a:gd name="T11" fmla="*/ 1226 h 3550"/>
                    <a:gd name="T12" fmla="+- 0 6558 6556"/>
                    <a:gd name="T13" fmla="*/ T12 w 178"/>
                    <a:gd name="T14" fmla="+- 0 1402 1226"/>
                    <a:gd name="T15" fmla="*/ 1402 h 3550"/>
                    <a:gd name="T16" fmla="+- 0 6558 6556"/>
                    <a:gd name="T17" fmla="*/ T16 w 178"/>
                    <a:gd name="T18" fmla="+- 0 4776 1226"/>
                    <a:gd name="T19" fmla="*/ 4776 h 3550"/>
                    <a:gd name="T20" fmla="+- 0 6734 6556"/>
                    <a:gd name="T21" fmla="*/ T20 w 178"/>
                    <a:gd name="T22" fmla="+- 0 4594 1226"/>
                    <a:gd name="T23" fmla="*/ 4594 h 3550"/>
                  </a:gdLst>
                  <a:ahLst/>
                  <a:cxnLst>
                    <a:cxn ang="0">
                      <a:pos x="T1" y="T3"/>
                    </a:cxn>
                    <a:cxn ang="0">
                      <a:pos x="T5" y="T7"/>
                    </a:cxn>
                    <a:cxn ang="0">
                      <a:pos x="T9" y="T11"/>
                    </a:cxn>
                    <a:cxn ang="0">
                      <a:pos x="T13" y="T15"/>
                    </a:cxn>
                    <a:cxn ang="0">
                      <a:pos x="T17" y="T19"/>
                    </a:cxn>
                    <a:cxn ang="0">
                      <a:pos x="T21" y="T23"/>
                    </a:cxn>
                  </a:cxnLst>
                  <a:rect l="0" t="0" r="r" b="b"/>
                  <a:pathLst>
                    <a:path w="178" h="3550">
                      <a:moveTo>
                        <a:pt x="178" y="3368"/>
                      </a:moveTo>
                      <a:lnTo>
                        <a:pt x="178" y="0"/>
                      </a:lnTo>
                      <a:lnTo>
                        <a:pt x="0" y="0"/>
                      </a:lnTo>
                      <a:lnTo>
                        <a:pt x="2" y="176"/>
                      </a:lnTo>
                      <a:lnTo>
                        <a:pt x="2" y="3550"/>
                      </a:lnTo>
                      <a:lnTo>
                        <a:pt x="178" y="3368"/>
                      </a:lnTo>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2" name="Group 161"/>
              <p:cNvGrpSpPr>
                <a:grpSpLocks/>
              </p:cNvGrpSpPr>
              <p:nvPr/>
            </p:nvGrpSpPr>
            <p:grpSpPr bwMode="auto">
              <a:xfrm>
                <a:off x="2058" y="1372"/>
                <a:ext cx="4470" cy="3368"/>
                <a:chOff x="2058" y="1372"/>
                <a:chExt cx="4470" cy="3368"/>
              </a:xfrm>
            </p:grpSpPr>
            <p:sp>
              <p:nvSpPr>
                <p:cNvPr id="235" name="Freeform 162"/>
                <p:cNvSpPr>
                  <a:spLocks/>
                </p:cNvSpPr>
                <p:nvPr/>
              </p:nvSpPr>
              <p:spPr bwMode="auto">
                <a:xfrm>
                  <a:off x="2058" y="1372"/>
                  <a:ext cx="4470" cy="3368"/>
                </a:xfrm>
                <a:custGeom>
                  <a:avLst/>
                  <a:gdLst>
                    <a:gd name="T0" fmla="+- 0 6528 2058"/>
                    <a:gd name="T1" fmla="*/ T0 w 4470"/>
                    <a:gd name="T2" fmla="+- 0 4740 1372"/>
                    <a:gd name="T3" fmla="*/ 4740 h 3368"/>
                    <a:gd name="T4" fmla="+- 0 2058 2058"/>
                    <a:gd name="T5" fmla="*/ T4 w 4470"/>
                    <a:gd name="T6" fmla="+- 0 4740 1372"/>
                    <a:gd name="T7" fmla="*/ 4740 h 3368"/>
                    <a:gd name="T8" fmla="+- 0 2058 2058"/>
                    <a:gd name="T9" fmla="*/ T8 w 4470"/>
                    <a:gd name="T10" fmla="+- 0 1372 1372"/>
                    <a:gd name="T11" fmla="*/ 1372 h 3368"/>
                    <a:gd name="T12" fmla="+- 0 6528 2058"/>
                    <a:gd name="T13" fmla="*/ T12 w 4470"/>
                    <a:gd name="T14" fmla="+- 0 1372 1372"/>
                    <a:gd name="T15" fmla="*/ 1372 h 3368"/>
                    <a:gd name="T16" fmla="+- 0 6528 2058"/>
                    <a:gd name="T17" fmla="*/ T16 w 4470"/>
                    <a:gd name="T18" fmla="+- 0 4740 1372"/>
                    <a:gd name="T19" fmla="*/ 4740 h 3368"/>
                  </a:gdLst>
                  <a:ahLst/>
                  <a:cxnLst>
                    <a:cxn ang="0">
                      <a:pos x="T1" y="T3"/>
                    </a:cxn>
                    <a:cxn ang="0">
                      <a:pos x="T5" y="T7"/>
                    </a:cxn>
                    <a:cxn ang="0">
                      <a:pos x="T9" y="T11"/>
                    </a:cxn>
                    <a:cxn ang="0">
                      <a:pos x="T13" y="T15"/>
                    </a:cxn>
                    <a:cxn ang="0">
                      <a:pos x="T17" y="T19"/>
                    </a:cxn>
                  </a:cxnLst>
                  <a:rect l="0" t="0" r="r" b="b"/>
                  <a:pathLst>
                    <a:path w="4470" h="3368">
                      <a:moveTo>
                        <a:pt x="4470" y="3368"/>
                      </a:moveTo>
                      <a:lnTo>
                        <a:pt x="0" y="3368"/>
                      </a:lnTo>
                      <a:lnTo>
                        <a:pt x="0" y="0"/>
                      </a:lnTo>
                      <a:lnTo>
                        <a:pt x="4470" y="0"/>
                      </a:lnTo>
                      <a:lnTo>
                        <a:pt x="4470" y="3368"/>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3" name="Group 163"/>
              <p:cNvGrpSpPr>
                <a:grpSpLocks/>
              </p:cNvGrpSpPr>
              <p:nvPr/>
            </p:nvGrpSpPr>
            <p:grpSpPr bwMode="auto">
              <a:xfrm>
                <a:off x="4030" y="2729"/>
                <a:ext cx="966" cy="407"/>
                <a:chOff x="4030" y="2729"/>
                <a:chExt cx="966" cy="407"/>
              </a:xfrm>
            </p:grpSpPr>
            <p:sp>
              <p:nvSpPr>
                <p:cNvPr id="234" name="Freeform 164"/>
                <p:cNvSpPr>
                  <a:spLocks/>
                </p:cNvSpPr>
                <p:nvPr/>
              </p:nvSpPr>
              <p:spPr bwMode="auto">
                <a:xfrm>
                  <a:off x="4030" y="2729"/>
                  <a:ext cx="966" cy="407"/>
                </a:xfrm>
                <a:custGeom>
                  <a:avLst/>
                  <a:gdLst>
                    <a:gd name="T0" fmla="+- 0 4996 4030"/>
                    <a:gd name="T1" fmla="*/ T0 w 966"/>
                    <a:gd name="T2" fmla="+- 0 3136 2729"/>
                    <a:gd name="T3" fmla="*/ 3136 h 407"/>
                    <a:gd name="T4" fmla="+- 0 4030 4030"/>
                    <a:gd name="T5" fmla="*/ T4 w 966"/>
                    <a:gd name="T6" fmla="+- 0 2729 2729"/>
                    <a:gd name="T7" fmla="*/ 2729 h 407"/>
                  </a:gdLst>
                  <a:ahLst/>
                  <a:cxnLst>
                    <a:cxn ang="0">
                      <a:pos x="T1" y="T3"/>
                    </a:cxn>
                    <a:cxn ang="0">
                      <a:pos x="T5" y="T7"/>
                    </a:cxn>
                  </a:cxnLst>
                  <a:rect l="0" t="0" r="r" b="b"/>
                  <a:pathLst>
                    <a:path w="966" h="407">
                      <a:moveTo>
                        <a:pt x="966" y="407"/>
                      </a:moveTo>
                      <a:lnTo>
                        <a:pt x="0" y="0"/>
                      </a:lnTo>
                    </a:path>
                  </a:pathLst>
                </a:custGeom>
                <a:noFill/>
                <a:ln w="6350">
                  <a:solidFill>
                    <a:srgbClr val="131413"/>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4" name="Group 165"/>
              <p:cNvGrpSpPr>
                <a:grpSpLocks/>
              </p:cNvGrpSpPr>
              <p:nvPr/>
            </p:nvGrpSpPr>
            <p:grpSpPr bwMode="auto">
              <a:xfrm>
                <a:off x="4268" y="3577"/>
                <a:ext cx="743" cy="566"/>
                <a:chOff x="4268" y="3577"/>
                <a:chExt cx="743" cy="566"/>
              </a:xfrm>
            </p:grpSpPr>
            <p:sp>
              <p:nvSpPr>
                <p:cNvPr id="233" name="Freeform 166"/>
                <p:cNvSpPr>
                  <a:spLocks/>
                </p:cNvSpPr>
                <p:nvPr/>
              </p:nvSpPr>
              <p:spPr bwMode="auto">
                <a:xfrm>
                  <a:off x="4268" y="3577"/>
                  <a:ext cx="743" cy="566"/>
                </a:xfrm>
                <a:custGeom>
                  <a:avLst/>
                  <a:gdLst>
                    <a:gd name="T0" fmla="+- 0 5011 4268"/>
                    <a:gd name="T1" fmla="*/ T0 w 743"/>
                    <a:gd name="T2" fmla="+- 0 3577 3577"/>
                    <a:gd name="T3" fmla="*/ 3577 h 566"/>
                    <a:gd name="T4" fmla="+- 0 4268 4268"/>
                    <a:gd name="T5" fmla="*/ T4 w 743"/>
                    <a:gd name="T6" fmla="+- 0 4142 3577"/>
                    <a:gd name="T7" fmla="*/ 4142 h 566"/>
                  </a:gdLst>
                  <a:ahLst/>
                  <a:cxnLst>
                    <a:cxn ang="0">
                      <a:pos x="T1" y="T3"/>
                    </a:cxn>
                    <a:cxn ang="0">
                      <a:pos x="T5" y="T7"/>
                    </a:cxn>
                  </a:cxnLst>
                  <a:rect l="0" t="0" r="r" b="b"/>
                  <a:pathLst>
                    <a:path w="743" h="566">
                      <a:moveTo>
                        <a:pt x="743" y="0"/>
                      </a:moveTo>
                      <a:lnTo>
                        <a:pt x="0" y="565"/>
                      </a:lnTo>
                    </a:path>
                  </a:pathLst>
                </a:custGeom>
                <a:noFill/>
                <a:ln w="6350">
                  <a:solidFill>
                    <a:srgbClr val="131413"/>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5" name="Group 167"/>
              <p:cNvGrpSpPr>
                <a:grpSpLocks/>
              </p:cNvGrpSpPr>
              <p:nvPr/>
            </p:nvGrpSpPr>
            <p:grpSpPr bwMode="auto">
              <a:xfrm>
                <a:off x="4858" y="3570"/>
                <a:ext cx="161" cy="136"/>
                <a:chOff x="4858" y="3570"/>
                <a:chExt cx="161" cy="136"/>
              </a:xfrm>
            </p:grpSpPr>
            <p:sp>
              <p:nvSpPr>
                <p:cNvPr id="232" name="Freeform 168"/>
                <p:cNvSpPr>
                  <a:spLocks/>
                </p:cNvSpPr>
                <p:nvPr/>
              </p:nvSpPr>
              <p:spPr bwMode="auto">
                <a:xfrm>
                  <a:off x="4858" y="3570"/>
                  <a:ext cx="161" cy="136"/>
                </a:xfrm>
                <a:custGeom>
                  <a:avLst/>
                  <a:gdLst>
                    <a:gd name="T0" fmla="+- 0 4858 4858"/>
                    <a:gd name="T1" fmla="*/ T0 w 161"/>
                    <a:gd name="T2" fmla="+- 0 3598 3570"/>
                    <a:gd name="T3" fmla="*/ 3598 h 136"/>
                    <a:gd name="T4" fmla="+- 0 5019 4858"/>
                    <a:gd name="T5" fmla="*/ T4 w 161"/>
                    <a:gd name="T6" fmla="+- 0 3570 3570"/>
                    <a:gd name="T7" fmla="*/ 3570 h 136"/>
                    <a:gd name="T8" fmla="+- 0 4928 4858"/>
                    <a:gd name="T9" fmla="*/ T8 w 161"/>
                    <a:gd name="T10" fmla="+- 0 3706 3570"/>
                    <a:gd name="T11" fmla="*/ 3706 h 136"/>
                  </a:gdLst>
                  <a:ahLst/>
                  <a:cxnLst>
                    <a:cxn ang="0">
                      <a:pos x="T1" y="T3"/>
                    </a:cxn>
                    <a:cxn ang="0">
                      <a:pos x="T5" y="T7"/>
                    </a:cxn>
                    <a:cxn ang="0">
                      <a:pos x="T9" y="T11"/>
                    </a:cxn>
                  </a:cxnLst>
                  <a:rect l="0" t="0" r="r" b="b"/>
                  <a:pathLst>
                    <a:path w="161" h="136">
                      <a:moveTo>
                        <a:pt x="0" y="28"/>
                      </a:moveTo>
                      <a:lnTo>
                        <a:pt x="161" y="0"/>
                      </a:lnTo>
                      <a:lnTo>
                        <a:pt x="70" y="136"/>
                      </a:lnTo>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66" name="Group 169"/>
              <p:cNvGrpSpPr>
                <a:grpSpLocks/>
              </p:cNvGrpSpPr>
              <p:nvPr/>
            </p:nvGrpSpPr>
            <p:grpSpPr bwMode="auto">
              <a:xfrm>
                <a:off x="5046" y="3266"/>
                <a:ext cx="214" cy="38"/>
                <a:chOff x="5046" y="3266"/>
                <a:chExt cx="214" cy="38"/>
              </a:xfrm>
            </p:grpSpPr>
            <p:sp>
              <p:nvSpPr>
                <p:cNvPr id="231" name="Freeform 170"/>
                <p:cNvSpPr>
                  <a:spLocks/>
                </p:cNvSpPr>
                <p:nvPr/>
              </p:nvSpPr>
              <p:spPr bwMode="auto">
                <a:xfrm>
                  <a:off x="5046" y="3266"/>
                  <a:ext cx="214" cy="38"/>
                </a:xfrm>
                <a:custGeom>
                  <a:avLst/>
                  <a:gdLst>
                    <a:gd name="T0" fmla="+- 0 5046 5046"/>
                    <a:gd name="T1" fmla="*/ T0 w 214"/>
                    <a:gd name="T2" fmla="+- 0 3304 3266"/>
                    <a:gd name="T3" fmla="*/ 3304 h 38"/>
                    <a:gd name="T4" fmla="+- 0 5260 5046"/>
                    <a:gd name="T5" fmla="*/ T4 w 214"/>
                    <a:gd name="T6" fmla="+- 0 3304 3266"/>
                    <a:gd name="T7" fmla="*/ 3304 h 38"/>
                    <a:gd name="T8" fmla="+- 0 5260 5046"/>
                    <a:gd name="T9" fmla="*/ T8 w 214"/>
                    <a:gd name="T10" fmla="+- 0 3266 3266"/>
                    <a:gd name="T11" fmla="*/ 3266 h 38"/>
                    <a:gd name="T12" fmla="+- 0 5046 5046"/>
                    <a:gd name="T13" fmla="*/ T12 w 214"/>
                    <a:gd name="T14" fmla="+- 0 3266 3266"/>
                    <a:gd name="T15" fmla="*/ 3266 h 38"/>
                    <a:gd name="T16" fmla="+- 0 5046 5046"/>
                    <a:gd name="T17" fmla="*/ T16 w 214"/>
                    <a:gd name="T18" fmla="+- 0 3304 3266"/>
                    <a:gd name="T19" fmla="*/ 3304 h 38"/>
                  </a:gdLst>
                  <a:ahLst/>
                  <a:cxnLst>
                    <a:cxn ang="0">
                      <a:pos x="T1" y="T3"/>
                    </a:cxn>
                    <a:cxn ang="0">
                      <a:pos x="T5" y="T7"/>
                    </a:cxn>
                    <a:cxn ang="0">
                      <a:pos x="T9" y="T11"/>
                    </a:cxn>
                    <a:cxn ang="0">
                      <a:pos x="T13" y="T15"/>
                    </a:cxn>
                    <a:cxn ang="0">
                      <a:pos x="T17" y="T19"/>
                    </a:cxn>
                  </a:cxnLst>
                  <a:rect l="0" t="0" r="r" b="b"/>
                  <a:pathLst>
                    <a:path w="214" h="38">
                      <a:moveTo>
                        <a:pt x="0" y="38"/>
                      </a:moveTo>
                      <a:lnTo>
                        <a:pt x="214" y="38"/>
                      </a:lnTo>
                      <a:lnTo>
                        <a:pt x="214" y="0"/>
                      </a:lnTo>
                      <a:lnTo>
                        <a:pt x="0" y="0"/>
                      </a:lnTo>
                      <a:lnTo>
                        <a:pt x="0" y="38"/>
                      </a:lnTo>
                      <a:close/>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7" name="Group 171"/>
              <p:cNvGrpSpPr>
                <a:grpSpLocks/>
              </p:cNvGrpSpPr>
              <p:nvPr/>
            </p:nvGrpSpPr>
            <p:grpSpPr bwMode="auto">
              <a:xfrm>
                <a:off x="5046" y="3484"/>
                <a:ext cx="214" cy="38"/>
                <a:chOff x="5046" y="3484"/>
                <a:chExt cx="214" cy="38"/>
              </a:xfrm>
            </p:grpSpPr>
            <p:sp>
              <p:nvSpPr>
                <p:cNvPr id="230" name="Freeform 172"/>
                <p:cNvSpPr>
                  <a:spLocks/>
                </p:cNvSpPr>
                <p:nvPr/>
              </p:nvSpPr>
              <p:spPr bwMode="auto">
                <a:xfrm>
                  <a:off x="5046" y="3484"/>
                  <a:ext cx="214" cy="38"/>
                </a:xfrm>
                <a:custGeom>
                  <a:avLst/>
                  <a:gdLst>
                    <a:gd name="T0" fmla="+- 0 5046 5046"/>
                    <a:gd name="T1" fmla="*/ T0 w 214"/>
                    <a:gd name="T2" fmla="+- 0 3522 3484"/>
                    <a:gd name="T3" fmla="*/ 3522 h 38"/>
                    <a:gd name="T4" fmla="+- 0 5260 5046"/>
                    <a:gd name="T5" fmla="*/ T4 w 214"/>
                    <a:gd name="T6" fmla="+- 0 3522 3484"/>
                    <a:gd name="T7" fmla="*/ 3522 h 38"/>
                    <a:gd name="T8" fmla="+- 0 5260 5046"/>
                    <a:gd name="T9" fmla="*/ T8 w 214"/>
                    <a:gd name="T10" fmla="+- 0 3484 3484"/>
                    <a:gd name="T11" fmla="*/ 3484 h 38"/>
                    <a:gd name="T12" fmla="+- 0 5046 5046"/>
                    <a:gd name="T13" fmla="*/ T12 w 214"/>
                    <a:gd name="T14" fmla="+- 0 3484 3484"/>
                    <a:gd name="T15" fmla="*/ 3484 h 38"/>
                    <a:gd name="T16" fmla="+- 0 5046 5046"/>
                    <a:gd name="T17" fmla="*/ T16 w 214"/>
                    <a:gd name="T18" fmla="+- 0 3522 3484"/>
                    <a:gd name="T19" fmla="*/ 3522 h 38"/>
                  </a:gdLst>
                  <a:ahLst/>
                  <a:cxnLst>
                    <a:cxn ang="0">
                      <a:pos x="T1" y="T3"/>
                    </a:cxn>
                    <a:cxn ang="0">
                      <a:pos x="T5" y="T7"/>
                    </a:cxn>
                    <a:cxn ang="0">
                      <a:pos x="T9" y="T11"/>
                    </a:cxn>
                    <a:cxn ang="0">
                      <a:pos x="T13" y="T15"/>
                    </a:cxn>
                    <a:cxn ang="0">
                      <a:pos x="T17" y="T19"/>
                    </a:cxn>
                  </a:cxnLst>
                  <a:rect l="0" t="0" r="r" b="b"/>
                  <a:pathLst>
                    <a:path w="214" h="38">
                      <a:moveTo>
                        <a:pt x="0" y="38"/>
                      </a:moveTo>
                      <a:lnTo>
                        <a:pt x="214" y="38"/>
                      </a:lnTo>
                      <a:lnTo>
                        <a:pt x="214" y="0"/>
                      </a:lnTo>
                      <a:lnTo>
                        <a:pt x="0" y="0"/>
                      </a:lnTo>
                      <a:lnTo>
                        <a:pt x="0" y="38"/>
                      </a:lnTo>
                      <a:close/>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8" name="Group 173"/>
              <p:cNvGrpSpPr>
                <a:grpSpLocks/>
              </p:cNvGrpSpPr>
              <p:nvPr/>
            </p:nvGrpSpPr>
            <p:grpSpPr bwMode="auto">
              <a:xfrm>
                <a:off x="2322" y="2418"/>
                <a:ext cx="214" cy="38"/>
                <a:chOff x="2322" y="2418"/>
                <a:chExt cx="214" cy="38"/>
              </a:xfrm>
            </p:grpSpPr>
            <p:sp>
              <p:nvSpPr>
                <p:cNvPr id="229" name="Freeform 174"/>
                <p:cNvSpPr>
                  <a:spLocks/>
                </p:cNvSpPr>
                <p:nvPr/>
              </p:nvSpPr>
              <p:spPr bwMode="auto">
                <a:xfrm>
                  <a:off x="2322" y="2418"/>
                  <a:ext cx="214" cy="38"/>
                </a:xfrm>
                <a:custGeom>
                  <a:avLst/>
                  <a:gdLst>
                    <a:gd name="T0" fmla="+- 0 2322 2322"/>
                    <a:gd name="T1" fmla="*/ T0 w 214"/>
                    <a:gd name="T2" fmla="+- 0 2456 2418"/>
                    <a:gd name="T3" fmla="*/ 2456 h 38"/>
                    <a:gd name="T4" fmla="+- 0 2536 2322"/>
                    <a:gd name="T5" fmla="*/ T4 w 214"/>
                    <a:gd name="T6" fmla="+- 0 2456 2418"/>
                    <a:gd name="T7" fmla="*/ 2456 h 38"/>
                    <a:gd name="T8" fmla="+- 0 2536 2322"/>
                    <a:gd name="T9" fmla="*/ T8 w 214"/>
                    <a:gd name="T10" fmla="+- 0 2418 2418"/>
                    <a:gd name="T11" fmla="*/ 2418 h 38"/>
                    <a:gd name="T12" fmla="+- 0 2322 2322"/>
                    <a:gd name="T13" fmla="*/ T12 w 214"/>
                    <a:gd name="T14" fmla="+- 0 2418 2418"/>
                    <a:gd name="T15" fmla="*/ 2418 h 38"/>
                    <a:gd name="T16" fmla="+- 0 2322 2322"/>
                    <a:gd name="T17" fmla="*/ T16 w 214"/>
                    <a:gd name="T18" fmla="+- 0 2456 2418"/>
                    <a:gd name="T19" fmla="*/ 2456 h 38"/>
                  </a:gdLst>
                  <a:ahLst/>
                  <a:cxnLst>
                    <a:cxn ang="0">
                      <a:pos x="T1" y="T3"/>
                    </a:cxn>
                    <a:cxn ang="0">
                      <a:pos x="T5" y="T7"/>
                    </a:cxn>
                    <a:cxn ang="0">
                      <a:pos x="T9" y="T11"/>
                    </a:cxn>
                    <a:cxn ang="0">
                      <a:pos x="T13" y="T15"/>
                    </a:cxn>
                    <a:cxn ang="0">
                      <a:pos x="T17" y="T19"/>
                    </a:cxn>
                  </a:cxnLst>
                  <a:rect l="0" t="0" r="r" b="b"/>
                  <a:pathLst>
                    <a:path w="214" h="38">
                      <a:moveTo>
                        <a:pt x="0" y="38"/>
                      </a:moveTo>
                      <a:lnTo>
                        <a:pt x="214" y="38"/>
                      </a:lnTo>
                      <a:lnTo>
                        <a:pt x="214" y="0"/>
                      </a:lnTo>
                      <a:lnTo>
                        <a:pt x="0" y="0"/>
                      </a:lnTo>
                      <a:lnTo>
                        <a:pt x="0" y="38"/>
                      </a:lnTo>
                      <a:close/>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69" name="Group 175"/>
              <p:cNvGrpSpPr>
                <a:grpSpLocks/>
              </p:cNvGrpSpPr>
              <p:nvPr/>
            </p:nvGrpSpPr>
            <p:grpSpPr bwMode="auto">
              <a:xfrm>
                <a:off x="2322" y="2636"/>
                <a:ext cx="214" cy="38"/>
                <a:chOff x="2322" y="2636"/>
                <a:chExt cx="214" cy="38"/>
              </a:xfrm>
            </p:grpSpPr>
            <p:sp>
              <p:nvSpPr>
                <p:cNvPr id="228" name="Freeform 176"/>
                <p:cNvSpPr>
                  <a:spLocks/>
                </p:cNvSpPr>
                <p:nvPr/>
              </p:nvSpPr>
              <p:spPr bwMode="auto">
                <a:xfrm>
                  <a:off x="2322" y="2636"/>
                  <a:ext cx="214" cy="38"/>
                </a:xfrm>
                <a:custGeom>
                  <a:avLst/>
                  <a:gdLst>
                    <a:gd name="T0" fmla="+- 0 2322 2322"/>
                    <a:gd name="T1" fmla="*/ T0 w 214"/>
                    <a:gd name="T2" fmla="+- 0 2674 2636"/>
                    <a:gd name="T3" fmla="*/ 2674 h 38"/>
                    <a:gd name="T4" fmla="+- 0 2536 2322"/>
                    <a:gd name="T5" fmla="*/ T4 w 214"/>
                    <a:gd name="T6" fmla="+- 0 2674 2636"/>
                    <a:gd name="T7" fmla="*/ 2674 h 38"/>
                    <a:gd name="T8" fmla="+- 0 2536 2322"/>
                    <a:gd name="T9" fmla="*/ T8 w 214"/>
                    <a:gd name="T10" fmla="+- 0 2636 2636"/>
                    <a:gd name="T11" fmla="*/ 2636 h 38"/>
                    <a:gd name="T12" fmla="+- 0 2322 2322"/>
                    <a:gd name="T13" fmla="*/ T12 w 214"/>
                    <a:gd name="T14" fmla="+- 0 2636 2636"/>
                    <a:gd name="T15" fmla="*/ 2636 h 38"/>
                    <a:gd name="T16" fmla="+- 0 2322 2322"/>
                    <a:gd name="T17" fmla="*/ T16 w 214"/>
                    <a:gd name="T18" fmla="+- 0 2674 2636"/>
                    <a:gd name="T19" fmla="*/ 2674 h 38"/>
                  </a:gdLst>
                  <a:ahLst/>
                  <a:cxnLst>
                    <a:cxn ang="0">
                      <a:pos x="T1" y="T3"/>
                    </a:cxn>
                    <a:cxn ang="0">
                      <a:pos x="T5" y="T7"/>
                    </a:cxn>
                    <a:cxn ang="0">
                      <a:pos x="T9" y="T11"/>
                    </a:cxn>
                    <a:cxn ang="0">
                      <a:pos x="T13" y="T15"/>
                    </a:cxn>
                    <a:cxn ang="0">
                      <a:pos x="T17" y="T19"/>
                    </a:cxn>
                  </a:cxnLst>
                  <a:rect l="0" t="0" r="r" b="b"/>
                  <a:pathLst>
                    <a:path w="214" h="38">
                      <a:moveTo>
                        <a:pt x="0" y="38"/>
                      </a:moveTo>
                      <a:lnTo>
                        <a:pt x="214" y="38"/>
                      </a:lnTo>
                      <a:lnTo>
                        <a:pt x="214" y="0"/>
                      </a:lnTo>
                      <a:lnTo>
                        <a:pt x="0" y="0"/>
                      </a:lnTo>
                      <a:lnTo>
                        <a:pt x="0" y="38"/>
                      </a:lnTo>
                      <a:close/>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0" name="Group 177"/>
              <p:cNvGrpSpPr>
                <a:grpSpLocks/>
              </p:cNvGrpSpPr>
              <p:nvPr/>
            </p:nvGrpSpPr>
            <p:grpSpPr bwMode="auto">
              <a:xfrm>
                <a:off x="2574" y="2162"/>
                <a:ext cx="1470" cy="688"/>
                <a:chOff x="2574" y="2162"/>
                <a:chExt cx="1470" cy="688"/>
              </a:xfrm>
            </p:grpSpPr>
            <p:sp>
              <p:nvSpPr>
                <p:cNvPr id="227" name="Freeform 178"/>
                <p:cNvSpPr>
                  <a:spLocks/>
                </p:cNvSpPr>
                <p:nvPr/>
              </p:nvSpPr>
              <p:spPr bwMode="auto">
                <a:xfrm>
                  <a:off x="2574" y="2162"/>
                  <a:ext cx="1470" cy="688"/>
                </a:xfrm>
                <a:custGeom>
                  <a:avLst/>
                  <a:gdLst>
                    <a:gd name="T0" fmla="+- 0 2574 2574"/>
                    <a:gd name="T1" fmla="*/ T0 w 1470"/>
                    <a:gd name="T2" fmla="+- 0 2850 2162"/>
                    <a:gd name="T3" fmla="*/ 2850 h 688"/>
                    <a:gd name="T4" fmla="+- 0 4044 2574"/>
                    <a:gd name="T5" fmla="*/ T4 w 1470"/>
                    <a:gd name="T6" fmla="+- 0 2850 2162"/>
                    <a:gd name="T7" fmla="*/ 2850 h 688"/>
                    <a:gd name="T8" fmla="+- 0 4044 2574"/>
                    <a:gd name="T9" fmla="*/ T8 w 1470"/>
                    <a:gd name="T10" fmla="+- 0 2162 2162"/>
                    <a:gd name="T11" fmla="*/ 2162 h 688"/>
                    <a:gd name="T12" fmla="+- 0 2574 2574"/>
                    <a:gd name="T13" fmla="*/ T12 w 1470"/>
                    <a:gd name="T14" fmla="+- 0 2162 2162"/>
                    <a:gd name="T15" fmla="*/ 2162 h 688"/>
                    <a:gd name="T16" fmla="+- 0 2574 2574"/>
                    <a:gd name="T17" fmla="*/ T16 w 1470"/>
                    <a:gd name="T18" fmla="+- 0 2850 2162"/>
                    <a:gd name="T19" fmla="*/ 2850 h 688"/>
                  </a:gdLst>
                  <a:ahLst/>
                  <a:cxnLst>
                    <a:cxn ang="0">
                      <a:pos x="T1" y="T3"/>
                    </a:cxn>
                    <a:cxn ang="0">
                      <a:pos x="T5" y="T7"/>
                    </a:cxn>
                    <a:cxn ang="0">
                      <a:pos x="T9" y="T11"/>
                    </a:cxn>
                    <a:cxn ang="0">
                      <a:pos x="T13" y="T15"/>
                    </a:cxn>
                    <a:cxn ang="0">
                      <a:pos x="T17" y="T19"/>
                    </a:cxn>
                  </a:cxnLst>
                  <a:rect l="0" t="0" r="r" b="b"/>
                  <a:pathLst>
                    <a:path w="1470" h="688">
                      <a:moveTo>
                        <a:pt x="0" y="688"/>
                      </a:moveTo>
                      <a:lnTo>
                        <a:pt x="1470" y="688"/>
                      </a:lnTo>
                      <a:lnTo>
                        <a:pt x="1470" y="0"/>
                      </a:lnTo>
                      <a:lnTo>
                        <a:pt x="0" y="0"/>
                      </a:lnTo>
                      <a:lnTo>
                        <a:pt x="0" y="688"/>
                      </a:lnTo>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1" name="Group 179"/>
              <p:cNvGrpSpPr>
                <a:grpSpLocks/>
              </p:cNvGrpSpPr>
              <p:nvPr/>
            </p:nvGrpSpPr>
            <p:grpSpPr bwMode="auto">
              <a:xfrm>
                <a:off x="2536" y="2124"/>
                <a:ext cx="1470" cy="688"/>
                <a:chOff x="2536" y="2124"/>
                <a:chExt cx="1470" cy="688"/>
              </a:xfrm>
            </p:grpSpPr>
            <p:sp>
              <p:nvSpPr>
                <p:cNvPr id="226" name="Freeform 180"/>
                <p:cNvSpPr>
                  <a:spLocks/>
                </p:cNvSpPr>
                <p:nvPr/>
              </p:nvSpPr>
              <p:spPr bwMode="auto">
                <a:xfrm>
                  <a:off x="2536" y="2124"/>
                  <a:ext cx="1470" cy="688"/>
                </a:xfrm>
                <a:custGeom>
                  <a:avLst/>
                  <a:gdLst>
                    <a:gd name="T0" fmla="+- 0 2536 2536"/>
                    <a:gd name="T1" fmla="*/ T0 w 1470"/>
                    <a:gd name="T2" fmla="+- 0 2812 2124"/>
                    <a:gd name="T3" fmla="*/ 2812 h 688"/>
                    <a:gd name="T4" fmla="+- 0 4006 2536"/>
                    <a:gd name="T5" fmla="*/ T4 w 1470"/>
                    <a:gd name="T6" fmla="+- 0 2812 2124"/>
                    <a:gd name="T7" fmla="*/ 2812 h 688"/>
                    <a:gd name="T8" fmla="+- 0 4006 2536"/>
                    <a:gd name="T9" fmla="*/ T8 w 1470"/>
                    <a:gd name="T10" fmla="+- 0 2124 2124"/>
                    <a:gd name="T11" fmla="*/ 2124 h 688"/>
                    <a:gd name="T12" fmla="+- 0 2536 2536"/>
                    <a:gd name="T13" fmla="*/ T12 w 1470"/>
                    <a:gd name="T14" fmla="+- 0 2124 2124"/>
                    <a:gd name="T15" fmla="*/ 2124 h 688"/>
                    <a:gd name="T16" fmla="+- 0 2536 2536"/>
                    <a:gd name="T17" fmla="*/ T16 w 1470"/>
                    <a:gd name="T18" fmla="+- 0 2812 2124"/>
                    <a:gd name="T19" fmla="*/ 2812 h 688"/>
                  </a:gdLst>
                  <a:ahLst/>
                  <a:cxnLst>
                    <a:cxn ang="0">
                      <a:pos x="T1" y="T3"/>
                    </a:cxn>
                    <a:cxn ang="0">
                      <a:pos x="T5" y="T7"/>
                    </a:cxn>
                    <a:cxn ang="0">
                      <a:pos x="T9" y="T11"/>
                    </a:cxn>
                    <a:cxn ang="0">
                      <a:pos x="T13" y="T15"/>
                    </a:cxn>
                    <a:cxn ang="0">
                      <a:pos x="T17" y="T19"/>
                    </a:cxn>
                  </a:cxnLst>
                  <a:rect l="0" t="0" r="r" b="b"/>
                  <a:pathLst>
                    <a:path w="1470" h="688">
                      <a:moveTo>
                        <a:pt x="0" y="688"/>
                      </a:moveTo>
                      <a:lnTo>
                        <a:pt x="1470" y="688"/>
                      </a:lnTo>
                      <a:lnTo>
                        <a:pt x="1470" y="0"/>
                      </a:lnTo>
                      <a:lnTo>
                        <a:pt x="0" y="0"/>
                      </a:lnTo>
                      <a:lnTo>
                        <a:pt x="0" y="68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2" name="Group 181"/>
              <p:cNvGrpSpPr>
                <a:grpSpLocks/>
              </p:cNvGrpSpPr>
              <p:nvPr/>
            </p:nvGrpSpPr>
            <p:grpSpPr bwMode="auto">
              <a:xfrm>
                <a:off x="2536" y="2124"/>
                <a:ext cx="1470" cy="688"/>
                <a:chOff x="2536" y="2124"/>
                <a:chExt cx="1470" cy="688"/>
              </a:xfrm>
            </p:grpSpPr>
            <p:sp>
              <p:nvSpPr>
                <p:cNvPr id="225" name="Freeform 182"/>
                <p:cNvSpPr>
                  <a:spLocks/>
                </p:cNvSpPr>
                <p:nvPr/>
              </p:nvSpPr>
              <p:spPr bwMode="auto">
                <a:xfrm>
                  <a:off x="2536" y="2124"/>
                  <a:ext cx="1470" cy="688"/>
                </a:xfrm>
                <a:custGeom>
                  <a:avLst/>
                  <a:gdLst>
                    <a:gd name="T0" fmla="+- 0 4006 2536"/>
                    <a:gd name="T1" fmla="*/ T0 w 1470"/>
                    <a:gd name="T2" fmla="+- 0 2812 2124"/>
                    <a:gd name="T3" fmla="*/ 2812 h 688"/>
                    <a:gd name="T4" fmla="+- 0 2536 2536"/>
                    <a:gd name="T5" fmla="*/ T4 w 1470"/>
                    <a:gd name="T6" fmla="+- 0 2812 2124"/>
                    <a:gd name="T7" fmla="*/ 2812 h 688"/>
                    <a:gd name="T8" fmla="+- 0 2536 2536"/>
                    <a:gd name="T9" fmla="*/ T8 w 1470"/>
                    <a:gd name="T10" fmla="+- 0 2124 2124"/>
                    <a:gd name="T11" fmla="*/ 2124 h 688"/>
                    <a:gd name="T12" fmla="+- 0 4006 2536"/>
                    <a:gd name="T13" fmla="*/ T12 w 1470"/>
                    <a:gd name="T14" fmla="+- 0 2124 2124"/>
                    <a:gd name="T15" fmla="*/ 2124 h 688"/>
                    <a:gd name="T16" fmla="+- 0 4006 2536"/>
                    <a:gd name="T17" fmla="*/ T16 w 1470"/>
                    <a:gd name="T18" fmla="+- 0 2812 2124"/>
                    <a:gd name="T19" fmla="*/ 2812 h 688"/>
                  </a:gdLst>
                  <a:ahLst/>
                  <a:cxnLst>
                    <a:cxn ang="0">
                      <a:pos x="T1" y="T3"/>
                    </a:cxn>
                    <a:cxn ang="0">
                      <a:pos x="T5" y="T7"/>
                    </a:cxn>
                    <a:cxn ang="0">
                      <a:pos x="T9" y="T11"/>
                    </a:cxn>
                    <a:cxn ang="0">
                      <a:pos x="T13" y="T15"/>
                    </a:cxn>
                    <a:cxn ang="0">
                      <a:pos x="T17" y="T19"/>
                    </a:cxn>
                  </a:cxnLst>
                  <a:rect l="0" t="0" r="r" b="b"/>
                  <a:pathLst>
                    <a:path w="1470" h="688">
                      <a:moveTo>
                        <a:pt x="1470" y="688"/>
                      </a:moveTo>
                      <a:lnTo>
                        <a:pt x="0" y="688"/>
                      </a:lnTo>
                      <a:lnTo>
                        <a:pt x="0" y="0"/>
                      </a:lnTo>
                      <a:lnTo>
                        <a:pt x="1470" y="0"/>
                      </a:lnTo>
                      <a:lnTo>
                        <a:pt x="1470" y="688"/>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3" name="Group 183"/>
              <p:cNvGrpSpPr>
                <a:grpSpLocks/>
              </p:cNvGrpSpPr>
              <p:nvPr/>
            </p:nvGrpSpPr>
            <p:grpSpPr bwMode="auto">
              <a:xfrm>
                <a:off x="2284" y="2271"/>
                <a:ext cx="515" cy="147"/>
                <a:chOff x="2284" y="2271"/>
                <a:chExt cx="515" cy="147"/>
              </a:xfrm>
            </p:grpSpPr>
            <p:sp>
              <p:nvSpPr>
                <p:cNvPr id="224" name="Freeform 184"/>
                <p:cNvSpPr>
                  <a:spLocks/>
                </p:cNvSpPr>
                <p:nvPr/>
              </p:nvSpPr>
              <p:spPr bwMode="auto">
                <a:xfrm>
                  <a:off x="2284" y="2271"/>
                  <a:ext cx="515" cy="147"/>
                </a:xfrm>
                <a:custGeom>
                  <a:avLst/>
                  <a:gdLst>
                    <a:gd name="T0" fmla="+- 0 2284 2284"/>
                    <a:gd name="T1" fmla="*/ T0 w 515"/>
                    <a:gd name="T2" fmla="+- 0 2418 2271"/>
                    <a:gd name="T3" fmla="*/ 2418 h 147"/>
                    <a:gd name="T4" fmla="+- 0 2799 2284"/>
                    <a:gd name="T5" fmla="*/ T4 w 515"/>
                    <a:gd name="T6" fmla="+- 0 2418 2271"/>
                    <a:gd name="T7" fmla="*/ 2418 h 147"/>
                    <a:gd name="T8" fmla="+- 0 2799 2284"/>
                    <a:gd name="T9" fmla="*/ T8 w 515"/>
                    <a:gd name="T10" fmla="+- 0 2271 2271"/>
                    <a:gd name="T11" fmla="*/ 2271 h 147"/>
                    <a:gd name="T12" fmla="+- 0 2284 2284"/>
                    <a:gd name="T13" fmla="*/ T12 w 515"/>
                    <a:gd name="T14" fmla="+- 0 2271 2271"/>
                    <a:gd name="T15" fmla="*/ 2271 h 147"/>
                    <a:gd name="T16" fmla="+- 0 2284 2284"/>
                    <a:gd name="T17" fmla="*/ T16 w 515"/>
                    <a:gd name="T18" fmla="+- 0 2418 2271"/>
                    <a:gd name="T19" fmla="*/ 2418 h 147"/>
                  </a:gdLst>
                  <a:ahLst/>
                  <a:cxnLst>
                    <a:cxn ang="0">
                      <a:pos x="T1" y="T3"/>
                    </a:cxn>
                    <a:cxn ang="0">
                      <a:pos x="T5" y="T7"/>
                    </a:cxn>
                    <a:cxn ang="0">
                      <a:pos x="T9" y="T11"/>
                    </a:cxn>
                    <a:cxn ang="0">
                      <a:pos x="T13" y="T15"/>
                    </a:cxn>
                    <a:cxn ang="0">
                      <a:pos x="T17" y="T19"/>
                    </a:cxn>
                  </a:cxnLst>
                  <a:rect l="0" t="0" r="r" b="b"/>
                  <a:pathLst>
                    <a:path w="515" h="147">
                      <a:moveTo>
                        <a:pt x="0" y="147"/>
                      </a:moveTo>
                      <a:lnTo>
                        <a:pt x="515" y="147"/>
                      </a:lnTo>
                      <a:lnTo>
                        <a:pt x="515" y="0"/>
                      </a:lnTo>
                      <a:lnTo>
                        <a:pt x="0" y="0"/>
                      </a:lnTo>
                      <a:lnTo>
                        <a:pt x="0" y="14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4" name="Group 185"/>
              <p:cNvGrpSpPr>
                <a:grpSpLocks/>
              </p:cNvGrpSpPr>
              <p:nvPr/>
            </p:nvGrpSpPr>
            <p:grpSpPr bwMode="auto">
              <a:xfrm>
                <a:off x="2283" y="2271"/>
                <a:ext cx="515" cy="147"/>
                <a:chOff x="2283" y="2271"/>
                <a:chExt cx="515" cy="147"/>
              </a:xfrm>
            </p:grpSpPr>
            <p:sp>
              <p:nvSpPr>
                <p:cNvPr id="223" name="Freeform 186"/>
                <p:cNvSpPr>
                  <a:spLocks/>
                </p:cNvSpPr>
                <p:nvPr/>
              </p:nvSpPr>
              <p:spPr bwMode="auto">
                <a:xfrm>
                  <a:off x="2283" y="2271"/>
                  <a:ext cx="515" cy="147"/>
                </a:xfrm>
                <a:custGeom>
                  <a:avLst/>
                  <a:gdLst>
                    <a:gd name="T0" fmla="+- 0 2798 2283"/>
                    <a:gd name="T1" fmla="*/ T0 w 515"/>
                    <a:gd name="T2" fmla="+- 0 2418 2271"/>
                    <a:gd name="T3" fmla="*/ 2418 h 147"/>
                    <a:gd name="T4" fmla="+- 0 2283 2283"/>
                    <a:gd name="T5" fmla="*/ T4 w 515"/>
                    <a:gd name="T6" fmla="+- 0 2418 2271"/>
                    <a:gd name="T7" fmla="*/ 2418 h 147"/>
                    <a:gd name="T8" fmla="+- 0 2283 2283"/>
                    <a:gd name="T9" fmla="*/ T8 w 515"/>
                    <a:gd name="T10" fmla="+- 0 2271 2271"/>
                    <a:gd name="T11" fmla="*/ 2271 h 147"/>
                    <a:gd name="T12" fmla="+- 0 2798 2283"/>
                    <a:gd name="T13" fmla="*/ T12 w 515"/>
                    <a:gd name="T14" fmla="+- 0 2271 2271"/>
                    <a:gd name="T15" fmla="*/ 2271 h 147"/>
                    <a:gd name="T16" fmla="+- 0 2798 2283"/>
                    <a:gd name="T17" fmla="*/ T16 w 515"/>
                    <a:gd name="T18" fmla="+- 0 2418 2271"/>
                    <a:gd name="T19" fmla="*/ 2418 h 147"/>
                  </a:gdLst>
                  <a:ahLst/>
                  <a:cxnLst>
                    <a:cxn ang="0">
                      <a:pos x="T1" y="T3"/>
                    </a:cxn>
                    <a:cxn ang="0">
                      <a:pos x="T5" y="T7"/>
                    </a:cxn>
                    <a:cxn ang="0">
                      <a:pos x="T9" y="T11"/>
                    </a:cxn>
                    <a:cxn ang="0">
                      <a:pos x="T13" y="T15"/>
                    </a:cxn>
                    <a:cxn ang="0">
                      <a:pos x="T17" y="T19"/>
                    </a:cxn>
                  </a:cxnLst>
                  <a:rect l="0" t="0" r="r" b="b"/>
                  <a:pathLst>
                    <a:path w="515" h="147">
                      <a:moveTo>
                        <a:pt x="515" y="147"/>
                      </a:moveTo>
                      <a:lnTo>
                        <a:pt x="0" y="147"/>
                      </a:lnTo>
                      <a:lnTo>
                        <a:pt x="0" y="0"/>
                      </a:lnTo>
                      <a:lnTo>
                        <a:pt x="515" y="0"/>
                      </a:lnTo>
                      <a:lnTo>
                        <a:pt x="515" y="147"/>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5" name="Group 187"/>
              <p:cNvGrpSpPr>
                <a:grpSpLocks/>
              </p:cNvGrpSpPr>
              <p:nvPr/>
            </p:nvGrpSpPr>
            <p:grpSpPr bwMode="auto">
              <a:xfrm>
                <a:off x="2284" y="2489"/>
                <a:ext cx="515" cy="147"/>
                <a:chOff x="2284" y="2489"/>
                <a:chExt cx="515" cy="147"/>
              </a:xfrm>
            </p:grpSpPr>
            <p:sp>
              <p:nvSpPr>
                <p:cNvPr id="222" name="Freeform 188"/>
                <p:cNvSpPr>
                  <a:spLocks/>
                </p:cNvSpPr>
                <p:nvPr/>
              </p:nvSpPr>
              <p:spPr bwMode="auto">
                <a:xfrm>
                  <a:off x="2284" y="2489"/>
                  <a:ext cx="515" cy="147"/>
                </a:xfrm>
                <a:custGeom>
                  <a:avLst/>
                  <a:gdLst>
                    <a:gd name="T0" fmla="+- 0 2284 2284"/>
                    <a:gd name="T1" fmla="*/ T0 w 515"/>
                    <a:gd name="T2" fmla="+- 0 2636 2489"/>
                    <a:gd name="T3" fmla="*/ 2636 h 147"/>
                    <a:gd name="T4" fmla="+- 0 2799 2284"/>
                    <a:gd name="T5" fmla="*/ T4 w 515"/>
                    <a:gd name="T6" fmla="+- 0 2636 2489"/>
                    <a:gd name="T7" fmla="*/ 2636 h 147"/>
                    <a:gd name="T8" fmla="+- 0 2799 2284"/>
                    <a:gd name="T9" fmla="*/ T8 w 515"/>
                    <a:gd name="T10" fmla="+- 0 2489 2489"/>
                    <a:gd name="T11" fmla="*/ 2489 h 147"/>
                    <a:gd name="T12" fmla="+- 0 2284 2284"/>
                    <a:gd name="T13" fmla="*/ T12 w 515"/>
                    <a:gd name="T14" fmla="+- 0 2489 2489"/>
                    <a:gd name="T15" fmla="*/ 2489 h 147"/>
                    <a:gd name="T16" fmla="+- 0 2284 2284"/>
                    <a:gd name="T17" fmla="*/ T16 w 515"/>
                    <a:gd name="T18" fmla="+- 0 2636 2489"/>
                    <a:gd name="T19" fmla="*/ 2636 h 147"/>
                  </a:gdLst>
                  <a:ahLst/>
                  <a:cxnLst>
                    <a:cxn ang="0">
                      <a:pos x="T1" y="T3"/>
                    </a:cxn>
                    <a:cxn ang="0">
                      <a:pos x="T5" y="T7"/>
                    </a:cxn>
                    <a:cxn ang="0">
                      <a:pos x="T9" y="T11"/>
                    </a:cxn>
                    <a:cxn ang="0">
                      <a:pos x="T13" y="T15"/>
                    </a:cxn>
                    <a:cxn ang="0">
                      <a:pos x="T17" y="T19"/>
                    </a:cxn>
                  </a:cxnLst>
                  <a:rect l="0" t="0" r="r" b="b"/>
                  <a:pathLst>
                    <a:path w="515" h="147">
                      <a:moveTo>
                        <a:pt x="0" y="147"/>
                      </a:moveTo>
                      <a:lnTo>
                        <a:pt x="515" y="147"/>
                      </a:lnTo>
                      <a:lnTo>
                        <a:pt x="515" y="0"/>
                      </a:lnTo>
                      <a:lnTo>
                        <a:pt x="0" y="0"/>
                      </a:lnTo>
                      <a:lnTo>
                        <a:pt x="0" y="14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6" name="Group 189"/>
              <p:cNvGrpSpPr>
                <a:grpSpLocks/>
              </p:cNvGrpSpPr>
              <p:nvPr/>
            </p:nvGrpSpPr>
            <p:grpSpPr bwMode="auto">
              <a:xfrm>
                <a:off x="2283" y="2489"/>
                <a:ext cx="515" cy="147"/>
                <a:chOff x="2283" y="2489"/>
                <a:chExt cx="515" cy="147"/>
              </a:xfrm>
            </p:grpSpPr>
            <p:sp>
              <p:nvSpPr>
                <p:cNvPr id="221" name="Freeform 190"/>
                <p:cNvSpPr>
                  <a:spLocks/>
                </p:cNvSpPr>
                <p:nvPr/>
              </p:nvSpPr>
              <p:spPr bwMode="auto">
                <a:xfrm>
                  <a:off x="2283" y="2489"/>
                  <a:ext cx="515" cy="147"/>
                </a:xfrm>
                <a:custGeom>
                  <a:avLst/>
                  <a:gdLst>
                    <a:gd name="T0" fmla="+- 0 2798 2283"/>
                    <a:gd name="T1" fmla="*/ T0 w 515"/>
                    <a:gd name="T2" fmla="+- 0 2636 2489"/>
                    <a:gd name="T3" fmla="*/ 2636 h 147"/>
                    <a:gd name="T4" fmla="+- 0 2283 2283"/>
                    <a:gd name="T5" fmla="*/ T4 w 515"/>
                    <a:gd name="T6" fmla="+- 0 2636 2489"/>
                    <a:gd name="T7" fmla="*/ 2636 h 147"/>
                    <a:gd name="T8" fmla="+- 0 2283 2283"/>
                    <a:gd name="T9" fmla="*/ T8 w 515"/>
                    <a:gd name="T10" fmla="+- 0 2489 2489"/>
                    <a:gd name="T11" fmla="*/ 2489 h 147"/>
                    <a:gd name="T12" fmla="+- 0 2798 2283"/>
                    <a:gd name="T13" fmla="*/ T12 w 515"/>
                    <a:gd name="T14" fmla="+- 0 2489 2489"/>
                    <a:gd name="T15" fmla="*/ 2489 h 147"/>
                    <a:gd name="T16" fmla="+- 0 2798 2283"/>
                    <a:gd name="T17" fmla="*/ T16 w 515"/>
                    <a:gd name="T18" fmla="+- 0 2636 2489"/>
                    <a:gd name="T19" fmla="*/ 2636 h 147"/>
                  </a:gdLst>
                  <a:ahLst/>
                  <a:cxnLst>
                    <a:cxn ang="0">
                      <a:pos x="T1" y="T3"/>
                    </a:cxn>
                    <a:cxn ang="0">
                      <a:pos x="T5" y="T7"/>
                    </a:cxn>
                    <a:cxn ang="0">
                      <a:pos x="T9" y="T11"/>
                    </a:cxn>
                    <a:cxn ang="0">
                      <a:pos x="T13" y="T15"/>
                    </a:cxn>
                    <a:cxn ang="0">
                      <a:pos x="T17" y="T19"/>
                    </a:cxn>
                  </a:cxnLst>
                  <a:rect l="0" t="0" r="r" b="b"/>
                  <a:pathLst>
                    <a:path w="515" h="147">
                      <a:moveTo>
                        <a:pt x="515" y="147"/>
                      </a:moveTo>
                      <a:lnTo>
                        <a:pt x="0" y="147"/>
                      </a:lnTo>
                      <a:lnTo>
                        <a:pt x="0" y="0"/>
                      </a:lnTo>
                      <a:lnTo>
                        <a:pt x="515" y="0"/>
                      </a:lnTo>
                      <a:lnTo>
                        <a:pt x="515" y="147"/>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77" name="Group 191"/>
              <p:cNvGrpSpPr>
                <a:grpSpLocks/>
              </p:cNvGrpSpPr>
              <p:nvPr/>
            </p:nvGrpSpPr>
            <p:grpSpPr bwMode="auto">
              <a:xfrm>
                <a:off x="2582" y="4224"/>
                <a:ext cx="214" cy="40"/>
                <a:chOff x="2582" y="4224"/>
                <a:chExt cx="214" cy="40"/>
              </a:xfrm>
            </p:grpSpPr>
            <p:sp>
              <p:nvSpPr>
                <p:cNvPr id="220" name="Freeform 192"/>
                <p:cNvSpPr>
                  <a:spLocks/>
                </p:cNvSpPr>
                <p:nvPr/>
              </p:nvSpPr>
              <p:spPr bwMode="auto">
                <a:xfrm>
                  <a:off x="2582" y="4224"/>
                  <a:ext cx="214" cy="40"/>
                </a:xfrm>
                <a:custGeom>
                  <a:avLst/>
                  <a:gdLst>
                    <a:gd name="T0" fmla="+- 0 2582 2582"/>
                    <a:gd name="T1" fmla="*/ T0 w 214"/>
                    <a:gd name="T2" fmla="+- 0 4264 4224"/>
                    <a:gd name="T3" fmla="*/ 4264 h 40"/>
                    <a:gd name="T4" fmla="+- 0 2796 2582"/>
                    <a:gd name="T5" fmla="*/ T4 w 214"/>
                    <a:gd name="T6" fmla="+- 0 4264 4224"/>
                    <a:gd name="T7" fmla="*/ 4264 h 40"/>
                    <a:gd name="T8" fmla="+- 0 2796 2582"/>
                    <a:gd name="T9" fmla="*/ T8 w 214"/>
                    <a:gd name="T10" fmla="+- 0 4224 4224"/>
                    <a:gd name="T11" fmla="*/ 4224 h 40"/>
                    <a:gd name="T12" fmla="+- 0 2582 2582"/>
                    <a:gd name="T13" fmla="*/ T12 w 214"/>
                    <a:gd name="T14" fmla="+- 0 4224 4224"/>
                    <a:gd name="T15" fmla="*/ 4224 h 40"/>
                    <a:gd name="T16" fmla="+- 0 2582 2582"/>
                    <a:gd name="T17" fmla="*/ T16 w 214"/>
                    <a:gd name="T18" fmla="+- 0 4264 4224"/>
                    <a:gd name="T19" fmla="*/ 4264 h 40"/>
                  </a:gdLst>
                  <a:ahLst/>
                  <a:cxnLst>
                    <a:cxn ang="0">
                      <a:pos x="T1" y="T3"/>
                    </a:cxn>
                    <a:cxn ang="0">
                      <a:pos x="T5" y="T7"/>
                    </a:cxn>
                    <a:cxn ang="0">
                      <a:pos x="T9" y="T11"/>
                    </a:cxn>
                    <a:cxn ang="0">
                      <a:pos x="T13" y="T15"/>
                    </a:cxn>
                    <a:cxn ang="0">
                      <a:pos x="T17" y="T19"/>
                    </a:cxn>
                  </a:cxnLst>
                  <a:rect l="0" t="0" r="r" b="b"/>
                  <a:pathLst>
                    <a:path w="214" h="40">
                      <a:moveTo>
                        <a:pt x="0" y="40"/>
                      </a:moveTo>
                      <a:lnTo>
                        <a:pt x="214" y="40"/>
                      </a:lnTo>
                      <a:lnTo>
                        <a:pt x="214" y="0"/>
                      </a:lnTo>
                      <a:lnTo>
                        <a:pt x="0" y="0"/>
                      </a:lnTo>
                      <a:lnTo>
                        <a:pt x="0" y="40"/>
                      </a:lnTo>
                      <a:close/>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8" name="Group 193"/>
              <p:cNvGrpSpPr>
                <a:grpSpLocks/>
              </p:cNvGrpSpPr>
              <p:nvPr/>
            </p:nvGrpSpPr>
            <p:grpSpPr bwMode="auto">
              <a:xfrm>
                <a:off x="2582" y="4442"/>
                <a:ext cx="214" cy="40"/>
                <a:chOff x="2582" y="4442"/>
                <a:chExt cx="214" cy="40"/>
              </a:xfrm>
            </p:grpSpPr>
            <p:sp>
              <p:nvSpPr>
                <p:cNvPr id="219" name="Freeform 194"/>
                <p:cNvSpPr>
                  <a:spLocks/>
                </p:cNvSpPr>
                <p:nvPr/>
              </p:nvSpPr>
              <p:spPr bwMode="auto">
                <a:xfrm>
                  <a:off x="2582" y="4442"/>
                  <a:ext cx="214" cy="40"/>
                </a:xfrm>
                <a:custGeom>
                  <a:avLst/>
                  <a:gdLst>
                    <a:gd name="T0" fmla="+- 0 2582 2582"/>
                    <a:gd name="T1" fmla="*/ T0 w 214"/>
                    <a:gd name="T2" fmla="+- 0 4482 4442"/>
                    <a:gd name="T3" fmla="*/ 4482 h 40"/>
                    <a:gd name="T4" fmla="+- 0 2796 2582"/>
                    <a:gd name="T5" fmla="*/ T4 w 214"/>
                    <a:gd name="T6" fmla="+- 0 4482 4442"/>
                    <a:gd name="T7" fmla="*/ 4482 h 40"/>
                    <a:gd name="T8" fmla="+- 0 2796 2582"/>
                    <a:gd name="T9" fmla="*/ T8 w 214"/>
                    <a:gd name="T10" fmla="+- 0 4442 4442"/>
                    <a:gd name="T11" fmla="*/ 4442 h 40"/>
                    <a:gd name="T12" fmla="+- 0 2582 2582"/>
                    <a:gd name="T13" fmla="*/ T12 w 214"/>
                    <a:gd name="T14" fmla="+- 0 4442 4442"/>
                    <a:gd name="T15" fmla="*/ 4442 h 40"/>
                    <a:gd name="T16" fmla="+- 0 2582 2582"/>
                    <a:gd name="T17" fmla="*/ T16 w 214"/>
                    <a:gd name="T18" fmla="+- 0 4482 4442"/>
                    <a:gd name="T19" fmla="*/ 4482 h 40"/>
                  </a:gdLst>
                  <a:ahLst/>
                  <a:cxnLst>
                    <a:cxn ang="0">
                      <a:pos x="T1" y="T3"/>
                    </a:cxn>
                    <a:cxn ang="0">
                      <a:pos x="T5" y="T7"/>
                    </a:cxn>
                    <a:cxn ang="0">
                      <a:pos x="T9" y="T11"/>
                    </a:cxn>
                    <a:cxn ang="0">
                      <a:pos x="T13" y="T15"/>
                    </a:cxn>
                    <a:cxn ang="0">
                      <a:pos x="T17" y="T19"/>
                    </a:cxn>
                  </a:cxnLst>
                  <a:rect l="0" t="0" r="r" b="b"/>
                  <a:pathLst>
                    <a:path w="214" h="40">
                      <a:moveTo>
                        <a:pt x="0" y="40"/>
                      </a:moveTo>
                      <a:lnTo>
                        <a:pt x="214" y="40"/>
                      </a:lnTo>
                      <a:lnTo>
                        <a:pt x="214" y="0"/>
                      </a:lnTo>
                      <a:lnTo>
                        <a:pt x="0" y="0"/>
                      </a:lnTo>
                      <a:lnTo>
                        <a:pt x="0" y="40"/>
                      </a:lnTo>
                      <a:close/>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79" name="Group 195"/>
              <p:cNvGrpSpPr>
                <a:grpSpLocks/>
              </p:cNvGrpSpPr>
              <p:nvPr/>
            </p:nvGrpSpPr>
            <p:grpSpPr bwMode="auto">
              <a:xfrm>
                <a:off x="5294" y="3010"/>
                <a:ext cx="1159" cy="688"/>
                <a:chOff x="5294" y="3010"/>
                <a:chExt cx="1159" cy="688"/>
              </a:xfrm>
            </p:grpSpPr>
            <p:sp>
              <p:nvSpPr>
                <p:cNvPr id="218" name="Freeform 196"/>
                <p:cNvSpPr>
                  <a:spLocks/>
                </p:cNvSpPr>
                <p:nvPr/>
              </p:nvSpPr>
              <p:spPr bwMode="auto">
                <a:xfrm>
                  <a:off x="5294" y="3010"/>
                  <a:ext cx="1159" cy="688"/>
                </a:xfrm>
                <a:custGeom>
                  <a:avLst/>
                  <a:gdLst>
                    <a:gd name="T0" fmla="+- 0 5294 5294"/>
                    <a:gd name="T1" fmla="*/ T0 w 1159"/>
                    <a:gd name="T2" fmla="+- 0 3698 3010"/>
                    <a:gd name="T3" fmla="*/ 3698 h 688"/>
                    <a:gd name="T4" fmla="+- 0 6453 5294"/>
                    <a:gd name="T5" fmla="*/ T4 w 1159"/>
                    <a:gd name="T6" fmla="+- 0 3698 3010"/>
                    <a:gd name="T7" fmla="*/ 3698 h 688"/>
                    <a:gd name="T8" fmla="+- 0 6453 5294"/>
                    <a:gd name="T9" fmla="*/ T8 w 1159"/>
                    <a:gd name="T10" fmla="+- 0 3010 3010"/>
                    <a:gd name="T11" fmla="*/ 3010 h 688"/>
                    <a:gd name="T12" fmla="+- 0 5294 5294"/>
                    <a:gd name="T13" fmla="*/ T12 w 1159"/>
                    <a:gd name="T14" fmla="+- 0 3010 3010"/>
                    <a:gd name="T15" fmla="*/ 3010 h 688"/>
                    <a:gd name="T16" fmla="+- 0 5294 5294"/>
                    <a:gd name="T17" fmla="*/ T16 w 1159"/>
                    <a:gd name="T18" fmla="+- 0 3698 3010"/>
                    <a:gd name="T19" fmla="*/ 3698 h 688"/>
                  </a:gdLst>
                  <a:ahLst/>
                  <a:cxnLst>
                    <a:cxn ang="0">
                      <a:pos x="T1" y="T3"/>
                    </a:cxn>
                    <a:cxn ang="0">
                      <a:pos x="T5" y="T7"/>
                    </a:cxn>
                    <a:cxn ang="0">
                      <a:pos x="T9" y="T11"/>
                    </a:cxn>
                    <a:cxn ang="0">
                      <a:pos x="T13" y="T15"/>
                    </a:cxn>
                    <a:cxn ang="0">
                      <a:pos x="T17" y="T19"/>
                    </a:cxn>
                  </a:cxnLst>
                  <a:rect l="0" t="0" r="r" b="b"/>
                  <a:pathLst>
                    <a:path w="1159" h="688">
                      <a:moveTo>
                        <a:pt x="0" y="688"/>
                      </a:moveTo>
                      <a:lnTo>
                        <a:pt x="1159" y="688"/>
                      </a:lnTo>
                      <a:lnTo>
                        <a:pt x="1159" y="0"/>
                      </a:lnTo>
                      <a:lnTo>
                        <a:pt x="0" y="0"/>
                      </a:lnTo>
                      <a:lnTo>
                        <a:pt x="0" y="688"/>
                      </a:lnTo>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0" name="Group 197"/>
              <p:cNvGrpSpPr>
                <a:grpSpLocks/>
              </p:cNvGrpSpPr>
              <p:nvPr/>
            </p:nvGrpSpPr>
            <p:grpSpPr bwMode="auto">
              <a:xfrm>
                <a:off x="5260" y="2970"/>
                <a:ext cx="1159" cy="688"/>
                <a:chOff x="5260" y="2970"/>
                <a:chExt cx="1159" cy="688"/>
              </a:xfrm>
            </p:grpSpPr>
            <p:sp>
              <p:nvSpPr>
                <p:cNvPr id="217" name="Freeform 198"/>
                <p:cNvSpPr>
                  <a:spLocks/>
                </p:cNvSpPr>
                <p:nvPr/>
              </p:nvSpPr>
              <p:spPr bwMode="auto">
                <a:xfrm>
                  <a:off x="5260" y="2970"/>
                  <a:ext cx="1159" cy="688"/>
                </a:xfrm>
                <a:custGeom>
                  <a:avLst/>
                  <a:gdLst>
                    <a:gd name="T0" fmla="+- 0 5260 5260"/>
                    <a:gd name="T1" fmla="*/ T0 w 1159"/>
                    <a:gd name="T2" fmla="+- 0 3658 2970"/>
                    <a:gd name="T3" fmla="*/ 3658 h 688"/>
                    <a:gd name="T4" fmla="+- 0 6419 5260"/>
                    <a:gd name="T5" fmla="*/ T4 w 1159"/>
                    <a:gd name="T6" fmla="+- 0 3658 2970"/>
                    <a:gd name="T7" fmla="*/ 3658 h 688"/>
                    <a:gd name="T8" fmla="+- 0 6419 5260"/>
                    <a:gd name="T9" fmla="*/ T8 w 1159"/>
                    <a:gd name="T10" fmla="+- 0 2970 2970"/>
                    <a:gd name="T11" fmla="*/ 2970 h 688"/>
                    <a:gd name="T12" fmla="+- 0 5260 5260"/>
                    <a:gd name="T13" fmla="*/ T12 w 1159"/>
                    <a:gd name="T14" fmla="+- 0 2970 2970"/>
                    <a:gd name="T15" fmla="*/ 2970 h 688"/>
                    <a:gd name="T16" fmla="+- 0 5260 5260"/>
                    <a:gd name="T17" fmla="*/ T16 w 1159"/>
                    <a:gd name="T18" fmla="+- 0 3658 2970"/>
                    <a:gd name="T19" fmla="*/ 3658 h 688"/>
                  </a:gdLst>
                  <a:ahLst/>
                  <a:cxnLst>
                    <a:cxn ang="0">
                      <a:pos x="T1" y="T3"/>
                    </a:cxn>
                    <a:cxn ang="0">
                      <a:pos x="T5" y="T7"/>
                    </a:cxn>
                    <a:cxn ang="0">
                      <a:pos x="T9" y="T11"/>
                    </a:cxn>
                    <a:cxn ang="0">
                      <a:pos x="T13" y="T15"/>
                    </a:cxn>
                    <a:cxn ang="0">
                      <a:pos x="T17" y="T19"/>
                    </a:cxn>
                  </a:cxnLst>
                  <a:rect l="0" t="0" r="r" b="b"/>
                  <a:pathLst>
                    <a:path w="1159" h="688">
                      <a:moveTo>
                        <a:pt x="0" y="688"/>
                      </a:moveTo>
                      <a:lnTo>
                        <a:pt x="1159" y="688"/>
                      </a:lnTo>
                      <a:lnTo>
                        <a:pt x="1159" y="0"/>
                      </a:lnTo>
                      <a:lnTo>
                        <a:pt x="0" y="0"/>
                      </a:lnTo>
                      <a:lnTo>
                        <a:pt x="0" y="68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1" name="Group 199"/>
              <p:cNvGrpSpPr>
                <a:grpSpLocks/>
              </p:cNvGrpSpPr>
              <p:nvPr/>
            </p:nvGrpSpPr>
            <p:grpSpPr bwMode="auto">
              <a:xfrm>
                <a:off x="5261" y="2970"/>
                <a:ext cx="1159" cy="688"/>
                <a:chOff x="5261" y="2970"/>
                <a:chExt cx="1159" cy="688"/>
              </a:xfrm>
            </p:grpSpPr>
            <p:sp>
              <p:nvSpPr>
                <p:cNvPr id="216" name="Freeform 200"/>
                <p:cNvSpPr>
                  <a:spLocks/>
                </p:cNvSpPr>
                <p:nvPr/>
              </p:nvSpPr>
              <p:spPr bwMode="auto">
                <a:xfrm>
                  <a:off x="5261" y="2970"/>
                  <a:ext cx="1159" cy="688"/>
                </a:xfrm>
                <a:custGeom>
                  <a:avLst/>
                  <a:gdLst>
                    <a:gd name="T0" fmla="+- 0 6420 5261"/>
                    <a:gd name="T1" fmla="*/ T0 w 1159"/>
                    <a:gd name="T2" fmla="+- 0 3658 2970"/>
                    <a:gd name="T3" fmla="*/ 3658 h 688"/>
                    <a:gd name="T4" fmla="+- 0 5261 5261"/>
                    <a:gd name="T5" fmla="*/ T4 w 1159"/>
                    <a:gd name="T6" fmla="+- 0 3658 2970"/>
                    <a:gd name="T7" fmla="*/ 3658 h 688"/>
                    <a:gd name="T8" fmla="+- 0 5261 5261"/>
                    <a:gd name="T9" fmla="*/ T8 w 1159"/>
                    <a:gd name="T10" fmla="+- 0 2970 2970"/>
                    <a:gd name="T11" fmla="*/ 2970 h 688"/>
                    <a:gd name="T12" fmla="+- 0 6420 5261"/>
                    <a:gd name="T13" fmla="*/ T12 w 1159"/>
                    <a:gd name="T14" fmla="+- 0 2970 2970"/>
                    <a:gd name="T15" fmla="*/ 2970 h 688"/>
                    <a:gd name="T16" fmla="+- 0 6420 5261"/>
                    <a:gd name="T17" fmla="*/ T16 w 1159"/>
                    <a:gd name="T18" fmla="+- 0 3658 2970"/>
                    <a:gd name="T19" fmla="*/ 3658 h 688"/>
                  </a:gdLst>
                  <a:ahLst/>
                  <a:cxnLst>
                    <a:cxn ang="0">
                      <a:pos x="T1" y="T3"/>
                    </a:cxn>
                    <a:cxn ang="0">
                      <a:pos x="T5" y="T7"/>
                    </a:cxn>
                    <a:cxn ang="0">
                      <a:pos x="T9" y="T11"/>
                    </a:cxn>
                    <a:cxn ang="0">
                      <a:pos x="T13" y="T15"/>
                    </a:cxn>
                    <a:cxn ang="0">
                      <a:pos x="T17" y="T19"/>
                    </a:cxn>
                  </a:cxnLst>
                  <a:rect l="0" t="0" r="r" b="b"/>
                  <a:pathLst>
                    <a:path w="1159" h="688">
                      <a:moveTo>
                        <a:pt x="1159" y="688"/>
                      </a:moveTo>
                      <a:lnTo>
                        <a:pt x="0" y="688"/>
                      </a:lnTo>
                      <a:lnTo>
                        <a:pt x="0" y="0"/>
                      </a:lnTo>
                      <a:lnTo>
                        <a:pt x="1159" y="0"/>
                      </a:lnTo>
                      <a:lnTo>
                        <a:pt x="1159" y="688"/>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2" name="Group 201"/>
              <p:cNvGrpSpPr>
                <a:grpSpLocks/>
              </p:cNvGrpSpPr>
              <p:nvPr/>
            </p:nvGrpSpPr>
            <p:grpSpPr bwMode="auto">
              <a:xfrm>
                <a:off x="5008" y="3119"/>
                <a:ext cx="515" cy="147"/>
                <a:chOff x="5008" y="3119"/>
                <a:chExt cx="515" cy="147"/>
              </a:xfrm>
            </p:grpSpPr>
            <p:sp>
              <p:nvSpPr>
                <p:cNvPr id="215" name="Freeform 202"/>
                <p:cNvSpPr>
                  <a:spLocks/>
                </p:cNvSpPr>
                <p:nvPr/>
              </p:nvSpPr>
              <p:spPr bwMode="auto">
                <a:xfrm>
                  <a:off x="5008" y="3119"/>
                  <a:ext cx="515" cy="147"/>
                </a:xfrm>
                <a:custGeom>
                  <a:avLst/>
                  <a:gdLst>
                    <a:gd name="T0" fmla="+- 0 5008 5008"/>
                    <a:gd name="T1" fmla="*/ T0 w 515"/>
                    <a:gd name="T2" fmla="+- 0 3266 3119"/>
                    <a:gd name="T3" fmla="*/ 3266 h 147"/>
                    <a:gd name="T4" fmla="+- 0 5523 5008"/>
                    <a:gd name="T5" fmla="*/ T4 w 515"/>
                    <a:gd name="T6" fmla="+- 0 3266 3119"/>
                    <a:gd name="T7" fmla="*/ 3266 h 147"/>
                    <a:gd name="T8" fmla="+- 0 5523 5008"/>
                    <a:gd name="T9" fmla="*/ T8 w 515"/>
                    <a:gd name="T10" fmla="+- 0 3119 3119"/>
                    <a:gd name="T11" fmla="*/ 3119 h 147"/>
                    <a:gd name="T12" fmla="+- 0 5008 5008"/>
                    <a:gd name="T13" fmla="*/ T12 w 515"/>
                    <a:gd name="T14" fmla="+- 0 3119 3119"/>
                    <a:gd name="T15" fmla="*/ 3119 h 147"/>
                    <a:gd name="T16" fmla="+- 0 5008 5008"/>
                    <a:gd name="T17" fmla="*/ T16 w 515"/>
                    <a:gd name="T18" fmla="+- 0 3266 3119"/>
                    <a:gd name="T19" fmla="*/ 3266 h 147"/>
                  </a:gdLst>
                  <a:ahLst/>
                  <a:cxnLst>
                    <a:cxn ang="0">
                      <a:pos x="T1" y="T3"/>
                    </a:cxn>
                    <a:cxn ang="0">
                      <a:pos x="T5" y="T7"/>
                    </a:cxn>
                    <a:cxn ang="0">
                      <a:pos x="T9" y="T11"/>
                    </a:cxn>
                    <a:cxn ang="0">
                      <a:pos x="T13" y="T15"/>
                    </a:cxn>
                    <a:cxn ang="0">
                      <a:pos x="T17" y="T19"/>
                    </a:cxn>
                  </a:cxnLst>
                  <a:rect l="0" t="0" r="r" b="b"/>
                  <a:pathLst>
                    <a:path w="515" h="147">
                      <a:moveTo>
                        <a:pt x="0" y="147"/>
                      </a:moveTo>
                      <a:lnTo>
                        <a:pt x="515" y="147"/>
                      </a:lnTo>
                      <a:lnTo>
                        <a:pt x="515" y="0"/>
                      </a:lnTo>
                      <a:lnTo>
                        <a:pt x="0" y="0"/>
                      </a:lnTo>
                      <a:lnTo>
                        <a:pt x="0" y="14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3" name="Group 203"/>
              <p:cNvGrpSpPr>
                <a:grpSpLocks/>
              </p:cNvGrpSpPr>
              <p:nvPr/>
            </p:nvGrpSpPr>
            <p:grpSpPr bwMode="auto">
              <a:xfrm>
                <a:off x="5007" y="3119"/>
                <a:ext cx="515" cy="147"/>
                <a:chOff x="5007" y="3119"/>
                <a:chExt cx="515" cy="147"/>
              </a:xfrm>
            </p:grpSpPr>
            <p:sp>
              <p:nvSpPr>
                <p:cNvPr id="214" name="Freeform 204"/>
                <p:cNvSpPr>
                  <a:spLocks/>
                </p:cNvSpPr>
                <p:nvPr/>
              </p:nvSpPr>
              <p:spPr bwMode="auto">
                <a:xfrm>
                  <a:off x="5007" y="3119"/>
                  <a:ext cx="515" cy="147"/>
                </a:xfrm>
                <a:custGeom>
                  <a:avLst/>
                  <a:gdLst>
                    <a:gd name="T0" fmla="+- 0 5522 5007"/>
                    <a:gd name="T1" fmla="*/ T0 w 515"/>
                    <a:gd name="T2" fmla="+- 0 3266 3119"/>
                    <a:gd name="T3" fmla="*/ 3266 h 147"/>
                    <a:gd name="T4" fmla="+- 0 5007 5007"/>
                    <a:gd name="T5" fmla="*/ T4 w 515"/>
                    <a:gd name="T6" fmla="+- 0 3266 3119"/>
                    <a:gd name="T7" fmla="*/ 3266 h 147"/>
                    <a:gd name="T8" fmla="+- 0 5007 5007"/>
                    <a:gd name="T9" fmla="*/ T8 w 515"/>
                    <a:gd name="T10" fmla="+- 0 3119 3119"/>
                    <a:gd name="T11" fmla="*/ 3119 h 147"/>
                    <a:gd name="T12" fmla="+- 0 5522 5007"/>
                    <a:gd name="T13" fmla="*/ T12 w 515"/>
                    <a:gd name="T14" fmla="+- 0 3119 3119"/>
                    <a:gd name="T15" fmla="*/ 3119 h 147"/>
                    <a:gd name="T16" fmla="+- 0 5522 5007"/>
                    <a:gd name="T17" fmla="*/ T16 w 515"/>
                    <a:gd name="T18" fmla="+- 0 3266 3119"/>
                    <a:gd name="T19" fmla="*/ 3266 h 147"/>
                  </a:gdLst>
                  <a:ahLst/>
                  <a:cxnLst>
                    <a:cxn ang="0">
                      <a:pos x="T1" y="T3"/>
                    </a:cxn>
                    <a:cxn ang="0">
                      <a:pos x="T5" y="T7"/>
                    </a:cxn>
                    <a:cxn ang="0">
                      <a:pos x="T9" y="T11"/>
                    </a:cxn>
                    <a:cxn ang="0">
                      <a:pos x="T13" y="T15"/>
                    </a:cxn>
                    <a:cxn ang="0">
                      <a:pos x="T17" y="T19"/>
                    </a:cxn>
                  </a:cxnLst>
                  <a:rect l="0" t="0" r="r" b="b"/>
                  <a:pathLst>
                    <a:path w="515" h="147">
                      <a:moveTo>
                        <a:pt x="515" y="147"/>
                      </a:moveTo>
                      <a:lnTo>
                        <a:pt x="0" y="147"/>
                      </a:lnTo>
                      <a:lnTo>
                        <a:pt x="0" y="0"/>
                      </a:lnTo>
                      <a:lnTo>
                        <a:pt x="515" y="0"/>
                      </a:lnTo>
                      <a:lnTo>
                        <a:pt x="515" y="147"/>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4" name="Group 205"/>
              <p:cNvGrpSpPr>
                <a:grpSpLocks/>
              </p:cNvGrpSpPr>
              <p:nvPr/>
            </p:nvGrpSpPr>
            <p:grpSpPr bwMode="auto">
              <a:xfrm>
                <a:off x="5008" y="3337"/>
                <a:ext cx="515" cy="147"/>
                <a:chOff x="5008" y="3337"/>
                <a:chExt cx="515" cy="147"/>
              </a:xfrm>
            </p:grpSpPr>
            <p:sp>
              <p:nvSpPr>
                <p:cNvPr id="213" name="Freeform 206"/>
                <p:cNvSpPr>
                  <a:spLocks/>
                </p:cNvSpPr>
                <p:nvPr/>
              </p:nvSpPr>
              <p:spPr bwMode="auto">
                <a:xfrm>
                  <a:off x="5008" y="3337"/>
                  <a:ext cx="515" cy="147"/>
                </a:xfrm>
                <a:custGeom>
                  <a:avLst/>
                  <a:gdLst>
                    <a:gd name="T0" fmla="+- 0 5008 5008"/>
                    <a:gd name="T1" fmla="*/ T0 w 515"/>
                    <a:gd name="T2" fmla="+- 0 3484 3337"/>
                    <a:gd name="T3" fmla="*/ 3484 h 147"/>
                    <a:gd name="T4" fmla="+- 0 5523 5008"/>
                    <a:gd name="T5" fmla="*/ T4 w 515"/>
                    <a:gd name="T6" fmla="+- 0 3484 3337"/>
                    <a:gd name="T7" fmla="*/ 3484 h 147"/>
                    <a:gd name="T8" fmla="+- 0 5523 5008"/>
                    <a:gd name="T9" fmla="*/ T8 w 515"/>
                    <a:gd name="T10" fmla="+- 0 3337 3337"/>
                    <a:gd name="T11" fmla="*/ 3337 h 147"/>
                    <a:gd name="T12" fmla="+- 0 5008 5008"/>
                    <a:gd name="T13" fmla="*/ T12 w 515"/>
                    <a:gd name="T14" fmla="+- 0 3337 3337"/>
                    <a:gd name="T15" fmla="*/ 3337 h 147"/>
                    <a:gd name="T16" fmla="+- 0 5008 5008"/>
                    <a:gd name="T17" fmla="*/ T16 w 515"/>
                    <a:gd name="T18" fmla="+- 0 3484 3337"/>
                    <a:gd name="T19" fmla="*/ 3484 h 147"/>
                  </a:gdLst>
                  <a:ahLst/>
                  <a:cxnLst>
                    <a:cxn ang="0">
                      <a:pos x="T1" y="T3"/>
                    </a:cxn>
                    <a:cxn ang="0">
                      <a:pos x="T5" y="T7"/>
                    </a:cxn>
                    <a:cxn ang="0">
                      <a:pos x="T9" y="T11"/>
                    </a:cxn>
                    <a:cxn ang="0">
                      <a:pos x="T13" y="T15"/>
                    </a:cxn>
                    <a:cxn ang="0">
                      <a:pos x="T17" y="T19"/>
                    </a:cxn>
                  </a:cxnLst>
                  <a:rect l="0" t="0" r="r" b="b"/>
                  <a:pathLst>
                    <a:path w="515" h="147">
                      <a:moveTo>
                        <a:pt x="0" y="147"/>
                      </a:moveTo>
                      <a:lnTo>
                        <a:pt x="515" y="147"/>
                      </a:lnTo>
                      <a:lnTo>
                        <a:pt x="515" y="0"/>
                      </a:lnTo>
                      <a:lnTo>
                        <a:pt x="0" y="0"/>
                      </a:lnTo>
                      <a:lnTo>
                        <a:pt x="0" y="14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5" name="Group 207"/>
              <p:cNvGrpSpPr>
                <a:grpSpLocks/>
              </p:cNvGrpSpPr>
              <p:nvPr/>
            </p:nvGrpSpPr>
            <p:grpSpPr bwMode="auto">
              <a:xfrm>
                <a:off x="5007" y="3337"/>
                <a:ext cx="515" cy="147"/>
                <a:chOff x="5007" y="3337"/>
                <a:chExt cx="515" cy="147"/>
              </a:xfrm>
            </p:grpSpPr>
            <p:sp>
              <p:nvSpPr>
                <p:cNvPr id="212" name="Freeform 208"/>
                <p:cNvSpPr>
                  <a:spLocks/>
                </p:cNvSpPr>
                <p:nvPr/>
              </p:nvSpPr>
              <p:spPr bwMode="auto">
                <a:xfrm>
                  <a:off x="5007" y="3337"/>
                  <a:ext cx="515" cy="147"/>
                </a:xfrm>
                <a:custGeom>
                  <a:avLst/>
                  <a:gdLst>
                    <a:gd name="T0" fmla="+- 0 5522 5007"/>
                    <a:gd name="T1" fmla="*/ T0 w 515"/>
                    <a:gd name="T2" fmla="+- 0 3484 3337"/>
                    <a:gd name="T3" fmla="*/ 3484 h 147"/>
                    <a:gd name="T4" fmla="+- 0 5007 5007"/>
                    <a:gd name="T5" fmla="*/ T4 w 515"/>
                    <a:gd name="T6" fmla="+- 0 3484 3337"/>
                    <a:gd name="T7" fmla="*/ 3484 h 147"/>
                    <a:gd name="T8" fmla="+- 0 5007 5007"/>
                    <a:gd name="T9" fmla="*/ T8 w 515"/>
                    <a:gd name="T10" fmla="+- 0 3337 3337"/>
                    <a:gd name="T11" fmla="*/ 3337 h 147"/>
                    <a:gd name="T12" fmla="+- 0 5522 5007"/>
                    <a:gd name="T13" fmla="*/ T12 w 515"/>
                    <a:gd name="T14" fmla="+- 0 3337 3337"/>
                    <a:gd name="T15" fmla="*/ 3337 h 147"/>
                    <a:gd name="T16" fmla="+- 0 5522 5007"/>
                    <a:gd name="T17" fmla="*/ T16 w 515"/>
                    <a:gd name="T18" fmla="+- 0 3484 3337"/>
                    <a:gd name="T19" fmla="*/ 3484 h 147"/>
                  </a:gdLst>
                  <a:ahLst/>
                  <a:cxnLst>
                    <a:cxn ang="0">
                      <a:pos x="T1" y="T3"/>
                    </a:cxn>
                    <a:cxn ang="0">
                      <a:pos x="T5" y="T7"/>
                    </a:cxn>
                    <a:cxn ang="0">
                      <a:pos x="T9" y="T11"/>
                    </a:cxn>
                    <a:cxn ang="0">
                      <a:pos x="T13" y="T15"/>
                    </a:cxn>
                    <a:cxn ang="0">
                      <a:pos x="T17" y="T19"/>
                    </a:cxn>
                  </a:cxnLst>
                  <a:rect l="0" t="0" r="r" b="b"/>
                  <a:pathLst>
                    <a:path w="515" h="147">
                      <a:moveTo>
                        <a:pt x="515" y="147"/>
                      </a:moveTo>
                      <a:lnTo>
                        <a:pt x="0" y="147"/>
                      </a:lnTo>
                      <a:lnTo>
                        <a:pt x="0" y="0"/>
                      </a:lnTo>
                      <a:lnTo>
                        <a:pt x="515" y="0"/>
                      </a:lnTo>
                      <a:lnTo>
                        <a:pt x="515" y="147"/>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6" name="Group 209"/>
              <p:cNvGrpSpPr>
                <a:grpSpLocks/>
              </p:cNvGrpSpPr>
              <p:nvPr/>
            </p:nvGrpSpPr>
            <p:grpSpPr bwMode="auto">
              <a:xfrm>
                <a:off x="6528" y="1196"/>
                <a:ext cx="176" cy="3544"/>
                <a:chOff x="6528" y="1196"/>
                <a:chExt cx="176" cy="3544"/>
              </a:xfrm>
            </p:grpSpPr>
            <p:sp>
              <p:nvSpPr>
                <p:cNvPr id="211" name="Freeform 210"/>
                <p:cNvSpPr>
                  <a:spLocks/>
                </p:cNvSpPr>
                <p:nvPr/>
              </p:nvSpPr>
              <p:spPr bwMode="auto">
                <a:xfrm>
                  <a:off x="6528" y="1196"/>
                  <a:ext cx="176" cy="3544"/>
                </a:xfrm>
                <a:custGeom>
                  <a:avLst/>
                  <a:gdLst>
                    <a:gd name="T0" fmla="+- 0 6704 6528"/>
                    <a:gd name="T1" fmla="*/ T0 w 176"/>
                    <a:gd name="T2" fmla="+- 0 1196 1196"/>
                    <a:gd name="T3" fmla="*/ 1196 h 3544"/>
                    <a:gd name="T4" fmla="+- 0 6528 6528"/>
                    <a:gd name="T5" fmla="*/ T4 w 176"/>
                    <a:gd name="T6" fmla="+- 0 1372 1196"/>
                    <a:gd name="T7" fmla="*/ 1372 h 3544"/>
                    <a:gd name="T8" fmla="+- 0 6528 6528"/>
                    <a:gd name="T9" fmla="*/ T8 w 176"/>
                    <a:gd name="T10" fmla="+- 0 4740 1196"/>
                    <a:gd name="T11" fmla="*/ 4740 h 3544"/>
                    <a:gd name="T12" fmla="+- 0 6704 6528"/>
                    <a:gd name="T13" fmla="*/ T12 w 176"/>
                    <a:gd name="T14" fmla="+- 0 4564 1196"/>
                    <a:gd name="T15" fmla="*/ 4564 h 3544"/>
                    <a:gd name="T16" fmla="+- 0 6704 6528"/>
                    <a:gd name="T17" fmla="*/ T16 w 176"/>
                    <a:gd name="T18" fmla="+- 0 1196 1196"/>
                    <a:gd name="T19" fmla="*/ 1196 h 3544"/>
                  </a:gdLst>
                  <a:ahLst/>
                  <a:cxnLst>
                    <a:cxn ang="0">
                      <a:pos x="T1" y="T3"/>
                    </a:cxn>
                    <a:cxn ang="0">
                      <a:pos x="T5" y="T7"/>
                    </a:cxn>
                    <a:cxn ang="0">
                      <a:pos x="T9" y="T11"/>
                    </a:cxn>
                    <a:cxn ang="0">
                      <a:pos x="T13" y="T15"/>
                    </a:cxn>
                    <a:cxn ang="0">
                      <a:pos x="T17" y="T19"/>
                    </a:cxn>
                  </a:cxnLst>
                  <a:rect l="0" t="0" r="r" b="b"/>
                  <a:pathLst>
                    <a:path w="176" h="3544">
                      <a:moveTo>
                        <a:pt x="176" y="0"/>
                      </a:moveTo>
                      <a:lnTo>
                        <a:pt x="0" y="176"/>
                      </a:lnTo>
                      <a:lnTo>
                        <a:pt x="0" y="3544"/>
                      </a:lnTo>
                      <a:lnTo>
                        <a:pt x="176" y="3368"/>
                      </a:lnTo>
                      <a:lnTo>
                        <a:pt x="176"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7" name="Group 211"/>
              <p:cNvGrpSpPr>
                <a:grpSpLocks/>
              </p:cNvGrpSpPr>
              <p:nvPr/>
            </p:nvGrpSpPr>
            <p:grpSpPr bwMode="auto">
              <a:xfrm>
                <a:off x="6528" y="1196"/>
                <a:ext cx="176" cy="3544"/>
                <a:chOff x="6528" y="1196"/>
                <a:chExt cx="176" cy="3544"/>
              </a:xfrm>
            </p:grpSpPr>
            <p:sp>
              <p:nvSpPr>
                <p:cNvPr id="210" name="Freeform 212"/>
                <p:cNvSpPr>
                  <a:spLocks/>
                </p:cNvSpPr>
                <p:nvPr/>
              </p:nvSpPr>
              <p:spPr bwMode="auto">
                <a:xfrm>
                  <a:off x="6528" y="1196"/>
                  <a:ext cx="176" cy="3544"/>
                </a:xfrm>
                <a:custGeom>
                  <a:avLst/>
                  <a:gdLst>
                    <a:gd name="T0" fmla="+- 0 6528 6528"/>
                    <a:gd name="T1" fmla="*/ T0 w 176"/>
                    <a:gd name="T2" fmla="+- 0 1372 1196"/>
                    <a:gd name="T3" fmla="*/ 1372 h 3544"/>
                    <a:gd name="T4" fmla="+- 0 6528 6528"/>
                    <a:gd name="T5" fmla="*/ T4 w 176"/>
                    <a:gd name="T6" fmla="+- 0 4740 1196"/>
                    <a:gd name="T7" fmla="*/ 4740 h 3544"/>
                    <a:gd name="T8" fmla="+- 0 6704 6528"/>
                    <a:gd name="T9" fmla="*/ T8 w 176"/>
                    <a:gd name="T10" fmla="+- 0 4564 1196"/>
                    <a:gd name="T11" fmla="*/ 4564 h 3544"/>
                    <a:gd name="T12" fmla="+- 0 6704 6528"/>
                    <a:gd name="T13" fmla="*/ T12 w 176"/>
                    <a:gd name="T14" fmla="+- 0 1196 1196"/>
                    <a:gd name="T15" fmla="*/ 1196 h 3544"/>
                  </a:gdLst>
                  <a:ahLst/>
                  <a:cxnLst>
                    <a:cxn ang="0">
                      <a:pos x="T1" y="T3"/>
                    </a:cxn>
                    <a:cxn ang="0">
                      <a:pos x="T5" y="T7"/>
                    </a:cxn>
                    <a:cxn ang="0">
                      <a:pos x="T9" y="T11"/>
                    </a:cxn>
                    <a:cxn ang="0">
                      <a:pos x="T13" y="T15"/>
                    </a:cxn>
                  </a:cxnLst>
                  <a:rect l="0" t="0" r="r" b="b"/>
                  <a:pathLst>
                    <a:path w="176" h="3544">
                      <a:moveTo>
                        <a:pt x="0" y="176"/>
                      </a:moveTo>
                      <a:lnTo>
                        <a:pt x="0" y="3544"/>
                      </a:lnTo>
                      <a:lnTo>
                        <a:pt x="176" y="3368"/>
                      </a:lnTo>
                      <a:lnTo>
                        <a:pt x="176" y="0"/>
                      </a:lnTo>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88" name="Group 213"/>
              <p:cNvGrpSpPr>
                <a:grpSpLocks/>
              </p:cNvGrpSpPr>
              <p:nvPr/>
            </p:nvGrpSpPr>
            <p:grpSpPr bwMode="auto">
              <a:xfrm>
                <a:off x="2058" y="1194"/>
                <a:ext cx="4646" cy="176"/>
                <a:chOff x="2058" y="1194"/>
                <a:chExt cx="4646" cy="176"/>
              </a:xfrm>
            </p:grpSpPr>
            <p:sp>
              <p:nvSpPr>
                <p:cNvPr id="209" name="Freeform 214"/>
                <p:cNvSpPr>
                  <a:spLocks/>
                </p:cNvSpPr>
                <p:nvPr/>
              </p:nvSpPr>
              <p:spPr bwMode="auto">
                <a:xfrm>
                  <a:off x="2058" y="1194"/>
                  <a:ext cx="4646" cy="176"/>
                </a:xfrm>
                <a:custGeom>
                  <a:avLst/>
                  <a:gdLst>
                    <a:gd name="T0" fmla="+- 0 6704 2058"/>
                    <a:gd name="T1" fmla="*/ T0 w 4646"/>
                    <a:gd name="T2" fmla="+- 0 1194 1194"/>
                    <a:gd name="T3" fmla="*/ 1194 h 176"/>
                    <a:gd name="T4" fmla="+- 0 2234 2058"/>
                    <a:gd name="T5" fmla="*/ T4 w 4646"/>
                    <a:gd name="T6" fmla="+- 0 1194 1194"/>
                    <a:gd name="T7" fmla="*/ 1194 h 176"/>
                    <a:gd name="T8" fmla="+- 0 2058 2058"/>
                    <a:gd name="T9" fmla="*/ T8 w 4646"/>
                    <a:gd name="T10" fmla="+- 0 1370 1194"/>
                    <a:gd name="T11" fmla="*/ 1370 h 176"/>
                    <a:gd name="T12" fmla="+- 0 6528 2058"/>
                    <a:gd name="T13" fmla="*/ T12 w 4646"/>
                    <a:gd name="T14" fmla="+- 0 1370 1194"/>
                    <a:gd name="T15" fmla="*/ 1370 h 176"/>
                    <a:gd name="T16" fmla="+- 0 6704 2058"/>
                    <a:gd name="T17" fmla="*/ T16 w 4646"/>
                    <a:gd name="T18" fmla="+- 0 1194 1194"/>
                    <a:gd name="T19" fmla="*/ 1194 h 176"/>
                  </a:gdLst>
                  <a:ahLst/>
                  <a:cxnLst>
                    <a:cxn ang="0">
                      <a:pos x="T1" y="T3"/>
                    </a:cxn>
                    <a:cxn ang="0">
                      <a:pos x="T5" y="T7"/>
                    </a:cxn>
                    <a:cxn ang="0">
                      <a:pos x="T9" y="T11"/>
                    </a:cxn>
                    <a:cxn ang="0">
                      <a:pos x="T13" y="T15"/>
                    </a:cxn>
                    <a:cxn ang="0">
                      <a:pos x="T17" y="T19"/>
                    </a:cxn>
                  </a:cxnLst>
                  <a:rect l="0" t="0" r="r" b="b"/>
                  <a:pathLst>
                    <a:path w="4646" h="176">
                      <a:moveTo>
                        <a:pt x="4646" y="0"/>
                      </a:moveTo>
                      <a:lnTo>
                        <a:pt x="176" y="0"/>
                      </a:lnTo>
                      <a:lnTo>
                        <a:pt x="0" y="176"/>
                      </a:lnTo>
                      <a:lnTo>
                        <a:pt x="4470" y="176"/>
                      </a:lnTo>
                      <a:lnTo>
                        <a:pt x="4646" y="0"/>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89" name="Group 215"/>
              <p:cNvGrpSpPr>
                <a:grpSpLocks/>
              </p:cNvGrpSpPr>
              <p:nvPr/>
            </p:nvGrpSpPr>
            <p:grpSpPr bwMode="auto">
              <a:xfrm>
                <a:off x="2058" y="1194"/>
                <a:ext cx="4646" cy="176"/>
                <a:chOff x="2058" y="1194"/>
                <a:chExt cx="4646" cy="176"/>
              </a:xfrm>
            </p:grpSpPr>
            <p:sp>
              <p:nvSpPr>
                <p:cNvPr id="208" name="Freeform 216"/>
                <p:cNvSpPr>
                  <a:spLocks/>
                </p:cNvSpPr>
                <p:nvPr/>
              </p:nvSpPr>
              <p:spPr bwMode="auto">
                <a:xfrm>
                  <a:off x="2058" y="1194"/>
                  <a:ext cx="4646" cy="176"/>
                </a:xfrm>
                <a:custGeom>
                  <a:avLst/>
                  <a:gdLst>
                    <a:gd name="T0" fmla="+- 0 6704 2058"/>
                    <a:gd name="T1" fmla="*/ T0 w 4646"/>
                    <a:gd name="T2" fmla="+- 0 1194 1194"/>
                    <a:gd name="T3" fmla="*/ 1194 h 176"/>
                    <a:gd name="T4" fmla="+- 0 2234 2058"/>
                    <a:gd name="T5" fmla="*/ T4 w 4646"/>
                    <a:gd name="T6" fmla="+- 0 1194 1194"/>
                    <a:gd name="T7" fmla="*/ 1194 h 176"/>
                    <a:gd name="T8" fmla="+- 0 2058 2058"/>
                    <a:gd name="T9" fmla="*/ T8 w 4646"/>
                    <a:gd name="T10" fmla="+- 0 1370 1194"/>
                    <a:gd name="T11" fmla="*/ 1370 h 176"/>
                    <a:gd name="T12" fmla="+- 0 6528 2058"/>
                    <a:gd name="T13" fmla="*/ T12 w 4646"/>
                    <a:gd name="T14" fmla="+- 0 1370 1194"/>
                    <a:gd name="T15" fmla="*/ 1370 h 176"/>
                    <a:gd name="T16" fmla="+- 0 6704 2058"/>
                    <a:gd name="T17" fmla="*/ T16 w 4646"/>
                    <a:gd name="T18" fmla="+- 0 1194 1194"/>
                    <a:gd name="T19" fmla="*/ 1194 h 176"/>
                  </a:gdLst>
                  <a:ahLst/>
                  <a:cxnLst>
                    <a:cxn ang="0">
                      <a:pos x="T1" y="T3"/>
                    </a:cxn>
                    <a:cxn ang="0">
                      <a:pos x="T5" y="T7"/>
                    </a:cxn>
                    <a:cxn ang="0">
                      <a:pos x="T9" y="T11"/>
                    </a:cxn>
                    <a:cxn ang="0">
                      <a:pos x="T13" y="T15"/>
                    </a:cxn>
                    <a:cxn ang="0">
                      <a:pos x="T17" y="T19"/>
                    </a:cxn>
                  </a:cxnLst>
                  <a:rect l="0" t="0" r="r" b="b"/>
                  <a:pathLst>
                    <a:path w="4646" h="176">
                      <a:moveTo>
                        <a:pt x="4646" y="0"/>
                      </a:moveTo>
                      <a:lnTo>
                        <a:pt x="176" y="0"/>
                      </a:lnTo>
                      <a:lnTo>
                        <a:pt x="0" y="176"/>
                      </a:lnTo>
                      <a:lnTo>
                        <a:pt x="4470" y="176"/>
                      </a:lnTo>
                      <a:lnTo>
                        <a:pt x="4646" y="0"/>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0" name="Group 217"/>
              <p:cNvGrpSpPr>
                <a:grpSpLocks/>
              </p:cNvGrpSpPr>
              <p:nvPr/>
            </p:nvGrpSpPr>
            <p:grpSpPr bwMode="auto">
              <a:xfrm>
                <a:off x="3610" y="1734"/>
                <a:ext cx="1432" cy="2"/>
                <a:chOff x="3610" y="1734"/>
                <a:chExt cx="1432" cy="2"/>
              </a:xfrm>
            </p:grpSpPr>
            <p:sp>
              <p:nvSpPr>
                <p:cNvPr id="207" name="Freeform 218"/>
                <p:cNvSpPr>
                  <a:spLocks/>
                </p:cNvSpPr>
                <p:nvPr/>
              </p:nvSpPr>
              <p:spPr bwMode="auto">
                <a:xfrm>
                  <a:off x="3610" y="1734"/>
                  <a:ext cx="1432" cy="2"/>
                </a:xfrm>
                <a:custGeom>
                  <a:avLst/>
                  <a:gdLst>
                    <a:gd name="T0" fmla="+- 0 3610 3610"/>
                    <a:gd name="T1" fmla="*/ T0 w 1432"/>
                    <a:gd name="T2" fmla="+- 0 5042 3610"/>
                    <a:gd name="T3" fmla="*/ T2 w 1432"/>
                  </a:gdLst>
                  <a:ahLst/>
                  <a:cxnLst>
                    <a:cxn ang="0">
                      <a:pos x="T1" y="0"/>
                    </a:cxn>
                    <a:cxn ang="0">
                      <a:pos x="T3" y="0"/>
                    </a:cxn>
                  </a:cxnLst>
                  <a:rect l="0" t="0" r="r" b="b"/>
                  <a:pathLst>
                    <a:path w="1432">
                      <a:moveTo>
                        <a:pt x="0" y="0"/>
                      </a:moveTo>
                      <a:lnTo>
                        <a:pt x="1432" y="0"/>
                      </a:lnTo>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1" name="Group 219"/>
              <p:cNvGrpSpPr>
                <a:grpSpLocks/>
              </p:cNvGrpSpPr>
              <p:nvPr/>
            </p:nvGrpSpPr>
            <p:grpSpPr bwMode="auto">
              <a:xfrm>
                <a:off x="4841" y="3024"/>
                <a:ext cx="164" cy="120"/>
                <a:chOff x="4841" y="3024"/>
                <a:chExt cx="164" cy="120"/>
              </a:xfrm>
            </p:grpSpPr>
            <p:sp>
              <p:nvSpPr>
                <p:cNvPr id="206" name="Freeform 220"/>
                <p:cNvSpPr>
                  <a:spLocks/>
                </p:cNvSpPr>
                <p:nvPr/>
              </p:nvSpPr>
              <p:spPr bwMode="auto">
                <a:xfrm>
                  <a:off x="4841" y="3024"/>
                  <a:ext cx="164" cy="120"/>
                </a:xfrm>
                <a:custGeom>
                  <a:avLst/>
                  <a:gdLst>
                    <a:gd name="T0" fmla="+- 0 4888 4841"/>
                    <a:gd name="T1" fmla="*/ T0 w 164"/>
                    <a:gd name="T2" fmla="+- 0 3024 3024"/>
                    <a:gd name="T3" fmla="*/ 3024 h 120"/>
                    <a:gd name="T4" fmla="+- 0 5005 4841"/>
                    <a:gd name="T5" fmla="*/ T4 w 164"/>
                    <a:gd name="T6" fmla="+- 0 3139 3024"/>
                    <a:gd name="T7" fmla="*/ 3139 h 120"/>
                    <a:gd name="T8" fmla="+- 0 4841 4841"/>
                    <a:gd name="T9" fmla="*/ T8 w 164"/>
                    <a:gd name="T10" fmla="+- 0 3144 3024"/>
                    <a:gd name="T11" fmla="*/ 3144 h 120"/>
                  </a:gdLst>
                  <a:ahLst/>
                  <a:cxnLst>
                    <a:cxn ang="0">
                      <a:pos x="T1" y="T3"/>
                    </a:cxn>
                    <a:cxn ang="0">
                      <a:pos x="T5" y="T7"/>
                    </a:cxn>
                    <a:cxn ang="0">
                      <a:pos x="T9" y="T11"/>
                    </a:cxn>
                  </a:cxnLst>
                  <a:rect l="0" t="0" r="r" b="b"/>
                  <a:pathLst>
                    <a:path w="164" h="120">
                      <a:moveTo>
                        <a:pt x="47" y="0"/>
                      </a:moveTo>
                      <a:lnTo>
                        <a:pt x="164" y="115"/>
                      </a:lnTo>
                      <a:lnTo>
                        <a:pt x="0" y="120"/>
                      </a:lnTo>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2" name="Group 221"/>
              <p:cNvGrpSpPr>
                <a:grpSpLocks/>
              </p:cNvGrpSpPr>
              <p:nvPr/>
            </p:nvGrpSpPr>
            <p:grpSpPr bwMode="auto">
              <a:xfrm>
                <a:off x="2834" y="3974"/>
                <a:ext cx="1470" cy="688"/>
                <a:chOff x="2834" y="3974"/>
                <a:chExt cx="1470" cy="688"/>
              </a:xfrm>
            </p:grpSpPr>
            <p:sp>
              <p:nvSpPr>
                <p:cNvPr id="205" name="Freeform 222"/>
                <p:cNvSpPr>
                  <a:spLocks/>
                </p:cNvSpPr>
                <p:nvPr/>
              </p:nvSpPr>
              <p:spPr bwMode="auto">
                <a:xfrm>
                  <a:off x="2834" y="3974"/>
                  <a:ext cx="1470" cy="688"/>
                </a:xfrm>
                <a:custGeom>
                  <a:avLst/>
                  <a:gdLst>
                    <a:gd name="T0" fmla="+- 0 2834 2834"/>
                    <a:gd name="T1" fmla="*/ T0 w 1470"/>
                    <a:gd name="T2" fmla="+- 0 4662 3974"/>
                    <a:gd name="T3" fmla="*/ 4662 h 688"/>
                    <a:gd name="T4" fmla="+- 0 4304 2834"/>
                    <a:gd name="T5" fmla="*/ T4 w 1470"/>
                    <a:gd name="T6" fmla="+- 0 4662 3974"/>
                    <a:gd name="T7" fmla="*/ 4662 h 688"/>
                    <a:gd name="T8" fmla="+- 0 4304 2834"/>
                    <a:gd name="T9" fmla="*/ T8 w 1470"/>
                    <a:gd name="T10" fmla="+- 0 3974 3974"/>
                    <a:gd name="T11" fmla="*/ 3974 h 688"/>
                    <a:gd name="T12" fmla="+- 0 2834 2834"/>
                    <a:gd name="T13" fmla="*/ T12 w 1470"/>
                    <a:gd name="T14" fmla="+- 0 3974 3974"/>
                    <a:gd name="T15" fmla="*/ 3974 h 688"/>
                    <a:gd name="T16" fmla="+- 0 2834 2834"/>
                    <a:gd name="T17" fmla="*/ T16 w 1470"/>
                    <a:gd name="T18" fmla="+- 0 4662 3974"/>
                    <a:gd name="T19" fmla="*/ 4662 h 688"/>
                  </a:gdLst>
                  <a:ahLst/>
                  <a:cxnLst>
                    <a:cxn ang="0">
                      <a:pos x="T1" y="T3"/>
                    </a:cxn>
                    <a:cxn ang="0">
                      <a:pos x="T5" y="T7"/>
                    </a:cxn>
                    <a:cxn ang="0">
                      <a:pos x="T9" y="T11"/>
                    </a:cxn>
                    <a:cxn ang="0">
                      <a:pos x="T13" y="T15"/>
                    </a:cxn>
                    <a:cxn ang="0">
                      <a:pos x="T17" y="T19"/>
                    </a:cxn>
                  </a:cxnLst>
                  <a:rect l="0" t="0" r="r" b="b"/>
                  <a:pathLst>
                    <a:path w="1470" h="688">
                      <a:moveTo>
                        <a:pt x="0" y="688"/>
                      </a:moveTo>
                      <a:lnTo>
                        <a:pt x="1470" y="688"/>
                      </a:lnTo>
                      <a:lnTo>
                        <a:pt x="1470" y="0"/>
                      </a:lnTo>
                      <a:lnTo>
                        <a:pt x="0" y="0"/>
                      </a:lnTo>
                      <a:lnTo>
                        <a:pt x="0" y="688"/>
                      </a:lnTo>
                    </a:path>
                  </a:pathLst>
                </a:custGeom>
                <a:solidFill>
                  <a:srgbClr val="2E287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3" name="Group 223"/>
              <p:cNvGrpSpPr>
                <a:grpSpLocks/>
              </p:cNvGrpSpPr>
              <p:nvPr/>
            </p:nvGrpSpPr>
            <p:grpSpPr bwMode="auto">
              <a:xfrm>
                <a:off x="2796" y="3936"/>
                <a:ext cx="1470" cy="688"/>
                <a:chOff x="2796" y="3936"/>
                <a:chExt cx="1470" cy="688"/>
              </a:xfrm>
            </p:grpSpPr>
            <p:sp>
              <p:nvSpPr>
                <p:cNvPr id="204" name="Freeform 224"/>
                <p:cNvSpPr>
                  <a:spLocks/>
                </p:cNvSpPr>
                <p:nvPr/>
              </p:nvSpPr>
              <p:spPr bwMode="auto">
                <a:xfrm>
                  <a:off x="2796" y="3936"/>
                  <a:ext cx="1470" cy="688"/>
                </a:xfrm>
                <a:custGeom>
                  <a:avLst/>
                  <a:gdLst>
                    <a:gd name="T0" fmla="+- 0 2796 2796"/>
                    <a:gd name="T1" fmla="*/ T0 w 1470"/>
                    <a:gd name="T2" fmla="+- 0 4624 3936"/>
                    <a:gd name="T3" fmla="*/ 4624 h 688"/>
                    <a:gd name="T4" fmla="+- 0 4266 2796"/>
                    <a:gd name="T5" fmla="*/ T4 w 1470"/>
                    <a:gd name="T6" fmla="+- 0 4624 3936"/>
                    <a:gd name="T7" fmla="*/ 4624 h 688"/>
                    <a:gd name="T8" fmla="+- 0 4266 2796"/>
                    <a:gd name="T9" fmla="*/ T8 w 1470"/>
                    <a:gd name="T10" fmla="+- 0 3936 3936"/>
                    <a:gd name="T11" fmla="*/ 3936 h 688"/>
                    <a:gd name="T12" fmla="+- 0 2796 2796"/>
                    <a:gd name="T13" fmla="*/ T12 w 1470"/>
                    <a:gd name="T14" fmla="+- 0 3936 3936"/>
                    <a:gd name="T15" fmla="*/ 3936 h 688"/>
                    <a:gd name="T16" fmla="+- 0 2796 2796"/>
                    <a:gd name="T17" fmla="*/ T16 w 1470"/>
                    <a:gd name="T18" fmla="+- 0 4624 3936"/>
                    <a:gd name="T19" fmla="*/ 4624 h 688"/>
                  </a:gdLst>
                  <a:ahLst/>
                  <a:cxnLst>
                    <a:cxn ang="0">
                      <a:pos x="T1" y="T3"/>
                    </a:cxn>
                    <a:cxn ang="0">
                      <a:pos x="T5" y="T7"/>
                    </a:cxn>
                    <a:cxn ang="0">
                      <a:pos x="T9" y="T11"/>
                    </a:cxn>
                    <a:cxn ang="0">
                      <a:pos x="T13" y="T15"/>
                    </a:cxn>
                    <a:cxn ang="0">
                      <a:pos x="T17" y="T19"/>
                    </a:cxn>
                  </a:cxnLst>
                  <a:rect l="0" t="0" r="r" b="b"/>
                  <a:pathLst>
                    <a:path w="1470" h="688">
                      <a:moveTo>
                        <a:pt x="0" y="688"/>
                      </a:moveTo>
                      <a:lnTo>
                        <a:pt x="1470" y="688"/>
                      </a:lnTo>
                      <a:lnTo>
                        <a:pt x="1470" y="0"/>
                      </a:lnTo>
                      <a:lnTo>
                        <a:pt x="0" y="0"/>
                      </a:lnTo>
                      <a:lnTo>
                        <a:pt x="0" y="688"/>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4" name="Group 225"/>
              <p:cNvGrpSpPr>
                <a:grpSpLocks/>
              </p:cNvGrpSpPr>
              <p:nvPr/>
            </p:nvGrpSpPr>
            <p:grpSpPr bwMode="auto">
              <a:xfrm>
                <a:off x="2796" y="3936"/>
                <a:ext cx="1470" cy="688"/>
                <a:chOff x="2796" y="3936"/>
                <a:chExt cx="1470" cy="688"/>
              </a:xfrm>
            </p:grpSpPr>
            <p:sp>
              <p:nvSpPr>
                <p:cNvPr id="203" name="Freeform 226"/>
                <p:cNvSpPr>
                  <a:spLocks/>
                </p:cNvSpPr>
                <p:nvPr/>
              </p:nvSpPr>
              <p:spPr bwMode="auto">
                <a:xfrm>
                  <a:off x="2796" y="3936"/>
                  <a:ext cx="1470" cy="688"/>
                </a:xfrm>
                <a:custGeom>
                  <a:avLst/>
                  <a:gdLst>
                    <a:gd name="T0" fmla="+- 0 4266 2796"/>
                    <a:gd name="T1" fmla="*/ T0 w 1470"/>
                    <a:gd name="T2" fmla="+- 0 4624 3936"/>
                    <a:gd name="T3" fmla="*/ 4624 h 688"/>
                    <a:gd name="T4" fmla="+- 0 2796 2796"/>
                    <a:gd name="T5" fmla="*/ T4 w 1470"/>
                    <a:gd name="T6" fmla="+- 0 4624 3936"/>
                    <a:gd name="T7" fmla="*/ 4624 h 688"/>
                    <a:gd name="T8" fmla="+- 0 2796 2796"/>
                    <a:gd name="T9" fmla="*/ T8 w 1470"/>
                    <a:gd name="T10" fmla="+- 0 3936 3936"/>
                    <a:gd name="T11" fmla="*/ 3936 h 688"/>
                    <a:gd name="T12" fmla="+- 0 4266 2796"/>
                    <a:gd name="T13" fmla="*/ T12 w 1470"/>
                    <a:gd name="T14" fmla="+- 0 3936 3936"/>
                    <a:gd name="T15" fmla="*/ 3936 h 688"/>
                    <a:gd name="T16" fmla="+- 0 4266 2796"/>
                    <a:gd name="T17" fmla="*/ T16 w 1470"/>
                    <a:gd name="T18" fmla="+- 0 4624 3936"/>
                    <a:gd name="T19" fmla="*/ 4624 h 688"/>
                  </a:gdLst>
                  <a:ahLst/>
                  <a:cxnLst>
                    <a:cxn ang="0">
                      <a:pos x="T1" y="T3"/>
                    </a:cxn>
                    <a:cxn ang="0">
                      <a:pos x="T5" y="T7"/>
                    </a:cxn>
                    <a:cxn ang="0">
                      <a:pos x="T9" y="T11"/>
                    </a:cxn>
                    <a:cxn ang="0">
                      <a:pos x="T13" y="T15"/>
                    </a:cxn>
                    <a:cxn ang="0">
                      <a:pos x="T17" y="T19"/>
                    </a:cxn>
                  </a:cxnLst>
                  <a:rect l="0" t="0" r="r" b="b"/>
                  <a:pathLst>
                    <a:path w="1470" h="688">
                      <a:moveTo>
                        <a:pt x="1470" y="688"/>
                      </a:moveTo>
                      <a:lnTo>
                        <a:pt x="0" y="688"/>
                      </a:lnTo>
                      <a:lnTo>
                        <a:pt x="0" y="0"/>
                      </a:lnTo>
                      <a:lnTo>
                        <a:pt x="1470" y="0"/>
                      </a:lnTo>
                      <a:lnTo>
                        <a:pt x="1470" y="688"/>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5" name="Group 227"/>
              <p:cNvGrpSpPr>
                <a:grpSpLocks/>
              </p:cNvGrpSpPr>
              <p:nvPr/>
            </p:nvGrpSpPr>
            <p:grpSpPr bwMode="auto">
              <a:xfrm>
                <a:off x="2544" y="4077"/>
                <a:ext cx="515" cy="147"/>
                <a:chOff x="2544" y="4077"/>
                <a:chExt cx="515" cy="147"/>
              </a:xfrm>
            </p:grpSpPr>
            <p:sp>
              <p:nvSpPr>
                <p:cNvPr id="202" name="Freeform 228"/>
                <p:cNvSpPr>
                  <a:spLocks/>
                </p:cNvSpPr>
                <p:nvPr/>
              </p:nvSpPr>
              <p:spPr bwMode="auto">
                <a:xfrm>
                  <a:off x="2544" y="4077"/>
                  <a:ext cx="515" cy="147"/>
                </a:xfrm>
                <a:custGeom>
                  <a:avLst/>
                  <a:gdLst>
                    <a:gd name="T0" fmla="+- 0 2544 2544"/>
                    <a:gd name="T1" fmla="*/ T0 w 515"/>
                    <a:gd name="T2" fmla="+- 0 4224 4077"/>
                    <a:gd name="T3" fmla="*/ 4224 h 147"/>
                    <a:gd name="T4" fmla="+- 0 3059 2544"/>
                    <a:gd name="T5" fmla="*/ T4 w 515"/>
                    <a:gd name="T6" fmla="+- 0 4224 4077"/>
                    <a:gd name="T7" fmla="*/ 4224 h 147"/>
                    <a:gd name="T8" fmla="+- 0 3059 2544"/>
                    <a:gd name="T9" fmla="*/ T8 w 515"/>
                    <a:gd name="T10" fmla="+- 0 4077 4077"/>
                    <a:gd name="T11" fmla="*/ 4077 h 147"/>
                    <a:gd name="T12" fmla="+- 0 2544 2544"/>
                    <a:gd name="T13" fmla="*/ T12 w 515"/>
                    <a:gd name="T14" fmla="+- 0 4077 4077"/>
                    <a:gd name="T15" fmla="*/ 4077 h 147"/>
                    <a:gd name="T16" fmla="+- 0 2544 2544"/>
                    <a:gd name="T17" fmla="*/ T16 w 515"/>
                    <a:gd name="T18" fmla="+- 0 4224 4077"/>
                    <a:gd name="T19" fmla="*/ 4224 h 147"/>
                  </a:gdLst>
                  <a:ahLst/>
                  <a:cxnLst>
                    <a:cxn ang="0">
                      <a:pos x="T1" y="T3"/>
                    </a:cxn>
                    <a:cxn ang="0">
                      <a:pos x="T5" y="T7"/>
                    </a:cxn>
                    <a:cxn ang="0">
                      <a:pos x="T9" y="T11"/>
                    </a:cxn>
                    <a:cxn ang="0">
                      <a:pos x="T13" y="T15"/>
                    </a:cxn>
                    <a:cxn ang="0">
                      <a:pos x="T17" y="T19"/>
                    </a:cxn>
                  </a:cxnLst>
                  <a:rect l="0" t="0" r="r" b="b"/>
                  <a:pathLst>
                    <a:path w="515" h="147">
                      <a:moveTo>
                        <a:pt x="0" y="147"/>
                      </a:moveTo>
                      <a:lnTo>
                        <a:pt x="515" y="147"/>
                      </a:lnTo>
                      <a:lnTo>
                        <a:pt x="515" y="0"/>
                      </a:lnTo>
                      <a:lnTo>
                        <a:pt x="0" y="0"/>
                      </a:lnTo>
                      <a:lnTo>
                        <a:pt x="0" y="14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6" name="Group 229"/>
              <p:cNvGrpSpPr>
                <a:grpSpLocks/>
              </p:cNvGrpSpPr>
              <p:nvPr/>
            </p:nvGrpSpPr>
            <p:grpSpPr bwMode="auto">
              <a:xfrm>
                <a:off x="2543" y="4077"/>
                <a:ext cx="515" cy="147"/>
                <a:chOff x="2543" y="4077"/>
                <a:chExt cx="515" cy="147"/>
              </a:xfrm>
            </p:grpSpPr>
            <p:sp>
              <p:nvSpPr>
                <p:cNvPr id="201" name="Freeform 230"/>
                <p:cNvSpPr>
                  <a:spLocks/>
                </p:cNvSpPr>
                <p:nvPr/>
              </p:nvSpPr>
              <p:spPr bwMode="auto">
                <a:xfrm>
                  <a:off x="2543" y="4077"/>
                  <a:ext cx="515" cy="147"/>
                </a:xfrm>
                <a:custGeom>
                  <a:avLst/>
                  <a:gdLst>
                    <a:gd name="T0" fmla="+- 0 3058 2543"/>
                    <a:gd name="T1" fmla="*/ T0 w 515"/>
                    <a:gd name="T2" fmla="+- 0 4224 4077"/>
                    <a:gd name="T3" fmla="*/ 4224 h 147"/>
                    <a:gd name="T4" fmla="+- 0 2543 2543"/>
                    <a:gd name="T5" fmla="*/ T4 w 515"/>
                    <a:gd name="T6" fmla="+- 0 4224 4077"/>
                    <a:gd name="T7" fmla="*/ 4224 h 147"/>
                    <a:gd name="T8" fmla="+- 0 2543 2543"/>
                    <a:gd name="T9" fmla="*/ T8 w 515"/>
                    <a:gd name="T10" fmla="+- 0 4077 4077"/>
                    <a:gd name="T11" fmla="*/ 4077 h 147"/>
                    <a:gd name="T12" fmla="+- 0 3058 2543"/>
                    <a:gd name="T13" fmla="*/ T12 w 515"/>
                    <a:gd name="T14" fmla="+- 0 4077 4077"/>
                    <a:gd name="T15" fmla="*/ 4077 h 147"/>
                    <a:gd name="T16" fmla="+- 0 3058 2543"/>
                    <a:gd name="T17" fmla="*/ T16 w 515"/>
                    <a:gd name="T18" fmla="+- 0 4224 4077"/>
                    <a:gd name="T19" fmla="*/ 4224 h 147"/>
                  </a:gdLst>
                  <a:ahLst/>
                  <a:cxnLst>
                    <a:cxn ang="0">
                      <a:pos x="T1" y="T3"/>
                    </a:cxn>
                    <a:cxn ang="0">
                      <a:pos x="T5" y="T7"/>
                    </a:cxn>
                    <a:cxn ang="0">
                      <a:pos x="T9" y="T11"/>
                    </a:cxn>
                    <a:cxn ang="0">
                      <a:pos x="T13" y="T15"/>
                    </a:cxn>
                    <a:cxn ang="0">
                      <a:pos x="T17" y="T19"/>
                    </a:cxn>
                  </a:cxnLst>
                  <a:rect l="0" t="0" r="r" b="b"/>
                  <a:pathLst>
                    <a:path w="515" h="147">
                      <a:moveTo>
                        <a:pt x="515" y="147"/>
                      </a:moveTo>
                      <a:lnTo>
                        <a:pt x="0" y="147"/>
                      </a:lnTo>
                      <a:lnTo>
                        <a:pt x="0" y="0"/>
                      </a:lnTo>
                      <a:lnTo>
                        <a:pt x="515" y="0"/>
                      </a:lnTo>
                      <a:lnTo>
                        <a:pt x="515" y="147"/>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97" name="Group 231"/>
              <p:cNvGrpSpPr>
                <a:grpSpLocks/>
              </p:cNvGrpSpPr>
              <p:nvPr/>
            </p:nvGrpSpPr>
            <p:grpSpPr bwMode="auto">
              <a:xfrm>
                <a:off x="2544" y="4295"/>
                <a:ext cx="515" cy="147"/>
                <a:chOff x="2544" y="4295"/>
                <a:chExt cx="515" cy="147"/>
              </a:xfrm>
            </p:grpSpPr>
            <p:sp>
              <p:nvSpPr>
                <p:cNvPr id="200" name="Freeform 232"/>
                <p:cNvSpPr>
                  <a:spLocks/>
                </p:cNvSpPr>
                <p:nvPr/>
              </p:nvSpPr>
              <p:spPr bwMode="auto">
                <a:xfrm>
                  <a:off x="2544" y="4295"/>
                  <a:ext cx="515" cy="147"/>
                </a:xfrm>
                <a:custGeom>
                  <a:avLst/>
                  <a:gdLst>
                    <a:gd name="T0" fmla="+- 0 2544 2544"/>
                    <a:gd name="T1" fmla="*/ T0 w 515"/>
                    <a:gd name="T2" fmla="+- 0 4442 4295"/>
                    <a:gd name="T3" fmla="*/ 4442 h 147"/>
                    <a:gd name="T4" fmla="+- 0 3059 2544"/>
                    <a:gd name="T5" fmla="*/ T4 w 515"/>
                    <a:gd name="T6" fmla="+- 0 4442 4295"/>
                    <a:gd name="T7" fmla="*/ 4442 h 147"/>
                    <a:gd name="T8" fmla="+- 0 3059 2544"/>
                    <a:gd name="T9" fmla="*/ T8 w 515"/>
                    <a:gd name="T10" fmla="+- 0 4295 4295"/>
                    <a:gd name="T11" fmla="*/ 4295 h 147"/>
                    <a:gd name="T12" fmla="+- 0 2544 2544"/>
                    <a:gd name="T13" fmla="*/ T12 w 515"/>
                    <a:gd name="T14" fmla="+- 0 4295 4295"/>
                    <a:gd name="T15" fmla="*/ 4295 h 147"/>
                    <a:gd name="T16" fmla="+- 0 2544 2544"/>
                    <a:gd name="T17" fmla="*/ T16 w 515"/>
                    <a:gd name="T18" fmla="+- 0 4442 4295"/>
                    <a:gd name="T19" fmla="*/ 4442 h 147"/>
                  </a:gdLst>
                  <a:ahLst/>
                  <a:cxnLst>
                    <a:cxn ang="0">
                      <a:pos x="T1" y="T3"/>
                    </a:cxn>
                    <a:cxn ang="0">
                      <a:pos x="T5" y="T7"/>
                    </a:cxn>
                    <a:cxn ang="0">
                      <a:pos x="T9" y="T11"/>
                    </a:cxn>
                    <a:cxn ang="0">
                      <a:pos x="T13" y="T15"/>
                    </a:cxn>
                    <a:cxn ang="0">
                      <a:pos x="T17" y="T19"/>
                    </a:cxn>
                  </a:cxnLst>
                  <a:rect l="0" t="0" r="r" b="b"/>
                  <a:pathLst>
                    <a:path w="515" h="147">
                      <a:moveTo>
                        <a:pt x="0" y="147"/>
                      </a:moveTo>
                      <a:lnTo>
                        <a:pt x="515" y="147"/>
                      </a:lnTo>
                      <a:lnTo>
                        <a:pt x="515" y="0"/>
                      </a:lnTo>
                      <a:lnTo>
                        <a:pt x="0" y="0"/>
                      </a:lnTo>
                      <a:lnTo>
                        <a:pt x="0" y="147"/>
                      </a:ln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98" name="Group 233"/>
              <p:cNvGrpSpPr>
                <a:grpSpLocks/>
              </p:cNvGrpSpPr>
              <p:nvPr/>
            </p:nvGrpSpPr>
            <p:grpSpPr bwMode="auto">
              <a:xfrm>
                <a:off x="2543" y="4295"/>
                <a:ext cx="515" cy="147"/>
                <a:chOff x="2543" y="4295"/>
                <a:chExt cx="515" cy="147"/>
              </a:xfrm>
            </p:grpSpPr>
            <p:sp>
              <p:nvSpPr>
                <p:cNvPr id="199" name="Freeform 234"/>
                <p:cNvSpPr>
                  <a:spLocks/>
                </p:cNvSpPr>
                <p:nvPr/>
              </p:nvSpPr>
              <p:spPr bwMode="auto">
                <a:xfrm>
                  <a:off x="2543" y="4295"/>
                  <a:ext cx="515" cy="147"/>
                </a:xfrm>
                <a:custGeom>
                  <a:avLst/>
                  <a:gdLst>
                    <a:gd name="T0" fmla="+- 0 3058 2543"/>
                    <a:gd name="T1" fmla="*/ T0 w 515"/>
                    <a:gd name="T2" fmla="+- 0 4442 4295"/>
                    <a:gd name="T3" fmla="*/ 4442 h 147"/>
                    <a:gd name="T4" fmla="+- 0 2543 2543"/>
                    <a:gd name="T5" fmla="*/ T4 w 515"/>
                    <a:gd name="T6" fmla="+- 0 4442 4295"/>
                    <a:gd name="T7" fmla="*/ 4442 h 147"/>
                    <a:gd name="T8" fmla="+- 0 2543 2543"/>
                    <a:gd name="T9" fmla="*/ T8 w 515"/>
                    <a:gd name="T10" fmla="+- 0 4295 4295"/>
                    <a:gd name="T11" fmla="*/ 4295 h 147"/>
                    <a:gd name="T12" fmla="+- 0 3058 2543"/>
                    <a:gd name="T13" fmla="*/ T12 w 515"/>
                    <a:gd name="T14" fmla="+- 0 4295 4295"/>
                    <a:gd name="T15" fmla="*/ 4295 h 147"/>
                    <a:gd name="T16" fmla="+- 0 3058 2543"/>
                    <a:gd name="T17" fmla="*/ T16 w 515"/>
                    <a:gd name="T18" fmla="+- 0 4442 4295"/>
                    <a:gd name="T19" fmla="*/ 4442 h 147"/>
                  </a:gdLst>
                  <a:ahLst/>
                  <a:cxnLst>
                    <a:cxn ang="0">
                      <a:pos x="T1" y="T3"/>
                    </a:cxn>
                    <a:cxn ang="0">
                      <a:pos x="T5" y="T7"/>
                    </a:cxn>
                    <a:cxn ang="0">
                      <a:pos x="T9" y="T11"/>
                    </a:cxn>
                    <a:cxn ang="0">
                      <a:pos x="T13" y="T15"/>
                    </a:cxn>
                    <a:cxn ang="0">
                      <a:pos x="T17" y="T19"/>
                    </a:cxn>
                  </a:cxnLst>
                  <a:rect l="0" t="0" r="r" b="b"/>
                  <a:pathLst>
                    <a:path w="515" h="147">
                      <a:moveTo>
                        <a:pt x="515" y="147"/>
                      </a:moveTo>
                      <a:lnTo>
                        <a:pt x="0" y="147"/>
                      </a:lnTo>
                      <a:lnTo>
                        <a:pt x="0" y="0"/>
                      </a:lnTo>
                      <a:lnTo>
                        <a:pt x="515" y="0"/>
                      </a:lnTo>
                      <a:lnTo>
                        <a:pt x="515" y="147"/>
                      </a:lnTo>
                      <a:close/>
                    </a:path>
                  </a:pathLst>
                </a:custGeom>
                <a:noFill/>
                <a:ln w="6350">
                  <a:solidFill>
                    <a:srgbClr val="131413"/>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sp>
          <p:nvSpPr>
            <p:cNvPr id="237" name="Rectangle 236"/>
            <p:cNvSpPr/>
            <p:nvPr/>
          </p:nvSpPr>
          <p:spPr>
            <a:xfrm>
              <a:off x="3639820" y="3048000"/>
              <a:ext cx="1313180"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Analyst Workstation</a:t>
              </a:r>
            </a:p>
          </p:txBody>
        </p:sp>
        <p:sp>
          <p:nvSpPr>
            <p:cNvPr id="238" name="Rectangle 237"/>
            <p:cNvSpPr/>
            <p:nvPr/>
          </p:nvSpPr>
          <p:spPr>
            <a:xfrm>
              <a:off x="3090747" y="3711498"/>
              <a:ext cx="1050288"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Data Collection</a:t>
              </a:r>
            </a:p>
          </p:txBody>
        </p:sp>
        <p:sp>
          <p:nvSpPr>
            <p:cNvPr id="239" name="Rectangle 238"/>
            <p:cNvSpPr/>
            <p:nvPr/>
          </p:nvSpPr>
          <p:spPr>
            <a:xfrm>
              <a:off x="3276600" y="5166145"/>
              <a:ext cx="965329"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Data Analysis</a:t>
              </a:r>
            </a:p>
          </p:txBody>
        </p:sp>
        <p:sp>
          <p:nvSpPr>
            <p:cNvPr id="240" name="Rectangle 239"/>
            <p:cNvSpPr/>
            <p:nvPr/>
          </p:nvSpPr>
          <p:spPr>
            <a:xfrm>
              <a:off x="5181600" y="4401500"/>
              <a:ext cx="793807" cy="246221"/>
            </a:xfrm>
            <a:prstGeom prst="rect">
              <a:avLst/>
            </a:prstGeom>
          </p:spPr>
          <p:txBody>
            <a:bodyPr wrap="none">
              <a:spAutoFit/>
            </a:bodyPr>
            <a:lstStyle/>
            <a:p>
              <a:r>
                <a:rPr lang="en-US" sz="1000" dirty="0">
                  <a:latin typeface="Arial" panose="020B0604020202020204" pitchFamily="34" charset="0"/>
                  <a:cs typeface="Arial" panose="020B0604020202020204" pitchFamily="34" charset="0"/>
                </a:rPr>
                <a:t>Data Store</a:t>
              </a:r>
            </a:p>
          </p:txBody>
        </p:sp>
      </p:grpSp>
      <p:sp>
        <p:nvSpPr>
          <p:cNvPr id="244" name="Rectangle 243"/>
          <p:cNvSpPr/>
          <p:nvPr/>
        </p:nvSpPr>
        <p:spPr>
          <a:xfrm>
            <a:off x="2441905" y="5410200"/>
            <a:ext cx="3998659" cy="369332"/>
          </a:xfrm>
          <a:prstGeom prst="rect">
            <a:avLst/>
          </a:prstGeom>
        </p:spPr>
        <p:txBody>
          <a:bodyPr wrap="none">
            <a:spAutoFit/>
          </a:bodyPr>
          <a:lstStyle/>
          <a:p>
            <a:r>
              <a:rPr lang="en-US" dirty="0"/>
              <a:t>ICDE Version 1.0 application architecture</a:t>
            </a:r>
          </a:p>
        </p:txBody>
      </p:sp>
    </p:spTree>
    <p:extLst>
      <p:ext uri="{BB962C8B-B14F-4D97-AF65-F5344CB8AC3E}">
        <p14:creationId xmlns:p14="http://schemas.microsoft.com/office/powerpoint/2010/main" val="9993202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Data collection</a:t>
            </a:r>
            <a:endParaRPr lang="en-US" dirty="0"/>
          </a:p>
        </p:txBody>
      </p:sp>
      <p:sp>
        <p:nvSpPr>
          <p:cNvPr id="3" name="内容占位符 2"/>
          <p:cNvSpPr>
            <a:spLocks noGrp="1"/>
          </p:cNvSpPr>
          <p:nvPr>
            <p:ph idx="1"/>
          </p:nvPr>
        </p:nvSpPr>
        <p:spPr/>
        <p:txBody>
          <a:bodyPr/>
          <a:lstStyle/>
          <a:p>
            <a:r>
              <a:rPr lang="en-US" dirty="0" smtClean="0"/>
              <a:t>The </a:t>
            </a:r>
            <a:r>
              <a:rPr lang="en-US" dirty="0"/>
              <a:t>collection component comprises a number of loosely coupled processes that transparently track the user’s relevant activities and store them in the </a:t>
            </a:r>
            <a:r>
              <a:rPr lang="en-US" i="1" dirty="0"/>
              <a:t>Data Store</a:t>
            </a:r>
            <a:r>
              <a:rPr lang="en-US" dirty="0"/>
              <a:t>.</a:t>
            </a:r>
          </a:p>
        </p:txBody>
      </p:sp>
      <p:pic>
        <p:nvPicPr>
          <p:cNvPr id="4" name="Picture 5" descr="stock photo : Detective with magnifying glass 1">
            <a:hlinkClick r:id="rId2"/>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2422"/>
          <a:stretch/>
        </p:blipFill>
        <p:spPr bwMode="auto">
          <a:xfrm>
            <a:off x="2895600" y="2971801"/>
            <a:ext cx="2362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12594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a:t>Data </a:t>
            </a:r>
            <a:r>
              <a:rPr lang="en-US" altLang="en-US" dirty="0" smtClean="0"/>
              <a:t>store</a:t>
            </a:r>
            <a:endParaRPr lang="en-US" dirty="0"/>
          </a:p>
        </p:txBody>
      </p:sp>
      <p:sp>
        <p:nvSpPr>
          <p:cNvPr id="3" name="内容占位符 2"/>
          <p:cNvSpPr>
            <a:spLocks noGrp="1"/>
          </p:cNvSpPr>
          <p:nvPr>
            <p:ph idx="1"/>
          </p:nvPr>
        </p:nvSpPr>
        <p:spPr/>
        <p:txBody>
          <a:bodyPr/>
          <a:lstStyle/>
          <a:p>
            <a:r>
              <a:rPr lang="en-US" altLang="en-US" dirty="0">
                <a:latin typeface="Times-Roman" charset="0"/>
              </a:rPr>
              <a:t>This component comprises a commercial-off-the-shelf (COTS) relational database. </a:t>
            </a:r>
            <a:endParaRPr lang="en-US" altLang="en-US" dirty="0" smtClean="0">
              <a:latin typeface="Times-Roman" charset="0"/>
            </a:endParaRPr>
          </a:p>
          <a:p>
            <a:r>
              <a:rPr lang="en-US" altLang="en-US" dirty="0" smtClean="0">
                <a:latin typeface="Times-Roman" charset="0"/>
              </a:rPr>
              <a:t>The </a:t>
            </a:r>
            <a:r>
              <a:rPr lang="en-US" altLang="en-US" dirty="0">
                <a:latin typeface="Times-Roman" charset="0"/>
              </a:rPr>
              <a:t>relational database stores information in various tables regarding </a:t>
            </a:r>
            <a:r>
              <a:rPr lang="en-US" altLang="en-US" dirty="0" smtClean="0">
                <a:latin typeface="Times-Roman" charset="0"/>
              </a:rPr>
              <a:t>the </a:t>
            </a:r>
            <a:r>
              <a:rPr lang="en-US" altLang="en-US" dirty="0">
                <a:latin typeface="Times-Roman" charset="0"/>
              </a:rPr>
              <a:t>user activities, with timestamps added so that the order of events can be reconstructed.</a:t>
            </a:r>
          </a:p>
          <a:p>
            <a:endParaRPr lang="en-US" altLang="en-US" dirty="0"/>
          </a:p>
          <a:p>
            <a:endParaRPr 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863181"/>
            <a:ext cx="28575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7350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Data analysis</a:t>
            </a:r>
            <a:endParaRPr lang="en-US" dirty="0"/>
          </a:p>
        </p:txBody>
      </p:sp>
      <p:sp>
        <p:nvSpPr>
          <p:cNvPr id="3" name="内容占位符 2"/>
          <p:cNvSpPr>
            <a:spLocks noGrp="1"/>
          </p:cNvSpPr>
          <p:nvPr>
            <p:ph idx="1"/>
          </p:nvPr>
        </p:nvSpPr>
        <p:spPr/>
        <p:txBody>
          <a:bodyPr/>
          <a:lstStyle/>
          <a:p>
            <a:r>
              <a:rPr lang="en-US" altLang="en-US" dirty="0">
                <a:latin typeface="Times-Roman" charset="0"/>
              </a:rPr>
              <a:t>A graphical user interface (GUI) based tool supports a set of queries on the data store</a:t>
            </a:r>
            <a:r>
              <a:rPr lang="en-US" altLang="en-US" dirty="0" smtClean="0">
                <a:latin typeface="Times-Roman" charset="0"/>
              </a:rPr>
              <a:t>.</a:t>
            </a:r>
            <a:endParaRPr lang="en-US" altLang="en-US" dirty="0">
              <a:latin typeface="Times-Roman"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2286000"/>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59570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ICDE </a:t>
            </a:r>
            <a:r>
              <a:rPr lang="en-US" dirty="0" smtClean="0"/>
              <a:t>version </a:t>
            </a:r>
            <a:r>
              <a:rPr lang="en-US" dirty="0"/>
              <a:t>1.0</a:t>
            </a:r>
          </a:p>
        </p:txBody>
      </p:sp>
      <p:sp>
        <p:nvSpPr>
          <p:cNvPr id="3" name="内容占位符 2"/>
          <p:cNvSpPr>
            <a:spLocks noGrp="1"/>
          </p:cNvSpPr>
          <p:nvPr>
            <p:ph idx="1"/>
          </p:nvPr>
        </p:nvSpPr>
        <p:spPr/>
        <p:txBody>
          <a:bodyPr>
            <a:normAutofit fontScale="92500"/>
          </a:bodyPr>
          <a:lstStyle/>
          <a:p>
            <a:r>
              <a:rPr lang="en-US" dirty="0"/>
              <a:t>ICDE version 1.0 in production</a:t>
            </a:r>
          </a:p>
          <a:p>
            <a:pPr lvl="1"/>
            <a:r>
              <a:rPr lang="en-US" dirty="0"/>
              <a:t>Basically a complex, </a:t>
            </a:r>
            <a:r>
              <a:rPr lang="en-US" i="1" dirty="0"/>
              <a:t>raw</a:t>
            </a:r>
            <a:r>
              <a:rPr lang="en-US" dirty="0"/>
              <a:t> information capture tool, GUI for looking at captured </a:t>
            </a:r>
            <a:r>
              <a:rPr lang="en-US" dirty="0" smtClean="0"/>
              <a:t>data</a:t>
            </a:r>
          </a:p>
          <a:p>
            <a:pPr lvl="1"/>
            <a:r>
              <a:rPr lang="en-US" dirty="0" smtClean="0"/>
              <a:t>2 </a:t>
            </a:r>
            <a:r>
              <a:rPr lang="en-US" dirty="0"/>
              <a:t>tier client-server, single machine </a:t>
            </a:r>
            <a:r>
              <a:rPr lang="en-US" dirty="0" smtClean="0"/>
              <a:t>deployment</a:t>
            </a:r>
          </a:p>
          <a:p>
            <a:pPr lvl="1"/>
            <a:r>
              <a:rPr lang="en-US" dirty="0" smtClean="0"/>
              <a:t>Java</a:t>
            </a:r>
            <a:r>
              <a:rPr lang="en-US" dirty="0"/>
              <a:t>, Perl, SQL, </a:t>
            </a:r>
            <a:endParaRPr lang="en-US" dirty="0" smtClean="0"/>
          </a:p>
          <a:p>
            <a:pPr lvl="1"/>
            <a:r>
              <a:rPr lang="en-US" dirty="0" smtClean="0"/>
              <a:t>Programmatic </a:t>
            </a:r>
            <a:r>
              <a:rPr lang="en-US" dirty="0"/>
              <a:t>access to data through very complex SQL (38 tables, 46 views)</a:t>
            </a:r>
          </a:p>
          <a:p>
            <a:r>
              <a:rPr lang="en-US" dirty="0" smtClean="0"/>
              <a:t>ICDE </a:t>
            </a:r>
            <a:r>
              <a:rPr lang="en-US" dirty="0"/>
              <a:t>v1.0 was only deployed in a small user trial involving a few users.</a:t>
            </a:r>
          </a:p>
          <a:p>
            <a:r>
              <a:rPr lang="en-US" dirty="0" smtClean="0"/>
              <a:t>This </a:t>
            </a:r>
            <a:r>
              <a:rPr lang="en-US" dirty="0"/>
              <a:t>deployment successfully tested the software functionality and demonstrated the concepts of data capture and storage.</a:t>
            </a:r>
          </a:p>
        </p:txBody>
      </p:sp>
    </p:spTree>
    <p:extLst>
      <p:ext uri="{BB962C8B-B14F-4D97-AF65-F5344CB8AC3E}">
        <p14:creationId xmlns:p14="http://schemas.microsoft.com/office/powerpoint/2010/main" val="3368771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version 2.0</a:t>
            </a:r>
          </a:p>
        </p:txBody>
      </p:sp>
      <p:sp>
        <p:nvSpPr>
          <p:cNvPr id="3" name="Content Placeholder 2"/>
          <p:cNvSpPr>
            <a:spLocks noGrp="1"/>
          </p:cNvSpPr>
          <p:nvPr>
            <p:ph idx="1"/>
          </p:nvPr>
        </p:nvSpPr>
        <p:spPr/>
        <p:txBody>
          <a:bodyPr/>
          <a:lstStyle/>
          <a:p>
            <a:r>
              <a:rPr lang="en-US" dirty="0"/>
              <a:t>ICDE v2.0 scheduled for development in </a:t>
            </a:r>
            <a:r>
              <a:rPr lang="en-US" dirty="0" smtClean="0"/>
              <a:t>12 month timeframe</a:t>
            </a:r>
          </a:p>
          <a:p>
            <a:pPr lvl="1"/>
            <a:r>
              <a:rPr lang="en-US" dirty="0"/>
              <a:t>Fixed schedule, budget</a:t>
            </a:r>
          </a:p>
          <a:p>
            <a:r>
              <a:rPr lang="en-US" dirty="0"/>
              <a:t>Major changes to</a:t>
            </a:r>
            <a:r>
              <a:rPr lang="en-US" dirty="0" smtClean="0"/>
              <a:t>:</a:t>
            </a:r>
          </a:p>
          <a:p>
            <a:pPr lvl="1"/>
            <a:r>
              <a:rPr lang="en-US" dirty="0"/>
              <a:t>Enhance data capture tools (GUI</a:t>
            </a:r>
            <a:r>
              <a:rPr lang="en-US" dirty="0" smtClean="0"/>
              <a:t>)</a:t>
            </a:r>
          </a:p>
          <a:p>
            <a:pPr lvl="1"/>
            <a:r>
              <a:rPr lang="en-US" dirty="0"/>
              <a:t>Support 3</a:t>
            </a:r>
            <a:r>
              <a:rPr lang="en-US" baseline="30000" dirty="0"/>
              <a:t>rd</a:t>
            </a:r>
            <a:r>
              <a:rPr lang="en-US" dirty="0"/>
              <a:t> party tool integration, testing, </a:t>
            </a:r>
            <a:r>
              <a:rPr lang="en-US" dirty="0" smtClean="0"/>
              <a:t>data access </a:t>
            </a:r>
            <a:r>
              <a:rPr lang="en-US" dirty="0"/>
              <a:t>and large production scale </a:t>
            </a:r>
            <a:r>
              <a:rPr lang="en-US" dirty="0" smtClean="0"/>
              <a:t>deployments (150’s </a:t>
            </a:r>
            <a:r>
              <a:rPr lang="en-US" dirty="0"/>
              <a:t>of users</a:t>
            </a:r>
            <a:r>
              <a:rPr lang="en-US" dirty="0" smtClean="0"/>
              <a:t>)</a:t>
            </a:r>
            <a:endParaRPr lang="en-US" dirty="0"/>
          </a:p>
        </p:txBody>
      </p:sp>
    </p:spTree>
    <p:extLst>
      <p:ext uri="{BB962C8B-B14F-4D97-AF65-F5344CB8AC3E}">
        <p14:creationId xmlns:p14="http://schemas.microsoft.com/office/powerpoint/2010/main" val="999320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version 2.0</a:t>
            </a:r>
          </a:p>
        </p:txBody>
      </p:sp>
      <p:sp>
        <p:nvSpPr>
          <p:cNvPr id="3" name="Content Placeholder 2"/>
          <p:cNvSpPr>
            <a:spLocks noGrp="1"/>
          </p:cNvSpPr>
          <p:nvPr>
            <p:ph idx="1"/>
          </p:nvPr>
        </p:nvSpPr>
        <p:spPr/>
        <p:txBody>
          <a:bodyPr/>
          <a:lstStyle/>
          <a:p>
            <a:r>
              <a:rPr lang="en-US" dirty="0" smtClean="0"/>
              <a:t>Business goals:</a:t>
            </a:r>
            <a:endParaRPr lang="en-US" dirty="0"/>
          </a:p>
        </p:txBody>
      </p:sp>
      <p:pic>
        <p:nvPicPr>
          <p:cNvPr id="8" name="table"/>
          <p:cNvPicPr>
            <a:picLocks noChangeAspect="1"/>
          </p:cNvPicPr>
          <p:nvPr/>
        </p:nvPicPr>
        <p:blipFill>
          <a:blip r:embed="rId2"/>
          <a:stretch>
            <a:fillRect/>
          </a:stretch>
        </p:blipFill>
        <p:spPr>
          <a:xfrm>
            <a:off x="1362075" y="2271710"/>
            <a:ext cx="6419850" cy="3854453"/>
          </a:xfrm>
          <a:prstGeom prst="rect">
            <a:avLst/>
          </a:prstGeom>
        </p:spPr>
      </p:pic>
    </p:spTree>
    <p:extLst>
      <p:ext uri="{BB962C8B-B14F-4D97-AF65-F5344CB8AC3E}">
        <p14:creationId xmlns:p14="http://schemas.microsoft.com/office/powerpoint/2010/main" val="6932983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Lecture objectives</a:t>
            </a:r>
            <a:endParaRPr lang="en-US" dirty="0"/>
          </a:p>
        </p:txBody>
      </p:sp>
      <p:sp>
        <p:nvSpPr>
          <p:cNvPr id="3" name="Content Placeholder 2"/>
          <p:cNvSpPr>
            <a:spLocks noGrp="1"/>
          </p:cNvSpPr>
          <p:nvPr>
            <p:ph idx="1"/>
          </p:nvPr>
        </p:nvSpPr>
        <p:spPr/>
        <p:txBody>
          <a:bodyPr/>
          <a:lstStyle/>
          <a:p>
            <a:r>
              <a:rPr lang="en-US" altLang="en-US" dirty="0"/>
              <a:t>This lecture will enable students to</a:t>
            </a:r>
          </a:p>
          <a:p>
            <a:pPr lvl="1"/>
            <a:r>
              <a:rPr lang="en-US" altLang="en-US" dirty="0"/>
              <a:t>be familiar with </a:t>
            </a:r>
            <a:r>
              <a:rPr lang="en-US" altLang="en-US" dirty="0" smtClean="0"/>
              <a:t>different </a:t>
            </a:r>
            <a:r>
              <a:rPr lang="en-US" altLang="en-US" dirty="0"/>
              <a:t>system qualities and examples </a:t>
            </a:r>
            <a:r>
              <a:rPr lang="en-US" altLang="en-US" dirty="0" smtClean="0"/>
              <a:t>through a real project (ICDE system).</a:t>
            </a:r>
            <a:endParaRPr lang="en-US" altLang="en-US" dirty="0"/>
          </a:p>
        </p:txBody>
      </p:sp>
    </p:spTree>
    <p:extLst>
      <p:ext uri="{BB962C8B-B14F-4D97-AF65-F5344CB8AC3E}">
        <p14:creationId xmlns:p14="http://schemas.microsoft.com/office/powerpoint/2010/main" val="4274518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Architecturally </a:t>
            </a:r>
            <a:r>
              <a:rPr lang="en-US" dirty="0" smtClean="0"/>
              <a:t>significant requirements for </a:t>
            </a:r>
            <a:r>
              <a:rPr lang="en-US" dirty="0"/>
              <a:t>ICDE v2.0</a:t>
            </a:r>
          </a:p>
        </p:txBody>
      </p:sp>
      <p:sp>
        <p:nvSpPr>
          <p:cNvPr id="3" name="Content Placeholder 2"/>
          <p:cNvSpPr>
            <a:spLocks noGrp="1"/>
          </p:cNvSpPr>
          <p:nvPr>
            <p:ph idx="1"/>
          </p:nvPr>
        </p:nvSpPr>
        <p:spPr/>
        <p:txBody>
          <a:bodyPr>
            <a:noAutofit/>
          </a:bodyPr>
          <a:lstStyle/>
          <a:p>
            <a:r>
              <a:rPr lang="en-US" dirty="0"/>
              <a:t>ICDE project requirements</a:t>
            </a:r>
            <a:r>
              <a:rPr lang="en-US" dirty="0" smtClean="0"/>
              <a:t>:</a:t>
            </a:r>
          </a:p>
          <a:p>
            <a:pPr lvl="1">
              <a:spcBef>
                <a:spcPts val="0"/>
              </a:spcBef>
              <a:spcAft>
                <a:spcPts val="0"/>
              </a:spcAft>
              <a:buSzPct val="70000"/>
              <a:buFont typeface="Wingdings" panose="05000000000000000000" pitchFamily="2" charset="2"/>
              <a:buChar char="ü"/>
            </a:pPr>
            <a:r>
              <a:rPr lang="en-US" sz="2000" i="1" dirty="0">
                <a:latin typeface="+mj-lt"/>
              </a:rPr>
              <a:t>Heterogeneous platform support for access to ICDE </a:t>
            </a:r>
            <a:r>
              <a:rPr lang="en-US" sz="2000" i="1" dirty="0" smtClean="0">
                <a:latin typeface="+mj-lt"/>
              </a:rPr>
              <a:t>data</a:t>
            </a:r>
          </a:p>
          <a:p>
            <a:pPr lvl="1">
              <a:spcBef>
                <a:spcPts val="0"/>
              </a:spcBef>
              <a:spcAft>
                <a:spcPts val="0"/>
              </a:spcAft>
              <a:buSzPct val="70000"/>
              <a:buFont typeface="Wingdings" panose="05000000000000000000" pitchFamily="2" charset="2"/>
              <a:buChar char="ü"/>
            </a:pPr>
            <a:r>
              <a:rPr lang="en-US" sz="2000" i="1" dirty="0">
                <a:latin typeface="+mj-lt"/>
              </a:rPr>
              <a:t>Instantaneous event notification (local/distributed</a:t>
            </a:r>
            <a:r>
              <a:rPr lang="en-US" sz="2000" i="1" dirty="0" smtClean="0">
                <a:latin typeface="+mj-lt"/>
              </a:rPr>
              <a:t>)</a:t>
            </a:r>
          </a:p>
          <a:p>
            <a:pPr lvl="1">
              <a:spcBef>
                <a:spcPts val="0"/>
              </a:spcBef>
              <a:spcAft>
                <a:spcPts val="0"/>
              </a:spcAft>
              <a:buSzPct val="70000"/>
              <a:buFont typeface="Wingdings" panose="05000000000000000000" pitchFamily="2" charset="2"/>
              <a:buChar char="ü"/>
            </a:pPr>
            <a:r>
              <a:rPr lang="en-US" sz="2000" i="1" dirty="0">
                <a:latin typeface="+mj-lt"/>
              </a:rPr>
              <a:t>Over the Internet, secure ICDE data </a:t>
            </a:r>
            <a:r>
              <a:rPr lang="en-US" sz="2000" i="1" dirty="0" smtClean="0">
                <a:latin typeface="+mj-lt"/>
              </a:rPr>
              <a:t>access</a:t>
            </a:r>
          </a:p>
          <a:p>
            <a:pPr lvl="1">
              <a:spcBef>
                <a:spcPts val="0"/>
              </a:spcBef>
              <a:spcAft>
                <a:spcPts val="0"/>
              </a:spcAft>
              <a:buSzPct val="70000"/>
              <a:buFont typeface="Wingdings" panose="05000000000000000000" pitchFamily="2" charset="2"/>
              <a:buChar char="ü"/>
            </a:pPr>
            <a:r>
              <a:rPr lang="en-US" sz="2000" i="1" dirty="0">
                <a:latin typeface="+mj-lt"/>
              </a:rPr>
              <a:t>Ease of programmatic data access</a:t>
            </a:r>
          </a:p>
          <a:p>
            <a:r>
              <a:rPr lang="en-US" dirty="0"/>
              <a:t>ICDE </a:t>
            </a:r>
            <a:r>
              <a:rPr lang="en-US" dirty="0" smtClean="0"/>
              <a:t>project </a:t>
            </a:r>
            <a:r>
              <a:rPr lang="en-US" dirty="0"/>
              <a:t>team requirements</a:t>
            </a:r>
            <a:r>
              <a:rPr lang="en-US" dirty="0" smtClean="0"/>
              <a:t>:</a:t>
            </a:r>
          </a:p>
          <a:p>
            <a:pPr lvl="1">
              <a:spcBef>
                <a:spcPts val="0"/>
              </a:spcBef>
              <a:spcAft>
                <a:spcPts val="0"/>
              </a:spcAft>
              <a:buSzPct val="70000"/>
              <a:buFont typeface="Wingdings" panose="05000000000000000000" pitchFamily="2" charset="2"/>
              <a:buChar char="ü"/>
            </a:pPr>
            <a:r>
              <a:rPr lang="en-US" sz="2000" i="1" dirty="0">
                <a:latin typeface="+mj-lt"/>
              </a:rPr>
              <a:t>Insulate 3rd party projects and ICDE tools from database </a:t>
            </a:r>
            <a:r>
              <a:rPr lang="en-US" sz="2000" i="1" dirty="0" smtClean="0">
                <a:latin typeface="+mj-lt"/>
              </a:rPr>
              <a:t>evolution</a:t>
            </a:r>
          </a:p>
          <a:p>
            <a:pPr lvl="1">
              <a:spcBef>
                <a:spcPts val="0"/>
              </a:spcBef>
              <a:spcAft>
                <a:spcPts val="0"/>
              </a:spcAft>
              <a:buSzPct val="70000"/>
              <a:buFont typeface="Wingdings" panose="05000000000000000000" pitchFamily="2" charset="2"/>
              <a:buChar char="ü"/>
            </a:pPr>
            <a:r>
              <a:rPr lang="en-US" sz="2000" i="1" dirty="0" smtClean="0">
                <a:latin typeface="+mj-lt"/>
              </a:rPr>
              <a:t>Scalable </a:t>
            </a:r>
            <a:r>
              <a:rPr lang="en-US" sz="2000" i="1" dirty="0">
                <a:latin typeface="+mj-lt"/>
              </a:rPr>
              <a:t>infrastructure to support large, shared </a:t>
            </a:r>
            <a:r>
              <a:rPr lang="en-US" sz="2000" i="1" dirty="0" smtClean="0">
                <a:latin typeface="+mj-lt"/>
              </a:rPr>
              <a:t>deployments</a:t>
            </a:r>
          </a:p>
          <a:p>
            <a:pPr lvl="1">
              <a:spcBef>
                <a:spcPts val="0"/>
              </a:spcBef>
              <a:spcAft>
                <a:spcPts val="0"/>
              </a:spcAft>
              <a:buSzPct val="70000"/>
              <a:buFont typeface="Wingdings" panose="05000000000000000000" pitchFamily="2" charset="2"/>
              <a:buChar char="ü"/>
            </a:pPr>
            <a:r>
              <a:rPr lang="en-US" sz="2000" i="1" dirty="0">
                <a:latin typeface="+mj-lt"/>
              </a:rPr>
              <a:t>Minimize license costs for a deployment</a:t>
            </a:r>
          </a:p>
          <a:p>
            <a:r>
              <a:rPr lang="en-US" dirty="0" smtClean="0"/>
              <a:t>Unknowns</a:t>
            </a:r>
          </a:p>
          <a:p>
            <a:pPr lvl="1">
              <a:spcBef>
                <a:spcPts val="0"/>
              </a:spcBef>
              <a:spcAft>
                <a:spcPts val="0"/>
              </a:spcAft>
              <a:buSzPct val="70000"/>
              <a:buFont typeface="Wingdings" panose="05000000000000000000" pitchFamily="2" charset="2"/>
              <a:buChar char="ü"/>
            </a:pPr>
            <a:r>
              <a:rPr lang="en-US" sz="2000" i="1" dirty="0">
                <a:latin typeface="+mj-lt"/>
              </a:rPr>
              <a:t>Minimize dependencies, making unanticipated </a:t>
            </a:r>
            <a:r>
              <a:rPr lang="en-US" sz="2000" i="1" dirty="0" smtClean="0">
                <a:latin typeface="+mj-lt"/>
              </a:rPr>
              <a:t>changes potentially </a:t>
            </a:r>
            <a:r>
              <a:rPr lang="en-US" sz="2000" i="1" dirty="0">
                <a:latin typeface="+mj-lt"/>
              </a:rPr>
              <a:t>easier</a:t>
            </a:r>
          </a:p>
        </p:txBody>
      </p:sp>
    </p:spTree>
    <p:extLst>
      <p:ext uri="{BB962C8B-B14F-4D97-AF65-F5344CB8AC3E}">
        <p14:creationId xmlns:p14="http://schemas.microsoft.com/office/powerpoint/2010/main" val="2318921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a:t>ICDE is a reasonably complex </a:t>
            </a:r>
            <a:r>
              <a:rPr lang="en-US" dirty="0" smtClean="0"/>
              <a:t>system</a:t>
            </a:r>
          </a:p>
          <a:p>
            <a:r>
              <a:rPr lang="en-US" dirty="0" smtClean="0"/>
              <a:t>It will </a:t>
            </a:r>
            <a:r>
              <a:rPr lang="en-US" dirty="0"/>
              <a:t>be used to illustrate concepts during </a:t>
            </a:r>
            <a:r>
              <a:rPr lang="en-US" dirty="0" smtClean="0"/>
              <a:t>the remainder </a:t>
            </a:r>
            <a:r>
              <a:rPr lang="en-US" dirty="0"/>
              <a:t>of this course</a:t>
            </a:r>
          </a:p>
        </p:txBody>
      </p:sp>
    </p:spTree>
    <p:extLst>
      <p:ext uri="{BB962C8B-B14F-4D97-AF65-F5344CB8AC3E}">
        <p14:creationId xmlns:p14="http://schemas.microsoft.com/office/powerpoint/2010/main" val="88780963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a:t>
            </a:r>
            <a:r>
              <a:rPr lang="en-US" dirty="0" smtClean="0"/>
              <a:t>quality attributes</a:t>
            </a:r>
            <a:endParaRPr lang="en-US" dirty="0"/>
          </a:p>
        </p:txBody>
      </p:sp>
      <p:sp>
        <p:nvSpPr>
          <p:cNvPr id="3" name="Content Placeholder 2"/>
          <p:cNvSpPr>
            <a:spLocks noGrp="1"/>
          </p:cNvSpPr>
          <p:nvPr>
            <p:ph idx="1"/>
          </p:nvPr>
        </p:nvSpPr>
        <p:spPr/>
        <p:txBody>
          <a:bodyPr/>
          <a:lstStyle/>
          <a:p>
            <a:r>
              <a:rPr lang="en-US" dirty="0"/>
              <a:t>Often know as –</a:t>
            </a:r>
            <a:r>
              <a:rPr lang="en-US" dirty="0" err="1" smtClean="0"/>
              <a:t>ilities</a:t>
            </a:r>
            <a:endParaRPr lang="en-US" dirty="0" smtClean="0"/>
          </a:p>
          <a:p>
            <a:pPr lvl="1"/>
            <a:r>
              <a:rPr lang="en-US" dirty="0" smtClean="0"/>
              <a:t>Reliability</a:t>
            </a:r>
          </a:p>
          <a:p>
            <a:pPr lvl="1"/>
            <a:r>
              <a:rPr lang="en-US" dirty="0" smtClean="0"/>
              <a:t>Availability</a:t>
            </a:r>
          </a:p>
          <a:p>
            <a:pPr lvl="1"/>
            <a:r>
              <a:rPr lang="en-US" dirty="0" smtClean="0"/>
              <a:t>Portability</a:t>
            </a:r>
          </a:p>
          <a:p>
            <a:pPr lvl="1"/>
            <a:r>
              <a:rPr lang="en-US" dirty="0" smtClean="0"/>
              <a:t>Scalability</a:t>
            </a:r>
          </a:p>
          <a:p>
            <a:pPr lvl="1"/>
            <a:r>
              <a:rPr lang="en-US" dirty="0"/>
              <a:t>Performance </a:t>
            </a:r>
            <a:endParaRPr lang="en-US" dirty="0" smtClean="0"/>
          </a:p>
        </p:txBody>
      </p:sp>
    </p:spTree>
    <p:extLst>
      <p:ext uri="{BB962C8B-B14F-4D97-AF65-F5344CB8AC3E}">
        <p14:creationId xmlns:p14="http://schemas.microsoft.com/office/powerpoint/2010/main" val="39795980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
            </a:r>
            <a:r>
              <a:rPr lang="en-US" dirty="0" smtClean="0"/>
              <a:t>attribute specification</a:t>
            </a:r>
            <a:endParaRPr lang="en-US" dirty="0"/>
          </a:p>
        </p:txBody>
      </p:sp>
      <p:sp>
        <p:nvSpPr>
          <p:cNvPr id="3" name="Content Placeholder 2"/>
          <p:cNvSpPr>
            <a:spLocks noGrp="1"/>
          </p:cNvSpPr>
          <p:nvPr>
            <p:ph idx="1"/>
          </p:nvPr>
        </p:nvSpPr>
        <p:spPr>
          <a:xfrm>
            <a:off x="457200" y="1600200"/>
            <a:ext cx="8382000" cy="4525963"/>
          </a:xfrm>
        </p:spPr>
        <p:txBody>
          <a:bodyPr/>
          <a:lstStyle/>
          <a:p>
            <a:r>
              <a:rPr lang="en-US" dirty="0"/>
              <a:t>Architects are often told</a:t>
            </a:r>
            <a:r>
              <a:rPr lang="en-US" dirty="0" smtClean="0"/>
              <a:t>:</a:t>
            </a:r>
          </a:p>
          <a:p>
            <a:pPr lvl="1"/>
            <a:r>
              <a:rPr lang="en-US" dirty="0"/>
              <a:t>“My application must be fast/secure/scale”</a:t>
            </a:r>
          </a:p>
          <a:p>
            <a:r>
              <a:rPr lang="en-US" dirty="0"/>
              <a:t>Far too imprecise to be any use at </a:t>
            </a:r>
            <a:r>
              <a:rPr lang="en-US" dirty="0" smtClean="0"/>
              <a:t>all</a:t>
            </a:r>
          </a:p>
          <a:p>
            <a:r>
              <a:rPr lang="en-US" dirty="0" smtClean="0"/>
              <a:t>Quality </a:t>
            </a:r>
            <a:r>
              <a:rPr lang="en-US" dirty="0"/>
              <a:t>attributes (QAs) must be </a:t>
            </a:r>
            <a:r>
              <a:rPr lang="en-US" dirty="0" smtClean="0"/>
              <a:t>made precise/measurable </a:t>
            </a:r>
            <a:r>
              <a:rPr lang="en-US" dirty="0"/>
              <a:t>for a given </a:t>
            </a:r>
            <a:r>
              <a:rPr lang="en-US" dirty="0" smtClean="0"/>
              <a:t>system design</a:t>
            </a:r>
            <a:r>
              <a:rPr lang="en-US" dirty="0"/>
              <a:t>, e.g</a:t>
            </a:r>
            <a:r>
              <a:rPr lang="en-US" dirty="0" smtClean="0"/>
              <a:t>.</a:t>
            </a:r>
          </a:p>
          <a:p>
            <a:pPr lvl="1"/>
            <a:r>
              <a:rPr lang="en-US" dirty="0"/>
              <a:t>“It must be possible to scale the deployment </a:t>
            </a:r>
            <a:r>
              <a:rPr lang="en-US" dirty="0" smtClean="0"/>
              <a:t>from an </a:t>
            </a:r>
            <a:r>
              <a:rPr lang="en-US" dirty="0"/>
              <a:t>initial 100 geographically dispersed </a:t>
            </a:r>
            <a:r>
              <a:rPr lang="en-US" dirty="0" smtClean="0"/>
              <a:t>user desktops </a:t>
            </a:r>
            <a:r>
              <a:rPr lang="en-US" dirty="0"/>
              <a:t>to 10,000 without an increase </a:t>
            </a:r>
            <a:r>
              <a:rPr lang="en-US" dirty="0" smtClean="0"/>
              <a:t>in effort/cost </a:t>
            </a:r>
            <a:r>
              <a:rPr lang="en-US" dirty="0"/>
              <a:t>for installation and configuration.”</a:t>
            </a:r>
          </a:p>
        </p:txBody>
      </p:sp>
    </p:spTree>
    <p:extLst>
      <p:ext uri="{BB962C8B-B14F-4D97-AF65-F5344CB8AC3E}">
        <p14:creationId xmlns:p14="http://schemas.microsoft.com/office/powerpoint/2010/main" val="3048648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QAs of ICDE system</a:t>
            </a:r>
            <a:endParaRPr lang="en-US" dirty="0"/>
          </a:p>
        </p:txBody>
      </p:sp>
      <p:sp>
        <p:nvSpPr>
          <p:cNvPr id="3" name="Content Placeholder 2"/>
          <p:cNvSpPr>
            <a:spLocks noGrp="1"/>
          </p:cNvSpPr>
          <p:nvPr>
            <p:ph idx="1"/>
          </p:nvPr>
        </p:nvSpPr>
        <p:spPr/>
        <p:txBody>
          <a:bodyPr/>
          <a:lstStyle/>
          <a:p>
            <a:r>
              <a:rPr lang="en-US" dirty="0" smtClean="0"/>
              <a:t>Performance</a:t>
            </a:r>
          </a:p>
          <a:p>
            <a:r>
              <a:rPr lang="en-US" dirty="0" smtClean="0"/>
              <a:t>Scalability</a:t>
            </a:r>
          </a:p>
          <a:p>
            <a:r>
              <a:rPr lang="en-US" dirty="0" smtClean="0"/>
              <a:t>Modifiability</a:t>
            </a:r>
          </a:p>
          <a:p>
            <a:r>
              <a:rPr lang="en-US" dirty="0" smtClean="0"/>
              <a:t>Security</a:t>
            </a:r>
          </a:p>
          <a:p>
            <a:r>
              <a:rPr lang="en-US" dirty="0" smtClean="0"/>
              <a:t>Availability</a:t>
            </a:r>
          </a:p>
          <a:p>
            <a:r>
              <a:rPr lang="en-US" dirty="0" smtClean="0"/>
              <a:t>Integration</a:t>
            </a:r>
            <a:endParaRPr lang="en-US" dirty="0"/>
          </a:p>
        </p:txBody>
      </p:sp>
      <p:pic>
        <p:nvPicPr>
          <p:cNvPr id="4" name="Picture 2" descr="http://www.mrmediatraining.com/wp-content/uploads/2011/10/Question-Ma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3886199"/>
            <a:ext cx="2286000" cy="22794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66800" y="4810780"/>
            <a:ext cx="4953000" cy="523220"/>
          </a:xfrm>
          <a:prstGeom prst="rect">
            <a:avLst/>
          </a:prstGeom>
          <a:noFill/>
        </p:spPr>
        <p:txBody>
          <a:bodyPr wrap="square" rtlCol="0">
            <a:spAutoFit/>
          </a:bodyPr>
          <a:lstStyle/>
          <a:p>
            <a:r>
              <a:rPr lang="en-US" sz="2800" b="1" dirty="0" smtClean="0">
                <a:solidFill>
                  <a:srgbClr val="CC0000"/>
                </a:solidFill>
                <a:latin typeface="Times New Roman" panose="02020603050405020304" pitchFamily="18" charset="0"/>
                <a:cs typeface="Times New Roman" panose="02020603050405020304" pitchFamily="18" charset="0"/>
              </a:rPr>
              <a:t>Any other quality attributes?</a:t>
            </a:r>
            <a:endParaRPr lang="en-US" sz="2800" b="1" dirty="0">
              <a:solidFill>
                <a:srgbClr val="CC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1234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a:t>
            </a:r>
          </a:p>
        </p:txBody>
      </p:sp>
      <p:sp>
        <p:nvSpPr>
          <p:cNvPr id="3" name="Content Placeholder 2"/>
          <p:cNvSpPr>
            <a:spLocks noGrp="1"/>
          </p:cNvSpPr>
          <p:nvPr>
            <p:ph idx="1"/>
          </p:nvPr>
        </p:nvSpPr>
        <p:spPr/>
        <p:txBody>
          <a:bodyPr/>
          <a:lstStyle/>
          <a:p>
            <a:r>
              <a:rPr lang="en-US" dirty="0" smtClean="0"/>
              <a:t>A performance quality requirement defines </a:t>
            </a:r>
            <a:r>
              <a:rPr lang="en-US" dirty="0"/>
              <a:t>a:</a:t>
            </a:r>
          </a:p>
          <a:p>
            <a:pPr lvl="1"/>
            <a:r>
              <a:rPr lang="en-US" dirty="0" smtClean="0"/>
              <a:t>metric </a:t>
            </a:r>
            <a:r>
              <a:rPr lang="en-US" dirty="0"/>
              <a:t>of amount of work performed in unit </a:t>
            </a:r>
            <a:r>
              <a:rPr lang="en-US" dirty="0" smtClean="0"/>
              <a:t>time</a:t>
            </a:r>
          </a:p>
          <a:p>
            <a:pPr lvl="1"/>
            <a:r>
              <a:rPr lang="en-US" dirty="0" smtClean="0"/>
              <a:t>deadline </a:t>
            </a:r>
            <a:r>
              <a:rPr lang="en-US" dirty="0"/>
              <a:t>that must be met</a:t>
            </a:r>
          </a:p>
          <a:p>
            <a:r>
              <a:rPr lang="en-US" dirty="0" smtClean="0"/>
              <a:t>Enterprise </a:t>
            </a:r>
            <a:r>
              <a:rPr lang="en-US" dirty="0"/>
              <a:t>applications often have </a:t>
            </a:r>
            <a:r>
              <a:rPr lang="en-US" dirty="0" smtClean="0"/>
              <a:t>strict performance </a:t>
            </a:r>
            <a:r>
              <a:rPr lang="en-US" dirty="0"/>
              <a:t>requirements, e.g.</a:t>
            </a:r>
          </a:p>
          <a:p>
            <a:pPr lvl="1"/>
            <a:r>
              <a:rPr lang="en-US" dirty="0" smtClean="0"/>
              <a:t>1000 </a:t>
            </a:r>
            <a:r>
              <a:rPr lang="en-US" dirty="0"/>
              <a:t>transactions per second</a:t>
            </a:r>
          </a:p>
          <a:p>
            <a:pPr lvl="1"/>
            <a:r>
              <a:rPr lang="en-US" dirty="0" smtClean="0"/>
              <a:t>3 </a:t>
            </a:r>
            <a:r>
              <a:rPr lang="en-US" dirty="0"/>
              <a:t>second average latency for a </a:t>
            </a:r>
            <a:r>
              <a:rPr lang="en-US" dirty="0" smtClean="0"/>
              <a:t>request</a:t>
            </a:r>
          </a:p>
          <a:p>
            <a:r>
              <a:rPr lang="en-US" dirty="0" smtClean="0"/>
              <a:t>Performance is fundamental for software system.</a:t>
            </a:r>
            <a:endParaRPr lang="en-US" dirty="0"/>
          </a:p>
        </p:txBody>
      </p:sp>
    </p:spTree>
    <p:extLst>
      <p:ext uri="{BB962C8B-B14F-4D97-AF65-F5344CB8AC3E}">
        <p14:creationId xmlns:p14="http://schemas.microsoft.com/office/powerpoint/2010/main" val="293507677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Throughput</a:t>
            </a:r>
          </a:p>
        </p:txBody>
      </p:sp>
      <p:sp>
        <p:nvSpPr>
          <p:cNvPr id="3" name="Content Placeholder 2"/>
          <p:cNvSpPr>
            <a:spLocks noGrp="1"/>
          </p:cNvSpPr>
          <p:nvPr>
            <p:ph idx="1"/>
          </p:nvPr>
        </p:nvSpPr>
        <p:spPr/>
        <p:txBody>
          <a:bodyPr/>
          <a:lstStyle/>
          <a:p>
            <a:r>
              <a:rPr lang="en-US" dirty="0"/>
              <a:t>Measure of the amount of work an </a:t>
            </a:r>
            <a:r>
              <a:rPr lang="en-US" dirty="0" smtClean="0"/>
              <a:t>application must </a:t>
            </a:r>
            <a:r>
              <a:rPr lang="en-US" dirty="0"/>
              <a:t>perform in unit time</a:t>
            </a:r>
          </a:p>
          <a:p>
            <a:pPr lvl="1"/>
            <a:r>
              <a:rPr lang="en-US" dirty="0" smtClean="0"/>
              <a:t>Transactions </a:t>
            </a:r>
            <a:r>
              <a:rPr lang="en-US" dirty="0"/>
              <a:t>per </a:t>
            </a:r>
            <a:r>
              <a:rPr lang="en-US" dirty="0" smtClean="0"/>
              <a:t>second</a:t>
            </a:r>
          </a:p>
          <a:p>
            <a:pPr lvl="1"/>
            <a:r>
              <a:rPr lang="en-US" dirty="0" smtClean="0"/>
              <a:t>Messages </a:t>
            </a:r>
            <a:r>
              <a:rPr lang="en-US" dirty="0"/>
              <a:t>per </a:t>
            </a:r>
            <a:r>
              <a:rPr lang="en-US" dirty="0" smtClean="0"/>
              <a:t>minute</a:t>
            </a:r>
            <a:endParaRPr lang="en-US" dirty="0"/>
          </a:p>
          <a:p>
            <a:r>
              <a:rPr lang="en-US" dirty="0" smtClean="0"/>
              <a:t>Is </a:t>
            </a:r>
            <a:r>
              <a:rPr lang="en-US" dirty="0"/>
              <a:t>required throughput:</a:t>
            </a:r>
          </a:p>
          <a:p>
            <a:pPr lvl="1"/>
            <a:r>
              <a:rPr lang="en-US" dirty="0" smtClean="0"/>
              <a:t>Average?</a:t>
            </a:r>
          </a:p>
          <a:p>
            <a:pPr lvl="1"/>
            <a:r>
              <a:rPr lang="en-US" dirty="0" smtClean="0"/>
              <a:t>Peak?</a:t>
            </a:r>
          </a:p>
          <a:p>
            <a:r>
              <a:rPr lang="en-US" dirty="0" smtClean="0"/>
              <a:t>Many system have low average but high peak </a:t>
            </a:r>
            <a:r>
              <a:rPr lang="en-US" dirty="0"/>
              <a:t>throughput requirements</a:t>
            </a:r>
          </a:p>
        </p:txBody>
      </p:sp>
    </p:spTree>
    <p:extLst>
      <p:ext uri="{BB962C8B-B14F-4D97-AF65-F5344CB8AC3E}">
        <p14:creationId xmlns:p14="http://schemas.microsoft.com/office/powerpoint/2010/main" val="1923620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Response </a:t>
            </a:r>
            <a:r>
              <a:rPr lang="en-US" dirty="0" smtClean="0"/>
              <a:t>time</a:t>
            </a:r>
            <a:endParaRPr lang="en-US" dirty="0"/>
          </a:p>
        </p:txBody>
      </p:sp>
      <p:sp>
        <p:nvSpPr>
          <p:cNvPr id="3" name="Content Placeholder 2"/>
          <p:cNvSpPr>
            <a:spLocks noGrp="1"/>
          </p:cNvSpPr>
          <p:nvPr>
            <p:ph idx="1"/>
          </p:nvPr>
        </p:nvSpPr>
        <p:spPr/>
        <p:txBody>
          <a:bodyPr/>
          <a:lstStyle/>
          <a:p>
            <a:r>
              <a:rPr lang="en-US" dirty="0"/>
              <a:t>M</a:t>
            </a:r>
            <a:r>
              <a:rPr lang="en-US" dirty="0" smtClean="0"/>
              <a:t>easure </a:t>
            </a:r>
            <a:r>
              <a:rPr lang="en-US" dirty="0"/>
              <a:t>of the latency an application </a:t>
            </a:r>
            <a:r>
              <a:rPr lang="en-US" dirty="0" smtClean="0"/>
              <a:t>exhibits in </a:t>
            </a:r>
            <a:r>
              <a:rPr lang="en-US" dirty="0"/>
              <a:t>processing a request</a:t>
            </a:r>
          </a:p>
          <a:p>
            <a:r>
              <a:rPr lang="en-US" dirty="0" smtClean="0"/>
              <a:t>Usually </a:t>
            </a:r>
            <a:r>
              <a:rPr lang="en-US" dirty="0"/>
              <a:t>measured in (</a:t>
            </a:r>
            <a:r>
              <a:rPr lang="en-US" dirty="0" err="1"/>
              <a:t>milli</a:t>
            </a:r>
            <a:r>
              <a:rPr lang="en-US" dirty="0"/>
              <a:t>)seconds</a:t>
            </a:r>
          </a:p>
          <a:p>
            <a:r>
              <a:rPr lang="en-US" dirty="0" smtClean="0"/>
              <a:t>Often </a:t>
            </a:r>
            <a:r>
              <a:rPr lang="en-US" dirty="0"/>
              <a:t>an important metric for users</a:t>
            </a:r>
          </a:p>
          <a:p>
            <a:r>
              <a:rPr lang="en-US" dirty="0" smtClean="0"/>
              <a:t>Is </a:t>
            </a:r>
            <a:r>
              <a:rPr lang="en-US" dirty="0"/>
              <a:t>required response time:</a:t>
            </a:r>
          </a:p>
          <a:p>
            <a:pPr lvl="1"/>
            <a:r>
              <a:rPr lang="en-US" dirty="0" smtClean="0"/>
              <a:t>Guaranteed?</a:t>
            </a:r>
          </a:p>
          <a:p>
            <a:pPr lvl="1"/>
            <a:r>
              <a:rPr lang="en-US" dirty="0" smtClean="0"/>
              <a:t>Average</a:t>
            </a:r>
            <a:r>
              <a:rPr lang="en-US" dirty="0"/>
              <a:t>?</a:t>
            </a:r>
          </a:p>
          <a:p>
            <a:r>
              <a:rPr lang="en-US" dirty="0" smtClean="0"/>
              <a:t>E.g</a:t>
            </a:r>
            <a:r>
              <a:rPr lang="en-US" dirty="0"/>
              <a:t>. 95% of responses in sub-4 seconds, and</a:t>
            </a:r>
          </a:p>
          <a:p>
            <a:r>
              <a:rPr lang="en-US" dirty="0"/>
              <a:t>all within 10 seconds</a:t>
            </a:r>
          </a:p>
        </p:txBody>
      </p:sp>
    </p:spTree>
    <p:extLst>
      <p:ext uri="{BB962C8B-B14F-4D97-AF65-F5344CB8AC3E}">
        <p14:creationId xmlns:p14="http://schemas.microsoft.com/office/powerpoint/2010/main" val="272475173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 Deadlines</a:t>
            </a:r>
          </a:p>
        </p:txBody>
      </p:sp>
      <p:sp>
        <p:nvSpPr>
          <p:cNvPr id="3" name="Content Placeholder 2"/>
          <p:cNvSpPr>
            <a:spLocks noGrp="1"/>
          </p:cNvSpPr>
          <p:nvPr>
            <p:ph idx="1"/>
          </p:nvPr>
        </p:nvSpPr>
        <p:spPr/>
        <p:txBody>
          <a:bodyPr/>
          <a:lstStyle/>
          <a:p>
            <a:r>
              <a:rPr lang="en-US" dirty="0" smtClean="0"/>
              <a:t>‘Something </a:t>
            </a:r>
            <a:r>
              <a:rPr lang="en-US" dirty="0"/>
              <a:t>must be completed before </a:t>
            </a:r>
            <a:r>
              <a:rPr lang="en-US" dirty="0" smtClean="0"/>
              <a:t>some specified </a:t>
            </a:r>
            <a:r>
              <a:rPr lang="en-US" dirty="0"/>
              <a:t>time’</a:t>
            </a:r>
          </a:p>
          <a:p>
            <a:pPr lvl="1"/>
            <a:r>
              <a:rPr lang="en-US" dirty="0" smtClean="0"/>
              <a:t>Payroll </a:t>
            </a:r>
            <a:r>
              <a:rPr lang="en-US" dirty="0"/>
              <a:t>system must complete by </a:t>
            </a:r>
            <a:r>
              <a:rPr lang="en-US" dirty="0" smtClean="0"/>
              <a:t>2 am </a:t>
            </a:r>
            <a:r>
              <a:rPr lang="en-US" dirty="0"/>
              <a:t>so </a:t>
            </a:r>
            <a:r>
              <a:rPr lang="en-US" dirty="0" smtClean="0"/>
              <a:t>that electronic </a:t>
            </a:r>
            <a:r>
              <a:rPr lang="en-US" dirty="0"/>
              <a:t>transfers can be sent to </a:t>
            </a:r>
            <a:r>
              <a:rPr lang="en-US" dirty="0" smtClean="0"/>
              <a:t>bank</a:t>
            </a:r>
          </a:p>
          <a:p>
            <a:pPr lvl="1"/>
            <a:r>
              <a:rPr lang="en-US" dirty="0" smtClean="0"/>
              <a:t>Weekly </a:t>
            </a:r>
            <a:r>
              <a:rPr lang="en-US" dirty="0"/>
              <a:t>accounting run must complete by </a:t>
            </a:r>
            <a:r>
              <a:rPr lang="en-US" dirty="0" smtClean="0"/>
              <a:t>6 am Monday </a:t>
            </a:r>
            <a:r>
              <a:rPr lang="en-US" dirty="0"/>
              <a:t>so that figures are available </a:t>
            </a:r>
            <a:r>
              <a:rPr lang="en-US" dirty="0" smtClean="0"/>
              <a:t>to management</a:t>
            </a:r>
            <a:endParaRPr lang="en-US" dirty="0"/>
          </a:p>
          <a:p>
            <a:r>
              <a:rPr lang="en-US" dirty="0" smtClean="0"/>
              <a:t>Deadlines </a:t>
            </a:r>
            <a:r>
              <a:rPr lang="en-US" dirty="0"/>
              <a:t>often associated with batch jobs </a:t>
            </a:r>
            <a:r>
              <a:rPr lang="en-US" dirty="0" smtClean="0"/>
              <a:t>in IT </a:t>
            </a:r>
            <a:r>
              <a:rPr lang="en-US" dirty="0"/>
              <a:t>systems.</a:t>
            </a:r>
          </a:p>
        </p:txBody>
      </p:sp>
    </p:spTree>
    <p:extLst>
      <p:ext uri="{BB962C8B-B14F-4D97-AF65-F5344CB8AC3E}">
        <p14:creationId xmlns:p14="http://schemas.microsoft.com/office/powerpoint/2010/main" val="143530808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performance </a:t>
            </a:r>
            <a:r>
              <a:rPr lang="en-US" dirty="0"/>
              <a:t>i</a:t>
            </a:r>
            <a:r>
              <a:rPr lang="en-US" dirty="0" smtClean="0"/>
              <a:t>ssues</a:t>
            </a:r>
            <a:endParaRPr lang="en-US" dirty="0"/>
          </a:p>
        </p:txBody>
      </p:sp>
      <p:sp>
        <p:nvSpPr>
          <p:cNvPr id="3" name="Content Placeholder 2"/>
          <p:cNvSpPr>
            <a:spLocks noGrp="1"/>
          </p:cNvSpPr>
          <p:nvPr>
            <p:ph idx="1"/>
          </p:nvPr>
        </p:nvSpPr>
        <p:spPr/>
        <p:txBody>
          <a:bodyPr/>
          <a:lstStyle/>
          <a:p>
            <a:r>
              <a:rPr lang="en-US" dirty="0"/>
              <a:t>Response time:</a:t>
            </a:r>
          </a:p>
          <a:p>
            <a:pPr lvl="1"/>
            <a:r>
              <a:rPr lang="en-US" dirty="0" smtClean="0"/>
              <a:t>Overheads </a:t>
            </a:r>
            <a:r>
              <a:rPr lang="en-US" dirty="0"/>
              <a:t>of trapping user events must be </a:t>
            </a:r>
            <a:r>
              <a:rPr lang="en-US" dirty="0" smtClean="0"/>
              <a:t>imperceptible to </a:t>
            </a:r>
            <a:r>
              <a:rPr lang="en-US" dirty="0"/>
              <a:t>ICDE users</a:t>
            </a:r>
          </a:p>
          <a:p>
            <a:r>
              <a:rPr lang="en-US" dirty="0" smtClean="0"/>
              <a:t>Solution </a:t>
            </a:r>
            <a:r>
              <a:rPr lang="en-US" dirty="0"/>
              <a:t>for ICDE client:</a:t>
            </a:r>
          </a:p>
          <a:p>
            <a:pPr lvl="1"/>
            <a:r>
              <a:rPr lang="en-US" dirty="0" smtClean="0"/>
              <a:t>Decouple </a:t>
            </a:r>
            <a:r>
              <a:rPr lang="en-US" dirty="0"/>
              <a:t>user event capture from storage using a queue</a:t>
            </a:r>
          </a:p>
        </p:txBody>
      </p:sp>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724400"/>
            <a:ext cx="7856537" cy="952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81800" y="3925669"/>
            <a:ext cx="2209800" cy="646331"/>
          </a:xfrm>
          <a:prstGeom prst="rect">
            <a:avLst/>
          </a:prstGeom>
        </p:spPr>
        <p:txBody>
          <a:bodyPr wrap="square">
            <a:spAutoFit/>
          </a:bodyPr>
          <a:lstStyle/>
          <a:p>
            <a:r>
              <a:rPr lang="en-US" dirty="0" smtClean="0"/>
              <a:t>5. Write event to ICDE database queue</a:t>
            </a:r>
            <a:endParaRPr lang="en-US" dirty="0"/>
          </a:p>
        </p:txBody>
      </p:sp>
      <p:sp>
        <p:nvSpPr>
          <p:cNvPr id="7" name="Rectangle 6"/>
          <p:cNvSpPr/>
          <p:nvPr/>
        </p:nvSpPr>
        <p:spPr>
          <a:xfrm>
            <a:off x="5334000" y="5692621"/>
            <a:ext cx="1600200" cy="646331"/>
          </a:xfrm>
          <a:prstGeom prst="rect">
            <a:avLst/>
          </a:prstGeom>
        </p:spPr>
        <p:txBody>
          <a:bodyPr wrap="square">
            <a:spAutoFit/>
          </a:bodyPr>
          <a:lstStyle/>
          <a:p>
            <a:r>
              <a:rPr lang="en-US" dirty="0"/>
              <a:t>4. Read event from queue</a:t>
            </a:r>
          </a:p>
        </p:txBody>
      </p:sp>
      <p:sp>
        <p:nvSpPr>
          <p:cNvPr id="8" name="Rectangle 7"/>
          <p:cNvSpPr/>
          <p:nvPr/>
        </p:nvSpPr>
        <p:spPr>
          <a:xfrm>
            <a:off x="3505200" y="4248834"/>
            <a:ext cx="1530033" cy="646331"/>
          </a:xfrm>
          <a:prstGeom prst="rect">
            <a:avLst/>
          </a:prstGeom>
        </p:spPr>
        <p:txBody>
          <a:bodyPr wrap="square">
            <a:spAutoFit/>
          </a:bodyPr>
          <a:lstStyle/>
          <a:p>
            <a:r>
              <a:rPr lang="en-US" dirty="0" smtClean="0"/>
              <a:t>2. Write event to queue</a:t>
            </a:r>
            <a:endParaRPr lang="en-US" dirty="0"/>
          </a:p>
        </p:txBody>
      </p:sp>
      <p:sp>
        <p:nvSpPr>
          <p:cNvPr id="9" name="Rectangle 8"/>
          <p:cNvSpPr/>
          <p:nvPr/>
        </p:nvSpPr>
        <p:spPr>
          <a:xfrm>
            <a:off x="457200" y="4340636"/>
            <a:ext cx="1859292" cy="369332"/>
          </a:xfrm>
          <a:prstGeom prst="rect">
            <a:avLst/>
          </a:prstGeom>
        </p:spPr>
        <p:txBody>
          <a:bodyPr wrap="none">
            <a:spAutoFit/>
          </a:bodyPr>
          <a:lstStyle/>
          <a:p>
            <a:r>
              <a:rPr lang="en-US" dirty="0"/>
              <a:t>1. Trap user event</a:t>
            </a:r>
          </a:p>
        </p:txBody>
      </p:sp>
      <p:sp>
        <p:nvSpPr>
          <p:cNvPr id="10" name="Rectangle 9"/>
          <p:cNvSpPr/>
          <p:nvPr/>
        </p:nvSpPr>
        <p:spPr>
          <a:xfrm>
            <a:off x="385016" y="5562600"/>
            <a:ext cx="2434384" cy="369332"/>
          </a:xfrm>
          <a:prstGeom prst="rect">
            <a:avLst/>
          </a:prstGeom>
        </p:spPr>
        <p:txBody>
          <a:bodyPr wrap="none">
            <a:spAutoFit/>
          </a:bodyPr>
          <a:lstStyle/>
          <a:p>
            <a:r>
              <a:rPr lang="en-US" dirty="0"/>
              <a:t>3. Return to user thread</a:t>
            </a:r>
          </a:p>
        </p:txBody>
      </p:sp>
    </p:spTree>
    <p:extLst>
      <p:ext uri="{BB962C8B-B14F-4D97-AF65-F5344CB8AC3E}">
        <p14:creationId xmlns:p14="http://schemas.microsoft.com/office/powerpoint/2010/main" val="29976029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 and </a:t>
            </a:r>
            <a:r>
              <a:rPr lang="en-US" dirty="0" smtClean="0"/>
              <a:t>requirements</a:t>
            </a:r>
            <a:endParaRPr lang="en-US" dirty="0"/>
          </a:p>
        </p:txBody>
      </p:sp>
      <p:sp>
        <p:nvSpPr>
          <p:cNvPr id="3" name="Content Placeholder 2"/>
          <p:cNvSpPr>
            <a:spLocks noGrp="1"/>
          </p:cNvSpPr>
          <p:nvPr>
            <p:ph idx="1"/>
          </p:nvPr>
        </p:nvSpPr>
        <p:spPr>
          <a:xfrm>
            <a:off x="457200" y="1600200"/>
            <a:ext cx="8229600" cy="4953000"/>
          </a:xfrm>
        </p:spPr>
        <p:txBody>
          <a:bodyPr>
            <a:normAutofit/>
          </a:bodyPr>
          <a:lstStyle/>
          <a:p>
            <a:r>
              <a:rPr lang="en-US" dirty="0"/>
              <a:t>A</a:t>
            </a:r>
            <a:r>
              <a:rPr lang="en-US" dirty="0" smtClean="0"/>
              <a:t>ll </a:t>
            </a:r>
            <a:r>
              <a:rPr lang="en-US" dirty="0"/>
              <a:t>requirements encompass the following categories</a:t>
            </a:r>
            <a:r>
              <a:rPr lang="en-US" dirty="0" smtClean="0"/>
              <a:t>:</a:t>
            </a:r>
          </a:p>
          <a:p>
            <a:pPr lvl="1"/>
            <a:r>
              <a:rPr lang="en-US" dirty="0"/>
              <a:t>Functional </a:t>
            </a:r>
            <a:r>
              <a:rPr lang="en-US" dirty="0" smtClean="0"/>
              <a:t>requirements</a:t>
            </a:r>
          </a:p>
          <a:p>
            <a:pPr lvl="1"/>
            <a:r>
              <a:rPr lang="en-US" dirty="0"/>
              <a:t>Quality attribute </a:t>
            </a:r>
            <a:r>
              <a:rPr lang="en-US" dirty="0" smtClean="0"/>
              <a:t>requirements</a:t>
            </a:r>
          </a:p>
          <a:p>
            <a:pPr lvl="1"/>
            <a:r>
              <a:rPr lang="en-US" dirty="0" smtClean="0"/>
              <a:t>Constraints</a:t>
            </a:r>
          </a:p>
          <a:p>
            <a:endParaRPr lang="en-US" sz="800" dirty="0"/>
          </a:p>
        </p:txBody>
      </p:sp>
    </p:spTree>
    <p:extLst>
      <p:ext uri="{BB962C8B-B14F-4D97-AF65-F5344CB8AC3E}">
        <p14:creationId xmlns:p14="http://schemas.microsoft.com/office/powerpoint/2010/main" val="30985903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p:sp>
        <p:nvSpPr>
          <p:cNvPr id="3" name="Content Placeholder 2"/>
          <p:cNvSpPr>
            <a:spLocks noGrp="1"/>
          </p:cNvSpPr>
          <p:nvPr>
            <p:ph idx="1"/>
          </p:nvPr>
        </p:nvSpPr>
        <p:spPr/>
        <p:txBody>
          <a:bodyPr/>
          <a:lstStyle/>
          <a:p>
            <a:r>
              <a:rPr lang="en-US" i="1" dirty="0"/>
              <a:t>“How well a solution to some problem </a:t>
            </a:r>
            <a:r>
              <a:rPr lang="en-US" i="1" dirty="0" smtClean="0"/>
              <a:t>will work </a:t>
            </a:r>
            <a:r>
              <a:rPr lang="en-US" i="1" dirty="0"/>
              <a:t>when the size of the </a:t>
            </a:r>
            <a:r>
              <a:rPr lang="en-US" i="1" dirty="0" smtClean="0"/>
              <a:t>problem increases.”</a:t>
            </a:r>
          </a:p>
          <a:p>
            <a:r>
              <a:rPr lang="en-US" dirty="0"/>
              <a:t>4 common scalability issues in IT systems</a:t>
            </a:r>
            <a:r>
              <a:rPr lang="en-US" dirty="0" smtClean="0"/>
              <a:t>:</a:t>
            </a:r>
            <a:endParaRPr lang="en-US" dirty="0"/>
          </a:p>
          <a:p>
            <a:pPr lvl="1"/>
            <a:r>
              <a:rPr lang="en-US" dirty="0" smtClean="0"/>
              <a:t>Request load</a:t>
            </a:r>
          </a:p>
          <a:p>
            <a:pPr lvl="1"/>
            <a:r>
              <a:rPr lang="en-US" dirty="0" smtClean="0"/>
              <a:t>Connections</a:t>
            </a:r>
          </a:p>
          <a:p>
            <a:pPr lvl="1"/>
            <a:r>
              <a:rPr lang="en-US" dirty="0" smtClean="0"/>
              <a:t>Data size</a:t>
            </a:r>
          </a:p>
          <a:p>
            <a:pPr lvl="1"/>
            <a:r>
              <a:rPr lang="en-US" dirty="0" smtClean="0"/>
              <a:t>Deployments</a:t>
            </a:r>
            <a:endParaRPr lang="en-US" dirty="0"/>
          </a:p>
        </p:txBody>
      </p:sp>
    </p:spTree>
    <p:extLst>
      <p:ext uri="{BB962C8B-B14F-4D97-AF65-F5344CB8AC3E}">
        <p14:creationId xmlns:p14="http://schemas.microsoft.com/office/powerpoint/2010/main" val="37900986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Request </a:t>
            </a:r>
            <a:r>
              <a:rPr lang="en-US" dirty="0" smtClean="0"/>
              <a:t>load</a:t>
            </a:r>
            <a:endParaRPr lang="en-US" dirty="0"/>
          </a:p>
        </p:txBody>
      </p:sp>
      <p:sp>
        <p:nvSpPr>
          <p:cNvPr id="3" name="Content Placeholder 2"/>
          <p:cNvSpPr>
            <a:spLocks noGrp="1"/>
          </p:cNvSpPr>
          <p:nvPr>
            <p:ph idx="1"/>
          </p:nvPr>
        </p:nvSpPr>
        <p:spPr/>
        <p:txBody>
          <a:bodyPr/>
          <a:lstStyle/>
          <a:p>
            <a:r>
              <a:rPr lang="en-US" dirty="0"/>
              <a:t>How does an 100 </a:t>
            </a:r>
            <a:r>
              <a:rPr lang="en-US" dirty="0" err="1"/>
              <a:t>tps</a:t>
            </a:r>
            <a:r>
              <a:rPr lang="en-US" dirty="0"/>
              <a:t> application </a:t>
            </a:r>
            <a:r>
              <a:rPr lang="en-US" dirty="0" smtClean="0"/>
              <a:t>behave when </a:t>
            </a:r>
            <a:r>
              <a:rPr lang="en-US" dirty="0"/>
              <a:t>simultaneous request load grows? E.g.</a:t>
            </a:r>
          </a:p>
          <a:p>
            <a:pPr lvl="1"/>
            <a:r>
              <a:rPr lang="en-US" dirty="0" smtClean="0"/>
              <a:t>From </a:t>
            </a:r>
            <a:r>
              <a:rPr lang="en-US" dirty="0"/>
              <a:t>100 to 1000 requests per </a:t>
            </a:r>
            <a:r>
              <a:rPr lang="en-US" dirty="0" smtClean="0"/>
              <a:t>second?</a:t>
            </a:r>
          </a:p>
          <a:p>
            <a:r>
              <a:rPr lang="en-US" dirty="0" smtClean="0"/>
              <a:t>Ideal solution, without additional hardware capacity</a:t>
            </a:r>
            <a:r>
              <a:rPr lang="en-US" dirty="0"/>
              <a:t>:</a:t>
            </a:r>
          </a:p>
          <a:p>
            <a:pPr lvl="1"/>
            <a:r>
              <a:rPr lang="en-US" dirty="0"/>
              <a:t>A</a:t>
            </a:r>
            <a:r>
              <a:rPr lang="en-US" dirty="0" smtClean="0"/>
              <a:t>s </a:t>
            </a:r>
            <a:r>
              <a:rPr lang="en-US" dirty="0"/>
              <a:t>the load increases, throughput </a:t>
            </a:r>
            <a:r>
              <a:rPr lang="en-US" dirty="0" smtClean="0"/>
              <a:t>remains constant </a:t>
            </a:r>
            <a:r>
              <a:rPr lang="en-US" dirty="0"/>
              <a:t>(i.e. 100 </a:t>
            </a:r>
            <a:r>
              <a:rPr lang="en-US" dirty="0" err="1"/>
              <a:t>tps</a:t>
            </a:r>
            <a:r>
              <a:rPr lang="en-US" dirty="0"/>
              <a:t>), and response time </a:t>
            </a:r>
            <a:r>
              <a:rPr lang="en-US" dirty="0" smtClean="0"/>
              <a:t>per request </a:t>
            </a:r>
            <a:r>
              <a:rPr lang="en-US" dirty="0"/>
              <a:t>increases only linearly (i.e. 10 seconds).</a:t>
            </a:r>
          </a:p>
        </p:txBody>
      </p:sp>
    </p:spTree>
    <p:extLst>
      <p:ext uri="{BB962C8B-B14F-4D97-AF65-F5344CB8AC3E}">
        <p14:creationId xmlns:p14="http://schemas.microsoft.com/office/powerpoint/2010/main" val="62747684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Add more hardware …</a:t>
            </a:r>
          </a:p>
        </p:txBody>
      </p:sp>
      <p:sp>
        <p:nvSpPr>
          <p:cNvPr id="3" name="Content Placeholder 2"/>
          <p:cNvSpPr>
            <a:spLocks noGrp="1"/>
          </p:cNvSpPr>
          <p:nvPr>
            <p:ph idx="1"/>
          </p:nvPr>
        </p:nvSpPr>
        <p:spPr/>
        <p:txBody>
          <a:bodyPr/>
          <a:lstStyle/>
          <a:p>
            <a:endParaRPr lang="en-US" dirty="0"/>
          </a:p>
        </p:txBody>
      </p:sp>
      <p:grpSp>
        <p:nvGrpSpPr>
          <p:cNvPr id="8" name="Group 7"/>
          <p:cNvGrpSpPr/>
          <p:nvPr/>
        </p:nvGrpSpPr>
        <p:grpSpPr>
          <a:xfrm>
            <a:off x="1135063" y="1651000"/>
            <a:ext cx="6713537" cy="4421188"/>
            <a:chOff x="1135063" y="1651000"/>
            <a:chExt cx="6713537" cy="4421188"/>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4513" y="1651000"/>
              <a:ext cx="1446212" cy="154781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0951" y="2709288"/>
              <a:ext cx="1446212" cy="154781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5063" y="4470400"/>
              <a:ext cx="2881312" cy="154940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1938" y="3886200"/>
              <a:ext cx="1833562" cy="218598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6"/>
            <p:cNvGrpSpPr>
              <a:grpSpLocks/>
            </p:cNvGrpSpPr>
            <p:nvPr/>
          </p:nvGrpSpPr>
          <p:grpSpPr bwMode="auto">
            <a:xfrm>
              <a:off x="5382806" y="3270250"/>
              <a:ext cx="862012" cy="620712"/>
              <a:chOff x="8472" y="1896"/>
              <a:chExt cx="1358" cy="977"/>
            </a:xfrm>
          </p:grpSpPr>
          <p:sp>
            <p:nvSpPr>
              <p:cNvPr id="5" name="Freeform 7"/>
              <p:cNvSpPr>
                <a:spLocks/>
              </p:cNvSpPr>
              <p:nvPr/>
            </p:nvSpPr>
            <p:spPr bwMode="auto">
              <a:xfrm>
                <a:off x="8472" y="1896"/>
                <a:ext cx="1358" cy="977"/>
              </a:xfrm>
              <a:custGeom>
                <a:avLst/>
                <a:gdLst>
                  <a:gd name="T0" fmla="+- 0 9545 8472"/>
                  <a:gd name="T1" fmla="*/ T0 w 1358"/>
                  <a:gd name="T2" fmla="+- 0 2873 1896"/>
                  <a:gd name="T3" fmla="*/ 2873 h 977"/>
                  <a:gd name="T4" fmla="+- 0 8890 8472"/>
                  <a:gd name="T5" fmla="*/ T4 w 1358"/>
                  <a:gd name="T6" fmla="+- 0 1896 1896"/>
                  <a:gd name="T7" fmla="*/ 1896 h 977"/>
                  <a:gd name="T8" fmla="+- 0 8472 8472"/>
                  <a:gd name="T9" fmla="*/ T8 w 1358"/>
                  <a:gd name="T10" fmla="+- 0 2177 1896"/>
                  <a:gd name="T11" fmla="*/ 2177 h 977"/>
                  <a:gd name="T12" fmla="+- 0 8491 8472"/>
                  <a:gd name="T13" fmla="*/ T12 w 1358"/>
                  <a:gd name="T14" fmla="+- 0 2206 1896"/>
                  <a:gd name="T15" fmla="*/ 2206 h 977"/>
                  <a:gd name="T16" fmla="+- 0 8491 8472"/>
                  <a:gd name="T17" fmla="*/ T16 w 1358"/>
                  <a:gd name="T18" fmla="+- 0 2189 1896"/>
                  <a:gd name="T19" fmla="*/ 2189 h 977"/>
                  <a:gd name="T20" fmla="+- 0 8494 8472"/>
                  <a:gd name="T21" fmla="*/ T20 w 1358"/>
                  <a:gd name="T22" fmla="+- 0 2175 1896"/>
                  <a:gd name="T23" fmla="*/ 2175 h 977"/>
                  <a:gd name="T24" fmla="+- 0 8500 8472"/>
                  <a:gd name="T25" fmla="*/ T24 w 1358"/>
                  <a:gd name="T26" fmla="+- 0 2183 1896"/>
                  <a:gd name="T27" fmla="*/ 2183 h 977"/>
                  <a:gd name="T28" fmla="+- 0 8878 8472"/>
                  <a:gd name="T29" fmla="*/ T28 w 1358"/>
                  <a:gd name="T30" fmla="+- 0 1930 1896"/>
                  <a:gd name="T31" fmla="*/ 1930 h 977"/>
                  <a:gd name="T32" fmla="+- 0 8878 8472"/>
                  <a:gd name="T33" fmla="*/ T32 w 1358"/>
                  <a:gd name="T34" fmla="+- 0 1918 1896"/>
                  <a:gd name="T35" fmla="*/ 1918 h 977"/>
                  <a:gd name="T36" fmla="+- 0 8892 8472"/>
                  <a:gd name="T37" fmla="*/ T36 w 1358"/>
                  <a:gd name="T38" fmla="+- 0 1920 1896"/>
                  <a:gd name="T39" fmla="*/ 1920 h 977"/>
                  <a:gd name="T40" fmla="+- 0 8892 8472"/>
                  <a:gd name="T41" fmla="*/ T40 w 1358"/>
                  <a:gd name="T42" fmla="+- 0 1939 1896"/>
                  <a:gd name="T43" fmla="*/ 1939 h 977"/>
                  <a:gd name="T44" fmla="+- 0 9520 8472"/>
                  <a:gd name="T45" fmla="*/ T44 w 1358"/>
                  <a:gd name="T46" fmla="+- 0 2873 1896"/>
                  <a:gd name="T47" fmla="*/ 2873 h 977"/>
                  <a:gd name="T48" fmla="+- 0 9545 8472"/>
                  <a:gd name="T49" fmla="*/ T48 w 1358"/>
                  <a:gd name="T50" fmla="+- 0 2873 1896"/>
                  <a:gd name="T51" fmla="*/ 2873 h 9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1358" h="977">
                    <a:moveTo>
                      <a:pt x="1073" y="977"/>
                    </a:moveTo>
                    <a:lnTo>
                      <a:pt x="418" y="0"/>
                    </a:lnTo>
                    <a:lnTo>
                      <a:pt x="0" y="281"/>
                    </a:lnTo>
                    <a:lnTo>
                      <a:pt x="19" y="310"/>
                    </a:lnTo>
                    <a:lnTo>
                      <a:pt x="19" y="293"/>
                    </a:lnTo>
                    <a:lnTo>
                      <a:pt x="22" y="279"/>
                    </a:lnTo>
                    <a:lnTo>
                      <a:pt x="28" y="287"/>
                    </a:lnTo>
                    <a:lnTo>
                      <a:pt x="406" y="34"/>
                    </a:lnTo>
                    <a:lnTo>
                      <a:pt x="406" y="22"/>
                    </a:lnTo>
                    <a:lnTo>
                      <a:pt x="420" y="24"/>
                    </a:lnTo>
                    <a:lnTo>
                      <a:pt x="420" y="43"/>
                    </a:lnTo>
                    <a:lnTo>
                      <a:pt x="1048" y="977"/>
                    </a:lnTo>
                    <a:lnTo>
                      <a:pt x="1073" y="97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p:cNvSpPr>
                <a:spLocks/>
              </p:cNvSpPr>
              <p:nvPr/>
            </p:nvSpPr>
            <p:spPr bwMode="auto">
              <a:xfrm>
                <a:off x="8472" y="1896"/>
                <a:ext cx="1358" cy="977"/>
              </a:xfrm>
              <a:custGeom>
                <a:avLst/>
                <a:gdLst>
                  <a:gd name="T0" fmla="+- 0 8500 8472"/>
                  <a:gd name="T1" fmla="*/ T0 w 1358"/>
                  <a:gd name="T2" fmla="+- 0 2183 1896"/>
                  <a:gd name="T3" fmla="*/ 2183 h 977"/>
                  <a:gd name="T4" fmla="+- 0 8494 8472"/>
                  <a:gd name="T5" fmla="*/ T4 w 1358"/>
                  <a:gd name="T6" fmla="+- 0 2175 1896"/>
                  <a:gd name="T7" fmla="*/ 2175 h 977"/>
                  <a:gd name="T8" fmla="+- 0 8491 8472"/>
                  <a:gd name="T9" fmla="*/ T8 w 1358"/>
                  <a:gd name="T10" fmla="+- 0 2189 1896"/>
                  <a:gd name="T11" fmla="*/ 2189 h 977"/>
                  <a:gd name="T12" fmla="+- 0 8500 8472"/>
                  <a:gd name="T13" fmla="*/ T12 w 1358"/>
                  <a:gd name="T14" fmla="+- 0 2183 1896"/>
                  <a:gd name="T15" fmla="*/ 2183 h 977"/>
                </a:gdLst>
                <a:ahLst/>
                <a:cxnLst>
                  <a:cxn ang="0">
                    <a:pos x="T1" y="T3"/>
                  </a:cxn>
                  <a:cxn ang="0">
                    <a:pos x="T5" y="T7"/>
                  </a:cxn>
                  <a:cxn ang="0">
                    <a:pos x="T9" y="T11"/>
                  </a:cxn>
                  <a:cxn ang="0">
                    <a:pos x="T13" y="T15"/>
                  </a:cxn>
                </a:cxnLst>
                <a:rect l="0" t="0" r="r" b="b"/>
                <a:pathLst>
                  <a:path w="1358" h="977">
                    <a:moveTo>
                      <a:pt x="28" y="287"/>
                    </a:moveTo>
                    <a:lnTo>
                      <a:pt x="22" y="279"/>
                    </a:lnTo>
                    <a:lnTo>
                      <a:pt x="19" y="293"/>
                    </a:lnTo>
                    <a:lnTo>
                      <a:pt x="28" y="28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p:nvSpPr>
            <p:spPr bwMode="auto">
              <a:xfrm>
                <a:off x="8472" y="1896"/>
                <a:ext cx="1358" cy="977"/>
              </a:xfrm>
              <a:custGeom>
                <a:avLst/>
                <a:gdLst>
                  <a:gd name="T0" fmla="+- 0 8962 8472"/>
                  <a:gd name="T1" fmla="*/ T0 w 1358"/>
                  <a:gd name="T2" fmla="+- 0 2873 1896"/>
                  <a:gd name="T3" fmla="*/ 2873 h 977"/>
                  <a:gd name="T4" fmla="+- 0 8500 8472"/>
                  <a:gd name="T5" fmla="*/ T4 w 1358"/>
                  <a:gd name="T6" fmla="+- 0 2183 1896"/>
                  <a:gd name="T7" fmla="*/ 2183 h 977"/>
                  <a:gd name="T8" fmla="+- 0 8491 8472"/>
                  <a:gd name="T9" fmla="*/ T8 w 1358"/>
                  <a:gd name="T10" fmla="+- 0 2189 1896"/>
                  <a:gd name="T11" fmla="*/ 2189 h 977"/>
                  <a:gd name="T12" fmla="+- 0 8491 8472"/>
                  <a:gd name="T13" fmla="*/ T12 w 1358"/>
                  <a:gd name="T14" fmla="+- 0 2206 1896"/>
                  <a:gd name="T15" fmla="*/ 2206 h 977"/>
                  <a:gd name="T16" fmla="+- 0 8939 8472"/>
                  <a:gd name="T17" fmla="*/ T16 w 1358"/>
                  <a:gd name="T18" fmla="+- 0 2873 1896"/>
                  <a:gd name="T19" fmla="*/ 2873 h 977"/>
                  <a:gd name="T20" fmla="+- 0 8962 8472"/>
                  <a:gd name="T21" fmla="*/ T20 w 1358"/>
                  <a:gd name="T22" fmla="+- 0 2873 1896"/>
                  <a:gd name="T23" fmla="*/ 2873 h 977"/>
                </a:gdLst>
                <a:ahLst/>
                <a:cxnLst>
                  <a:cxn ang="0">
                    <a:pos x="T1" y="T3"/>
                  </a:cxn>
                  <a:cxn ang="0">
                    <a:pos x="T5" y="T7"/>
                  </a:cxn>
                  <a:cxn ang="0">
                    <a:pos x="T9" y="T11"/>
                  </a:cxn>
                  <a:cxn ang="0">
                    <a:pos x="T13" y="T15"/>
                  </a:cxn>
                  <a:cxn ang="0">
                    <a:pos x="T17" y="T19"/>
                  </a:cxn>
                  <a:cxn ang="0">
                    <a:pos x="T21" y="T23"/>
                  </a:cxn>
                </a:cxnLst>
                <a:rect l="0" t="0" r="r" b="b"/>
                <a:pathLst>
                  <a:path w="1358" h="977">
                    <a:moveTo>
                      <a:pt x="490" y="977"/>
                    </a:moveTo>
                    <a:lnTo>
                      <a:pt x="28" y="287"/>
                    </a:lnTo>
                    <a:lnTo>
                      <a:pt x="19" y="293"/>
                    </a:lnTo>
                    <a:lnTo>
                      <a:pt x="19" y="310"/>
                    </a:lnTo>
                    <a:lnTo>
                      <a:pt x="467" y="977"/>
                    </a:lnTo>
                    <a:lnTo>
                      <a:pt x="490" y="97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p:nvSpPr>
            <p:spPr bwMode="auto">
              <a:xfrm>
                <a:off x="8472" y="1896"/>
                <a:ext cx="1358" cy="977"/>
              </a:xfrm>
              <a:custGeom>
                <a:avLst/>
                <a:gdLst>
                  <a:gd name="T0" fmla="+- 0 8892 8472"/>
                  <a:gd name="T1" fmla="*/ T0 w 1358"/>
                  <a:gd name="T2" fmla="+- 0 1920 1896"/>
                  <a:gd name="T3" fmla="*/ 1920 h 977"/>
                  <a:gd name="T4" fmla="+- 0 8878 8472"/>
                  <a:gd name="T5" fmla="*/ T4 w 1358"/>
                  <a:gd name="T6" fmla="+- 0 1918 1896"/>
                  <a:gd name="T7" fmla="*/ 1918 h 977"/>
                  <a:gd name="T8" fmla="+- 0 8883 8472"/>
                  <a:gd name="T9" fmla="*/ T8 w 1358"/>
                  <a:gd name="T10" fmla="+- 0 1926 1896"/>
                  <a:gd name="T11" fmla="*/ 1926 h 977"/>
                  <a:gd name="T12" fmla="+- 0 8892 8472"/>
                  <a:gd name="T13" fmla="*/ T12 w 1358"/>
                  <a:gd name="T14" fmla="+- 0 1920 1896"/>
                  <a:gd name="T15" fmla="*/ 1920 h 977"/>
                </a:gdLst>
                <a:ahLst/>
                <a:cxnLst>
                  <a:cxn ang="0">
                    <a:pos x="T1" y="T3"/>
                  </a:cxn>
                  <a:cxn ang="0">
                    <a:pos x="T5" y="T7"/>
                  </a:cxn>
                  <a:cxn ang="0">
                    <a:pos x="T9" y="T11"/>
                  </a:cxn>
                  <a:cxn ang="0">
                    <a:pos x="T13" y="T15"/>
                  </a:cxn>
                </a:cxnLst>
                <a:rect l="0" t="0" r="r" b="b"/>
                <a:pathLst>
                  <a:path w="1358" h="977">
                    <a:moveTo>
                      <a:pt x="420" y="24"/>
                    </a:moveTo>
                    <a:lnTo>
                      <a:pt x="406" y="22"/>
                    </a:lnTo>
                    <a:lnTo>
                      <a:pt x="411" y="30"/>
                    </a:lnTo>
                    <a:lnTo>
                      <a:pt x="420" y="2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8472" y="1896"/>
                <a:ext cx="1358" cy="977"/>
              </a:xfrm>
              <a:custGeom>
                <a:avLst/>
                <a:gdLst>
                  <a:gd name="T0" fmla="+- 0 8883 8472"/>
                  <a:gd name="T1" fmla="*/ T0 w 1358"/>
                  <a:gd name="T2" fmla="+- 0 1926 1896"/>
                  <a:gd name="T3" fmla="*/ 1926 h 977"/>
                  <a:gd name="T4" fmla="+- 0 8878 8472"/>
                  <a:gd name="T5" fmla="*/ T4 w 1358"/>
                  <a:gd name="T6" fmla="+- 0 1918 1896"/>
                  <a:gd name="T7" fmla="*/ 1918 h 977"/>
                  <a:gd name="T8" fmla="+- 0 8878 8472"/>
                  <a:gd name="T9" fmla="*/ T8 w 1358"/>
                  <a:gd name="T10" fmla="+- 0 1930 1896"/>
                  <a:gd name="T11" fmla="*/ 1930 h 977"/>
                  <a:gd name="T12" fmla="+- 0 8883 8472"/>
                  <a:gd name="T13" fmla="*/ T12 w 1358"/>
                  <a:gd name="T14" fmla="+- 0 1926 1896"/>
                  <a:gd name="T15" fmla="*/ 1926 h 977"/>
                </a:gdLst>
                <a:ahLst/>
                <a:cxnLst>
                  <a:cxn ang="0">
                    <a:pos x="T1" y="T3"/>
                  </a:cxn>
                  <a:cxn ang="0">
                    <a:pos x="T5" y="T7"/>
                  </a:cxn>
                  <a:cxn ang="0">
                    <a:pos x="T9" y="T11"/>
                  </a:cxn>
                  <a:cxn ang="0">
                    <a:pos x="T13" y="T15"/>
                  </a:cxn>
                </a:cxnLst>
                <a:rect l="0" t="0" r="r" b="b"/>
                <a:pathLst>
                  <a:path w="1358" h="977">
                    <a:moveTo>
                      <a:pt x="411" y="30"/>
                    </a:moveTo>
                    <a:lnTo>
                      <a:pt x="406" y="22"/>
                    </a:lnTo>
                    <a:lnTo>
                      <a:pt x="406" y="34"/>
                    </a:lnTo>
                    <a:lnTo>
                      <a:pt x="411" y="3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8472" y="1896"/>
                <a:ext cx="1358" cy="977"/>
              </a:xfrm>
              <a:custGeom>
                <a:avLst/>
                <a:gdLst>
                  <a:gd name="T0" fmla="+- 0 8892 8472"/>
                  <a:gd name="T1" fmla="*/ T0 w 1358"/>
                  <a:gd name="T2" fmla="+- 0 1939 1896"/>
                  <a:gd name="T3" fmla="*/ 1939 h 977"/>
                  <a:gd name="T4" fmla="+- 0 8892 8472"/>
                  <a:gd name="T5" fmla="*/ T4 w 1358"/>
                  <a:gd name="T6" fmla="+- 0 1920 1896"/>
                  <a:gd name="T7" fmla="*/ 1920 h 977"/>
                  <a:gd name="T8" fmla="+- 0 8883 8472"/>
                  <a:gd name="T9" fmla="*/ T8 w 1358"/>
                  <a:gd name="T10" fmla="+- 0 1926 1896"/>
                  <a:gd name="T11" fmla="*/ 1926 h 977"/>
                  <a:gd name="T12" fmla="+- 0 8892 8472"/>
                  <a:gd name="T13" fmla="*/ T12 w 1358"/>
                  <a:gd name="T14" fmla="+- 0 1939 1896"/>
                  <a:gd name="T15" fmla="*/ 1939 h 977"/>
                </a:gdLst>
                <a:ahLst/>
                <a:cxnLst>
                  <a:cxn ang="0">
                    <a:pos x="T1" y="T3"/>
                  </a:cxn>
                  <a:cxn ang="0">
                    <a:pos x="T5" y="T7"/>
                  </a:cxn>
                  <a:cxn ang="0">
                    <a:pos x="T9" y="T11"/>
                  </a:cxn>
                  <a:cxn ang="0">
                    <a:pos x="T13" y="T15"/>
                  </a:cxn>
                </a:cxnLst>
                <a:rect l="0" t="0" r="r" b="b"/>
                <a:pathLst>
                  <a:path w="1358" h="977">
                    <a:moveTo>
                      <a:pt x="420" y="43"/>
                    </a:moveTo>
                    <a:lnTo>
                      <a:pt x="420" y="24"/>
                    </a:lnTo>
                    <a:lnTo>
                      <a:pt x="411" y="30"/>
                    </a:lnTo>
                    <a:lnTo>
                      <a:pt x="420" y="4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131" name="Group 5130"/>
            <p:cNvGrpSpPr/>
            <p:nvPr/>
          </p:nvGrpSpPr>
          <p:grpSpPr>
            <a:xfrm>
              <a:off x="2895600" y="3072133"/>
              <a:ext cx="1381125" cy="415925"/>
              <a:chOff x="2895600" y="3072133"/>
              <a:chExt cx="1381125" cy="415925"/>
            </a:xfrm>
          </p:grpSpPr>
          <p:sp>
            <p:nvSpPr>
              <p:cNvPr id="14" name="Freeform 14"/>
              <p:cNvSpPr>
                <a:spLocks/>
              </p:cNvSpPr>
              <p:nvPr/>
            </p:nvSpPr>
            <p:spPr bwMode="auto">
              <a:xfrm>
                <a:off x="2895600" y="3072133"/>
                <a:ext cx="1381125" cy="415925"/>
              </a:xfrm>
              <a:custGeom>
                <a:avLst/>
                <a:gdLst>
                  <a:gd name="T0" fmla="+- 0 4784 4634"/>
                  <a:gd name="T1" fmla="*/ T0 w 2177"/>
                  <a:gd name="T2" fmla="+- 0 3823 2873"/>
                  <a:gd name="T3" fmla="*/ 3823 h 655"/>
                  <a:gd name="T4" fmla="+- 0 4634 4634"/>
                  <a:gd name="T5" fmla="*/ T4 w 2177"/>
                  <a:gd name="T6" fmla="+- 0 4311 2873"/>
                  <a:gd name="T7" fmla="*/ 4311 h 655"/>
                  <a:gd name="T8" fmla="+- 0 4649 4634"/>
                  <a:gd name="T9" fmla="*/ T8 w 2177"/>
                  <a:gd name="T10" fmla="+- 0 4314 2873"/>
                  <a:gd name="T11" fmla="*/ 4314 h 655"/>
                  <a:gd name="T12" fmla="+- 0 4649 4634"/>
                  <a:gd name="T13" fmla="*/ T12 w 2177"/>
                  <a:gd name="T14" fmla="+- 0 4294 2873"/>
                  <a:gd name="T15" fmla="*/ 4294 h 655"/>
                  <a:gd name="T16" fmla="+- 0 4659 4634"/>
                  <a:gd name="T17" fmla="*/ T16 w 2177"/>
                  <a:gd name="T18" fmla="+- 0 4296 2873"/>
                  <a:gd name="T19" fmla="*/ 4296 h 655"/>
                  <a:gd name="T20" fmla="+- 0 4804 4634"/>
                  <a:gd name="T21" fmla="*/ T20 w 2177"/>
                  <a:gd name="T22" fmla="+- 0 3823 2873"/>
                  <a:gd name="T23" fmla="*/ 3823 h 655"/>
                  <a:gd name="T24" fmla="+- 0 4784 4634"/>
                  <a:gd name="T25" fmla="*/ T24 w 2177"/>
                  <a:gd name="T26" fmla="+- 0 3823 2873"/>
                  <a:gd name="T27" fmla="*/ 3823 h 655"/>
                </a:gdLst>
                <a:ahLst/>
                <a:cxnLst>
                  <a:cxn ang="0">
                    <a:pos x="T1" y="T3"/>
                  </a:cxn>
                  <a:cxn ang="0">
                    <a:pos x="T5" y="T7"/>
                  </a:cxn>
                  <a:cxn ang="0">
                    <a:pos x="T9" y="T11"/>
                  </a:cxn>
                  <a:cxn ang="0">
                    <a:pos x="T13" y="T15"/>
                  </a:cxn>
                  <a:cxn ang="0">
                    <a:pos x="T17" y="T19"/>
                  </a:cxn>
                  <a:cxn ang="0">
                    <a:pos x="T21" y="T23"/>
                  </a:cxn>
                  <a:cxn ang="0">
                    <a:pos x="T25" y="T27"/>
                  </a:cxn>
                </a:cxnLst>
                <a:rect l="0" t="0" r="r" b="b"/>
                <a:pathLst>
                  <a:path w="2177" h="655">
                    <a:moveTo>
                      <a:pt x="150" y="950"/>
                    </a:moveTo>
                    <a:lnTo>
                      <a:pt x="0" y="1438"/>
                    </a:lnTo>
                    <a:lnTo>
                      <a:pt x="15" y="1441"/>
                    </a:lnTo>
                    <a:lnTo>
                      <a:pt x="15" y="1421"/>
                    </a:lnTo>
                    <a:lnTo>
                      <a:pt x="25" y="1423"/>
                    </a:lnTo>
                    <a:lnTo>
                      <a:pt x="170" y="950"/>
                    </a:lnTo>
                    <a:lnTo>
                      <a:pt x="150" y="95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p:nvSpPr>
            <p:spPr bwMode="auto">
              <a:xfrm>
                <a:off x="2895600" y="3072133"/>
                <a:ext cx="1381125" cy="415925"/>
              </a:xfrm>
              <a:custGeom>
                <a:avLst/>
                <a:gdLst>
                  <a:gd name="T0" fmla="+- 0 4659 4634"/>
                  <a:gd name="T1" fmla="*/ T0 w 2177"/>
                  <a:gd name="T2" fmla="+- 0 4296 2873"/>
                  <a:gd name="T3" fmla="*/ 4296 h 655"/>
                  <a:gd name="T4" fmla="+- 0 4649 4634"/>
                  <a:gd name="T5" fmla="*/ T4 w 2177"/>
                  <a:gd name="T6" fmla="+- 0 4294 2873"/>
                  <a:gd name="T7" fmla="*/ 4294 h 655"/>
                  <a:gd name="T8" fmla="+- 0 4656 4634"/>
                  <a:gd name="T9" fmla="*/ T8 w 2177"/>
                  <a:gd name="T10" fmla="+- 0 4306 2873"/>
                  <a:gd name="T11" fmla="*/ 4306 h 655"/>
                  <a:gd name="T12" fmla="+- 0 4659 4634"/>
                  <a:gd name="T13" fmla="*/ T12 w 2177"/>
                  <a:gd name="T14" fmla="+- 0 4296 2873"/>
                  <a:gd name="T15" fmla="*/ 4296 h 655"/>
                </a:gdLst>
                <a:ahLst/>
                <a:cxnLst>
                  <a:cxn ang="0">
                    <a:pos x="T1" y="T3"/>
                  </a:cxn>
                  <a:cxn ang="0">
                    <a:pos x="T5" y="T7"/>
                  </a:cxn>
                  <a:cxn ang="0">
                    <a:pos x="T9" y="T11"/>
                  </a:cxn>
                  <a:cxn ang="0">
                    <a:pos x="T13" y="T15"/>
                  </a:cxn>
                </a:cxnLst>
                <a:rect l="0" t="0" r="r" b="b"/>
                <a:pathLst>
                  <a:path w="2177" h="655">
                    <a:moveTo>
                      <a:pt x="25" y="1423"/>
                    </a:moveTo>
                    <a:lnTo>
                      <a:pt x="15" y="1421"/>
                    </a:lnTo>
                    <a:lnTo>
                      <a:pt x="22" y="1433"/>
                    </a:lnTo>
                    <a:lnTo>
                      <a:pt x="25" y="1423"/>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2895600" y="3072133"/>
                <a:ext cx="1381125" cy="415925"/>
              </a:xfrm>
              <a:custGeom>
                <a:avLst/>
                <a:gdLst>
                  <a:gd name="T0" fmla="+- 0 5414 4634"/>
                  <a:gd name="T1" fmla="*/ T0 w 2177"/>
                  <a:gd name="T2" fmla="+- 0 4475 2873"/>
                  <a:gd name="T3" fmla="*/ 4475 h 655"/>
                  <a:gd name="T4" fmla="+- 0 5414 4634"/>
                  <a:gd name="T5" fmla="*/ T4 w 2177"/>
                  <a:gd name="T6" fmla="+- 0 4455 2873"/>
                  <a:gd name="T7" fmla="*/ 4455 h 655"/>
                  <a:gd name="T8" fmla="+- 0 5405 4634"/>
                  <a:gd name="T9" fmla="*/ T8 w 2177"/>
                  <a:gd name="T10" fmla="+- 0 4469 2873"/>
                  <a:gd name="T11" fmla="*/ 4469 h 655"/>
                  <a:gd name="T12" fmla="+- 0 5394 4634"/>
                  <a:gd name="T13" fmla="*/ T12 w 2177"/>
                  <a:gd name="T14" fmla="+- 0 4450 2873"/>
                  <a:gd name="T15" fmla="*/ 4450 h 655"/>
                  <a:gd name="T16" fmla="+- 0 4659 4634"/>
                  <a:gd name="T17" fmla="*/ T16 w 2177"/>
                  <a:gd name="T18" fmla="+- 0 4296 2873"/>
                  <a:gd name="T19" fmla="*/ 4296 h 655"/>
                  <a:gd name="T20" fmla="+- 0 4656 4634"/>
                  <a:gd name="T21" fmla="*/ T20 w 2177"/>
                  <a:gd name="T22" fmla="+- 0 4306 2873"/>
                  <a:gd name="T23" fmla="*/ 4306 h 655"/>
                  <a:gd name="T24" fmla="+- 0 4649 4634"/>
                  <a:gd name="T25" fmla="*/ T24 w 2177"/>
                  <a:gd name="T26" fmla="+- 0 4294 2873"/>
                  <a:gd name="T27" fmla="*/ 4294 h 655"/>
                  <a:gd name="T28" fmla="+- 0 4649 4634"/>
                  <a:gd name="T29" fmla="*/ T28 w 2177"/>
                  <a:gd name="T30" fmla="+- 0 4314 2873"/>
                  <a:gd name="T31" fmla="*/ 4314 h 655"/>
                  <a:gd name="T32" fmla="+- 0 5414 4634"/>
                  <a:gd name="T33" fmla="*/ T32 w 2177"/>
                  <a:gd name="T34" fmla="+- 0 4475 2873"/>
                  <a:gd name="T35" fmla="*/ 4475 h 65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2177" h="655">
                    <a:moveTo>
                      <a:pt x="780" y="1602"/>
                    </a:moveTo>
                    <a:lnTo>
                      <a:pt x="780" y="1582"/>
                    </a:lnTo>
                    <a:lnTo>
                      <a:pt x="771" y="1596"/>
                    </a:lnTo>
                    <a:lnTo>
                      <a:pt x="760" y="1577"/>
                    </a:lnTo>
                    <a:lnTo>
                      <a:pt x="25" y="1423"/>
                    </a:lnTo>
                    <a:lnTo>
                      <a:pt x="22" y="1433"/>
                    </a:lnTo>
                    <a:lnTo>
                      <a:pt x="15" y="1421"/>
                    </a:lnTo>
                    <a:lnTo>
                      <a:pt x="15" y="1441"/>
                    </a:lnTo>
                    <a:lnTo>
                      <a:pt x="780" y="1602"/>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2895600" y="3072133"/>
                <a:ext cx="1381125" cy="415925"/>
              </a:xfrm>
              <a:custGeom>
                <a:avLst/>
                <a:gdLst>
                  <a:gd name="T0" fmla="+- 0 5960 4634"/>
                  <a:gd name="T1" fmla="*/ T0 w 2177"/>
                  <a:gd name="T2" fmla="+- 0 3823 2873"/>
                  <a:gd name="T3" fmla="*/ 3823 h 655"/>
                  <a:gd name="T4" fmla="+- 0 5266 4634"/>
                  <a:gd name="T5" fmla="*/ T4 w 2177"/>
                  <a:gd name="T6" fmla="+- 0 4234 2873"/>
                  <a:gd name="T7" fmla="*/ 4234 h 655"/>
                  <a:gd name="T8" fmla="+- 0 5282 4634"/>
                  <a:gd name="T9" fmla="*/ T8 w 2177"/>
                  <a:gd name="T10" fmla="+- 0 4262 2873"/>
                  <a:gd name="T11" fmla="*/ 4262 h 655"/>
                  <a:gd name="T12" fmla="+- 0 5282 4634"/>
                  <a:gd name="T13" fmla="*/ T12 w 2177"/>
                  <a:gd name="T14" fmla="+- 0 4246 2873"/>
                  <a:gd name="T15" fmla="*/ 4246 h 655"/>
                  <a:gd name="T16" fmla="+- 0 5287 4634"/>
                  <a:gd name="T17" fmla="*/ T16 w 2177"/>
                  <a:gd name="T18" fmla="+- 0 4231 2873"/>
                  <a:gd name="T19" fmla="*/ 4231 h 655"/>
                  <a:gd name="T20" fmla="+- 0 5292 4634"/>
                  <a:gd name="T21" fmla="*/ T20 w 2177"/>
                  <a:gd name="T22" fmla="+- 0 4240 2873"/>
                  <a:gd name="T23" fmla="*/ 4240 h 655"/>
                  <a:gd name="T24" fmla="+- 0 5998 4634"/>
                  <a:gd name="T25" fmla="*/ T24 w 2177"/>
                  <a:gd name="T26" fmla="+- 0 3823 2873"/>
                  <a:gd name="T27" fmla="*/ 3823 h 655"/>
                  <a:gd name="T28" fmla="+- 0 5960 4634"/>
                  <a:gd name="T29" fmla="*/ T28 w 2177"/>
                  <a:gd name="T30" fmla="+- 0 3823 2873"/>
                  <a:gd name="T31" fmla="*/ 3823 h 65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177" h="655">
                    <a:moveTo>
                      <a:pt x="1326" y="950"/>
                    </a:moveTo>
                    <a:lnTo>
                      <a:pt x="632" y="1361"/>
                    </a:lnTo>
                    <a:lnTo>
                      <a:pt x="648" y="1389"/>
                    </a:lnTo>
                    <a:lnTo>
                      <a:pt x="648" y="1373"/>
                    </a:lnTo>
                    <a:lnTo>
                      <a:pt x="653" y="1358"/>
                    </a:lnTo>
                    <a:lnTo>
                      <a:pt x="658" y="1367"/>
                    </a:lnTo>
                    <a:lnTo>
                      <a:pt x="1364" y="950"/>
                    </a:lnTo>
                    <a:lnTo>
                      <a:pt x="1326" y="95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auto">
              <a:xfrm>
                <a:off x="2895600" y="3072133"/>
                <a:ext cx="1381125" cy="415925"/>
              </a:xfrm>
              <a:custGeom>
                <a:avLst/>
                <a:gdLst>
                  <a:gd name="T0" fmla="+- 0 5292 4634"/>
                  <a:gd name="T1" fmla="*/ T0 w 2177"/>
                  <a:gd name="T2" fmla="+- 0 4240 2873"/>
                  <a:gd name="T3" fmla="*/ 4240 h 655"/>
                  <a:gd name="T4" fmla="+- 0 5287 4634"/>
                  <a:gd name="T5" fmla="*/ T4 w 2177"/>
                  <a:gd name="T6" fmla="+- 0 4231 2873"/>
                  <a:gd name="T7" fmla="*/ 4231 h 655"/>
                  <a:gd name="T8" fmla="+- 0 5282 4634"/>
                  <a:gd name="T9" fmla="*/ T8 w 2177"/>
                  <a:gd name="T10" fmla="+- 0 4246 2873"/>
                  <a:gd name="T11" fmla="*/ 4246 h 655"/>
                  <a:gd name="T12" fmla="+- 0 5292 4634"/>
                  <a:gd name="T13" fmla="*/ T12 w 2177"/>
                  <a:gd name="T14" fmla="+- 0 4240 2873"/>
                  <a:gd name="T15" fmla="*/ 4240 h 655"/>
                </a:gdLst>
                <a:ahLst/>
                <a:cxnLst>
                  <a:cxn ang="0">
                    <a:pos x="T1" y="T3"/>
                  </a:cxn>
                  <a:cxn ang="0">
                    <a:pos x="T5" y="T7"/>
                  </a:cxn>
                  <a:cxn ang="0">
                    <a:pos x="T9" y="T11"/>
                  </a:cxn>
                  <a:cxn ang="0">
                    <a:pos x="T13" y="T15"/>
                  </a:cxn>
                </a:cxnLst>
                <a:rect l="0" t="0" r="r" b="b"/>
                <a:pathLst>
                  <a:path w="2177" h="655">
                    <a:moveTo>
                      <a:pt x="658" y="1367"/>
                    </a:moveTo>
                    <a:lnTo>
                      <a:pt x="653" y="1358"/>
                    </a:lnTo>
                    <a:lnTo>
                      <a:pt x="648" y="1373"/>
                    </a:lnTo>
                    <a:lnTo>
                      <a:pt x="658" y="136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2895600" y="3072133"/>
                <a:ext cx="1381125" cy="415925"/>
              </a:xfrm>
              <a:custGeom>
                <a:avLst/>
                <a:gdLst>
                  <a:gd name="T0" fmla="+- 0 5434 4634"/>
                  <a:gd name="T1" fmla="*/ T0 w 2177"/>
                  <a:gd name="T2" fmla="+- 0 4479 2873"/>
                  <a:gd name="T3" fmla="*/ 4479 h 655"/>
                  <a:gd name="T4" fmla="+- 0 5292 4634"/>
                  <a:gd name="T5" fmla="*/ T4 w 2177"/>
                  <a:gd name="T6" fmla="+- 0 4240 2873"/>
                  <a:gd name="T7" fmla="*/ 4240 h 655"/>
                  <a:gd name="T8" fmla="+- 0 5282 4634"/>
                  <a:gd name="T9" fmla="*/ T8 w 2177"/>
                  <a:gd name="T10" fmla="+- 0 4246 2873"/>
                  <a:gd name="T11" fmla="*/ 4246 h 655"/>
                  <a:gd name="T12" fmla="+- 0 5282 4634"/>
                  <a:gd name="T13" fmla="*/ T12 w 2177"/>
                  <a:gd name="T14" fmla="+- 0 4262 2873"/>
                  <a:gd name="T15" fmla="*/ 4262 h 655"/>
                  <a:gd name="T16" fmla="+- 0 5394 4634"/>
                  <a:gd name="T17" fmla="*/ T16 w 2177"/>
                  <a:gd name="T18" fmla="+- 0 4450 2873"/>
                  <a:gd name="T19" fmla="*/ 4450 h 655"/>
                  <a:gd name="T20" fmla="+- 0 5414 4634"/>
                  <a:gd name="T21" fmla="*/ T20 w 2177"/>
                  <a:gd name="T22" fmla="+- 0 4455 2873"/>
                  <a:gd name="T23" fmla="*/ 4455 h 655"/>
                  <a:gd name="T24" fmla="+- 0 5414 4634"/>
                  <a:gd name="T25" fmla="*/ T24 w 2177"/>
                  <a:gd name="T26" fmla="+- 0 4475 2873"/>
                  <a:gd name="T27" fmla="*/ 4475 h 655"/>
                  <a:gd name="T28" fmla="+- 0 5434 4634"/>
                  <a:gd name="T29" fmla="*/ T28 w 2177"/>
                  <a:gd name="T30" fmla="+- 0 4479 2873"/>
                  <a:gd name="T31" fmla="*/ 4479 h 655"/>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2177" h="655">
                    <a:moveTo>
                      <a:pt x="800" y="1606"/>
                    </a:moveTo>
                    <a:lnTo>
                      <a:pt x="658" y="1367"/>
                    </a:lnTo>
                    <a:lnTo>
                      <a:pt x="648" y="1373"/>
                    </a:lnTo>
                    <a:lnTo>
                      <a:pt x="648" y="1389"/>
                    </a:lnTo>
                    <a:lnTo>
                      <a:pt x="760" y="1577"/>
                    </a:lnTo>
                    <a:lnTo>
                      <a:pt x="780" y="1582"/>
                    </a:lnTo>
                    <a:lnTo>
                      <a:pt x="780" y="1602"/>
                    </a:lnTo>
                    <a:lnTo>
                      <a:pt x="800" y="160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p:cNvSpPr>
              <p:nvPr/>
            </p:nvSpPr>
            <p:spPr bwMode="auto">
              <a:xfrm>
                <a:off x="2895600" y="3072133"/>
                <a:ext cx="1381125" cy="415925"/>
              </a:xfrm>
              <a:custGeom>
                <a:avLst/>
                <a:gdLst>
                  <a:gd name="T0" fmla="+- 0 5414 4634"/>
                  <a:gd name="T1" fmla="*/ T0 w 2177"/>
                  <a:gd name="T2" fmla="+- 0 4455 2873"/>
                  <a:gd name="T3" fmla="*/ 4455 h 655"/>
                  <a:gd name="T4" fmla="+- 0 5394 4634"/>
                  <a:gd name="T5" fmla="*/ T4 w 2177"/>
                  <a:gd name="T6" fmla="+- 0 4450 2873"/>
                  <a:gd name="T7" fmla="*/ 4450 h 655"/>
                  <a:gd name="T8" fmla="+- 0 5405 4634"/>
                  <a:gd name="T9" fmla="*/ T8 w 2177"/>
                  <a:gd name="T10" fmla="+- 0 4469 2873"/>
                  <a:gd name="T11" fmla="*/ 4469 h 655"/>
                  <a:gd name="T12" fmla="+- 0 5414 4634"/>
                  <a:gd name="T13" fmla="*/ T12 w 2177"/>
                  <a:gd name="T14" fmla="+- 0 4455 2873"/>
                  <a:gd name="T15" fmla="*/ 4455 h 655"/>
                </a:gdLst>
                <a:ahLst/>
                <a:cxnLst>
                  <a:cxn ang="0">
                    <a:pos x="T1" y="T3"/>
                  </a:cxn>
                  <a:cxn ang="0">
                    <a:pos x="T5" y="T7"/>
                  </a:cxn>
                  <a:cxn ang="0">
                    <a:pos x="T9" y="T11"/>
                  </a:cxn>
                  <a:cxn ang="0">
                    <a:pos x="T13" y="T15"/>
                  </a:cxn>
                </a:cxnLst>
                <a:rect l="0" t="0" r="r" b="b"/>
                <a:pathLst>
                  <a:path w="2177" h="655">
                    <a:moveTo>
                      <a:pt x="780" y="1582"/>
                    </a:moveTo>
                    <a:lnTo>
                      <a:pt x="760" y="1577"/>
                    </a:lnTo>
                    <a:lnTo>
                      <a:pt x="771" y="1596"/>
                    </a:lnTo>
                    <a:lnTo>
                      <a:pt x="780" y="1582"/>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1"/>
            <p:cNvGrpSpPr>
              <a:grpSpLocks/>
            </p:cNvGrpSpPr>
            <p:nvPr/>
          </p:nvGrpSpPr>
          <p:grpSpPr bwMode="auto">
            <a:xfrm>
              <a:off x="2895600" y="3067658"/>
              <a:ext cx="1381125" cy="603250"/>
              <a:chOff x="4634" y="1923"/>
              <a:chExt cx="2177" cy="950"/>
            </a:xfrm>
          </p:grpSpPr>
          <p:sp>
            <p:nvSpPr>
              <p:cNvPr id="22" name="Freeform 22"/>
              <p:cNvSpPr>
                <a:spLocks/>
              </p:cNvSpPr>
              <p:nvPr/>
            </p:nvSpPr>
            <p:spPr bwMode="auto">
              <a:xfrm>
                <a:off x="4634" y="1923"/>
                <a:ext cx="2177" cy="950"/>
              </a:xfrm>
              <a:custGeom>
                <a:avLst/>
                <a:gdLst>
                  <a:gd name="T0" fmla="+- 0 5014 4634"/>
                  <a:gd name="T1" fmla="*/ T0 w 2177"/>
                  <a:gd name="T2" fmla="+- 0 2818 1923"/>
                  <a:gd name="T3" fmla="*/ 2818 h 950"/>
                  <a:gd name="T4" fmla="+- 0 4874 4634"/>
                  <a:gd name="T5" fmla="*/ T4 w 2177"/>
                  <a:gd name="T6" fmla="+- 0 2580 1923"/>
                  <a:gd name="T7" fmla="*/ 2580 h 950"/>
                  <a:gd name="T8" fmla="+- 0 4784 4634"/>
                  <a:gd name="T9" fmla="*/ T8 w 2177"/>
                  <a:gd name="T10" fmla="+- 0 2873 1923"/>
                  <a:gd name="T11" fmla="*/ 2873 h 950"/>
                  <a:gd name="T12" fmla="+- 0 4804 4634"/>
                  <a:gd name="T13" fmla="*/ T12 w 2177"/>
                  <a:gd name="T14" fmla="+- 0 2873 1923"/>
                  <a:gd name="T15" fmla="*/ 2873 h 950"/>
                  <a:gd name="T16" fmla="+- 0 4867 4634"/>
                  <a:gd name="T17" fmla="*/ T16 w 2177"/>
                  <a:gd name="T18" fmla="+- 0 2669 1923"/>
                  <a:gd name="T19" fmla="*/ 2669 h 950"/>
                  <a:gd name="T20" fmla="+- 0 4867 4634"/>
                  <a:gd name="T21" fmla="*/ T20 w 2177"/>
                  <a:gd name="T22" fmla="+- 0 2609 1923"/>
                  <a:gd name="T23" fmla="*/ 2609 h 950"/>
                  <a:gd name="T24" fmla="+- 0 4886 4634"/>
                  <a:gd name="T25" fmla="*/ T24 w 2177"/>
                  <a:gd name="T26" fmla="+- 0 2607 1923"/>
                  <a:gd name="T27" fmla="*/ 2607 h 950"/>
                  <a:gd name="T28" fmla="+- 0 4886 4634"/>
                  <a:gd name="T29" fmla="*/ T28 w 2177"/>
                  <a:gd name="T30" fmla="+- 0 2641 1923"/>
                  <a:gd name="T31" fmla="*/ 2641 h 950"/>
                  <a:gd name="T32" fmla="+- 0 5006 4634"/>
                  <a:gd name="T33" fmla="*/ T32 w 2177"/>
                  <a:gd name="T34" fmla="+- 0 2844 1923"/>
                  <a:gd name="T35" fmla="*/ 2844 h 950"/>
                  <a:gd name="T36" fmla="+- 0 5006 4634"/>
                  <a:gd name="T37" fmla="*/ T36 w 2177"/>
                  <a:gd name="T38" fmla="+- 0 2823 1923"/>
                  <a:gd name="T39" fmla="*/ 2823 h 950"/>
                  <a:gd name="T40" fmla="+- 0 5014 4634"/>
                  <a:gd name="T41" fmla="*/ T40 w 2177"/>
                  <a:gd name="T42" fmla="+- 0 2818 1923"/>
                  <a:gd name="T43" fmla="*/ 2818 h 9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2177" h="950">
                    <a:moveTo>
                      <a:pt x="380" y="895"/>
                    </a:moveTo>
                    <a:lnTo>
                      <a:pt x="240" y="657"/>
                    </a:lnTo>
                    <a:lnTo>
                      <a:pt x="150" y="950"/>
                    </a:lnTo>
                    <a:lnTo>
                      <a:pt x="170" y="950"/>
                    </a:lnTo>
                    <a:lnTo>
                      <a:pt x="233" y="746"/>
                    </a:lnTo>
                    <a:lnTo>
                      <a:pt x="233" y="686"/>
                    </a:lnTo>
                    <a:lnTo>
                      <a:pt x="252" y="684"/>
                    </a:lnTo>
                    <a:lnTo>
                      <a:pt x="252" y="718"/>
                    </a:lnTo>
                    <a:lnTo>
                      <a:pt x="372" y="921"/>
                    </a:lnTo>
                    <a:lnTo>
                      <a:pt x="372" y="900"/>
                    </a:lnTo>
                    <a:lnTo>
                      <a:pt x="380" y="895"/>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p:nvSpPr>
            <p:spPr bwMode="auto">
              <a:xfrm>
                <a:off x="4634" y="1923"/>
                <a:ext cx="2177" cy="950"/>
              </a:xfrm>
              <a:custGeom>
                <a:avLst/>
                <a:gdLst>
                  <a:gd name="T0" fmla="+- 0 4886 4634"/>
                  <a:gd name="T1" fmla="*/ T0 w 2177"/>
                  <a:gd name="T2" fmla="+- 0 2607 1923"/>
                  <a:gd name="T3" fmla="*/ 2607 h 950"/>
                  <a:gd name="T4" fmla="+- 0 4867 4634"/>
                  <a:gd name="T5" fmla="*/ T4 w 2177"/>
                  <a:gd name="T6" fmla="+- 0 2609 1923"/>
                  <a:gd name="T7" fmla="*/ 2609 h 950"/>
                  <a:gd name="T8" fmla="+- 0 4879 4634"/>
                  <a:gd name="T9" fmla="*/ T8 w 2177"/>
                  <a:gd name="T10" fmla="+- 0 2630 1923"/>
                  <a:gd name="T11" fmla="*/ 2630 h 950"/>
                  <a:gd name="T12" fmla="+- 0 4886 4634"/>
                  <a:gd name="T13" fmla="*/ T12 w 2177"/>
                  <a:gd name="T14" fmla="+- 0 2607 1923"/>
                  <a:gd name="T15" fmla="*/ 2607 h 950"/>
                </a:gdLst>
                <a:ahLst/>
                <a:cxnLst>
                  <a:cxn ang="0">
                    <a:pos x="T1" y="T3"/>
                  </a:cxn>
                  <a:cxn ang="0">
                    <a:pos x="T5" y="T7"/>
                  </a:cxn>
                  <a:cxn ang="0">
                    <a:pos x="T9" y="T11"/>
                  </a:cxn>
                  <a:cxn ang="0">
                    <a:pos x="T13" y="T15"/>
                  </a:cxn>
                </a:cxnLst>
                <a:rect l="0" t="0" r="r" b="b"/>
                <a:pathLst>
                  <a:path w="2177" h="950">
                    <a:moveTo>
                      <a:pt x="252" y="684"/>
                    </a:moveTo>
                    <a:lnTo>
                      <a:pt x="233" y="686"/>
                    </a:lnTo>
                    <a:lnTo>
                      <a:pt x="245" y="707"/>
                    </a:lnTo>
                    <a:lnTo>
                      <a:pt x="252" y="68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4634" y="1923"/>
                <a:ext cx="2177" cy="950"/>
              </a:xfrm>
              <a:custGeom>
                <a:avLst/>
                <a:gdLst>
                  <a:gd name="T0" fmla="+- 0 4879 4634"/>
                  <a:gd name="T1" fmla="*/ T0 w 2177"/>
                  <a:gd name="T2" fmla="+- 0 2630 1923"/>
                  <a:gd name="T3" fmla="*/ 2630 h 950"/>
                  <a:gd name="T4" fmla="+- 0 4867 4634"/>
                  <a:gd name="T5" fmla="*/ T4 w 2177"/>
                  <a:gd name="T6" fmla="+- 0 2609 1923"/>
                  <a:gd name="T7" fmla="*/ 2609 h 950"/>
                  <a:gd name="T8" fmla="+- 0 4867 4634"/>
                  <a:gd name="T9" fmla="*/ T8 w 2177"/>
                  <a:gd name="T10" fmla="+- 0 2669 1923"/>
                  <a:gd name="T11" fmla="*/ 2669 h 950"/>
                  <a:gd name="T12" fmla="+- 0 4879 4634"/>
                  <a:gd name="T13" fmla="*/ T12 w 2177"/>
                  <a:gd name="T14" fmla="+- 0 2630 1923"/>
                  <a:gd name="T15" fmla="*/ 2630 h 950"/>
                </a:gdLst>
                <a:ahLst/>
                <a:cxnLst>
                  <a:cxn ang="0">
                    <a:pos x="T1" y="T3"/>
                  </a:cxn>
                  <a:cxn ang="0">
                    <a:pos x="T5" y="T7"/>
                  </a:cxn>
                  <a:cxn ang="0">
                    <a:pos x="T9" y="T11"/>
                  </a:cxn>
                  <a:cxn ang="0">
                    <a:pos x="T13" y="T15"/>
                  </a:cxn>
                </a:cxnLst>
                <a:rect l="0" t="0" r="r" b="b"/>
                <a:pathLst>
                  <a:path w="2177" h="950">
                    <a:moveTo>
                      <a:pt x="245" y="707"/>
                    </a:moveTo>
                    <a:lnTo>
                      <a:pt x="233" y="686"/>
                    </a:lnTo>
                    <a:lnTo>
                      <a:pt x="233" y="746"/>
                    </a:lnTo>
                    <a:lnTo>
                      <a:pt x="245" y="707"/>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p:nvSpPr>
            <p:spPr bwMode="auto">
              <a:xfrm>
                <a:off x="4634" y="1923"/>
                <a:ext cx="2177" cy="950"/>
              </a:xfrm>
              <a:custGeom>
                <a:avLst/>
                <a:gdLst>
                  <a:gd name="T0" fmla="+- 0 4886 4634"/>
                  <a:gd name="T1" fmla="*/ T0 w 2177"/>
                  <a:gd name="T2" fmla="+- 0 2641 1923"/>
                  <a:gd name="T3" fmla="*/ 2641 h 950"/>
                  <a:gd name="T4" fmla="+- 0 4886 4634"/>
                  <a:gd name="T5" fmla="*/ T4 w 2177"/>
                  <a:gd name="T6" fmla="+- 0 2607 1923"/>
                  <a:gd name="T7" fmla="*/ 2607 h 950"/>
                  <a:gd name="T8" fmla="+- 0 4879 4634"/>
                  <a:gd name="T9" fmla="*/ T8 w 2177"/>
                  <a:gd name="T10" fmla="+- 0 2630 1923"/>
                  <a:gd name="T11" fmla="*/ 2630 h 950"/>
                  <a:gd name="T12" fmla="+- 0 4886 4634"/>
                  <a:gd name="T13" fmla="*/ T12 w 2177"/>
                  <a:gd name="T14" fmla="+- 0 2641 1923"/>
                  <a:gd name="T15" fmla="*/ 2641 h 950"/>
                </a:gdLst>
                <a:ahLst/>
                <a:cxnLst>
                  <a:cxn ang="0">
                    <a:pos x="T1" y="T3"/>
                  </a:cxn>
                  <a:cxn ang="0">
                    <a:pos x="T5" y="T7"/>
                  </a:cxn>
                  <a:cxn ang="0">
                    <a:pos x="T9" y="T11"/>
                  </a:cxn>
                  <a:cxn ang="0">
                    <a:pos x="T13" y="T15"/>
                  </a:cxn>
                </a:cxnLst>
                <a:rect l="0" t="0" r="r" b="b"/>
                <a:pathLst>
                  <a:path w="2177" h="950">
                    <a:moveTo>
                      <a:pt x="252" y="718"/>
                    </a:moveTo>
                    <a:lnTo>
                      <a:pt x="252" y="684"/>
                    </a:lnTo>
                    <a:lnTo>
                      <a:pt x="245" y="707"/>
                    </a:lnTo>
                    <a:lnTo>
                      <a:pt x="252" y="71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p:cNvSpPr>
              <p:nvPr/>
            </p:nvSpPr>
            <p:spPr bwMode="auto">
              <a:xfrm>
                <a:off x="4634" y="1923"/>
                <a:ext cx="2177" cy="950"/>
              </a:xfrm>
              <a:custGeom>
                <a:avLst/>
                <a:gdLst>
                  <a:gd name="T0" fmla="+- 0 5018 4634"/>
                  <a:gd name="T1" fmla="*/ T0 w 2177"/>
                  <a:gd name="T2" fmla="+- 0 2825 1923"/>
                  <a:gd name="T3" fmla="*/ 2825 h 950"/>
                  <a:gd name="T4" fmla="+- 0 5014 4634"/>
                  <a:gd name="T5" fmla="*/ T4 w 2177"/>
                  <a:gd name="T6" fmla="+- 0 2818 1923"/>
                  <a:gd name="T7" fmla="*/ 2818 h 950"/>
                  <a:gd name="T8" fmla="+- 0 5006 4634"/>
                  <a:gd name="T9" fmla="*/ T8 w 2177"/>
                  <a:gd name="T10" fmla="+- 0 2823 1923"/>
                  <a:gd name="T11" fmla="*/ 2823 h 950"/>
                  <a:gd name="T12" fmla="+- 0 5018 4634"/>
                  <a:gd name="T13" fmla="*/ T12 w 2177"/>
                  <a:gd name="T14" fmla="+- 0 2825 1923"/>
                  <a:gd name="T15" fmla="*/ 2825 h 950"/>
                </a:gdLst>
                <a:ahLst/>
                <a:cxnLst>
                  <a:cxn ang="0">
                    <a:pos x="T1" y="T3"/>
                  </a:cxn>
                  <a:cxn ang="0">
                    <a:pos x="T5" y="T7"/>
                  </a:cxn>
                  <a:cxn ang="0">
                    <a:pos x="T9" y="T11"/>
                  </a:cxn>
                  <a:cxn ang="0">
                    <a:pos x="T13" y="T15"/>
                  </a:cxn>
                </a:cxnLst>
                <a:rect l="0" t="0" r="r" b="b"/>
                <a:pathLst>
                  <a:path w="2177" h="950">
                    <a:moveTo>
                      <a:pt x="384" y="902"/>
                    </a:moveTo>
                    <a:lnTo>
                      <a:pt x="380" y="895"/>
                    </a:lnTo>
                    <a:lnTo>
                      <a:pt x="372" y="900"/>
                    </a:lnTo>
                    <a:lnTo>
                      <a:pt x="384" y="902"/>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p:cNvSpPr>
              <p:nvPr/>
            </p:nvSpPr>
            <p:spPr bwMode="auto">
              <a:xfrm>
                <a:off x="4634" y="1923"/>
                <a:ext cx="2177" cy="950"/>
              </a:xfrm>
              <a:custGeom>
                <a:avLst/>
                <a:gdLst>
                  <a:gd name="T0" fmla="+- 0 5018 4634"/>
                  <a:gd name="T1" fmla="*/ T0 w 2177"/>
                  <a:gd name="T2" fmla="+- 0 2837 1923"/>
                  <a:gd name="T3" fmla="*/ 2837 h 950"/>
                  <a:gd name="T4" fmla="+- 0 5018 4634"/>
                  <a:gd name="T5" fmla="*/ T4 w 2177"/>
                  <a:gd name="T6" fmla="+- 0 2825 1923"/>
                  <a:gd name="T7" fmla="*/ 2825 h 950"/>
                  <a:gd name="T8" fmla="+- 0 5006 4634"/>
                  <a:gd name="T9" fmla="*/ T8 w 2177"/>
                  <a:gd name="T10" fmla="+- 0 2823 1923"/>
                  <a:gd name="T11" fmla="*/ 2823 h 950"/>
                  <a:gd name="T12" fmla="+- 0 5006 4634"/>
                  <a:gd name="T13" fmla="*/ T12 w 2177"/>
                  <a:gd name="T14" fmla="+- 0 2844 1923"/>
                  <a:gd name="T15" fmla="*/ 2844 h 950"/>
                  <a:gd name="T16" fmla="+- 0 5018 4634"/>
                  <a:gd name="T17" fmla="*/ T16 w 2177"/>
                  <a:gd name="T18" fmla="+- 0 2837 1923"/>
                  <a:gd name="T19" fmla="*/ 2837 h 950"/>
                </a:gdLst>
                <a:ahLst/>
                <a:cxnLst>
                  <a:cxn ang="0">
                    <a:pos x="T1" y="T3"/>
                  </a:cxn>
                  <a:cxn ang="0">
                    <a:pos x="T5" y="T7"/>
                  </a:cxn>
                  <a:cxn ang="0">
                    <a:pos x="T9" y="T11"/>
                  </a:cxn>
                  <a:cxn ang="0">
                    <a:pos x="T13" y="T15"/>
                  </a:cxn>
                  <a:cxn ang="0">
                    <a:pos x="T17" y="T19"/>
                  </a:cxn>
                </a:cxnLst>
                <a:rect l="0" t="0" r="r" b="b"/>
                <a:pathLst>
                  <a:path w="2177" h="950">
                    <a:moveTo>
                      <a:pt x="384" y="914"/>
                    </a:moveTo>
                    <a:lnTo>
                      <a:pt x="384" y="902"/>
                    </a:lnTo>
                    <a:lnTo>
                      <a:pt x="372" y="900"/>
                    </a:lnTo>
                    <a:lnTo>
                      <a:pt x="372" y="921"/>
                    </a:lnTo>
                    <a:lnTo>
                      <a:pt x="384" y="914"/>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4634" y="1923"/>
                <a:ext cx="2177" cy="950"/>
              </a:xfrm>
              <a:custGeom>
                <a:avLst/>
                <a:gdLst>
                  <a:gd name="T0" fmla="+- 0 6811 4634"/>
                  <a:gd name="T1" fmla="*/ T0 w 2177"/>
                  <a:gd name="T2" fmla="+- 0 2393 1923"/>
                  <a:gd name="T3" fmla="*/ 2393 h 950"/>
                  <a:gd name="T4" fmla="+- 0 6533 4634"/>
                  <a:gd name="T5" fmla="*/ T4 w 2177"/>
                  <a:gd name="T6" fmla="+- 0 1923 1923"/>
                  <a:gd name="T7" fmla="*/ 1923 h 950"/>
                  <a:gd name="T8" fmla="+- 0 5014 4634"/>
                  <a:gd name="T9" fmla="*/ T8 w 2177"/>
                  <a:gd name="T10" fmla="+- 0 2818 1923"/>
                  <a:gd name="T11" fmla="*/ 2818 h 950"/>
                  <a:gd name="T12" fmla="+- 0 5018 4634"/>
                  <a:gd name="T13" fmla="*/ T12 w 2177"/>
                  <a:gd name="T14" fmla="+- 0 2825 1923"/>
                  <a:gd name="T15" fmla="*/ 2825 h 950"/>
                  <a:gd name="T16" fmla="+- 0 5018 4634"/>
                  <a:gd name="T17" fmla="*/ T16 w 2177"/>
                  <a:gd name="T18" fmla="+- 0 2837 1923"/>
                  <a:gd name="T19" fmla="*/ 2837 h 950"/>
                  <a:gd name="T20" fmla="+- 0 6521 4634"/>
                  <a:gd name="T21" fmla="*/ T20 w 2177"/>
                  <a:gd name="T22" fmla="+- 0 1953 1923"/>
                  <a:gd name="T23" fmla="*/ 1953 h 950"/>
                  <a:gd name="T24" fmla="+- 0 6521 4634"/>
                  <a:gd name="T25" fmla="*/ T24 w 2177"/>
                  <a:gd name="T26" fmla="+- 0 1939 1923"/>
                  <a:gd name="T27" fmla="*/ 1939 h 950"/>
                  <a:gd name="T28" fmla="+- 0 6535 4634"/>
                  <a:gd name="T29" fmla="*/ T28 w 2177"/>
                  <a:gd name="T30" fmla="+- 0 1944 1923"/>
                  <a:gd name="T31" fmla="*/ 1944 h 950"/>
                  <a:gd name="T32" fmla="+- 0 6535 4634"/>
                  <a:gd name="T33" fmla="*/ T32 w 2177"/>
                  <a:gd name="T34" fmla="+- 0 1964 1923"/>
                  <a:gd name="T35" fmla="*/ 1964 h 950"/>
                  <a:gd name="T36" fmla="+- 0 6784 4634"/>
                  <a:gd name="T37" fmla="*/ T36 w 2177"/>
                  <a:gd name="T38" fmla="+- 0 2386 1923"/>
                  <a:gd name="T39" fmla="*/ 2386 h 950"/>
                  <a:gd name="T40" fmla="+- 0 6792 4634"/>
                  <a:gd name="T41" fmla="*/ T40 w 2177"/>
                  <a:gd name="T42" fmla="+- 0 2381 1923"/>
                  <a:gd name="T43" fmla="*/ 2381 h 950"/>
                  <a:gd name="T44" fmla="+- 0 6792 4634"/>
                  <a:gd name="T45" fmla="*/ T44 w 2177"/>
                  <a:gd name="T46" fmla="+- 0 2404 1923"/>
                  <a:gd name="T47" fmla="*/ 2404 h 950"/>
                  <a:gd name="T48" fmla="+- 0 6811 4634"/>
                  <a:gd name="T49" fmla="*/ T48 w 2177"/>
                  <a:gd name="T50" fmla="+- 0 2393 1923"/>
                  <a:gd name="T51" fmla="*/ 2393 h 95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2177" h="950">
                    <a:moveTo>
                      <a:pt x="2177" y="470"/>
                    </a:moveTo>
                    <a:lnTo>
                      <a:pt x="1899" y="0"/>
                    </a:lnTo>
                    <a:lnTo>
                      <a:pt x="380" y="895"/>
                    </a:lnTo>
                    <a:lnTo>
                      <a:pt x="384" y="902"/>
                    </a:lnTo>
                    <a:lnTo>
                      <a:pt x="384" y="914"/>
                    </a:lnTo>
                    <a:lnTo>
                      <a:pt x="1887" y="30"/>
                    </a:lnTo>
                    <a:lnTo>
                      <a:pt x="1887" y="16"/>
                    </a:lnTo>
                    <a:lnTo>
                      <a:pt x="1901" y="21"/>
                    </a:lnTo>
                    <a:lnTo>
                      <a:pt x="1901" y="41"/>
                    </a:lnTo>
                    <a:lnTo>
                      <a:pt x="2150" y="463"/>
                    </a:lnTo>
                    <a:lnTo>
                      <a:pt x="2158" y="458"/>
                    </a:lnTo>
                    <a:lnTo>
                      <a:pt x="2158" y="481"/>
                    </a:lnTo>
                    <a:lnTo>
                      <a:pt x="2177" y="470"/>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9"/>
              <p:cNvSpPr>
                <a:spLocks/>
              </p:cNvSpPr>
              <p:nvPr/>
            </p:nvSpPr>
            <p:spPr bwMode="auto">
              <a:xfrm>
                <a:off x="4634" y="1923"/>
                <a:ext cx="2177" cy="950"/>
              </a:xfrm>
              <a:custGeom>
                <a:avLst/>
                <a:gdLst>
                  <a:gd name="T0" fmla="+- 0 6792 4634"/>
                  <a:gd name="T1" fmla="*/ T0 w 2177"/>
                  <a:gd name="T2" fmla="+- 0 2404 1923"/>
                  <a:gd name="T3" fmla="*/ 2404 h 950"/>
                  <a:gd name="T4" fmla="+- 0 6792 4634"/>
                  <a:gd name="T5" fmla="*/ T4 w 2177"/>
                  <a:gd name="T6" fmla="+- 0 2381 1923"/>
                  <a:gd name="T7" fmla="*/ 2381 h 950"/>
                  <a:gd name="T8" fmla="+- 0 6790 4634"/>
                  <a:gd name="T9" fmla="*/ T8 w 2177"/>
                  <a:gd name="T10" fmla="+- 0 2395 1923"/>
                  <a:gd name="T11" fmla="*/ 2395 h 950"/>
                  <a:gd name="T12" fmla="+- 0 6784 4634"/>
                  <a:gd name="T13" fmla="*/ T12 w 2177"/>
                  <a:gd name="T14" fmla="+- 0 2386 1923"/>
                  <a:gd name="T15" fmla="*/ 2386 h 950"/>
                  <a:gd name="T16" fmla="+- 0 5960 4634"/>
                  <a:gd name="T17" fmla="*/ T16 w 2177"/>
                  <a:gd name="T18" fmla="+- 0 2873 1923"/>
                  <a:gd name="T19" fmla="*/ 2873 h 950"/>
                  <a:gd name="T20" fmla="+- 0 5998 4634"/>
                  <a:gd name="T21" fmla="*/ T20 w 2177"/>
                  <a:gd name="T22" fmla="+- 0 2873 1923"/>
                  <a:gd name="T23" fmla="*/ 2873 h 950"/>
                  <a:gd name="T24" fmla="+- 0 6792 4634"/>
                  <a:gd name="T25" fmla="*/ T24 w 2177"/>
                  <a:gd name="T26" fmla="+- 0 2404 1923"/>
                  <a:gd name="T27" fmla="*/ 2404 h 950"/>
                </a:gdLst>
                <a:ahLst/>
                <a:cxnLst>
                  <a:cxn ang="0">
                    <a:pos x="T1" y="T3"/>
                  </a:cxn>
                  <a:cxn ang="0">
                    <a:pos x="T5" y="T7"/>
                  </a:cxn>
                  <a:cxn ang="0">
                    <a:pos x="T9" y="T11"/>
                  </a:cxn>
                  <a:cxn ang="0">
                    <a:pos x="T13" y="T15"/>
                  </a:cxn>
                  <a:cxn ang="0">
                    <a:pos x="T17" y="T19"/>
                  </a:cxn>
                  <a:cxn ang="0">
                    <a:pos x="T21" y="T23"/>
                  </a:cxn>
                  <a:cxn ang="0">
                    <a:pos x="T25" y="T27"/>
                  </a:cxn>
                </a:cxnLst>
                <a:rect l="0" t="0" r="r" b="b"/>
                <a:pathLst>
                  <a:path w="2177" h="950">
                    <a:moveTo>
                      <a:pt x="2158" y="481"/>
                    </a:moveTo>
                    <a:lnTo>
                      <a:pt x="2158" y="458"/>
                    </a:lnTo>
                    <a:lnTo>
                      <a:pt x="2156" y="472"/>
                    </a:lnTo>
                    <a:lnTo>
                      <a:pt x="2150" y="463"/>
                    </a:lnTo>
                    <a:lnTo>
                      <a:pt x="1326" y="950"/>
                    </a:lnTo>
                    <a:lnTo>
                      <a:pt x="1364" y="950"/>
                    </a:lnTo>
                    <a:lnTo>
                      <a:pt x="2158" y="48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p:nvSpPr>
            <p:spPr bwMode="auto">
              <a:xfrm>
                <a:off x="4634" y="1923"/>
                <a:ext cx="2177" cy="950"/>
              </a:xfrm>
              <a:custGeom>
                <a:avLst/>
                <a:gdLst>
                  <a:gd name="T0" fmla="+- 0 6535 4634"/>
                  <a:gd name="T1" fmla="*/ T0 w 2177"/>
                  <a:gd name="T2" fmla="+- 0 1944 1923"/>
                  <a:gd name="T3" fmla="*/ 1944 h 950"/>
                  <a:gd name="T4" fmla="+- 0 6521 4634"/>
                  <a:gd name="T5" fmla="*/ T4 w 2177"/>
                  <a:gd name="T6" fmla="+- 0 1939 1923"/>
                  <a:gd name="T7" fmla="*/ 1939 h 950"/>
                  <a:gd name="T8" fmla="+- 0 6527 4634"/>
                  <a:gd name="T9" fmla="*/ T8 w 2177"/>
                  <a:gd name="T10" fmla="+- 0 1949 1923"/>
                  <a:gd name="T11" fmla="*/ 1949 h 950"/>
                  <a:gd name="T12" fmla="+- 0 6535 4634"/>
                  <a:gd name="T13" fmla="*/ T12 w 2177"/>
                  <a:gd name="T14" fmla="+- 0 1944 1923"/>
                  <a:gd name="T15" fmla="*/ 1944 h 950"/>
                </a:gdLst>
                <a:ahLst/>
                <a:cxnLst>
                  <a:cxn ang="0">
                    <a:pos x="T1" y="T3"/>
                  </a:cxn>
                  <a:cxn ang="0">
                    <a:pos x="T5" y="T7"/>
                  </a:cxn>
                  <a:cxn ang="0">
                    <a:pos x="T9" y="T11"/>
                  </a:cxn>
                  <a:cxn ang="0">
                    <a:pos x="T13" y="T15"/>
                  </a:cxn>
                </a:cxnLst>
                <a:rect l="0" t="0" r="r" b="b"/>
                <a:pathLst>
                  <a:path w="2177" h="950">
                    <a:moveTo>
                      <a:pt x="1901" y="21"/>
                    </a:moveTo>
                    <a:lnTo>
                      <a:pt x="1887" y="16"/>
                    </a:lnTo>
                    <a:lnTo>
                      <a:pt x="1893" y="26"/>
                    </a:lnTo>
                    <a:lnTo>
                      <a:pt x="1901" y="2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p:cNvSpPr>
              <p:nvPr/>
            </p:nvSpPr>
            <p:spPr bwMode="auto">
              <a:xfrm>
                <a:off x="4634" y="1923"/>
                <a:ext cx="2177" cy="950"/>
              </a:xfrm>
              <a:custGeom>
                <a:avLst/>
                <a:gdLst>
                  <a:gd name="T0" fmla="+- 0 6527 4634"/>
                  <a:gd name="T1" fmla="*/ T0 w 2177"/>
                  <a:gd name="T2" fmla="+- 0 1949 1923"/>
                  <a:gd name="T3" fmla="*/ 1949 h 950"/>
                  <a:gd name="T4" fmla="+- 0 6521 4634"/>
                  <a:gd name="T5" fmla="*/ T4 w 2177"/>
                  <a:gd name="T6" fmla="+- 0 1939 1923"/>
                  <a:gd name="T7" fmla="*/ 1939 h 950"/>
                  <a:gd name="T8" fmla="+- 0 6521 4634"/>
                  <a:gd name="T9" fmla="*/ T8 w 2177"/>
                  <a:gd name="T10" fmla="+- 0 1953 1923"/>
                  <a:gd name="T11" fmla="*/ 1953 h 950"/>
                  <a:gd name="T12" fmla="+- 0 6527 4634"/>
                  <a:gd name="T13" fmla="*/ T12 w 2177"/>
                  <a:gd name="T14" fmla="+- 0 1949 1923"/>
                  <a:gd name="T15" fmla="*/ 1949 h 950"/>
                </a:gdLst>
                <a:ahLst/>
                <a:cxnLst>
                  <a:cxn ang="0">
                    <a:pos x="T1" y="T3"/>
                  </a:cxn>
                  <a:cxn ang="0">
                    <a:pos x="T5" y="T7"/>
                  </a:cxn>
                  <a:cxn ang="0">
                    <a:pos x="T9" y="T11"/>
                  </a:cxn>
                  <a:cxn ang="0">
                    <a:pos x="T13" y="T15"/>
                  </a:cxn>
                </a:cxnLst>
                <a:rect l="0" t="0" r="r" b="b"/>
                <a:pathLst>
                  <a:path w="2177" h="950">
                    <a:moveTo>
                      <a:pt x="1893" y="26"/>
                    </a:moveTo>
                    <a:lnTo>
                      <a:pt x="1887" y="16"/>
                    </a:lnTo>
                    <a:lnTo>
                      <a:pt x="1887" y="30"/>
                    </a:lnTo>
                    <a:lnTo>
                      <a:pt x="1893" y="26"/>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0" name="Freeform 32"/>
              <p:cNvSpPr>
                <a:spLocks/>
              </p:cNvSpPr>
              <p:nvPr/>
            </p:nvSpPr>
            <p:spPr bwMode="auto">
              <a:xfrm>
                <a:off x="4634" y="1923"/>
                <a:ext cx="2177" cy="950"/>
              </a:xfrm>
              <a:custGeom>
                <a:avLst/>
                <a:gdLst>
                  <a:gd name="T0" fmla="+- 0 6535 4634"/>
                  <a:gd name="T1" fmla="*/ T0 w 2177"/>
                  <a:gd name="T2" fmla="+- 0 1964 1923"/>
                  <a:gd name="T3" fmla="*/ 1964 h 950"/>
                  <a:gd name="T4" fmla="+- 0 6535 4634"/>
                  <a:gd name="T5" fmla="*/ T4 w 2177"/>
                  <a:gd name="T6" fmla="+- 0 1944 1923"/>
                  <a:gd name="T7" fmla="*/ 1944 h 950"/>
                  <a:gd name="T8" fmla="+- 0 6527 4634"/>
                  <a:gd name="T9" fmla="*/ T8 w 2177"/>
                  <a:gd name="T10" fmla="+- 0 1949 1923"/>
                  <a:gd name="T11" fmla="*/ 1949 h 950"/>
                  <a:gd name="T12" fmla="+- 0 6535 4634"/>
                  <a:gd name="T13" fmla="*/ T12 w 2177"/>
                  <a:gd name="T14" fmla="+- 0 1964 1923"/>
                  <a:gd name="T15" fmla="*/ 1964 h 950"/>
                </a:gdLst>
                <a:ahLst/>
                <a:cxnLst>
                  <a:cxn ang="0">
                    <a:pos x="T1" y="T3"/>
                  </a:cxn>
                  <a:cxn ang="0">
                    <a:pos x="T5" y="T7"/>
                  </a:cxn>
                  <a:cxn ang="0">
                    <a:pos x="T9" y="T11"/>
                  </a:cxn>
                  <a:cxn ang="0">
                    <a:pos x="T13" y="T15"/>
                  </a:cxn>
                </a:cxnLst>
                <a:rect l="0" t="0" r="r" b="b"/>
                <a:pathLst>
                  <a:path w="2177" h="950">
                    <a:moveTo>
                      <a:pt x="1901" y="41"/>
                    </a:moveTo>
                    <a:lnTo>
                      <a:pt x="1901" y="21"/>
                    </a:lnTo>
                    <a:lnTo>
                      <a:pt x="1893" y="26"/>
                    </a:lnTo>
                    <a:lnTo>
                      <a:pt x="1901" y="41"/>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21" name="Freeform 33"/>
              <p:cNvSpPr>
                <a:spLocks/>
              </p:cNvSpPr>
              <p:nvPr/>
            </p:nvSpPr>
            <p:spPr bwMode="auto">
              <a:xfrm>
                <a:off x="4634" y="1923"/>
                <a:ext cx="2177" cy="950"/>
              </a:xfrm>
              <a:custGeom>
                <a:avLst/>
                <a:gdLst>
                  <a:gd name="T0" fmla="+- 0 6792 4634"/>
                  <a:gd name="T1" fmla="*/ T0 w 2177"/>
                  <a:gd name="T2" fmla="+- 0 2381 1923"/>
                  <a:gd name="T3" fmla="*/ 2381 h 950"/>
                  <a:gd name="T4" fmla="+- 0 6784 4634"/>
                  <a:gd name="T5" fmla="*/ T4 w 2177"/>
                  <a:gd name="T6" fmla="+- 0 2386 1923"/>
                  <a:gd name="T7" fmla="*/ 2386 h 950"/>
                  <a:gd name="T8" fmla="+- 0 6790 4634"/>
                  <a:gd name="T9" fmla="*/ T8 w 2177"/>
                  <a:gd name="T10" fmla="+- 0 2395 1923"/>
                  <a:gd name="T11" fmla="*/ 2395 h 950"/>
                  <a:gd name="T12" fmla="+- 0 6792 4634"/>
                  <a:gd name="T13" fmla="*/ T12 w 2177"/>
                  <a:gd name="T14" fmla="+- 0 2381 1923"/>
                  <a:gd name="T15" fmla="*/ 2381 h 950"/>
                </a:gdLst>
                <a:ahLst/>
                <a:cxnLst>
                  <a:cxn ang="0">
                    <a:pos x="T1" y="T3"/>
                  </a:cxn>
                  <a:cxn ang="0">
                    <a:pos x="T5" y="T7"/>
                  </a:cxn>
                  <a:cxn ang="0">
                    <a:pos x="T9" y="T11"/>
                  </a:cxn>
                  <a:cxn ang="0">
                    <a:pos x="T13" y="T15"/>
                  </a:cxn>
                </a:cxnLst>
                <a:rect l="0" t="0" r="r" b="b"/>
                <a:pathLst>
                  <a:path w="2177" h="950">
                    <a:moveTo>
                      <a:pt x="2158" y="458"/>
                    </a:moveTo>
                    <a:lnTo>
                      <a:pt x="2150" y="463"/>
                    </a:lnTo>
                    <a:lnTo>
                      <a:pt x="2156" y="472"/>
                    </a:lnTo>
                    <a:lnTo>
                      <a:pt x="2158" y="458"/>
                    </a:ln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5127" name="Straight Connector 5126"/>
            <p:cNvCxnSpPr/>
            <p:nvPr/>
          </p:nvCxnSpPr>
          <p:spPr>
            <a:xfrm flipH="1">
              <a:off x="6243230" y="4060825"/>
              <a:ext cx="1995" cy="3968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130" name="Rectangle 5129"/>
            <p:cNvSpPr/>
            <p:nvPr/>
          </p:nvSpPr>
          <p:spPr>
            <a:xfrm>
              <a:off x="4364038" y="2590800"/>
              <a:ext cx="952761" cy="292388"/>
            </a:xfrm>
            <a:prstGeom prst="rect">
              <a:avLst/>
            </a:prstGeom>
          </p:spPr>
          <p:txBody>
            <a:bodyPr wrap="none">
              <a:spAutoFit/>
            </a:bodyPr>
            <a:lstStyle/>
            <a:p>
              <a:r>
                <a:rPr lang="en-US" sz="1300" dirty="0"/>
                <a:t>Application</a:t>
              </a:r>
            </a:p>
          </p:txBody>
        </p:sp>
        <p:sp>
          <p:nvSpPr>
            <p:cNvPr id="43" name="Rectangle 42"/>
            <p:cNvSpPr/>
            <p:nvPr/>
          </p:nvSpPr>
          <p:spPr>
            <a:xfrm>
              <a:off x="1250951" y="3670908"/>
              <a:ext cx="952761" cy="292388"/>
            </a:xfrm>
            <a:prstGeom prst="rect">
              <a:avLst/>
            </a:prstGeom>
          </p:spPr>
          <p:txBody>
            <a:bodyPr wrap="none">
              <a:spAutoFit/>
            </a:bodyPr>
            <a:lstStyle/>
            <a:p>
              <a:r>
                <a:rPr lang="en-US" sz="1300" dirty="0"/>
                <a:t>Application</a:t>
              </a:r>
            </a:p>
          </p:txBody>
        </p:sp>
        <p:sp>
          <p:nvSpPr>
            <p:cNvPr id="44" name="Rectangle 43"/>
            <p:cNvSpPr/>
            <p:nvPr/>
          </p:nvSpPr>
          <p:spPr>
            <a:xfrm>
              <a:off x="1135063" y="5410200"/>
              <a:ext cx="952761" cy="292388"/>
            </a:xfrm>
            <a:prstGeom prst="rect">
              <a:avLst/>
            </a:prstGeom>
          </p:spPr>
          <p:txBody>
            <a:bodyPr wrap="none">
              <a:spAutoFit/>
            </a:bodyPr>
            <a:lstStyle/>
            <a:p>
              <a:r>
                <a:rPr lang="en-US" sz="1300" dirty="0"/>
                <a:t>Application</a:t>
              </a:r>
            </a:p>
          </p:txBody>
        </p:sp>
        <p:sp>
          <p:nvSpPr>
            <p:cNvPr id="45" name="Rectangle 44"/>
            <p:cNvSpPr/>
            <p:nvPr/>
          </p:nvSpPr>
          <p:spPr>
            <a:xfrm>
              <a:off x="2575719" y="5419725"/>
              <a:ext cx="952761" cy="292388"/>
            </a:xfrm>
            <a:prstGeom prst="rect">
              <a:avLst/>
            </a:prstGeom>
          </p:spPr>
          <p:txBody>
            <a:bodyPr wrap="none">
              <a:spAutoFit/>
            </a:bodyPr>
            <a:lstStyle/>
            <a:p>
              <a:r>
                <a:rPr lang="en-US" sz="1300" dirty="0"/>
                <a:t>Application</a:t>
              </a:r>
            </a:p>
          </p:txBody>
        </p:sp>
        <p:sp>
          <p:nvSpPr>
            <p:cNvPr id="46" name="Rectangle 45"/>
            <p:cNvSpPr/>
            <p:nvPr/>
          </p:nvSpPr>
          <p:spPr>
            <a:xfrm>
              <a:off x="5341938" y="5498812"/>
              <a:ext cx="952761" cy="292388"/>
            </a:xfrm>
            <a:prstGeom prst="rect">
              <a:avLst/>
            </a:prstGeom>
          </p:spPr>
          <p:txBody>
            <a:bodyPr wrap="none">
              <a:spAutoFit/>
            </a:bodyPr>
            <a:lstStyle/>
            <a:p>
              <a:r>
                <a:rPr lang="en-US" sz="1300" dirty="0"/>
                <a:t>Application</a:t>
              </a:r>
            </a:p>
          </p:txBody>
        </p:sp>
        <p:sp>
          <p:nvSpPr>
            <p:cNvPr id="47" name="Rectangle 46"/>
            <p:cNvSpPr/>
            <p:nvPr/>
          </p:nvSpPr>
          <p:spPr>
            <a:xfrm>
              <a:off x="6553200" y="4676775"/>
              <a:ext cx="466794" cy="292388"/>
            </a:xfrm>
            <a:prstGeom prst="rect">
              <a:avLst/>
            </a:prstGeom>
          </p:spPr>
          <p:txBody>
            <a:bodyPr wrap="none">
              <a:spAutoFit/>
            </a:bodyPr>
            <a:lstStyle/>
            <a:p>
              <a:r>
                <a:rPr lang="en-US" sz="1300" dirty="0" smtClean="0"/>
                <a:t>CPU</a:t>
              </a:r>
              <a:endParaRPr lang="en-US" sz="1300" dirty="0"/>
            </a:p>
          </p:txBody>
        </p:sp>
        <p:sp>
          <p:nvSpPr>
            <p:cNvPr id="5133" name="Rectangle 5132"/>
            <p:cNvSpPr/>
            <p:nvPr/>
          </p:nvSpPr>
          <p:spPr>
            <a:xfrm>
              <a:off x="5943600" y="2892712"/>
              <a:ext cx="1905000" cy="830997"/>
            </a:xfrm>
            <a:prstGeom prst="rect">
              <a:avLst/>
            </a:prstGeom>
          </p:spPr>
          <p:txBody>
            <a:bodyPr wrap="square">
              <a:spAutoFit/>
            </a:bodyPr>
            <a:lstStyle/>
            <a:p>
              <a:r>
                <a:rPr lang="en-US" sz="1200" i="1" dirty="0">
                  <a:latin typeface="Arial Narrow" panose="020B0606020202030204" pitchFamily="34" charset="0"/>
                </a:rPr>
                <a:t>Scale-up:</a:t>
              </a:r>
            </a:p>
            <a:p>
              <a:r>
                <a:rPr lang="en-US" sz="1200" i="1" dirty="0">
                  <a:latin typeface="Arial Narrow" panose="020B0606020202030204" pitchFamily="34" charset="0"/>
                </a:rPr>
                <a:t>Single application instance is</a:t>
              </a:r>
            </a:p>
            <a:p>
              <a:r>
                <a:rPr lang="en-US" sz="1200" i="1" dirty="0">
                  <a:latin typeface="Arial Narrow" panose="020B0606020202030204" pitchFamily="34" charset="0"/>
                </a:rPr>
                <a:t>executed on a multiprocessor</a:t>
              </a:r>
            </a:p>
            <a:p>
              <a:r>
                <a:rPr lang="en-US" sz="1200" i="1" dirty="0">
                  <a:latin typeface="Arial Narrow" panose="020B0606020202030204" pitchFamily="34" charset="0"/>
                </a:rPr>
                <a:t>machine</a:t>
              </a:r>
            </a:p>
          </p:txBody>
        </p:sp>
        <p:sp>
          <p:nvSpPr>
            <p:cNvPr id="51" name="Rectangle 50"/>
            <p:cNvSpPr/>
            <p:nvPr/>
          </p:nvSpPr>
          <p:spPr>
            <a:xfrm>
              <a:off x="2575980" y="2516922"/>
              <a:ext cx="1905000" cy="646331"/>
            </a:xfrm>
            <a:prstGeom prst="rect">
              <a:avLst/>
            </a:prstGeom>
          </p:spPr>
          <p:txBody>
            <a:bodyPr wrap="square">
              <a:spAutoFit/>
            </a:bodyPr>
            <a:lstStyle/>
            <a:p>
              <a:r>
                <a:rPr lang="en-US" sz="1200" i="1" dirty="0">
                  <a:latin typeface="Arial Narrow" panose="020B0606020202030204" pitchFamily="34" charset="0"/>
                </a:rPr>
                <a:t>Scale-out: </a:t>
              </a:r>
              <a:endParaRPr lang="en-US" sz="1200" i="1" dirty="0" smtClean="0">
                <a:latin typeface="Arial Narrow" panose="020B0606020202030204" pitchFamily="34" charset="0"/>
              </a:endParaRPr>
            </a:p>
            <a:p>
              <a:r>
                <a:rPr lang="en-US" sz="1200" i="1" dirty="0" smtClean="0">
                  <a:latin typeface="Arial Narrow" panose="020B0606020202030204" pitchFamily="34" charset="0"/>
                </a:rPr>
                <a:t>Application </a:t>
              </a:r>
              <a:r>
                <a:rPr lang="en-US" sz="1200" i="1" dirty="0">
                  <a:latin typeface="Arial Narrow" panose="020B0606020202030204" pitchFamily="34" charset="0"/>
                </a:rPr>
                <a:t>replicated on</a:t>
              </a:r>
            </a:p>
            <a:p>
              <a:r>
                <a:rPr lang="en-US" sz="1200" i="1" dirty="0">
                  <a:latin typeface="Arial Narrow" panose="020B0606020202030204" pitchFamily="34" charset="0"/>
                </a:rPr>
                <a:t>different machines</a:t>
              </a:r>
            </a:p>
          </p:txBody>
        </p:sp>
      </p:grpSp>
    </p:spTree>
    <p:extLst>
      <p:ext uri="{BB962C8B-B14F-4D97-AF65-F5344CB8AC3E}">
        <p14:creationId xmlns:p14="http://schemas.microsoft.com/office/powerpoint/2010/main" val="40144029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a:t>
            </a:r>
            <a:r>
              <a:rPr lang="en-US" dirty="0" smtClean="0"/>
              <a:t>Reality</a:t>
            </a:r>
            <a:endParaRPr lang="en-US" dirty="0"/>
          </a:p>
        </p:txBody>
      </p:sp>
      <p:sp>
        <p:nvSpPr>
          <p:cNvPr id="3" name="Content Placeholder 2"/>
          <p:cNvSpPr>
            <a:spLocks noGrp="1"/>
          </p:cNvSpPr>
          <p:nvPr>
            <p:ph idx="1"/>
          </p:nvPr>
        </p:nvSpPr>
        <p:spPr>
          <a:xfrm>
            <a:off x="457200" y="1600200"/>
            <a:ext cx="8229600" cy="4648200"/>
          </a:xfrm>
        </p:spPr>
        <p:txBody>
          <a:bodyPr>
            <a:noAutofit/>
          </a:bodyPr>
          <a:lstStyle/>
          <a:p>
            <a:r>
              <a:rPr lang="en-US" dirty="0"/>
              <a:t>Adding more </a:t>
            </a:r>
            <a:r>
              <a:rPr lang="en-US" dirty="0" smtClean="0"/>
              <a:t>hardware </a:t>
            </a:r>
            <a:r>
              <a:rPr lang="en-US" dirty="0"/>
              <a:t>should </a:t>
            </a:r>
            <a:r>
              <a:rPr lang="en-US" dirty="0" smtClean="0"/>
              <a:t>improve performance</a:t>
            </a:r>
            <a:r>
              <a:rPr lang="en-US" dirty="0"/>
              <a:t>:</a:t>
            </a:r>
          </a:p>
          <a:p>
            <a:pPr lvl="1"/>
            <a:r>
              <a:rPr lang="en-US" dirty="0"/>
              <a:t>S</a:t>
            </a:r>
            <a:r>
              <a:rPr lang="en-US" dirty="0" smtClean="0"/>
              <a:t>calability </a:t>
            </a:r>
            <a:r>
              <a:rPr lang="en-US" dirty="0"/>
              <a:t>must be achieved without modifications </a:t>
            </a:r>
            <a:r>
              <a:rPr lang="en-US" dirty="0" smtClean="0"/>
              <a:t>to application </a:t>
            </a:r>
            <a:r>
              <a:rPr lang="en-US" dirty="0"/>
              <a:t>architecture</a:t>
            </a:r>
          </a:p>
          <a:p>
            <a:r>
              <a:rPr lang="en-US" dirty="0" smtClean="0"/>
              <a:t>Reality </a:t>
            </a:r>
            <a:r>
              <a:rPr lang="en-US" dirty="0"/>
              <a:t>as always is different!</a:t>
            </a:r>
          </a:p>
          <a:p>
            <a:r>
              <a:rPr lang="en-US" dirty="0" smtClean="0"/>
              <a:t>Applications </a:t>
            </a:r>
            <a:r>
              <a:rPr lang="en-US" dirty="0"/>
              <a:t>will exhibit a decrease in </a:t>
            </a:r>
            <a:r>
              <a:rPr lang="en-US" dirty="0" smtClean="0"/>
              <a:t>throughput and </a:t>
            </a:r>
            <a:r>
              <a:rPr lang="en-US" dirty="0"/>
              <a:t>a subsequent exponential increase in </a:t>
            </a:r>
            <a:r>
              <a:rPr lang="en-US" dirty="0" smtClean="0"/>
              <a:t>response time</a:t>
            </a:r>
            <a:r>
              <a:rPr lang="en-US" dirty="0"/>
              <a:t>.</a:t>
            </a:r>
          </a:p>
          <a:p>
            <a:pPr lvl="1"/>
            <a:r>
              <a:rPr lang="en-US" dirty="0"/>
              <a:t>I</a:t>
            </a:r>
            <a:r>
              <a:rPr lang="en-US" dirty="0" smtClean="0"/>
              <a:t>ncreased </a:t>
            </a:r>
            <a:r>
              <a:rPr lang="en-US" dirty="0"/>
              <a:t>load causes increased contention for </a:t>
            </a:r>
            <a:r>
              <a:rPr lang="en-US" dirty="0" smtClean="0"/>
              <a:t>resources such </a:t>
            </a:r>
            <a:r>
              <a:rPr lang="en-US" dirty="0"/>
              <a:t>as CPU, network and memory</a:t>
            </a:r>
          </a:p>
          <a:p>
            <a:pPr lvl="1"/>
            <a:r>
              <a:rPr lang="en-US" dirty="0"/>
              <a:t>E</a:t>
            </a:r>
            <a:r>
              <a:rPr lang="en-US" dirty="0" smtClean="0"/>
              <a:t>ach </a:t>
            </a:r>
            <a:r>
              <a:rPr lang="en-US" dirty="0"/>
              <a:t>request consumes some additional resource (</a:t>
            </a:r>
            <a:r>
              <a:rPr lang="en-US" dirty="0" smtClean="0"/>
              <a:t>buffer space</a:t>
            </a:r>
            <a:r>
              <a:rPr lang="en-US" dirty="0"/>
              <a:t>, locks, and so on) in the application, and </a:t>
            </a:r>
            <a:r>
              <a:rPr lang="en-US" dirty="0" smtClean="0"/>
              <a:t>eventually these </a:t>
            </a:r>
            <a:r>
              <a:rPr lang="en-US" dirty="0"/>
              <a:t>are exhausted</a:t>
            </a:r>
          </a:p>
        </p:txBody>
      </p:sp>
    </p:spTree>
    <p:extLst>
      <p:ext uri="{BB962C8B-B14F-4D97-AF65-F5344CB8AC3E}">
        <p14:creationId xmlns:p14="http://schemas.microsoft.com/office/powerpoint/2010/main" val="18785812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J2EE example</a:t>
            </a:r>
          </a:p>
        </p:txBody>
      </p:sp>
      <p:sp>
        <p:nvSpPr>
          <p:cNvPr id="3" name="Content Placeholder 2"/>
          <p:cNvSpPr>
            <a:spLocks noGrp="1"/>
          </p:cNvSpPr>
          <p:nvPr>
            <p:ph idx="1"/>
          </p:nvPr>
        </p:nvSpPr>
        <p:spPr/>
        <p:txBody>
          <a:bodyPr/>
          <a:lstStyle/>
          <a:p>
            <a:endParaRPr lang="en-US" dirty="0"/>
          </a:p>
        </p:txBody>
      </p:sp>
      <p:pic>
        <p:nvPicPr>
          <p:cNvPr id="6436" name="Picture 29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1752600"/>
            <a:ext cx="5943600" cy="3288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4" name="Rectangle 293"/>
          <p:cNvSpPr/>
          <p:nvPr/>
        </p:nvSpPr>
        <p:spPr>
          <a:xfrm>
            <a:off x="1381124" y="5041597"/>
            <a:ext cx="6696076" cy="923330"/>
          </a:xfrm>
          <a:prstGeom prst="rect">
            <a:avLst/>
          </a:prstGeom>
        </p:spPr>
        <p:txBody>
          <a:bodyPr wrap="square">
            <a:spAutoFit/>
          </a:bodyPr>
          <a:lstStyle/>
          <a:p>
            <a:r>
              <a:rPr lang="en-US" dirty="0" err="1"/>
              <a:t>I.Gorton</a:t>
            </a:r>
            <a:r>
              <a:rPr lang="en-US" dirty="0"/>
              <a:t>, A Liu, </a:t>
            </a:r>
            <a:r>
              <a:rPr lang="en-US" i="1" dirty="0"/>
              <a:t>Performance Evaluation of Alternative Component</a:t>
            </a:r>
          </a:p>
          <a:p>
            <a:r>
              <a:rPr lang="en-US" i="1" dirty="0"/>
              <a:t>Architectures for Enterprise JavaBean Applications, in IEEE Internet</a:t>
            </a:r>
          </a:p>
          <a:p>
            <a:r>
              <a:rPr lang="en-US" i="1" dirty="0"/>
              <a:t>Computing, vol.7, no. 3, pages 18-23, 2003.</a:t>
            </a:r>
            <a:endParaRPr lang="en-US" dirty="0"/>
          </a:p>
        </p:txBody>
      </p:sp>
    </p:spTree>
    <p:extLst>
      <p:ext uri="{BB962C8B-B14F-4D97-AF65-F5344CB8AC3E}">
        <p14:creationId xmlns:p14="http://schemas.microsoft.com/office/powerpoint/2010/main" val="9675020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a:t>
            </a:r>
            <a:r>
              <a:rPr lang="en-US" dirty="0" smtClean="0"/>
              <a:t> Connections</a:t>
            </a:r>
            <a:endParaRPr lang="en-US" dirty="0"/>
          </a:p>
        </p:txBody>
      </p:sp>
      <p:sp>
        <p:nvSpPr>
          <p:cNvPr id="3" name="Content Placeholder 2"/>
          <p:cNvSpPr>
            <a:spLocks noGrp="1"/>
          </p:cNvSpPr>
          <p:nvPr>
            <p:ph idx="1"/>
          </p:nvPr>
        </p:nvSpPr>
        <p:spPr/>
        <p:txBody>
          <a:bodyPr>
            <a:normAutofit/>
          </a:bodyPr>
          <a:lstStyle/>
          <a:p>
            <a:r>
              <a:rPr lang="en-US" dirty="0"/>
              <a:t>What happens if number of </a:t>
            </a:r>
            <a:r>
              <a:rPr lang="en-US" dirty="0" smtClean="0"/>
              <a:t>simultaneous connections </a:t>
            </a:r>
            <a:r>
              <a:rPr lang="en-US" dirty="0"/>
              <a:t>to an application increases</a:t>
            </a:r>
          </a:p>
          <a:p>
            <a:pPr lvl="1"/>
            <a:r>
              <a:rPr lang="en-US" dirty="0" smtClean="0"/>
              <a:t>If </a:t>
            </a:r>
            <a:r>
              <a:rPr lang="en-US" dirty="0"/>
              <a:t>each connection consumes a resource?</a:t>
            </a:r>
          </a:p>
          <a:p>
            <a:pPr lvl="1"/>
            <a:r>
              <a:rPr lang="en-US" dirty="0" smtClean="0"/>
              <a:t>Exceed </a:t>
            </a:r>
            <a:r>
              <a:rPr lang="en-US" dirty="0"/>
              <a:t>maximum number of connections?</a:t>
            </a:r>
          </a:p>
          <a:p>
            <a:r>
              <a:rPr lang="en-US" dirty="0" smtClean="0"/>
              <a:t>ISP example</a:t>
            </a:r>
            <a:r>
              <a:rPr lang="en-US" dirty="0"/>
              <a:t>:</a:t>
            </a:r>
          </a:p>
          <a:p>
            <a:pPr lvl="1"/>
            <a:r>
              <a:rPr lang="en-US" dirty="0" smtClean="0"/>
              <a:t>Each </a:t>
            </a:r>
            <a:r>
              <a:rPr lang="en-US" dirty="0"/>
              <a:t>user connection spawned a new process</a:t>
            </a:r>
          </a:p>
          <a:p>
            <a:pPr lvl="1"/>
            <a:r>
              <a:rPr lang="en-US" dirty="0" smtClean="0"/>
              <a:t>Virtual </a:t>
            </a:r>
            <a:r>
              <a:rPr lang="en-US" dirty="0"/>
              <a:t>memory on each server exceeded at </a:t>
            </a:r>
            <a:r>
              <a:rPr lang="en-US" dirty="0" smtClean="0"/>
              <a:t>2000 users</a:t>
            </a:r>
            <a:endParaRPr lang="en-US" dirty="0"/>
          </a:p>
          <a:p>
            <a:pPr lvl="1"/>
            <a:r>
              <a:rPr lang="en-US" dirty="0" smtClean="0"/>
              <a:t>Needed </a:t>
            </a:r>
            <a:r>
              <a:rPr lang="en-US" dirty="0"/>
              <a:t>to support 100Ks of users</a:t>
            </a:r>
          </a:p>
          <a:p>
            <a:pPr lvl="1"/>
            <a:r>
              <a:rPr lang="en-US" dirty="0" smtClean="0"/>
              <a:t>Tech </a:t>
            </a:r>
            <a:r>
              <a:rPr lang="en-US" dirty="0"/>
              <a:t>crash ….</a:t>
            </a:r>
          </a:p>
        </p:txBody>
      </p:sp>
    </p:spTree>
    <p:extLst>
      <p:ext uri="{BB962C8B-B14F-4D97-AF65-F5344CB8AC3E}">
        <p14:creationId xmlns:p14="http://schemas.microsoft.com/office/powerpoint/2010/main" val="36881786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Data </a:t>
            </a:r>
            <a:r>
              <a:rPr lang="en-US" dirty="0" smtClean="0"/>
              <a:t>size</a:t>
            </a:r>
            <a:endParaRPr lang="en-US" dirty="0"/>
          </a:p>
        </p:txBody>
      </p:sp>
      <p:sp>
        <p:nvSpPr>
          <p:cNvPr id="3" name="Content Placeholder 2"/>
          <p:cNvSpPr>
            <a:spLocks noGrp="1"/>
          </p:cNvSpPr>
          <p:nvPr>
            <p:ph idx="1"/>
          </p:nvPr>
        </p:nvSpPr>
        <p:spPr/>
        <p:txBody>
          <a:bodyPr>
            <a:normAutofit/>
          </a:bodyPr>
          <a:lstStyle/>
          <a:p>
            <a:r>
              <a:rPr lang="en-US" dirty="0"/>
              <a:t>How does an application behave as the </a:t>
            </a:r>
            <a:r>
              <a:rPr lang="en-US" dirty="0" smtClean="0"/>
              <a:t>data it </a:t>
            </a:r>
            <a:r>
              <a:rPr lang="en-US" dirty="0"/>
              <a:t>processes increases in size?</a:t>
            </a:r>
          </a:p>
          <a:p>
            <a:pPr lvl="1"/>
            <a:r>
              <a:rPr lang="en-US" dirty="0" smtClean="0"/>
              <a:t>Chat </a:t>
            </a:r>
            <a:r>
              <a:rPr lang="en-US" dirty="0"/>
              <a:t>application sees average message </a:t>
            </a:r>
            <a:r>
              <a:rPr lang="en-US" dirty="0" smtClean="0"/>
              <a:t>size double</a:t>
            </a:r>
            <a:r>
              <a:rPr lang="en-US" dirty="0"/>
              <a:t>?</a:t>
            </a:r>
          </a:p>
          <a:p>
            <a:pPr lvl="1"/>
            <a:r>
              <a:rPr lang="en-US" dirty="0"/>
              <a:t>Database table size grows from 1 million to </a:t>
            </a:r>
            <a:r>
              <a:rPr lang="en-US" dirty="0" smtClean="0"/>
              <a:t>20 million </a:t>
            </a:r>
            <a:r>
              <a:rPr lang="en-US" dirty="0"/>
              <a:t>rows?</a:t>
            </a:r>
          </a:p>
          <a:p>
            <a:pPr lvl="1"/>
            <a:r>
              <a:rPr lang="en-US" dirty="0" smtClean="0"/>
              <a:t>Image </a:t>
            </a:r>
            <a:r>
              <a:rPr lang="en-US" dirty="0"/>
              <a:t>analysis algorithm processes images </a:t>
            </a:r>
            <a:r>
              <a:rPr lang="en-US" dirty="0" smtClean="0"/>
              <a:t>of 100MB </a:t>
            </a:r>
            <a:r>
              <a:rPr lang="en-US" dirty="0"/>
              <a:t>instead of 1MB?</a:t>
            </a:r>
          </a:p>
          <a:p>
            <a:r>
              <a:rPr lang="en-US" dirty="0" smtClean="0"/>
              <a:t>Can </a:t>
            </a:r>
            <a:r>
              <a:rPr lang="en-US" dirty="0"/>
              <a:t>application/algorithms scale to </a:t>
            </a:r>
            <a:r>
              <a:rPr lang="en-US" dirty="0" smtClean="0"/>
              <a:t>handle increased </a:t>
            </a:r>
            <a:r>
              <a:rPr lang="en-US" dirty="0"/>
              <a:t>data requirements?</a:t>
            </a:r>
          </a:p>
        </p:txBody>
      </p:sp>
    </p:spTree>
    <p:extLst>
      <p:ext uri="{BB962C8B-B14F-4D97-AF65-F5344CB8AC3E}">
        <p14:creationId xmlns:p14="http://schemas.microsoft.com/office/powerpoint/2010/main" val="27766087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 Deployment</a:t>
            </a:r>
          </a:p>
        </p:txBody>
      </p:sp>
      <p:sp>
        <p:nvSpPr>
          <p:cNvPr id="3" name="Content Placeholder 2"/>
          <p:cNvSpPr>
            <a:spLocks noGrp="1"/>
          </p:cNvSpPr>
          <p:nvPr>
            <p:ph idx="1"/>
          </p:nvPr>
        </p:nvSpPr>
        <p:spPr/>
        <p:txBody>
          <a:bodyPr/>
          <a:lstStyle/>
          <a:p>
            <a:r>
              <a:rPr lang="en-US" dirty="0"/>
              <a:t>How does effort to install/deploy </a:t>
            </a:r>
            <a:r>
              <a:rPr lang="en-US" dirty="0" smtClean="0"/>
              <a:t>an application </a:t>
            </a:r>
            <a:r>
              <a:rPr lang="en-US" dirty="0"/>
              <a:t>increase as installation </a:t>
            </a:r>
            <a:r>
              <a:rPr lang="en-US" dirty="0" smtClean="0"/>
              <a:t>base grows</a:t>
            </a:r>
            <a:r>
              <a:rPr lang="en-US" dirty="0"/>
              <a:t>?</a:t>
            </a:r>
          </a:p>
          <a:p>
            <a:pPr lvl="1"/>
            <a:r>
              <a:rPr lang="en-US" dirty="0" smtClean="0"/>
              <a:t>Install </a:t>
            </a:r>
            <a:r>
              <a:rPr lang="en-US" dirty="0"/>
              <a:t>new </a:t>
            </a:r>
            <a:r>
              <a:rPr lang="en-US" dirty="0" smtClean="0"/>
              <a:t>users?</a:t>
            </a:r>
            <a:endParaRPr lang="en-US" dirty="0"/>
          </a:p>
          <a:p>
            <a:pPr lvl="1"/>
            <a:r>
              <a:rPr lang="en-US" dirty="0" smtClean="0"/>
              <a:t>Install </a:t>
            </a:r>
            <a:r>
              <a:rPr lang="en-US" dirty="0"/>
              <a:t>new servers?</a:t>
            </a:r>
          </a:p>
          <a:p>
            <a:r>
              <a:rPr lang="en-US" dirty="0" smtClean="0"/>
              <a:t>Solutions </a:t>
            </a:r>
            <a:r>
              <a:rPr lang="en-US" dirty="0"/>
              <a:t>typically revolve around </a:t>
            </a:r>
            <a:r>
              <a:rPr lang="en-US" dirty="0" smtClean="0"/>
              <a:t>automatic download/installation</a:t>
            </a:r>
            <a:endParaRPr lang="en-US" dirty="0"/>
          </a:p>
          <a:p>
            <a:pPr lvl="1"/>
            <a:r>
              <a:rPr lang="en-US" dirty="0" smtClean="0"/>
              <a:t>E.g</a:t>
            </a:r>
            <a:r>
              <a:rPr lang="en-US" dirty="0"/>
              <a:t>. downloading applications from the Internet</a:t>
            </a:r>
          </a:p>
        </p:txBody>
      </p:sp>
    </p:spTree>
    <p:extLst>
      <p:ext uri="{BB962C8B-B14F-4D97-AF65-F5344CB8AC3E}">
        <p14:creationId xmlns:p14="http://schemas.microsoft.com/office/powerpoint/2010/main" val="40055647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 thoughts and ICDE</a:t>
            </a:r>
          </a:p>
        </p:txBody>
      </p:sp>
      <p:sp>
        <p:nvSpPr>
          <p:cNvPr id="3" name="Content Placeholder 2"/>
          <p:cNvSpPr>
            <a:spLocks noGrp="1"/>
          </p:cNvSpPr>
          <p:nvPr>
            <p:ph idx="1"/>
          </p:nvPr>
        </p:nvSpPr>
        <p:spPr/>
        <p:txBody>
          <a:bodyPr>
            <a:normAutofit/>
          </a:bodyPr>
          <a:lstStyle/>
          <a:p>
            <a:r>
              <a:rPr lang="en-US" dirty="0"/>
              <a:t>Scalability often overlooked.</a:t>
            </a:r>
          </a:p>
          <a:p>
            <a:pPr lvl="1"/>
            <a:r>
              <a:rPr lang="en-US" dirty="0" smtClean="0"/>
              <a:t>Major </a:t>
            </a:r>
            <a:r>
              <a:rPr lang="en-US" dirty="0"/>
              <a:t>cause of application failure</a:t>
            </a:r>
          </a:p>
          <a:p>
            <a:pPr lvl="1"/>
            <a:r>
              <a:rPr lang="en-US" dirty="0" smtClean="0"/>
              <a:t>Hard </a:t>
            </a:r>
            <a:r>
              <a:rPr lang="en-US" dirty="0"/>
              <a:t>to predict</a:t>
            </a:r>
          </a:p>
          <a:p>
            <a:pPr lvl="1"/>
            <a:r>
              <a:rPr lang="en-US" dirty="0" smtClean="0"/>
              <a:t>Hard </a:t>
            </a:r>
            <a:r>
              <a:rPr lang="en-US" dirty="0"/>
              <a:t>to test/validate</a:t>
            </a:r>
          </a:p>
          <a:p>
            <a:pPr lvl="1"/>
            <a:r>
              <a:rPr lang="en-US" dirty="0" smtClean="0"/>
              <a:t>Reliance </a:t>
            </a:r>
            <a:r>
              <a:rPr lang="en-US" dirty="0"/>
              <a:t>on proven designs and technologies </a:t>
            </a:r>
            <a:r>
              <a:rPr lang="en-US" dirty="0" smtClean="0"/>
              <a:t>is essential</a:t>
            </a:r>
            <a:endParaRPr lang="en-US" dirty="0"/>
          </a:p>
          <a:p>
            <a:r>
              <a:rPr lang="en-US" dirty="0" smtClean="0"/>
              <a:t>For </a:t>
            </a:r>
            <a:r>
              <a:rPr lang="en-US" dirty="0"/>
              <a:t>ICDE - application should be capable </a:t>
            </a:r>
            <a:r>
              <a:rPr lang="en-US" dirty="0" smtClean="0"/>
              <a:t>of handling </a:t>
            </a:r>
            <a:r>
              <a:rPr lang="en-US" dirty="0"/>
              <a:t>a peak load of 150 </a:t>
            </a:r>
            <a:r>
              <a:rPr lang="en-US" dirty="0" smtClean="0"/>
              <a:t>concurrent requests </a:t>
            </a:r>
            <a:r>
              <a:rPr lang="en-US" dirty="0"/>
              <a:t>from ICDE clients.</a:t>
            </a:r>
          </a:p>
          <a:p>
            <a:pPr lvl="1"/>
            <a:r>
              <a:rPr lang="en-US" dirty="0" smtClean="0"/>
              <a:t>Relatively </a:t>
            </a:r>
            <a:r>
              <a:rPr lang="en-US" dirty="0"/>
              <a:t>easy to simulate user load to </a:t>
            </a:r>
            <a:r>
              <a:rPr lang="en-US" dirty="0" smtClean="0"/>
              <a:t>validate this</a:t>
            </a:r>
            <a:endParaRPr lang="en-US" dirty="0"/>
          </a:p>
        </p:txBody>
      </p:sp>
    </p:spTree>
    <p:extLst>
      <p:ext uri="{BB962C8B-B14F-4D97-AF65-F5344CB8AC3E}">
        <p14:creationId xmlns:p14="http://schemas.microsoft.com/office/powerpoint/2010/main" val="2935521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a:t>
            </a:r>
          </a:p>
        </p:txBody>
      </p:sp>
      <p:sp>
        <p:nvSpPr>
          <p:cNvPr id="3" name="Content Placeholder 2"/>
          <p:cNvSpPr>
            <a:spLocks noGrp="1"/>
          </p:cNvSpPr>
          <p:nvPr>
            <p:ph idx="1"/>
          </p:nvPr>
        </p:nvSpPr>
        <p:spPr/>
        <p:txBody>
          <a:bodyPr/>
          <a:lstStyle/>
          <a:p>
            <a:r>
              <a:rPr lang="en-US" dirty="0"/>
              <a:t>Modifications to a software system during </a:t>
            </a:r>
            <a:r>
              <a:rPr lang="en-US" dirty="0" smtClean="0"/>
              <a:t>its lifetime </a:t>
            </a:r>
            <a:r>
              <a:rPr lang="en-US" dirty="0"/>
              <a:t>are a fact of </a:t>
            </a:r>
            <a:r>
              <a:rPr lang="en-US" dirty="0" smtClean="0"/>
              <a:t>life.</a:t>
            </a:r>
          </a:p>
          <a:p>
            <a:r>
              <a:rPr lang="en-US" dirty="0" smtClean="0"/>
              <a:t>Modifiable </a:t>
            </a:r>
            <a:r>
              <a:rPr lang="en-US" dirty="0"/>
              <a:t>systems are easier </a:t>
            </a:r>
            <a:r>
              <a:rPr lang="en-US" dirty="0" smtClean="0"/>
              <a:t>to change/evolve.</a:t>
            </a:r>
            <a:endParaRPr lang="en-US" dirty="0"/>
          </a:p>
          <a:p>
            <a:r>
              <a:rPr lang="en-US" dirty="0" smtClean="0"/>
              <a:t>Modifiability </a:t>
            </a:r>
            <a:r>
              <a:rPr lang="en-US" dirty="0"/>
              <a:t>should be assessed in context </a:t>
            </a:r>
            <a:r>
              <a:rPr lang="en-US" dirty="0" smtClean="0"/>
              <a:t>of how </a:t>
            </a:r>
            <a:r>
              <a:rPr lang="en-US" dirty="0"/>
              <a:t>a system is likely to change</a:t>
            </a:r>
          </a:p>
          <a:p>
            <a:pPr lvl="1"/>
            <a:r>
              <a:rPr lang="en-US" dirty="0" smtClean="0"/>
              <a:t>No </a:t>
            </a:r>
            <a:r>
              <a:rPr lang="en-US" dirty="0"/>
              <a:t>need to facilitate changes that are </a:t>
            </a:r>
            <a:r>
              <a:rPr lang="en-US" dirty="0" smtClean="0"/>
              <a:t>highly unlikely </a:t>
            </a:r>
            <a:r>
              <a:rPr lang="en-US" dirty="0"/>
              <a:t>to </a:t>
            </a:r>
            <a:r>
              <a:rPr lang="en-US" dirty="0" smtClean="0"/>
              <a:t>occur</a:t>
            </a:r>
          </a:p>
          <a:p>
            <a:pPr lvl="1"/>
            <a:r>
              <a:rPr lang="en-US" dirty="0" smtClean="0"/>
              <a:t>Over-engineering</a:t>
            </a:r>
            <a:r>
              <a:rPr lang="en-US" dirty="0"/>
              <a:t>!</a:t>
            </a:r>
          </a:p>
        </p:txBody>
      </p:sp>
    </p:spTree>
    <p:extLst>
      <p:ext uri="{BB962C8B-B14F-4D97-AF65-F5344CB8AC3E}">
        <p14:creationId xmlns:p14="http://schemas.microsoft.com/office/powerpoint/2010/main" val="351533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requirements</a:t>
            </a:r>
            <a:endParaRPr lang="en-US" dirty="0"/>
          </a:p>
        </p:txBody>
      </p:sp>
      <p:sp>
        <p:nvSpPr>
          <p:cNvPr id="3" name="Content Placeholder 2"/>
          <p:cNvSpPr>
            <a:spLocks noGrp="1"/>
          </p:cNvSpPr>
          <p:nvPr>
            <p:ph idx="1"/>
          </p:nvPr>
        </p:nvSpPr>
        <p:spPr>
          <a:xfrm>
            <a:off x="457200" y="1600200"/>
            <a:ext cx="8229600" cy="4724400"/>
          </a:xfrm>
        </p:spPr>
        <p:txBody>
          <a:bodyPr>
            <a:noAutofit/>
          </a:bodyPr>
          <a:lstStyle/>
          <a:p>
            <a:r>
              <a:rPr lang="en-US" dirty="0" smtClean="0">
                <a:solidFill>
                  <a:srgbClr val="FF6600"/>
                </a:solidFill>
              </a:rPr>
              <a:t>Functional requirements</a:t>
            </a:r>
            <a:r>
              <a:rPr lang="en-US" dirty="0"/>
              <a:t> state what the system must do, and how it must behave or react to runtime </a:t>
            </a:r>
            <a:r>
              <a:rPr lang="en-US" dirty="0" smtClean="0"/>
              <a:t>stimuli.</a:t>
            </a:r>
          </a:p>
          <a:p>
            <a:r>
              <a:rPr lang="en-US" dirty="0" smtClean="0"/>
              <a:t>Functionality </a:t>
            </a:r>
            <a:r>
              <a:rPr lang="en-US" dirty="0"/>
              <a:t>does not determine architecture</a:t>
            </a:r>
            <a:r>
              <a:rPr lang="en-US" dirty="0" smtClean="0"/>
              <a:t>.</a:t>
            </a:r>
          </a:p>
          <a:p>
            <a:pPr lvl="1"/>
            <a:r>
              <a:rPr lang="en-US" dirty="0"/>
              <a:t>If functionality is the only </a:t>
            </a:r>
            <a:r>
              <a:rPr lang="en-US" dirty="0" smtClean="0"/>
              <a:t>requirement, a </a:t>
            </a:r>
            <a:r>
              <a:rPr lang="en-US" dirty="0"/>
              <a:t>single </a:t>
            </a:r>
            <a:r>
              <a:rPr lang="en-US" dirty="0" smtClean="0"/>
              <a:t>monolithic </a:t>
            </a:r>
            <a:r>
              <a:rPr lang="en-US" dirty="0"/>
              <a:t>module works</a:t>
            </a:r>
            <a:r>
              <a:rPr lang="en-US" dirty="0" smtClean="0"/>
              <a:t>!</a:t>
            </a:r>
          </a:p>
          <a:p>
            <a:pPr>
              <a:defRPr/>
            </a:pPr>
            <a:r>
              <a:rPr lang="en-US" dirty="0"/>
              <a:t>Although functionality is independent of structure, it is achieved by assigning responsibilities to architectural elements.</a:t>
            </a:r>
          </a:p>
          <a:p>
            <a:endParaRPr lang="en-US" dirty="0"/>
          </a:p>
          <a:p>
            <a:endParaRPr lang="en-US" dirty="0" smtClean="0"/>
          </a:p>
        </p:txBody>
      </p:sp>
    </p:spTree>
    <p:extLst>
      <p:ext uri="{BB962C8B-B14F-4D97-AF65-F5344CB8AC3E}">
        <p14:creationId xmlns:p14="http://schemas.microsoft.com/office/powerpoint/2010/main" val="28455214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a:t>
            </a:r>
          </a:p>
        </p:txBody>
      </p:sp>
      <p:sp>
        <p:nvSpPr>
          <p:cNvPr id="3" name="Content Placeholder 2"/>
          <p:cNvSpPr>
            <a:spLocks noGrp="1"/>
          </p:cNvSpPr>
          <p:nvPr>
            <p:ph idx="1"/>
          </p:nvPr>
        </p:nvSpPr>
        <p:spPr/>
        <p:txBody>
          <a:bodyPr>
            <a:normAutofit/>
          </a:bodyPr>
          <a:lstStyle/>
          <a:p>
            <a:r>
              <a:rPr lang="en-US" dirty="0"/>
              <a:t>Modifiability measures how easy it may be </a:t>
            </a:r>
            <a:r>
              <a:rPr lang="en-US" dirty="0" smtClean="0"/>
              <a:t>to change </a:t>
            </a:r>
            <a:r>
              <a:rPr lang="en-US" dirty="0"/>
              <a:t>an application to cater for new (non-</a:t>
            </a:r>
            <a:r>
              <a:rPr lang="en-US" dirty="0" smtClean="0"/>
              <a:t>)functional </a:t>
            </a:r>
            <a:r>
              <a:rPr lang="en-US" dirty="0"/>
              <a:t>requirements.</a:t>
            </a:r>
          </a:p>
          <a:p>
            <a:pPr lvl="1"/>
            <a:r>
              <a:rPr lang="en-US" dirty="0" smtClean="0"/>
              <a:t>‘</a:t>
            </a:r>
            <a:r>
              <a:rPr lang="en-US" dirty="0"/>
              <a:t>may’ – nearly always impossible to be certain</a:t>
            </a:r>
          </a:p>
          <a:p>
            <a:pPr lvl="1"/>
            <a:r>
              <a:rPr lang="en-US" dirty="0" smtClean="0"/>
              <a:t>Must </a:t>
            </a:r>
            <a:r>
              <a:rPr lang="en-US" dirty="0"/>
              <a:t>estimate </a:t>
            </a:r>
            <a:r>
              <a:rPr lang="en-US" dirty="0" smtClean="0"/>
              <a:t>cost/effort</a:t>
            </a:r>
            <a:endParaRPr lang="en-US" dirty="0"/>
          </a:p>
          <a:p>
            <a:r>
              <a:rPr lang="en-US" dirty="0" smtClean="0"/>
              <a:t>Modifiability </a:t>
            </a:r>
            <a:r>
              <a:rPr lang="en-US" dirty="0"/>
              <a:t>measures are only relevant </a:t>
            </a:r>
            <a:r>
              <a:rPr lang="en-US" dirty="0" smtClean="0"/>
              <a:t>in the </a:t>
            </a:r>
            <a:r>
              <a:rPr lang="en-US" dirty="0"/>
              <a:t>context of a given architectural solution.</a:t>
            </a:r>
          </a:p>
          <a:p>
            <a:pPr lvl="1"/>
            <a:r>
              <a:rPr lang="en-US" dirty="0" smtClean="0"/>
              <a:t>Components</a:t>
            </a:r>
          </a:p>
          <a:p>
            <a:pPr lvl="1"/>
            <a:r>
              <a:rPr lang="en-US" dirty="0" smtClean="0"/>
              <a:t>Relationships</a:t>
            </a:r>
          </a:p>
          <a:p>
            <a:pPr lvl="1"/>
            <a:r>
              <a:rPr lang="en-US" dirty="0" smtClean="0"/>
              <a:t>Responsibilities</a:t>
            </a:r>
            <a:endParaRPr lang="en-US" dirty="0"/>
          </a:p>
        </p:txBody>
      </p:sp>
    </p:spTree>
    <p:extLst>
      <p:ext uri="{BB962C8B-B14F-4D97-AF65-F5344CB8AC3E}">
        <p14:creationId xmlns:p14="http://schemas.microsoft.com/office/powerpoint/2010/main" val="544889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a:t>
            </a:r>
            <a:r>
              <a:rPr lang="en-US" dirty="0" smtClean="0"/>
              <a:t>scenarios</a:t>
            </a:r>
            <a:endParaRPr lang="en-US" dirty="0"/>
          </a:p>
        </p:txBody>
      </p:sp>
      <p:sp>
        <p:nvSpPr>
          <p:cNvPr id="3" name="Content Placeholder 2"/>
          <p:cNvSpPr>
            <a:spLocks noGrp="1"/>
          </p:cNvSpPr>
          <p:nvPr>
            <p:ph idx="1"/>
          </p:nvPr>
        </p:nvSpPr>
        <p:spPr/>
        <p:txBody>
          <a:bodyPr>
            <a:normAutofit/>
          </a:bodyPr>
          <a:lstStyle/>
          <a:p>
            <a:r>
              <a:rPr lang="en-US" dirty="0"/>
              <a:t>Provide access to the application </a:t>
            </a:r>
            <a:r>
              <a:rPr lang="en-US" dirty="0" smtClean="0"/>
              <a:t>through firewalls </a:t>
            </a:r>
            <a:r>
              <a:rPr lang="en-US" dirty="0"/>
              <a:t>in addition to existing “behind </a:t>
            </a:r>
            <a:r>
              <a:rPr lang="en-US" dirty="0" smtClean="0"/>
              <a:t>the firewall</a:t>
            </a:r>
            <a:r>
              <a:rPr lang="en-US" dirty="0"/>
              <a:t>” access</a:t>
            </a:r>
            <a:r>
              <a:rPr lang="en-US" dirty="0" smtClean="0"/>
              <a:t>.</a:t>
            </a:r>
          </a:p>
          <a:p>
            <a:r>
              <a:rPr lang="en-US" dirty="0" smtClean="0"/>
              <a:t>Incorporate </a:t>
            </a:r>
            <a:r>
              <a:rPr lang="en-US" dirty="0"/>
              <a:t>new features for </a:t>
            </a:r>
            <a:r>
              <a:rPr lang="en-US" dirty="0" smtClean="0"/>
              <a:t>self-service check-out kiosks.</a:t>
            </a:r>
          </a:p>
          <a:p>
            <a:r>
              <a:rPr lang="en-US" dirty="0" smtClean="0"/>
              <a:t>The </a:t>
            </a:r>
            <a:r>
              <a:rPr lang="en-US" dirty="0"/>
              <a:t>COTS speech recognition </a:t>
            </a:r>
            <a:r>
              <a:rPr lang="en-US" dirty="0" smtClean="0"/>
              <a:t>software vendor </a:t>
            </a:r>
            <a:r>
              <a:rPr lang="en-US" dirty="0"/>
              <a:t>goes out of business and we need </a:t>
            </a:r>
            <a:r>
              <a:rPr lang="en-US" dirty="0" smtClean="0"/>
              <a:t>to replace </a:t>
            </a:r>
            <a:r>
              <a:rPr lang="en-US" dirty="0"/>
              <a:t>this component</a:t>
            </a:r>
            <a:r>
              <a:rPr lang="en-US" dirty="0" smtClean="0"/>
              <a:t>.</a:t>
            </a:r>
          </a:p>
          <a:p>
            <a:r>
              <a:rPr lang="en-US" dirty="0" smtClean="0"/>
              <a:t>The </a:t>
            </a:r>
            <a:r>
              <a:rPr lang="en-US" dirty="0"/>
              <a:t>application needs to be ported </a:t>
            </a:r>
            <a:r>
              <a:rPr lang="en-US" dirty="0" smtClean="0"/>
              <a:t>from Linux </a:t>
            </a:r>
            <a:r>
              <a:rPr lang="en-US" dirty="0"/>
              <a:t>to the Microsoft Windows platform.</a:t>
            </a:r>
          </a:p>
        </p:txBody>
      </p:sp>
    </p:spTree>
    <p:extLst>
      <p:ext uri="{BB962C8B-B14F-4D97-AF65-F5344CB8AC3E}">
        <p14:creationId xmlns:p14="http://schemas.microsoft.com/office/powerpoint/2010/main" val="139564781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a:t>
            </a:r>
            <a:r>
              <a:rPr lang="en-US" dirty="0" smtClean="0"/>
              <a:t>analysis</a:t>
            </a:r>
            <a:endParaRPr lang="en-US" dirty="0"/>
          </a:p>
        </p:txBody>
      </p:sp>
      <p:sp>
        <p:nvSpPr>
          <p:cNvPr id="3" name="Content Placeholder 2"/>
          <p:cNvSpPr>
            <a:spLocks noGrp="1"/>
          </p:cNvSpPr>
          <p:nvPr>
            <p:ph idx="1"/>
          </p:nvPr>
        </p:nvSpPr>
        <p:spPr/>
        <p:txBody>
          <a:bodyPr>
            <a:normAutofit/>
          </a:bodyPr>
          <a:lstStyle/>
          <a:p>
            <a:r>
              <a:rPr lang="en-US" dirty="0"/>
              <a:t>Impact is rarely easy to </a:t>
            </a:r>
            <a:r>
              <a:rPr lang="en-US" dirty="0" smtClean="0"/>
              <a:t>quantify.</a:t>
            </a:r>
            <a:endParaRPr lang="en-US" dirty="0"/>
          </a:p>
          <a:p>
            <a:r>
              <a:rPr lang="en-US" dirty="0" smtClean="0"/>
              <a:t>The </a:t>
            </a:r>
            <a:r>
              <a:rPr lang="en-US" dirty="0"/>
              <a:t>best possible is a:</a:t>
            </a:r>
          </a:p>
          <a:p>
            <a:pPr lvl="1"/>
            <a:r>
              <a:rPr lang="en-US" dirty="0" smtClean="0"/>
              <a:t>Convincing </a:t>
            </a:r>
            <a:r>
              <a:rPr lang="en-US" dirty="0"/>
              <a:t>impact analysis of changes </a:t>
            </a:r>
            <a:r>
              <a:rPr lang="en-US" dirty="0" smtClean="0"/>
              <a:t>needed</a:t>
            </a:r>
          </a:p>
          <a:p>
            <a:pPr lvl="1"/>
            <a:r>
              <a:rPr lang="en-US" dirty="0" smtClean="0"/>
              <a:t>A </a:t>
            </a:r>
            <a:r>
              <a:rPr lang="en-US" dirty="0"/>
              <a:t>demonstration of how the solution </a:t>
            </a:r>
            <a:r>
              <a:rPr lang="en-US" dirty="0" smtClean="0"/>
              <a:t>can accommodate </a:t>
            </a:r>
            <a:r>
              <a:rPr lang="en-US" dirty="0"/>
              <a:t>the modification without change.</a:t>
            </a:r>
          </a:p>
          <a:p>
            <a:r>
              <a:rPr lang="en-US" dirty="0" smtClean="0"/>
              <a:t>Minimizing </a:t>
            </a:r>
            <a:r>
              <a:rPr lang="en-US" dirty="0"/>
              <a:t>dependencies </a:t>
            </a:r>
            <a:r>
              <a:rPr lang="en-US" dirty="0" smtClean="0"/>
              <a:t>increases modifiability</a:t>
            </a:r>
            <a:endParaRPr lang="en-US" dirty="0"/>
          </a:p>
          <a:p>
            <a:pPr lvl="1"/>
            <a:r>
              <a:rPr lang="en-US" dirty="0" smtClean="0"/>
              <a:t>Changes </a:t>
            </a:r>
            <a:r>
              <a:rPr lang="en-US" dirty="0"/>
              <a:t>isolated to single components likely </a:t>
            </a:r>
            <a:r>
              <a:rPr lang="en-US" dirty="0" smtClean="0"/>
              <a:t>to be </a:t>
            </a:r>
            <a:r>
              <a:rPr lang="en-US" dirty="0"/>
              <a:t>less expensive than those that cause </a:t>
            </a:r>
            <a:r>
              <a:rPr lang="en-US" dirty="0" smtClean="0"/>
              <a:t>ripple effects </a:t>
            </a:r>
            <a:r>
              <a:rPr lang="en-US" dirty="0"/>
              <a:t>across the architecture.</a:t>
            </a:r>
          </a:p>
        </p:txBody>
      </p:sp>
    </p:spTree>
    <p:extLst>
      <p:ext uri="{BB962C8B-B14F-4D97-AF65-F5344CB8AC3E}">
        <p14:creationId xmlns:p14="http://schemas.microsoft.com/office/powerpoint/2010/main" val="15046644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Modifiability for ICDE</a:t>
            </a:r>
          </a:p>
        </p:txBody>
      </p:sp>
      <p:sp>
        <p:nvSpPr>
          <p:cNvPr id="3" name="Content Placeholder 2"/>
          <p:cNvSpPr>
            <a:spLocks noGrp="1"/>
          </p:cNvSpPr>
          <p:nvPr>
            <p:ph idx="1"/>
          </p:nvPr>
        </p:nvSpPr>
        <p:spPr/>
        <p:txBody>
          <a:bodyPr/>
          <a:lstStyle/>
          <a:p>
            <a:r>
              <a:rPr lang="en-US" dirty="0"/>
              <a:t>The range of events trapped and stored </a:t>
            </a:r>
            <a:r>
              <a:rPr lang="en-US" dirty="0" smtClean="0"/>
              <a:t>by the </a:t>
            </a:r>
            <a:r>
              <a:rPr lang="en-US" dirty="0"/>
              <a:t>ICDE client to be expanded</a:t>
            </a:r>
            <a:r>
              <a:rPr lang="en-US" dirty="0" smtClean="0"/>
              <a:t>.</a:t>
            </a:r>
          </a:p>
          <a:p>
            <a:endParaRPr lang="en-US" sz="800" dirty="0"/>
          </a:p>
          <a:p>
            <a:r>
              <a:rPr lang="en-US" dirty="0" smtClean="0"/>
              <a:t>Third </a:t>
            </a:r>
            <a:r>
              <a:rPr lang="en-US" dirty="0"/>
              <a:t>party tools to communicate </a:t>
            </a:r>
            <a:r>
              <a:rPr lang="en-US" dirty="0" smtClean="0"/>
              <a:t>new message </a:t>
            </a:r>
            <a:r>
              <a:rPr lang="en-US" dirty="0"/>
              <a:t>types</a:t>
            </a:r>
            <a:r>
              <a:rPr lang="en-US" dirty="0" smtClean="0"/>
              <a:t>.</a:t>
            </a:r>
          </a:p>
          <a:p>
            <a:endParaRPr lang="en-US" sz="800" dirty="0"/>
          </a:p>
          <a:p>
            <a:r>
              <a:rPr lang="en-US" dirty="0" smtClean="0"/>
              <a:t>Change </a:t>
            </a:r>
            <a:r>
              <a:rPr lang="en-US" dirty="0"/>
              <a:t>database technology </a:t>
            </a:r>
            <a:r>
              <a:rPr lang="en-US" dirty="0" smtClean="0"/>
              <a:t>used</a:t>
            </a:r>
          </a:p>
          <a:p>
            <a:endParaRPr lang="en-US" sz="800" dirty="0"/>
          </a:p>
          <a:p>
            <a:r>
              <a:rPr lang="en-US" dirty="0" smtClean="0"/>
              <a:t>Change </a:t>
            </a:r>
            <a:r>
              <a:rPr lang="en-US" dirty="0"/>
              <a:t>server technology used</a:t>
            </a:r>
          </a:p>
        </p:txBody>
      </p:sp>
    </p:spTree>
    <p:extLst>
      <p:ext uri="{BB962C8B-B14F-4D97-AF65-F5344CB8AC3E}">
        <p14:creationId xmlns:p14="http://schemas.microsoft.com/office/powerpoint/2010/main" val="38144779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lstStyle/>
          <a:p>
            <a:r>
              <a:rPr lang="en-US" dirty="0"/>
              <a:t>Difficult, specialized quality attribute:</a:t>
            </a:r>
          </a:p>
          <a:p>
            <a:pPr lvl="1"/>
            <a:r>
              <a:rPr lang="en-US" dirty="0" smtClean="0"/>
              <a:t>Lots </a:t>
            </a:r>
            <a:r>
              <a:rPr lang="en-US" dirty="0"/>
              <a:t>of technology </a:t>
            </a:r>
            <a:r>
              <a:rPr lang="en-US" dirty="0" smtClean="0"/>
              <a:t>available</a:t>
            </a:r>
          </a:p>
          <a:p>
            <a:pPr lvl="1"/>
            <a:r>
              <a:rPr lang="en-US" dirty="0" smtClean="0"/>
              <a:t>Requires </a:t>
            </a:r>
            <a:r>
              <a:rPr lang="en-US" dirty="0"/>
              <a:t>deep knowledge of approaches </a:t>
            </a:r>
            <a:r>
              <a:rPr lang="en-US" dirty="0" smtClean="0"/>
              <a:t>and solutions</a:t>
            </a:r>
            <a:endParaRPr lang="en-US" dirty="0"/>
          </a:p>
          <a:p>
            <a:r>
              <a:rPr lang="en-US" dirty="0" smtClean="0"/>
              <a:t>Security </a:t>
            </a:r>
            <a:r>
              <a:rPr lang="en-US" dirty="0"/>
              <a:t>is a multi-faceted quality …</a:t>
            </a:r>
          </a:p>
        </p:txBody>
      </p:sp>
    </p:spTree>
    <p:extLst>
      <p:ext uri="{BB962C8B-B14F-4D97-AF65-F5344CB8AC3E}">
        <p14:creationId xmlns:p14="http://schemas.microsoft.com/office/powerpoint/2010/main" val="251896646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a:t>
            </a:r>
          </a:p>
        </p:txBody>
      </p:sp>
      <p:sp>
        <p:nvSpPr>
          <p:cNvPr id="3" name="Content Placeholder 2"/>
          <p:cNvSpPr>
            <a:spLocks noGrp="1"/>
          </p:cNvSpPr>
          <p:nvPr>
            <p:ph idx="1"/>
          </p:nvPr>
        </p:nvSpPr>
        <p:spPr/>
        <p:txBody>
          <a:bodyPr>
            <a:normAutofit fontScale="85000" lnSpcReduction="20000"/>
          </a:bodyPr>
          <a:lstStyle/>
          <a:p>
            <a:r>
              <a:rPr lang="en-US" b="1" dirty="0"/>
              <a:t>Authentication: </a:t>
            </a:r>
            <a:endParaRPr lang="en-US" b="1" dirty="0" smtClean="0"/>
          </a:p>
          <a:p>
            <a:pPr lvl="1"/>
            <a:r>
              <a:rPr lang="en-US" dirty="0" smtClean="0"/>
              <a:t>Applications </a:t>
            </a:r>
            <a:r>
              <a:rPr lang="en-US" dirty="0"/>
              <a:t>can verify the identity of their </a:t>
            </a:r>
            <a:r>
              <a:rPr lang="en-US" dirty="0" smtClean="0"/>
              <a:t>users and </a:t>
            </a:r>
            <a:r>
              <a:rPr lang="en-US" dirty="0"/>
              <a:t>other applications with which they communicate.</a:t>
            </a:r>
          </a:p>
          <a:p>
            <a:r>
              <a:rPr lang="en-US" b="1" dirty="0" smtClean="0"/>
              <a:t>Authorization</a:t>
            </a:r>
            <a:r>
              <a:rPr lang="en-US" b="1" dirty="0"/>
              <a:t>: </a:t>
            </a:r>
            <a:endParaRPr lang="en-US" b="1" dirty="0" smtClean="0"/>
          </a:p>
          <a:p>
            <a:pPr lvl="1"/>
            <a:r>
              <a:rPr lang="en-US" dirty="0" smtClean="0"/>
              <a:t>Authenticated </a:t>
            </a:r>
            <a:r>
              <a:rPr lang="en-US" dirty="0"/>
              <a:t>users and applications </a:t>
            </a:r>
            <a:r>
              <a:rPr lang="en-US" dirty="0" smtClean="0"/>
              <a:t>have defined </a:t>
            </a:r>
            <a:r>
              <a:rPr lang="en-US" dirty="0"/>
              <a:t>access rights to the resources of the system.</a:t>
            </a:r>
          </a:p>
          <a:p>
            <a:r>
              <a:rPr lang="en-US" b="1" dirty="0" smtClean="0"/>
              <a:t>Encryption</a:t>
            </a:r>
            <a:r>
              <a:rPr lang="en-US" b="1" dirty="0"/>
              <a:t>: </a:t>
            </a:r>
            <a:endParaRPr lang="en-US" b="1" dirty="0" smtClean="0"/>
          </a:p>
          <a:p>
            <a:pPr lvl="1"/>
            <a:r>
              <a:rPr lang="en-US" dirty="0" smtClean="0"/>
              <a:t>The </a:t>
            </a:r>
            <a:r>
              <a:rPr lang="en-US" dirty="0"/>
              <a:t>messages sent to/from the application </a:t>
            </a:r>
            <a:r>
              <a:rPr lang="en-US" dirty="0" smtClean="0"/>
              <a:t>are encrypted.</a:t>
            </a:r>
            <a:endParaRPr lang="en-US" dirty="0"/>
          </a:p>
          <a:p>
            <a:r>
              <a:rPr lang="en-US" b="1" dirty="0" smtClean="0"/>
              <a:t>Integrity</a:t>
            </a:r>
            <a:r>
              <a:rPr lang="en-US" b="1" dirty="0"/>
              <a:t>: </a:t>
            </a:r>
            <a:endParaRPr lang="en-US" b="1" dirty="0" smtClean="0"/>
          </a:p>
          <a:p>
            <a:pPr lvl="1"/>
            <a:r>
              <a:rPr lang="en-US" dirty="0" smtClean="0"/>
              <a:t>This </a:t>
            </a:r>
            <a:r>
              <a:rPr lang="en-US" dirty="0"/>
              <a:t>ensures the contents of a message are </a:t>
            </a:r>
            <a:r>
              <a:rPr lang="en-US" dirty="0" smtClean="0"/>
              <a:t>not altered </a:t>
            </a:r>
            <a:r>
              <a:rPr lang="en-US" dirty="0"/>
              <a:t>in transit.</a:t>
            </a:r>
          </a:p>
          <a:p>
            <a:r>
              <a:rPr lang="en-US" b="1" dirty="0" smtClean="0"/>
              <a:t>Non-repudiation</a:t>
            </a:r>
            <a:r>
              <a:rPr lang="en-US" b="1" dirty="0"/>
              <a:t>: </a:t>
            </a:r>
            <a:endParaRPr lang="en-US" b="1" dirty="0" smtClean="0"/>
          </a:p>
          <a:p>
            <a:pPr lvl="1"/>
            <a:r>
              <a:rPr lang="en-US" dirty="0" smtClean="0"/>
              <a:t>The </a:t>
            </a:r>
            <a:r>
              <a:rPr lang="en-US" dirty="0"/>
              <a:t>sender of a message has proof </a:t>
            </a:r>
            <a:r>
              <a:rPr lang="en-US" dirty="0" smtClean="0"/>
              <a:t>of delivery </a:t>
            </a:r>
            <a:r>
              <a:rPr lang="en-US" dirty="0"/>
              <a:t>and the receiver is assured of the sender’s identity. </a:t>
            </a:r>
            <a:r>
              <a:rPr lang="en-US" dirty="0" smtClean="0"/>
              <a:t>This means </a:t>
            </a:r>
            <a:r>
              <a:rPr lang="en-US" dirty="0"/>
              <a:t>neither can subsequently refute their participation in </a:t>
            </a:r>
            <a:r>
              <a:rPr lang="en-US" dirty="0" smtClean="0"/>
              <a:t>the message </a:t>
            </a:r>
            <a:r>
              <a:rPr lang="en-US" dirty="0"/>
              <a:t>exchange.</a:t>
            </a:r>
          </a:p>
        </p:txBody>
      </p:sp>
    </p:spTree>
    <p:extLst>
      <p:ext uri="{BB962C8B-B14F-4D97-AF65-F5344CB8AC3E}">
        <p14:creationId xmlns:p14="http://schemas.microsoft.com/office/powerpoint/2010/main" val="133003179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a:t>
            </a:r>
            <a:r>
              <a:rPr lang="en-US" dirty="0" smtClean="0"/>
              <a:t>approaches</a:t>
            </a:r>
            <a:endParaRPr lang="en-US" dirty="0"/>
          </a:p>
        </p:txBody>
      </p:sp>
      <p:sp>
        <p:nvSpPr>
          <p:cNvPr id="3" name="Content Placeholder 2"/>
          <p:cNvSpPr>
            <a:spLocks noGrp="1"/>
          </p:cNvSpPr>
          <p:nvPr>
            <p:ph idx="1"/>
          </p:nvPr>
        </p:nvSpPr>
        <p:spPr/>
        <p:txBody>
          <a:bodyPr/>
          <a:lstStyle/>
          <a:p>
            <a:r>
              <a:rPr lang="en-US" dirty="0"/>
              <a:t>SSL</a:t>
            </a:r>
          </a:p>
          <a:p>
            <a:r>
              <a:rPr lang="en-US" dirty="0" smtClean="0"/>
              <a:t>PKI</a:t>
            </a:r>
            <a:endParaRPr lang="en-US" dirty="0"/>
          </a:p>
          <a:p>
            <a:r>
              <a:rPr lang="en-US" dirty="0" smtClean="0"/>
              <a:t>Web </a:t>
            </a:r>
            <a:r>
              <a:rPr lang="en-US" dirty="0"/>
              <a:t>Services security</a:t>
            </a:r>
          </a:p>
          <a:p>
            <a:r>
              <a:rPr lang="en-US" dirty="0"/>
              <a:t>JAAS</a:t>
            </a:r>
          </a:p>
          <a:p>
            <a:r>
              <a:rPr lang="en-US" dirty="0" smtClean="0"/>
              <a:t>Operating </a:t>
            </a:r>
            <a:r>
              <a:rPr lang="en-US" dirty="0"/>
              <a:t>system security</a:t>
            </a:r>
          </a:p>
          <a:p>
            <a:r>
              <a:rPr lang="en-US" dirty="0" smtClean="0"/>
              <a:t>Database </a:t>
            </a:r>
            <a:r>
              <a:rPr lang="en-US" dirty="0"/>
              <a:t>security</a:t>
            </a:r>
          </a:p>
          <a:p>
            <a:r>
              <a:rPr lang="en-US" dirty="0" err="1" smtClean="0"/>
              <a:t>Etc</a:t>
            </a:r>
            <a:r>
              <a:rPr lang="en-US" dirty="0" smtClean="0"/>
              <a:t> </a:t>
            </a:r>
            <a:r>
              <a:rPr lang="en-US" dirty="0" err="1"/>
              <a:t>etc</a:t>
            </a:r>
            <a:endParaRPr lang="en-US" dirty="0"/>
          </a:p>
        </p:txBody>
      </p:sp>
    </p:spTree>
    <p:extLst>
      <p:ext uri="{BB962C8B-B14F-4D97-AF65-F5344CB8AC3E}">
        <p14:creationId xmlns:p14="http://schemas.microsoft.com/office/powerpoint/2010/main" val="214026512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security requirements</a:t>
            </a:r>
            <a:endParaRPr lang="en-US" dirty="0"/>
          </a:p>
        </p:txBody>
      </p:sp>
      <p:sp>
        <p:nvSpPr>
          <p:cNvPr id="3" name="Content Placeholder 2"/>
          <p:cNvSpPr>
            <a:spLocks noGrp="1"/>
          </p:cNvSpPr>
          <p:nvPr>
            <p:ph idx="1"/>
          </p:nvPr>
        </p:nvSpPr>
        <p:spPr/>
        <p:txBody>
          <a:bodyPr/>
          <a:lstStyle/>
          <a:p>
            <a:r>
              <a:rPr lang="en-US" dirty="0"/>
              <a:t>Authentication of ICDE users and third </a:t>
            </a:r>
            <a:r>
              <a:rPr lang="en-US" dirty="0" smtClean="0"/>
              <a:t>party ICDE </a:t>
            </a:r>
            <a:r>
              <a:rPr lang="en-US" dirty="0"/>
              <a:t>tools to ICDE </a:t>
            </a:r>
            <a:r>
              <a:rPr lang="en-US" dirty="0" smtClean="0"/>
              <a:t>server.</a:t>
            </a:r>
            <a:endParaRPr lang="en-US" dirty="0"/>
          </a:p>
          <a:p>
            <a:r>
              <a:rPr lang="en-US" dirty="0" smtClean="0"/>
              <a:t>Encryption </a:t>
            </a:r>
            <a:r>
              <a:rPr lang="en-US" dirty="0"/>
              <a:t>of data to ICDE server from </a:t>
            </a:r>
            <a:r>
              <a:rPr lang="en-US" dirty="0" smtClean="0"/>
              <a:t>3</a:t>
            </a:r>
            <a:r>
              <a:rPr lang="en-US" baseline="30000" dirty="0" smtClean="0"/>
              <a:t>rd</a:t>
            </a:r>
            <a:r>
              <a:rPr lang="en-US" dirty="0" smtClean="0"/>
              <a:t> party </a:t>
            </a:r>
            <a:r>
              <a:rPr lang="en-US" dirty="0"/>
              <a:t>tools/users executing remotely over </a:t>
            </a:r>
            <a:r>
              <a:rPr lang="en-US" dirty="0" smtClean="0"/>
              <a:t>an insecure </a:t>
            </a:r>
            <a:r>
              <a:rPr lang="en-US" dirty="0"/>
              <a:t>network</a:t>
            </a:r>
          </a:p>
        </p:txBody>
      </p:sp>
    </p:spTree>
    <p:extLst>
      <p:ext uri="{BB962C8B-B14F-4D97-AF65-F5344CB8AC3E}">
        <p14:creationId xmlns:p14="http://schemas.microsoft.com/office/powerpoint/2010/main" val="179128324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p:sp>
        <p:nvSpPr>
          <p:cNvPr id="3" name="Content Placeholder 2"/>
          <p:cNvSpPr>
            <a:spLocks noGrp="1"/>
          </p:cNvSpPr>
          <p:nvPr>
            <p:ph idx="1"/>
          </p:nvPr>
        </p:nvSpPr>
        <p:spPr/>
        <p:txBody>
          <a:bodyPr>
            <a:noAutofit/>
          </a:bodyPr>
          <a:lstStyle/>
          <a:p>
            <a:r>
              <a:rPr lang="en-US" dirty="0"/>
              <a:t>Key requirement for most IT applications</a:t>
            </a:r>
          </a:p>
          <a:p>
            <a:r>
              <a:rPr lang="en-US" dirty="0" smtClean="0"/>
              <a:t>Measured </a:t>
            </a:r>
            <a:r>
              <a:rPr lang="en-US" dirty="0"/>
              <a:t>by the proportion of the </a:t>
            </a:r>
            <a:r>
              <a:rPr lang="en-US" dirty="0" smtClean="0"/>
              <a:t>required time </a:t>
            </a:r>
            <a:r>
              <a:rPr lang="en-US" dirty="0"/>
              <a:t>it is </a:t>
            </a:r>
            <a:r>
              <a:rPr lang="en-US" dirty="0" smtClean="0"/>
              <a:t>usable</a:t>
            </a:r>
            <a:r>
              <a:rPr lang="en-US" dirty="0"/>
              <a:t>. E.g.</a:t>
            </a:r>
          </a:p>
          <a:p>
            <a:pPr lvl="1"/>
            <a:r>
              <a:rPr lang="en-US" dirty="0" smtClean="0"/>
              <a:t>100</a:t>
            </a:r>
            <a:r>
              <a:rPr lang="en-US" dirty="0"/>
              <a:t>% available during business </a:t>
            </a:r>
            <a:r>
              <a:rPr lang="en-US" dirty="0" smtClean="0"/>
              <a:t>hours</a:t>
            </a:r>
          </a:p>
          <a:p>
            <a:pPr lvl="1"/>
            <a:r>
              <a:rPr lang="en-US" dirty="0" smtClean="0"/>
              <a:t>No </a:t>
            </a:r>
            <a:r>
              <a:rPr lang="en-US" dirty="0"/>
              <a:t>more than 2 hours scheduled downtime </a:t>
            </a:r>
            <a:r>
              <a:rPr lang="en-US" dirty="0" smtClean="0"/>
              <a:t>per week</a:t>
            </a:r>
          </a:p>
          <a:p>
            <a:pPr lvl="1"/>
            <a:r>
              <a:rPr lang="en-US" dirty="0" smtClean="0"/>
              <a:t>24*7*52 </a:t>
            </a:r>
            <a:r>
              <a:rPr lang="en-US" dirty="0"/>
              <a:t>(100% availability)</a:t>
            </a:r>
          </a:p>
          <a:p>
            <a:r>
              <a:rPr lang="en-US" dirty="0" smtClean="0"/>
              <a:t>Related </a:t>
            </a:r>
            <a:r>
              <a:rPr lang="en-US" dirty="0"/>
              <a:t>to an application’s reliability</a:t>
            </a:r>
          </a:p>
          <a:p>
            <a:pPr lvl="1"/>
            <a:r>
              <a:rPr lang="en-US" dirty="0" smtClean="0"/>
              <a:t>Unreliable </a:t>
            </a:r>
            <a:r>
              <a:rPr lang="en-US" dirty="0"/>
              <a:t>applications suffer poor </a:t>
            </a:r>
            <a:r>
              <a:rPr lang="en-US" dirty="0" smtClean="0"/>
              <a:t>availability</a:t>
            </a:r>
          </a:p>
          <a:p>
            <a:r>
              <a:rPr lang="en-US" dirty="0" smtClean="0"/>
              <a:t>Related to recoverability</a:t>
            </a:r>
            <a:endParaRPr lang="en-US" dirty="0"/>
          </a:p>
        </p:txBody>
      </p:sp>
    </p:spTree>
    <p:extLst>
      <p:ext uri="{BB962C8B-B14F-4D97-AF65-F5344CB8AC3E}">
        <p14:creationId xmlns:p14="http://schemas.microsoft.com/office/powerpoint/2010/main" val="153371512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Period of loss of availability determined by:</a:t>
                </a:r>
              </a:p>
              <a:p>
                <a:pPr lvl="1"/>
                <a:r>
                  <a:rPr lang="en-US" dirty="0" smtClean="0"/>
                  <a:t>Time </a:t>
                </a:r>
                <a:r>
                  <a:rPr lang="en-US" dirty="0"/>
                  <a:t>to detect </a:t>
                </a:r>
                <a:r>
                  <a:rPr lang="en-US" dirty="0" smtClean="0"/>
                  <a:t>failure</a:t>
                </a:r>
              </a:p>
              <a:p>
                <a:pPr lvl="1"/>
                <a:r>
                  <a:rPr lang="en-US" dirty="0" smtClean="0"/>
                  <a:t>Time </a:t>
                </a:r>
                <a:r>
                  <a:rPr lang="en-US" dirty="0"/>
                  <a:t>to correct </a:t>
                </a:r>
                <a:r>
                  <a:rPr lang="en-US" dirty="0" smtClean="0"/>
                  <a:t>failure</a:t>
                </a:r>
              </a:p>
              <a:p>
                <a:pPr lvl="1"/>
                <a:r>
                  <a:rPr lang="en-US" dirty="0" smtClean="0"/>
                  <a:t>Time </a:t>
                </a:r>
                <a:r>
                  <a:rPr lang="en-US" dirty="0"/>
                  <a:t>to </a:t>
                </a:r>
                <a:r>
                  <a:rPr lang="en-US"/>
                  <a:t>restart </a:t>
                </a:r>
                <a:r>
                  <a:rPr lang="en-US" smtClean="0"/>
                  <a:t>application</a:t>
                </a:r>
              </a:p>
              <a:p>
                <a:pPr lvl="1"/>
                <a:endParaRPr lang="en-US" dirty="0" smtClean="0"/>
              </a:p>
              <a:p>
                <a:pPr marL="457200" lvl="1"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a:rPr>
                            <m:t>𝑀𝑇𝐵𝐹</m:t>
                          </m:r>
                        </m:num>
                        <m:den>
                          <m:r>
                            <a:rPr lang="en-US" i="1">
                              <a:latin typeface="Cambria Math"/>
                            </a:rPr>
                            <m:t>𝑀𝑇𝐵𝐹</m:t>
                          </m:r>
                          <m:r>
                            <a:rPr lang="en-US" i="1">
                              <a:latin typeface="Cambria Math"/>
                            </a:rPr>
                            <m:t>+</m:t>
                          </m:r>
                          <m:r>
                            <a:rPr lang="en-US" i="1">
                              <a:latin typeface="Cambria Math"/>
                            </a:rPr>
                            <m:t>𝑀𝑇𝑇𝑅</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t="-943"/>
                </a:stretch>
              </a:blipFill>
            </p:spPr>
            <p:txBody>
              <a:bodyPr/>
              <a:lstStyle/>
              <a:p>
                <a:r>
                  <a:rPr lang="en-US">
                    <a:noFill/>
                  </a:rPr>
                  <a:t> </a:t>
                </a:r>
              </a:p>
            </p:txBody>
          </p:sp>
        </mc:Fallback>
      </mc:AlternateContent>
    </p:spTree>
    <p:extLst>
      <p:ext uri="{BB962C8B-B14F-4D97-AF65-F5344CB8AC3E}">
        <p14:creationId xmlns:p14="http://schemas.microsoft.com/office/powerpoint/2010/main" val="14619495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attribute requirements</a:t>
            </a:r>
            <a:endParaRPr lang="en-US" dirty="0"/>
          </a:p>
        </p:txBody>
      </p:sp>
      <p:sp>
        <p:nvSpPr>
          <p:cNvPr id="3" name="Content Placeholder 2"/>
          <p:cNvSpPr>
            <a:spLocks noGrp="1"/>
          </p:cNvSpPr>
          <p:nvPr>
            <p:ph idx="1"/>
          </p:nvPr>
        </p:nvSpPr>
        <p:spPr/>
        <p:txBody>
          <a:bodyPr/>
          <a:lstStyle/>
          <a:p>
            <a:r>
              <a:rPr lang="en-US" b="1" dirty="0" smtClean="0">
                <a:solidFill>
                  <a:srgbClr val="FF6600"/>
                </a:solidFill>
              </a:rPr>
              <a:t>Quality </a:t>
            </a:r>
            <a:r>
              <a:rPr lang="en-US" b="1" dirty="0">
                <a:solidFill>
                  <a:srgbClr val="FF6600"/>
                </a:solidFill>
              </a:rPr>
              <a:t>attribute (QA) requirements </a:t>
            </a:r>
            <a:r>
              <a:rPr lang="en-US" dirty="0" smtClean="0"/>
              <a:t>are qualifications of the functional requirements or of the overall product. </a:t>
            </a:r>
          </a:p>
          <a:p>
            <a:endParaRPr lang="en-US" sz="800" dirty="0"/>
          </a:p>
          <a:p>
            <a:r>
              <a:rPr lang="en-US" dirty="0" smtClean="0"/>
              <a:t>A </a:t>
            </a:r>
            <a:r>
              <a:rPr lang="en-US" dirty="0"/>
              <a:t>quality </a:t>
            </a:r>
            <a:r>
              <a:rPr lang="en-US" dirty="0" smtClean="0"/>
              <a:t>attribute can be regarded as </a:t>
            </a:r>
            <a:r>
              <a:rPr lang="en-US" dirty="0"/>
              <a:t>measuring the </a:t>
            </a:r>
            <a:r>
              <a:rPr lang="en-US" dirty="0" smtClean="0"/>
              <a:t>“goodness” </a:t>
            </a:r>
            <a:r>
              <a:rPr lang="en-US" dirty="0"/>
              <a:t>of a product along some dimension of interest to a stakeholder.</a:t>
            </a:r>
          </a:p>
        </p:txBody>
      </p:sp>
    </p:spTree>
    <p:extLst>
      <p:ext uri="{BB962C8B-B14F-4D97-AF65-F5344CB8AC3E}">
        <p14:creationId xmlns:p14="http://schemas.microsoft.com/office/powerpoint/2010/main" val="35839393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Availability</a:t>
            </a:r>
            <a:endParaRPr lang="en-US" dirty="0"/>
          </a:p>
        </p:txBody>
      </p:sp>
      <p:sp>
        <p:nvSpPr>
          <p:cNvPr id="3" name="Content Placeholder 2"/>
          <p:cNvSpPr>
            <a:spLocks noGrp="1"/>
          </p:cNvSpPr>
          <p:nvPr>
            <p:ph idx="1"/>
          </p:nvPr>
        </p:nvSpPr>
        <p:spPr/>
        <p:txBody>
          <a:bodyPr/>
          <a:lstStyle/>
          <a:p>
            <a:endParaRPr lang="en-US" sz="800" dirty="0" smtClean="0"/>
          </a:p>
          <a:p>
            <a:r>
              <a:rPr lang="en-US" i="1" dirty="0" smtClean="0">
                <a:solidFill>
                  <a:srgbClr val="FF6600"/>
                </a:solidFill>
              </a:rPr>
              <a:t>High </a:t>
            </a:r>
            <a:r>
              <a:rPr lang="en-US" i="1" dirty="0">
                <a:solidFill>
                  <a:srgbClr val="FF6600"/>
                </a:solidFill>
              </a:rPr>
              <a:t>availability </a:t>
            </a:r>
            <a:r>
              <a:rPr lang="en-US" dirty="0"/>
              <a:t>typically refers to designs targeting availability of 99.999 percent </a:t>
            </a:r>
            <a:r>
              <a:rPr lang="en-US" dirty="0" smtClean="0"/>
              <a:t>(“5 nines”) or greater.</a:t>
            </a:r>
          </a:p>
          <a:p>
            <a:r>
              <a:rPr lang="en-US" dirty="0"/>
              <a:t>Strategies for high availability:</a:t>
            </a:r>
          </a:p>
          <a:p>
            <a:pPr lvl="1"/>
            <a:r>
              <a:rPr lang="en-US" dirty="0"/>
              <a:t>Eliminate single points of failure</a:t>
            </a:r>
          </a:p>
          <a:p>
            <a:pPr lvl="1"/>
            <a:r>
              <a:rPr lang="en-US" dirty="0"/>
              <a:t>Replication and failover</a:t>
            </a:r>
          </a:p>
          <a:p>
            <a:pPr lvl="1"/>
            <a:r>
              <a:rPr lang="en-US" dirty="0"/>
              <a:t>Automatic detection and restart</a:t>
            </a:r>
          </a:p>
          <a:p>
            <a:endParaRPr lang="en-US" dirty="0"/>
          </a:p>
        </p:txBody>
      </p:sp>
    </p:spTree>
    <p:extLst>
      <p:ext uri="{BB962C8B-B14F-4D97-AF65-F5344CB8AC3E}">
        <p14:creationId xmlns:p14="http://schemas.microsoft.com/office/powerpoint/2010/main" val="9665168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a:cs typeface="Arial"/>
              </a:rPr>
              <a:t>Availability</a:t>
            </a:r>
            <a:endParaRPr lang="en-US" dirty="0"/>
          </a:p>
        </p:txBody>
      </p:sp>
      <p:sp>
        <p:nvSpPr>
          <p:cNvPr id="3" name="Content Placeholder 2"/>
          <p:cNvSpPr>
            <a:spLocks noGrp="1"/>
          </p:cNvSpPr>
          <p:nvPr>
            <p:ph idx="1"/>
          </p:nvPr>
        </p:nvSpPr>
        <p:spPr/>
        <p:txBody>
          <a:bodyPr/>
          <a:lstStyle/>
          <a:p>
            <a:r>
              <a:rPr lang="en-US" dirty="0"/>
              <a:t>System Availability </a:t>
            </a:r>
            <a:r>
              <a:rPr lang="en-US" dirty="0" smtClean="0"/>
              <a:t>Requirements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71370283"/>
              </p:ext>
            </p:extLst>
          </p:nvPr>
        </p:nvGraphicFramePr>
        <p:xfrm>
          <a:off x="914400" y="2667000"/>
          <a:ext cx="7636728" cy="2660309"/>
        </p:xfrm>
        <a:graphic>
          <a:graphicData uri="http://schemas.openxmlformats.org/drawingml/2006/table">
            <a:tbl>
              <a:tblPr/>
              <a:tblGrid>
                <a:gridCol w="1464528">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33400">
                <a:tc>
                  <a:txBody>
                    <a:bodyPr/>
                    <a:lstStyle/>
                    <a:p>
                      <a:r>
                        <a:rPr lang="en-US" sz="2000" dirty="0" smtClean="0"/>
                        <a:t>Availability</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Downtime/90 Days</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Downtime/Year</a:t>
                      </a:r>
                      <a:endParaRPr lang="en-US" sz="2000" dirty="0"/>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5053">
                <a:tc>
                  <a:txBody>
                    <a:bodyPr/>
                    <a:lstStyle/>
                    <a:p>
                      <a:r>
                        <a:rPr lang="en-US" sz="2000" b="0" i="0" u="none" strike="noStrike" kern="1200" baseline="0" dirty="0" smtClean="0">
                          <a:solidFill>
                            <a:schemeClr val="tx1"/>
                          </a:solidFill>
                          <a:latin typeface="+mn-lt"/>
                          <a:ea typeface="+mn-ea"/>
                          <a:cs typeface="+mn-cs"/>
                        </a:rPr>
                        <a:t>99.0%</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21 hours, 36 minutes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3 days, 15.6 hours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3613">
                <a:tc>
                  <a:txBody>
                    <a:bodyPr/>
                    <a:lstStyle/>
                    <a:p>
                      <a:r>
                        <a:rPr lang="en-US" sz="2000" b="0" i="0" u="none" strike="noStrike" kern="1200" baseline="0" dirty="0" smtClean="0">
                          <a:solidFill>
                            <a:schemeClr val="tx1"/>
                          </a:solidFill>
                          <a:latin typeface="+mn-lt"/>
                          <a:ea typeface="+mn-ea"/>
                          <a:cs typeface="+mn-cs"/>
                        </a:rPr>
                        <a:t>99.9%</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2 hours, 10 minutes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8 hours, 0 minutes, 46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6837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i="0" u="none" strike="noStrike" kern="1200" baseline="0" dirty="0" smtClean="0">
                          <a:solidFill>
                            <a:schemeClr val="tx1"/>
                          </a:solidFill>
                          <a:latin typeface="+mn-lt"/>
                          <a:ea typeface="+mn-ea"/>
                          <a:cs typeface="+mn-cs"/>
                        </a:rPr>
                        <a:t>99.99%</a:t>
                      </a:r>
                      <a:endParaRPr lang="en-US" sz="2000" dirty="0" smtClean="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12 minutes, 58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52 minutes, 34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253133">
                <a:tc>
                  <a:txBody>
                    <a:bodyPr/>
                    <a:lstStyle/>
                    <a:p>
                      <a:r>
                        <a:rPr lang="en-US" sz="2000" b="0" i="0" u="none" strike="noStrike" kern="1200" baseline="0" dirty="0" smtClean="0">
                          <a:solidFill>
                            <a:schemeClr val="tx1"/>
                          </a:solidFill>
                          <a:latin typeface="+mn-lt"/>
                          <a:ea typeface="+mn-ea"/>
                          <a:cs typeface="+mn-cs"/>
                        </a:rPr>
                        <a:t>99.999%</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1 minute, 18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5 minutes, 15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541949">
                <a:tc>
                  <a:txBody>
                    <a:bodyPr/>
                    <a:lstStyle/>
                    <a:p>
                      <a:r>
                        <a:rPr lang="en-US" sz="2000" b="0" i="0" u="none" strike="noStrike" kern="1200" baseline="0" dirty="0" smtClean="0">
                          <a:solidFill>
                            <a:schemeClr val="tx1"/>
                          </a:solidFill>
                          <a:latin typeface="+mn-lt"/>
                          <a:ea typeface="+mn-ea"/>
                          <a:cs typeface="+mn-cs"/>
                        </a:rPr>
                        <a:t>99.999%</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8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b="0" i="0" u="none" strike="noStrike" kern="1200" baseline="0" dirty="0" smtClean="0">
                          <a:solidFill>
                            <a:schemeClr val="tx1"/>
                          </a:solidFill>
                          <a:latin typeface="+mn-lt"/>
                          <a:ea typeface="+mn-ea"/>
                          <a:cs typeface="+mn-cs"/>
                        </a:rPr>
                        <a:t>32 seconds</a:t>
                      </a:r>
                      <a:endParaRPr lang="en-US" sz="20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8824940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Availability for ICDE</a:t>
            </a:r>
          </a:p>
        </p:txBody>
      </p:sp>
      <p:sp>
        <p:nvSpPr>
          <p:cNvPr id="3" name="Content Placeholder 2"/>
          <p:cNvSpPr>
            <a:spLocks noGrp="1"/>
          </p:cNvSpPr>
          <p:nvPr>
            <p:ph idx="1"/>
          </p:nvPr>
        </p:nvSpPr>
        <p:spPr/>
        <p:txBody>
          <a:bodyPr/>
          <a:lstStyle/>
          <a:p>
            <a:r>
              <a:rPr lang="en-US" dirty="0"/>
              <a:t>Achieve 100% availability during </a:t>
            </a:r>
            <a:r>
              <a:rPr lang="en-US" dirty="0" smtClean="0"/>
              <a:t>business hours</a:t>
            </a:r>
          </a:p>
          <a:p>
            <a:endParaRPr lang="en-US" sz="800" dirty="0"/>
          </a:p>
          <a:p>
            <a:r>
              <a:rPr lang="en-US" dirty="0" smtClean="0"/>
              <a:t>Plenty </a:t>
            </a:r>
            <a:r>
              <a:rPr lang="en-US" dirty="0"/>
              <a:t>of scope for downtime for </a:t>
            </a:r>
            <a:r>
              <a:rPr lang="en-US" dirty="0" smtClean="0"/>
              <a:t>system upgrade</a:t>
            </a:r>
            <a:r>
              <a:rPr lang="en-US" dirty="0"/>
              <a:t>, backup and maintenance</a:t>
            </a:r>
            <a:r>
              <a:rPr lang="en-US" dirty="0" smtClean="0"/>
              <a:t>.</a:t>
            </a:r>
          </a:p>
          <a:p>
            <a:endParaRPr lang="en-US" sz="800" dirty="0"/>
          </a:p>
          <a:p>
            <a:r>
              <a:rPr lang="en-US" dirty="0" smtClean="0"/>
              <a:t>Include </a:t>
            </a:r>
            <a:r>
              <a:rPr lang="en-US" dirty="0"/>
              <a:t>mechanisms for </a:t>
            </a:r>
            <a:r>
              <a:rPr lang="en-US" dirty="0" smtClean="0"/>
              <a:t>component replication </a:t>
            </a:r>
            <a:r>
              <a:rPr lang="en-US" dirty="0"/>
              <a:t>and failover</a:t>
            </a:r>
          </a:p>
        </p:txBody>
      </p:sp>
    </p:spTree>
    <p:extLst>
      <p:ext uri="{BB962C8B-B14F-4D97-AF65-F5344CB8AC3E}">
        <p14:creationId xmlns:p14="http://schemas.microsoft.com/office/powerpoint/2010/main" val="5142499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a:t>
            </a:r>
          </a:p>
        </p:txBody>
      </p:sp>
      <p:sp>
        <p:nvSpPr>
          <p:cNvPr id="3" name="Content Placeholder 2"/>
          <p:cNvSpPr>
            <a:spLocks noGrp="1"/>
          </p:cNvSpPr>
          <p:nvPr>
            <p:ph idx="1"/>
          </p:nvPr>
        </p:nvSpPr>
        <p:spPr/>
        <p:txBody>
          <a:bodyPr/>
          <a:lstStyle/>
          <a:p>
            <a:r>
              <a:rPr lang="en-US" dirty="0" smtClean="0"/>
              <a:t>Ease </a:t>
            </a:r>
            <a:r>
              <a:rPr lang="en-US" dirty="0"/>
              <a:t>with which an application can </a:t>
            </a:r>
            <a:r>
              <a:rPr lang="en-US" dirty="0" smtClean="0"/>
              <a:t>be incorporated </a:t>
            </a:r>
            <a:r>
              <a:rPr lang="en-US" dirty="0"/>
              <a:t>into a broader </a:t>
            </a:r>
            <a:r>
              <a:rPr lang="en-US" dirty="0" smtClean="0"/>
              <a:t>application context</a:t>
            </a:r>
            <a:endParaRPr lang="en-US" dirty="0"/>
          </a:p>
          <a:p>
            <a:pPr lvl="1"/>
            <a:r>
              <a:rPr lang="en-US" dirty="0" smtClean="0"/>
              <a:t>Use </a:t>
            </a:r>
            <a:r>
              <a:rPr lang="en-US" dirty="0"/>
              <a:t>component in ways that the designer did </a:t>
            </a:r>
            <a:r>
              <a:rPr lang="en-US" dirty="0" smtClean="0"/>
              <a:t>not originally </a:t>
            </a:r>
            <a:r>
              <a:rPr lang="en-US" dirty="0"/>
              <a:t>anticipate</a:t>
            </a:r>
          </a:p>
          <a:p>
            <a:r>
              <a:rPr lang="en-US" dirty="0" smtClean="0"/>
              <a:t>Typically </a:t>
            </a:r>
            <a:r>
              <a:rPr lang="en-US" dirty="0"/>
              <a:t>achieved by:</a:t>
            </a:r>
          </a:p>
          <a:p>
            <a:pPr lvl="1"/>
            <a:r>
              <a:rPr lang="en-US" dirty="0" smtClean="0"/>
              <a:t>Programmatic </a:t>
            </a:r>
            <a:r>
              <a:rPr lang="en-US" dirty="0"/>
              <a:t>APIs</a:t>
            </a:r>
          </a:p>
          <a:p>
            <a:pPr lvl="1"/>
            <a:r>
              <a:rPr lang="en-US" dirty="0" smtClean="0"/>
              <a:t>Data </a:t>
            </a:r>
            <a:r>
              <a:rPr lang="en-US" dirty="0"/>
              <a:t>integration</a:t>
            </a:r>
          </a:p>
        </p:txBody>
      </p:sp>
    </p:spTree>
    <p:extLst>
      <p:ext uri="{BB962C8B-B14F-4D97-AF65-F5344CB8AC3E}">
        <p14:creationId xmlns:p14="http://schemas.microsoft.com/office/powerpoint/2010/main" val="7279365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Integration </a:t>
            </a:r>
            <a:r>
              <a:rPr lang="en-US" dirty="0" smtClean="0"/>
              <a:t>strategies</a:t>
            </a:r>
            <a:endParaRPr lang="en-US" dirty="0"/>
          </a:p>
        </p:txBody>
      </p:sp>
      <p:sp>
        <p:nvSpPr>
          <p:cNvPr id="3" name="Content Placeholder 2"/>
          <p:cNvSpPr>
            <a:spLocks noGrp="1"/>
          </p:cNvSpPr>
          <p:nvPr>
            <p:ph idx="1"/>
          </p:nvPr>
        </p:nvSpPr>
        <p:spPr/>
        <p:txBody>
          <a:bodyPr>
            <a:noAutofit/>
          </a:bodyPr>
          <a:lstStyle/>
          <a:p>
            <a:endParaRPr lang="en-US" dirty="0" smtClean="0"/>
          </a:p>
          <a:p>
            <a:endParaRPr lang="en-US" dirty="0"/>
          </a:p>
          <a:p>
            <a:endParaRPr lang="en-US" dirty="0" smtClean="0"/>
          </a:p>
          <a:p>
            <a:endParaRPr lang="en-US" dirty="0"/>
          </a:p>
          <a:p>
            <a:endParaRPr lang="en-US" dirty="0" smtClean="0"/>
          </a:p>
          <a:p>
            <a:endParaRPr lang="en-US" sz="1600" dirty="0" smtClean="0"/>
          </a:p>
          <a:p>
            <a:r>
              <a:rPr lang="en-US" dirty="0" smtClean="0"/>
              <a:t>Data </a:t>
            </a:r>
            <a:r>
              <a:rPr lang="en-US" dirty="0"/>
              <a:t>– expose application data for access </a:t>
            </a:r>
            <a:r>
              <a:rPr lang="en-US" dirty="0" smtClean="0"/>
              <a:t>by other </a:t>
            </a:r>
            <a:r>
              <a:rPr lang="en-US" dirty="0"/>
              <a:t>components</a:t>
            </a:r>
          </a:p>
          <a:p>
            <a:r>
              <a:rPr lang="en-US" dirty="0" smtClean="0"/>
              <a:t>API </a:t>
            </a:r>
            <a:r>
              <a:rPr lang="en-US" dirty="0"/>
              <a:t>– offers services to read/write </a:t>
            </a:r>
            <a:r>
              <a:rPr lang="en-US" dirty="0" smtClean="0"/>
              <a:t>application data </a:t>
            </a:r>
            <a:r>
              <a:rPr lang="en-US" dirty="0"/>
              <a:t>through an abstracted interface</a:t>
            </a:r>
          </a:p>
          <a:p>
            <a:r>
              <a:rPr lang="en-US" dirty="0" smtClean="0"/>
              <a:t>Each </a:t>
            </a:r>
            <a:r>
              <a:rPr lang="en-US" dirty="0"/>
              <a:t>has strengths and weaknesses …</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1" y="1600200"/>
            <a:ext cx="5257800" cy="22883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99376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integration needs</a:t>
            </a:r>
            <a:endParaRPr lang="en-US" dirty="0"/>
          </a:p>
        </p:txBody>
      </p:sp>
      <p:sp>
        <p:nvSpPr>
          <p:cNvPr id="3" name="Content Placeholder 2"/>
          <p:cNvSpPr>
            <a:spLocks noGrp="1"/>
          </p:cNvSpPr>
          <p:nvPr>
            <p:ph idx="1"/>
          </p:nvPr>
        </p:nvSpPr>
        <p:spPr/>
        <p:txBody>
          <a:bodyPr/>
          <a:lstStyle/>
          <a:p>
            <a:r>
              <a:rPr lang="en-US" dirty="0"/>
              <a:t>Revolve around the need to support </a:t>
            </a:r>
            <a:r>
              <a:rPr lang="en-US" dirty="0" smtClean="0"/>
              <a:t>third party </a:t>
            </a:r>
            <a:r>
              <a:rPr lang="en-US" dirty="0"/>
              <a:t>analysis tools.</a:t>
            </a:r>
          </a:p>
          <a:p>
            <a:r>
              <a:rPr lang="en-US" dirty="0" smtClean="0"/>
              <a:t>Well-defined </a:t>
            </a:r>
            <a:r>
              <a:rPr lang="en-US" dirty="0"/>
              <a:t>and understood mechanism </a:t>
            </a:r>
            <a:r>
              <a:rPr lang="en-US" dirty="0" smtClean="0"/>
              <a:t>for third </a:t>
            </a:r>
            <a:r>
              <a:rPr lang="en-US" dirty="0"/>
              <a:t>party tools to access data in the </a:t>
            </a:r>
            <a:r>
              <a:rPr lang="en-US" dirty="0" smtClean="0"/>
              <a:t>ICDE data </a:t>
            </a:r>
            <a:r>
              <a:rPr lang="en-US" dirty="0"/>
              <a:t>store.</a:t>
            </a:r>
          </a:p>
        </p:txBody>
      </p:sp>
    </p:spTree>
    <p:extLst>
      <p:ext uri="{BB962C8B-B14F-4D97-AF65-F5344CB8AC3E}">
        <p14:creationId xmlns:p14="http://schemas.microsoft.com/office/powerpoint/2010/main" val="11452070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t>
            </a:r>
            <a:r>
              <a:rPr lang="en-US" dirty="0" smtClean="0"/>
              <a:t>trade-offs</a:t>
            </a:r>
            <a:endParaRPr lang="en-US" dirty="0"/>
          </a:p>
        </p:txBody>
      </p:sp>
      <p:sp>
        <p:nvSpPr>
          <p:cNvPr id="3" name="Content Placeholder 2"/>
          <p:cNvSpPr>
            <a:spLocks noGrp="1"/>
          </p:cNvSpPr>
          <p:nvPr>
            <p:ph idx="1"/>
          </p:nvPr>
        </p:nvSpPr>
        <p:spPr>
          <a:xfrm>
            <a:off x="457200" y="1600200"/>
            <a:ext cx="8229600" cy="4648200"/>
          </a:xfrm>
        </p:spPr>
        <p:txBody>
          <a:bodyPr>
            <a:noAutofit/>
          </a:bodyPr>
          <a:lstStyle/>
          <a:p>
            <a:r>
              <a:rPr lang="en-US" sz="2000" dirty="0"/>
              <a:t>QAs are rarely orthogonal</a:t>
            </a:r>
          </a:p>
          <a:p>
            <a:pPr lvl="1"/>
            <a:r>
              <a:rPr lang="en-US" sz="2000" dirty="0" smtClean="0"/>
              <a:t>They </a:t>
            </a:r>
            <a:r>
              <a:rPr lang="en-US" sz="2000" dirty="0"/>
              <a:t>interact, affect each </a:t>
            </a:r>
            <a:r>
              <a:rPr lang="en-US" sz="2000" dirty="0" smtClean="0"/>
              <a:t>other</a:t>
            </a:r>
          </a:p>
          <a:p>
            <a:pPr lvl="1"/>
            <a:r>
              <a:rPr lang="en-US" sz="2000" dirty="0" smtClean="0"/>
              <a:t>Highly </a:t>
            </a:r>
            <a:r>
              <a:rPr lang="en-US" sz="2000" dirty="0"/>
              <a:t>secure system may be difficult to </a:t>
            </a:r>
            <a:r>
              <a:rPr lang="en-US" sz="2000" dirty="0" smtClean="0"/>
              <a:t>integrate</a:t>
            </a:r>
          </a:p>
          <a:p>
            <a:pPr lvl="1"/>
            <a:r>
              <a:rPr lang="en-US" sz="2000" dirty="0" smtClean="0"/>
              <a:t>Highly </a:t>
            </a:r>
            <a:r>
              <a:rPr lang="en-US" sz="2000" dirty="0"/>
              <a:t>available application may trade-off </a:t>
            </a:r>
            <a:r>
              <a:rPr lang="en-US" sz="2000" dirty="0" smtClean="0"/>
              <a:t>lower performance </a:t>
            </a:r>
            <a:r>
              <a:rPr lang="en-US" sz="2000" dirty="0"/>
              <a:t>for greater </a:t>
            </a:r>
            <a:r>
              <a:rPr lang="en-US" sz="2000" dirty="0" smtClean="0"/>
              <a:t>availability</a:t>
            </a:r>
          </a:p>
          <a:p>
            <a:pPr lvl="1"/>
            <a:r>
              <a:rPr lang="en-US" sz="2000" dirty="0" smtClean="0"/>
              <a:t>High </a:t>
            </a:r>
            <a:r>
              <a:rPr lang="en-US" sz="2000" dirty="0"/>
              <a:t>performance application may be tied to a </a:t>
            </a:r>
            <a:r>
              <a:rPr lang="en-US" sz="2000" dirty="0" smtClean="0"/>
              <a:t>given platform</a:t>
            </a:r>
            <a:r>
              <a:rPr lang="en-US" sz="2000" dirty="0"/>
              <a:t>, and hence not be easily portable</a:t>
            </a:r>
          </a:p>
          <a:p>
            <a:r>
              <a:rPr lang="en-US" sz="2000" dirty="0" smtClean="0"/>
              <a:t>Architects </a:t>
            </a:r>
            <a:r>
              <a:rPr lang="en-US" sz="2000" dirty="0"/>
              <a:t>must create solutions that makes </a:t>
            </a:r>
            <a:r>
              <a:rPr lang="en-US" sz="2000" dirty="0" smtClean="0"/>
              <a:t>sensible design </a:t>
            </a:r>
            <a:r>
              <a:rPr lang="en-US" sz="2000" dirty="0"/>
              <a:t>compromises</a:t>
            </a:r>
          </a:p>
          <a:p>
            <a:pPr lvl="1"/>
            <a:r>
              <a:rPr lang="en-US" sz="2000" dirty="0" smtClean="0"/>
              <a:t>not </a:t>
            </a:r>
            <a:r>
              <a:rPr lang="en-US" sz="2000" dirty="0"/>
              <a:t>possible to fully satisfy all competing </a:t>
            </a:r>
            <a:r>
              <a:rPr lang="en-US" sz="2000" dirty="0" smtClean="0"/>
              <a:t>requirements</a:t>
            </a:r>
          </a:p>
          <a:p>
            <a:pPr lvl="1"/>
            <a:r>
              <a:rPr lang="en-US" sz="2000" dirty="0" smtClean="0"/>
              <a:t>Must </a:t>
            </a:r>
            <a:r>
              <a:rPr lang="en-US" sz="2000" dirty="0"/>
              <a:t>satisfy all stakeholder </a:t>
            </a:r>
            <a:r>
              <a:rPr lang="en-US" sz="2000" dirty="0" smtClean="0"/>
              <a:t>needs</a:t>
            </a:r>
          </a:p>
          <a:p>
            <a:pPr lvl="1"/>
            <a:r>
              <a:rPr lang="en-US" sz="2000" dirty="0" smtClean="0"/>
              <a:t>This </a:t>
            </a:r>
            <a:r>
              <a:rPr lang="en-US" sz="2000" dirty="0"/>
              <a:t>is the difficult bit!</a:t>
            </a:r>
          </a:p>
        </p:txBody>
      </p:sp>
    </p:spTree>
    <p:extLst>
      <p:ext uri="{BB962C8B-B14F-4D97-AF65-F5344CB8AC3E}">
        <p14:creationId xmlns:p14="http://schemas.microsoft.com/office/powerpoint/2010/main" val="261689773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QAs are part of an application’s </a:t>
            </a:r>
            <a:r>
              <a:rPr lang="en-US" dirty="0" smtClean="0"/>
              <a:t>nonfunctional requirements</a:t>
            </a:r>
            <a:endParaRPr lang="en-US" dirty="0"/>
          </a:p>
          <a:p>
            <a:r>
              <a:rPr lang="en-US" dirty="0" smtClean="0"/>
              <a:t>Many </a:t>
            </a:r>
            <a:r>
              <a:rPr lang="en-US" dirty="0"/>
              <a:t>QAs</a:t>
            </a:r>
          </a:p>
          <a:p>
            <a:r>
              <a:rPr lang="en-US" dirty="0" smtClean="0"/>
              <a:t>Architect </a:t>
            </a:r>
            <a:r>
              <a:rPr lang="en-US" dirty="0"/>
              <a:t>must decide which are important </a:t>
            </a:r>
            <a:r>
              <a:rPr lang="en-US" dirty="0" smtClean="0"/>
              <a:t>for a </a:t>
            </a:r>
            <a:r>
              <a:rPr lang="en-US" dirty="0"/>
              <a:t>given application</a:t>
            </a:r>
          </a:p>
          <a:p>
            <a:pPr lvl="1"/>
            <a:r>
              <a:rPr lang="en-US" dirty="0" smtClean="0"/>
              <a:t>Understand </a:t>
            </a:r>
            <a:r>
              <a:rPr lang="en-US" dirty="0"/>
              <a:t>implications for </a:t>
            </a:r>
            <a:r>
              <a:rPr lang="en-US" dirty="0" smtClean="0"/>
              <a:t>application</a:t>
            </a:r>
          </a:p>
          <a:p>
            <a:pPr lvl="1"/>
            <a:r>
              <a:rPr lang="en-US" dirty="0" smtClean="0"/>
              <a:t>Understand </a:t>
            </a:r>
            <a:r>
              <a:rPr lang="en-US" dirty="0"/>
              <a:t>competing requirements and tradeoffs</a:t>
            </a:r>
          </a:p>
        </p:txBody>
      </p:sp>
    </p:spTree>
    <p:extLst>
      <p:ext uri="{BB962C8B-B14F-4D97-AF65-F5344CB8AC3E}">
        <p14:creationId xmlns:p14="http://schemas.microsoft.com/office/powerpoint/2010/main" val="23634188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Discussion </a:t>
            </a:r>
            <a:r>
              <a:rPr lang="en-US" altLang="en-US" dirty="0" smtClean="0"/>
              <a:t>question</a:t>
            </a:r>
            <a:endParaRPr lang="en-US" dirty="0"/>
          </a:p>
        </p:txBody>
      </p:sp>
      <p:sp>
        <p:nvSpPr>
          <p:cNvPr id="3" name="Content Placeholder 2"/>
          <p:cNvSpPr>
            <a:spLocks noGrp="1"/>
          </p:cNvSpPr>
          <p:nvPr>
            <p:ph idx="1"/>
          </p:nvPr>
        </p:nvSpPr>
        <p:spPr/>
        <p:txBody>
          <a:bodyPr/>
          <a:lstStyle/>
          <a:p>
            <a:pPr marL="690563" indent="-457200">
              <a:lnSpc>
                <a:spcPct val="95000"/>
              </a:lnSpc>
              <a:buFont typeface="+mj-lt"/>
              <a:buAutoNum type="arabicPeriod"/>
              <a:tabLst>
                <a:tab pos="406400" algn="l"/>
              </a:tabLst>
            </a:pPr>
            <a:r>
              <a:rPr lang="en-US" altLang="en-US" dirty="0">
                <a:latin typeface="Helvetica" pitchFamily="34" charset="0"/>
              </a:rPr>
              <a:t>How many other qualities of software can you name that were not covered in this lecture? With which other </a:t>
            </a:r>
            <a:r>
              <a:rPr lang="en-US" altLang="en-US" dirty="0" smtClean="0">
                <a:latin typeface="Helvetica" pitchFamily="34" charset="0"/>
              </a:rPr>
              <a:t>qualities does </a:t>
            </a:r>
            <a:r>
              <a:rPr lang="en-US" altLang="en-US" dirty="0">
                <a:latin typeface="Helvetica" pitchFamily="34" charset="0"/>
              </a:rPr>
              <a:t>it most often interact?</a:t>
            </a:r>
          </a:p>
          <a:p>
            <a:pPr marL="690563" indent="-457200">
              <a:lnSpc>
                <a:spcPct val="95000"/>
              </a:lnSpc>
              <a:buFont typeface="+mj-lt"/>
              <a:buAutoNum type="arabicPeriod"/>
              <a:tabLst>
                <a:tab pos="406400" algn="l"/>
              </a:tabLst>
            </a:pPr>
            <a:endParaRPr lang="en-US" dirty="0"/>
          </a:p>
        </p:txBody>
      </p:sp>
    </p:spTree>
    <p:extLst>
      <p:ext uri="{BB962C8B-B14F-4D97-AF65-F5344CB8AC3E}">
        <p14:creationId xmlns:p14="http://schemas.microsoft.com/office/powerpoint/2010/main" val="187378962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Misc. </a:t>
            </a:r>
            <a:r>
              <a:rPr lang="en-US" dirty="0" smtClean="0"/>
              <a:t>quality attributes</a:t>
            </a:r>
            <a:endParaRPr lang="en-US" dirty="0"/>
          </a:p>
        </p:txBody>
      </p:sp>
      <p:sp>
        <p:nvSpPr>
          <p:cNvPr id="3" name="Content Placeholder 2"/>
          <p:cNvSpPr>
            <a:spLocks noGrp="1"/>
          </p:cNvSpPr>
          <p:nvPr>
            <p:ph idx="1"/>
          </p:nvPr>
        </p:nvSpPr>
        <p:spPr/>
        <p:txBody>
          <a:bodyPr/>
          <a:lstStyle/>
          <a:p>
            <a:r>
              <a:rPr lang="en-US" dirty="0"/>
              <a:t>Portability</a:t>
            </a:r>
          </a:p>
          <a:p>
            <a:pPr lvl="1"/>
            <a:r>
              <a:rPr lang="en-US" dirty="0" smtClean="0"/>
              <a:t>Can </a:t>
            </a:r>
            <a:r>
              <a:rPr lang="en-US" dirty="0"/>
              <a:t>an application be easily executed on </a:t>
            </a:r>
            <a:r>
              <a:rPr lang="en-US" dirty="0" smtClean="0"/>
              <a:t>a different </a:t>
            </a:r>
            <a:r>
              <a:rPr lang="en-US" dirty="0"/>
              <a:t>software/hardware platform to the one </a:t>
            </a:r>
            <a:r>
              <a:rPr lang="en-US" dirty="0" smtClean="0"/>
              <a:t>it has </a:t>
            </a:r>
            <a:r>
              <a:rPr lang="en-US" dirty="0"/>
              <a:t>been developed for</a:t>
            </a:r>
            <a:r>
              <a:rPr lang="en-US" dirty="0" smtClean="0"/>
              <a:t>?</a:t>
            </a:r>
            <a:endParaRPr lang="en-US" dirty="0"/>
          </a:p>
          <a:p>
            <a:r>
              <a:rPr lang="en-US" dirty="0" smtClean="0"/>
              <a:t>Testability</a:t>
            </a:r>
            <a:endParaRPr lang="en-US" dirty="0"/>
          </a:p>
          <a:p>
            <a:pPr lvl="1"/>
            <a:r>
              <a:rPr lang="en-US" dirty="0" smtClean="0"/>
              <a:t>How </a:t>
            </a:r>
            <a:r>
              <a:rPr lang="en-US" dirty="0"/>
              <a:t>easy or difficult is an application to </a:t>
            </a:r>
            <a:r>
              <a:rPr lang="en-US" dirty="0" smtClean="0"/>
              <a:t>test?</a:t>
            </a:r>
          </a:p>
          <a:p>
            <a:r>
              <a:rPr lang="en-US" dirty="0" smtClean="0"/>
              <a:t>Supportability</a:t>
            </a:r>
          </a:p>
          <a:p>
            <a:pPr lvl="1"/>
            <a:r>
              <a:rPr lang="en-US" dirty="0" smtClean="0"/>
              <a:t>How </a:t>
            </a:r>
            <a:r>
              <a:rPr lang="en-US" dirty="0"/>
              <a:t>easy an application is to support once it </a:t>
            </a:r>
            <a:r>
              <a:rPr lang="en-US" dirty="0" smtClean="0"/>
              <a:t>is deployed?</a:t>
            </a:r>
          </a:p>
          <a:p>
            <a:r>
              <a:rPr lang="en-US" dirty="0" smtClean="0"/>
              <a:t>Usability</a:t>
            </a:r>
          </a:p>
          <a:p>
            <a:endParaRPr lang="en-US" dirty="0"/>
          </a:p>
        </p:txBody>
      </p:sp>
    </p:spTree>
    <p:extLst>
      <p:ext uri="{BB962C8B-B14F-4D97-AF65-F5344CB8AC3E}">
        <p14:creationId xmlns:p14="http://schemas.microsoft.com/office/powerpoint/2010/main" val="34655023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attributes</a:t>
            </a:r>
          </a:p>
        </p:txBody>
      </p:sp>
      <p:sp>
        <p:nvSpPr>
          <p:cNvPr id="3" name="Content Placeholder 2"/>
          <p:cNvSpPr>
            <a:spLocks noGrp="1"/>
          </p:cNvSpPr>
          <p:nvPr>
            <p:ph idx="1"/>
          </p:nvPr>
        </p:nvSpPr>
        <p:spPr/>
        <p:txBody>
          <a:bodyPr/>
          <a:lstStyle/>
          <a:p>
            <a:r>
              <a:rPr lang="en-US" dirty="0" smtClean="0"/>
              <a:t>QAs specify </a:t>
            </a:r>
            <a:r>
              <a:rPr lang="en-US" dirty="0"/>
              <a:t>how well the </a:t>
            </a:r>
            <a:r>
              <a:rPr lang="en-US" dirty="0" smtClean="0"/>
              <a:t>system performs </a:t>
            </a:r>
            <a:r>
              <a:rPr lang="en-US" dirty="0"/>
              <a:t>its functions</a:t>
            </a:r>
            <a:r>
              <a:rPr lang="en-US" dirty="0" smtClean="0"/>
              <a:t>:</a:t>
            </a:r>
          </a:p>
          <a:p>
            <a:pPr lvl="1"/>
            <a:r>
              <a:rPr lang="en-US" dirty="0"/>
              <a:t>How fast must it respond</a:t>
            </a:r>
            <a:r>
              <a:rPr lang="en-US" dirty="0" smtClean="0"/>
              <a:t>?</a:t>
            </a:r>
          </a:p>
          <a:p>
            <a:pPr lvl="1"/>
            <a:r>
              <a:rPr lang="en-US" dirty="0"/>
              <a:t>How easy must it be to use</a:t>
            </a:r>
            <a:r>
              <a:rPr lang="en-US" dirty="0" smtClean="0"/>
              <a:t>?</a:t>
            </a:r>
          </a:p>
          <a:p>
            <a:pPr lvl="1"/>
            <a:r>
              <a:rPr lang="en-US" dirty="0"/>
              <a:t>How secure does it have to be </a:t>
            </a:r>
            <a:r>
              <a:rPr lang="en-US" dirty="0" smtClean="0"/>
              <a:t>against attacks?</a:t>
            </a:r>
          </a:p>
          <a:p>
            <a:pPr lvl="1"/>
            <a:r>
              <a:rPr lang="en-US" dirty="0"/>
              <a:t>How easy should it be to maintain</a:t>
            </a:r>
            <a:r>
              <a:rPr lang="en-US" dirty="0" smtClean="0"/>
              <a:t>?</a:t>
            </a:r>
          </a:p>
          <a:p>
            <a:r>
              <a:rPr lang="en-US" altLang="en-US" dirty="0" smtClean="0"/>
              <a:t>Software qualities are not orthogonal.</a:t>
            </a:r>
          </a:p>
          <a:p>
            <a:pPr lvl="1"/>
            <a:r>
              <a:rPr lang="en-US" altLang="en-US" dirty="0" smtClean="0"/>
              <a:t>A </a:t>
            </a:r>
            <a:r>
              <a:rPr lang="en-US" altLang="en-US" dirty="0"/>
              <a:t>change in structure that improves one quality often </a:t>
            </a:r>
            <a:r>
              <a:rPr lang="en-US" altLang="en-US" dirty="0" smtClean="0"/>
              <a:t>affects </a:t>
            </a:r>
            <a:r>
              <a:rPr lang="en-US" altLang="en-US" dirty="0"/>
              <a:t>the other qualities.</a:t>
            </a:r>
          </a:p>
          <a:p>
            <a:endParaRPr lang="en-US" dirty="0"/>
          </a:p>
        </p:txBody>
      </p:sp>
    </p:spTree>
    <p:extLst>
      <p:ext uri="{BB962C8B-B14F-4D97-AF65-F5344CB8AC3E}">
        <p14:creationId xmlns:p14="http://schemas.microsoft.com/office/powerpoint/2010/main" val="18982177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Constraints</a:t>
            </a:r>
            <a:endParaRPr lang="en-US" dirty="0"/>
          </a:p>
        </p:txBody>
      </p:sp>
      <p:sp>
        <p:nvSpPr>
          <p:cNvPr id="3" name="内容占位符 2"/>
          <p:cNvSpPr>
            <a:spLocks noGrp="1"/>
          </p:cNvSpPr>
          <p:nvPr>
            <p:ph idx="1"/>
          </p:nvPr>
        </p:nvSpPr>
        <p:spPr/>
        <p:txBody>
          <a:bodyPr/>
          <a:lstStyle/>
          <a:p>
            <a:r>
              <a:rPr lang="en-US" dirty="0" smtClean="0"/>
              <a:t>A constraint is a design decision with zero degrees of freedom.</a:t>
            </a:r>
          </a:p>
          <a:p>
            <a:pPr lvl="1"/>
            <a:r>
              <a:rPr lang="en-US" dirty="0" smtClean="0"/>
              <a:t>Use a certain programming language or to reuse a certain existing module</a:t>
            </a:r>
            <a:endParaRPr lang="en-US" dirty="0"/>
          </a:p>
          <a:p>
            <a:endParaRPr lang="en-US" dirty="0"/>
          </a:p>
        </p:txBody>
      </p:sp>
    </p:spTree>
    <p:extLst>
      <p:ext uri="{BB962C8B-B14F-4D97-AF65-F5344CB8AC3E}">
        <p14:creationId xmlns:p14="http://schemas.microsoft.com/office/powerpoint/2010/main" val="159367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A Case Study in Quality Attribute</a:t>
            </a:r>
            <a:endParaRPr lang="en-US" dirty="0"/>
          </a:p>
        </p:txBody>
      </p:sp>
      <p:sp>
        <p:nvSpPr>
          <p:cNvPr id="7" name="Subtitle 6"/>
          <p:cNvSpPr>
            <a:spLocks noGrp="1"/>
          </p:cNvSpPr>
          <p:nvPr>
            <p:ph type="subTitle" idx="1"/>
          </p:nvPr>
        </p:nvSpPr>
        <p:spPr/>
        <p:txBody>
          <a:bodyPr/>
          <a:lstStyle/>
          <a:p>
            <a:r>
              <a:rPr lang="en-US" dirty="0" smtClean="0"/>
              <a:t>From </a:t>
            </a:r>
            <a:r>
              <a:rPr lang="en-US" i="1" dirty="0" smtClean="0"/>
              <a:t>Essential Software Architecture</a:t>
            </a:r>
            <a:endParaRPr lang="en-US" i="1" dirty="0"/>
          </a:p>
        </p:txBody>
      </p:sp>
    </p:spTree>
    <p:extLst>
      <p:ext uri="{BB962C8B-B14F-4D97-AF65-F5344CB8AC3E}">
        <p14:creationId xmlns:p14="http://schemas.microsoft.com/office/powerpoint/2010/main" val="30030975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ICDE </a:t>
            </a:r>
            <a:r>
              <a:rPr lang="en-US" dirty="0" smtClean="0"/>
              <a:t>system</a:t>
            </a:r>
            <a:endParaRPr lang="en-US" dirty="0"/>
          </a:p>
        </p:txBody>
      </p:sp>
      <p:sp>
        <p:nvSpPr>
          <p:cNvPr id="3" name="Content Placeholder 2"/>
          <p:cNvSpPr>
            <a:spLocks noGrp="1"/>
          </p:cNvSpPr>
          <p:nvPr>
            <p:ph idx="1"/>
          </p:nvPr>
        </p:nvSpPr>
        <p:spPr/>
        <p:txBody>
          <a:bodyPr/>
          <a:lstStyle/>
          <a:p>
            <a:r>
              <a:rPr lang="en-US" dirty="0"/>
              <a:t>Information Capture and </a:t>
            </a:r>
            <a:r>
              <a:rPr lang="en-US" dirty="0" smtClean="0"/>
              <a:t>Dissemination Environment </a:t>
            </a:r>
            <a:r>
              <a:rPr lang="en-US" dirty="0"/>
              <a:t>(ICDE) is a software system </a:t>
            </a:r>
            <a:r>
              <a:rPr lang="en-US" dirty="0" smtClean="0"/>
              <a:t>for providing </a:t>
            </a:r>
            <a:r>
              <a:rPr lang="en-US" dirty="0"/>
              <a:t>intelligent assistance </a:t>
            </a:r>
            <a:r>
              <a:rPr lang="en-US" dirty="0" smtClean="0"/>
              <a:t>to</a:t>
            </a:r>
          </a:p>
          <a:p>
            <a:pPr lvl="1"/>
            <a:r>
              <a:rPr lang="en-US" dirty="0"/>
              <a:t>financial </a:t>
            </a:r>
            <a:r>
              <a:rPr lang="en-US" dirty="0" smtClean="0"/>
              <a:t>analysts</a:t>
            </a:r>
          </a:p>
          <a:p>
            <a:pPr lvl="1"/>
            <a:r>
              <a:rPr lang="en-US" dirty="0"/>
              <a:t>scientific </a:t>
            </a:r>
            <a:r>
              <a:rPr lang="en-US" dirty="0" smtClean="0"/>
              <a:t>researchers</a:t>
            </a:r>
          </a:p>
          <a:p>
            <a:pPr lvl="1"/>
            <a:r>
              <a:rPr lang="en-US" dirty="0"/>
              <a:t>intelligence </a:t>
            </a:r>
            <a:r>
              <a:rPr lang="en-US" dirty="0" smtClean="0"/>
              <a:t>analysts</a:t>
            </a:r>
          </a:p>
          <a:p>
            <a:pPr lvl="1"/>
            <a:r>
              <a:rPr lang="en-US" dirty="0"/>
              <a:t>analysts in other domains</a:t>
            </a:r>
          </a:p>
        </p:txBody>
      </p:sp>
    </p:spTree>
    <p:extLst>
      <p:ext uri="{BB962C8B-B14F-4D97-AF65-F5344CB8AC3E}">
        <p14:creationId xmlns:p14="http://schemas.microsoft.com/office/powerpoint/2010/main" val="143058549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7363</TotalTime>
  <Words>2764</Words>
  <Application>Microsoft Office PowerPoint</Application>
  <PresentationFormat>全屏显示(4:3)</PresentationFormat>
  <Paragraphs>411</Paragraphs>
  <Slides>59</Slides>
  <Notes>8</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59</vt:i4>
      </vt:variant>
    </vt:vector>
  </HeadingPairs>
  <TitlesOfParts>
    <vt:vector size="69" baseType="lpstr">
      <vt:lpstr>Times-Roman</vt:lpstr>
      <vt:lpstr>Arial</vt:lpstr>
      <vt:lpstr>Arial Narrow</vt:lpstr>
      <vt:lpstr>Calibri</vt:lpstr>
      <vt:lpstr>Cambria Math</vt:lpstr>
      <vt:lpstr>Courier New</vt:lpstr>
      <vt:lpstr>Helvetica</vt:lpstr>
      <vt:lpstr>Times New Roman</vt:lpstr>
      <vt:lpstr>Wingdings</vt:lpstr>
      <vt:lpstr>1_Office Theme</vt:lpstr>
      <vt:lpstr>Quality Attributes</vt:lpstr>
      <vt:lpstr>Lecture objectives</vt:lpstr>
      <vt:lpstr>Architecture and requirements</vt:lpstr>
      <vt:lpstr>Functional requirements</vt:lpstr>
      <vt:lpstr>Quality attribute requirements</vt:lpstr>
      <vt:lpstr>Quality attributes</vt:lpstr>
      <vt:lpstr>Constraints</vt:lpstr>
      <vt:lpstr>A Case Study in Quality Attribute</vt:lpstr>
      <vt:lpstr>ICDE system</vt:lpstr>
      <vt:lpstr>ICDE schematic</vt:lpstr>
      <vt:lpstr>ICDE system</vt:lpstr>
      <vt:lpstr>ICDE use cases</vt:lpstr>
      <vt:lpstr>ICDE version 1.0</vt:lpstr>
      <vt:lpstr>Data collection</vt:lpstr>
      <vt:lpstr>Data store</vt:lpstr>
      <vt:lpstr>Data analysis</vt:lpstr>
      <vt:lpstr>ICDE version 1.0</vt:lpstr>
      <vt:lpstr>ICDE version 2.0</vt:lpstr>
      <vt:lpstr>ICDE version 2.0</vt:lpstr>
      <vt:lpstr>Architecturally significant requirements for ICDE v2.0</vt:lpstr>
      <vt:lpstr>Summary</vt:lpstr>
      <vt:lpstr>What are quality attributes</vt:lpstr>
      <vt:lpstr>Quality attribute specification</vt:lpstr>
      <vt:lpstr>QAs of ICDE system</vt:lpstr>
      <vt:lpstr>Performance</vt:lpstr>
      <vt:lpstr>Performance - Throughput</vt:lpstr>
      <vt:lpstr>Performance - Response time</vt:lpstr>
      <vt:lpstr>Performance - Deadlines</vt:lpstr>
      <vt:lpstr>ICDE performance issues</vt:lpstr>
      <vt:lpstr>Scalability</vt:lpstr>
      <vt:lpstr>Scalability – Request load</vt:lpstr>
      <vt:lpstr>Scalability – Add more hardware …</vt:lpstr>
      <vt:lpstr>Scalability - Reality</vt:lpstr>
      <vt:lpstr>Scalability – J2EE example</vt:lpstr>
      <vt:lpstr>Scalability – Connections</vt:lpstr>
      <vt:lpstr>Scalability – Data size</vt:lpstr>
      <vt:lpstr>Scalability – Deployment</vt:lpstr>
      <vt:lpstr>Scalability thoughts and ICDE</vt:lpstr>
      <vt:lpstr>Modifiability</vt:lpstr>
      <vt:lpstr>Modifiability</vt:lpstr>
      <vt:lpstr>Modifiability scenarios</vt:lpstr>
      <vt:lpstr>Modifiability analysis</vt:lpstr>
      <vt:lpstr>Modifiability for ICDE</vt:lpstr>
      <vt:lpstr>Security</vt:lpstr>
      <vt:lpstr>Security</vt:lpstr>
      <vt:lpstr>Security approaches</vt:lpstr>
      <vt:lpstr>ICDE security requirements</vt:lpstr>
      <vt:lpstr>Availability</vt:lpstr>
      <vt:lpstr>Availability</vt:lpstr>
      <vt:lpstr>Availability</vt:lpstr>
      <vt:lpstr>Availability</vt:lpstr>
      <vt:lpstr>Availability for ICDE</vt:lpstr>
      <vt:lpstr>Integration</vt:lpstr>
      <vt:lpstr>Integration strategies</vt:lpstr>
      <vt:lpstr>ICDE integration needs</vt:lpstr>
      <vt:lpstr>Design trade-offs</vt:lpstr>
      <vt:lpstr>Summary</vt:lpstr>
      <vt:lpstr>Discussion question</vt:lpstr>
      <vt:lpstr>Misc. quality attributes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Ying Shen</dc:creator>
  <cp:lastModifiedBy>SSE314</cp:lastModifiedBy>
  <cp:revision>494</cp:revision>
  <dcterms:created xsi:type="dcterms:W3CDTF">2006-08-16T00:00:00Z</dcterms:created>
  <dcterms:modified xsi:type="dcterms:W3CDTF">2016-03-14T01:58:10Z</dcterms:modified>
</cp:coreProperties>
</file>