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3498" y="-10416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203B2F-5A27-4141-B1A2-5678518F9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ECD20-FFA4-4C50-9186-DD05875BE6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6E232-9BDC-4A79-B81F-BAB3391B8B7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54117-916A-4282-9E3A-3A3AAAE4C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CEAB-86E4-4283-9753-38AD389D6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381C-D87F-4729-B1FE-A83A08CE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D4FF8-0A90-40B3-A36D-3F528EDB7B0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0119-FB6D-4A2D-A653-ADDA69858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D2D3-A4AF-49BD-A976-26AE5DDE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035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20DBE3-3853-4927-9DEF-6DD6D80B684D}"/>
              </a:ext>
            </a:extLst>
          </p:cNvPr>
          <p:cNvSpPr/>
          <p:nvPr userDrawn="1"/>
        </p:nvSpPr>
        <p:spPr>
          <a:xfrm>
            <a:off x="432593" y="566637"/>
            <a:ext cx="11326814" cy="142566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266B96-AB4A-4039-AE3D-7EDCA748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4539" y="127000"/>
            <a:ext cx="4687027" cy="15240771"/>
            <a:chOff x="727709" y="161290"/>
            <a:chExt cx="4687027" cy="1524077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l="13052" t="31508" r="11369" b="13817"/>
            <a:stretch/>
          </p:blipFill>
          <p:spPr>
            <a:xfrm>
              <a:off x="731520" y="11270024"/>
              <a:ext cx="4660900" cy="26225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3052" t="29094" r="11134" b="14770"/>
            <a:stretch/>
          </p:blipFill>
          <p:spPr>
            <a:xfrm>
              <a:off x="739322" y="8592095"/>
              <a:ext cx="4675414" cy="2679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13008" t="29051" r="11057" b="13073"/>
            <a:stretch/>
          </p:blipFill>
          <p:spPr>
            <a:xfrm>
              <a:off x="740229" y="5863590"/>
              <a:ext cx="4673600" cy="27495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l="13088" t="31416" r="10891" b="12470"/>
            <a:stretch/>
          </p:blipFill>
          <p:spPr>
            <a:xfrm>
              <a:off x="740229" y="3209108"/>
              <a:ext cx="4659085" cy="265448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/>
            <a:srcRect l="13077" t="26364" r="10970" b="9023"/>
            <a:stretch/>
          </p:blipFill>
          <p:spPr>
            <a:xfrm>
              <a:off x="740229" y="161290"/>
              <a:ext cx="4659085" cy="306088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7"/>
            <a:srcRect l="13402" t="43608" r="11068" b="24408"/>
            <a:stretch/>
          </p:blipFill>
          <p:spPr>
            <a:xfrm>
              <a:off x="727709" y="13892574"/>
              <a:ext cx="4653280" cy="1509487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-1" y="2371250"/>
            <a:ext cx="12192000" cy="3416441"/>
          </a:xfrm>
          <a:prstGeom prst="rect">
            <a:avLst/>
          </a:prstGeom>
          <a:solidFill>
            <a:schemeClr val="accent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-6350" y="10104120"/>
            <a:ext cx="12192000" cy="3179305"/>
          </a:xfrm>
          <a:prstGeom prst="rect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-27619" y="8359139"/>
            <a:ext cx="12192000" cy="1744980"/>
          </a:xfrm>
          <a:prstGeom prst="rect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-1" y="13283426"/>
            <a:ext cx="12192000" cy="2084346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4971" y="2385061"/>
            <a:ext cx="2927028" cy="1252720"/>
          </a:xfrm>
          <a:prstGeom prst="rect">
            <a:avLst/>
          </a:prstGeom>
        </p:spPr>
      </p:pic>
      <p:pic>
        <p:nvPicPr>
          <p:cNvPr id="150" name="Content Placeholder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7506" y="5786899"/>
            <a:ext cx="2294493" cy="1426849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2243" y="5784134"/>
            <a:ext cx="1129923" cy="1310584"/>
          </a:xfrm>
          <a:prstGeom prst="rect">
            <a:avLst/>
          </a:prstGeom>
        </p:spPr>
      </p:pic>
      <p:cxnSp>
        <p:nvCxnSpPr>
          <p:cNvPr id="96" name="Straight Arrow Connector 95"/>
          <p:cNvCxnSpPr>
            <a:stCxn id="152" idx="3"/>
          </p:cNvCxnSpPr>
          <p:nvPr/>
        </p:nvCxnSpPr>
        <p:spPr>
          <a:xfrm flipV="1">
            <a:off x="9252166" y="6051550"/>
            <a:ext cx="645340" cy="38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791575" y="5902325"/>
            <a:ext cx="1105931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293644" y="70326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iBioSim</a:t>
            </a:r>
            <a:endParaRPr lang="en-GB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4270" y="13283425"/>
            <a:ext cx="2269160" cy="1540871"/>
          </a:xfrm>
          <a:prstGeom prst="rect">
            <a:avLst/>
          </a:prstGeom>
        </p:spPr>
      </p:pic>
      <p:cxnSp>
        <p:nvCxnSpPr>
          <p:cNvPr id="106" name="Curved Connector 105"/>
          <p:cNvCxnSpPr>
            <a:stCxn id="100" idx="3"/>
            <a:endCxn id="150" idx="3"/>
          </p:cNvCxnSpPr>
          <p:nvPr/>
        </p:nvCxnSpPr>
        <p:spPr>
          <a:xfrm flipH="1" flipV="1">
            <a:off x="12191999" y="6500324"/>
            <a:ext cx="11431" cy="7553537"/>
          </a:xfrm>
          <a:prstGeom prst="curvedConnector3">
            <a:avLst>
              <a:gd name="adj1" fmla="val -58328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0392689" y="14808695"/>
            <a:ext cx="130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SBOL Designer</a:t>
            </a:r>
            <a:endParaRPr lang="en-GB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429249" y="10323830"/>
            <a:ext cx="16700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rgbClr val="FF0000"/>
                </a:solidFill>
              </a:rPr>
              <a:t>Cool for testing and debugging SBML only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498771" y="5857443"/>
            <a:ext cx="9779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rgbClr val="FF0000"/>
                </a:solidFill>
              </a:rPr>
              <a:t>Deprecated.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498770" y="6009817"/>
            <a:ext cx="1200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rgbClr val="FF0000"/>
                </a:solidFill>
              </a:rPr>
              <a:t>Web based, no simulation</a:t>
            </a:r>
            <a:r>
              <a:rPr lang="en-GB" sz="600" dirty="0" smtClean="0"/>
              <a:t>.</a:t>
            </a:r>
            <a:endParaRPr lang="en-GB" sz="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546362" y="8336431"/>
            <a:ext cx="13306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Could not </a:t>
            </a:r>
            <a:r>
              <a:rPr lang="en-GB" sz="600" dirty="0" smtClean="0">
                <a:solidFill>
                  <a:srgbClr val="FF0000"/>
                </a:solidFill>
              </a:rPr>
              <a:t>find</a:t>
            </a:r>
            <a:r>
              <a:rPr lang="en-GB" sz="600" dirty="0" smtClean="0"/>
              <a:t> useful information</a:t>
            </a:r>
            <a:endParaRPr lang="en-GB" sz="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546362" y="8479616"/>
            <a:ext cx="13306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rgbClr val="FF0000"/>
                </a:solidFill>
              </a:rPr>
              <a:t>The work horse of </a:t>
            </a:r>
            <a:r>
              <a:rPr lang="en-GB" sz="600" dirty="0" err="1" smtClean="0">
                <a:solidFill>
                  <a:srgbClr val="FF0000"/>
                </a:solidFill>
              </a:rPr>
              <a:t>synbiohub</a:t>
            </a:r>
            <a:r>
              <a:rPr lang="en-GB" sz="600" dirty="0" smtClean="0">
                <a:solidFill>
                  <a:srgbClr val="FF0000"/>
                </a:solidFill>
              </a:rPr>
              <a:t>.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546361" y="8710150"/>
            <a:ext cx="13306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rgbClr val="FF0000"/>
                </a:solidFill>
              </a:rPr>
              <a:t>Not useful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546361" y="8949920"/>
            <a:ext cx="13306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rgbClr val="FF0000"/>
                </a:solidFill>
              </a:rPr>
              <a:t>No parameters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46360" y="9134586"/>
            <a:ext cx="13306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rgbClr val="FF0000"/>
                </a:solidFill>
              </a:rPr>
              <a:t>Cannot access. Maybe down?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546360" y="9891655"/>
            <a:ext cx="13306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rgbClr val="FF0000"/>
                </a:solidFill>
              </a:rPr>
              <a:t>Too generic for synthetic bio. 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417817" y="640497"/>
            <a:ext cx="15036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1" y="-25375"/>
            <a:ext cx="12192000" cy="2398733"/>
          </a:xfrm>
          <a:prstGeom prst="rect">
            <a:avLst/>
          </a:prstGeom>
          <a:solidFill>
            <a:schemeClr val="accent4">
              <a:alpha val="2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6738"/>
              </p:ext>
            </p:extLst>
          </p:nvPr>
        </p:nvGraphicFramePr>
        <p:xfrm>
          <a:off x="5535391" y="44376"/>
          <a:ext cx="2586852" cy="133302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20233">
                  <a:extLst>
                    <a:ext uri="{9D8B030D-6E8A-4147-A177-3AD203B41FA5}">
                      <a16:colId xmlns:a16="http://schemas.microsoft.com/office/drawing/2014/main" val="3712859578"/>
                    </a:ext>
                  </a:extLst>
                </a:gridCol>
                <a:gridCol w="1166619">
                  <a:extLst>
                    <a:ext uri="{9D8B030D-6E8A-4147-A177-3AD203B41FA5}">
                      <a16:colId xmlns:a16="http://schemas.microsoft.com/office/drawing/2014/main" val="1487846887"/>
                    </a:ext>
                  </a:extLst>
                </a:gridCol>
              </a:tblGrid>
              <a:tr h="21867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Comments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Missing references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07874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Rule based</a:t>
                      </a:r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SBOL-OWL</a:t>
                      </a:r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8891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72609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/>
                        <a:t>Optimizes with RBS calculator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98462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Not available…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69792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chemeClr val="tx1"/>
                          </a:solidFill>
                        </a:rPr>
                        <a:t>A language for genetic sequence</a:t>
                      </a:r>
                      <a:endParaRPr lang="en-GB" sz="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0477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42100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42003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96967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41811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n-GB" sz="600" baseline="0" dirty="0" smtClean="0">
                          <a:solidFill>
                            <a:schemeClr val="tx1"/>
                          </a:solidFill>
                        </a:rPr>
                        <a:t> SBML to </a:t>
                      </a:r>
                      <a:r>
                        <a:rPr lang="en-GB" sz="600" baseline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endParaRPr lang="en-GB" sz="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85925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/>
                        <a:t>Deprecated.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7457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For steady state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 err="1" smtClean="0"/>
                        <a:t>SYNBADm</a:t>
                      </a:r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16277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Don’t fully understand</a:t>
                      </a:r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83687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Response</a:t>
                      </a:r>
                      <a:r>
                        <a:rPr lang="en-GB" sz="600" baseline="0" dirty="0" smtClean="0"/>
                        <a:t> surface</a:t>
                      </a:r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61013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Thermodynamics</a:t>
                      </a:r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59103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Commercial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96399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Commercial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00307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Old</a:t>
                      </a:r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11941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Only 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1194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Cannot access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03599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Same as RBS calculator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49621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Commercial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98723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Commercial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74388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Looks similar to Cello but older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9321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Folding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1062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Protein</a:t>
                      </a:r>
                      <a:r>
                        <a:rPr lang="en-GB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600" baseline="0" dirty="0" err="1" smtClean="0">
                          <a:solidFill>
                            <a:srgbClr val="FF0000"/>
                          </a:solidFill>
                        </a:rPr>
                        <a:t>desing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27705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Metabolic network visualization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22983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Similar to</a:t>
                      </a:r>
                      <a:r>
                        <a:rPr lang="en-GB" sz="600" baseline="0" dirty="0" smtClean="0">
                          <a:solidFill>
                            <a:srgbClr val="FF0000"/>
                          </a:solidFill>
                        </a:rPr>
                        <a:t> SYNBAD</a:t>
                      </a:r>
                      <a:endParaRPr lang="en-GB" sz="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22044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6360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214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93348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26995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8596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93918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7668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750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22950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74557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98305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04655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2535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00762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092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Virtual parts repository</a:t>
                      </a:r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18473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PAMDB</a:t>
                      </a:r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69414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37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90917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59803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Data sheet</a:t>
                      </a:r>
                      <a:r>
                        <a:rPr lang="en-GB" sz="600" baseline="0" dirty="0" smtClean="0">
                          <a:solidFill>
                            <a:srgbClr val="FF0000"/>
                          </a:solidFill>
                        </a:rPr>
                        <a:t> generator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78968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err="1" smtClean="0">
                          <a:solidFill>
                            <a:srgbClr val="FF0000"/>
                          </a:solidFill>
                        </a:rPr>
                        <a:t>LoL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33713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Just</a:t>
                      </a:r>
                      <a:r>
                        <a:rPr lang="en-GB" sz="600" baseline="0" dirty="0" smtClean="0">
                          <a:solidFill>
                            <a:srgbClr val="FF0000"/>
                          </a:solidFill>
                        </a:rPr>
                        <a:t> visualization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00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10449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>
                          <a:solidFill>
                            <a:srgbClr val="FF0000"/>
                          </a:solidFill>
                        </a:rPr>
                        <a:t>Nice</a:t>
                      </a:r>
                      <a:r>
                        <a:rPr lang="en-GB" sz="600" baseline="0" dirty="0" smtClean="0">
                          <a:solidFill>
                            <a:srgbClr val="FF0000"/>
                          </a:solidFill>
                        </a:rPr>
                        <a:t> tool, slow to simulate</a:t>
                      </a:r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BMSS</a:t>
                      </a:r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5162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51214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9704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09234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70760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r>
                        <a:rPr lang="en-GB" sz="600" dirty="0" smtClean="0"/>
                        <a:t>Multiscale</a:t>
                      </a:r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20378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79674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3836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80269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31539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71002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55550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00661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3771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56485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89365"/>
                  </a:ext>
                </a:extLst>
              </a:tr>
              <a:tr h="187438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61016"/>
                  </a:ext>
                </a:extLst>
              </a:tr>
            </a:tbl>
          </a:graphicData>
        </a:graphic>
      </p:graphicFrame>
      <p:pic>
        <p:nvPicPr>
          <p:cNvPr id="118" name="Picture 1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60813" y="8368870"/>
            <a:ext cx="1150419" cy="1161909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10303238" y="9263546"/>
            <a:ext cx="102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PAMDB</a:t>
            </a:r>
            <a:endParaRPr lang="en-GB" sz="12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04808" y="8358596"/>
            <a:ext cx="1205839" cy="116281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68222" y="9521412"/>
            <a:ext cx="2143010" cy="5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9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809EC2"/>
      </a:accent1>
      <a:accent2>
        <a:srgbClr val="E7BC29"/>
      </a:accent2>
      <a:accent3>
        <a:srgbClr val="DD7E0E"/>
      </a:accent3>
      <a:accent4>
        <a:srgbClr val="9C85C0"/>
      </a:accent4>
      <a:accent5>
        <a:srgbClr val="6B3D8C"/>
      </a:accent5>
      <a:accent6>
        <a:srgbClr val="4E74A3"/>
      </a:accent6>
      <a:hlink>
        <a:srgbClr val="809EC2"/>
      </a:hlink>
      <a:folHlink>
        <a:srgbClr val="809EC2"/>
      </a:folHlink>
    </a:clrScheme>
    <a:fontScheme name="Custom 157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726512_Gameboard infographics poster_CLR_v2.potx" id="{974FAAA4-417E-4B40-9E79-5C44580DA19B}" vid="{4E917934-EB79-4AD8-AD86-F5C81CA50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9F172-A451-4148-95C2-6FD07B0D0A90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FCC6E2-333F-4CB3-8450-4414F25CE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A53C8C-76F6-466B-8557-903D4E836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Gameboard infographics poster</Template>
  <TotalTime>0</TotalTime>
  <Words>129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Rockwell</vt:lpstr>
      <vt:lpstr>Office Theme</vt:lpstr>
      <vt:lpstr>Infographic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2019-08-12T13:15:57Z</dcterms:created>
  <dcterms:modified xsi:type="dcterms:W3CDTF">2019-08-13T16:22:12Z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