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43D02-B284-4AEE-AE19-AF20BFD36699}" type="doc">
      <dgm:prSet loTypeId="urn:microsoft.com/office/officeart/2005/8/layout/defaul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EE229D5-D1B7-4859-B106-B111DF5549F8}">
      <dgm:prSet phldrT="[文本]"/>
      <dgm:spPr/>
      <dgm:t>
        <a:bodyPr/>
        <a:lstStyle/>
        <a:p>
          <a:r>
            <a:rPr lang="en-US" b="1" i="0" dirty="0" smtClean="0"/>
            <a:t>Investment Returns</a:t>
          </a:r>
          <a:endParaRPr lang="zh-CN" altLang="en-US" dirty="0"/>
        </a:p>
      </dgm:t>
    </dgm:pt>
    <dgm:pt modelId="{5DCD6240-C7F8-4257-A95E-A9470D4FEA21}" type="parTrans" cxnId="{880486FE-3B1E-4B03-AC5D-7248DA50DE40}">
      <dgm:prSet/>
      <dgm:spPr/>
      <dgm:t>
        <a:bodyPr/>
        <a:lstStyle/>
        <a:p>
          <a:endParaRPr lang="zh-CN" altLang="en-US"/>
        </a:p>
      </dgm:t>
    </dgm:pt>
    <dgm:pt modelId="{9468FC5F-6C2A-48F4-8585-15DCD6931887}" type="sibTrans" cxnId="{880486FE-3B1E-4B03-AC5D-7248DA50DE40}">
      <dgm:prSet/>
      <dgm:spPr/>
      <dgm:t>
        <a:bodyPr/>
        <a:lstStyle/>
        <a:p>
          <a:endParaRPr lang="zh-CN" altLang="en-US"/>
        </a:p>
      </dgm:t>
    </dgm:pt>
    <dgm:pt modelId="{5AAEC912-46AE-4730-989D-2F1AA0F7B927}">
      <dgm:prSet phldrT="[文本]"/>
      <dgm:spPr/>
      <dgm:t>
        <a:bodyPr/>
        <a:lstStyle/>
        <a:p>
          <a:r>
            <a:rPr lang="en-US" b="1" i="0" dirty="0" smtClean="0"/>
            <a:t>Quality and Age</a:t>
          </a:r>
          <a:endParaRPr lang="zh-CN" altLang="en-US" dirty="0"/>
        </a:p>
      </dgm:t>
    </dgm:pt>
    <dgm:pt modelId="{AA0ACF86-CF87-4648-B3EB-84EE0AC74A65}" type="parTrans" cxnId="{E3C8961B-C2E6-42F8-B1D7-3E24E22029F4}">
      <dgm:prSet/>
      <dgm:spPr/>
      <dgm:t>
        <a:bodyPr/>
        <a:lstStyle/>
        <a:p>
          <a:endParaRPr lang="zh-CN" altLang="en-US"/>
        </a:p>
      </dgm:t>
    </dgm:pt>
    <dgm:pt modelId="{1C517776-D33F-4EBB-AC2B-490C18DA9426}" type="sibTrans" cxnId="{E3C8961B-C2E6-42F8-B1D7-3E24E22029F4}">
      <dgm:prSet/>
      <dgm:spPr/>
      <dgm:t>
        <a:bodyPr/>
        <a:lstStyle/>
        <a:p>
          <a:endParaRPr lang="zh-CN" altLang="en-US"/>
        </a:p>
      </dgm:t>
    </dgm:pt>
    <dgm:pt modelId="{C53D3DAE-0E44-480A-A142-2E1D764543C8}">
      <dgm:prSet phldrT="[文本]"/>
      <dgm:spPr/>
      <dgm:t>
        <a:bodyPr/>
        <a:lstStyle/>
        <a:p>
          <a:r>
            <a:rPr lang="en-US" b="1" i="0" dirty="0" smtClean="0"/>
            <a:t>Correlation with Equity</a:t>
          </a:r>
          <a:endParaRPr lang="zh-CN" altLang="en-US" dirty="0"/>
        </a:p>
      </dgm:t>
    </dgm:pt>
    <dgm:pt modelId="{26F8C389-B4CF-42BC-9E38-863337FB81FD}" type="parTrans" cxnId="{DABCF0D6-827D-4163-918E-289F4E2FCD1D}">
      <dgm:prSet/>
      <dgm:spPr/>
      <dgm:t>
        <a:bodyPr/>
        <a:lstStyle/>
        <a:p>
          <a:endParaRPr lang="zh-CN" altLang="en-US"/>
        </a:p>
      </dgm:t>
    </dgm:pt>
    <dgm:pt modelId="{7A171D53-56DC-4DC3-983E-E1005C76238E}" type="sibTrans" cxnId="{DABCF0D6-827D-4163-918E-289F4E2FCD1D}">
      <dgm:prSet/>
      <dgm:spPr/>
      <dgm:t>
        <a:bodyPr/>
        <a:lstStyle/>
        <a:p>
          <a:endParaRPr lang="zh-CN" altLang="en-US"/>
        </a:p>
      </dgm:t>
    </dgm:pt>
    <dgm:pt modelId="{5CC6C1E7-A263-4001-99D6-11EA69054FF5}">
      <dgm:prSet phldrT="[文本]"/>
      <dgm:spPr/>
      <dgm:t>
        <a:bodyPr/>
        <a:lstStyle/>
        <a:p>
          <a:r>
            <a:rPr lang="en-US" b="1" i="0" dirty="0" smtClean="0"/>
            <a:t>Predictability of Returns</a:t>
          </a:r>
          <a:endParaRPr lang="zh-CN" altLang="en-US" dirty="0"/>
        </a:p>
      </dgm:t>
    </dgm:pt>
    <dgm:pt modelId="{3F12340D-C213-4602-B0D5-05EA0F7C6FF5}" type="parTrans" cxnId="{3E53A04A-9AFB-427D-B90B-9B1741E76AC3}">
      <dgm:prSet/>
      <dgm:spPr/>
      <dgm:t>
        <a:bodyPr/>
        <a:lstStyle/>
        <a:p>
          <a:endParaRPr lang="zh-CN" altLang="en-US"/>
        </a:p>
      </dgm:t>
    </dgm:pt>
    <dgm:pt modelId="{F7F08EA9-EF91-40BB-A72E-AFA526742E34}" type="sibTrans" cxnId="{3E53A04A-9AFB-427D-B90B-9B1741E76AC3}">
      <dgm:prSet/>
      <dgm:spPr/>
      <dgm:t>
        <a:bodyPr/>
        <a:lstStyle/>
        <a:p>
          <a:endParaRPr lang="zh-CN" altLang="en-US"/>
        </a:p>
      </dgm:t>
    </dgm:pt>
    <dgm:pt modelId="{556B580D-F54F-4BC5-A417-339DDAB7D097}">
      <dgm:prSet phldrT="[文本]"/>
      <dgm:spPr/>
      <dgm:t>
        <a:bodyPr/>
        <a:lstStyle/>
        <a:p>
          <a:r>
            <a:rPr lang="en-US" b="1" i="0" dirty="0" smtClean="0"/>
            <a:t>Impact of Success Bias</a:t>
          </a:r>
          <a:endParaRPr lang="zh-CN" altLang="en-US" dirty="0"/>
        </a:p>
      </dgm:t>
    </dgm:pt>
    <dgm:pt modelId="{B47CB2C6-B016-41B1-A30D-FE2A50A21EB9}" type="parTrans" cxnId="{D2393CCB-9902-447A-9E15-CB4A7FD4B82B}">
      <dgm:prSet/>
      <dgm:spPr/>
      <dgm:t>
        <a:bodyPr/>
        <a:lstStyle/>
        <a:p>
          <a:endParaRPr lang="zh-CN" altLang="en-US"/>
        </a:p>
      </dgm:t>
    </dgm:pt>
    <dgm:pt modelId="{FBFCD40A-9CA9-4B95-B27B-A65F083F9E9A}" type="sibTrans" cxnId="{D2393CCB-9902-447A-9E15-CB4A7FD4B82B}">
      <dgm:prSet/>
      <dgm:spPr/>
      <dgm:t>
        <a:bodyPr/>
        <a:lstStyle/>
        <a:p>
          <a:endParaRPr lang="zh-CN" altLang="en-US"/>
        </a:p>
      </dgm:t>
    </dgm:pt>
    <dgm:pt modelId="{4D46266B-8783-4A3E-A517-1FBF0D2EA4C5}">
      <dgm:prSet phldrT="[文本]"/>
      <dgm:spPr/>
      <dgm:t>
        <a:bodyPr/>
        <a:lstStyle/>
        <a:p>
          <a:r>
            <a:rPr lang="en-US" b="1" i="0" dirty="0" smtClean="0"/>
            <a:t>Implications</a:t>
          </a:r>
          <a:endParaRPr lang="zh-CN" altLang="en-US" dirty="0"/>
        </a:p>
      </dgm:t>
    </dgm:pt>
    <dgm:pt modelId="{93B74009-3C62-4BA2-9579-70187A7FD4A9}" type="parTrans" cxnId="{8B0FE716-7323-4BB9-B11F-3C54B9B92C42}">
      <dgm:prSet/>
      <dgm:spPr/>
      <dgm:t>
        <a:bodyPr/>
        <a:lstStyle/>
        <a:p>
          <a:endParaRPr lang="zh-CN" altLang="en-US"/>
        </a:p>
      </dgm:t>
    </dgm:pt>
    <dgm:pt modelId="{B724085C-868E-4278-9375-81DF609291F0}" type="sibTrans" cxnId="{8B0FE716-7323-4BB9-B11F-3C54B9B92C42}">
      <dgm:prSet/>
      <dgm:spPr/>
      <dgm:t>
        <a:bodyPr/>
        <a:lstStyle/>
        <a:p>
          <a:endParaRPr lang="zh-CN" altLang="en-US"/>
        </a:p>
      </dgm:t>
    </dgm:pt>
    <dgm:pt modelId="{2A2AA357-608E-4910-8736-30C873030CD6}" type="pres">
      <dgm:prSet presAssocID="{1FA43D02-B284-4AEE-AE19-AF20BFD36699}" presName="diagram" presStyleCnt="0">
        <dgm:presLayoutVars>
          <dgm:dir/>
          <dgm:resizeHandles val="exact"/>
        </dgm:presLayoutVars>
      </dgm:prSet>
      <dgm:spPr/>
    </dgm:pt>
    <dgm:pt modelId="{E90806C4-A3EC-4E47-BBFE-092FB7A6F16F}" type="pres">
      <dgm:prSet presAssocID="{1EE229D5-D1B7-4859-B106-B111DF5549F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31F1FE-0D75-4B35-9514-F5D697F962A7}" type="pres">
      <dgm:prSet presAssocID="{9468FC5F-6C2A-48F4-8585-15DCD6931887}" presName="sibTrans" presStyleCnt="0"/>
      <dgm:spPr/>
    </dgm:pt>
    <dgm:pt modelId="{7490F08B-3F95-48E1-8859-D6E5338B5234}" type="pres">
      <dgm:prSet presAssocID="{5AAEC912-46AE-4730-989D-2F1AA0F7B9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C68F4-5A31-4E3B-B037-D1A550EA8CF4}" type="pres">
      <dgm:prSet presAssocID="{1C517776-D33F-4EBB-AC2B-490C18DA9426}" presName="sibTrans" presStyleCnt="0"/>
      <dgm:spPr/>
    </dgm:pt>
    <dgm:pt modelId="{2B45CF69-8307-4CF9-8573-BA12C433B743}" type="pres">
      <dgm:prSet presAssocID="{C53D3DAE-0E44-480A-A142-2E1D764543C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95A0E3-118D-462B-A6C7-6931D553A16A}" type="pres">
      <dgm:prSet presAssocID="{7A171D53-56DC-4DC3-983E-E1005C76238E}" presName="sibTrans" presStyleCnt="0"/>
      <dgm:spPr/>
    </dgm:pt>
    <dgm:pt modelId="{AEE79388-B721-4D13-9EFF-4E5E222882AD}" type="pres">
      <dgm:prSet presAssocID="{5CC6C1E7-A263-4001-99D6-11EA69054FF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EAA3D-70B1-44AC-A420-FCCEB1763A77}" type="pres">
      <dgm:prSet presAssocID="{F7F08EA9-EF91-40BB-A72E-AFA526742E34}" presName="sibTrans" presStyleCnt="0"/>
      <dgm:spPr/>
    </dgm:pt>
    <dgm:pt modelId="{2782728C-4C5C-47A9-8C06-0334B6B2D8EA}" type="pres">
      <dgm:prSet presAssocID="{556B580D-F54F-4BC5-A417-339DDAB7D097}" presName="node" presStyleLbl="node1" presStyleIdx="4" presStyleCnt="6" custLinFactNeighborX="116" custLinFactNeighborY="-31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13322-0FED-47B6-A0C7-4DA1B985A9D5}" type="pres">
      <dgm:prSet presAssocID="{FBFCD40A-9CA9-4B95-B27B-A65F083F9E9A}" presName="sibTrans" presStyleCnt="0"/>
      <dgm:spPr/>
    </dgm:pt>
    <dgm:pt modelId="{699157FB-94D5-4B59-ADE1-7442199D5499}" type="pres">
      <dgm:prSet presAssocID="{4D46266B-8783-4A3E-A517-1FBF0D2EA4C5}" presName="node" presStyleLbl="node1" presStyleIdx="5" presStyleCnt="6" custLinFactNeighborX="983" custLinFactNeighborY="-36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C8961B-C2E6-42F8-B1D7-3E24E22029F4}" srcId="{1FA43D02-B284-4AEE-AE19-AF20BFD36699}" destId="{5AAEC912-46AE-4730-989D-2F1AA0F7B927}" srcOrd="1" destOrd="0" parTransId="{AA0ACF86-CF87-4648-B3EB-84EE0AC74A65}" sibTransId="{1C517776-D33F-4EBB-AC2B-490C18DA9426}"/>
    <dgm:cxn modelId="{E547ECAC-A9A9-42FD-9D96-02D1E1AB6CF3}" type="presOf" srcId="{5AAEC912-46AE-4730-989D-2F1AA0F7B927}" destId="{7490F08B-3F95-48E1-8859-D6E5338B5234}" srcOrd="0" destOrd="0" presId="urn:microsoft.com/office/officeart/2005/8/layout/default"/>
    <dgm:cxn modelId="{8EE681B1-710A-4303-9884-C5601937FFD6}" type="presOf" srcId="{C53D3DAE-0E44-480A-A142-2E1D764543C8}" destId="{2B45CF69-8307-4CF9-8573-BA12C433B743}" srcOrd="0" destOrd="0" presId="urn:microsoft.com/office/officeart/2005/8/layout/default"/>
    <dgm:cxn modelId="{EB4D6A1A-F7FB-4942-BD7A-F1B908640259}" type="presOf" srcId="{556B580D-F54F-4BC5-A417-339DDAB7D097}" destId="{2782728C-4C5C-47A9-8C06-0334B6B2D8EA}" srcOrd="0" destOrd="0" presId="urn:microsoft.com/office/officeart/2005/8/layout/default"/>
    <dgm:cxn modelId="{AD974413-C8B3-4A64-96D0-1072FAE04615}" type="presOf" srcId="{4D46266B-8783-4A3E-A517-1FBF0D2EA4C5}" destId="{699157FB-94D5-4B59-ADE1-7442199D5499}" srcOrd="0" destOrd="0" presId="urn:microsoft.com/office/officeart/2005/8/layout/default"/>
    <dgm:cxn modelId="{D2393CCB-9902-447A-9E15-CB4A7FD4B82B}" srcId="{1FA43D02-B284-4AEE-AE19-AF20BFD36699}" destId="{556B580D-F54F-4BC5-A417-339DDAB7D097}" srcOrd="4" destOrd="0" parTransId="{B47CB2C6-B016-41B1-A30D-FE2A50A21EB9}" sibTransId="{FBFCD40A-9CA9-4B95-B27B-A65F083F9E9A}"/>
    <dgm:cxn modelId="{8B0FE716-7323-4BB9-B11F-3C54B9B92C42}" srcId="{1FA43D02-B284-4AEE-AE19-AF20BFD36699}" destId="{4D46266B-8783-4A3E-A517-1FBF0D2EA4C5}" srcOrd="5" destOrd="0" parTransId="{93B74009-3C62-4BA2-9579-70187A7FD4A9}" sibTransId="{B724085C-868E-4278-9375-81DF609291F0}"/>
    <dgm:cxn modelId="{3E53A04A-9AFB-427D-B90B-9B1741E76AC3}" srcId="{1FA43D02-B284-4AEE-AE19-AF20BFD36699}" destId="{5CC6C1E7-A263-4001-99D6-11EA69054FF5}" srcOrd="3" destOrd="0" parTransId="{3F12340D-C213-4602-B0D5-05EA0F7C6FF5}" sibTransId="{F7F08EA9-EF91-40BB-A72E-AFA526742E34}"/>
    <dgm:cxn modelId="{8A7CB3D8-FE77-4C8C-B3C8-8B62DD625817}" type="presOf" srcId="{1FA43D02-B284-4AEE-AE19-AF20BFD36699}" destId="{2A2AA357-608E-4910-8736-30C873030CD6}" srcOrd="0" destOrd="0" presId="urn:microsoft.com/office/officeart/2005/8/layout/default"/>
    <dgm:cxn modelId="{D474018E-7CA2-4D32-B7C0-1F1C157C437A}" type="presOf" srcId="{1EE229D5-D1B7-4859-B106-B111DF5549F8}" destId="{E90806C4-A3EC-4E47-BBFE-092FB7A6F16F}" srcOrd="0" destOrd="0" presId="urn:microsoft.com/office/officeart/2005/8/layout/default"/>
    <dgm:cxn modelId="{880486FE-3B1E-4B03-AC5D-7248DA50DE40}" srcId="{1FA43D02-B284-4AEE-AE19-AF20BFD36699}" destId="{1EE229D5-D1B7-4859-B106-B111DF5549F8}" srcOrd="0" destOrd="0" parTransId="{5DCD6240-C7F8-4257-A95E-A9470D4FEA21}" sibTransId="{9468FC5F-6C2A-48F4-8585-15DCD6931887}"/>
    <dgm:cxn modelId="{DABCF0D6-827D-4163-918E-289F4E2FCD1D}" srcId="{1FA43D02-B284-4AEE-AE19-AF20BFD36699}" destId="{C53D3DAE-0E44-480A-A142-2E1D764543C8}" srcOrd="2" destOrd="0" parTransId="{26F8C389-B4CF-42BC-9E38-863337FB81FD}" sibTransId="{7A171D53-56DC-4DC3-983E-E1005C76238E}"/>
    <dgm:cxn modelId="{9BD0A27D-D673-4CD8-902C-F987A3B8E1EB}" type="presOf" srcId="{5CC6C1E7-A263-4001-99D6-11EA69054FF5}" destId="{AEE79388-B721-4D13-9EFF-4E5E222882AD}" srcOrd="0" destOrd="0" presId="urn:microsoft.com/office/officeart/2005/8/layout/default"/>
    <dgm:cxn modelId="{907AB55D-35E6-4138-A078-11BFB64F437C}" type="presParOf" srcId="{2A2AA357-608E-4910-8736-30C873030CD6}" destId="{E90806C4-A3EC-4E47-BBFE-092FB7A6F16F}" srcOrd="0" destOrd="0" presId="urn:microsoft.com/office/officeart/2005/8/layout/default"/>
    <dgm:cxn modelId="{895FA151-A929-49D9-8D68-56E0D92D7CCA}" type="presParOf" srcId="{2A2AA357-608E-4910-8736-30C873030CD6}" destId="{8531F1FE-0D75-4B35-9514-F5D697F962A7}" srcOrd="1" destOrd="0" presId="urn:microsoft.com/office/officeart/2005/8/layout/default"/>
    <dgm:cxn modelId="{E9811ABE-6321-46E2-A9CA-31CDF80FDD19}" type="presParOf" srcId="{2A2AA357-608E-4910-8736-30C873030CD6}" destId="{7490F08B-3F95-48E1-8859-D6E5338B5234}" srcOrd="2" destOrd="0" presId="urn:microsoft.com/office/officeart/2005/8/layout/default"/>
    <dgm:cxn modelId="{D43EC7AF-FAC7-40C4-9F19-131EFCBD23C9}" type="presParOf" srcId="{2A2AA357-608E-4910-8736-30C873030CD6}" destId="{94FC68F4-5A31-4E3B-B037-D1A550EA8CF4}" srcOrd="3" destOrd="0" presId="urn:microsoft.com/office/officeart/2005/8/layout/default"/>
    <dgm:cxn modelId="{73529AC6-4DEC-43EA-B7B1-B5F06DF63940}" type="presParOf" srcId="{2A2AA357-608E-4910-8736-30C873030CD6}" destId="{2B45CF69-8307-4CF9-8573-BA12C433B743}" srcOrd="4" destOrd="0" presId="urn:microsoft.com/office/officeart/2005/8/layout/default"/>
    <dgm:cxn modelId="{32AE5A4C-ED72-4235-B2E0-C04FAEA381B0}" type="presParOf" srcId="{2A2AA357-608E-4910-8736-30C873030CD6}" destId="{9095A0E3-118D-462B-A6C7-6931D553A16A}" srcOrd="5" destOrd="0" presId="urn:microsoft.com/office/officeart/2005/8/layout/default"/>
    <dgm:cxn modelId="{8659B945-75C7-47BB-AF16-21622DA4994A}" type="presParOf" srcId="{2A2AA357-608E-4910-8736-30C873030CD6}" destId="{AEE79388-B721-4D13-9EFF-4E5E222882AD}" srcOrd="6" destOrd="0" presId="urn:microsoft.com/office/officeart/2005/8/layout/default"/>
    <dgm:cxn modelId="{C69F4B78-BF85-4B5A-BF63-28C945A364FF}" type="presParOf" srcId="{2A2AA357-608E-4910-8736-30C873030CD6}" destId="{CCAEAA3D-70B1-44AC-A420-FCCEB1763A77}" srcOrd="7" destOrd="0" presId="urn:microsoft.com/office/officeart/2005/8/layout/default"/>
    <dgm:cxn modelId="{BD73CCC5-0C8E-4B4B-9B67-C84874EBDFCD}" type="presParOf" srcId="{2A2AA357-608E-4910-8736-30C873030CD6}" destId="{2782728C-4C5C-47A9-8C06-0334B6B2D8EA}" srcOrd="8" destOrd="0" presId="urn:microsoft.com/office/officeart/2005/8/layout/default"/>
    <dgm:cxn modelId="{574323C1-BF49-4607-BCB7-DE763EDCD024}" type="presParOf" srcId="{2A2AA357-608E-4910-8736-30C873030CD6}" destId="{E9D13322-0FED-47B6-A0C7-4DA1B985A9D5}" srcOrd="9" destOrd="0" presId="urn:microsoft.com/office/officeart/2005/8/layout/default"/>
    <dgm:cxn modelId="{1F29E637-FCB2-45E4-8091-AD7749610115}" type="presParOf" srcId="{2A2AA357-608E-4910-8736-30C873030CD6}" destId="{699157FB-94D5-4B59-ADE1-7442199D549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806C4-A3EC-4E47-BBFE-092FB7A6F16F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/>
            <a:t>Investment Returns</a:t>
          </a:r>
          <a:endParaRPr lang="zh-CN" altLang="en-US" sz="3200" kern="1200" dirty="0"/>
        </a:p>
      </dsp:txBody>
      <dsp:txXfrm>
        <a:off x="1221978" y="2645"/>
        <a:ext cx="2706687" cy="1624012"/>
      </dsp:txXfrm>
    </dsp:sp>
    <dsp:sp modelId="{7490F08B-3F95-48E1-8859-D6E5338B5234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/>
            <a:t>Quality and Age</a:t>
          </a:r>
          <a:endParaRPr lang="zh-CN" altLang="en-US" sz="3200" kern="1200" dirty="0"/>
        </a:p>
      </dsp:txBody>
      <dsp:txXfrm>
        <a:off x="4199334" y="2645"/>
        <a:ext cx="2706687" cy="1624012"/>
      </dsp:txXfrm>
    </dsp:sp>
    <dsp:sp modelId="{2B45CF69-8307-4CF9-8573-BA12C433B743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/>
            <a:t>Correlation with Equity</a:t>
          </a:r>
          <a:endParaRPr lang="zh-CN" altLang="en-US" sz="3200" kern="1200" dirty="0"/>
        </a:p>
      </dsp:txBody>
      <dsp:txXfrm>
        <a:off x="1221978" y="1897327"/>
        <a:ext cx="2706687" cy="1624012"/>
      </dsp:txXfrm>
    </dsp:sp>
    <dsp:sp modelId="{AEE79388-B721-4D13-9EFF-4E5E222882AD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/>
            <a:t>Predictability of Returns</a:t>
          </a:r>
          <a:endParaRPr lang="zh-CN" altLang="en-US" sz="3200" kern="1200" dirty="0"/>
        </a:p>
      </dsp:txBody>
      <dsp:txXfrm>
        <a:off x="4199334" y="1897327"/>
        <a:ext cx="2706687" cy="1624012"/>
      </dsp:txXfrm>
    </dsp:sp>
    <dsp:sp modelId="{2782728C-4C5C-47A9-8C06-0334B6B2D8EA}">
      <dsp:nvSpPr>
        <dsp:cNvPr id="0" name=""/>
        <dsp:cNvSpPr/>
      </dsp:nvSpPr>
      <dsp:spPr>
        <a:xfrm>
          <a:off x="1225117" y="3741388"/>
          <a:ext cx="2706687" cy="1624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/>
            <a:t>Impact of Success Bias</a:t>
          </a:r>
          <a:endParaRPr lang="zh-CN" altLang="en-US" sz="3200" kern="1200" dirty="0"/>
        </a:p>
      </dsp:txBody>
      <dsp:txXfrm>
        <a:off x="1225117" y="3741388"/>
        <a:ext cx="2706687" cy="1624012"/>
      </dsp:txXfrm>
    </dsp:sp>
    <dsp:sp modelId="{699157FB-94D5-4B59-ADE1-7442199D5499}">
      <dsp:nvSpPr>
        <dsp:cNvPr id="0" name=""/>
        <dsp:cNvSpPr/>
      </dsp:nvSpPr>
      <dsp:spPr>
        <a:xfrm>
          <a:off x="4225941" y="3732520"/>
          <a:ext cx="2706687" cy="1624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/>
            <a:t>Implications</a:t>
          </a:r>
          <a:endParaRPr lang="zh-CN" altLang="en-US" sz="3200" kern="1200" dirty="0"/>
        </a:p>
      </dsp:txBody>
      <dsp:txXfrm>
        <a:off x="4225941" y="3732520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0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7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9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7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9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5E15-F3FF-4ED0-8FDC-126C501ADAD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CC40-259B-4063-9793-21368C965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26176529"/>
              </p:ext>
            </p:extLst>
          </p:nvPr>
        </p:nvGraphicFramePr>
        <p:xfrm>
          <a:off x="-267317" y="3823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04481" y="248574"/>
            <a:ext cx="43145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1.The </a:t>
            </a:r>
            <a:r>
              <a:rPr lang="en-US" altLang="zh-CN" dirty="0"/>
              <a:t>study estimates a real financial return to </a:t>
            </a:r>
            <a:r>
              <a:rPr lang="en-US" altLang="zh-CN" dirty="0" smtClean="0"/>
              <a:t>wine.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dirty="0"/>
              <a:t> The paper demonstrates that the quality of the </a:t>
            </a:r>
            <a:r>
              <a:rPr lang="en-US" altLang="zh-CN" dirty="0" smtClean="0"/>
              <a:t>wine.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Returns to wine and equities are positively correlated, suggesting that wine can be a valuable addition to a diversified investment portfolio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dirty="0"/>
              <a:t> The paper finds some evidence of in-sample predictability of returns in collectibles </a:t>
            </a:r>
            <a:r>
              <a:rPr lang="en-US" altLang="zh-CN" dirty="0" smtClean="0"/>
              <a:t>markets.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5.The </a:t>
            </a:r>
            <a:r>
              <a:rPr lang="en-US" altLang="zh-CN" dirty="0"/>
              <a:t>authors note that the returns on red Bordeaux wines, which are the focus of the </a:t>
            </a:r>
            <a:r>
              <a:rPr lang="en-US" altLang="zh-CN" dirty="0" smtClean="0"/>
              <a:t>paper.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dirty="0"/>
              <a:t> The findings of the paper have important implications for investors considering wine as an </a:t>
            </a:r>
            <a:r>
              <a:rPr lang="en-US" altLang="zh-CN" dirty="0" smtClean="0"/>
              <a:t>investment.</a:t>
            </a:r>
          </a:p>
        </p:txBody>
      </p:sp>
    </p:spTree>
    <p:extLst>
      <p:ext uri="{BB962C8B-B14F-4D97-AF65-F5344CB8AC3E}">
        <p14:creationId xmlns:p14="http://schemas.microsoft.com/office/powerpoint/2010/main" val="19443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2" y="133165"/>
            <a:ext cx="8433026" cy="5055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29" y="1365789"/>
            <a:ext cx="7396071" cy="54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0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</cp:revision>
  <dcterms:created xsi:type="dcterms:W3CDTF">2023-06-09T11:00:28Z</dcterms:created>
  <dcterms:modified xsi:type="dcterms:W3CDTF">2023-06-09T11:18:02Z</dcterms:modified>
</cp:coreProperties>
</file>