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9" r:id="rId4"/>
    <p:sldId id="258"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621" autoAdjust="0"/>
  </p:normalViewPr>
  <p:slideViewPr>
    <p:cSldViewPr snapToGrid="0">
      <p:cViewPr varScale="1">
        <p:scale>
          <a:sx n="90" d="100"/>
          <a:sy n="90" d="100"/>
        </p:scale>
        <p:origin x="13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si\Desktop\bishe\auction_data.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frequencies of occurrence</a:t>
            </a:r>
            <a:endParaRPr lang="zh-CN" altLang="en-US"/>
          </a:p>
        </c:rich>
      </c:tx>
      <c:layout>
        <c:manualLayout>
          <c:xMode val="edge"/>
          <c:yMode val="edge"/>
          <c:x val="0.33651524283151873"/>
          <c:y val="2.366771276714697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cat>
            <c:strRef>
              <c:f>Sheet1!$O$945:$Y$945</c:f>
              <c:strCache>
                <c:ptCount val="11"/>
                <c:pt idx="0">
                  <c:v>Id</c:v>
                </c:pt>
                <c:pt idx="1">
                  <c:v>distillery</c:v>
                </c:pt>
                <c:pt idx="2">
                  <c:v>Distillery Staus</c:v>
                </c:pt>
                <c:pt idx="3">
                  <c:v>vintage</c:v>
                </c:pt>
                <c:pt idx="4">
                  <c:v>Bottles Produced</c:v>
                </c:pt>
                <c:pt idx="5">
                  <c:v>type</c:v>
                </c:pt>
                <c:pt idx="6">
                  <c:v>amount</c:v>
                </c:pt>
                <c:pt idx="7">
                  <c:v>Strength</c:v>
                </c:pt>
                <c:pt idx="8">
                  <c:v>region</c:v>
                </c:pt>
                <c:pt idx="9">
                  <c:v>country</c:v>
                </c:pt>
                <c:pt idx="10">
                  <c:v>age_estimate</c:v>
                </c:pt>
              </c:strCache>
            </c:strRef>
          </c:cat>
          <c:val>
            <c:numRef>
              <c:f>Sheet1!$O$946:$Y$946</c:f>
              <c:numCache>
                <c:formatCode>General</c:formatCode>
                <c:ptCount val="11"/>
                <c:pt idx="0">
                  <c:v>100</c:v>
                </c:pt>
                <c:pt idx="1">
                  <c:v>85.40145985401459</c:v>
                </c:pt>
                <c:pt idx="2">
                  <c:v>80.8133472367049</c:v>
                </c:pt>
                <c:pt idx="3">
                  <c:v>46.506777893639203</c:v>
                </c:pt>
                <c:pt idx="4">
                  <c:v>17.413972888425441</c:v>
                </c:pt>
                <c:pt idx="5">
                  <c:v>91.657977059436917</c:v>
                </c:pt>
                <c:pt idx="6">
                  <c:v>95.099061522419177</c:v>
                </c:pt>
                <c:pt idx="7">
                  <c:v>94.994786235662147</c:v>
                </c:pt>
                <c:pt idx="8">
                  <c:v>77.997914494264862</c:v>
                </c:pt>
                <c:pt idx="9">
                  <c:v>93.743482794577687</c:v>
                </c:pt>
                <c:pt idx="10">
                  <c:v>21.167883211678799</c:v>
                </c:pt>
              </c:numCache>
            </c:numRef>
          </c:val>
          <c:extLst>
            <c:ext xmlns:c16="http://schemas.microsoft.com/office/drawing/2014/chart" uri="{C3380CC4-5D6E-409C-BE32-E72D297353CC}">
              <c16:uniqueId val="{00000000-9619-4ED4-8A5A-5EAA83667AD4}"/>
            </c:ext>
          </c:extLst>
        </c:ser>
        <c:dLbls>
          <c:showLegendKey val="0"/>
          <c:showVal val="0"/>
          <c:showCatName val="0"/>
          <c:showSerName val="0"/>
          <c:showPercent val="0"/>
          <c:showBubbleSize val="0"/>
        </c:dLbls>
        <c:gapWidth val="219"/>
        <c:overlap val="-27"/>
        <c:axId val="436177183"/>
        <c:axId val="436180927"/>
      </c:barChart>
      <c:catAx>
        <c:axId val="4361771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36180927"/>
        <c:crosses val="autoZero"/>
        <c:auto val="1"/>
        <c:lblAlgn val="ctr"/>
        <c:lblOffset val="100"/>
        <c:noMultiLvlLbl val="0"/>
      </c:catAx>
      <c:valAx>
        <c:axId val="43618092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36177183"/>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384673-BAB7-44C8-A909-A95330C04AC3}" type="doc">
      <dgm:prSet loTypeId="urn:microsoft.com/office/officeart/2005/8/layout/default" loCatId="list" qsTypeId="urn:microsoft.com/office/officeart/2005/8/quickstyle/simple1" qsCatId="simple" csTypeId="urn:microsoft.com/office/officeart/2005/8/colors/accent0_2" csCatId="mainScheme" phldr="1"/>
      <dgm:spPr/>
      <dgm:t>
        <a:bodyPr/>
        <a:lstStyle/>
        <a:p>
          <a:endParaRPr lang="zh-CN" altLang="en-US"/>
        </a:p>
      </dgm:t>
    </dgm:pt>
    <dgm:pt modelId="{0B791767-ED41-4B89-9532-4FC75EEFCD47}">
      <dgm:prSet phldrT="[文本]"/>
      <dgm:spPr/>
      <dgm:t>
        <a:bodyPr/>
        <a:lstStyle/>
        <a:p>
          <a:r>
            <a:rPr lang="en-US" altLang="zh-CN" b="1" i="0" dirty="0" smtClean="0"/>
            <a:t>Cost of Manufacturing</a:t>
          </a:r>
          <a:endParaRPr lang="zh-CN" altLang="en-US" b="1" i="0" dirty="0"/>
        </a:p>
      </dgm:t>
    </dgm:pt>
    <dgm:pt modelId="{DC388AA9-6015-4A85-A0D9-FD94FE081273}" type="parTrans" cxnId="{F4B6941D-3CE8-4C8E-BFBB-DA9CD07EBAF3}">
      <dgm:prSet/>
      <dgm:spPr/>
      <dgm:t>
        <a:bodyPr/>
        <a:lstStyle/>
        <a:p>
          <a:endParaRPr lang="zh-CN" altLang="en-US"/>
        </a:p>
      </dgm:t>
    </dgm:pt>
    <dgm:pt modelId="{06C2FC68-14BF-4B9A-8311-7B8B9D05E26D}" type="sibTrans" cxnId="{F4B6941D-3CE8-4C8E-BFBB-DA9CD07EBAF3}">
      <dgm:prSet/>
      <dgm:spPr/>
      <dgm:t>
        <a:bodyPr/>
        <a:lstStyle/>
        <a:p>
          <a:endParaRPr lang="zh-CN" altLang="en-US"/>
        </a:p>
      </dgm:t>
    </dgm:pt>
    <dgm:pt modelId="{CC43F429-BC7F-4979-8887-274B48BBF2C6}">
      <dgm:prSet phldrT="[文本]"/>
      <dgm:spPr/>
      <dgm:t>
        <a:bodyPr/>
        <a:lstStyle/>
        <a:p>
          <a:r>
            <a:rPr lang="en-US" b="1" i="0" dirty="0" smtClean="0"/>
            <a:t>Marketing Costs</a:t>
          </a:r>
          <a:endParaRPr lang="zh-CN" altLang="en-US" dirty="0"/>
        </a:p>
      </dgm:t>
    </dgm:pt>
    <dgm:pt modelId="{E6AF6795-FB80-4A40-9FF8-34AB1292611A}" type="parTrans" cxnId="{E669FDA8-249A-4690-9315-313E2D1C6BDE}">
      <dgm:prSet/>
      <dgm:spPr/>
      <dgm:t>
        <a:bodyPr/>
        <a:lstStyle/>
        <a:p>
          <a:endParaRPr lang="zh-CN" altLang="en-US"/>
        </a:p>
      </dgm:t>
    </dgm:pt>
    <dgm:pt modelId="{D78F2E55-0F6A-4B69-8B3F-B435DC8D8172}" type="sibTrans" cxnId="{E669FDA8-249A-4690-9315-313E2D1C6BDE}">
      <dgm:prSet/>
      <dgm:spPr/>
      <dgm:t>
        <a:bodyPr/>
        <a:lstStyle/>
        <a:p>
          <a:endParaRPr lang="zh-CN" altLang="en-US"/>
        </a:p>
      </dgm:t>
    </dgm:pt>
    <dgm:pt modelId="{6DCC14EA-6316-48F4-B0D8-30373181C9F4}">
      <dgm:prSet phldrT="[文本]"/>
      <dgm:spPr/>
      <dgm:t>
        <a:bodyPr/>
        <a:lstStyle/>
        <a:p>
          <a:r>
            <a:rPr lang="en-US" b="1" i="0" dirty="0" smtClean="0"/>
            <a:t>Demand from Consumers</a:t>
          </a:r>
          <a:endParaRPr lang="zh-CN" altLang="en-US" dirty="0"/>
        </a:p>
      </dgm:t>
    </dgm:pt>
    <dgm:pt modelId="{15940B89-0C01-4197-9291-426852485F4F}" type="parTrans" cxnId="{5B502089-A11B-4E30-893D-B8AF142F3E2D}">
      <dgm:prSet/>
      <dgm:spPr/>
      <dgm:t>
        <a:bodyPr/>
        <a:lstStyle/>
        <a:p>
          <a:endParaRPr lang="zh-CN" altLang="en-US"/>
        </a:p>
      </dgm:t>
    </dgm:pt>
    <dgm:pt modelId="{DF4C5A69-1601-4051-987E-F21CB05F3075}" type="sibTrans" cxnId="{5B502089-A11B-4E30-893D-B8AF142F3E2D}">
      <dgm:prSet/>
      <dgm:spPr/>
      <dgm:t>
        <a:bodyPr/>
        <a:lstStyle/>
        <a:p>
          <a:endParaRPr lang="zh-CN" altLang="en-US"/>
        </a:p>
      </dgm:t>
    </dgm:pt>
    <dgm:pt modelId="{1CDFD191-7C75-4905-843E-06F3B76A148B}">
      <dgm:prSet phldrT="[文本]"/>
      <dgm:spPr/>
      <dgm:t>
        <a:bodyPr/>
        <a:lstStyle/>
        <a:p>
          <a:r>
            <a:rPr lang="en-US" b="1" i="0" dirty="0" smtClean="0"/>
            <a:t>Independent Bottling</a:t>
          </a:r>
          <a:endParaRPr lang="zh-CN" altLang="en-US" dirty="0"/>
        </a:p>
      </dgm:t>
    </dgm:pt>
    <dgm:pt modelId="{EA4C3E22-6A14-4FFC-BB49-515F4DA81B9F}" type="parTrans" cxnId="{FC39DF7D-14FD-410C-87AF-1A2DFBCC8F5A}">
      <dgm:prSet/>
      <dgm:spPr/>
      <dgm:t>
        <a:bodyPr/>
        <a:lstStyle/>
        <a:p>
          <a:endParaRPr lang="zh-CN" altLang="en-US"/>
        </a:p>
      </dgm:t>
    </dgm:pt>
    <dgm:pt modelId="{24E92614-5B5E-4199-A2DF-3F063E3A1E7E}" type="sibTrans" cxnId="{FC39DF7D-14FD-410C-87AF-1A2DFBCC8F5A}">
      <dgm:prSet/>
      <dgm:spPr/>
      <dgm:t>
        <a:bodyPr/>
        <a:lstStyle/>
        <a:p>
          <a:endParaRPr lang="zh-CN" altLang="en-US"/>
        </a:p>
      </dgm:t>
    </dgm:pt>
    <dgm:pt modelId="{AE3C5001-CAF0-4B4E-A5AF-C5547A4F4CAC}">
      <dgm:prSet phldrT="[文本]"/>
      <dgm:spPr/>
      <dgm:t>
        <a:bodyPr/>
        <a:lstStyle/>
        <a:p>
          <a:r>
            <a:rPr lang="en-US" b="1" i="0" dirty="0" smtClean="0"/>
            <a:t>Cask Prices</a:t>
          </a:r>
          <a:endParaRPr lang="zh-CN" altLang="en-US" dirty="0"/>
        </a:p>
      </dgm:t>
    </dgm:pt>
    <dgm:pt modelId="{9A3CBD1A-171B-4B40-88B5-53EE999CD62B}" type="parTrans" cxnId="{982B94CB-B990-4585-90FE-95673A003A45}">
      <dgm:prSet/>
      <dgm:spPr/>
      <dgm:t>
        <a:bodyPr/>
        <a:lstStyle/>
        <a:p>
          <a:endParaRPr lang="zh-CN" altLang="en-US"/>
        </a:p>
      </dgm:t>
    </dgm:pt>
    <dgm:pt modelId="{D8D354B2-A84C-470D-9367-237EEDAD907A}" type="sibTrans" cxnId="{982B94CB-B990-4585-90FE-95673A003A45}">
      <dgm:prSet/>
      <dgm:spPr/>
      <dgm:t>
        <a:bodyPr/>
        <a:lstStyle/>
        <a:p>
          <a:endParaRPr lang="zh-CN" altLang="en-US"/>
        </a:p>
      </dgm:t>
    </dgm:pt>
    <dgm:pt modelId="{378A4626-0933-4BC3-BC24-EBE6D4BEDEAD}">
      <dgm:prSet phldrT="[文本]"/>
      <dgm:spPr/>
      <dgm:t>
        <a:bodyPr/>
        <a:lstStyle/>
        <a:p>
          <a:r>
            <a:rPr lang="en-US" b="1" i="0" dirty="0" smtClean="0"/>
            <a:t>Logistics and Other Costs</a:t>
          </a:r>
          <a:endParaRPr lang="zh-CN" altLang="en-US" dirty="0"/>
        </a:p>
      </dgm:t>
    </dgm:pt>
    <dgm:pt modelId="{0CC1C7F5-3D78-4720-8C41-F475E8DAD5E8}" type="parTrans" cxnId="{3C047706-5DA0-4BC0-8BF8-07A501B05F5C}">
      <dgm:prSet/>
      <dgm:spPr/>
      <dgm:t>
        <a:bodyPr/>
        <a:lstStyle/>
        <a:p>
          <a:endParaRPr lang="zh-CN" altLang="en-US"/>
        </a:p>
      </dgm:t>
    </dgm:pt>
    <dgm:pt modelId="{4EC79EC9-61D1-48E5-B545-5DFB331D2C3E}" type="sibTrans" cxnId="{3C047706-5DA0-4BC0-8BF8-07A501B05F5C}">
      <dgm:prSet/>
      <dgm:spPr/>
      <dgm:t>
        <a:bodyPr/>
        <a:lstStyle/>
        <a:p>
          <a:endParaRPr lang="zh-CN" altLang="en-US"/>
        </a:p>
      </dgm:t>
    </dgm:pt>
    <dgm:pt modelId="{045C85C1-1E03-4BBD-B3FB-3D051B0077A5}">
      <dgm:prSet phldrT="[文本]"/>
      <dgm:spPr/>
      <dgm:t>
        <a:bodyPr/>
        <a:lstStyle/>
        <a:p>
          <a:r>
            <a:rPr lang="en-US" b="1" i="0" dirty="0" smtClean="0"/>
            <a:t>Alcohol Duties and Taxes</a:t>
          </a:r>
          <a:endParaRPr lang="zh-CN" altLang="en-US" dirty="0"/>
        </a:p>
      </dgm:t>
    </dgm:pt>
    <dgm:pt modelId="{F3813CD3-7F31-4620-8A01-8A7A4F2DC2B6}" type="parTrans" cxnId="{57DE36BA-45D3-44B7-81D0-0D910B2DEEDF}">
      <dgm:prSet/>
      <dgm:spPr/>
      <dgm:t>
        <a:bodyPr/>
        <a:lstStyle/>
        <a:p>
          <a:endParaRPr lang="zh-CN" altLang="en-US"/>
        </a:p>
      </dgm:t>
    </dgm:pt>
    <dgm:pt modelId="{0587EB41-CC2B-44B8-904B-FE7EA84EBBA3}" type="sibTrans" cxnId="{57DE36BA-45D3-44B7-81D0-0D910B2DEEDF}">
      <dgm:prSet/>
      <dgm:spPr/>
      <dgm:t>
        <a:bodyPr/>
        <a:lstStyle/>
        <a:p>
          <a:endParaRPr lang="zh-CN" altLang="en-US"/>
        </a:p>
      </dgm:t>
    </dgm:pt>
    <dgm:pt modelId="{A8E4DF0A-B866-4523-BA86-2C1159FFA632}" type="pres">
      <dgm:prSet presAssocID="{26384673-BAB7-44C8-A909-A95330C04AC3}" presName="diagram" presStyleCnt="0">
        <dgm:presLayoutVars>
          <dgm:dir/>
          <dgm:resizeHandles val="exact"/>
        </dgm:presLayoutVars>
      </dgm:prSet>
      <dgm:spPr/>
    </dgm:pt>
    <dgm:pt modelId="{61379F1E-2286-4D6C-85C9-02B685C4BA9C}" type="pres">
      <dgm:prSet presAssocID="{0B791767-ED41-4B89-9532-4FC75EEFCD47}" presName="node" presStyleLbl="node1" presStyleIdx="0" presStyleCnt="7">
        <dgm:presLayoutVars>
          <dgm:bulletEnabled val="1"/>
        </dgm:presLayoutVars>
      </dgm:prSet>
      <dgm:spPr/>
      <dgm:t>
        <a:bodyPr/>
        <a:lstStyle/>
        <a:p>
          <a:endParaRPr lang="zh-CN" altLang="en-US"/>
        </a:p>
      </dgm:t>
    </dgm:pt>
    <dgm:pt modelId="{049A9B77-0B76-4A98-BAED-8F160EA10295}" type="pres">
      <dgm:prSet presAssocID="{06C2FC68-14BF-4B9A-8311-7B8B9D05E26D}" presName="sibTrans" presStyleCnt="0"/>
      <dgm:spPr/>
    </dgm:pt>
    <dgm:pt modelId="{BBC46441-6E9E-4490-81E6-1915EC43A9B5}" type="pres">
      <dgm:prSet presAssocID="{CC43F429-BC7F-4979-8887-274B48BBF2C6}" presName="node" presStyleLbl="node1" presStyleIdx="1" presStyleCnt="7">
        <dgm:presLayoutVars>
          <dgm:bulletEnabled val="1"/>
        </dgm:presLayoutVars>
      </dgm:prSet>
      <dgm:spPr/>
      <dgm:t>
        <a:bodyPr/>
        <a:lstStyle/>
        <a:p>
          <a:endParaRPr lang="zh-CN" altLang="en-US"/>
        </a:p>
      </dgm:t>
    </dgm:pt>
    <dgm:pt modelId="{355B7B8A-B66E-4700-930C-2764F6652734}" type="pres">
      <dgm:prSet presAssocID="{D78F2E55-0F6A-4B69-8B3F-B435DC8D8172}" presName="sibTrans" presStyleCnt="0"/>
      <dgm:spPr/>
    </dgm:pt>
    <dgm:pt modelId="{65F38DCF-39BF-4B91-B341-C8101F4BB5E9}" type="pres">
      <dgm:prSet presAssocID="{6DCC14EA-6316-48F4-B0D8-30373181C9F4}" presName="node" presStyleLbl="node1" presStyleIdx="2" presStyleCnt="7">
        <dgm:presLayoutVars>
          <dgm:bulletEnabled val="1"/>
        </dgm:presLayoutVars>
      </dgm:prSet>
      <dgm:spPr/>
      <dgm:t>
        <a:bodyPr/>
        <a:lstStyle/>
        <a:p>
          <a:endParaRPr lang="zh-CN" altLang="en-US"/>
        </a:p>
      </dgm:t>
    </dgm:pt>
    <dgm:pt modelId="{9B911D61-549E-41AD-B878-B9DEBE7FD31D}" type="pres">
      <dgm:prSet presAssocID="{DF4C5A69-1601-4051-987E-F21CB05F3075}" presName="sibTrans" presStyleCnt="0"/>
      <dgm:spPr/>
    </dgm:pt>
    <dgm:pt modelId="{CC0163DA-D276-4DA4-881C-64D3A8324EB5}" type="pres">
      <dgm:prSet presAssocID="{1CDFD191-7C75-4905-843E-06F3B76A148B}" presName="node" presStyleLbl="node1" presStyleIdx="3" presStyleCnt="7">
        <dgm:presLayoutVars>
          <dgm:bulletEnabled val="1"/>
        </dgm:presLayoutVars>
      </dgm:prSet>
      <dgm:spPr/>
      <dgm:t>
        <a:bodyPr/>
        <a:lstStyle/>
        <a:p>
          <a:endParaRPr lang="zh-CN" altLang="en-US"/>
        </a:p>
      </dgm:t>
    </dgm:pt>
    <dgm:pt modelId="{02D83CB2-ED42-43E8-90FA-F9BEC0C8EC56}" type="pres">
      <dgm:prSet presAssocID="{24E92614-5B5E-4199-A2DF-3F063E3A1E7E}" presName="sibTrans" presStyleCnt="0"/>
      <dgm:spPr/>
    </dgm:pt>
    <dgm:pt modelId="{1E4316FA-D704-4C8C-BDB6-8DAB627185B4}" type="pres">
      <dgm:prSet presAssocID="{AE3C5001-CAF0-4B4E-A5AF-C5547A4F4CAC}" presName="node" presStyleLbl="node1" presStyleIdx="4" presStyleCnt="7">
        <dgm:presLayoutVars>
          <dgm:bulletEnabled val="1"/>
        </dgm:presLayoutVars>
      </dgm:prSet>
      <dgm:spPr/>
      <dgm:t>
        <a:bodyPr/>
        <a:lstStyle/>
        <a:p>
          <a:endParaRPr lang="zh-CN" altLang="en-US"/>
        </a:p>
      </dgm:t>
    </dgm:pt>
    <dgm:pt modelId="{C4D61537-A18B-4A38-8BFF-916293EE68D4}" type="pres">
      <dgm:prSet presAssocID="{D8D354B2-A84C-470D-9367-237EEDAD907A}" presName="sibTrans" presStyleCnt="0"/>
      <dgm:spPr/>
    </dgm:pt>
    <dgm:pt modelId="{B47F10F5-8BB6-4DF7-9C86-5829D5144D55}" type="pres">
      <dgm:prSet presAssocID="{378A4626-0933-4BC3-BC24-EBE6D4BEDEAD}" presName="node" presStyleLbl="node1" presStyleIdx="5" presStyleCnt="7">
        <dgm:presLayoutVars>
          <dgm:bulletEnabled val="1"/>
        </dgm:presLayoutVars>
      </dgm:prSet>
      <dgm:spPr/>
      <dgm:t>
        <a:bodyPr/>
        <a:lstStyle/>
        <a:p>
          <a:endParaRPr lang="zh-CN" altLang="en-US"/>
        </a:p>
      </dgm:t>
    </dgm:pt>
    <dgm:pt modelId="{C8A6D3CE-70E1-42A4-B818-CFDBACC28A3E}" type="pres">
      <dgm:prSet presAssocID="{4EC79EC9-61D1-48E5-B545-5DFB331D2C3E}" presName="sibTrans" presStyleCnt="0"/>
      <dgm:spPr/>
    </dgm:pt>
    <dgm:pt modelId="{57252B29-BBD3-44D4-8C77-E9FABD15C310}" type="pres">
      <dgm:prSet presAssocID="{045C85C1-1E03-4BBD-B3FB-3D051B0077A5}" presName="node" presStyleLbl="node1" presStyleIdx="6" presStyleCnt="7">
        <dgm:presLayoutVars>
          <dgm:bulletEnabled val="1"/>
        </dgm:presLayoutVars>
      </dgm:prSet>
      <dgm:spPr/>
      <dgm:t>
        <a:bodyPr/>
        <a:lstStyle/>
        <a:p>
          <a:endParaRPr lang="zh-CN" altLang="en-US"/>
        </a:p>
      </dgm:t>
    </dgm:pt>
  </dgm:ptLst>
  <dgm:cxnLst>
    <dgm:cxn modelId="{E669FDA8-249A-4690-9315-313E2D1C6BDE}" srcId="{26384673-BAB7-44C8-A909-A95330C04AC3}" destId="{CC43F429-BC7F-4979-8887-274B48BBF2C6}" srcOrd="1" destOrd="0" parTransId="{E6AF6795-FB80-4A40-9FF8-34AB1292611A}" sibTransId="{D78F2E55-0F6A-4B69-8B3F-B435DC8D8172}"/>
    <dgm:cxn modelId="{70709E26-E950-45A0-A154-0CCDBC9B0904}" type="presOf" srcId="{26384673-BAB7-44C8-A909-A95330C04AC3}" destId="{A8E4DF0A-B866-4523-BA86-2C1159FFA632}" srcOrd="0" destOrd="0" presId="urn:microsoft.com/office/officeart/2005/8/layout/default"/>
    <dgm:cxn modelId="{F5F5D983-5CE6-4454-A5A7-2EFF849C808C}" type="presOf" srcId="{1CDFD191-7C75-4905-843E-06F3B76A148B}" destId="{CC0163DA-D276-4DA4-881C-64D3A8324EB5}" srcOrd="0" destOrd="0" presId="urn:microsoft.com/office/officeart/2005/8/layout/default"/>
    <dgm:cxn modelId="{5B502089-A11B-4E30-893D-B8AF142F3E2D}" srcId="{26384673-BAB7-44C8-A909-A95330C04AC3}" destId="{6DCC14EA-6316-48F4-B0D8-30373181C9F4}" srcOrd="2" destOrd="0" parTransId="{15940B89-0C01-4197-9291-426852485F4F}" sibTransId="{DF4C5A69-1601-4051-987E-F21CB05F3075}"/>
    <dgm:cxn modelId="{57DE36BA-45D3-44B7-81D0-0D910B2DEEDF}" srcId="{26384673-BAB7-44C8-A909-A95330C04AC3}" destId="{045C85C1-1E03-4BBD-B3FB-3D051B0077A5}" srcOrd="6" destOrd="0" parTransId="{F3813CD3-7F31-4620-8A01-8A7A4F2DC2B6}" sibTransId="{0587EB41-CC2B-44B8-904B-FE7EA84EBBA3}"/>
    <dgm:cxn modelId="{F4B6941D-3CE8-4C8E-BFBB-DA9CD07EBAF3}" srcId="{26384673-BAB7-44C8-A909-A95330C04AC3}" destId="{0B791767-ED41-4B89-9532-4FC75EEFCD47}" srcOrd="0" destOrd="0" parTransId="{DC388AA9-6015-4A85-A0D9-FD94FE081273}" sibTransId="{06C2FC68-14BF-4B9A-8311-7B8B9D05E26D}"/>
    <dgm:cxn modelId="{F2141C7F-E0CF-4C80-8940-3F46C4A56D00}" type="presOf" srcId="{CC43F429-BC7F-4979-8887-274B48BBF2C6}" destId="{BBC46441-6E9E-4490-81E6-1915EC43A9B5}" srcOrd="0" destOrd="0" presId="urn:microsoft.com/office/officeart/2005/8/layout/default"/>
    <dgm:cxn modelId="{27D703D4-9148-481C-ABFA-BC19ADB907E5}" type="presOf" srcId="{0B791767-ED41-4B89-9532-4FC75EEFCD47}" destId="{61379F1E-2286-4D6C-85C9-02B685C4BA9C}" srcOrd="0" destOrd="0" presId="urn:microsoft.com/office/officeart/2005/8/layout/default"/>
    <dgm:cxn modelId="{982B94CB-B990-4585-90FE-95673A003A45}" srcId="{26384673-BAB7-44C8-A909-A95330C04AC3}" destId="{AE3C5001-CAF0-4B4E-A5AF-C5547A4F4CAC}" srcOrd="4" destOrd="0" parTransId="{9A3CBD1A-171B-4B40-88B5-53EE999CD62B}" sibTransId="{D8D354B2-A84C-470D-9367-237EEDAD907A}"/>
    <dgm:cxn modelId="{C571B5B2-2BB6-45F8-8C14-6289CCB39C4B}" type="presOf" srcId="{AE3C5001-CAF0-4B4E-A5AF-C5547A4F4CAC}" destId="{1E4316FA-D704-4C8C-BDB6-8DAB627185B4}" srcOrd="0" destOrd="0" presId="urn:microsoft.com/office/officeart/2005/8/layout/default"/>
    <dgm:cxn modelId="{B1845AF1-90CF-48B6-A01F-F0403E4FF6E1}" type="presOf" srcId="{378A4626-0933-4BC3-BC24-EBE6D4BEDEAD}" destId="{B47F10F5-8BB6-4DF7-9C86-5829D5144D55}" srcOrd="0" destOrd="0" presId="urn:microsoft.com/office/officeart/2005/8/layout/default"/>
    <dgm:cxn modelId="{C763B7B2-64EF-471C-96AE-1065862D1A3C}" type="presOf" srcId="{6DCC14EA-6316-48F4-B0D8-30373181C9F4}" destId="{65F38DCF-39BF-4B91-B341-C8101F4BB5E9}" srcOrd="0" destOrd="0" presId="urn:microsoft.com/office/officeart/2005/8/layout/default"/>
    <dgm:cxn modelId="{3C047706-5DA0-4BC0-8BF8-07A501B05F5C}" srcId="{26384673-BAB7-44C8-A909-A95330C04AC3}" destId="{378A4626-0933-4BC3-BC24-EBE6D4BEDEAD}" srcOrd="5" destOrd="0" parTransId="{0CC1C7F5-3D78-4720-8C41-F475E8DAD5E8}" sibTransId="{4EC79EC9-61D1-48E5-B545-5DFB331D2C3E}"/>
    <dgm:cxn modelId="{FBED6A15-CE5A-4649-AACA-F75FA99353D4}" type="presOf" srcId="{045C85C1-1E03-4BBD-B3FB-3D051B0077A5}" destId="{57252B29-BBD3-44D4-8C77-E9FABD15C310}" srcOrd="0" destOrd="0" presId="urn:microsoft.com/office/officeart/2005/8/layout/default"/>
    <dgm:cxn modelId="{FC39DF7D-14FD-410C-87AF-1A2DFBCC8F5A}" srcId="{26384673-BAB7-44C8-A909-A95330C04AC3}" destId="{1CDFD191-7C75-4905-843E-06F3B76A148B}" srcOrd="3" destOrd="0" parTransId="{EA4C3E22-6A14-4FFC-BB49-515F4DA81B9F}" sibTransId="{24E92614-5B5E-4199-A2DF-3F063E3A1E7E}"/>
    <dgm:cxn modelId="{04DFADF9-1229-404A-B80A-62C9BC85B4CF}" type="presParOf" srcId="{A8E4DF0A-B866-4523-BA86-2C1159FFA632}" destId="{61379F1E-2286-4D6C-85C9-02B685C4BA9C}" srcOrd="0" destOrd="0" presId="urn:microsoft.com/office/officeart/2005/8/layout/default"/>
    <dgm:cxn modelId="{848D3EF7-2782-4F06-8E4F-BD73FE5C6E17}" type="presParOf" srcId="{A8E4DF0A-B866-4523-BA86-2C1159FFA632}" destId="{049A9B77-0B76-4A98-BAED-8F160EA10295}" srcOrd="1" destOrd="0" presId="urn:microsoft.com/office/officeart/2005/8/layout/default"/>
    <dgm:cxn modelId="{752CF3CD-FC0B-4D7B-AADA-4E1529CABB9C}" type="presParOf" srcId="{A8E4DF0A-B866-4523-BA86-2C1159FFA632}" destId="{BBC46441-6E9E-4490-81E6-1915EC43A9B5}" srcOrd="2" destOrd="0" presId="urn:microsoft.com/office/officeart/2005/8/layout/default"/>
    <dgm:cxn modelId="{27219F6F-7E69-4D07-AD6E-014F497F46A2}" type="presParOf" srcId="{A8E4DF0A-B866-4523-BA86-2C1159FFA632}" destId="{355B7B8A-B66E-4700-930C-2764F6652734}" srcOrd="3" destOrd="0" presId="urn:microsoft.com/office/officeart/2005/8/layout/default"/>
    <dgm:cxn modelId="{1588AD8B-C880-400C-B8FC-0C19290C4CB0}" type="presParOf" srcId="{A8E4DF0A-B866-4523-BA86-2C1159FFA632}" destId="{65F38DCF-39BF-4B91-B341-C8101F4BB5E9}" srcOrd="4" destOrd="0" presId="urn:microsoft.com/office/officeart/2005/8/layout/default"/>
    <dgm:cxn modelId="{80D09530-FC71-474A-9BD9-7C22BF64FCC6}" type="presParOf" srcId="{A8E4DF0A-B866-4523-BA86-2C1159FFA632}" destId="{9B911D61-549E-41AD-B878-B9DEBE7FD31D}" srcOrd="5" destOrd="0" presId="urn:microsoft.com/office/officeart/2005/8/layout/default"/>
    <dgm:cxn modelId="{091B9620-4D61-400E-AF9B-0D53929B2579}" type="presParOf" srcId="{A8E4DF0A-B866-4523-BA86-2C1159FFA632}" destId="{CC0163DA-D276-4DA4-881C-64D3A8324EB5}" srcOrd="6" destOrd="0" presId="urn:microsoft.com/office/officeart/2005/8/layout/default"/>
    <dgm:cxn modelId="{D6761A1C-E319-4F8D-80AF-5F567E76A6A6}" type="presParOf" srcId="{A8E4DF0A-B866-4523-BA86-2C1159FFA632}" destId="{02D83CB2-ED42-43E8-90FA-F9BEC0C8EC56}" srcOrd="7" destOrd="0" presId="urn:microsoft.com/office/officeart/2005/8/layout/default"/>
    <dgm:cxn modelId="{C7139E37-A2AF-4B31-AA45-A3E1A8A7E32E}" type="presParOf" srcId="{A8E4DF0A-B866-4523-BA86-2C1159FFA632}" destId="{1E4316FA-D704-4C8C-BDB6-8DAB627185B4}" srcOrd="8" destOrd="0" presId="urn:microsoft.com/office/officeart/2005/8/layout/default"/>
    <dgm:cxn modelId="{0CAE2023-9452-4FBA-B11F-8B42172875EC}" type="presParOf" srcId="{A8E4DF0A-B866-4523-BA86-2C1159FFA632}" destId="{C4D61537-A18B-4A38-8BFF-916293EE68D4}" srcOrd="9" destOrd="0" presId="urn:microsoft.com/office/officeart/2005/8/layout/default"/>
    <dgm:cxn modelId="{CD981790-32C4-483A-9AAF-8CC19EF1DCE1}" type="presParOf" srcId="{A8E4DF0A-B866-4523-BA86-2C1159FFA632}" destId="{B47F10F5-8BB6-4DF7-9C86-5829D5144D55}" srcOrd="10" destOrd="0" presId="urn:microsoft.com/office/officeart/2005/8/layout/default"/>
    <dgm:cxn modelId="{46851923-6186-4A5B-B200-5D8DB8C173FA}" type="presParOf" srcId="{A8E4DF0A-B866-4523-BA86-2C1159FFA632}" destId="{C8A6D3CE-70E1-42A4-B818-CFDBACC28A3E}" srcOrd="11" destOrd="0" presId="urn:microsoft.com/office/officeart/2005/8/layout/default"/>
    <dgm:cxn modelId="{B53D5C18-7868-4F91-95D8-0356EEBA3535}" type="presParOf" srcId="{A8E4DF0A-B866-4523-BA86-2C1159FFA632}" destId="{57252B29-BBD3-44D4-8C77-E9FABD15C310}"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379F1E-2286-4D6C-85C9-02B685C4BA9C}">
      <dsp:nvSpPr>
        <dsp:cNvPr id="0" name=""/>
        <dsp:cNvSpPr/>
      </dsp:nvSpPr>
      <dsp:spPr>
        <a:xfrm>
          <a:off x="2485" y="281153"/>
          <a:ext cx="1972048" cy="1183229"/>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altLang="zh-CN" sz="2100" b="1" i="0" kern="1200" dirty="0" smtClean="0"/>
            <a:t>Cost of Manufacturing</a:t>
          </a:r>
          <a:endParaRPr lang="zh-CN" altLang="en-US" sz="2100" b="1" i="0" kern="1200" dirty="0"/>
        </a:p>
      </dsp:txBody>
      <dsp:txXfrm>
        <a:off x="2485" y="281153"/>
        <a:ext cx="1972048" cy="1183229"/>
      </dsp:txXfrm>
    </dsp:sp>
    <dsp:sp modelId="{BBC46441-6E9E-4490-81E6-1915EC43A9B5}">
      <dsp:nvSpPr>
        <dsp:cNvPr id="0" name=""/>
        <dsp:cNvSpPr/>
      </dsp:nvSpPr>
      <dsp:spPr>
        <a:xfrm>
          <a:off x="2171739" y="281153"/>
          <a:ext cx="1972048" cy="1183229"/>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b="1" i="0" kern="1200" dirty="0" smtClean="0"/>
            <a:t>Marketing Costs</a:t>
          </a:r>
          <a:endParaRPr lang="zh-CN" altLang="en-US" sz="2100" kern="1200" dirty="0"/>
        </a:p>
      </dsp:txBody>
      <dsp:txXfrm>
        <a:off x="2171739" y="281153"/>
        <a:ext cx="1972048" cy="1183229"/>
      </dsp:txXfrm>
    </dsp:sp>
    <dsp:sp modelId="{65F38DCF-39BF-4B91-B341-C8101F4BB5E9}">
      <dsp:nvSpPr>
        <dsp:cNvPr id="0" name=""/>
        <dsp:cNvSpPr/>
      </dsp:nvSpPr>
      <dsp:spPr>
        <a:xfrm>
          <a:off x="4340992" y="281153"/>
          <a:ext cx="1972048" cy="1183229"/>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b="1" i="0" kern="1200" dirty="0" smtClean="0"/>
            <a:t>Demand from Consumers</a:t>
          </a:r>
          <a:endParaRPr lang="zh-CN" altLang="en-US" sz="2100" kern="1200" dirty="0"/>
        </a:p>
      </dsp:txBody>
      <dsp:txXfrm>
        <a:off x="4340992" y="281153"/>
        <a:ext cx="1972048" cy="1183229"/>
      </dsp:txXfrm>
    </dsp:sp>
    <dsp:sp modelId="{CC0163DA-D276-4DA4-881C-64D3A8324EB5}">
      <dsp:nvSpPr>
        <dsp:cNvPr id="0" name=""/>
        <dsp:cNvSpPr/>
      </dsp:nvSpPr>
      <dsp:spPr>
        <a:xfrm>
          <a:off x="6510245" y="281153"/>
          <a:ext cx="1972048" cy="1183229"/>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b="1" i="0" kern="1200" dirty="0" smtClean="0"/>
            <a:t>Independent Bottling</a:t>
          </a:r>
          <a:endParaRPr lang="zh-CN" altLang="en-US" sz="2100" kern="1200" dirty="0"/>
        </a:p>
      </dsp:txBody>
      <dsp:txXfrm>
        <a:off x="6510245" y="281153"/>
        <a:ext cx="1972048" cy="1183229"/>
      </dsp:txXfrm>
    </dsp:sp>
    <dsp:sp modelId="{1E4316FA-D704-4C8C-BDB6-8DAB627185B4}">
      <dsp:nvSpPr>
        <dsp:cNvPr id="0" name=""/>
        <dsp:cNvSpPr/>
      </dsp:nvSpPr>
      <dsp:spPr>
        <a:xfrm>
          <a:off x="1087112" y="1661587"/>
          <a:ext cx="1972048" cy="1183229"/>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b="1" i="0" kern="1200" dirty="0" smtClean="0"/>
            <a:t>Cask Prices</a:t>
          </a:r>
          <a:endParaRPr lang="zh-CN" altLang="en-US" sz="2100" kern="1200" dirty="0"/>
        </a:p>
      </dsp:txBody>
      <dsp:txXfrm>
        <a:off x="1087112" y="1661587"/>
        <a:ext cx="1972048" cy="1183229"/>
      </dsp:txXfrm>
    </dsp:sp>
    <dsp:sp modelId="{B47F10F5-8BB6-4DF7-9C86-5829D5144D55}">
      <dsp:nvSpPr>
        <dsp:cNvPr id="0" name=""/>
        <dsp:cNvSpPr/>
      </dsp:nvSpPr>
      <dsp:spPr>
        <a:xfrm>
          <a:off x="3256365" y="1661587"/>
          <a:ext cx="1972048" cy="1183229"/>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b="1" i="0" kern="1200" dirty="0" smtClean="0"/>
            <a:t>Logistics and Other Costs</a:t>
          </a:r>
          <a:endParaRPr lang="zh-CN" altLang="en-US" sz="2100" kern="1200" dirty="0"/>
        </a:p>
      </dsp:txBody>
      <dsp:txXfrm>
        <a:off x="3256365" y="1661587"/>
        <a:ext cx="1972048" cy="1183229"/>
      </dsp:txXfrm>
    </dsp:sp>
    <dsp:sp modelId="{57252B29-BBD3-44D4-8C77-E9FABD15C310}">
      <dsp:nvSpPr>
        <dsp:cNvPr id="0" name=""/>
        <dsp:cNvSpPr/>
      </dsp:nvSpPr>
      <dsp:spPr>
        <a:xfrm>
          <a:off x="5425619" y="1661587"/>
          <a:ext cx="1972048" cy="1183229"/>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b="1" i="0" kern="1200" dirty="0" smtClean="0"/>
            <a:t>Alcohol Duties and Taxes</a:t>
          </a:r>
          <a:endParaRPr lang="zh-CN" altLang="en-US" sz="2100" kern="1200" dirty="0"/>
        </a:p>
      </dsp:txBody>
      <dsp:txXfrm>
        <a:off x="5425619" y="1661587"/>
        <a:ext cx="1972048" cy="118322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A991A2-C482-4008-82AF-FC380A0885C8}" type="datetimeFigureOut">
              <a:rPr lang="zh-CN" altLang="en-US" smtClean="0"/>
              <a:t>2023/6/16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4C3478-4BA2-4957-B15D-2D765130BB9B}" type="slidenum">
              <a:rPr lang="zh-CN" altLang="en-US" smtClean="0"/>
              <a:t>‹#›</a:t>
            </a:fld>
            <a:endParaRPr lang="zh-CN" altLang="en-US"/>
          </a:p>
        </p:txBody>
      </p:sp>
    </p:spTree>
    <p:extLst>
      <p:ext uri="{BB962C8B-B14F-4D97-AF65-F5344CB8AC3E}">
        <p14:creationId xmlns:p14="http://schemas.microsoft.com/office/powerpoint/2010/main" val="18057515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whiskygeeks.sg/2020/09/24/whisky-and-prices-factors-that-determine-price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endParaRPr lang="en-US" altLang="zh-CN" dirty="0" smtClean="0"/>
          </a:p>
          <a:p>
            <a:r>
              <a:rPr lang="en-US" altLang="zh-CN" dirty="0" smtClean="0"/>
              <a:t>I would like to start by answering the questions left over from last week:</a:t>
            </a:r>
          </a:p>
          <a:p>
            <a:r>
              <a:rPr lang="en-US" altLang="zh-CN" dirty="0" smtClean="0"/>
              <a:t>1. why not use the faster request instead of selenium?</a:t>
            </a:r>
          </a:p>
          <a:p>
            <a:endParaRPr lang="en-US" altLang="zh-CN" dirty="0" smtClean="0"/>
          </a:p>
          <a:p>
            <a:endParaRPr lang="en-US" altLang="zh-CN" dirty="0" smtClean="0"/>
          </a:p>
          <a:p>
            <a:r>
              <a:rPr lang="en-US" altLang="zh-CN" dirty="0" smtClean="0"/>
              <a:t>The reason I use selenium is because the content of the page is loaded dynamically and when I try to use requests to get the connection, i.e. the element </a:t>
            </a:r>
            <a:r>
              <a:rPr lang="en-US" altLang="zh-CN" dirty="0" err="1" smtClean="0"/>
              <a:t>href</a:t>
            </a:r>
            <a:r>
              <a:rPr lang="en-US" altLang="zh-CN" dirty="0" smtClean="0"/>
              <a:t>, it does not return the correct </a:t>
            </a:r>
            <a:r>
              <a:rPr lang="en-US" altLang="zh-CN" dirty="0" err="1" smtClean="0"/>
              <a:t>url</a:t>
            </a:r>
            <a:r>
              <a:rPr lang="en-US" altLang="zh-CN" dirty="0" smtClean="0"/>
              <a:t> and instead displays lot.url: many modern websites use JavaScript to load content dynamically and the </a:t>
            </a:r>
            <a:r>
              <a:rPr lang="en-US" altLang="zh-CN" dirty="0" err="1" smtClean="0"/>
              <a:t>requests.get</a:t>
            </a:r>
            <a:r>
              <a:rPr lang="en-US" altLang="zh-CN" dirty="0" smtClean="0"/>
              <a:t>() method only fetches the initial The </a:t>
            </a:r>
            <a:r>
              <a:rPr lang="en-US" altLang="zh-CN" dirty="0" err="1" smtClean="0"/>
              <a:t>requests.get</a:t>
            </a:r>
            <a:r>
              <a:rPr lang="en-US" altLang="zh-CN" dirty="0" smtClean="0"/>
              <a:t>() method only fetches the initial HTML content of the page, not the subsequent content that is loaded dynamically via JavaScript. In this case, you may need to use a tool like Selenium, which can simulate browser </a:t>
            </a:r>
            <a:r>
              <a:rPr lang="en-US" altLang="zh-CN" dirty="0" err="1" smtClean="0"/>
              <a:t>behaviour</a:t>
            </a:r>
            <a:r>
              <a:rPr lang="en-US" altLang="zh-CN" dirty="0" smtClean="0"/>
              <a:t>, including the execution of JavaScript code.</a:t>
            </a:r>
          </a:p>
          <a:p>
            <a:endParaRPr lang="en-US" altLang="zh-CN" dirty="0" smtClean="0"/>
          </a:p>
          <a:p>
            <a:r>
              <a:rPr lang="en-US" altLang="zh-CN" dirty="0" smtClean="0"/>
              <a:t>As a result, the return value of </a:t>
            </a:r>
            <a:r>
              <a:rPr lang="en-US" altLang="zh-CN" dirty="0" err="1" smtClean="0"/>
              <a:t>lot_links</a:t>
            </a:r>
            <a:r>
              <a:rPr lang="en-US" altLang="zh-CN" dirty="0" smtClean="0"/>
              <a:t> is empty and therefore unusable.</a:t>
            </a:r>
            <a:endParaRPr lang="zh-CN" altLang="en-US" dirty="0"/>
          </a:p>
        </p:txBody>
      </p:sp>
      <p:sp>
        <p:nvSpPr>
          <p:cNvPr id="4" name="灯片编号占位符 3"/>
          <p:cNvSpPr>
            <a:spLocks noGrp="1"/>
          </p:cNvSpPr>
          <p:nvPr>
            <p:ph type="sldNum" sz="quarter" idx="10"/>
          </p:nvPr>
        </p:nvSpPr>
        <p:spPr/>
        <p:txBody>
          <a:bodyPr/>
          <a:lstStyle/>
          <a:p>
            <a:fld id="{7D4C3478-4BA2-4957-B15D-2D765130BB9B}" type="slidenum">
              <a:rPr lang="zh-CN" altLang="en-US" smtClean="0"/>
              <a:t>1</a:t>
            </a:fld>
            <a:endParaRPr lang="zh-CN" altLang="en-US"/>
          </a:p>
        </p:txBody>
      </p:sp>
    </p:spTree>
    <p:extLst>
      <p:ext uri="{BB962C8B-B14F-4D97-AF65-F5344CB8AC3E}">
        <p14:creationId xmlns:p14="http://schemas.microsoft.com/office/powerpoint/2010/main" val="2575502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In the original script, we were trying to estimate the production year of the whisky by looking for numbers in the description text. However, this method was not very accurate because the description text can contain many numbers that are not related to the production year.</a:t>
            </a:r>
          </a:p>
          <a:p>
            <a:r>
              <a:rPr lang="en-US" altLang="zh-CN" sz="1200" b="0" i="0" kern="1200" dirty="0" smtClean="0">
                <a:solidFill>
                  <a:schemeClr val="tx1"/>
                </a:solidFill>
                <a:effectLst/>
                <a:latin typeface="+mn-lt"/>
                <a:ea typeface="+mn-ea"/>
                <a:cs typeface="+mn-cs"/>
              </a:rPr>
              <a:t>To improve the accuracy, we decided to use a technique called Named Entity Recognition (NER). NER is a subtask of information extraction that seeks to locate and classify named entities mentioned in unstructured text into pre-defined categories such as person names, organizations, locations, dates, etc.</a:t>
            </a:r>
          </a:p>
          <a:p>
            <a:r>
              <a:rPr lang="en-US" altLang="zh-CN" sz="1200" b="0" i="0" kern="1200" dirty="0" smtClean="0">
                <a:solidFill>
                  <a:schemeClr val="tx1"/>
                </a:solidFill>
                <a:effectLst/>
                <a:latin typeface="+mn-lt"/>
                <a:ea typeface="+mn-ea"/>
                <a:cs typeface="+mn-cs"/>
              </a:rPr>
              <a:t>We used the </a:t>
            </a:r>
            <a:r>
              <a:rPr lang="en-US" altLang="zh-CN" sz="1200" b="0" i="0" kern="1200" dirty="0" err="1" smtClean="0">
                <a:solidFill>
                  <a:schemeClr val="tx1"/>
                </a:solidFill>
                <a:effectLst/>
                <a:latin typeface="+mn-lt"/>
                <a:ea typeface="+mn-ea"/>
                <a:cs typeface="+mn-cs"/>
              </a:rPr>
              <a:t>spaCy</a:t>
            </a:r>
            <a:r>
              <a:rPr lang="en-US" altLang="zh-CN" sz="1200" b="0" i="0" kern="1200" dirty="0" smtClean="0">
                <a:solidFill>
                  <a:schemeClr val="tx1"/>
                </a:solidFill>
                <a:effectLst/>
                <a:latin typeface="+mn-lt"/>
                <a:ea typeface="+mn-ea"/>
                <a:cs typeface="+mn-cs"/>
              </a:rPr>
              <a:t> library in Python, which includes a model trained on web text that can recognize dates among other entity types. We parsed the description text with this model and extracted the entities that it recognized as dates.</a:t>
            </a:r>
          </a:p>
          <a:p>
            <a:r>
              <a:rPr lang="en-US" altLang="zh-CN" sz="1200" b="0" i="0" kern="1200" dirty="0" smtClean="0">
                <a:solidFill>
                  <a:schemeClr val="tx1"/>
                </a:solidFill>
                <a:effectLst/>
                <a:latin typeface="+mn-lt"/>
                <a:ea typeface="+mn-ea"/>
                <a:cs typeface="+mn-cs"/>
              </a:rPr>
              <a:t>However, the description text can mention multiple dates, and not all of them are related to the production year. To address this, we made the assumption that the latest date mentioned in the description is the production year. So, we extracted all the recognized dates, filtered out the ones that are not 4-digit numbers (which are likely to be years), and took the latest one as the production year estimate.</a:t>
            </a:r>
          </a:p>
          <a:p>
            <a:r>
              <a:rPr lang="en-US" altLang="zh-CN" sz="1200" b="0" i="0" kern="1200" dirty="0" smtClean="0">
                <a:solidFill>
                  <a:schemeClr val="tx1"/>
                </a:solidFill>
                <a:effectLst/>
                <a:latin typeface="+mn-lt"/>
                <a:ea typeface="+mn-ea"/>
                <a:cs typeface="+mn-cs"/>
              </a:rPr>
              <a:t>This method significantly improved the accuracy of the production year estimate. However, it's worth noting that NER is not perfect and might not recognize all dates correctly, especially in complex sentences. Also, the assumption that the latest date is the production year might not always hold true. Despite these limitations, this method provides a much more accurate estimate than the original approach.</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The comparison shows that there is not much room for enhancement and can be added as a supplement when information is lacking. Also, the </a:t>
            </a:r>
            <a:r>
              <a:rPr lang="en-US" altLang="zh-CN" sz="1200" b="0" i="0" kern="1200" dirty="0" err="1" smtClean="0">
                <a:solidFill>
                  <a:schemeClr val="tx1"/>
                </a:solidFill>
                <a:effectLst/>
                <a:latin typeface="+mn-lt"/>
                <a:ea typeface="+mn-ea"/>
                <a:cs typeface="+mn-cs"/>
              </a:rPr>
              <a:t>nlp</a:t>
            </a:r>
            <a:r>
              <a:rPr lang="en-US" altLang="zh-CN" sz="1200" b="0" i="0" kern="1200" dirty="0" smtClean="0">
                <a:solidFill>
                  <a:schemeClr val="tx1"/>
                </a:solidFill>
                <a:effectLst/>
                <a:latin typeface="+mn-lt"/>
                <a:ea typeface="+mn-ea"/>
                <a:cs typeface="+mn-cs"/>
              </a:rPr>
              <a:t> technique could be improved to better identify production times.</a:t>
            </a:r>
          </a:p>
          <a:p>
            <a:endParaRPr lang="zh-CN" altLang="en-US" dirty="0"/>
          </a:p>
        </p:txBody>
      </p:sp>
      <p:sp>
        <p:nvSpPr>
          <p:cNvPr id="4" name="灯片编号占位符 3"/>
          <p:cNvSpPr>
            <a:spLocks noGrp="1"/>
          </p:cNvSpPr>
          <p:nvPr>
            <p:ph type="sldNum" sz="quarter" idx="10"/>
          </p:nvPr>
        </p:nvSpPr>
        <p:spPr/>
        <p:txBody>
          <a:bodyPr/>
          <a:lstStyle/>
          <a:p>
            <a:fld id="{7D4C3478-4BA2-4957-B15D-2D765130BB9B}" type="slidenum">
              <a:rPr lang="zh-CN" altLang="en-US" smtClean="0"/>
              <a:t>2</a:t>
            </a:fld>
            <a:endParaRPr lang="zh-CN" altLang="en-US"/>
          </a:p>
        </p:txBody>
      </p:sp>
    </p:spTree>
    <p:extLst>
      <p:ext uri="{BB962C8B-B14F-4D97-AF65-F5344CB8AC3E}">
        <p14:creationId xmlns:p14="http://schemas.microsoft.com/office/powerpoint/2010/main" val="3865652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smtClean="0">
                <a:solidFill>
                  <a:schemeClr val="tx1"/>
                </a:solidFill>
                <a:effectLst/>
                <a:latin typeface="+mn-lt"/>
                <a:ea typeface="+mn-ea"/>
                <a:cs typeface="+mn-cs"/>
              </a:rPr>
              <a:t>The results generated were </a:t>
            </a:r>
            <a:r>
              <a:rPr lang="en-US" altLang="zh-CN" sz="1200" b="1" i="0" kern="1200" dirty="0" err="1" smtClean="0">
                <a:solidFill>
                  <a:schemeClr val="tx1"/>
                </a:solidFill>
                <a:effectLst/>
                <a:latin typeface="+mn-lt"/>
                <a:ea typeface="+mn-ea"/>
                <a:cs typeface="+mn-cs"/>
              </a:rPr>
              <a:t>analysed</a:t>
            </a:r>
            <a:r>
              <a:rPr lang="en-US" altLang="zh-CN" sz="1200" b="1" i="0" kern="1200" dirty="0" smtClean="0">
                <a:solidFill>
                  <a:schemeClr val="tx1"/>
                </a:solidFill>
                <a:effectLst/>
                <a:latin typeface="+mn-lt"/>
                <a:ea typeface="+mn-ea"/>
                <a:cs typeface="+mn-cs"/>
              </a:rPr>
              <a:t> during the week and the different attributes had different frequencies of occurrence. I have </a:t>
            </a:r>
            <a:r>
              <a:rPr lang="en-US" altLang="zh-CN" sz="1200" b="1" i="0" kern="1200" dirty="0" err="1" smtClean="0">
                <a:solidFill>
                  <a:schemeClr val="tx1"/>
                </a:solidFill>
                <a:effectLst/>
                <a:latin typeface="+mn-lt"/>
                <a:ea typeface="+mn-ea"/>
                <a:cs typeface="+mn-cs"/>
              </a:rPr>
              <a:t>summarised</a:t>
            </a:r>
            <a:r>
              <a:rPr lang="en-US" altLang="zh-CN" sz="1200" b="1" i="0" kern="1200" dirty="0" smtClean="0">
                <a:solidFill>
                  <a:schemeClr val="tx1"/>
                </a:solidFill>
                <a:effectLst/>
                <a:latin typeface="+mn-lt"/>
                <a:ea typeface="+mn-ea"/>
                <a:cs typeface="+mn-cs"/>
              </a:rPr>
              <a:t> the results as shown in the figure:</a:t>
            </a:r>
          </a:p>
          <a:p>
            <a:endParaRPr lang="en-US" altLang="zh-CN" sz="1200" b="1"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As can be seen, these attributes appear relatively consistently, while these may not appear necessarily. A better selection of data for analysis will be required at a later stage.</a:t>
            </a:r>
            <a:endParaRPr lang="zh-CN" altLang="en-US" dirty="0"/>
          </a:p>
        </p:txBody>
      </p:sp>
      <p:sp>
        <p:nvSpPr>
          <p:cNvPr id="4" name="灯片编号占位符 3"/>
          <p:cNvSpPr>
            <a:spLocks noGrp="1"/>
          </p:cNvSpPr>
          <p:nvPr>
            <p:ph type="sldNum" sz="quarter" idx="10"/>
          </p:nvPr>
        </p:nvSpPr>
        <p:spPr/>
        <p:txBody>
          <a:bodyPr/>
          <a:lstStyle/>
          <a:p>
            <a:fld id="{7D4C3478-4BA2-4957-B15D-2D765130BB9B}" type="slidenum">
              <a:rPr lang="zh-CN" altLang="en-US" smtClean="0"/>
              <a:t>3</a:t>
            </a:fld>
            <a:endParaRPr lang="zh-CN" altLang="en-US"/>
          </a:p>
        </p:txBody>
      </p:sp>
    </p:spTree>
    <p:extLst>
      <p:ext uri="{BB962C8B-B14F-4D97-AF65-F5344CB8AC3E}">
        <p14:creationId xmlns:p14="http://schemas.microsoft.com/office/powerpoint/2010/main" val="563356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smtClean="0">
                <a:solidFill>
                  <a:schemeClr val="tx1"/>
                </a:solidFill>
                <a:effectLst/>
                <a:latin typeface="+mn-lt"/>
                <a:ea typeface="+mn-ea"/>
                <a:cs typeface="+mn-cs"/>
              </a:rPr>
              <a:t>Cost of Manufacturing</a:t>
            </a:r>
            <a:r>
              <a:rPr lang="en-US" altLang="zh-CN" sz="1200" b="0" i="0" kern="1200" dirty="0" smtClean="0">
                <a:solidFill>
                  <a:schemeClr val="tx1"/>
                </a:solidFill>
                <a:effectLst/>
                <a:latin typeface="+mn-lt"/>
                <a:ea typeface="+mn-ea"/>
                <a:cs typeface="+mn-cs"/>
              </a:rPr>
              <a:t>: Whisky production takes time and money. For example, in Scotland, whisky must be aged in an oak cask for at least three years before it can be called whisky. Many smaller producers have high costs to produce whisky because they do not have the same economies of scale as larger producers and may not have access to global markets to sell their products. To keep their businesses sustainable, they often need a larger profit margin​</a:t>
            </a:r>
            <a:r>
              <a:rPr lang="en-US" altLang="zh-CN" sz="1200" b="0" i="0" u="sng" kern="1200" baseline="30000" dirty="0" smtClean="0">
                <a:solidFill>
                  <a:schemeClr val="tx1"/>
                </a:solidFill>
                <a:effectLst/>
                <a:latin typeface="+mn-lt"/>
                <a:ea typeface="+mn-ea"/>
                <a:cs typeface="+mn-cs"/>
                <a:hlinkClick r:id="rId3"/>
              </a:rPr>
              <a:t>1</a:t>
            </a:r>
            <a:r>
              <a:rPr lang="en-US" altLang="zh-CN" sz="1200" b="0" i="0" kern="1200" dirty="0" smtClean="0">
                <a:solidFill>
                  <a:schemeClr val="tx1"/>
                </a:solidFill>
                <a:effectLst/>
                <a:latin typeface="+mn-lt"/>
                <a:ea typeface="+mn-ea"/>
                <a:cs typeface="+mn-cs"/>
              </a:rPr>
              <a:t>​.</a:t>
            </a:r>
          </a:p>
          <a:p>
            <a:r>
              <a:rPr lang="en-US" altLang="zh-CN" sz="1200" b="1" i="0" kern="1200" dirty="0" smtClean="0">
                <a:solidFill>
                  <a:schemeClr val="tx1"/>
                </a:solidFill>
                <a:effectLst/>
                <a:latin typeface="+mn-lt"/>
                <a:ea typeface="+mn-ea"/>
                <a:cs typeface="+mn-cs"/>
              </a:rPr>
              <a:t>Marketing Costs</a:t>
            </a:r>
            <a:r>
              <a:rPr lang="en-US" altLang="zh-CN" sz="1200" b="0" i="0" kern="1200" dirty="0" smtClean="0">
                <a:solidFill>
                  <a:schemeClr val="tx1"/>
                </a:solidFill>
                <a:effectLst/>
                <a:latin typeface="+mn-lt"/>
                <a:ea typeface="+mn-ea"/>
                <a:cs typeface="+mn-cs"/>
              </a:rPr>
              <a:t>: Especially for smaller distilleries, marketing costs can be significant, particularly if they are trying to enter new markets. This may result in higher prices to cover these costs​</a:t>
            </a:r>
            <a:r>
              <a:rPr lang="en-US" altLang="zh-CN" sz="1200" b="0" i="0" u="sng" kern="1200" baseline="30000" dirty="0" smtClean="0">
                <a:solidFill>
                  <a:schemeClr val="tx1"/>
                </a:solidFill>
                <a:effectLst/>
                <a:latin typeface="+mn-lt"/>
                <a:ea typeface="+mn-ea"/>
                <a:cs typeface="+mn-cs"/>
                <a:hlinkClick r:id="rId3"/>
              </a:rPr>
              <a:t>1</a:t>
            </a:r>
            <a:r>
              <a:rPr lang="en-US" altLang="zh-CN" sz="1200" b="0" i="0" kern="1200" dirty="0" smtClean="0">
                <a:solidFill>
                  <a:schemeClr val="tx1"/>
                </a:solidFill>
                <a:effectLst/>
                <a:latin typeface="+mn-lt"/>
                <a:ea typeface="+mn-ea"/>
                <a:cs typeface="+mn-cs"/>
              </a:rPr>
              <a:t>​.</a:t>
            </a:r>
          </a:p>
          <a:p>
            <a:r>
              <a:rPr lang="en-US" altLang="zh-CN" sz="1200" b="1" i="0" kern="1200" dirty="0" smtClean="0">
                <a:solidFill>
                  <a:schemeClr val="tx1"/>
                </a:solidFill>
                <a:effectLst/>
                <a:latin typeface="+mn-lt"/>
                <a:ea typeface="+mn-ea"/>
                <a:cs typeface="+mn-cs"/>
              </a:rPr>
              <a:t>Demand from Consumers</a:t>
            </a:r>
            <a:r>
              <a:rPr lang="en-US" altLang="zh-CN" sz="1200" b="0" i="0" kern="1200" dirty="0" smtClean="0">
                <a:solidFill>
                  <a:schemeClr val="tx1"/>
                </a:solidFill>
                <a:effectLst/>
                <a:latin typeface="+mn-lt"/>
                <a:ea typeface="+mn-ea"/>
                <a:cs typeface="+mn-cs"/>
              </a:rPr>
              <a:t>: The tastes and preferences of consumers have been shaped by many years of marketing by the Scotch whisky industry. This has led to a high demand for aged Scotch single malts, and consumers are willing to pay more for these bottles. This demand and willingness to pay more have driven up prices, especially in the secondary market​</a:t>
            </a:r>
            <a:r>
              <a:rPr lang="en-US" altLang="zh-CN" sz="1200" b="0" i="0" u="sng" kern="1200" baseline="30000" dirty="0" smtClean="0">
                <a:solidFill>
                  <a:schemeClr val="tx1"/>
                </a:solidFill>
                <a:effectLst/>
                <a:latin typeface="+mn-lt"/>
                <a:ea typeface="+mn-ea"/>
                <a:cs typeface="+mn-cs"/>
                <a:hlinkClick r:id="rId3"/>
              </a:rPr>
              <a:t>1</a:t>
            </a:r>
            <a:r>
              <a:rPr lang="en-US" altLang="zh-CN" sz="1200" b="0" i="0" kern="1200" dirty="0" smtClean="0">
                <a:solidFill>
                  <a:schemeClr val="tx1"/>
                </a:solidFill>
                <a:effectLst/>
                <a:latin typeface="+mn-lt"/>
                <a:ea typeface="+mn-ea"/>
                <a:cs typeface="+mn-cs"/>
              </a:rPr>
              <a:t>​.</a:t>
            </a:r>
          </a:p>
          <a:p>
            <a:r>
              <a:rPr lang="en-US" altLang="zh-CN" sz="1200" b="1" i="0" kern="1200" dirty="0" smtClean="0">
                <a:solidFill>
                  <a:schemeClr val="tx1"/>
                </a:solidFill>
                <a:effectLst/>
                <a:latin typeface="+mn-lt"/>
                <a:ea typeface="+mn-ea"/>
                <a:cs typeface="+mn-cs"/>
              </a:rPr>
              <a:t>Independent Bottling</a:t>
            </a:r>
            <a:r>
              <a:rPr lang="en-US" altLang="zh-CN" sz="1200" b="0" i="0" kern="1200" dirty="0" smtClean="0">
                <a:solidFill>
                  <a:schemeClr val="tx1"/>
                </a:solidFill>
                <a:effectLst/>
                <a:latin typeface="+mn-lt"/>
                <a:ea typeface="+mn-ea"/>
                <a:cs typeface="+mn-cs"/>
              </a:rPr>
              <a:t>: Independent bottlings are whiskies bottled by companies or individuals who are not part of the distillery. These bottles are often single cask whiskies at cask strength, non-chill-filtered and do not contain coloring. However, the prices of independent bottlings are also rising due to higher costs, including the costs of casks, logistics, and label design​</a:t>
            </a:r>
            <a:r>
              <a:rPr lang="en-US" altLang="zh-CN" sz="1200" b="0" i="0" u="sng" kern="1200" baseline="30000" dirty="0" smtClean="0">
                <a:solidFill>
                  <a:schemeClr val="tx1"/>
                </a:solidFill>
                <a:effectLst/>
                <a:latin typeface="+mn-lt"/>
                <a:ea typeface="+mn-ea"/>
                <a:cs typeface="+mn-cs"/>
                <a:hlinkClick r:id="rId3"/>
              </a:rPr>
              <a:t>1</a:t>
            </a:r>
            <a:r>
              <a:rPr lang="en-US" altLang="zh-CN" sz="1200" b="0" i="0" kern="1200" dirty="0" smtClean="0">
                <a:solidFill>
                  <a:schemeClr val="tx1"/>
                </a:solidFill>
                <a:effectLst/>
                <a:latin typeface="+mn-lt"/>
                <a:ea typeface="+mn-ea"/>
                <a:cs typeface="+mn-cs"/>
              </a:rPr>
              <a:t>​.</a:t>
            </a:r>
          </a:p>
          <a:p>
            <a:r>
              <a:rPr lang="en-US" altLang="zh-CN" sz="1200" b="1" i="0" kern="1200" dirty="0" smtClean="0">
                <a:solidFill>
                  <a:schemeClr val="tx1"/>
                </a:solidFill>
                <a:effectLst/>
                <a:latin typeface="+mn-lt"/>
                <a:ea typeface="+mn-ea"/>
                <a:cs typeface="+mn-cs"/>
              </a:rPr>
              <a:t>Cask Prices</a:t>
            </a:r>
            <a:r>
              <a:rPr lang="en-US" altLang="zh-CN" sz="1200" b="0" i="0" kern="1200" dirty="0" smtClean="0">
                <a:solidFill>
                  <a:schemeClr val="tx1"/>
                </a:solidFill>
                <a:effectLst/>
                <a:latin typeface="+mn-lt"/>
                <a:ea typeface="+mn-ea"/>
                <a:cs typeface="+mn-cs"/>
              </a:rPr>
              <a:t>: As more people buy whisky casks for investment and personal bottling, the demand for cask trade has increased. This has resulted in higher cask prices, making it more expensive for smaller independent bottlers to obtain casks for their bottling plans​</a:t>
            </a:r>
            <a:r>
              <a:rPr lang="en-US" altLang="zh-CN" sz="1200" b="0" i="0" u="sng" kern="1200" baseline="30000" dirty="0" smtClean="0">
                <a:solidFill>
                  <a:schemeClr val="tx1"/>
                </a:solidFill>
                <a:effectLst/>
                <a:latin typeface="+mn-lt"/>
                <a:ea typeface="+mn-ea"/>
                <a:cs typeface="+mn-cs"/>
                <a:hlinkClick r:id="rId3"/>
              </a:rPr>
              <a:t>1</a:t>
            </a:r>
            <a:r>
              <a:rPr lang="en-US" altLang="zh-CN" sz="1200" b="0" i="0" kern="1200" dirty="0" smtClean="0">
                <a:solidFill>
                  <a:schemeClr val="tx1"/>
                </a:solidFill>
                <a:effectLst/>
                <a:latin typeface="+mn-lt"/>
                <a:ea typeface="+mn-ea"/>
                <a:cs typeface="+mn-cs"/>
              </a:rPr>
              <a:t>​.</a:t>
            </a:r>
          </a:p>
          <a:p>
            <a:r>
              <a:rPr lang="en-US" altLang="zh-CN" sz="1200" b="1" i="0" kern="1200" dirty="0" smtClean="0">
                <a:solidFill>
                  <a:schemeClr val="tx1"/>
                </a:solidFill>
                <a:effectLst/>
                <a:latin typeface="+mn-lt"/>
                <a:ea typeface="+mn-ea"/>
                <a:cs typeface="+mn-cs"/>
              </a:rPr>
              <a:t>Logistics and Other Costs</a:t>
            </a:r>
            <a:r>
              <a:rPr lang="en-US" altLang="zh-CN" sz="1200" b="0" i="0" kern="1200" dirty="0" smtClean="0">
                <a:solidFill>
                  <a:schemeClr val="tx1"/>
                </a:solidFill>
                <a:effectLst/>
                <a:latin typeface="+mn-lt"/>
                <a:ea typeface="+mn-ea"/>
                <a:cs typeface="+mn-cs"/>
              </a:rPr>
              <a:t>: If a bottler is not operating in Scotland, they would need to rely on someone in Scotland to store, monitor, and bottle their casks, which can take up to 12 months or more. In addition, the cost of shipping from Scotland to the bottler's location can be expensive. All these costs can drastically increase the price of the final product​</a:t>
            </a:r>
            <a:r>
              <a:rPr lang="en-US" altLang="zh-CN" sz="1200" b="0" i="0" u="sng" kern="1200" baseline="30000" dirty="0" smtClean="0">
                <a:solidFill>
                  <a:schemeClr val="tx1"/>
                </a:solidFill>
                <a:effectLst/>
                <a:latin typeface="+mn-lt"/>
                <a:ea typeface="+mn-ea"/>
                <a:cs typeface="+mn-cs"/>
                <a:hlinkClick r:id="rId3"/>
              </a:rPr>
              <a:t>1</a:t>
            </a:r>
            <a:r>
              <a:rPr lang="en-US" altLang="zh-CN" sz="1200" b="0" i="0" kern="1200" dirty="0" smtClean="0">
                <a:solidFill>
                  <a:schemeClr val="tx1"/>
                </a:solidFill>
                <a:effectLst/>
                <a:latin typeface="+mn-lt"/>
                <a:ea typeface="+mn-ea"/>
                <a:cs typeface="+mn-cs"/>
              </a:rPr>
              <a:t>​.</a:t>
            </a:r>
          </a:p>
          <a:p>
            <a:r>
              <a:rPr lang="en-US" altLang="zh-CN" sz="1200" b="1" i="0" kern="1200" dirty="0" smtClean="0">
                <a:solidFill>
                  <a:schemeClr val="tx1"/>
                </a:solidFill>
                <a:effectLst/>
                <a:latin typeface="+mn-lt"/>
                <a:ea typeface="+mn-ea"/>
                <a:cs typeface="+mn-cs"/>
              </a:rPr>
              <a:t>Alcohol Duties and Taxes</a:t>
            </a:r>
            <a:r>
              <a:rPr lang="en-US" altLang="zh-CN" sz="1200" b="0" i="0" kern="1200" dirty="0" smtClean="0">
                <a:solidFill>
                  <a:schemeClr val="tx1"/>
                </a:solidFill>
                <a:effectLst/>
                <a:latin typeface="+mn-lt"/>
                <a:ea typeface="+mn-ea"/>
                <a:cs typeface="+mn-cs"/>
              </a:rPr>
              <a:t>: In many countries, alcohol is considered a luxury and is heavily taxed. Importers, distributors, and resellers often have to bear these taxes, which can reduce their business profitability. The higher price is sometimes simply to cover these costs and provide them with a margin​</a:t>
            </a:r>
            <a:r>
              <a:rPr lang="en-US" altLang="zh-CN" sz="1200" b="0" i="0" u="sng" kern="1200" baseline="30000" dirty="0" smtClean="0">
                <a:solidFill>
                  <a:schemeClr val="tx1"/>
                </a:solidFill>
                <a:effectLst/>
                <a:latin typeface="+mn-lt"/>
                <a:ea typeface="+mn-ea"/>
                <a:cs typeface="+mn-cs"/>
                <a:hlinkClick r:id="rId3"/>
              </a:rPr>
              <a:t>1</a:t>
            </a:r>
            <a:r>
              <a:rPr lang="en-US" altLang="zh-CN" sz="1200" b="0" i="0" kern="1200" dirty="0" smtClean="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7D4C3478-4BA2-4957-B15D-2D765130BB9B}" type="slidenum">
              <a:rPr lang="zh-CN" altLang="en-US" smtClean="0"/>
              <a:t>4</a:t>
            </a:fld>
            <a:endParaRPr lang="zh-CN" altLang="en-US"/>
          </a:p>
        </p:txBody>
      </p:sp>
    </p:spTree>
    <p:extLst>
      <p:ext uri="{BB962C8B-B14F-4D97-AF65-F5344CB8AC3E}">
        <p14:creationId xmlns:p14="http://schemas.microsoft.com/office/powerpoint/2010/main" val="3221101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77725E15-F3FF-4ED0-8FDC-126C501ADAD4}" type="datetimeFigureOut">
              <a:rPr lang="zh-CN" altLang="en-US" smtClean="0"/>
              <a:t>2023/6/16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8CC40-259B-4063-9793-21368C9655CE}" type="slidenum">
              <a:rPr lang="zh-CN" altLang="en-US" smtClean="0"/>
              <a:t>‹#›</a:t>
            </a:fld>
            <a:endParaRPr lang="zh-CN" altLang="en-US"/>
          </a:p>
        </p:txBody>
      </p:sp>
    </p:spTree>
    <p:extLst>
      <p:ext uri="{BB962C8B-B14F-4D97-AF65-F5344CB8AC3E}">
        <p14:creationId xmlns:p14="http://schemas.microsoft.com/office/powerpoint/2010/main" val="2937800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7725E15-F3FF-4ED0-8FDC-126C501ADAD4}" type="datetimeFigureOut">
              <a:rPr lang="zh-CN" altLang="en-US" smtClean="0"/>
              <a:t>2023/6/16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8CC40-259B-4063-9793-21368C9655CE}" type="slidenum">
              <a:rPr lang="zh-CN" altLang="en-US" smtClean="0"/>
              <a:t>‹#›</a:t>
            </a:fld>
            <a:endParaRPr lang="zh-CN" altLang="en-US"/>
          </a:p>
        </p:txBody>
      </p:sp>
    </p:spTree>
    <p:extLst>
      <p:ext uri="{BB962C8B-B14F-4D97-AF65-F5344CB8AC3E}">
        <p14:creationId xmlns:p14="http://schemas.microsoft.com/office/powerpoint/2010/main" val="1896876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7725E15-F3FF-4ED0-8FDC-126C501ADAD4}" type="datetimeFigureOut">
              <a:rPr lang="zh-CN" altLang="en-US" smtClean="0"/>
              <a:t>2023/6/16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8CC40-259B-4063-9793-21368C9655CE}" type="slidenum">
              <a:rPr lang="zh-CN" altLang="en-US" smtClean="0"/>
              <a:t>‹#›</a:t>
            </a:fld>
            <a:endParaRPr lang="zh-CN" altLang="en-US"/>
          </a:p>
        </p:txBody>
      </p:sp>
    </p:spTree>
    <p:extLst>
      <p:ext uri="{BB962C8B-B14F-4D97-AF65-F5344CB8AC3E}">
        <p14:creationId xmlns:p14="http://schemas.microsoft.com/office/powerpoint/2010/main" val="1678899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7725E15-F3FF-4ED0-8FDC-126C501ADAD4}" type="datetimeFigureOut">
              <a:rPr lang="zh-CN" altLang="en-US" smtClean="0"/>
              <a:t>2023/6/16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8CC40-259B-4063-9793-21368C9655CE}" type="slidenum">
              <a:rPr lang="zh-CN" altLang="en-US" smtClean="0"/>
              <a:t>‹#›</a:t>
            </a:fld>
            <a:endParaRPr lang="zh-CN" altLang="en-US"/>
          </a:p>
        </p:txBody>
      </p:sp>
    </p:spTree>
    <p:extLst>
      <p:ext uri="{BB962C8B-B14F-4D97-AF65-F5344CB8AC3E}">
        <p14:creationId xmlns:p14="http://schemas.microsoft.com/office/powerpoint/2010/main" val="4253975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77725E15-F3FF-4ED0-8FDC-126C501ADAD4}" type="datetimeFigureOut">
              <a:rPr lang="zh-CN" altLang="en-US" smtClean="0"/>
              <a:t>2023/6/16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8CC40-259B-4063-9793-21368C9655CE}" type="slidenum">
              <a:rPr lang="zh-CN" altLang="en-US" smtClean="0"/>
              <a:t>‹#›</a:t>
            </a:fld>
            <a:endParaRPr lang="zh-CN" altLang="en-US"/>
          </a:p>
        </p:txBody>
      </p:sp>
    </p:spTree>
    <p:extLst>
      <p:ext uri="{BB962C8B-B14F-4D97-AF65-F5344CB8AC3E}">
        <p14:creationId xmlns:p14="http://schemas.microsoft.com/office/powerpoint/2010/main" val="1208937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7725E15-F3FF-4ED0-8FDC-126C501ADAD4}" type="datetimeFigureOut">
              <a:rPr lang="zh-CN" altLang="en-US" smtClean="0"/>
              <a:t>2023/6/16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8CC40-259B-4063-9793-21368C9655CE}" type="slidenum">
              <a:rPr lang="zh-CN" altLang="en-US" smtClean="0"/>
              <a:t>‹#›</a:t>
            </a:fld>
            <a:endParaRPr lang="zh-CN" altLang="en-US"/>
          </a:p>
        </p:txBody>
      </p:sp>
    </p:spTree>
    <p:extLst>
      <p:ext uri="{BB962C8B-B14F-4D97-AF65-F5344CB8AC3E}">
        <p14:creationId xmlns:p14="http://schemas.microsoft.com/office/powerpoint/2010/main" val="3876461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7725E15-F3FF-4ED0-8FDC-126C501ADAD4}" type="datetimeFigureOut">
              <a:rPr lang="zh-CN" altLang="en-US" smtClean="0"/>
              <a:t>2023/6/16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8CC40-259B-4063-9793-21368C9655CE}" type="slidenum">
              <a:rPr lang="zh-CN" altLang="en-US" smtClean="0"/>
              <a:t>‹#›</a:t>
            </a:fld>
            <a:endParaRPr lang="zh-CN" altLang="en-US"/>
          </a:p>
        </p:txBody>
      </p:sp>
    </p:spTree>
    <p:extLst>
      <p:ext uri="{BB962C8B-B14F-4D97-AF65-F5344CB8AC3E}">
        <p14:creationId xmlns:p14="http://schemas.microsoft.com/office/powerpoint/2010/main" val="2634379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7725E15-F3FF-4ED0-8FDC-126C501ADAD4}" type="datetimeFigureOut">
              <a:rPr lang="zh-CN" altLang="en-US" smtClean="0"/>
              <a:t>2023/6/16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8CC40-259B-4063-9793-21368C9655CE}" type="slidenum">
              <a:rPr lang="zh-CN" altLang="en-US" smtClean="0"/>
              <a:t>‹#›</a:t>
            </a:fld>
            <a:endParaRPr lang="zh-CN" altLang="en-US"/>
          </a:p>
        </p:txBody>
      </p:sp>
    </p:spTree>
    <p:extLst>
      <p:ext uri="{BB962C8B-B14F-4D97-AF65-F5344CB8AC3E}">
        <p14:creationId xmlns:p14="http://schemas.microsoft.com/office/powerpoint/2010/main" val="3794404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7725E15-F3FF-4ED0-8FDC-126C501ADAD4}" type="datetimeFigureOut">
              <a:rPr lang="zh-CN" altLang="en-US" smtClean="0"/>
              <a:t>2023/6/16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8CC40-259B-4063-9793-21368C9655CE}" type="slidenum">
              <a:rPr lang="zh-CN" altLang="en-US" smtClean="0"/>
              <a:t>‹#›</a:t>
            </a:fld>
            <a:endParaRPr lang="zh-CN" altLang="en-US"/>
          </a:p>
        </p:txBody>
      </p:sp>
    </p:spTree>
    <p:extLst>
      <p:ext uri="{BB962C8B-B14F-4D97-AF65-F5344CB8AC3E}">
        <p14:creationId xmlns:p14="http://schemas.microsoft.com/office/powerpoint/2010/main" val="3610271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77725E15-F3FF-4ED0-8FDC-126C501ADAD4}" type="datetimeFigureOut">
              <a:rPr lang="zh-CN" altLang="en-US" smtClean="0"/>
              <a:t>2023/6/16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8CC40-259B-4063-9793-21368C9655CE}" type="slidenum">
              <a:rPr lang="zh-CN" altLang="en-US" smtClean="0"/>
              <a:t>‹#›</a:t>
            </a:fld>
            <a:endParaRPr lang="zh-CN" altLang="en-US"/>
          </a:p>
        </p:txBody>
      </p:sp>
    </p:spTree>
    <p:extLst>
      <p:ext uri="{BB962C8B-B14F-4D97-AF65-F5344CB8AC3E}">
        <p14:creationId xmlns:p14="http://schemas.microsoft.com/office/powerpoint/2010/main" val="3593496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77725E15-F3FF-4ED0-8FDC-126C501ADAD4}" type="datetimeFigureOut">
              <a:rPr lang="zh-CN" altLang="en-US" smtClean="0"/>
              <a:t>2023/6/16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8CC40-259B-4063-9793-21368C9655CE}" type="slidenum">
              <a:rPr lang="zh-CN" altLang="en-US" smtClean="0"/>
              <a:t>‹#›</a:t>
            </a:fld>
            <a:endParaRPr lang="zh-CN" altLang="en-US"/>
          </a:p>
        </p:txBody>
      </p:sp>
    </p:spTree>
    <p:extLst>
      <p:ext uri="{BB962C8B-B14F-4D97-AF65-F5344CB8AC3E}">
        <p14:creationId xmlns:p14="http://schemas.microsoft.com/office/powerpoint/2010/main" val="2971590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725E15-F3FF-4ED0-8FDC-126C501ADAD4}" type="datetimeFigureOut">
              <a:rPr lang="zh-CN" altLang="en-US" smtClean="0"/>
              <a:t>2023/6/16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8CC40-259B-4063-9793-21368C9655CE}" type="slidenum">
              <a:rPr lang="zh-CN" altLang="en-US" smtClean="0"/>
              <a:t>‹#›</a:t>
            </a:fld>
            <a:endParaRPr lang="zh-CN" altLang="en-US"/>
          </a:p>
        </p:txBody>
      </p:sp>
    </p:spTree>
    <p:extLst>
      <p:ext uri="{BB962C8B-B14F-4D97-AF65-F5344CB8AC3E}">
        <p14:creationId xmlns:p14="http://schemas.microsoft.com/office/powerpoint/2010/main" val="28176545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chart" Target="../charts/char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951722" y="2078115"/>
            <a:ext cx="10402078" cy="1385605"/>
          </a:xfrm>
          <a:prstGeom prst="rect">
            <a:avLst/>
          </a:prstGeom>
        </p:spPr>
      </p:pic>
      <p:sp>
        <p:nvSpPr>
          <p:cNvPr id="3" name="标题 2"/>
          <p:cNvSpPr>
            <a:spLocks noGrp="1"/>
          </p:cNvSpPr>
          <p:nvPr>
            <p:ph type="title"/>
          </p:nvPr>
        </p:nvSpPr>
        <p:spPr/>
        <p:txBody>
          <a:bodyPr/>
          <a:lstStyle/>
          <a:p>
            <a:r>
              <a:rPr lang="en-US" altLang="zh-CN" dirty="0"/>
              <a:t>1. why not use the faster request instead of selenium?</a:t>
            </a:r>
            <a:endParaRPr lang="zh-CN" altLang="en-US" dirty="0"/>
          </a:p>
        </p:txBody>
      </p:sp>
      <p:pic>
        <p:nvPicPr>
          <p:cNvPr id="4" name="图片 3"/>
          <p:cNvPicPr>
            <a:picLocks noChangeAspect="1"/>
          </p:cNvPicPr>
          <p:nvPr/>
        </p:nvPicPr>
        <p:blipFill>
          <a:blip r:embed="rId4"/>
          <a:stretch>
            <a:fillRect/>
          </a:stretch>
        </p:blipFill>
        <p:spPr>
          <a:xfrm>
            <a:off x="951722" y="4943202"/>
            <a:ext cx="9013978" cy="1632058"/>
          </a:xfrm>
          <a:prstGeom prst="rect">
            <a:avLst/>
          </a:prstGeom>
        </p:spPr>
      </p:pic>
      <p:pic>
        <p:nvPicPr>
          <p:cNvPr id="5" name="图片 4"/>
          <p:cNvPicPr>
            <a:picLocks noChangeAspect="1"/>
          </p:cNvPicPr>
          <p:nvPr/>
        </p:nvPicPr>
        <p:blipFill>
          <a:blip r:embed="rId5"/>
          <a:stretch>
            <a:fillRect/>
          </a:stretch>
        </p:blipFill>
        <p:spPr>
          <a:xfrm>
            <a:off x="951722" y="3688724"/>
            <a:ext cx="10060162" cy="1029474"/>
          </a:xfrm>
          <a:prstGeom prst="rect">
            <a:avLst/>
          </a:prstGeom>
        </p:spPr>
      </p:pic>
    </p:spTree>
    <p:extLst>
      <p:ext uri="{BB962C8B-B14F-4D97-AF65-F5344CB8AC3E}">
        <p14:creationId xmlns:p14="http://schemas.microsoft.com/office/powerpoint/2010/main" val="1944345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2.The </a:t>
            </a:r>
            <a:r>
              <a:rPr lang="en-US" altLang="zh-CN" dirty="0"/>
              <a:t>age field does not exist on every page, how do I change it?</a:t>
            </a:r>
            <a:endParaRPr lang="zh-CN" altLang="en-US" dirty="0"/>
          </a:p>
        </p:txBody>
      </p:sp>
      <p:pic>
        <p:nvPicPr>
          <p:cNvPr id="3" name="图片 2"/>
          <p:cNvPicPr>
            <a:picLocks noChangeAspect="1"/>
          </p:cNvPicPr>
          <p:nvPr/>
        </p:nvPicPr>
        <p:blipFill>
          <a:blip r:embed="rId3"/>
          <a:stretch>
            <a:fillRect/>
          </a:stretch>
        </p:blipFill>
        <p:spPr>
          <a:xfrm>
            <a:off x="1269262" y="3350142"/>
            <a:ext cx="9334500" cy="1752600"/>
          </a:xfrm>
          <a:prstGeom prst="rect">
            <a:avLst/>
          </a:prstGeom>
        </p:spPr>
      </p:pic>
      <p:pic>
        <p:nvPicPr>
          <p:cNvPr id="6" name="图片 5"/>
          <p:cNvPicPr>
            <a:picLocks noChangeAspect="1"/>
          </p:cNvPicPr>
          <p:nvPr/>
        </p:nvPicPr>
        <p:blipFill>
          <a:blip r:embed="rId4"/>
          <a:stretch>
            <a:fillRect/>
          </a:stretch>
        </p:blipFill>
        <p:spPr>
          <a:xfrm>
            <a:off x="1269262" y="1775692"/>
            <a:ext cx="3683853" cy="999405"/>
          </a:xfrm>
          <a:prstGeom prst="rect">
            <a:avLst/>
          </a:prstGeom>
        </p:spPr>
      </p:pic>
    </p:spTree>
    <p:extLst>
      <p:ext uri="{BB962C8B-B14F-4D97-AF65-F5344CB8AC3E}">
        <p14:creationId xmlns:p14="http://schemas.microsoft.com/office/powerpoint/2010/main" val="1198800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This week's progress and results</a:t>
            </a:r>
            <a:endParaRPr lang="zh-CN" altLang="en-US" dirty="0"/>
          </a:p>
        </p:txBody>
      </p:sp>
      <p:pic>
        <p:nvPicPr>
          <p:cNvPr id="3" name="图片 2"/>
          <p:cNvPicPr>
            <a:picLocks noChangeAspect="1"/>
          </p:cNvPicPr>
          <p:nvPr/>
        </p:nvPicPr>
        <p:blipFill>
          <a:blip r:embed="rId3"/>
          <a:stretch>
            <a:fillRect/>
          </a:stretch>
        </p:blipFill>
        <p:spPr>
          <a:xfrm>
            <a:off x="152791" y="1362518"/>
            <a:ext cx="5943209" cy="5495482"/>
          </a:xfrm>
          <a:prstGeom prst="rect">
            <a:avLst/>
          </a:prstGeom>
        </p:spPr>
      </p:pic>
      <p:graphicFrame>
        <p:nvGraphicFramePr>
          <p:cNvPr id="5" name="图表 4"/>
          <p:cNvGraphicFramePr>
            <a:graphicFrameLocks/>
          </p:cNvGraphicFramePr>
          <p:nvPr>
            <p:extLst>
              <p:ext uri="{D42A27DB-BD31-4B8C-83A1-F6EECF244321}">
                <p14:modId xmlns:p14="http://schemas.microsoft.com/office/powerpoint/2010/main" val="485188449"/>
              </p:ext>
            </p:extLst>
          </p:nvPr>
        </p:nvGraphicFramePr>
        <p:xfrm>
          <a:off x="6096000" y="1362518"/>
          <a:ext cx="6260287" cy="375617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2126321342"/>
              </p:ext>
            </p:extLst>
          </p:nvPr>
        </p:nvGraphicFramePr>
        <p:xfrm>
          <a:off x="5260456" y="5370830"/>
          <a:ext cx="6928889" cy="521970"/>
        </p:xfrm>
        <a:graphic>
          <a:graphicData uri="http://schemas.openxmlformats.org/drawingml/2006/table">
            <a:tbl>
              <a:tblPr>
                <a:tableStyleId>{5C22544A-7EE6-4342-B048-85BDC9FD1C3A}</a:tableStyleId>
              </a:tblPr>
              <a:tblGrid>
                <a:gridCol w="629899">
                  <a:extLst>
                    <a:ext uri="{9D8B030D-6E8A-4147-A177-3AD203B41FA5}">
                      <a16:colId xmlns:a16="http://schemas.microsoft.com/office/drawing/2014/main" val="4046093713"/>
                    </a:ext>
                  </a:extLst>
                </a:gridCol>
                <a:gridCol w="629899">
                  <a:extLst>
                    <a:ext uri="{9D8B030D-6E8A-4147-A177-3AD203B41FA5}">
                      <a16:colId xmlns:a16="http://schemas.microsoft.com/office/drawing/2014/main" val="3975537782"/>
                    </a:ext>
                  </a:extLst>
                </a:gridCol>
                <a:gridCol w="629899">
                  <a:extLst>
                    <a:ext uri="{9D8B030D-6E8A-4147-A177-3AD203B41FA5}">
                      <a16:colId xmlns:a16="http://schemas.microsoft.com/office/drawing/2014/main" val="855050151"/>
                    </a:ext>
                  </a:extLst>
                </a:gridCol>
                <a:gridCol w="629899">
                  <a:extLst>
                    <a:ext uri="{9D8B030D-6E8A-4147-A177-3AD203B41FA5}">
                      <a16:colId xmlns:a16="http://schemas.microsoft.com/office/drawing/2014/main" val="2396365664"/>
                    </a:ext>
                  </a:extLst>
                </a:gridCol>
                <a:gridCol w="629899">
                  <a:extLst>
                    <a:ext uri="{9D8B030D-6E8A-4147-A177-3AD203B41FA5}">
                      <a16:colId xmlns:a16="http://schemas.microsoft.com/office/drawing/2014/main" val="3708677379"/>
                    </a:ext>
                  </a:extLst>
                </a:gridCol>
                <a:gridCol w="629899">
                  <a:extLst>
                    <a:ext uri="{9D8B030D-6E8A-4147-A177-3AD203B41FA5}">
                      <a16:colId xmlns:a16="http://schemas.microsoft.com/office/drawing/2014/main" val="823436336"/>
                    </a:ext>
                  </a:extLst>
                </a:gridCol>
                <a:gridCol w="629899">
                  <a:extLst>
                    <a:ext uri="{9D8B030D-6E8A-4147-A177-3AD203B41FA5}">
                      <a16:colId xmlns:a16="http://schemas.microsoft.com/office/drawing/2014/main" val="1045273591"/>
                    </a:ext>
                  </a:extLst>
                </a:gridCol>
                <a:gridCol w="629899">
                  <a:extLst>
                    <a:ext uri="{9D8B030D-6E8A-4147-A177-3AD203B41FA5}">
                      <a16:colId xmlns:a16="http://schemas.microsoft.com/office/drawing/2014/main" val="725728773"/>
                    </a:ext>
                  </a:extLst>
                </a:gridCol>
                <a:gridCol w="629899">
                  <a:extLst>
                    <a:ext uri="{9D8B030D-6E8A-4147-A177-3AD203B41FA5}">
                      <a16:colId xmlns:a16="http://schemas.microsoft.com/office/drawing/2014/main" val="1251944770"/>
                    </a:ext>
                  </a:extLst>
                </a:gridCol>
                <a:gridCol w="629899">
                  <a:extLst>
                    <a:ext uri="{9D8B030D-6E8A-4147-A177-3AD203B41FA5}">
                      <a16:colId xmlns:a16="http://schemas.microsoft.com/office/drawing/2014/main" val="808049368"/>
                    </a:ext>
                  </a:extLst>
                </a:gridCol>
                <a:gridCol w="629899">
                  <a:extLst>
                    <a:ext uri="{9D8B030D-6E8A-4147-A177-3AD203B41FA5}">
                      <a16:colId xmlns:a16="http://schemas.microsoft.com/office/drawing/2014/main" val="2516445181"/>
                    </a:ext>
                  </a:extLst>
                </a:gridCol>
              </a:tblGrid>
              <a:tr h="171450">
                <a:tc>
                  <a:txBody>
                    <a:bodyPr/>
                    <a:lstStyle/>
                    <a:p>
                      <a:pPr algn="ctr" fontAlgn="t"/>
                      <a:r>
                        <a:rPr lang="en-US" sz="1100" u="none" strike="noStrike">
                          <a:effectLst/>
                        </a:rPr>
                        <a:t>Id</a:t>
                      </a:r>
                      <a:endParaRPr 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tc>
                <a:tc>
                  <a:txBody>
                    <a:bodyPr/>
                    <a:lstStyle/>
                    <a:p>
                      <a:pPr algn="ctr" fontAlgn="t"/>
                      <a:r>
                        <a:rPr lang="en-US" sz="1100" u="none" strike="noStrike">
                          <a:effectLst/>
                        </a:rPr>
                        <a:t>distillery</a:t>
                      </a:r>
                      <a:endParaRPr 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tc>
                <a:tc>
                  <a:txBody>
                    <a:bodyPr/>
                    <a:lstStyle/>
                    <a:p>
                      <a:pPr algn="ctr" fontAlgn="t"/>
                      <a:r>
                        <a:rPr lang="en-US" sz="1100" u="none" strike="noStrike">
                          <a:effectLst/>
                        </a:rPr>
                        <a:t>Distillery Staus</a:t>
                      </a:r>
                      <a:endParaRPr 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tc>
                <a:tc>
                  <a:txBody>
                    <a:bodyPr/>
                    <a:lstStyle/>
                    <a:p>
                      <a:pPr algn="ctr" fontAlgn="t"/>
                      <a:r>
                        <a:rPr lang="en-US" sz="1100" u="none" strike="noStrike">
                          <a:effectLst/>
                        </a:rPr>
                        <a:t>vintage</a:t>
                      </a:r>
                      <a:endParaRPr 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tc>
                <a:tc>
                  <a:txBody>
                    <a:bodyPr/>
                    <a:lstStyle/>
                    <a:p>
                      <a:pPr algn="ctr" fontAlgn="t"/>
                      <a:r>
                        <a:rPr lang="en-US" sz="1100" u="none" strike="noStrike">
                          <a:effectLst/>
                        </a:rPr>
                        <a:t>Bottles Produced</a:t>
                      </a:r>
                      <a:endParaRPr 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tc>
                <a:tc>
                  <a:txBody>
                    <a:bodyPr/>
                    <a:lstStyle/>
                    <a:p>
                      <a:pPr algn="ctr" fontAlgn="t"/>
                      <a:r>
                        <a:rPr lang="en-US" sz="1100" u="none" strike="noStrike">
                          <a:effectLst/>
                        </a:rPr>
                        <a:t>type</a:t>
                      </a:r>
                      <a:endParaRPr 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tc>
                <a:tc>
                  <a:txBody>
                    <a:bodyPr/>
                    <a:lstStyle/>
                    <a:p>
                      <a:pPr algn="ctr" fontAlgn="t"/>
                      <a:r>
                        <a:rPr lang="en-US" sz="1100" u="none" strike="noStrike">
                          <a:effectLst/>
                        </a:rPr>
                        <a:t>amount</a:t>
                      </a:r>
                      <a:endParaRPr 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tc>
                <a:tc>
                  <a:txBody>
                    <a:bodyPr/>
                    <a:lstStyle/>
                    <a:p>
                      <a:pPr algn="ctr" fontAlgn="t"/>
                      <a:r>
                        <a:rPr lang="en-US" sz="1100" u="none" strike="noStrike">
                          <a:effectLst/>
                        </a:rPr>
                        <a:t>Strength</a:t>
                      </a:r>
                      <a:endParaRPr 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tc>
                <a:tc>
                  <a:txBody>
                    <a:bodyPr/>
                    <a:lstStyle/>
                    <a:p>
                      <a:pPr algn="ctr" fontAlgn="t"/>
                      <a:r>
                        <a:rPr lang="en-US" sz="1100" u="none" strike="noStrike">
                          <a:effectLst/>
                        </a:rPr>
                        <a:t>region</a:t>
                      </a:r>
                      <a:endParaRPr 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tc>
                <a:tc>
                  <a:txBody>
                    <a:bodyPr/>
                    <a:lstStyle/>
                    <a:p>
                      <a:pPr algn="ctr" fontAlgn="t"/>
                      <a:r>
                        <a:rPr lang="en-US" sz="1100" u="none" strike="noStrike">
                          <a:effectLst/>
                        </a:rPr>
                        <a:t>country</a:t>
                      </a:r>
                      <a:endParaRPr 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tc>
                <a:tc>
                  <a:txBody>
                    <a:bodyPr/>
                    <a:lstStyle/>
                    <a:p>
                      <a:pPr algn="ctr" fontAlgn="t"/>
                      <a:r>
                        <a:rPr lang="en-US" sz="1100" u="none" strike="noStrike">
                          <a:effectLst/>
                        </a:rPr>
                        <a:t>age_estimate</a:t>
                      </a:r>
                      <a:endParaRPr lang="en-US" sz="11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tc>
                <a:extLst>
                  <a:ext uri="{0D108BD9-81ED-4DB2-BD59-A6C34878D82A}">
                    <a16:rowId xmlns:a16="http://schemas.microsoft.com/office/drawing/2014/main" val="4289811470"/>
                  </a:ext>
                </a:extLst>
              </a:tr>
              <a:tr h="171450">
                <a:tc>
                  <a:txBody>
                    <a:bodyPr/>
                    <a:lstStyle/>
                    <a:p>
                      <a:pPr algn="r" fontAlgn="b"/>
                      <a:r>
                        <a:rPr lang="en-US" altLang="zh-CN" sz="1100" u="none" strike="noStrike">
                          <a:effectLst/>
                        </a:rPr>
                        <a:t>100</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r" fontAlgn="b"/>
                      <a:r>
                        <a:rPr lang="en-US" altLang="zh-CN" sz="1100" u="none" strike="noStrike">
                          <a:effectLst/>
                        </a:rPr>
                        <a:t>85.40146</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r" fontAlgn="b"/>
                      <a:r>
                        <a:rPr lang="en-US" altLang="zh-CN" sz="1100" u="none" strike="noStrike">
                          <a:effectLst/>
                        </a:rPr>
                        <a:t>80.81335</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r" fontAlgn="b"/>
                      <a:r>
                        <a:rPr lang="en-US" altLang="zh-CN" sz="1100" u="none" strike="noStrike">
                          <a:effectLst/>
                        </a:rPr>
                        <a:t>46.50678</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r" fontAlgn="b"/>
                      <a:r>
                        <a:rPr lang="en-US" altLang="zh-CN" sz="1100" u="none" strike="noStrike">
                          <a:effectLst/>
                        </a:rPr>
                        <a:t>17.41397</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r" fontAlgn="b"/>
                      <a:r>
                        <a:rPr lang="en-US" altLang="zh-CN" sz="1100" u="none" strike="noStrike">
                          <a:effectLst/>
                        </a:rPr>
                        <a:t>91.65798</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r" fontAlgn="b"/>
                      <a:r>
                        <a:rPr lang="en-US" altLang="zh-CN" sz="1100" u="none" strike="noStrike">
                          <a:effectLst/>
                        </a:rPr>
                        <a:t>95.09906</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r" fontAlgn="b"/>
                      <a:r>
                        <a:rPr lang="en-US" altLang="zh-CN" sz="1100" u="none" strike="noStrike">
                          <a:effectLst/>
                        </a:rPr>
                        <a:t>94.99479</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r" fontAlgn="b"/>
                      <a:r>
                        <a:rPr lang="en-US" altLang="zh-CN" sz="1100" u="none" strike="noStrike">
                          <a:effectLst/>
                        </a:rPr>
                        <a:t>77.99791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r" fontAlgn="b"/>
                      <a:r>
                        <a:rPr lang="en-US" altLang="zh-CN" sz="1100" u="none" strike="noStrike">
                          <a:effectLst/>
                        </a:rPr>
                        <a:t>93.74348</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b"/>
                </a:tc>
                <a:tc>
                  <a:txBody>
                    <a:bodyPr/>
                    <a:lstStyle/>
                    <a:p>
                      <a:pPr algn="r" fontAlgn="b"/>
                      <a:r>
                        <a:rPr lang="en-US" altLang="zh-CN" sz="1100" u="none" strike="noStrike" dirty="0">
                          <a:effectLst/>
                        </a:rPr>
                        <a:t>21.16788</a:t>
                      </a:r>
                      <a:endParaRPr lang="en-US" altLang="zh-CN" sz="11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b"/>
                </a:tc>
                <a:extLst>
                  <a:ext uri="{0D108BD9-81ED-4DB2-BD59-A6C34878D82A}">
                    <a16:rowId xmlns:a16="http://schemas.microsoft.com/office/drawing/2014/main" val="1922524500"/>
                  </a:ext>
                </a:extLst>
              </a:tr>
            </a:tbl>
          </a:graphicData>
        </a:graphic>
      </p:graphicFrame>
    </p:spTree>
    <p:extLst>
      <p:ext uri="{BB962C8B-B14F-4D97-AF65-F5344CB8AC3E}">
        <p14:creationId xmlns:p14="http://schemas.microsoft.com/office/powerpoint/2010/main" val="3120304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This week's progress and results</a:t>
            </a:r>
            <a:endParaRPr lang="zh-CN" altLang="en-US" dirty="0"/>
          </a:p>
        </p:txBody>
      </p:sp>
      <p:graphicFrame>
        <p:nvGraphicFramePr>
          <p:cNvPr id="10" name="图示 9"/>
          <p:cNvGraphicFramePr/>
          <p:nvPr>
            <p:extLst>
              <p:ext uri="{D42A27DB-BD31-4B8C-83A1-F6EECF244321}">
                <p14:modId xmlns:p14="http://schemas.microsoft.com/office/powerpoint/2010/main" val="2585127575"/>
              </p:ext>
            </p:extLst>
          </p:nvPr>
        </p:nvGraphicFramePr>
        <p:xfrm>
          <a:off x="1945759" y="2200940"/>
          <a:ext cx="8484780" cy="31259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785069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TotalTime>
  <Words>1094</Words>
  <Application>Microsoft Office PowerPoint</Application>
  <PresentationFormat>宽屏</PresentationFormat>
  <Paragraphs>64</Paragraphs>
  <Slides>4</Slides>
  <Notes>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vt:i4>
      </vt:variant>
    </vt:vector>
  </HeadingPairs>
  <TitlesOfParts>
    <vt:vector size="9" baseType="lpstr">
      <vt:lpstr>等线</vt:lpstr>
      <vt:lpstr>等线 Light</vt:lpstr>
      <vt:lpstr>宋体</vt:lpstr>
      <vt:lpstr>Arial</vt:lpstr>
      <vt:lpstr>Office 主题​​</vt:lpstr>
      <vt:lpstr>1. why not use the faster request instead of selenium?</vt:lpstr>
      <vt:lpstr>2.The age field does not exist on every page, how do I change it?</vt:lpstr>
      <vt:lpstr>3. This week's progress and results</vt:lpstr>
      <vt:lpstr>3. This week's progress and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Windows 用户</cp:lastModifiedBy>
  <cp:revision>6</cp:revision>
  <dcterms:created xsi:type="dcterms:W3CDTF">2023-06-09T11:00:28Z</dcterms:created>
  <dcterms:modified xsi:type="dcterms:W3CDTF">2023-06-16T11:26:50Z</dcterms:modified>
</cp:coreProperties>
</file>