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  <p:sldMasterId id="2147484131" r:id="rId2"/>
  </p:sldMasterIdLst>
  <p:notesMasterIdLst>
    <p:notesMasterId r:id="rId11"/>
  </p:notesMasterIdLst>
  <p:sldIdLst>
    <p:sldId id="261" r:id="rId3"/>
    <p:sldId id="262" r:id="rId4"/>
    <p:sldId id="263" r:id="rId5"/>
    <p:sldId id="272" r:id="rId6"/>
    <p:sldId id="268" r:id="rId7"/>
    <p:sldId id="273" r:id="rId8"/>
    <p:sldId id="267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96C96D-FF31-4505-9293-36CF1255EE7F}">
          <p14:sldIdLst>
            <p14:sldId id="261"/>
            <p14:sldId id="262"/>
            <p14:sldId id="263"/>
            <p14:sldId id="272"/>
            <p14:sldId id="268"/>
            <p14:sldId id="273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66B"/>
    <a:srgbClr val="009644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1159D4F-4C52-4BBF-8327-9AA48246AA0F}" type="datetime1">
              <a:rPr lang="ko-KR" altLang="en-US"/>
              <a:pPr lvl="0">
                <a:defRPr lang="ko-KR" altLang="en-US"/>
              </a:pPr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FEAC33D-E929-494A-8113-BD84207F92D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EF6-5EFF-416F-88B1-D41D85B06EBA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52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1F6E-D53A-4195-8542-264A71FD049B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7831-19D3-4330-AF56-C9FB0C6E1653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3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E30-C4EE-468B-95AB-6DA80F0C6217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5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B86D-FEF1-4D99-AA7F-44408CE66382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3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285-5A29-4241-87EE-A7267DD1163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3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4EDC-A0DC-4A74-A421-D8CA0F720D3E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44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7191-0489-4A6F-8061-B787590CDB9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11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C323-BBC3-411B-8B29-CE90AB4CF1F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17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10BE-01D9-4D0A-A2C9-A157FD81B90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16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FFC7-CAC8-433B-8E67-A1D2838525DC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1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87E7-C227-4362-B7D2-305EDD7316D5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63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A791-FD29-435F-9BFD-1BECC9E0F89E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39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6628-94BF-47A0-82AC-31FC6CBA24F3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63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696-635E-4E7B-80D0-2653FA991D84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3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E4AB-98D2-46EA-836A-B6C6867752BA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1F38-5BBB-4831-A6D6-78A177D50F44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49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F6A2-298D-495F-99F3-90FAAA5B8ADC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7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5AC4-E374-4DCB-98B7-8BE60F057D31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061B-E2B7-49C2-B95E-8E417029143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6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7393-C67D-4C41-B5B2-6CED4D05AFAE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4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6BE4-AFCF-40C1-B0DD-558034D737B4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8AF3B5-D16C-4997-B0B8-D1E42F3F4A7B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4277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9644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1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F365A6-7872-49B1-B7BF-931AB4CAFE66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9CB3-D673-4308-BD93-14E6FA431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부제목 2">
            <a:extLst>
              <a:ext uri="{FF2B5EF4-FFF2-40B4-BE49-F238E27FC236}">
                <a16:creationId xmlns:a16="http://schemas.microsoft.com/office/drawing/2014/main" id="{69525BA0-4954-45A0-86B4-64A61328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9700" y="4332935"/>
            <a:ext cx="3320249" cy="1657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ct val="9000"/>
              </a:spcAft>
              <a:defRPr lang="ko-KR" altLang="en-US"/>
            </a:pPr>
            <a:endParaRPr lang="en-US" altLang="ko-KR" b="1" dirty="0">
              <a:solidFill>
                <a:srgbClr val="009644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  <a:cs typeface="함초롬바탕"/>
            </a:endParaRPr>
          </a:p>
          <a:p>
            <a:pPr>
              <a:lnSpc>
                <a:spcPct val="90000"/>
              </a:lnSpc>
              <a:spcBef>
                <a:spcPct val="56000"/>
              </a:spcBef>
              <a:spcAft>
                <a:spcPct val="9000"/>
              </a:spcAft>
              <a:defRPr lang="ko-KR" altLang="en-US"/>
            </a:pPr>
            <a:r>
              <a:rPr lang="ko-KR" altLang="en-US" sz="2200" b="1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함초롬바탕"/>
              </a:rPr>
              <a:t>20172305 이주연</a:t>
            </a:r>
          </a:p>
          <a:p>
            <a:pPr>
              <a:lnSpc>
                <a:spcPct val="90000"/>
              </a:lnSpc>
              <a:spcBef>
                <a:spcPct val="56000"/>
              </a:spcBef>
              <a:spcAft>
                <a:spcPct val="9000"/>
              </a:spcAft>
              <a:defRPr lang="ko-KR" altLang="en-US"/>
            </a:pPr>
            <a:r>
              <a:rPr lang="ko-KR" altLang="en-US" sz="2200" b="1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함초롬바탕"/>
              </a:rPr>
              <a:t>20175162 </a:t>
            </a:r>
            <a:r>
              <a:rPr lang="ko-KR" altLang="en-US" sz="2200" b="1" dirty="0" err="1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함초롬바탕"/>
              </a:rPr>
              <a:t>박건유</a:t>
            </a:r>
            <a:endParaRPr lang="ko-KR" altLang="en-US" sz="2200" b="1" dirty="0">
              <a:solidFill>
                <a:srgbClr val="009644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  <a:cs typeface="함초롬바탕"/>
            </a:endParaRPr>
          </a:p>
          <a:p>
            <a:pPr>
              <a:lnSpc>
                <a:spcPct val="90000"/>
              </a:lnSpc>
              <a:spcBef>
                <a:spcPct val="56000"/>
              </a:spcBef>
              <a:defRPr lang="ko-KR" altLang="en-US"/>
            </a:pPr>
            <a:endParaRPr lang="ko-KR" altLang="en-US" sz="1800" b="1" dirty="0">
              <a:solidFill>
                <a:schemeClr val="tx1"/>
              </a:solidFill>
              <a:latin typeface="나눔고딕"/>
              <a:ea typeface="나눔고딕"/>
              <a:cs typeface="함초롬바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E5BAD6D-F931-4450-BA0D-87D5B35C003A}"/>
              </a:ext>
            </a:extLst>
          </p:cNvPr>
          <p:cNvGrpSpPr/>
          <p:nvPr/>
        </p:nvGrpSpPr>
        <p:grpSpPr>
          <a:xfrm>
            <a:off x="2276475" y="1707795"/>
            <a:ext cx="8177259" cy="2141245"/>
            <a:chOff x="2276475" y="1707795"/>
            <a:chExt cx="8177259" cy="214124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105313-EC5E-44BA-93D7-5F27CAADA4C5}"/>
                </a:ext>
              </a:extLst>
            </p:cNvPr>
            <p:cNvSpPr/>
            <p:nvPr/>
          </p:nvSpPr>
          <p:spPr>
            <a:xfrm>
              <a:off x="2276475" y="2191690"/>
              <a:ext cx="7639050" cy="1657350"/>
            </a:xfrm>
            <a:prstGeom prst="rect">
              <a:avLst/>
            </a:prstGeom>
            <a:noFill/>
            <a:ln>
              <a:solidFill>
                <a:srgbClr val="00964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rgbClr val="009644"/>
                  </a:solidFill>
                  <a:latin typeface="Perpetua Titling MT" panose="02020502060505020804" pitchFamily="18" charset="0"/>
                </a:rPr>
                <a:t>OTHELLO GAME</a:t>
              </a:r>
              <a:endParaRPr lang="ko-KR" altLang="en-US" sz="6600" dirty="0">
                <a:solidFill>
                  <a:srgbClr val="009644"/>
                </a:solidFill>
                <a:latin typeface="Perpetua Titling MT" panose="020205020605050208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3F93E8-5CE1-434B-A2D1-6E4EEF6CAE1E}"/>
                </a:ext>
              </a:extLst>
            </p:cNvPr>
            <p:cNvSpPr txBox="1"/>
            <p:nvPr/>
          </p:nvSpPr>
          <p:spPr>
            <a:xfrm>
              <a:off x="6700884" y="1707795"/>
              <a:ext cx="3752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Software project II</a:t>
              </a:r>
              <a:r>
                <a:rPr lang="ko-KR" altLang="en-US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– AD project</a:t>
              </a:r>
              <a:endParaRPr lang="ko-KR" altLang="en-US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3645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30A7233-CA3B-4378-A622-32B47F7CE162}"/>
              </a:ext>
            </a:extLst>
          </p:cNvPr>
          <p:cNvGrpSpPr/>
          <p:nvPr/>
        </p:nvGrpSpPr>
        <p:grpSpPr>
          <a:xfrm>
            <a:off x="2629593" y="1212908"/>
            <a:ext cx="6932814" cy="4115843"/>
            <a:chOff x="2629593" y="644739"/>
            <a:chExt cx="6932814" cy="41158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D9F343-3087-418F-9EA8-97F7527E3F47}"/>
                </a:ext>
              </a:extLst>
            </p:cNvPr>
            <p:cNvSpPr txBox="1"/>
            <p:nvPr/>
          </p:nvSpPr>
          <p:spPr>
            <a:xfrm>
              <a:off x="5015675" y="644739"/>
              <a:ext cx="2160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Arial" panose="020B0604020202020204" pitchFamily="34" charset="0"/>
                </a:rPr>
                <a:t>CONTENTS</a:t>
              </a:r>
              <a:endPara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50F51D-85C9-49AC-A2C8-67AC27668305}"/>
                </a:ext>
              </a:extLst>
            </p:cNvPr>
            <p:cNvSpPr txBox="1"/>
            <p:nvPr/>
          </p:nvSpPr>
          <p:spPr>
            <a:xfrm>
              <a:off x="2629593" y="1959815"/>
              <a:ext cx="6932814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1. </a:t>
              </a:r>
              <a:r>
                <a:rPr lang="en-US" altLang="ko-KR" sz="28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Othello </a:t>
              </a:r>
              <a:r>
                <a:rPr lang="ko-KR" altLang="en-US" sz="28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란</a:t>
              </a:r>
              <a:r>
                <a:rPr lang="en-US" altLang="ko-KR" sz="28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?</a:t>
              </a:r>
            </a:p>
            <a:p>
              <a:pPr algn="ctr"/>
              <a:endParaRPr lang="en-US" altLang="ko-KR" sz="28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en-US" altLang="ko-KR" sz="2800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2. </a:t>
              </a:r>
              <a:r>
                <a:rPr lang="ko-KR" altLang="en-US" sz="28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게임의 구현</a:t>
              </a:r>
              <a:endParaRPr lang="en-US" altLang="ko-KR" sz="28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-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요구 사항 및 구조 설계</a:t>
              </a:r>
              <a:endPara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en-US" altLang="ko-KR" sz="2800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3. </a:t>
              </a:r>
              <a:r>
                <a:rPr lang="ko-KR" altLang="en-US" sz="28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게임의 시연 및 추가 사항</a:t>
              </a:r>
              <a:endParaRPr lang="en-US" altLang="ko-KR" sz="28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53572-E8DE-4500-9A9D-F37CDA5A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067"/>
            <a:ext cx="10515600" cy="35421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양면이 각각 흰색과 </a:t>
            </a:r>
            <a:r>
              <a:rPr lang="ko-KR" altLang="en-US" sz="2600" dirty="0">
                <a:ln w="9525">
                  <a:solidFill>
                    <a:srgbClr val="009644"/>
                  </a:solidFill>
                </a:ln>
                <a:noFill/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검은 색</a:t>
            </a: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 작은 돌을</a:t>
            </a:r>
            <a:endParaRPr lang="en-US" altLang="ko-KR" sz="2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 8x8</a:t>
            </a: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판 위에 늘어놓는 보드 게임</a:t>
            </a:r>
            <a:endParaRPr lang="en-US" altLang="ko-KR" sz="2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0" indent="0" algn="ctr">
              <a:buNone/>
            </a:pPr>
            <a:endParaRPr lang="en-US" altLang="ko-KR" sz="2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buFontTx/>
              <a:buChar char="-"/>
            </a:pPr>
            <a:r>
              <a:rPr lang="en-US" altLang="ko-KR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 </a:t>
            </a: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명의 </a:t>
            </a:r>
            <a:r>
              <a:rPr lang="en-US" altLang="ko-KR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구성되며</a:t>
            </a:r>
            <a:r>
              <a:rPr lang="en-US" altLang="ko-KR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</a:p>
          <a:p>
            <a:pPr marL="0" indent="0" algn="ctr">
              <a:buNone/>
            </a:pP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나의 돌이 </a:t>
            </a:r>
            <a:r>
              <a:rPr lang="ko-KR" altLang="en-US" sz="26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상대의 돌</a:t>
            </a: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사이에 끼이면</a:t>
            </a:r>
            <a:endParaRPr lang="en-US" altLang="ko-KR" sz="2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0" indent="0" algn="ctr">
              <a:buNone/>
            </a:pP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내 돌의 색이 </a:t>
            </a:r>
            <a:r>
              <a:rPr lang="ko-KR" altLang="en-US" sz="26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상대의 돌 색</a:t>
            </a: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변화한다</a:t>
            </a:r>
            <a:r>
              <a:rPr lang="en-US" altLang="ko-KR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0" indent="0" algn="ctr">
              <a:buNone/>
            </a:pPr>
            <a:endParaRPr lang="en-US" altLang="ko-KR" sz="2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획득한 돌이 상대보다 많으면 승리</a:t>
            </a:r>
            <a:r>
              <a:rPr lang="en-US" altLang="ko-KR" sz="2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  <a:p>
            <a:endParaRPr lang="en-US" altLang="ko-KR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5C85E-2B4C-4C9E-AD30-9FF3652BEB1B}"/>
              </a:ext>
            </a:extLst>
          </p:cNvPr>
          <p:cNvGrpSpPr/>
          <p:nvPr/>
        </p:nvGrpSpPr>
        <p:grpSpPr>
          <a:xfrm>
            <a:off x="2867847" y="5711075"/>
            <a:ext cx="6308324" cy="514904"/>
            <a:chOff x="2855785" y="5632851"/>
            <a:chExt cx="6308324" cy="51490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69CEE42-2AF4-466C-8A3F-4B4772FFC863}"/>
                </a:ext>
              </a:extLst>
            </p:cNvPr>
            <p:cNvGrpSpPr/>
            <p:nvPr/>
          </p:nvGrpSpPr>
          <p:grpSpPr>
            <a:xfrm>
              <a:off x="2855785" y="5632851"/>
              <a:ext cx="1798468" cy="514904"/>
              <a:chOff x="1624614" y="5601811"/>
              <a:chExt cx="1798468" cy="514904"/>
            </a:xfrm>
          </p:grpSpPr>
          <p:sp>
            <p:nvSpPr>
              <p:cNvPr id="5" name="순서도: 연결자 4">
                <a:extLst>
                  <a:ext uri="{FF2B5EF4-FFF2-40B4-BE49-F238E27FC236}">
                    <a16:creationId xmlns:a16="http://schemas.microsoft.com/office/drawing/2014/main" id="{B2D35C19-061D-4A0C-AED5-6C574BDCAADF}"/>
                  </a:ext>
                </a:extLst>
              </p:cNvPr>
              <p:cNvSpPr/>
              <p:nvPr/>
            </p:nvSpPr>
            <p:spPr>
              <a:xfrm>
                <a:off x="1624614" y="5601811"/>
                <a:ext cx="506027" cy="514904"/>
              </a:xfrm>
              <a:prstGeom prst="flowChartConnector">
                <a:avLst/>
              </a:prstGeom>
              <a:noFill/>
              <a:ln w="19050">
                <a:solidFill>
                  <a:srgbClr val="0096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순서도: 연결자 5">
                <a:extLst>
                  <a:ext uri="{FF2B5EF4-FFF2-40B4-BE49-F238E27FC236}">
                    <a16:creationId xmlns:a16="http://schemas.microsoft.com/office/drawing/2014/main" id="{16A2F80B-DA3A-41AF-9173-670B4EDB19B0}"/>
                  </a:ext>
                </a:extLst>
              </p:cNvPr>
              <p:cNvSpPr/>
              <p:nvPr/>
            </p:nvSpPr>
            <p:spPr>
              <a:xfrm>
                <a:off x="2263807" y="5601811"/>
                <a:ext cx="506027" cy="51490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순서도: 연결자 6">
                <a:extLst>
                  <a:ext uri="{FF2B5EF4-FFF2-40B4-BE49-F238E27FC236}">
                    <a16:creationId xmlns:a16="http://schemas.microsoft.com/office/drawing/2014/main" id="{EB7B6D88-39D6-4130-850F-E62B82D1B73F}"/>
                  </a:ext>
                </a:extLst>
              </p:cNvPr>
              <p:cNvSpPr/>
              <p:nvPr/>
            </p:nvSpPr>
            <p:spPr>
              <a:xfrm>
                <a:off x="2917055" y="5601811"/>
                <a:ext cx="506027" cy="514904"/>
              </a:xfrm>
              <a:prstGeom prst="flowChartConnector">
                <a:avLst/>
              </a:prstGeom>
              <a:noFill/>
              <a:ln w="19050">
                <a:solidFill>
                  <a:srgbClr val="0096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D82ECF3-FB83-4A1A-A117-EB7E6CFF6F46}"/>
                </a:ext>
              </a:extLst>
            </p:cNvPr>
            <p:cNvGrpSpPr/>
            <p:nvPr/>
          </p:nvGrpSpPr>
          <p:grpSpPr>
            <a:xfrm>
              <a:off x="7365641" y="5632851"/>
              <a:ext cx="1798468" cy="514904"/>
              <a:chOff x="1624614" y="5601811"/>
              <a:chExt cx="1798468" cy="514904"/>
            </a:xfrm>
          </p:grpSpPr>
          <p:sp>
            <p:nvSpPr>
              <p:cNvPr id="10" name="순서도: 연결자 9">
                <a:extLst>
                  <a:ext uri="{FF2B5EF4-FFF2-40B4-BE49-F238E27FC236}">
                    <a16:creationId xmlns:a16="http://schemas.microsoft.com/office/drawing/2014/main" id="{1CD582F3-3371-4447-B923-C5CA1BA150AF}"/>
                  </a:ext>
                </a:extLst>
              </p:cNvPr>
              <p:cNvSpPr/>
              <p:nvPr/>
            </p:nvSpPr>
            <p:spPr>
              <a:xfrm>
                <a:off x="1624614" y="5601811"/>
                <a:ext cx="506027" cy="514904"/>
              </a:xfrm>
              <a:prstGeom prst="flowChartConnector">
                <a:avLst/>
              </a:prstGeom>
              <a:noFill/>
              <a:ln w="19050">
                <a:solidFill>
                  <a:srgbClr val="0096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0F5C0BA1-4BA2-46D6-9142-7B8CCE1764C3}"/>
                  </a:ext>
                </a:extLst>
              </p:cNvPr>
              <p:cNvSpPr/>
              <p:nvPr/>
            </p:nvSpPr>
            <p:spPr>
              <a:xfrm>
                <a:off x="2263807" y="5601811"/>
                <a:ext cx="506027" cy="514904"/>
              </a:xfrm>
              <a:prstGeom prst="flowChartConnector">
                <a:avLst/>
              </a:prstGeom>
              <a:noFill/>
              <a:ln w="19050">
                <a:solidFill>
                  <a:srgbClr val="0096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연결자 11">
                <a:extLst>
                  <a:ext uri="{FF2B5EF4-FFF2-40B4-BE49-F238E27FC236}">
                    <a16:creationId xmlns:a16="http://schemas.microsoft.com/office/drawing/2014/main" id="{6D0E84EC-C840-40D6-9A2B-35D44C295A3B}"/>
                  </a:ext>
                </a:extLst>
              </p:cNvPr>
              <p:cNvSpPr/>
              <p:nvPr/>
            </p:nvSpPr>
            <p:spPr>
              <a:xfrm>
                <a:off x="2917055" y="5601811"/>
                <a:ext cx="506027" cy="514904"/>
              </a:xfrm>
              <a:prstGeom prst="flowChartConnector">
                <a:avLst/>
              </a:prstGeom>
              <a:noFill/>
              <a:ln w="19050">
                <a:solidFill>
                  <a:srgbClr val="0096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2116E3A-51C9-4A78-8719-01311F8865FD}"/>
              </a:ext>
            </a:extLst>
          </p:cNvPr>
          <p:cNvSpPr/>
          <p:nvPr/>
        </p:nvSpPr>
        <p:spPr>
          <a:xfrm>
            <a:off x="5618075" y="5811040"/>
            <a:ext cx="807868" cy="423817"/>
          </a:xfrm>
          <a:prstGeom prst="right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6E5894C-2858-4065-99B6-3B25F6B2A787}"/>
              </a:ext>
            </a:extLst>
          </p:cNvPr>
          <p:cNvSpPr txBox="1">
            <a:spLocks/>
          </p:cNvSpPr>
          <p:nvPr/>
        </p:nvSpPr>
        <p:spPr>
          <a:xfrm>
            <a:off x="4792159" y="632021"/>
            <a:ext cx="2607681" cy="114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en-US" altLang="ko-KR" sz="320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Othello </a:t>
            </a:r>
            <a:r>
              <a:rPr lang="ko-KR" altLang="en-US" sz="320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란</a:t>
            </a:r>
            <a:r>
              <a:rPr lang="en-US" altLang="ko-KR" sz="320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3200" dirty="0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F7AB12A5-7C81-4037-A743-1D38F2DB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277" y="6356349"/>
            <a:ext cx="2743200" cy="365125"/>
          </a:xfrm>
        </p:spPr>
        <p:txBody>
          <a:bodyPr/>
          <a:lstStyle/>
          <a:p>
            <a:r>
              <a:rPr lang="en-US" altLang="ko-KR" dirty="0"/>
              <a:t>1/5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348703A-6123-4C82-A546-6EB8FD0E3ED6}"/>
              </a:ext>
            </a:extLst>
          </p:cNvPr>
          <p:cNvSpPr txBox="1">
            <a:spLocks/>
          </p:cNvSpPr>
          <p:nvPr/>
        </p:nvSpPr>
        <p:spPr>
          <a:xfrm>
            <a:off x="4943059" y="2072028"/>
            <a:ext cx="2613735" cy="436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1)  </a:t>
            </a:r>
            <a:r>
              <a:rPr lang="ko-KR" altLang="en-US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기능적 요구사항</a:t>
            </a:r>
            <a:endParaRPr lang="en-US" altLang="ko-KR" sz="2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8167A8-5B01-4193-8134-98C50C776E7E}"/>
              </a:ext>
            </a:extLst>
          </p:cNvPr>
          <p:cNvSpPr txBox="1">
            <a:spLocks/>
          </p:cNvSpPr>
          <p:nvPr/>
        </p:nvSpPr>
        <p:spPr>
          <a:xfrm>
            <a:off x="4635205" y="614715"/>
            <a:ext cx="2921589" cy="114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구현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2C514-7AE9-4D7B-896F-5AC6D5BCB2C3}"/>
              </a:ext>
            </a:extLst>
          </p:cNvPr>
          <p:cNvSpPr txBox="1"/>
          <p:nvPr/>
        </p:nvSpPr>
        <p:spPr>
          <a:xfrm>
            <a:off x="4365081" y="1510771"/>
            <a:ext cx="346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요구사항 및 구조 설계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0EF169-AFED-453B-92AC-91B7006E95AD}"/>
              </a:ext>
            </a:extLst>
          </p:cNvPr>
          <p:cNvSpPr/>
          <p:nvPr/>
        </p:nvSpPr>
        <p:spPr>
          <a:xfrm>
            <a:off x="2027066" y="2665286"/>
            <a:ext cx="8137865" cy="35867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(1)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종료 시 결과를 통해 </a:t>
            </a:r>
            <a:r>
              <a:rPr lang="ko-KR" altLang="en-US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승자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도출한다</a:t>
            </a: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 algn="ctr">
              <a:buAutoNum type="arabicParenR"/>
            </a:pP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(2)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해당 플레이어의 차례에 놓을 수 있는 </a:t>
            </a:r>
            <a:r>
              <a:rPr lang="ko-KR" altLang="en-US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돌의 위치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</a:t>
            </a: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출력한다</a:t>
            </a: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(3)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돌을 놓을 수 </a:t>
            </a:r>
            <a:r>
              <a:rPr lang="ko-KR" altLang="en-US" sz="2000" dirty="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없는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공간은 입력 받을 수 없다</a:t>
            </a: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(4)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언제든지 게임을 </a:t>
            </a:r>
            <a:r>
              <a:rPr lang="ko-KR" altLang="en-US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새로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할 수 있어야 한다</a:t>
            </a: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872E66-ABFD-4F1F-A2A8-539A7D379CAB}"/>
              </a:ext>
            </a:extLst>
          </p:cNvPr>
          <p:cNvGrpSpPr/>
          <p:nvPr/>
        </p:nvGrpSpPr>
        <p:grpSpPr>
          <a:xfrm>
            <a:off x="3744863" y="3459785"/>
            <a:ext cx="4861146" cy="2159630"/>
            <a:chOff x="1756265" y="4722451"/>
            <a:chExt cx="4861146" cy="215963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80B26A-55F9-4A65-BD0A-BA7C5DC61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4225" y="4722451"/>
              <a:ext cx="2133186" cy="2159630"/>
            </a:xfrm>
            <a:prstGeom prst="rect">
              <a:avLst/>
            </a:prstGeom>
          </p:spPr>
        </p:pic>
        <p:sp>
          <p:nvSpPr>
            <p:cNvPr id="22" name="십자형 21">
              <a:extLst>
                <a:ext uri="{FF2B5EF4-FFF2-40B4-BE49-F238E27FC236}">
                  <a16:creationId xmlns:a16="http://schemas.microsoft.com/office/drawing/2014/main" id="{6D8517CE-B668-4F79-985C-DB56430F04D4}"/>
                </a:ext>
              </a:extLst>
            </p:cNvPr>
            <p:cNvSpPr>
              <a:spLocks noChangeAspect="1"/>
            </p:cNvSpPr>
            <p:nvPr/>
          </p:nvSpPr>
          <p:spPr>
            <a:xfrm rot="2825137">
              <a:off x="4945509" y="5179132"/>
              <a:ext cx="368368" cy="368368"/>
            </a:xfrm>
            <a:prstGeom prst="plus">
              <a:avLst>
                <a:gd name="adj" fmla="val 3416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십자형 22">
              <a:extLst>
                <a:ext uri="{FF2B5EF4-FFF2-40B4-BE49-F238E27FC236}">
                  <a16:creationId xmlns:a16="http://schemas.microsoft.com/office/drawing/2014/main" id="{FCD3F80E-FAE7-42A2-9F6C-2ABC49F2F93A}"/>
                </a:ext>
              </a:extLst>
            </p:cNvPr>
            <p:cNvSpPr>
              <a:spLocks noChangeAspect="1"/>
            </p:cNvSpPr>
            <p:nvPr/>
          </p:nvSpPr>
          <p:spPr>
            <a:xfrm rot="2825137">
              <a:off x="5750578" y="5711245"/>
              <a:ext cx="368368" cy="368368"/>
            </a:xfrm>
            <a:prstGeom prst="plus">
              <a:avLst>
                <a:gd name="adj" fmla="val 3416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십자형 23">
              <a:extLst>
                <a:ext uri="{FF2B5EF4-FFF2-40B4-BE49-F238E27FC236}">
                  <a16:creationId xmlns:a16="http://schemas.microsoft.com/office/drawing/2014/main" id="{521235C9-E794-48A4-9696-7C965BD0105B}"/>
                </a:ext>
              </a:extLst>
            </p:cNvPr>
            <p:cNvSpPr>
              <a:spLocks noChangeAspect="1"/>
            </p:cNvSpPr>
            <p:nvPr/>
          </p:nvSpPr>
          <p:spPr>
            <a:xfrm rot="2825137">
              <a:off x="5503297" y="6026107"/>
              <a:ext cx="368368" cy="368368"/>
            </a:xfrm>
            <a:prstGeom prst="plus">
              <a:avLst>
                <a:gd name="adj" fmla="val 3416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연결자 24">
              <a:extLst>
                <a:ext uri="{FF2B5EF4-FFF2-40B4-BE49-F238E27FC236}">
                  <a16:creationId xmlns:a16="http://schemas.microsoft.com/office/drawing/2014/main" id="{E0025822-1A02-4087-9837-CC4CC8FA8F29}"/>
                </a:ext>
              </a:extLst>
            </p:cNvPr>
            <p:cNvSpPr/>
            <p:nvPr/>
          </p:nvSpPr>
          <p:spPr>
            <a:xfrm>
              <a:off x="2004574" y="5287362"/>
              <a:ext cx="506027" cy="51490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B5BF076-73C8-4BFD-B3C5-DBD19BB28111}"/>
                </a:ext>
              </a:extLst>
            </p:cNvPr>
            <p:cNvSpPr/>
            <p:nvPr/>
          </p:nvSpPr>
          <p:spPr>
            <a:xfrm>
              <a:off x="1756265" y="5939571"/>
              <a:ext cx="1002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1</a:t>
              </a:r>
              <a:endParaRPr lang="ko-KR" altLang="en-US" dirty="0"/>
            </a:p>
          </p:txBody>
        </p:sp>
      </p:grpSp>
      <p:sp>
        <p:nvSpPr>
          <p:cNvPr id="27" name="슬라이드 번호 개체 틀 3">
            <a:extLst>
              <a:ext uri="{FF2B5EF4-FFF2-40B4-BE49-F238E27FC236}">
                <a16:creationId xmlns:a16="http://schemas.microsoft.com/office/drawing/2014/main" id="{8635D1CA-3D9E-4D4E-93B9-E85E6D61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277" y="6356349"/>
            <a:ext cx="2743200" cy="365125"/>
          </a:xfrm>
        </p:spPr>
        <p:txBody>
          <a:bodyPr/>
          <a:lstStyle/>
          <a:p>
            <a:r>
              <a:rPr lang="en-US" altLang="ko-KR" dirty="0"/>
              <a:t>2/5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6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5F6759-EFF9-4ACE-BB41-DEF07B5C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99" y="2776159"/>
            <a:ext cx="2032082" cy="332190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14757BD-8B79-4C12-AEC5-C6809E742BFA}"/>
              </a:ext>
            </a:extLst>
          </p:cNvPr>
          <p:cNvSpPr txBox="1">
            <a:spLocks/>
          </p:cNvSpPr>
          <p:nvPr/>
        </p:nvSpPr>
        <p:spPr>
          <a:xfrm>
            <a:off x="4635205" y="614715"/>
            <a:ext cx="2921589" cy="114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구현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476D4-BE5F-4B81-A87C-2B454D37E215}"/>
              </a:ext>
            </a:extLst>
          </p:cNvPr>
          <p:cNvSpPr txBox="1"/>
          <p:nvPr/>
        </p:nvSpPr>
        <p:spPr>
          <a:xfrm>
            <a:off x="4365081" y="1510771"/>
            <a:ext cx="346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요구사항 및 구조 설계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A92E7E-BEA6-402E-996E-D8F185F62054}"/>
              </a:ext>
            </a:extLst>
          </p:cNvPr>
          <p:cNvSpPr txBox="1">
            <a:spLocks/>
          </p:cNvSpPr>
          <p:nvPr/>
        </p:nvSpPr>
        <p:spPr>
          <a:xfrm>
            <a:off x="4257420" y="2072028"/>
            <a:ext cx="3677158" cy="43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2)  </a:t>
            </a:r>
            <a:r>
              <a:rPr lang="ko-KR" altLang="en-US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사용자 인터페이스</a:t>
            </a:r>
            <a:endParaRPr lang="en-US" altLang="ko-KR" sz="2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C9CF8E-C037-4C58-8126-0F35B93D8170}"/>
              </a:ext>
            </a:extLst>
          </p:cNvPr>
          <p:cNvGrpSpPr/>
          <p:nvPr/>
        </p:nvGrpSpPr>
        <p:grpSpPr>
          <a:xfrm>
            <a:off x="5018843" y="2665286"/>
            <a:ext cx="6575393" cy="3586710"/>
            <a:chOff x="5036599" y="2665286"/>
            <a:chExt cx="6575393" cy="35867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6EEE307-F844-4C21-A023-F4B48C4101FB}"/>
                </a:ext>
              </a:extLst>
            </p:cNvPr>
            <p:cNvSpPr/>
            <p:nvPr/>
          </p:nvSpPr>
          <p:spPr>
            <a:xfrm>
              <a:off x="5036599" y="2665286"/>
              <a:ext cx="6575393" cy="358671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(1)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상단 디스플레이</a:t>
              </a:r>
              <a:endPara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endParaRPr lang="en-US" altLang="ko-KR" sz="9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     :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현재 </a:t>
              </a:r>
              <a:r>
                <a:rPr lang="ko-KR" altLang="en-US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순서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가 누구인지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딴 돌의</a:t>
              </a:r>
              <a:r>
                <a:rPr lang="ko-KR" altLang="en-US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수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출력</a:t>
              </a:r>
              <a:endPara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marL="342900" indent="-342900">
                <a:buAutoNum type="arabicParenR"/>
              </a:pPr>
              <a:endPara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r>
                <a:rPr lang="en-US" altLang="ko-KR" sz="2000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(2)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게임 판</a:t>
              </a:r>
              <a:endPara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endParaRPr lang="en-US" altLang="ko-KR" sz="9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     :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현재 놓여진 돌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       놓을 수 있는 돌의 위치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       선택된 위치</a:t>
              </a:r>
              <a:endPara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endPara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r>
                <a:rPr lang="en-US" altLang="ko-KR" sz="2000" dirty="0">
                  <a:solidFill>
                    <a:srgbClr val="009644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(3)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하단 메뉴 바</a:t>
              </a:r>
              <a:endPara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endParaRPr lang="en-US" altLang="ko-KR" sz="9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     :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새 게임 버튼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도움말 출력 버튼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종료 버튼</a:t>
              </a:r>
              <a:endPara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BF44446C-7589-4158-9D6F-353A9D832DE8}"/>
                </a:ext>
              </a:extLst>
            </p:cNvPr>
            <p:cNvSpPr/>
            <p:nvPr/>
          </p:nvSpPr>
          <p:spPr>
            <a:xfrm>
              <a:off x="7219025" y="4901954"/>
              <a:ext cx="122808" cy="122807"/>
            </a:xfrm>
            <a:prstGeom prst="flowChartConnector">
              <a:avLst/>
            </a:prstGeom>
            <a:solidFill>
              <a:srgbClr val="D84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7251D6E9-4E65-4E27-915D-2D1A9A33E101}"/>
                </a:ext>
              </a:extLst>
            </p:cNvPr>
            <p:cNvSpPr/>
            <p:nvPr/>
          </p:nvSpPr>
          <p:spPr>
            <a:xfrm>
              <a:off x="8324295" y="4539449"/>
              <a:ext cx="122808" cy="122807"/>
            </a:xfrm>
            <a:prstGeom prst="flowChartConnector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E2A1714D-8851-45EB-9FCC-6B8F2A64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277" y="6356349"/>
            <a:ext cx="2743200" cy="365125"/>
          </a:xfrm>
        </p:spPr>
        <p:txBody>
          <a:bodyPr/>
          <a:lstStyle/>
          <a:p>
            <a:r>
              <a:rPr lang="en-US" altLang="ko-KR" dirty="0"/>
              <a:t>3/5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4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892058D-6D07-42D8-BA39-0CAFAA71B6E5}"/>
              </a:ext>
            </a:extLst>
          </p:cNvPr>
          <p:cNvSpPr/>
          <p:nvPr/>
        </p:nvSpPr>
        <p:spPr>
          <a:xfrm>
            <a:off x="6921095" y="3170815"/>
            <a:ext cx="3438616" cy="2371728"/>
          </a:xfrm>
          <a:prstGeom prst="roundRect">
            <a:avLst/>
          </a:prstGeom>
          <a:noFill/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Class </a:t>
            </a:r>
            <a:r>
              <a:rPr lang="en-US" altLang="ko-KR" dirty="0" err="1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mainWindow</a:t>
            </a:r>
            <a:endParaRPr lang="en-US" altLang="ko-KR" dirty="0">
              <a:solidFill>
                <a:srgbClr val="009644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4757BD-8B79-4C12-AEC5-C6809E742BFA}"/>
              </a:ext>
            </a:extLst>
          </p:cNvPr>
          <p:cNvSpPr txBox="1">
            <a:spLocks/>
          </p:cNvSpPr>
          <p:nvPr/>
        </p:nvSpPr>
        <p:spPr>
          <a:xfrm>
            <a:off x="4635205" y="614715"/>
            <a:ext cx="2921589" cy="114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구현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476D4-BE5F-4B81-A87C-2B454D37E215}"/>
              </a:ext>
            </a:extLst>
          </p:cNvPr>
          <p:cNvSpPr txBox="1"/>
          <p:nvPr/>
        </p:nvSpPr>
        <p:spPr>
          <a:xfrm>
            <a:off x="4365081" y="1510771"/>
            <a:ext cx="346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요구사항 및 구조 설계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FA92E7E-BEA6-402E-996E-D8F185F62054}"/>
              </a:ext>
            </a:extLst>
          </p:cNvPr>
          <p:cNvSpPr txBox="1">
            <a:spLocks/>
          </p:cNvSpPr>
          <p:nvPr/>
        </p:nvSpPr>
        <p:spPr>
          <a:xfrm>
            <a:off x="4172052" y="2072028"/>
            <a:ext cx="3847893" cy="43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3)  </a:t>
            </a:r>
            <a:r>
              <a:rPr lang="ko-KR" altLang="en-US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소프트웨어의 전체 구조</a:t>
            </a:r>
            <a:endParaRPr lang="en-US" altLang="ko-KR" sz="2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B864F7-3E66-42F6-A7EA-AE8D5889759E}"/>
              </a:ext>
            </a:extLst>
          </p:cNvPr>
          <p:cNvSpPr/>
          <p:nvPr/>
        </p:nvSpPr>
        <p:spPr>
          <a:xfrm>
            <a:off x="2574525" y="3624314"/>
            <a:ext cx="2096191" cy="14537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3A45E8E-4903-4A52-B0FA-362ADF2B8DEB}"/>
              </a:ext>
            </a:extLst>
          </p:cNvPr>
          <p:cNvSpPr/>
          <p:nvPr/>
        </p:nvSpPr>
        <p:spPr>
          <a:xfrm>
            <a:off x="7592308" y="3896439"/>
            <a:ext cx="2025167" cy="129614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Class </a:t>
            </a:r>
            <a:r>
              <a:rPr lang="en-US" altLang="ko-KR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Reversi</a:t>
            </a:r>
            <a:endParaRPr lang="ko-KR" altLang="en-US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BD00AD74-8809-402B-A458-2D5C0FFB3BAD}"/>
              </a:ext>
            </a:extLst>
          </p:cNvPr>
          <p:cNvSpPr/>
          <p:nvPr/>
        </p:nvSpPr>
        <p:spPr>
          <a:xfrm>
            <a:off x="5365338" y="4074855"/>
            <a:ext cx="861134" cy="469657"/>
          </a:xfrm>
          <a:prstGeom prst="leftRightArrow">
            <a:avLst/>
          </a:prstGeom>
          <a:noFill/>
          <a:ln>
            <a:solidFill>
              <a:srgbClr val="D84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EE87FFD5-903A-4CD2-8490-D115BA4F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277" y="6356349"/>
            <a:ext cx="2743200" cy="365125"/>
          </a:xfrm>
        </p:spPr>
        <p:txBody>
          <a:bodyPr/>
          <a:lstStyle/>
          <a:p>
            <a:r>
              <a:rPr lang="en-US" altLang="ko-KR" dirty="0"/>
              <a:t>4/5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99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thello">
            <a:hlinkClick r:id="" action="ppaction://media"/>
            <a:extLst>
              <a:ext uri="{FF2B5EF4-FFF2-40B4-BE49-F238E27FC236}">
                <a16:creationId xmlns:a16="http://schemas.microsoft.com/office/drawing/2014/main" id="{A20BF9F9-3E5F-4904-8FC7-AD5D5A84B8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5847" y="1791772"/>
            <a:ext cx="2545711" cy="418216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348703A-6123-4C82-A546-6EB8FD0E3ED6}"/>
              </a:ext>
            </a:extLst>
          </p:cNvPr>
          <p:cNvSpPr txBox="1">
            <a:spLocks/>
          </p:cNvSpPr>
          <p:nvPr/>
        </p:nvSpPr>
        <p:spPr>
          <a:xfrm>
            <a:off x="5935461" y="2004585"/>
            <a:ext cx="4684641" cy="392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ko-KR" altLang="en-US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추가 옵션</a:t>
            </a:r>
            <a:endParaRPr lang="en-US" altLang="ko-KR" sz="2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0" indent="0" algn="ctr">
              <a:buFont typeface="Wingdings 2" pitchFamily="18" charset="2"/>
              <a:buNone/>
            </a:pP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0" indent="0" algn="ctr">
              <a:buFont typeface="Wingdings 2" pitchFamily="18" charset="2"/>
              <a:buNone/>
            </a:pP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arenR"/>
            </a:pP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종료 시 </a:t>
            </a:r>
            <a:r>
              <a:rPr lang="ko-KR" altLang="en-US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창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띄워</a:t>
            </a: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      </a:t>
            </a:r>
            <a:r>
              <a:rPr lang="ko-KR" altLang="en-US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새 게임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시작하도록 함</a:t>
            </a: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2)   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마우스 </a:t>
            </a:r>
            <a:r>
              <a:rPr lang="en-US" altLang="ko-KR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or</a:t>
            </a: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키보드 방향키</a:t>
            </a: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+ </a:t>
            </a:r>
            <a:r>
              <a:rPr lang="ko-KR" altLang="en-US" sz="20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엔터키</a:t>
            </a: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      ; 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플레이어가 </a:t>
            </a:r>
            <a:r>
              <a:rPr lang="ko-KR" altLang="en-US" sz="20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두 명</a:t>
            </a:r>
            <a:r>
              <a:rPr lang="ko-KR" altLang="en-US" sz="20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 것을 고려</a:t>
            </a: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EBB73DC-A64D-4ECF-B0AD-6FC6C3514BFE}"/>
              </a:ext>
            </a:extLst>
          </p:cNvPr>
          <p:cNvSpPr txBox="1">
            <a:spLocks/>
          </p:cNvSpPr>
          <p:nvPr/>
        </p:nvSpPr>
        <p:spPr>
          <a:xfrm>
            <a:off x="3410970" y="614715"/>
            <a:ext cx="5370060" cy="1036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009644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시연 및 추가 사항 </a:t>
            </a:r>
            <a:endParaRPr lang="ko-KR" altLang="en-US" sz="36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107960D9-ED27-4421-AC2F-E518E17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277" y="6356349"/>
            <a:ext cx="2743200" cy="365125"/>
          </a:xfrm>
        </p:spPr>
        <p:txBody>
          <a:bodyPr/>
          <a:lstStyle/>
          <a:p>
            <a:r>
              <a:rPr lang="en-US" altLang="ko-KR" dirty="0"/>
              <a:t>5/5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72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13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105313-EC5E-44BA-93D7-5F27CAADA4C5}"/>
              </a:ext>
            </a:extLst>
          </p:cNvPr>
          <p:cNvSpPr/>
          <p:nvPr/>
        </p:nvSpPr>
        <p:spPr>
          <a:xfrm>
            <a:off x="2276475" y="2600325"/>
            <a:ext cx="7639050" cy="1657350"/>
          </a:xfrm>
          <a:prstGeom prst="rect">
            <a:avLst/>
          </a:prstGeom>
          <a:noFill/>
          <a:ln>
            <a:solidFill>
              <a:srgbClr val="0096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rgbClr val="009644"/>
                </a:solidFill>
                <a:latin typeface="Perpetua Titling MT" panose="02020502060505020804" pitchFamily="18" charset="0"/>
              </a:rPr>
              <a:t>Thank you.</a:t>
            </a:r>
            <a:endParaRPr lang="ko-KR" altLang="en-US" sz="6600" dirty="0">
              <a:solidFill>
                <a:srgbClr val="009644"/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615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246</Words>
  <Application>Microsoft Office PowerPoint</Application>
  <PresentationFormat>와이드스크린</PresentationFormat>
  <Paragraphs>76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나눔고딕</vt:lpstr>
      <vt:lpstr>나눔스퀘어OTF Light</vt:lpstr>
      <vt:lpstr>맑은 고딕</vt:lpstr>
      <vt:lpstr>Calibri</vt:lpstr>
      <vt:lpstr>Calibri Light</vt:lpstr>
      <vt:lpstr>Ink Free</vt:lpstr>
      <vt:lpstr>Perpetua Titling MT</vt:lpstr>
      <vt:lpstr>Wingdings 2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씨발</dc:title>
  <dc:creator>servers1@naver.com</dc:creator>
  <cp:lastModifiedBy>(바이오발효융합학과)이주연</cp:lastModifiedBy>
  <cp:revision>179</cp:revision>
  <dcterms:created xsi:type="dcterms:W3CDTF">2018-04-29T07:59:52Z</dcterms:created>
  <dcterms:modified xsi:type="dcterms:W3CDTF">2019-12-18T13:52:22Z</dcterms:modified>
</cp:coreProperties>
</file>