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sldIdLst>
    <p:sldId id="1246" r:id="rId2"/>
    <p:sldId id="1296" r:id="rId3"/>
    <p:sldId id="1297" r:id="rId4"/>
    <p:sldId id="1351" r:id="rId5"/>
    <p:sldId id="1352" r:id="rId6"/>
    <p:sldId id="1298" r:id="rId7"/>
    <p:sldId id="1301" r:id="rId8"/>
    <p:sldId id="1302" r:id="rId9"/>
    <p:sldId id="1353" r:id="rId10"/>
    <p:sldId id="1354" r:id="rId11"/>
    <p:sldId id="1355" r:id="rId12"/>
    <p:sldId id="1356" r:id="rId13"/>
    <p:sldId id="1357" r:id="rId14"/>
    <p:sldId id="1358" r:id="rId15"/>
    <p:sldId id="1305" r:id="rId16"/>
    <p:sldId id="1307" r:id="rId17"/>
    <p:sldId id="1308" r:id="rId18"/>
    <p:sldId id="1364" r:id="rId19"/>
    <p:sldId id="1309" r:id="rId20"/>
    <p:sldId id="1310" r:id="rId21"/>
    <p:sldId id="1315" r:id="rId22"/>
    <p:sldId id="1359" r:id="rId23"/>
    <p:sldId id="1360" r:id="rId24"/>
    <p:sldId id="1361" r:id="rId25"/>
    <p:sldId id="1362" r:id="rId26"/>
    <p:sldId id="1363" r:id="rId27"/>
    <p:sldId id="1379" r:id="rId28"/>
    <p:sldId id="1365" r:id="rId29"/>
    <p:sldId id="1366" r:id="rId30"/>
    <p:sldId id="1367" r:id="rId31"/>
    <p:sldId id="1368" r:id="rId32"/>
    <p:sldId id="1369" r:id="rId33"/>
    <p:sldId id="1370" r:id="rId34"/>
    <p:sldId id="1371" r:id="rId35"/>
    <p:sldId id="1372" r:id="rId36"/>
    <p:sldId id="1373" r:id="rId37"/>
    <p:sldId id="1374" r:id="rId38"/>
    <p:sldId id="1380" r:id="rId39"/>
    <p:sldId id="1375" r:id="rId40"/>
    <p:sldId id="1376" r:id="rId41"/>
    <p:sldId id="1377" r:id="rId42"/>
    <p:sldId id="1381" r:id="rId43"/>
    <p:sldId id="1383" r:id="rId44"/>
    <p:sldId id="1382" r:id="rId45"/>
    <p:sldId id="1384" r:id="rId46"/>
    <p:sldId id="1378" r:id="rId47"/>
    <p:sldId id="1385" r:id="rId48"/>
    <p:sldId id="1386" r:id="rId49"/>
    <p:sldId id="1387" r:id="rId50"/>
    <p:sldId id="1388" r:id="rId51"/>
    <p:sldId id="1389" r:id="rId52"/>
    <p:sldId id="1392" r:id="rId53"/>
    <p:sldId id="1390" r:id="rId54"/>
    <p:sldId id="1391" r:id="rId55"/>
    <p:sldId id="1269" r:id="rId56"/>
    <p:sldId id="1271" r:id="rId57"/>
    <p:sldId id="1272" r:id="rId58"/>
    <p:sldId id="1274" r:id="rId59"/>
    <p:sldId id="1397" r:id="rId60"/>
    <p:sldId id="1107" r:id="rId61"/>
    <p:sldId id="1108" r:id="rId62"/>
    <p:sldId id="1396" r:id="rId63"/>
    <p:sldId id="1394" r:id="rId64"/>
    <p:sldId id="139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85568" autoAdjust="0"/>
  </p:normalViewPr>
  <p:slideViewPr>
    <p:cSldViewPr snapToGrid="0">
      <p:cViewPr varScale="1">
        <p:scale>
          <a:sx n="132" d="100"/>
          <a:sy n="132" d="100"/>
        </p:scale>
        <p:origin x="18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1814C5-E902-044D-B088-BCCDA70819F2}" type="doc">
      <dgm:prSet loTypeId="urn:microsoft.com/office/officeart/2005/8/layout/vProcess5" loCatId="" qsTypeId="urn:microsoft.com/office/officeart/2005/8/quickstyle/simple1" qsCatId="simple" csTypeId="urn:microsoft.com/office/officeart/2005/8/colors/accent0_1" csCatId="mainScheme" phldr="1"/>
      <dgm:spPr/>
      <dgm:t>
        <a:bodyPr/>
        <a:lstStyle/>
        <a:p>
          <a:endParaRPr lang="zh-CN" altLang="en-US"/>
        </a:p>
      </dgm:t>
    </dgm:pt>
    <dgm:pt modelId="{B726B964-CB92-7E4A-9957-A86B4275AF39}">
      <dgm:prSet phldrT="[文本]" custT="1"/>
      <dgm:spPr/>
      <dgm:t>
        <a:bodyPr/>
        <a:lstStyle/>
        <a:p>
          <a:r>
            <a:rPr lang="en-US" altLang="zh-CN" sz="1800" dirty="0"/>
            <a:t>Root cause</a:t>
          </a:r>
        </a:p>
        <a:p>
          <a:r>
            <a:rPr lang="en-US" altLang="zh-CN" sz="1600" dirty="0"/>
            <a:t>- Lack of education</a:t>
          </a:r>
        </a:p>
        <a:p>
          <a:r>
            <a:rPr lang="en-US" altLang="zh-CN" sz="1600" dirty="0"/>
            <a:t>- Communication problems</a:t>
          </a:r>
        </a:p>
        <a:p>
          <a:r>
            <a:rPr lang="en-US" altLang="zh-CN" sz="1600" dirty="0"/>
            <a:t>- Immature processes</a:t>
          </a:r>
        </a:p>
        <a:p>
          <a:r>
            <a:rPr lang="en-US" altLang="zh-CN" sz="1600" dirty="0"/>
            <a:t>- Omissions or oversights</a:t>
          </a:r>
          <a:endParaRPr lang="zh-CN" altLang="en-US" sz="1600" dirty="0"/>
        </a:p>
      </dgm:t>
    </dgm:pt>
    <dgm:pt modelId="{F0E6B4BE-575D-1341-80BC-9559A752FA4F}" type="parTrans" cxnId="{60C88B4A-34D2-3D47-BB66-3F6A1CC436F3}">
      <dgm:prSet/>
      <dgm:spPr/>
      <dgm:t>
        <a:bodyPr/>
        <a:lstStyle/>
        <a:p>
          <a:endParaRPr lang="zh-CN" altLang="en-US"/>
        </a:p>
      </dgm:t>
    </dgm:pt>
    <dgm:pt modelId="{EBBF5C29-9F99-3F43-9ADB-9E68C2CD03B6}" type="sibTrans" cxnId="{60C88B4A-34D2-3D47-BB66-3F6A1CC436F3}">
      <dgm:prSet/>
      <dgm:spPr/>
      <dgm:t>
        <a:bodyPr/>
        <a:lstStyle/>
        <a:p>
          <a:endParaRPr lang="zh-CN" altLang="en-US"/>
        </a:p>
      </dgm:t>
    </dgm:pt>
    <dgm:pt modelId="{B1DF346B-3BF5-9643-9F3A-49EBF4F9D723}">
      <dgm:prSet phldrT="[文本]" custT="1"/>
      <dgm:spPr/>
      <dgm:t>
        <a:bodyPr/>
        <a:lstStyle/>
        <a:p>
          <a:r>
            <a:rPr lang="en-US" altLang="zh-CN" sz="2400" dirty="0"/>
            <a:t>Impact on Products</a:t>
          </a:r>
          <a:endParaRPr lang="zh-CN" altLang="en-US" sz="2400" dirty="0"/>
        </a:p>
      </dgm:t>
    </dgm:pt>
    <dgm:pt modelId="{ADD3D5BF-A83E-BB47-8AEB-D82467728BC0}" type="parTrans" cxnId="{0A89BA8A-1AA4-EC40-ACE4-012B9DD88041}">
      <dgm:prSet/>
      <dgm:spPr/>
      <dgm:t>
        <a:bodyPr/>
        <a:lstStyle/>
        <a:p>
          <a:endParaRPr lang="zh-CN" altLang="en-US"/>
        </a:p>
      </dgm:t>
    </dgm:pt>
    <dgm:pt modelId="{883E5C87-1B56-DD4C-8813-C3B6D91B8959}" type="sibTrans" cxnId="{0A89BA8A-1AA4-EC40-ACE4-012B9DD88041}">
      <dgm:prSet/>
      <dgm:spPr/>
      <dgm:t>
        <a:bodyPr/>
        <a:lstStyle/>
        <a:p>
          <a:endParaRPr lang="zh-CN" altLang="en-US"/>
        </a:p>
      </dgm:t>
    </dgm:pt>
    <dgm:pt modelId="{984F54C1-8F6B-6C45-B708-76721C01038C}">
      <dgm:prSet phldrT="[文本]" custT="1"/>
      <dgm:spPr/>
      <dgm:t>
        <a:bodyPr/>
        <a:lstStyle/>
        <a:p>
          <a:r>
            <a:rPr lang="en-US" altLang="zh-CN" sz="2400" dirty="0"/>
            <a:t>Impact perceived by users</a:t>
          </a:r>
          <a:endParaRPr lang="zh-CN" altLang="en-US" sz="2400" dirty="0"/>
        </a:p>
      </dgm:t>
    </dgm:pt>
    <dgm:pt modelId="{F3A64FE5-DB00-2244-BBA8-799A1E9209CA}" type="parTrans" cxnId="{7B7E1FA4-4F71-6B4F-A4C0-943EC692C937}">
      <dgm:prSet/>
      <dgm:spPr/>
      <dgm:t>
        <a:bodyPr/>
        <a:lstStyle/>
        <a:p>
          <a:endParaRPr lang="zh-CN" altLang="en-US"/>
        </a:p>
      </dgm:t>
    </dgm:pt>
    <dgm:pt modelId="{5326B9EF-0948-054B-9087-18B8F210C6D8}" type="sibTrans" cxnId="{7B7E1FA4-4F71-6B4F-A4C0-943EC692C937}">
      <dgm:prSet/>
      <dgm:spPr/>
      <dgm:t>
        <a:bodyPr/>
        <a:lstStyle/>
        <a:p>
          <a:endParaRPr lang="zh-CN" altLang="en-US"/>
        </a:p>
      </dgm:t>
    </dgm:pt>
    <dgm:pt modelId="{272C197A-F608-864C-A247-BBE260752854}">
      <dgm:prSet custT="1"/>
      <dgm:spPr/>
      <dgm:t>
        <a:bodyPr/>
        <a:lstStyle/>
        <a:p>
          <a:r>
            <a:rPr lang="en-US" altLang="zh-CN" sz="1600" dirty="0"/>
            <a:t>Error </a:t>
          </a:r>
          <a:r>
            <a:rPr lang="en-US" altLang="zh-CN" sz="1600" dirty="0">
              <a:sym typeface="Wingdings" pitchFamily="2" charset="2"/>
            </a:rPr>
            <a:t> defects/fault - failure</a:t>
          </a:r>
          <a:endParaRPr lang="zh-CN" altLang="en-US" sz="1600" dirty="0"/>
        </a:p>
      </dgm:t>
    </dgm:pt>
    <dgm:pt modelId="{40E2CDC4-C9DF-5F40-8716-A095E3570305}" type="parTrans" cxnId="{89F4E271-F60E-284D-A287-D7CF02E9DEDB}">
      <dgm:prSet/>
      <dgm:spPr/>
      <dgm:t>
        <a:bodyPr/>
        <a:lstStyle/>
        <a:p>
          <a:endParaRPr lang="zh-CN" altLang="en-US"/>
        </a:p>
      </dgm:t>
    </dgm:pt>
    <dgm:pt modelId="{EA7CF7F8-1EB5-C441-B84A-1E5573D2BF09}" type="sibTrans" cxnId="{89F4E271-F60E-284D-A287-D7CF02E9DEDB}">
      <dgm:prSet/>
      <dgm:spPr/>
      <dgm:t>
        <a:bodyPr/>
        <a:lstStyle/>
        <a:p>
          <a:endParaRPr lang="zh-CN" altLang="en-US"/>
        </a:p>
      </dgm:t>
    </dgm:pt>
    <dgm:pt modelId="{82DE1048-DD0F-304D-AF7C-E491A1DE83CD}">
      <dgm:prSet custT="1"/>
      <dgm:spPr/>
      <dgm:t>
        <a:bodyPr/>
        <a:lstStyle/>
        <a:p>
          <a:r>
            <a:rPr lang="en-US" altLang="zh-CN" sz="1600" dirty="0"/>
            <a:t>Poor quality software</a:t>
          </a:r>
          <a:endParaRPr lang="zh-CN" altLang="en-US" sz="1600" dirty="0"/>
        </a:p>
      </dgm:t>
    </dgm:pt>
    <dgm:pt modelId="{5ABFCC6B-AB72-AE40-B381-2C571E6F664D}" type="parTrans" cxnId="{74946BB2-F69B-D948-AB2C-D67293055B0D}">
      <dgm:prSet/>
      <dgm:spPr/>
      <dgm:t>
        <a:bodyPr/>
        <a:lstStyle/>
        <a:p>
          <a:endParaRPr lang="zh-CN" altLang="en-US"/>
        </a:p>
      </dgm:t>
    </dgm:pt>
    <dgm:pt modelId="{CF3EF820-78AC-C14B-BCB7-CEE0DF055DCF}" type="sibTrans" cxnId="{74946BB2-F69B-D948-AB2C-D67293055B0D}">
      <dgm:prSet/>
      <dgm:spPr/>
      <dgm:t>
        <a:bodyPr/>
        <a:lstStyle/>
        <a:p>
          <a:endParaRPr lang="zh-CN" altLang="en-US"/>
        </a:p>
      </dgm:t>
    </dgm:pt>
    <dgm:pt modelId="{EB5C9D3B-4D87-384E-86C9-B1DFB46E3210}">
      <dgm:prSet custT="1"/>
      <dgm:spPr/>
      <dgm:t>
        <a:bodyPr/>
        <a:lstStyle/>
        <a:p>
          <a:r>
            <a:rPr lang="en-US" altLang="zh-CN" sz="1600" dirty="0"/>
            <a:t>Dissatisfaction, loss of confidence</a:t>
          </a:r>
          <a:endParaRPr lang="zh-CN" altLang="en-US" sz="1600" dirty="0"/>
        </a:p>
      </dgm:t>
    </dgm:pt>
    <dgm:pt modelId="{9E673BC4-C3AC-2F4D-9632-72C7327A28D6}" type="parTrans" cxnId="{4D4CB95A-8E71-4045-BD30-A0153A8CE31E}">
      <dgm:prSet/>
      <dgm:spPr/>
      <dgm:t>
        <a:bodyPr/>
        <a:lstStyle/>
        <a:p>
          <a:endParaRPr lang="zh-CN" altLang="en-US"/>
        </a:p>
      </dgm:t>
    </dgm:pt>
    <dgm:pt modelId="{396F30D6-2A06-0549-8740-F2DD4ABD637D}" type="sibTrans" cxnId="{4D4CB95A-8E71-4045-BD30-A0153A8CE31E}">
      <dgm:prSet/>
      <dgm:spPr/>
      <dgm:t>
        <a:bodyPr/>
        <a:lstStyle/>
        <a:p>
          <a:endParaRPr lang="zh-CN" altLang="en-US"/>
        </a:p>
      </dgm:t>
    </dgm:pt>
    <dgm:pt modelId="{72CE931F-CCD2-E546-BE42-D3FBB559AFA3}" type="pres">
      <dgm:prSet presAssocID="{B51814C5-E902-044D-B088-BCCDA70819F2}" presName="outerComposite" presStyleCnt="0">
        <dgm:presLayoutVars>
          <dgm:chMax val="5"/>
          <dgm:dir/>
          <dgm:resizeHandles val="exact"/>
        </dgm:presLayoutVars>
      </dgm:prSet>
      <dgm:spPr/>
    </dgm:pt>
    <dgm:pt modelId="{F94AD850-90A1-374C-9C10-8BE98EB5B62E}" type="pres">
      <dgm:prSet presAssocID="{B51814C5-E902-044D-B088-BCCDA70819F2}" presName="dummyMaxCanvas" presStyleCnt="0">
        <dgm:presLayoutVars/>
      </dgm:prSet>
      <dgm:spPr/>
    </dgm:pt>
    <dgm:pt modelId="{4BA402E3-5023-114E-9E2E-70A79B2A88E0}" type="pres">
      <dgm:prSet presAssocID="{B51814C5-E902-044D-B088-BCCDA70819F2}" presName="ThreeNodes_1" presStyleLbl="node1" presStyleIdx="0" presStyleCnt="3" custScaleY="146164">
        <dgm:presLayoutVars>
          <dgm:bulletEnabled val="1"/>
        </dgm:presLayoutVars>
      </dgm:prSet>
      <dgm:spPr/>
    </dgm:pt>
    <dgm:pt modelId="{F40C534A-4EBE-924A-8BC6-9F33A7A737E2}" type="pres">
      <dgm:prSet presAssocID="{B51814C5-E902-044D-B088-BCCDA70819F2}" presName="ThreeNodes_2" presStyleLbl="node1" presStyleIdx="1" presStyleCnt="3" custScaleY="72130" custLinFactNeighborY="3448">
        <dgm:presLayoutVars>
          <dgm:bulletEnabled val="1"/>
        </dgm:presLayoutVars>
      </dgm:prSet>
      <dgm:spPr/>
    </dgm:pt>
    <dgm:pt modelId="{2593378B-2F9A-D041-A8DF-17973EE85F8C}" type="pres">
      <dgm:prSet presAssocID="{B51814C5-E902-044D-B088-BCCDA70819F2}" presName="ThreeNodes_3" presStyleLbl="node1" presStyleIdx="2" presStyleCnt="3" custScaleX="100173" custScaleY="104117" custLinFactNeighborX="-1298" custLinFactNeighborY="-7757">
        <dgm:presLayoutVars>
          <dgm:bulletEnabled val="1"/>
        </dgm:presLayoutVars>
      </dgm:prSet>
      <dgm:spPr/>
    </dgm:pt>
    <dgm:pt modelId="{CC7DECF4-E18C-4048-8906-12C3A98409F7}" type="pres">
      <dgm:prSet presAssocID="{B51814C5-E902-044D-B088-BCCDA70819F2}" presName="ThreeConn_1-2" presStyleLbl="fgAccFollowNode1" presStyleIdx="0" presStyleCnt="2">
        <dgm:presLayoutVars>
          <dgm:bulletEnabled val="1"/>
        </dgm:presLayoutVars>
      </dgm:prSet>
      <dgm:spPr/>
    </dgm:pt>
    <dgm:pt modelId="{CE273134-2AF2-F34F-92AA-CBF6BE633BEE}" type="pres">
      <dgm:prSet presAssocID="{B51814C5-E902-044D-B088-BCCDA70819F2}" presName="ThreeConn_2-3" presStyleLbl="fgAccFollowNode1" presStyleIdx="1" presStyleCnt="2">
        <dgm:presLayoutVars>
          <dgm:bulletEnabled val="1"/>
        </dgm:presLayoutVars>
      </dgm:prSet>
      <dgm:spPr/>
    </dgm:pt>
    <dgm:pt modelId="{D5920C85-FF36-8841-9336-9B88D6A266AA}" type="pres">
      <dgm:prSet presAssocID="{B51814C5-E902-044D-B088-BCCDA70819F2}" presName="ThreeNodes_1_text" presStyleLbl="node1" presStyleIdx="2" presStyleCnt="3">
        <dgm:presLayoutVars>
          <dgm:bulletEnabled val="1"/>
        </dgm:presLayoutVars>
      </dgm:prSet>
      <dgm:spPr/>
    </dgm:pt>
    <dgm:pt modelId="{6B67C0B5-6064-F741-8E1E-D5F15B3EC2CB}" type="pres">
      <dgm:prSet presAssocID="{B51814C5-E902-044D-B088-BCCDA70819F2}" presName="ThreeNodes_2_text" presStyleLbl="node1" presStyleIdx="2" presStyleCnt="3">
        <dgm:presLayoutVars>
          <dgm:bulletEnabled val="1"/>
        </dgm:presLayoutVars>
      </dgm:prSet>
      <dgm:spPr/>
    </dgm:pt>
    <dgm:pt modelId="{6595E31C-04E8-B24D-A913-EEF743F388D3}" type="pres">
      <dgm:prSet presAssocID="{B51814C5-E902-044D-B088-BCCDA70819F2}" presName="ThreeNodes_3_text" presStyleLbl="node1" presStyleIdx="2" presStyleCnt="3">
        <dgm:presLayoutVars>
          <dgm:bulletEnabled val="1"/>
        </dgm:presLayoutVars>
      </dgm:prSet>
      <dgm:spPr/>
    </dgm:pt>
  </dgm:ptLst>
  <dgm:cxnLst>
    <dgm:cxn modelId="{FC539500-4AD9-9643-A83B-45C8B050E9B9}" type="presOf" srcId="{272C197A-F608-864C-A247-BBE260752854}" destId="{6B67C0B5-6064-F741-8E1E-D5F15B3EC2CB}" srcOrd="1" destOrd="1" presId="urn:microsoft.com/office/officeart/2005/8/layout/vProcess5"/>
    <dgm:cxn modelId="{086E8002-DB26-9E40-A06F-D349B83C72CA}" type="presOf" srcId="{B1DF346B-3BF5-9643-9F3A-49EBF4F9D723}" destId="{F40C534A-4EBE-924A-8BC6-9F33A7A737E2}" srcOrd="0" destOrd="0" presId="urn:microsoft.com/office/officeart/2005/8/layout/vProcess5"/>
    <dgm:cxn modelId="{6056610F-70E1-DC42-A7CC-5462D244E1F6}" type="presOf" srcId="{984F54C1-8F6B-6C45-B708-76721C01038C}" destId="{6595E31C-04E8-B24D-A913-EEF743F388D3}" srcOrd="1" destOrd="0" presId="urn:microsoft.com/office/officeart/2005/8/layout/vProcess5"/>
    <dgm:cxn modelId="{419BAA23-342A-D04F-BAB7-DB0B7C3ACF85}" type="presOf" srcId="{EBBF5C29-9F99-3F43-9ADB-9E68C2CD03B6}" destId="{CC7DECF4-E18C-4048-8906-12C3A98409F7}" srcOrd="0" destOrd="0" presId="urn:microsoft.com/office/officeart/2005/8/layout/vProcess5"/>
    <dgm:cxn modelId="{27F74925-D6D9-2D4A-A0F2-6842F37DCA6C}" type="presOf" srcId="{B726B964-CB92-7E4A-9957-A86B4275AF39}" destId="{4BA402E3-5023-114E-9E2E-70A79B2A88E0}" srcOrd="0" destOrd="0" presId="urn:microsoft.com/office/officeart/2005/8/layout/vProcess5"/>
    <dgm:cxn modelId="{276B0829-90C8-3342-8EEE-2DFEFCDEE504}" type="presOf" srcId="{883E5C87-1B56-DD4C-8813-C3B6D91B8959}" destId="{CE273134-2AF2-F34F-92AA-CBF6BE633BEE}" srcOrd="0" destOrd="0" presId="urn:microsoft.com/office/officeart/2005/8/layout/vProcess5"/>
    <dgm:cxn modelId="{25AFBA39-25EA-B842-A25D-E5BD6EC60435}" type="presOf" srcId="{272C197A-F608-864C-A247-BBE260752854}" destId="{F40C534A-4EBE-924A-8BC6-9F33A7A737E2}" srcOrd="0" destOrd="1" presId="urn:microsoft.com/office/officeart/2005/8/layout/vProcess5"/>
    <dgm:cxn modelId="{9DD54E44-1CE7-6341-B1E1-9BCCCADDD29B}" type="presOf" srcId="{EB5C9D3B-4D87-384E-86C9-B1DFB46E3210}" destId="{2593378B-2F9A-D041-A8DF-17973EE85F8C}" srcOrd="0" destOrd="2" presId="urn:microsoft.com/office/officeart/2005/8/layout/vProcess5"/>
    <dgm:cxn modelId="{60C88B4A-34D2-3D47-BB66-3F6A1CC436F3}" srcId="{B51814C5-E902-044D-B088-BCCDA70819F2}" destId="{B726B964-CB92-7E4A-9957-A86B4275AF39}" srcOrd="0" destOrd="0" parTransId="{F0E6B4BE-575D-1341-80BC-9559A752FA4F}" sibTransId="{EBBF5C29-9F99-3F43-9ADB-9E68C2CD03B6}"/>
    <dgm:cxn modelId="{4D4CB95A-8E71-4045-BD30-A0153A8CE31E}" srcId="{984F54C1-8F6B-6C45-B708-76721C01038C}" destId="{EB5C9D3B-4D87-384E-86C9-B1DFB46E3210}" srcOrd="1" destOrd="0" parTransId="{9E673BC4-C3AC-2F4D-9632-72C7327A28D6}" sibTransId="{396F30D6-2A06-0549-8740-F2DD4ABD637D}"/>
    <dgm:cxn modelId="{B4D7815F-840D-0E4B-A5AA-58979B7AADCB}" type="presOf" srcId="{B51814C5-E902-044D-B088-BCCDA70819F2}" destId="{72CE931F-CCD2-E546-BE42-D3FBB559AFA3}" srcOrd="0" destOrd="0" presId="urn:microsoft.com/office/officeart/2005/8/layout/vProcess5"/>
    <dgm:cxn modelId="{89F4E271-F60E-284D-A287-D7CF02E9DEDB}" srcId="{B1DF346B-3BF5-9643-9F3A-49EBF4F9D723}" destId="{272C197A-F608-864C-A247-BBE260752854}" srcOrd="0" destOrd="0" parTransId="{40E2CDC4-C9DF-5F40-8716-A095E3570305}" sibTransId="{EA7CF7F8-1EB5-C441-B84A-1E5573D2BF09}"/>
    <dgm:cxn modelId="{1C086975-1985-4649-9CDB-2F985B64D3DD}" type="presOf" srcId="{B726B964-CB92-7E4A-9957-A86B4275AF39}" destId="{D5920C85-FF36-8841-9336-9B88D6A266AA}" srcOrd="1" destOrd="0" presId="urn:microsoft.com/office/officeart/2005/8/layout/vProcess5"/>
    <dgm:cxn modelId="{96FC9D84-A602-204E-B805-9DEC3F368721}" type="presOf" srcId="{B1DF346B-3BF5-9643-9F3A-49EBF4F9D723}" destId="{6B67C0B5-6064-F741-8E1E-D5F15B3EC2CB}" srcOrd="1" destOrd="0" presId="urn:microsoft.com/office/officeart/2005/8/layout/vProcess5"/>
    <dgm:cxn modelId="{0BB9D485-FEC2-1D45-A1EC-7C52C661FDC9}" type="presOf" srcId="{82DE1048-DD0F-304D-AF7C-E491A1DE83CD}" destId="{2593378B-2F9A-D041-A8DF-17973EE85F8C}" srcOrd="0" destOrd="1" presId="urn:microsoft.com/office/officeart/2005/8/layout/vProcess5"/>
    <dgm:cxn modelId="{0A89BA8A-1AA4-EC40-ACE4-012B9DD88041}" srcId="{B51814C5-E902-044D-B088-BCCDA70819F2}" destId="{B1DF346B-3BF5-9643-9F3A-49EBF4F9D723}" srcOrd="1" destOrd="0" parTransId="{ADD3D5BF-A83E-BB47-8AEB-D82467728BC0}" sibTransId="{883E5C87-1B56-DD4C-8813-C3B6D91B8959}"/>
    <dgm:cxn modelId="{7B7E1FA4-4F71-6B4F-A4C0-943EC692C937}" srcId="{B51814C5-E902-044D-B088-BCCDA70819F2}" destId="{984F54C1-8F6B-6C45-B708-76721C01038C}" srcOrd="2" destOrd="0" parTransId="{F3A64FE5-DB00-2244-BBA8-799A1E9209CA}" sibTransId="{5326B9EF-0948-054B-9087-18B8F210C6D8}"/>
    <dgm:cxn modelId="{74946BB2-F69B-D948-AB2C-D67293055B0D}" srcId="{984F54C1-8F6B-6C45-B708-76721C01038C}" destId="{82DE1048-DD0F-304D-AF7C-E491A1DE83CD}" srcOrd="0" destOrd="0" parTransId="{5ABFCC6B-AB72-AE40-B381-2C571E6F664D}" sibTransId="{CF3EF820-78AC-C14B-BCB7-CEE0DF055DCF}"/>
    <dgm:cxn modelId="{0F5E74B8-3935-2748-A2E9-71491423E406}" type="presOf" srcId="{82DE1048-DD0F-304D-AF7C-E491A1DE83CD}" destId="{6595E31C-04E8-B24D-A913-EEF743F388D3}" srcOrd="1" destOrd="1" presId="urn:microsoft.com/office/officeart/2005/8/layout/vProcess5"/>
    <dgm:cxn modelId="{B34F18C3-1153-664A-AA76-E2D865B8970A}" type="presOf" srcId="{EB5C9D3B-4D87-384E-86C9-B1DFB46E3210}" destId="{6595E31C-04E8-B24D-A913-EEF743F388D3}" srcOrd="1" destOrd="2" presId="urn:microsoft.com/office/officeart/2005/8/layout/vProcess5"/>
    <dgm:cxn modelId="{DE71DBCA-9C71-864A-A12F-DB42E1FD766F}" type="presOf" srcId="{984F54C1-8F6B-6C45-B708-76721C01038C}" destId="{2593378B-2F9A-D041-A8DF-17973EE85F8C}" srcOrd="0" destOrd="0" presId="urn:microsoft.com/office/officeart/2005/8/layout/vProcess5"/>
    <dgm:cxn modelId="{8863840A-A335-4C45-81F5-8794E0EF689E}" type="presParOf" srcId="{72CE931F-CCD2-E546-BE42-D3FBB559AFA3}" destId="{F94AD850-90A1-374C-9C10-8BE98EB5B62E}" srcOrd="0" destOrd="0" presId="urn:microsoft.com/office/officeart/2005/8/layout/vProcess5"/>
    <dgm:cxn modelId="{32E3DC4F-0185-A74A-A218-B04A5E12254A}" type="presParOf" srcId="{72CE931F-CCD2-E546-BE42-D3FBB559AFA3}" destId="{4BA402E3-5023-114E-9E2E-70A79B2A88E0}" srcOrd="1" destOrd="0" presId="urn:microsoft.com/office/officeart/2005/8/layout/vProcess5"/>
    <dgm:cxn modelId="{BC172B62-161E-4643-9C07-E6395DB5F236}" type="presParOf" srcId="{72CE931F-CCD2-E546-BE42-D3FBB559AFA3}" destId="{F40C534A-4EBE-924A-8BC6-9F33A7A737E2}" srcOrd="2" destOrd="0" presId="urn:microsoft.com/office/officeart/2005/8/layout/vProcess5"/>
    <dgm:cxn modelId="{31A6C83E-45CE-D344-96B9-D06FFF8CE88E}" type="presParOf" srcId="{72CE931F-CCD2-E546-BE42-D3FBB559AFA3}" destId="{2593378B-2F9A-D041-A8DF-17973EE85F8C}" srcOrd="3" destOrd="0" presId="urn:microsoft.com/office/officeart/2005/8/layout/vProcess5"/>
    <dgm:cxn modelId="{E833236D-5161-8D41-8369-05E5B6A04281}" type="presParOf" srcId="{72CE931F-CCD2-E546-BE42-D3FBB559AFA3}" destId="{CC7DECF4-E18C-4048-8906-12C3A98409F7}" srcOrd="4" destOrd="0" presId="urn:microsoft.com/office/officeart/2005/8/layout/vProcess5"/>
    <dgm:cxn modelId="{64924276-F4AD-4041-9AE4-92BA6E86D837}" type="presParOf" srcId="{72CE931F-CCD2-E546-BE42-D3FBB559AFA3}" destId="{CE273134-2AF2-F34F-92AA-CBF6BE633BEE}" srcOrd="5" destOrd="0" presId="urn:microsoft.com/office/officeart/2005/8/layout/vProcess5"/>
    <dgm:cxn modelId="{F3965A5B-67C7-384A-938F-C284FCE4F465}" type="presParOf" srcId="{72CE931F-CCD2-E546-BE42-D3FBB559AFA3}" destId="{D5920C85-FF36-8841-9336-9B88D6A266AA}" srcOrd="6" destOrd="0" presId="urn:microsoft.com/office/officeart/2005/8/layout/vProcess5"/>
    <dgm:cxn modelId="{E56FAE82-5D92-1945-80E8-79A20B0C66B5}" type="presParOf" srcId="{72CE931F-CCD2-E546-BE42-D3FBB559AFA3}" destId="{6B67C0B5-6064-F741-8E1E-D5F15B3EC2CB}" srcOrd="7" destOrd="0" presId="urn:microsoft.com/office/officeart/2005/8/layout/vProcess5"/>
    <dgm:cxn modelId="{C42FC3C1-E763-DC40-BDC2-744FEA0BEFE2}" type="presParOf" srcId="{72CE931F-CCD2-E546-BE42-D3FBB559AFA3}" destId="{6595E31C-04E8-B24D-A913-EEF743F388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402E3-5023-114E-9E2E-70A79B2A88E0}">
      <dsp:nvSpPr>
        <dsp:cNvPr id="0" name=""/>
        <dsp:cNvSpPr/>
      </dsp:nvSpPr>
      <dsp:spPr>
        <a:xfrm>
          <a:off x="-2390" y="-130737"/>
          <a:ext cx="5527040" cy="152018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kern="1200" dirty="0"/>
            <a:t>Root cause</a:t>
          </a:r>
        </a:p>
        <a:p>
          <a:pPr marL="0" lvl="0" indent="0" algn="l" defTabSz="800100">
            <a:lnSpc>
              <a:spcPct val="90000"/>
            </a:lnSpc>
            <a:spcBef>
              <a:spcPct val="0"/>
            </a:spcBef>
            <a:spcAft>
              <a:spcPct val="35000"/>
            </a:spcAft>
            <a:buNone/>
          </a:pPr>
          <a:r>
            <a:rPr lang="en-US" altLang="zh-CN" sz="1600" kern="1200" dirty="0"/>
            <a:t>- Lack of education</a:t>
          </a:r>
        </a:p>
        <a:p>
          <a:pPr marL="0" lvl="0" indent="0" algn="l" defTabSz="800100">
            <a:lnSpc>
              <a:spcPct val="90000"/>
            </a:lnSpc>
            <a:spcBef>
              <a:spcPct val="0"/>
            </a:spcBef>
            <a:spcAft>
              <a:spcPct val="35000"/>
            </a:spcAft>
            <a:buNone/>
          </a:pPr>
          <a:r>
            <a:rPr lang="en-US" altLang="zh-CN" sz="1600" kern="1200" dirty="0"/>
            <a:t>- Communication problems</a:t>
          </a:r>
        </a:p>
        <a:p>
          <a:pPr marL="0" lvl="0" indent="0" algn="l" defTabSz="800100">
            <a:lnSpc>
              <a:spcPct val="90000"/>
            </a:lnSpc>
            <a:spcBef>
              <a:spcPct val="0"/>
            </a:spcBef>
            <a:spcAft>
              <a:spcPct val="35000"/>
            </a:spcAft>
            <a:buNone/>
          </a:pPr>
          <a:r>
            <a:rPr lang="en-US" altLang="zh-CN" sz="1600" kern="1200" dirty="0"/>
            <a:t>- Immature processes</a:t>
          </a:r>
        </a:p>
        <a:p>
          <a:pPr marL="0" lvl="0" indent="0" algn="l" defTabSz="800100">
            <a:lnSpc>
              <a:spcPct val="90000"/>
            </a:lnSpc>
            <a:spcBef>
              <a:spcPct val="0"/>
            </a:spcBef>
            <a:spcAft>
              <a:spcPct val="35000"/>
            </a:spcAft>
            <a:buNone/>
          </a:pPr>
          <a:r>
            <a:rPr lang="en-US" altLang="zh-CN" sz="1600" kern="1200" dirty="0"/>
            <a:t>- Omissions or oversights</a:t>
          </a:r>
          <a:endParaRPr lang="zh-CN" altLang="en-US" sz="1600" kern="1200" dirty="0"/>
        </a:p>
      </dsp:txBody>
      <dsp:txXfrm>
        <a:off x="42135" y="-86212"/>
        <a:ext cx="4376613" cy="1431136"/>
      </dsp:txXfrm>
    </dsp:sp>
    <dsp:sp modelId="{F40C534A-4EBE-924A-8BC6-9F33A7A737E2}">
      <dsp:nvSpPr>
        <dsp:cNvPr id="0" name=""/>
        <dsp:cNvSpPr/>
      </dsp:nvSpPr>
      <dsp:spPr>
        <a:xfrm>
          <a:off x="485289" y="1503518"/>
          <a:ext cx="5527040" cy="75019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Impact on Products</a:t>
          </a:r>
          <a:endParaRPr lang="zh-CN" altLang="en-US" sz="2400" kern="1200" dirty="0"/>
        </a:p>
        <a:p>
          <a:pPr marL="171450" lvl="1" indent="-171450" algn="l" defTabSz="711200">
            <a:lnSpc>
              <a:spcPct val="90000"/>
            </a:lnSpc>
            <a:spcBef>
              <a:spcPct val="0"/>
            </a:spcBef>
            <a:spcAft>
              <a:spcPct val="15000"/>
            </a:spcAft>
            <a:buChar char="•"/>
          </a:pPr>
          <a:r>
            <a:rPr lang="en-US" altLang="zh-CN" sz="1600" kern="1200" dirty="0"/>
            <a:t>Error </a:t>
          </a:r>
          <a:r>
            <a:rPr lang="en-US" altLang="zh-CN" sz="1600" kern="1200" dirty="0">
              <a:sym typeface="Wingdings" pitchFamily="2" charset="2"/>
            </a:rPr>
            <a:t> defects/fault - failure</a:t>
          </a:r>
          <a:endParaRPr lang="zh-CN" altLang="en-US" sz="1600" kern="1200" dirty="0"/>
        </a:p>
      </dsp:txBody>
      <dsp:txXfrm>
        <a:off x="507261" y="1525490"/>
        <a:ext cx="4319380" cy="706247"/>
      </dsp:txXfrm>
    </dsp:sp>
    <dsp:sp modelId="{2593378B-2F9A-D041-A8DF-17973EE85F8C}">
      <dsp:nvSpPr>
        <dsp:cNvPr id="0" name=""/>
        <dsp:cNvSpPr/>
      </dsp:nvSpPr>
      <dsp:spPr>
        <a:xfrm>
          <a:off x="896447" y="2434037"/>
          <a:ext cx="5536601" cy="108287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Impact perceived by users</a:t>
          </a:r>
          <a:endParaRPr lang="zh-CN" altLang="en-US" sz="2400" kern="1200" dirty="0"/>
        </a:p>
        <a:p>
          <a:pPr marL="171450" lvl="1" indent="-171450" algn="l" defTabSz="711200">
            <a:lnSpc>
              <a:spcPct val="90000"/>
            </a:lnSpc>
            <a:spcBef>
              <a:spcPct val="0"/>
            </a:spcBef>
            <a:spcAft>
              <a:spcPct val="15000"/>
            </a:spcAft>
            <a:buChar char="•"/>
          </a:pPr>
          <a:r>
            <a:rPr lang="en-US" altLang="zh-CN" sz="1600" kern="1200" dirty="0"/>
            <a:t>Poor quality software</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a:t>Dissatisfaction, loss of confidence</a:t>
          </a:r>
          <a:endParaRPr lang="zh-CN" altLang="en-US" sz="1600" kern="1200" dirty="0"/>
        </a:p>
      </dsp:txBody>
      <dsp:txXfrm>
        <a:off x="928163" y="2465753"/>
        <a:ext cx="4307440" cy="1019442"/>
      </dsp:txXfrm>
    </dsp:sp>
    <dsp:sp modelId="{CC7DECF4-E18C-4048-8906-12C3A98409F7}">
      <dsp:nvSpPr>
        <dsp:cNvPr id="0" name=""/>
        <dsp:cNvSpPr/>
      </dsp:nvSpPr>
      <dsp:spPr>
        <a:xfrm>
          <a:off x="4848613" y="898036"/>
          <a:ext cx="676035" cy="676035"/>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5000721" y="898036"/>
        <a:ext cx="371819" cy="508716"/>
      </dsp:txXfrm>
    </dsp:sp>
    <dsp:sp modelId="{CE273134-2AF2-F34F-92AA-CBF6BE633BEE}">
      <dsp:nvSpPr>
        <dsp:cNvPr id="0" name=""/>
        <dsp:cNvSpPr/>
      </dsp:nvSpPr>
      <dsp:spPr>
        <a:xfrm>
          <a:off x="5336293" y="2104500"/>
          <a:ext cx="676035" cy="676035"/>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5488401" y="2104500"/>
        <a:ext cx="371819" cy="5087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4ABB1-3627-46BF-80F6-FC6F358609F0}" type="datetimeFigureOut">
              <a:rPr lang="en-US" smtClean="0"/>
              <a:t>5/16/21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88B1A-9842-45B7-8A0D-1D6F49136CC8}" type="slidenum">
              <a:rPr lang="en-US" smtClean="0"/>
              <a:t>‹#›</a:t>
            </a:fld>
            <a:endParaRPr lang="en-US"/>
          </a:p>
        </p:txBody>
      </p:sp>
    </p:spTree>
    <p:extLst>
      <p:ext uri="{BB962C8B-B14F-4D97-AF65-F5344CB8AC3E}">
        <p14:creationId xmlns:p14="http://schemas.microsoft.com/office/powerpoint/2010/main" val="361731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3</a:t>
            </a:fld>
            <a:endParaRPr lang="en-US"/>
          </a:p>
        </p:txBody>
      </p:sp>
    </p:spTree>
    <p:extLst>
      <p:ext uri="{BB962C8B-B14F-4D97-AF65-F5344CB8AC3E}">
        <p14:creationId xmlns:p14="http://schemas.microsoft.com/office/powerpoint/2010/main" val="193829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客观并且中立的态度</a:t>
            </a:r>
          </a:p>
        </p:txBody>
      </p:sp>
      <p:sp>
        <p:nvSpPr>
          <p:cNvPr id="4" name="灯片编号占位符 3"/>
          <p:cNvSpPr>
            <a:spLocks noGrp="1"/>
          </p:cNvSpPr>
          <p:nvPr>
            <p:ph type="sldNum" sz="quarter" idx="5"/>
          </p:nvPr>
        </p:nvSpPr>
        <p:spPr/>
        <p:txBody>
          <a:bodyPr/>
          <a:lstStyle/>
          <a:p>
            <a:fld id="{CC888B1A-9842-45B7-8A0D-1D6F49136CC8}" type="slidenum">
              <a:rPr lang="en-US" smtClean="0"/>
              <a:t>14</a:t>
            </a:fld>
            <a:endParaRPr lang="en-US"/>
          </a:p>
        </p:txBody>
      </p:sp>
    </p:spTree>
    <p:extLst>
      <p:ext uri="{BB962C8B-B14F-4D97-AF65-F5344CB8AC3E}">
        <p14:creationId xmlns:p14="http://schemas.microsoft.com/office/powerpoint/2010/main" val="33628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但是有的时候一些情况下有一些</a:t>
            </a:r>
            <a:r>
              <a:rPr kumimoji="1" lang="en-US" altLang="zh-CN" dirty="0"/>
              <a:t>bug</a:t>
            </a:r>
            <a:r>
              <a:rPr kumimoji="1" lang="zh-CN" altLang="en-US" dirty="0"/>
              <a:t>的逃逸  即使是最好的软件也会有各种各有的</a:t>
            </a:r>
            <a:r>
              <a:rPr kumimoji="1" lang="en-US" altLang="zh-CN" dirty="0"/>
              <a:t>bug</a:t>
            </a:r>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15</a:t>
            </a:fld>
            <a:endParaRPr lang="en-US"/>
          </a:p>
        </p:txBody>
      </p:sp>
    </p:spTree>
    <p:extLst>
      <p:ext uri="{BB962C8B-B14F-4D97-AF65-F5344CB8AC3E}">
        <p14:creationId xmlns:p14="http://schemas.microsoft.com/office/powerpoint/2010/main" val="418272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不同类型的设备 不同类型的操作系统 即使同一个操作系统也会有不同的版本 </a:t>
            </a:r>
          </a:p>
        </p:txBody>
      </p:sp>
      <p:sp>
        <p:nvSpPr>
          <p:cNvPr id="4" name="灯片编号占位符 3"/>
          <p:cNvSpPr>
            <a:spLocks noGrp="1"/>
          </p:cNvSpPr>
          <p:nvPr>
            <p:ph type="sldNum" sz="quarter" idx="5"/>
          </p:nvPr>
        </p:nvSpPr>
        <p:spPr/>
        <p:txBody>
          <a:bodyPr/>
          <a:lstStyle/>
          <a:p>
            <a:fld id="{CC888B1A-9842-45B7-8A0D-1D6F49136CC8}" type="slidenum">
              <a:rPr lang="en-US" smtClean="0"/>
              <a:t>20</a:t>
            </a:fld>
            <a:endParaRPr lang="en-US"/>
          </a:p>
        </p:txBody>
      </p:sp>
    </p:spTree>
    <p:extLst>
      <p:ext uri="{BB962C8B-B14F-4D97-AF65-F5344CB8AC3E}">
        <p14:creationId xmlns:p14="http://schemas.microsoft.com/office/powerpoint/2010/main" val="339425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悖论和主要的准则 </a:t>
            </a:r>
            <a:endParaRPr kumimoji="1" lang="en-US" altLang="zh-CN" dirty="0"/>
          </a:p>
          <a:p>
            <a:r>
              <a:rPr kumimoji="1" lang="en-US" altLang="zh-CN" dirty="0"/>
              <a:t>1.</a:t>
            </a:r>
            <a:r>
              <a:rPr kumimoji="1" lang="zh-CN" altLang="en-US" dirty="0"/>
              <a:t> 测试可以帮助尽可能发现现在的问题，但是不能说吗 目前的</a:t>
            </a:r>
            <a:r>
              <a:rPr kumimoji="1" lang="en-US" altLang="zh-CN" dirty="0"/>
              <a:t>software</a:t>
            </a:r>
            <a:r>
              <a:rPr kumimoji="1" lang="zh-CN" altLang="en-US" dirty="0"/>
              <a:t>没有错误</a:t>
            </a:r>
            <a:endParaRPr kumimoji="1" lang="en-US" altLang="zh-CN" dirty="0"/>
          </a:p>
          <a:p>
            <a:r>
              <a:rPr kumimoji="1" lang="en-US" altLang="zh-CN" dirty="0"/>
              <a:t>2.</a:t>
            </a:r>
            <a:r>
              <a:rPr kumimoji="1" lang="zh-CN" altLang="en-US" dirty="0"/>
              <a:t> 穷尽测试不可能</a:t>
            </a:r>
          </a:p>
        </p:txBody>
      </p:sp>
      <p:sp>
        <p:nvSpPr>
          <p:cNvPr id="4" name="灯片编号占位符 3"/>
          <p:cNvSpPr>
            <a:spLocks noGrp="1"/>
          </p:cNvSpPr>
          <p:nvPr>
            <p:ph type="sldNum" sz="quarter" idx="5"/>
          </p:nvPr>
        </p:nvSpPr>
        <p:spPr/>
        <p:txBody>
          <a:bodyPr/>
          <a:lstStyle/>
          <a:p>
            <a:fld id="{CC888B1A-9842-45B7-8A0D-1D6F49136CC8}" type="slidenum">
              <a:rPr lang="en-US" smtClean="0"/>
              <a:t>21</a:t>
            </a:fld>
            <a:endParaRPr lang="en-US"/>
          </a:p>
        </p:txBody>
      </p:sp>
    </p:spTree>
    <p:extLst>
      <p:ext uri="{BB962C8B-B14F-4D97-AF65-F5344CB8AC3E}">
        <p14:creationId xmlns:p14="http://schemas.microsoft.com/office/powerpoint/2010/main" val="3059523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不同时期 不同上下文需要的测试不同的 如果是</a:t>
            </a:r>
            <a:r>
              <a:rPr kumimoji="1" lang="en-US" altLang="zh-CN" dirty="0"/>
              <a:t>evolution</a:t>
            </a:r>
            <a:r>
              <a:rPr kumimoji="1" lang="zh-CN" altLang="en-US" dirty="0"/>
              <a:t>  如果是敏捷开发中的迭代 </a:t>
            </a:r>
          </a:p>
        </p:txBody>
      </p:sp>
      <p:sp>
        <p:nvSpPr>
          <p:cNvPr id="4" name="灯片编号占位符 3"/>
          <p:cNvSpPr>
            <a:spLocks noGrp="1"/>
          </p:cNvSpPr>
          <p:nvPr>
            <p:ph type="sldNum" sz="quarter" idx="5"/>
          </p:nvPr>
        </p:nvSpPr>
        <p:spPr/>
        <p:txBody>
          <a:bodyPr/>
          <a:lstStyle/>
          <a:p>
            <a:fld id="{CC888B1A-9842-45B7-8A0D-1D6F49136CC8}" type="slidenum">
              <a:rPr lang="en-US" smtClean="0"/>
              <a:t>25</a:t>
            </a:fld>
            <a:endParaRPr lang="en-US"/>
          </a:p>
        </p:txBody>
      </p:sp>
    </p:spTree>
    <p:extLst>
      <p:ext uri="{BB962C8B-B14F-4D97-AF65-F5344CB8AC3E}">
        <p14:creationId xmlns:p14="http://schemas.microsoft.com/office/powerpoint/2010/main" val="5564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错误</a:t>
            </a:r>
            <a:r>
              <a:rPr lang="zh-CN" altLang="en-US" sz="1200" b="0" i="0" u="none" strike="noStrike" kern="1200" dirty="0">
                <a:solidFill>
                  <a:schemeClr val="tx1"/>
                </a:solidFill>
                <a:effectLst/>
                <a:latin typeface="+mn-lt"/>
                <a:ea typeface="+mn-ea"/>
                <a:cs typeface="+mn-cs"/>
              </a:rPr>
              <a:t>谬误：</a:t>
            </a:r>
            <a:endParaRPr lang="en-US" altLang="zh-CN" sz="1200" b="0" i="0" u="none" strike="noStrike" kern="1200" dirty="0">
              <a:solidFill>
                <a:schemeClr val="tx1"/>
              </a:solidFill>
              <a:effectLst/>
              <a:latin typeface="+mn-lt"/>
              <a:ea typeface="+mn-ea"/>
              <a:cs typeface="+mn-cs"/>
            </a:endParaRPr>
          </a:p>
          <a:p>
            <a:r>
              <a:rPr kumimoji="1" lang="zh-CN" altLang="en-US" sz="1200" b="0" i="0" u="none" strike="noStrike" kern="1200" dirty="0">
                <a:solidFill>
                  <a:schemeClr val="tx1"/>
                </a:solidFill>
                <a:effectLst/>
                <a:latin typeface="+mn-lt"/>
                <a:ea typeface="+mn-ea"/>
                <a:cs typeface="+mn-cs"/>
              </a:rPr>
              <a:t>通过测试来减少出错的机会 和错误的个数都是我们的最终目标，但是始终无法保障 一个软件最终没有错误了或者 无法说所有的测试用例都跑通了 就没有错误了 </a:t>
            </a:r>
            <a:endParaRPr kumimoji="1" lang="en-US" altLang="zh-CN" sz="1200" b="0" i="0" u="none" strike="noStrike" kern="1200" dirty="0">
              <a:solidFill>
                <a:schemeClr val="tx1"/>
              </a:solidFill>
              <a:effectLst/>
              <a:latin typeface="+mn-lt"/>
              <a:ea typeface="+mn-ea"/>
              <a:cs typeface="+mn-cs"/>
            </a:endParaRPr>
          </a:p>
          <a:p>
            <a:r>
              <a:rPr kumimoji="1" lang="en-US" altLang="zh-CN" sz="1200" b="0" i="0" u="none" strike="noStrike" kern="1200" dirty="0">
                <a:solidFill>
                  <a:schemeClr val="tx1"/>
                </a:solidFill>
                <a:effectLst/>
                <a:latin typeface="+mn-lt"/>
                <a:ea typeface="+mn-ea"/>
                <a:cs typeface="+mn-cs"/>
              </a:rPr>
              <a:t>2.</a:t>
            </a:r>
            <a:r>
              <a:rPr kumimoji="1" lang="zh-CN" altLang="en-US" sz="1200" b="0" i="0" u="none" strike="noStrike" kern="1200" dirty="0">
                <a:solidFill>
                  <a:schemeClr val="tx1"/>
                </a:solidFill>
                <a:effectLst/>
                <a:latin typeface="+mn-lt"/>
                <a:ea typeface="+mn-ea"/>
                <a:cs typeface="+mn-cs"/>
              </a:rPr>
              <a:t> </a:t>
            </a:r>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26</a:t>
            </a:fld>
            <a:endParaRPr lang="en-US"/>
          </a:p>
        </p:txBody>
      </p:sp>
    </p:spTree>
    <p:extLst>
      <p:ext uri="{BB962C8B-B14F-4D97-AF65-F5344CB8AC3E}">
        <p14:creationId xmlns:p14="http://schemas.microsoft.com/office/powerpoint/2010/main" val="1678428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如何组织团队永远没有对错之分</a:t>
            </a:r>
            <a:endParaRPr kumimoji="1" lang="en-US" altLang="zh-CN" dirty="0"/>
          </a:p>
          <a:p>
            <a:pPr marL="228600" indent="-228600">
              <a:buAutoNum type="arabicPeriod"/>
            </a:pPr>
            <a:r>
              <a:rPr kumimoji="1" lang="zh-CN" altLang="en-US" dirty="0"/>
              <a:t>团队的结构选择 （正确选择团队的重要性）不光是技术上的 而且性格等</a:t>
            </a:r>
            <a:endParaRPr kumimoji="1" lang="en-US" altLang="zh-CN" dirty="0"/>
          </a:p>
          <a:p>
            <a:pPr marL="228600" indent="-228600">
              <a:buAutoNum type="arabicPeriod"/>
            </a:pPr>
            <a:r>
              <a:rPr kumimoji="1" lang="zh-CN" altLang="en-US" dirty="0"/>
              <a:t> </a:t>
            </a:r>
          </a:p>
        </p:txBody>
      </p:sp>
      <p:sp>
        <p:nvSpPr>
          <p:cNvPr id="4" name="灯片编号占位符 3"/>
          <p:cNvSpPr>
            <a:spLocks noGrp="1"/>
          </p:cNvSpPr>
          <p:nvPr>
            <p:ph type="sldNum" sz="quarter" idx="5"/>
          </p:nvPr>
        </p:nvSpPr>
        <p:spPr/>
        <p:txBody>
          <a:bodyPr/>
          <a:lstStyle/>
          <a:p>
            <a:fld id="{CC888B1A-9842-45B7-8A0D-1D6F49136CC8}" type="slidenum">
              <a:rPr lang="en-US" smtClean="0"/>
              <a:t>28</a:t>
            </a:fld>
            <a:endParaRPr lang="en-US"/>
          </a:p>
        </p:txBody>
      </p:sp>
    </p:spTree>
    <p:extLst>
      <p:ext uri="{BB962C8B-B14F-4D97-AF65-F5344CB8AC3E}">
        <p14:creationId xmlns:p14="http://schemas.microsoft.com/office/powerpoint/2010/main" val="336795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用户接受了测试按需产生 按需解散  通常为用户 或者潜在用户 建议为用户 注意区分用户不一定是甲方</a:t>
            </a:r>
          </a:p>
        </p:txBody>
      </p:sp>
      <p:sp>
        <p:nvSpPr>
          <p:cNvPr id="4" name="灯片编号占位符 3"/>
          <p:cNvSpPr>
            <a:spLocks noGrp="1"/>
          </p:cNvSpPr>
          <p:nvPr>
            <p:ph type="sldNum" sz="quarter" idx="5"/>
          </p:nvPr>
        </p:nvSpPr>
        <p:spPr/>
        <p:txBody>
          <a:bodyPr/>
          <a:lstStyle/>
          <a:p>
            <a:fld id="{CC888B1A-9842-45B7-8A0D-1D6F49136CC8}" type="slidenum">
              <a:rPr lang="en-US" smtClean="0"/>
              <a:t>29</a:t>
            </a:fld>
            <a:endParaRPr lang="en-US"/>
          </a:p>
        </p:txBody>
      </p:sp>
    </p:spTree>
    <p:extLst>
      <p:ext uri="{BB962C8B-B14F-4D97-AF65-F5344CB8AC3E}">
        <p14:creationId xmlns:p14="http://schemas.microsoft.com/office/powerpoint/2010/main" val="29465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集成测试 的集成方案的选择</a:t>
            </a:r>
          </a:p>
        </p:txBody>
      </p:sp>
      <p:sp>
        <p:nvSpPr>
          <p:cNvPr id="4" name="灯片编号占位符 3"/>
          <p:cNvSpPr>
            <a:spLocks noGrp="1"/>
          </p:cNvSpPr>
          <p:nvPr>
            <p:ph type="sldNum" sz="quarter" idx="5"/>
          </p:nvPr>
        </p:nvSpPr>
        <p:spPr/>
        <p:txBody>
          <a:bodyPr/>
          <a:lstStyle/>
          <a:p>
            <a:fld id="{CC888B1A-9842-45B7-8A0D-1D6F49136CC8}" type="slidenum">
              <a:rPr lang="en-US" smtClean="0"/>
              <a:t>30</a:t>
            </a:fld>
            <a:endParaRPr lang="en-US"/>
          </a:p>
        </p:txBody>
      </p:sp>
    </p:spTree>
    <p:extLst>
      <p:ext uri="{BB962C8B-B14F-4D97-AF65-F5344CB8AC3E}">
        <p14:creationId xmlns:p14="http://schemas.microsoft.com/office/powerpoint/2010/main" val="27920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事实上很多企业中的测试组就是系统测试组 ，因为继承测试 和 单元测试都用开发者团队来做 部门领导是测试经理 级别同软硬件经理译英 </a:t>
            </a:r>
          </a:p>
        </p:txBody>
      </p:sp>
      <p:sp>
        <p:nvSpPr>
          <p:cNvPr id="4" name="灯片编号占位符 3"/>
          <p:cNvSpPr>
            <a:spLocks noGrp="1"/>
          </p:cNvSpPr>
          <p:nvPr>
            <p:ph type="sldNum" sz="quarter" idx="5"/>
          </p:nvPr>
        </p:nvSpPr>
        <p:spPr/>
        <p:txBody>
          <a:bodyPr/>
          <a:lstStyle/>
          <a:p>
            <a:fld id="{CC888B1A-9842-45B7-8A0D-1D6F49136CC8}" type="slidenum">
              <a:rPr lang="en-US" smtClean="0"/>
              <a:t>31</a:t>
            </a:fld>
            <a:endParaRPr lang="en-US"/>
          </a:p>
        </p:txBody>
      </p:sp>
    </p:spTree>
    <p:extLst>
      <p:ext uri="{BB962C8B-B14F-4D97-AF65-F5344CB8AC3E}">
        <p14:creationId xmlns:p14="http://schemas.microsoft.com/office/powerpoint/2010/main" val="24258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修复和迭代过程中的错误与疏忽、试图修复旧问题而引入新的问题，功能迭代过大 导致软件的复杂度直线上升</a:t>
            </a:r>
          </a:p>
        </p:txBody>
      </p:sp>
      <p:sp>
        <p:nvSpPr>
          <p:cNvPr id="4" name="灯片编号占位符 3"/>
          <p:cNvSpPr>
            <a:spLocks noGrp="1"/>
          </p:cNvSpPr>
          <p:nvPr>
            <p:ph type="sldNum" sz="quarter" idx="5"/>
          </p:nvPr>
        </p:nvSpPr>
        <p:spPr/>
        <p:txBody>
          <a:bodyPr/>
          <a:lstStyle/>
          <a:p>
            <a:fld id="{CC888B1A-9842-45B7-8A0D-1D6F49136CC8}" type="slidenum">
              <a:rPr lang="en-US" smtClean="0"/>
              <a:t>5</a:t>
            </a:fld>
            <a:endParaRPr lang="en-US"/>
          </a:p>
        </p:txBody>
      </p:sp>
    </p:spTree>
    <p:extLst>
      <p:ext uri="{BB962C8B-B14F-4D97-AF65-F5344CB8AC3E}">
        <p14:creationId xmlns:p14="http://schemas.microsoft.com/office/powerpoint/2010/main" val="1868485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问题 为何不讲测试组放在开发团队中</a:t>
            </a:r>
            <a:endParaRPr kumimoji="1" lang="en-US" altLang="zh-CN" dirty="0"/>
          </a:p>
          <a:p>
            <a:pPr marL="228600" indent="-228600">
              <a:buAutoNum type="arabicPeriod"/>
            </a:pPr>
            <a:r>
              <a:rPr kumimoji="1" lang="zh-CN" altLang="en-US" dirty="0"/>
              <a:t>话语权 </a:t>
            </a:r>
            <a:endParaRPr kumimoji="1" lang="en-US" altLang="zh-CN" dirty="0"/>
          </a:p>
          <a:p>
            <a:pPr marL="228600" indent="-228600">
              <a:buAutoNum type="arabicPeriod"/>
            </a:pPr>
            <a:r>
              <a:rPr kumimoji="1" lang="zh-CN" altLang="en-US" dirty="0"/>
              <a:t>测试的重要行 </a:t>
            </a:r>
            <a:endParaRPr kumimoji="1" lang="en-US" altLang="zh-CN" dirty="0"/>
          </a:p>
        </p:txBody>
      </p:sp>
      <p:sp>
        <p:nvSpPr>
          <p:cNvPr id="4" name="灯片编号占位符 3"/>
          <p:cNvSpPr>
            <a:spLocks noGrp="1"/>
          </p:cNvSpPr>
          <p:nvPr>
            <p:ph type="sldNum" sz="quarter" idx="5"/>
          </p:nvPr>
        </p:nvSpPr>
        <p:spPr/>
        <p:txBody>
          <a:bodyPr/>
          <a:lstStyle/>
          <a:p>
            <a:fld id="{CC888B1A-9842-45B7-8A0D-1D6F49136CC8}" type="slidenum">
              <a:rPr lang="en-US" smtClean="0"/>
              <a:t>32</a:t>
            </a:fld>
            <a:endParaRPr lang="en-US"/>
          </a:p>
        </p:txBody>
      </p:sp>
    </p:spTree>
    <p:extLst>
      <p:ext uri="{BB962C8B-B14F-4D97-AF65-F5344CB8AC3E}">
        <p14:creationId xmlns:p14="http://schemas.microsoft.com/office/powerpoint/2010/main" val="2006826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质量保证 不光是看错误或者异常 也要看如何提高产品的质量</a:t>
            </a:r>
          </a:p>
        </p:txBody>
      </p:sp>
      <p:sp>
        <p:nvSpPr>
          <p:cNvPr id="4" name="灯片编号占位符 3"/>
          <p:cNvSpPr>
            <a:spLocks noGrp="1"/>
          </p:cNvSpPr>
          <p:nvPr>
            <p:ph type="sldNum" sz="quarter" idx="5"/>
          </p:nvPr>
        </p:nvSpPr>
        <p:spPr/>
        <p:txBody>
          <a:bodyPr/>
          <a:lstStyle/>
          <a:p>
            <a:fld id="{CC888B1A-9842-45B7-8A0D-1D6F49136CC8}" type="slidenum">
              <a:rPr lang="en-US" smtClean="0"/>
              <a:t>33</a:t>
            </a:fld>
            <a:endParaRPr lang="en-US"/>
          </a:p>
        </p:txBody>
      </p:sp>
    </p:spTree>
    <p:extLst>
      <p:ext uri="{BB962C8B-B14F-4D97-AF65-F5344CB8AC3E}">
        <p14:creationId xmlns:p14="http://schemas.microsoft.com/office/powerpoint/2010/main" val="577722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34</a:t>
            </a:fld>
            <a:endParaRPr lang="en-US"/>
          </a:p>
        </p:txBody>
      </p:sp>
    </p:spTree>
    <p:extLst>
      <p:ext uri="{BB962C8B-B14F-4D97-AF65-F5344CB8AC3E}">
        <p14:creationId xmlns:p14="http://schemas.microsoft.com/office/powerpoint/2010/main" val="153589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35</a:t>
            </a:fld>
            <a:endParaRPr lang="en-US"/>
          </a:p>
        </p:txBody>
      </p:sp>
    </p:spTree>
    <p:extLst>
      <p:ext uri="{BB962C8B-B14F-4D97-AF65-F5344CB8AC3E}">
        <p14:creationId xmlns:p14="http://schemas.microsoft.com/office/powerpoint/2010/main" val="1396039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一个好的团队往往是一个优势互补的团队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36</a:t>
            </a:fld>
            <a:endParaRPr lang="en-US"/>
          </a:p>
        </p:txBody>
      </p:sp>
    </p:spTree>
    <p:extLst>
      <p:ext uri="{BB962C8B-B14F-4D97-AF65-F5344CB8AC3E}">
        <p14:creationId xmlns:p14="http://schemas.microsoft.com/office/powerpoint/2010/main" val="3370956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对程序员相信、认同</a:t>
            </a:r>
            <a:endParaRPr kumimoji="1" lang="en-US" altLang="zh-CN" dirty="0"/>
          </a:p>
          <a:p>
            <a:r>
              <a:rPr kumimoji="1" lang="en-US" altLang="zh-CN" dirty="0"/>
              <a:t>2.</a:t>
            </a:r>
            <a:r>
              <a:rPr kumimoji="1" lang="zh-CN" altLang="en-US" dirty="0"/>
              <a:t> 理解专业术语</a:t>
            </a:r>
            <a:endParaRPr kumimoji="1" lang="en-US" altLang="zh-CN" dirty="0"/>
          </a:p>
          <a:p>
            <a:r>
              <a:rPr kumimoji="1" lang="en-US" altLang="zh-CN" dirty="0"/>
              <a:t>3.</a:t>
            </a:r>
            <a:r>
              <a:rPr kumimoji="1" lang="zh-CN" altLang="en-US" dirty="0"/>
              <a:t> 懂得要测试的代码</a:t>
            </a:r>
            <a:endParaRPr kumimoji="1" lang="en-US" altLang="zh-CN" dirty="0"/>
          </a:p>
          <a:p>
            <a:r>
              <a:rPr kumimoji="1" lang="en-US" altLang="zh-CN" dirty="0"/>
              <a:t>4.</a:t>
            </a:r>
            <a:r>
              <a:rPr kumimoji="1" lang="zh-CN" altLang="en-US" dirty="0"/>
              <a:t> 可以估计出错误的严重程度 </a:t>
            </a:r>
            <a:r>
              <a:rPr kumimoji="1" lang="en-US" altLang="zh-CN" dirty="0"/>
              <a:t>---</a:t>
            </a:r>
            <a:r>
              <a:rPr kumimoji="1" lang="zh-CN" altLang="en-US" dirty="0"/>
              <a:t> 优先级</a:t>
            </a:r>
            <a:endParaRPr kumimoji="1" lang="en-US" altLang="zh-CN" dirty="0"/>
          </a:p>
          <a:p>
            <a:r>
              <a:rPr kumimoji="1" lang="en-US" altLang="zh-CN" dirty="0"/>
              <a:t>5.</a:t>
            </a:r>
            <a:r>
              <a:rPr kumimoji="1" lang="zh-CN" altLang="en-US" dirty="0"/>
              <a:t> 帮助开发人员加速完成错误的解决</a:t>
            </a:r>
            <a:endParaRPr kumimoji="1" lang="en-US" altLang="zh-CN" dirty="0"/>
          </a:p>
          <a:p>
            <a:r>
              <a:rPr kumimoji="1" lang="en-US" altLang="zh-CN" dirty="0"/>
              <a:t>6.</a:t>
            </a:r>
            <a:r>
              <a:rPr kumimoji="1" lang="zh-CN" altLang="en-US" dirty="0"/>
              <a:t> 降低测试过程中的误报和漏报</a:t>
            </a:r>
            <a:endParaRPr kumimoji="1" lang="en-US" altLang="zh-CN" dirty="0"/>
          </a:p>
          <a:p>
            <a:r>
              <a:rPr kumimoji="1" lang="en-US" altLang="zh-CN" dirty="0"/>
              <a:t>7.</a:t>
            </a:r>
            <a:r>
              <a:rPr kumimoji="1" lang="zh-CN" altLang="en-US" dirty="0"/>
              <a:t> 自动测试的专家</a:t>
            </a:r>
            <a:endParaRPr kumimoji="1" lang="en-US" altLang="zh-CN" dirty="0"/>
          </a:p>
          <a:p>
            <a:r>
              <a:rPr kumimoji="1" lang="en-US" altLang="zh-CN" dirty="0"/>
              <a:t>8.</a:t>
            </a:r>
            <a:r>
              <a:rPr kumimoji="1" lang="zh-CN" altLang="en-US" dirty="0"/>
              <a:t> 辅助新人。</a:t>
            </a:r>
          </a:p>
        </p:txBody>
      </p:sp>
      <p:sp>
        <p:nvSpPr>
          <p:cNvPr id="4" name="灯片编号占位符 3"/>
          <p:cNvSpPr>
            <a:spLocks noGrp="1"/>
          </p:cNvSpPr>
          <p:nvPr>
            <p:ph type="sldNum" sz="quarter" idx="5"/>
          </p:nvPr>
        </p:nvSpPr>
        <p:spPr/>
        <p:txBody>
          <a:bodyPr/>
          <a:lstStyle/>
          <a:p>
            <a:fld id="{CC888B1A-9842-45B7-8A0D-1D6F49136CC8}" type="slidenum">
              <a:rPr lang="en-US" smtClean="0"/>
              <a:t>37</a:t>
            </a:fld>
            <a:endParaRPr lang="en-US"/>
          </a:p>
        </p:txBody>
      </p:sp>
    </p:spTree>
    <p:extLst>
      <p:ext uri="{BB962C8B-B14F-4D97-AF65-F5344CB8AC3E}">
        <p14:creationId xmlns:p14="http://schemas.microsoft.com/office/powerpoint/2010/main" val="3651165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41</a:t>
            </a:fld>
            <a:endParaRPr lang="en-US"/>
          </a:p>
        </p:txBody>
      </p:sp>
    </p:spTree>
    <p:extLst>
      <p:ext uri="{BB962C8B-B14F-4D97-AF65-F5344CB8AC3E}">
        <p14:creationId xmlns:p14="http://schemas.microsoft.com/office/powerpoint/2010/main" val="2806862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控制通常是用来保证测试计划活动的正确性 </a:t>
            </a:r>
            <a:endParaRPr kumimoji="1" lang="en-US" altLang="zh-CN" dirty="0"/>
          </a:p>
          <a:p>
            <a:r>
              <a:rPr kumimoji="1" lang="zh-CN" altLang="en-US" dirty="0"/>
              <a:t>通过控制活动来检查 测试计划是否正确是否有错误 哪些地方需要调等 </a:t>
            </a:r>
          </a:p>
        </p:txBody>
      </p:sp>
      <p:sp>
        <p:nvSpPr>
          <p:cNvPr id="4" name="灯片编号占位符 3"/>
          <p:cNvSpPr>
            <a:spLocks noGrp="1"/>
          </p:cNvSpPr>
          <p:nvPr>
            <p:ph type="sldNum" sz="quarter" idx="5"/>
          </p:nvPr>
        </p:nvSpPr>
        <p:spPr/>
        <p:txBody>
          <a:bodyPr/>
          <a:lstStyle/>
          <a:p>
            <a:fld id="{CC888B1A-9842-45B7-8A0D-1D6F49136CC8}" type="slidenum">
              <a:rPr lang="en-US" smtClean="0"/>
              <a:t>42</a:t>
            </a:fld>
            <a:endParaRPr lang="en-US"/>
          </a:p>
        </p:txBody>
      </p:sp>
    </p:spTree>
    <p:extLst>
      <p:ext uri="{BB962C8B-B14F-4D97-AF65-F5344CB8AC3E}">
        <p14:creationId xmlns:p14="http://schemas.microsoft.com/office/powerpoint/2010/main" val="1283801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定义测试条件 测试目标  </a:t>
            </a:r>
            <a:endParaRPr kumimoji="1" lang="en-US" altLang="zh-CN" dirty="0"/>
          </a:p>
          <a:p>
            <a:r>
              <a:rPr kumimoji="1" lang="zh-CN" altLang="en-US" dirty="0"/>
              <a:t>什么软件 在那些条件下测试  </a:t>
            </a:r>
            <a:endParaRPr kumimoji="1" lang="en-US" altLang="zh-CN" dirty="0"/>
          </a:p>
          <a:p>
            <a:r>
              <a:rPr kumimoji="1" lang="zh-CN" altLang="en-US" dirty="0"/>
              <a:t>比如深水的机器人软件  </a:t>
            </a:r>
          </a:p>
        </p:txBody>
      </p:sp>
      <p:sp>
        <p:nvSpPr>
          <p:cNvPr id="4" name="灯片编号占位符 3"/>
          <p:cNvSpPr>
            <a:spLocks noGrp="1"/>
          </p:cNvSpPr>
          <p:nvPr>
            <p:ph type="sldNum" sz="quarter" idx="5"/>
          </p:nvPr>
        </p:nvSpPr>
        <p:spPr/>
        <p:txBody>
          <a:bodyPr/>
          <a:lstStyle/>
          <a:p>
            <a:fld id="{CC888B1A-9842-45B7-8A0D-1D6F49136CC8}" type="slidenum">
              <a:rPr lang="en-US" smtClean="0"/>
              <a:t>43</a:t>
            </a:fld>
            <a:endParaRPr lang="en-US"/>
          </a:p>
        </p:txBody>
      </p:sp>
    </p:spTree>
    <p:extLst>
      <p:ext uri="{BB962C8B-B14F-4D97-AF65-F5344CB8AC3E}">
        <p14:creationId xmlns:p14="http://schemas.microsoft.com/office/powerpoint/2010/main" val="353693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测试目标往往反映着我们测试的最终目的。</a:t>
            </a:r>
          </a:p>
        </p:txBody>
      </p:sp>
      <p:sp>
        <p:nvSpPr>
          <p:cNvPr id="4" name="灯片编号占位符 3"/>
          <p:cNvSpPr>
            <a:spLocks noGrp="1"/>
          </p:cNvSpPr>
          <p:nvPr>
            <p:ph type="sldNum" sz="quarter" idx="5"/>
          </p:nvPr>
        </p:nvSpPr>
        <p:spPr/>
        <p:txBody>
          <a:bodyPr/>
          <a:lstStyle/>
          <a:p>
            <a:fld id="{CC888B1A-9842-45B7-8A0D-1D6F49136CC8}" type="slidenum">
              <a:rPr lang="en-US" smtClean="0"/>
              <a:t>44</a:t>
            </a:fld>
            <a:endParaRPr lang="en-US"/>
          </a:p>
        </p:txBody>
      </p:sp>
    </p:spTree>
    <p:extLst>
      <p:ext uri="{BB962C8B-B14F-4D97-AF65-F5344CB8AC3E}">
        <p14:creationId xmlns:p14="http://schemas.microsoft.com/office/powerpoint/2010/main" val="381454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6</a:t>
            </a:fld>
            <a:endParaRPr lang="en-US"/>
          </a:p>
        </p:txBody>
      </p:sp>
    </p:spTree>
    <p:extLst>
      <p:ext uri="{BB962C8B-B14F-4D97-AF65-F5344CB8AC3E}">
        <p14:creationId xmlns:p14="http://schemas.microsoft.com/office/powerpoint/2010/main" val="2460255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测试预期结果 和实际上的执行结果是否有差距 </a:t>
            </a:r>
            <a:endParaRPr kumimoji="1" lang="en-US" altLang="zh-CN" dirty="0"/>
          </a:p>
          <a:p>
            <a:endParaRPr kumimoji="1" lang="en-US" altLang="zh-CN" dirty="0"/>
          </a:p>
          <a:p>
            <a:pPr marL="228600" indent="-228600">
              <a:buAutoNum type="arabicPeriod"/>
            </a:pPr>
            <a:r>
              <a:rPr kumimoji="1" lang="zh-CN" altLang="en-US" dirty="0"/>
              <a:t>确保测试的环境是可以用  包括测试中所需要的各种数据 </a:t>
            </a:r>
            <a:endParaRPr kumimoji="1" lang="en-US" altLang="zh-CN" dirty="0"/>
          </a:p>
          <a:p>
            <a:pPr marL="228600" indent="-228600">
              <a:buAutoNum type="arabicPeriod"/>
            </a:pPr>
            <a:r>
              <a:rPr kumimoji="1" lang="zh-CN" altLang="en-US" dirty="0"/>
              <a:t>确保各个测试用例 测试过程 测试套件 都按计划排序 （对应前面 测试人员测试需要排序） </a:t>
            </a:r>
            <a:endParaRPr kumimoji="1" lang="en-US" altLang="zh-CN" dirty="0"/>
          </a:p>
          <a:p>
            <a:pPr marL="228600" indent="-228600">
              <a:buAutoNum type="arabicPeriod"/>
            </a:pPr>
            <a:r>
              <a:rPr kumimoji="1" lang="zh-CN" altLang="en-US" dirty="0"/>
              <a:t> 记录测试结果 </a:t>
            </a:r>
          </a:p>
        </p:txBody>
      </p:sp>
      <p:sp>
        <p:nvSpPr>
          <p:cNvPr id="4" name="灯片编号占位符 3"/>
          <p:cNvSpPr>
            <a:spLocks noGrp="1"/>
          </p:cNvSpPr>
          <p:nvPr>
            <p:ph type="sldNum" sz="quarter" idx="5"/>
          </p:nvPr>
        </p:nvSpPr>
        <p:spPr/>
        <p:txBody>
          <a:bodyPr/>
          <a:lstStyle/>
          <a:p>
            <a:fld id="{CC888B1A-9842-45B7-8A0D-1D6F49136CC8}" type="slidenum">
              <a:rPr lang="en-US" smtClean="0"/>
              <a:t>47</a:t>
            </a:fld>
            <a:endParaRPr lang="en-US"/>
          </a:p>
        </p:txBody>
      </p:sp>
    </p:spTree>
    <p:extLst>
      <p:ext uri="{BB962C8B-B14F-4D97-AF65-F5344CB8AC3E}">
        <p14:creationId xmlns:p14="http://schemas.microsoft.com/office/powerpoint/2010/main" val="2210194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Regression</a:t>
            </a:r>
            <a:r>
              <a:rPr kumimoji="1" lang="zh-CN" altLang="en-US" dirty="0"/>
              <a:t> </a:t>
            </a:r>
            <a:r>
              <a:rPr kumimoji="1" lang="en-US" altLang="zh-CN" dirty="0"/>
              <a:t>testing</a:t>
            </a:r>
            <a:r>
              <a:rPr kumimoji="1" lang="zh-CN" altLang="en-US" dirty="0"/>
              <a:t> 介绍一下</a:t>
            </a:r>
          </a:p>
        </p:txBody>
      </p:sp>
      <p:sp>
        <p:nvSpPr>
          <p:cNvPr id="4" name="灯片编号占位符 3"/>
          <p:cNvSpPr>
            <a:spLocks noGrp="1"/>
          </p:cNvSpPr>
          <p:nvPr>
            <p:ph type="sldNum" sz="quarter" idx="5"/>
          </p:nvPr>
        </p:nvSpPr>
        <p:spPr/>
        <p:txBody>
          <a:bodyPr/>
          <a:lstStyle/>
          <a:p>
            <a:fld id="{CC888B1A-9842-45B7-8A0D-1D6F49136CC8}" type="slidenum">
              <a:rPr lang="en-US" smtClean="0"/>
              <a:t>55</a:t>
            </a:fld>
            <a:endParaRPr lang="en-US"/>
          </a:p>
        </p:txBody>
      </p:sp>
    </p:spTree>
    <p:extLst>
      <p:ext uri="{BB962C8B-B14F-4D97-AF65-F5344CB8AC3E}">
        <p14:creationId xmlns:p14="http://schemas.microsoft.com/office/powerpoint/2010/main" val="757698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集成测试 </a:t>
            </a:r>
            <a:endParaRPr kumimoji="1" lang="en-US" altLang="zh-CN" dirty="0"/>
          </a:p>
          <a:p>
            <a:r>
              <a:rPr kumimoji="1" lang="zh-CN" altLang="en-US" dirty="0"/>
              <a:t>测试接口 和 </a:t>
            </a:r>
            <a:r>
              <a:rPr kumimoji="1" lang="en-US" altLang="zh-CN" dirty="0" err="1"/>
              <a:t>compoent</a:t>
            </a:r>
            <a:r>
              <a:rPr kumimoji="1" lang="zh-CN" altLang="en-US" dirty="0"/>
              <a:t>直接的信息交互 重点是避免错误</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56</a:t>
            </a:fld>
            <a:endParaRPr lang="en-US"/>
          </a:p>
        </p:txBody>
      </p:sp>
    </p:spTree>
    <p:extLst>
      <p:ext uri="{BB962C8B-B14F-4D97-AF65-F5344CB8AC3E}">
        <p14:creationId xmlns:p14="http://schemas.microsoft.com/office/powerpoint/2010/main" val="161538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63</a:t>
            </a:fld>
            <a:endParaRPr lang="en-US"/>
          </a:p>
        </p:txBody>
      </p:sp>
    </p:spTree>
    <p:extLst>
      <p:ext uri="{BB962C8B-B14F-4D97-AF65-F5344CB8AC3E}">
        <p14:creationId xmlns:p14="http://schemas.microsoft.com/office/powerpoint/2010/main" val="117920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7</a:t>
            </a:fld>
            <a:endParaRPr lang="en-US"/>
          </a:p>
        </p:txBody>
      </p:sp>
    </p:spTree>
    <p:extLst>
      <p:ext uri="{BB962C8B-B14F-4D97-AF65-F5344CB8AC3E}">
        <p14:creationId xmlns:p14="http://schemas.microsoft.com/office/powerpoint/2010/main" val="2234185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开发的人的评价指标 </a:t>
            </a:r>
            <a:r>
              <a:rPr kumimoji="1" lang="en-US" altLang="zh-CN" dirty="0" err="1"/>
              <a:t>kpi</a:t>
            </a:r>
            <a:r>
              <a:rPr kumimoji="1" lang="zh-CN" altLang="en-US" dirty="0"/>
              <a:t>就是错误越少越好  测试的人的</a:t>
            </a:r>
            <a:r>
              <a:rPr kumimoji="1" lang="en-US" altLang="zh-CN" dirty="0" err="1"/>
              <a:t>kpi</a:t>
            </a:r>
            <a:r>
              <a:rPr kumimoji="1" lang="zh-CN" altLang="en-US" dirty="0"/>
              <a:t>就是能找到的错越多越好</a:t>
            </a:r>
            <a:endParaRPr kumimoji="1" lang="en-US" altLang="zh-CN" dirty="0"/>
          </a:p>
          <a:p>
            <a:r>
              <a:rPr kumimoji="1" lang="zh-CN" altLang="en-US" dirty="0"/>
              <a:t>测试开发 争斗</a:t>
            </a:r>
            <a:endParaRPr kumimoji="1" lang="en-US" altLang="zh-CN" dirty="0"/>
          </a:p>
          <a:p>
            <a:r>
              <a:rPr kumimoji="1" lang="zh-CN" altLang="en-US" dirty="0"/>
              <a:t>开发方面的成就感  和对测试人员的偏见</a:t>
            </a:r>
          </a:p>
        </p:txBody>
      </p:sp>
      <p:sp>
        <p:nvSpPr>
          <p:cNvPr id="4" name="灯片编号占位符 3"/>
          <p:cNvSpPr>
            <a:spLocks noGrp="1"/>
          </p:cNvSpPr>
          <p:nvPr>
            <p:ph type="sldNum" sz="quarter" idx="5"/>
          </p:nvPr>
        </p:nvSpPr>
        <p:spPr/>
        <p:txBody>
          <a:bodyPr/>
          <a:lstStyle/>
          <a:p>
            <a:fld id="{CC888B1A-9842-45B7-8A0D-1D6F49136CC8}" type="slidenum">
              <a:rPr lang="en-US" smtClean="0"/>
              <a:t>9</a:t>
            </a:fld>
            <a:endParaRPr lang="en-US"/>
          </a:p>
        </p:txBody>
      </p:sp>
    </p:spTree>
    <p:extLst>
      <p:ext uri="{BB962C8B-B14F-4D97-AF65-F5344CB8AC3E}">
        <p14:creationId xmlns:p14="http://schemas.microsoft.com/office/powerpoint/2010/main" val="340329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证实偏见</a:t>
            </a:r>
          </a:p>
        </p:txBody>
      </p:sp>
      <p:sp>
        <p:nvSpPr>
          <p:cNvPr id="4" name="灯片编号占位符 3"/>
          <p:cNvSpPr>
            <a:spLocks noGrp="1"/>
          </p:cNvSpPr>
          <p:nvPr>
            <p:ph type="sldNum" sz="quarter" idx="5"/>
          </p:nvPr>
        </p:nvSpPr>
        <p:spPr/>
        <p:txBody>
          <a:bodyPr/>
          <a:lstStyle/>
          <a:p>
            <a:fld id="{CC888B1A-9842-45B7-8A0D-1D6F49136CC8}" type="slidenum">
              <a:rPr lang="en-US" smtClean="0"/>
              <a:t>10</a:t>
            </a:fld>
            <a:endParaRPr lang="en-US"/>
          </a:p>
        </p:txBody>
      </p:sp>
    </p:spTree>
    <p:extLst>
      <p:ext uri="{BB962C8B-B14F-4D97-AF65-F5344CB8AC3E}">
        <p14:creationId xmlns:p14="http://schemas.microsoft.com/office/powerpoint/2010/main" val="362935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人际交往关系 </a:t>
            </a:r>
            <a:endParaRPr kumimoji="1" lang="en-US" altLang="zh-CN" dirty="0"/>
          </a:p>
          <a:p>
            <a:pPr marL="228600" indent="-228600">
              <a:buAutoNum type="arabicPeriod"/>
            </a:pPr>
            <a:r>
              <a:rPr kumimoji="1" lang="zh-CN" altLang="en-US" dirty="0"/>
              <a:t>敏锐的洞察力 </a:t>
            </a:r>
          </a:p>
        </p:txBody>
      </p:sp>
      <p:sp>
        <p:nvSpPr>
          <p:cNvPr id="4" name="灯片编号占位符 3"/>
          <p:cNvSpPr>
            <a:spLocks noGrp="1"/>
          </p:cNvSpPr>
          <p:nvPr>
            <p:ph type="sldNum" sz="quarter" idx="5"/>
          </p:nvPr>
        </p:nvSpPr>
        <p:spPr/>
        <p:txBody>
          <a:bodyPr/>
          <a:lstStyle/>
          <a:p>
            <a:fld id="{CC888B1A-9842-45B7-8A0D-1D6F49136CC8}" type="slidenum">
              <a:rPr lang="en-US" smtClean="0"/>
              <a:t>11</a:t>
            </a:fld>
            <a:endParaRPr lang="en-US"/>
          </a:p>
        </p:txBody>
      </p:sp>
    </p:spTree>
    <p:extLst>
      <p:ext uri="{BB962C8B-B14F-4D97-AF65-F5344CB8AC3E}">
        <p14:creationId xmlns:p14="http://schemas.microsoft.com/office/powerpoint/2010/main" val="264104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a:t>
            </a:r>
            <a:r>
              <a:rPr kumimoji="1" lang="zh-CN" altLang="en-US" dirty="0"/>
              <a:t> 以客户为主导的思维 把自己当成客户按照客户的思维去测试</a:t>
            </a:r>
            <a:endParaRPr kumimoji="1" lang="en-US" altLang="zh-CN" dirty="0"/>
          </a:p>
          <a:p>
            <a:r>
              <a:rPr kumimoji="1" lang="en-US" altLang="zh-CN" dirty="0"/>
              <a:t>4.</a:t>
            </a:r>
            <a:r>
              <a:rPr lang="zh-CN" altLang="en-US" sz="1200" b="0" i="0" u="none" strike="noStrike" kern="1200" dirty="0">
                <a:solidFill>
                  <a:schemeClr val="tx1"/>
                </a:solidFill>
                <a:effectLst/>
                <a:latin typeface="+mn-lt"/>
                <a:ea typeface="+mn-ea"/>
                <a:cs typeface="+mn-cs"/>
              </a:rPr>
              <a:t>愤世嫉俗的犬儒主义  对待问题必须精益求精 而且要坚持自己的测试结果 同时也要平衡团队关系</a:t>
            </a:r>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12</a:t>
            </a:fld>
            <a:endParaRPr lang="en-US"/>
          </a:p>
        </p:txBody>
      </p:sp>
    </p:spTree>
    <p:extLst>
      <p:ext uri="{BB962C8B-B14F-4D97-AF65-F5344CB8AC3E}">
        <p14:creationId xmlns:p14="http://schemas.microsoft.com/office/powerpoint/2010/main" val="173249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有组织、灵活而有耐心的工作 。</a:t>
            </a:r>
            <a:r>
              <a:rPr kumimoji="1" lang="en-US" altLang="zh-CN" dirty="0"/>
              <a:t>1</a:t>
            </a:r>
            <a:r>
              <a:rPr kumimoji="1" lang="zh-CN" altLang="en-US" dirty="0"/>
              <a:t>。测试人员也会犯错 那么对于测试过程的规范组织就非常重要，一切讲究有理有据   </a:t>
            </a:r>
            <a:r>
              <a:rPr kumimoji="1" lang="en-US" altLang="zh-CN" dirty="0"/>
              <a:t>2.</a:t>
            </a:r>
            <a:r>
              <a:rPr kumimoji="1" lang="zh-CN" altLang="en-US" dirty="0"/>
              <a:t> 接受新的测试技术 新的测试方案   </a:t>
            </a:r>
            <a:r>
              <a:rPr kumimoji="1" lang="en-US" altLang="zh-CN" dirty="0"/>
              <a:t>AI</a:t>
            </a:r>
            <a:r>
              <a:rPr kumimoji="1" lang="zh-CN" altLang="en-US" dirty="0"/>
              <a:t>测试 </a:t>
            </a:r>
            <a:r>
              <a:rPr kumimoji="1" lang="en-US" altLang="zh-CN" dirty="0"/>
              <a:t>3.</a:t>
            </a:r>
            <a:r>
              <a:rPr kumimoji="1" lang="zh-CN" altLang="en-US" dirty="0"/>
              <a:t> 有耐心去</a:t>
            </a:r>
            <a:r>
              <a:rPr kumimoji="1" lang="en-US" altLang="zh-CN" dirty="0"/>
              <a:t>retest</a:t>
            </a:r>
            <a:endParaRPr kumimoji="1" lang="zh-CN" altLang="en-US" dirty="0"/>
          </a:p>
        </p:txBody>
      </p:sp>
      <p:sp>
        <p:nvSpPr>
          <p:cNvPr id="4" name="灯片编号占位符 3"/>
          <p:cNvSpPr>
            <a:spLocks noGrp="1"/>
          </p:cNvSpPr>
          <p:nvPr>
            <p:ph type="sldNum" sz="quarter" idx="5"/>
          </p:nvPr>
        </p:nvSpPr>
        <p:spPr/>
        <p:txBody>
          <a:bodyPr/>
          <a:lstStyle/>
          <a:p>
            <a:fld id="{CC888B1A-9842-45B7-8A0D-1D6F49136CC8}" type="slidenum">
              <a:rPr lang="en-US" smtClean="0"/>
              <a:t>13</a:t>
            </a:fld>
            <a:endParaRPr lang="en-US"/>
          </a:p>
        </p:txBody>
      </p:sp>
    </p:spTree>
    <p:extLst>
      <p:ext uri="{BB962C8B-B14F-4D97-AF65-F5344CB8AC3E}">
        <p14:creationId xmlns:p14="http://schemas.microsoft.com/office/powerpoint/2010/main" val="393372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4A3728C0-0EF4-4AF5-8BE8-9DDA01C05DC9}" type="datetime1">
              <a:rPr lang="en-US" smtClean="0"/>
              <a:t>5/16/21</a:t>
            </a:fld>
            <a:endParaRPr lang="en-US" dirty="0"/>
          </a:p>
        </p:txBody>
      </p:sp>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it-IT"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3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791D7F92-2D46-45FC-87CC-81BD5FBAFC03}" type="datetime1">
              <a:rPr lang="en-US" smtClean="0"/>
              <a:t>5/16/21</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94924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7F5DBEA0-15DD-4252-BB31-1D984B084D49}" type="datetime1">
              <a:rPr lang="en-US" smtClean="0"/>
              <a:t>5/16/21</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80196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04664"/>
            <a:ext cx="10363200" cy="1143000"/>
          </a:xfrm>
        </p:spPr>
        <p:txBody>
          <a:bodyPr/>
          <a:lstStyle/>
          <a:p>
            <a:r>
              <a:rPr lang="en-US" dirty="0"/>
              <a:t>Click to edit Master title style</a:t>
            </a:r>
            <a:endParaRPr lang="it-IT"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1E107C7C-37D1-4B88-912C-A0BB62973955}" type="datetime1">
              <a:rPr lang="en-US" smtClean="0"/>
              <a:t>5/16/21</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91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t-I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B73FBD27-437B-4888-9CF2-AE39962B1250}" type="datetime1">
              <a:rPr lang="en-US" smtClean="0"/>
              <a:t>5/16/21</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943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914400" y="1556792"/>
            <a:ext cx="5080000" cy="45392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97600" y="1556792"/>
            <a:ext cx="5080000" cy="45392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127ABA71-62B3-4CD2-A3CA-3A60F8E32099}" type="datetime1">
              <a:rPr lang="en-US" smtClean="0"/>
              <a:t>5/16/21</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2536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t-I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Rectangle 4"/>
          <p:cNvSpPr>
            <a:spLocks noGrp="1" noChangeArrowheads="1"/>
          </p:cNvSpPr>
          <p:nvPr>
            <p:ph type="dt" sz="half" idx="10"/>
          </p:nvPr>
        </p:nvSpPr>
        <p:spPr>
          <a:xfrm>
            <a:off x="914400" y="6357958"/>
            <a:ext cx="2540000" cy="357190"/>
          </a:xfrm>
          <a:ln/>
        </p:spPr>
        <p:txBody>
          <a:bodyPr/>
          <a:lstStyle>
            <a:lvl1pPr>
              <a:defRPr/>
            </a:lvl1pPr>
          </a:lstStyle>
          <a:p>
            <a:fld id="{FF85511A-DECB-426F-A88C-093B18D42303}" type="datetime1">
              <a:rPr lang="en-US" altLang="zh-CN" smtClean="0"/>
              <a:t>5/16/21</a:t>
            </a:fld>
            <a:endParaRPr lang="en-US" dirty="0"/>
          </a:p>
        </p:txBody>
      </p:sp>
      <p:sp>
        <p:nvSpPr>
          <p:cNvPr id="8"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9"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3754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it-IT" dirty="0"/>
          </a:p>
        </p:txBody>
      </p:sp>
      <p:sp>
        <p:nvSpPr>
          <p:cNvPr id="3" name="Rectangle 4"/>
          <p:cNvSpPr>
            <a:spLocks noGrp="1" noChangeArrowheads="1"/>
          </p:cNvSpPr>
          <p:nvPr>
            <p:ph type="dt" sz="half" idx="10"/>
          </p:nvPr>
        </p:nvSpPr>
        <p:spPr>
          <a:xfrm>
            <a:off x="914400" y="6357958"/>
            <a:ext cx="2540000" cy="357190"/>
          </a:xfrm>
          <a:ln/>
        </p:spPr>
        <p:txBody>
          <a:bodyPr/>
          <a:lstStyle>
            <a:lvl1pPr>
              <a:defRPr/>
            </a:lvl1pPr>
          </a:lstStyle>
          <a:p>
            <a:fld id="{812A746B-ACE4-4FC1-930F-60D7DC2431E0}" type="datetime1">
              <a:rPr lang="en-US" smtClean="0"/>
              <a:t>5/16/21</a:t>
            </a:fld>
            <a:endParaRPr lang="en-US" dirty="0"/>
          </a:p>
        </p:txBody>
      </p:sp>
      <p:sp>
        <p:nvSpPr>
          <p:cNvPr id="4"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5"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759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357958"/>
            <a:ext cx="2540000" cy="357190"/>
          </a:xfrm>
          <a:ln/>
        </p:spPr>
        <p:txBody>
          <a:bodyPr/>
          <a:lstStyle>
            <a:lvl1pPr>
              <a:defRPr/>
            </a:lvl1pPr>
          </a:lstStyle>
          <a:p>
            <a:fld id="{A9C1C937-3504-4AED-9C4D-E0126148D2E3}" type="datetime1">
              <a:rPr lang="en-US" smtClean="0"/>
              <a:t>5/16/21</a:t>
            </a:fld>
            <a:endParaRPr lang="en-US" dirty="0"/>
          </a:p>
        </p:txBody>
      </p:sp>
      <p:sp>
        <p:nvSpPr>
          <p:cNvPr id="3" name="Rectangle 5"/>
          <p:cNvSpPr>
            <a:spLocks noGrp="1" noChangeArrowheads="1"/>
          </p:cNvSpPr>
          <p:nvPr>
            <p:ph type="ftr" sz="quarter" idx="11"/>
          </p:nvPr>
        </p:nvSpPr>
        <p:spPr>
          <a:xfrm>
            <a:off x="3657600" y="6357958"/>
            <a:ext cx="4165600" cy="357190"/>
          </a:xfrm>
          <a:ln/>
        </p:spPr>
        <p:txBody>
          <a:bodyPr/>
          <a:lstStyle>
            <a:lvl1pPr algn="ctr">
              <a:defRPr/>
            </a:lvl1pPr>
          </a:lstStyle>
          <a:p>
            <a:r>
              <a:rPr lang="es-ES" altLang="zh-CN" dirty="0"/>
              <a:t>CS132: Software Engineering</a:t>
            </a:r>
            <a:endParaRPr lang="en-US" dirty="0"/>
          </a:p>
        </p:txBody>
      </p:sp>
      <p:sp>
        <p:nvSpPr>
          <p:cNvPr id="4"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9571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t-I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061BBA9D-C6A9-47E0-87AB-306F553EDF3E}" type="datetime1">
              <a:rPr lang="en-US" smtClean="0"/>
              <a:t>5/16/21</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2692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t-I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it-IT"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F02206B2-013A-4259-B0E9-55DA943A13B9}" type="datetime1">
              <a:rPr lang="en-US" smtClean="0"/>
              <a:t>5/16/21</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93968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914400" y="332656"/>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dirty="0"/>
              <a:t>Fare clic per modificare lo stile del titolo</a:t>
            </a:r>
          </a:p>
        </p:txBody>
      </p:sp>
      <p:sp>
        <p:nvSpPr>
          <p:cNvPr id="19459" name="Rectangle 3"/>
          <p:cNvSpPr>
            <a:spLocks noGrp="1" noChangeArrowheads="1"/>
          </p:cNvSpPr>
          <p:nvPr>
            <p:ph type="body" idx="1"/>
          </p:nvPr>
        </p:nvSpPr>
        <p:spPr bwMode="auto">
          <a:xfrm>
            <a:off x="914400" y="1628806"/>
            <a:ext cx="10363200" cy="44671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28" name="Rectangle 4"/>
          <p:cNvSpPr>
            <a:spLocks noGrp="1" noChangeArrowheads="1"/>
          </p:cNvSpPr>
          <p:nvPr>
            <p:ph type="dt" sz="half" idx="2"/>
          </p:nvPr>
        </p:nvSpPr>
        <p:spPr bwMode="auto">
          <a:xfrm>
            <a:off x="914400" y="6357958"/>
            <a:ext cx="25400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fld id="{8513EFBD-067F-4030-821C-D7DAF0D2B9A3}" type="datetime1">
              <a:rPr lang="en-US" smtClean="0"/>
              <a:t>5/16/21</a:t>
            </a:fld>
            <a:endParaRPr lang="en-US" dirty="0"/>
          </a:p>
        </p:txBody>
      </p:sp>
      <p:sp>
        <p:nvSpPr>
          <p:cNvPr id="1029" name="Rectangle 5"/>
          <p:cNvSpPr>
            <a:spLocks noGrp="1" noChangeArrowheads="1"/>
          </p:cNvSpPr>
          <p:nvPr>
            <p:ph type="ftr" sz="quarter" idx="3"/>
          </p:nvPr>
        </p:nvSpPr>
        <p:spPr bwMode="auto">
          <a:xfrm>
            <a:off x="3657600" y="6357958"/>
            <a:ext cx="41656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a:r>
              <a:rPr lang="es-ES" altLang="zh-CN" dirty="0"/>
              <a:t>CS132: Software Engineering</a:t>
            </a:r>
            <a:endParaRPr lang="en-US" dirty="0"/>
          </a:p>
        </p:txBody>
      </p:sp>
      <p:sp>
        <p:nvSpPr>
          <p:cNvPr id="1030" name="Rectangle 6"/>
          <p:cNvSpPr>
            <a:spLocks noGrp="1" noChangeArrowheads="1"/>
          </p:cNvSpPr>
          <p:nvPr>
            <p:ph type="sldNum" sz="quarter" idx="4"/>
          </p:nvPr>
        </p:nvSpPr>
        <p:spPr bwMode="auto">
          <a:xfrm>
            <a:off x="8737600" y="6357958"/>
            <a:ext cx="25400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6F15528-21DE-4FAA-801E-634DDDAF4B2B}" type="slidenum">
              <a:rPr lang="en-US" smtClean="0"/>
              <a:pPr/>
              <a:t>‹#›</a:t>
            </a:fld>
            <a:endParaRPr lang="en-US" dirty="0"/>
          </a:p>
        </p:txBody>
      </p:sp>
      <p:sp>
        <p:nvSpPr>
          <p:cNvPr id="1031" name="Line 7"/>
          <p:cNvSpPr>
            <a:spLocks noChangeShapeType="1"/>
          </p:cNvSpPr>
          <p:nvPr/>
        </p:nvSpPr>
        <p:spPr bwMode="auto">
          <a:xfrm>
            <a:off x="914400" y="6324600"/>
            <a:ext cx="10363200" cy="0"/>
          </a:xfrm>
          <a:prstGeom prst="line">
            <a:avLst/>
          </a:prstGeom>
          <a:noFill/>
          <a:ln w="9525">
            <a:solidFill>
              <a:schemeClr val="tx1"/>
            </a:solidFill>
            <a:round/>
            <a:headEnd/>
            <a:tailEnd/>
          </a:ln>
          <a:effectLst/>
        </p:spPr>
        <p:txBody>
          <a:bodyPr wrap="none" anchor="ctr"/>
          <a:lstStyle/>
          <a:p>
            <a:pPr>
              <a:defRPr/>
            </a:pPr>
            <a:endParaRPr lang="it-IT" sz="1800"/>
          </a:p>
        </p:txBody>
      </p:sp>
      <p:sp>
        <p:nvSpPr>
          <p:cNvPr id="1032" name="Line 8"/>
          <p:cNvSpPr>
            <a:spLocks noChangeShapeType="1"/>
          </p:cNvSpPr>
          <p:nvPr/>
        </p:nvSpPr>
        <p:spPr bwMode="auto">
          <a:xfrm>
            <a:off x="914400" y="381000"/>
            <a:ext cx="10363200" cy="0"/>
          </a:xfrm>
          <a:prstGeom prst="line">
            <a:avLst/>
          </a:prstGeom>
          <a:noFill/>
          <a:ln w="9525">
            <a:solidFill>
              <a:schemeClr val="tx1"/>
            </a:solidFill>
            <a:round/>
            <a:headEnd/>
            <a:tailEnd/>
          </a:ln>
          <a:effectLst/>
        </p:spPr>
        <p:txBody>
          <a:bodyPr wrap="none" anchor="ctr"/>
          <a:lstStyle/>
          <a:p>
            <a:pPr>
              <a:defRPr/>
            </a:pPr>
            <a:endParaRPr lang="it-IT" sz="1800"/>
          </a:p>
        </p:txBody>
      </p:sp>
      <p:pic>
        <p:nvPicPr>
          <p:cNvPr id="9" name="Picture 2">
            <a:extLst>
              <a:ext uri="{FF2B5EF4-FFF2-40B4-BE49-F238E27FC236}">
                <a16:creationId xmlns:a16="http://schemas.microsoft.com/office/drawing/2014/main" id="{7E6B035E-F87B-4F39-AA83-2F2246EE71DA}"/>
              </a:ext>
            </a:extLst>
          </p:cNvPr>
          <p:cNvPicPr>
            <a:picLocks noChangeAspect="1" noChangeArrowheads="1"/>
          </p:cNvPicPr>
          <p:nvPr userDrawn="1"/>
        </p:nvPicPr>
        <p:blipFill>
          <a:blip r:embed="rId13" cstate="print"/>
          <a:srcRect/>
          <a:stretch>
            <a:fillRect/>
          </a:stretch>
        </p:blipFill>
        <p:spPr bwMode="auto">
          <a:xfrm>
            <a:off x="883784" y="44624"/>
            <a:ext cx="1134330" cy="306909"/>
          </a:xfrm>
          <a:prstGeom prst="rect">
            <a:avLst/>
          </a:prstGeom>
          <a:noFill/>
          <a:ln w="9525">
            <a:noFill/>
            <a:miter lim="800000"/>
            <a:headEnd/>
            <a:tailEnd/>
          </a:ln>
        </p:spPr>
      </p:pic>
    </p:spTree>
    <p:extLst>
      <p:ext uri="{BB962C8B-B14F-4D97-AF65-F5344CB8AC3E}">
        <p14:creationId xmlns:p14="http://schemas.microsoft.com/office/powerpoint/2010/main" val="2271234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C2873-2258-4883-88CE-962A441FCF63}"/>
              </a:ext>
            </a:extLst>
          </p:cNvPr>
          <p:cNvSpPr>
            <a:spLocks noGrp="1"/>
          </p:cNvSpPr>
          <p:nvPr>
            <p:ph type="ctrTitle"/>
          </p:nvPr>
        </p:nvSpPr>
        <p:spPr/>
        <p:txBody>
          <a:bodyPr/>
          <a:lstStyle/>
          <a:p>
            <a:r>
              <a:rPr lang="en-US" dirty="0"/>
              <a:t>Lecture 19: Testing (2)</a:t>
            </a:r>
          </a:p>
        </p:txBody>
      </p:sp>
      <p:sp>
        <p:nvSpPr>
          <p:cNvPr id="8" name="Subtitle 7">
            <a:extLst>
              <a:ext uri="{FF2B5EF4-FFF2-40B4-BE49-F238E27FC236}">
                <a16:creationId xmlns:a16="http://schemas.microsoft.com/office/drawing/2014/main" id="{F0ADD6C7-7ACA-4CD6-ACC6-14F6A648E4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471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A3873-5218-A94F-9A0A-C3C46998407C}"/>
              </a:ext>
            </a:extLst>
          </p:cNvPr>
          <p:cNvSpPr>
            <a:spLocks noGrp="1"/>
          </p:cNvSpPr>
          <p:nvPr>
            <p:ph type="title"/>
          </p:nvPr>
        </p:nvSpPr>
        <p:spPr/>
        <p:txBody>
          <a:bodyPr/>
          <a:lstStyle/>
          <a:p>
            <a:r>
              <a:rPr kumimoji="1" lang="en-US" altLang="zh-CN" dirty="0"/>
              <a:t>The Psychology of Testing (2)</a:t>
            </a:r>
            <a:endParaRPr kumimoji="1" lang="zh-CN" altLang="en-US" dirty="0"/>
          </a:p>
        </p:txBody>
      </p:sp>
      <p:sp>
        <p:nvSpPr>
          <p:cNvPr id="3" name="内容占位符 2">
            <a:extLst>
              <a:ext uri="{FF2B5EF4-FFF2-40B4-BE49-F238E27FC236}">
                <a16:creationId xmlns:a16="http://schemas.microsoft.com/office/drawing/2014/main" id="{6E74E75C-DF90-A24E-B287-A37F29A38A9A}"/>
              </a:ext>
            </a:extLst>
          </p:cNvPr>
          <p:cNvSpPr>
            <a:spLocks noGrp="1"/>
          </p:cNvSpPr>
          <p:nvPr>
            <p:ph idx="1"/>
          </p:nvPr>
        </p:nvSpPr>
        <p:spPr/>
        <p:txBody>
          <a:bodyPr/>
          <a:lstStyle/>
          <a:p>
            <a:r>
              <a:rPr lang="en" altLang="zh-CN" dirty="0"/>
              <a:t>A human psychology element called </a:t>
            </a:r>
            <a:r>
              <a:rPr lang="en" altLang="zh-CN" i="1" dirty="0">
                <a:solidFill>
                  <a:schemeClr val="tx2"/>
                </a:solidFill>
              </a:rPr>
              <a:t>Confirmation bias</a:t>
            </a:r>
            <a:r>
              <a:rPr lang="en" altLang="zh-CN" dirty="0"/>
              <a:t> refers to thinking that makes it difficult to accept information that disagrees with currently held beliefs. </a:t>
            </a:r>
          </a:p>
          <a:p>
            <a:r>
              <a:rPr lang="en" altLang="zh-CN" dirty="0"/>
              <a:t>For example,</a:t>
            </a:r>
            <a:r>
              <a:rPr lang="en" altLang="zh-CN" i="1" dirty="0"/>
              <a:t> Developers believe that their code has no errors. So, it is difficult for them to take that their code is incorrect. Testing is often looked upon as bearer of bad news by Developers as it highlights </a:t>
            </a:r>
            <a:r>
              <a:rPr lang="en" altLang="zh-CN" i="1" dirty="0">
                <a:solidFill>
                  <a:schemeClr val="tx2"/>
                </a:solidFill>
              </a:rPr>
              <a:t>defects/failures</a:t>
            </a:r>
            <a:r>
              <a:rPr lang="en" altLang="zh-CN" i="1" dirty="0"/>
              <a:t> in the system. It’s difficult to see the bigger picture that these defects eventually make the software better and more usable.</a:t>
            </a:r>
            <a:endParaRPr kumimoji="1" lang="zh-CN" altLang="en-US" dirty="0"/>
          </a:p>
        </p:txBody>
      </p:sp>
      <p:sp>
        <p:nvSpPr>
          <p:cNvPr id="4" name="页脚占位符 3">
            <a:extLst>
              <a:ext uri="{FF2B5EF4-FFF2-40B4-BE49-F238E27FC236}">
                <a16:creationId xmlns:a16="http://schemas.microsoft.com/office/drawing/2014/main" id="{0A2BBD5D-ABEC-6542-BEE1-F07B882FD28C}"/>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4269850C-FF12-BE41-AE8A-73B9485797A9}"/>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5534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94BE-D2C5-3B47-8C95-4924CAFB07F0}"/>
              </a:ext>
            </a:extLst>
          </p:cNvPr>
          <p:cNvSpPr>
            <a:spLocks noGrp="1"/>
          </p:cNvSpPr>
          <p:nvPr>
            <p:ph type="title"/>
          </p:nvPr>
        </p:nvSpPr>
        <p:spPr/>
        <p:txBody>
          <a:bodyPr/>
          <a:lstStyle/>
          <a:p>
            <a:r>
              <a:rPr kumimoji="1" lang="en-US" altLang="zh-CN" dirty="0"/>
              <a:t>Characteristics of a Software Tester</a:t>
            </a:r>
            <a:endParaRPr kumimoji="1" lang="zh-CN" altLang="en-US" dirty="0"/>
          </a:p>
        </p:txBody>
      </p:sp>
      <p:sp>
        <p:nvSpPr>
          <p:cNvPr id="3" name="内容占位符 2">
            <a:extLst>
              <a:ext uri="{FF2B5EF4-FFF2-40B4-BE49-F238E27FC236}">
                <a16:creationId xmlns:a16="http://schemas.microsoft.com/office/drawing/2014/main" id="{FD201C67-D380-A741-900E-88EAA28A3522}"/>
              </a:ext>
            </a:extLst>
          </p:cNvPr>
          <p:cNvSpPr>
            <a:spLocks noGrp="1"/>
          </p:cNvSpPr>
          <p:nvPr>
            <p:ph idx="1"/>
          </p:nvPr>
        </p:nvSpPr>
        <p:spPr>
          <a:xfrm>
            <a:off x="914400" y="1547664"/>
            <a:ext cx="10363200" cy="4467194"/>
          </a:xfrm>
        </p:spPr>
        <p:txBody>
          <a:bodyPr/>
          <a:lstStyle/>
          <a:p>
            <a:r>
              <a:rPr kumimoji="1" lang="en-US" altLang="zh-CN" dirty="0"/>
              <a:t>Software testers also need to acquire the following skills in addition to technical skills:</a:t>
            </a:r>
          </a:p>
          <a:p>
            <a:pPr lvl="1"/>
            <a:r>
              <a:rPr kumimoji="1" lang="en-US" altLang="zh-CN" dirty="0">
                <a:solidFill>
                  <a:schemeClr val="tx2"/>
                </a:solidFill>
              </a:rPr>
              <a:t>Interpersonal skills</a:t>
            </a:r>
            <a:r>
              <a:rPr kumimoji="1" lang="en-US" altLang="zh-CN" dirty="0"/>
              <a:t>:  Firstly, there should be effective communication between testers &amp; developers about defects, failures, test results, the progress of tests and risks, etc. The way of conveying message should be very concise, complete, and humble. Additionally, they should to build friendly relations with developers so that they are comfortable to share feedback.</a:t>
            </a:r>
          </a:p>
          <a:p>
            <a:pPr lvl="1"/>
            <a:r>
              <a:rPr kumimoji="1" lang="en-US" altLang="zh-CN" dirty="0">
                <a:solidFill>
                  <a:schemeClr val="tx2"/>
                </a:solidFill>
              </a:rPr>
              <a:t>Sharp observation</a:t>
            </a:r>
            <a:r>
              <a:rPr kumimoji="1" lang="en-US" altLang="zh-CN" dirty="0"/>
              <a:t>: Secondly,  the software testers must have an “eye for detail”. The testers can quickly identify or detect many critical errors if they observe sharply. Moreover, they should examine the software for the parameters such as ‘look &amp; feel’ of GUI, incorrect data representation, ease of use, etc. </a:t>
            </a:r>
            <a:endParaRPr kumimoji="1" lang="zh-CN" altLang="en-US" dirty="0"/>
          </a:p>
        </p:txBody>
      </p:sp>
      <p:sp>
        <p:nvSpPr>
          <p:cNvPr id="4" name="页脚占位符 3">
            <a:extLst>
              <a:ext uri="{FF2B5EF4-FFF2-40B4-BE49-F238E27FC236}">
                <a16:creationId xmlns:a16="http://schemas.microsoft.com/office/drawing/2014/main" id="{CFE2E8C3-BAD0-E94D-93CB-DEE16388380F}"/>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44012CB6-6355-374C-B31F-519D7FD54489}"/>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407912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74DF0-9206-3A4A-8F79-4BD0B5D34FAC}"/>
              </a:ext>
            </a:extLst>
          </p:cNvPr>
          <p:cNvSpPr>
            <a:spLocks noGrp="1"/>
          </p:cNvSpPr>
          <p:nvPr>
            <p:ph type="title"/>
          </p:nvPr>
        </p:nvSpPr>
        <p:spPr/>
        <p:txBody>
          <a:bodyPr/>
          <a:lstStyle/>
          <a:p>
            <a:r>
              <a:rPr kumimoji="1" lang="en-US" altLang="zh-CN" dirty="0"/>
              <a:t>Characteristics of a Software Tester (2)</a:t>
            </a:r>
            <a:endParaRPr kumimoji="1" lang="zh-CN" altLang="en-US" dirty="0"/>
          </a:p>
        </p:txBody>
      </p:sp>
      <p:sp>
        <p:nvSpPr>
          <p:cNvPr id="3" name="内容占位符 2">
            <a:extLst>
              <a:ext uri="{FF2B5EF4-FFF2-40B4-BE49-F238E27FC236}">
                <a16:creationId xmlns:a16="http://schemas.microsoft.com/office/drawing/2014/main" id="{4F017D8B-EF27-6B40-9B89-A93EEADBCA5E}"/>
              </a:ext>
            </a:extLst>
          </p:cNvPr>
          <p:cNvSpPr>
            <a:spLocks noGrp="1"/>
          </p:cNvSpPr>
          <p:nvPr>
            <p:ph idx="1"/>
          </p:nvPr>
        </p:nvSpPr>
        <p:spPr>
          <a:xfrm>
            <a:off x="914400" y="1351220"/>
            <a:ext cx="10363200" cy="4467194"/>
          </a:xfrm>
        </p:spPr>
        <p:txBody>
          <a:bodyPr/>
          <a:lstStyle/>
          <a:p>
            <a:pPr lvl="1"/>
            <a:r>
              <a:rPr kumimoji="1" lang="en-US" altLang="zh-CN" dirty="0">
                <a:solidFill>
                  <a:schemeClr val="tx2"/>
                </a:solidFill>
              </a:rPr>
              <a:t>Customer-oriented perspective</a:t>
            </a:r>
            <a:r>
              <a:rPr kumimoji="1" lang="en-US" altLang="zh-CN" dirty="0"/>
              <a:t>: t</a:t>
            </a:r>
            <a:r>
              <a:rPr lang="en" altLang="zh-CN" dirty="0"/>
              <a:t>he software testers should adopt a customer-oriented perspective while testing the software product. They should be able to place themselves in customer shoes and test the product as a mere end-user.</a:t>
            </a:r>
          </a:p>
          <a:p>
            <a:pPr lvl="1"/>
            <a:r>
              <a:rPr lang="en" altLang="zh-CN" dirty="0">
                <a:solidFill>
                  <a:schemeClr val="tx2"/>
                </a:solidFill>
              </a:rPr>
              <a:t>Cynical but friendly attitude</a:t>
            </a:r>
            <a:r>
              <a:rPr lang="en" altLang="zh-CN" dirty="0"/>
              <a:t>: Regardless of the nature of the project, the tester must be tenacious when questioning even the minor ambiguity until it is proven. Different situations may arise during the test. For instance, the detection of a large number of errors may cause a more significant delay in the shipment of the product. It can lead to a tight situation between testers and other development teams. The tester must balance this relationship. It should not happen at the expense of errors. Testers should convince and defend the intentions of “attacking software issues but not software developers.”</a:t>
            </a:r>
          </a:p>
          <a:p>
            <a:pPr marL="0" indent="0">
              <a:buNone/>
            </a:pPr>
            <a:endParaRPr kumimoji="1" lang="zh-CN" altLang="en-US" dirty="0"/>
          </a:p>
        </p:txBody>
      </p:sp>
      <p:sp>
        <p:nvSpPr>
          <p:cNvPr id="4" name="页脚占位符 3">
            <a:extLst>
              <a:ext uri="{FF2B5EF4-FFF2-40B4-BE49-F238E27FC236}">
                <a16:creationId xmlns:a16="http://schemas.microsoft.com/office/drawing/2014/main" id="{482484B1-82CC-B646-B872-3562B1A04DF6}"/>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5A8F543-5E48-8E41-AA33-2524A5D346DE}"/>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84488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2E279-4320-2A4B-A1B6-CEBA669899E6}"/>
              </a:ext>
            </a:extLst>
          </p:cNvPr>
          <p:cNvSpPr>
            <a:spLocks noGrp="1"/>
          </p:cNvSpPr>
          <p:nvPr>
            <p:ph type="title"/>
          </p:nvPr>
        </p:nvSpPr>
        <p:spPr/>
        <p:txBody>
          <a:bodyPr/>
          <a:lstStyle/>
          <a:p>
            <a:r>
              <a:rPr kumimoji="1" lang="en-US" altLang="zh-CN" dirty="0"/>
              <a:t>Characteristics of a Software Tester (3)</a:t>
            </a:r>
            <a:endParaRPr kumimoji="1" lang="zh-CN" altLang="en-US" dirty="0"/>
          </a:p>
        </p:txBody>
      </p:sp>
      <p:sp>
        <p:nvSpPr>
          <p:cNvPr id="3" name="内容占位符 2">
            <a:extLst>
              <a:ext uri="{FF2B5EF4-FFF2-40B4-BE49-F238E27FC236}">
                <a16:creationId xmlns:a16="http://schemas.microsoft.com/office/drawing/2014/main" id="{C5492768-BC88-4941-BAAB-D55E02D77333}"/>
              </a:ext>
            </a:extLst>
          </p:cNvPr>
          <p:cNvSpPr>
            <a:spLocks noGrp="1"/>
          </p:cNvSpPr>
          <p:nvPr>
            <p:ph idx="1"/>
          </p:nvPr>
        </p:nvSpPr>
        <p:spPr/>
        <p:txBody>
          <a:bodyPr/>
          <a:lstStyle/>
          <a:p>
            <a:pPr lvl="1"/>
            <a:r>
              <a:rPr lang="en" altLang="zh-CN" dirty="0">
                <a:solidFill>
                  <a:schemeClr val="tx2"/>
                </a:solidFill>
              </a:rPr>
              <a:t>Organized, flexible, and patient at work</a:t>
            </a:r>
            <a:r>
              <a:rPr lang="en" altLang="zh-CN" dirty="0"/>
              <a:t>: Testers realize that they can also make mistakes. Therefore, they should be excellent organizers -they must-have checklists, facts, and figures to support their findings. Additionally, the tester should be flexible and open to new strategies. Sometimes, significant tests must be re-run that would otherwise change the fundamental functionality of the software. Therefore, the tester should have the patience to retest the software for as many new errors as may arise. Testers must be patient and stay prepared in projects where requirements change rapidly.</a:t>
            </a:r>
          </a:p>
          <a:p>
            <a:endParaRPr kumimoji="1" lang="zh-CN" altLang="en-US" dirty="0"/>
          </a:p>
        </p:txBody>
      </p:sp>
      <p:sp>
        <p:nvSpPr>
          <p:cNvPr id="4" name="页脚占位符 3">
            <a:extLst>
              <a:ext uri="{FF2B5EF4-FFF2-40B4-BE49-F238E27FC236}">
                <a16:creationId xmlns:a16="http://schemas.microsoft.com/office/drawing/2014/main" id="{0EA2EBFA-DF68-EB47-A2B9-516A73FC6C1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A9520FB-3819-A340-A5B8-938337C5EDDF}"/>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54473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587ED-A4F2-234A-9EC8-64D82680588D}"/>
              </a:ext>
            </a:extLst>
          </p:cNvPr>
          <p:cNvSpPr>
            <a:spLocks noGrp="1"/>
          </p:cNvSpPr>
          <p:nvPr>
            <p:ph type="title"/>
          </p:nvPr>
        </p:nvSpPr>
        <p:spPr/>
        <p:txBody>
          <a:bodyPr/>
          <a:lstStyle/>
          <a:p>
            <a:r>
              <a:rPr kumimoji="1" lang="en-US" altLang="zh-CN" dirty="0"/>
              <a:t>Characteristics of a Software Tester (4)</a:t>
            </a:r>
            <a:endParaRPr kumimoji="1" lang="zh-CN" altLang="en-US" dirty="0"/>
          </a:p>
        </p:txBody>
      </p:sp>
      <p:sp>
        <p:nvSpPr>
          <p:cNvPr id="3" name="内容占位符 2">
            <a:extLst>
              <a:ext uri="{FF2B5EF4-FFF2-40B4-BE49-F238E27FC236}">
                <a16:creationId xmlns:a16="http://schemas.microsoft.com/office/drawing/2014/main" id="{A067D5E9-DD4B-9D4E-BF7A-13DB3360FECB}"/>
              </a:ext>
            </a:extLst>
          </p:cNvPr>
          <p:cNvSpPr>
            <a:spLocks noGrp="1"/>
          </p:cNvSpPr>
          <p:nvPr>
            <p:ph idx="1"/>
          </p:nvPr>
        </p:nvSpPr>
        <p:spPr/>
        <p:txBody>
          <a:bodyPr/>
          <a:lstStyle/>
          <a:p>
            <a:pPr lvl="1"/>
            <a:r>
              <a:rPr lang="en" altLang="zh-CN" dirty="0">
                <a:solidFill>
                  <a:schemeClr val="tx2"/>
                </a:solidFill>
              </a:rPr>
              <a:t>Objective and neutral attitude</a:t>
            </a:r>
            <a:r>
              <a:rPr lang="en" altLang="zh-CN" dirty="0"/>
              <a:t>: No one likes to hear and believe the bad news. Well, testers resemble messengers of bad news in a software project team. No matter how brilliant the testers are at their job; nobody wants to share the bad news. But, the tester always communicates the wrong part of the software, which the developers do not like. The tester must be able to deal with the situation in which he has to face the accusation of doing his job (i.e., detecting errors) too well. The tester’s work should be appreciated, and the development team should welcome the errors. That is because every potential error encountered by the tester would mean a reduction of an error that the client might have encountered.</a:t>
            </a:r>
          </a:p>
          <a:p>
            <a:endParaRPr kumimoji="1" lang="zh-CN" altLang="en-US" dirty="0"/>
          </a:p>
        </p:txBody>
      </p:sp>
      <p:sp>
        <p:nvSpPr>
          <p:cNvPr id="4" name="页脚占位符 3">
            <a:extLst>
              <a:ext uri="{FF2B5EF4-FFF2-40B4-BE49-F238E27FC236}">
                <a16:creationId xmlns:a16="http://schemas.microsoft.com/office/drawing/2014/main" id="{4CF206D5-4343-7545-9655-ABBEB955C947}"/>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B2A69C5-3D39-2B4E-BD42-383291671F9B}"/>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87678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Reasons that Bugs Escape Testing</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kumimoji="1" lang="en-US" altLang="zh-CN" dirty="0"/>
              <a:t>User executed untested code.</a:t>
            </a:r>
          </a:p>
          <a:p>
            <a:r>
              <a:rPr kumimoji="1" lang="en-US" altLang="zh-CN" dirty="0"/>
              <a:t>User executed statements in a different order than was tested.</a:t>
            </a:r>
          </a:p>
          <a:p>
            <a:r>
              <a:rPr kumimoji="1" lang="en-US" altLang="zh-CN" dirty="0"/>
              <a:t>User entered an untested combination.</a:t>
            </a:r>
          </a:p>
          <a:p>
            <a:r>
              <a:rPr kumimoji="1" lang="en-US" altLang="zh-CN" dirty="0"/>
              <a:t>User’s operating environment was not tested.</a:t>
            </a: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57995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Why Can’t Every Bug be Found?</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kumimoji="1" lang="en-US" altLang="zh-CN" dirty="0"/>
              <a:t>Too many possible paths.</a:t>
            </a:r>
          </a:p>
          <a:p>
            <a:r>
              <a:rPr kumimoji="1" lang="en-US" altLang="zh-CN" dirty="0"/>
              <a:t>Too many possible inputs.</a:t>
            </a:r>
          </a:p>
          <a:p>
            <a:r>
              <a:rPr kumimoji="1" lang="en-US" altLang="zh-CN" dirty="0"/>
              <a:t>Too many possible user environments.</a:t>
            </a:r>
          </a:p>
          <a:p>
            <a:pPr marL="0" indent="0">
              <a:buNone/>
            </a:pP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22811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Too Many Possible Paths</a:t>
            </a: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6" name="Picture 9" descr="Image3">
            <a:extLst>
              <a:ext uri="{FF2B5EF4-FFF2-40B4-BE49-F238E27FC236}">
                <a16:creationId xmlns:a16="http://schemas.microsoft.com/office/drawing/2014/main" id="{9A9601CA-09E3-9447-A714-D6581804E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23307"/>
            <a:ext cx="6705600" cy="481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1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271CD-DBA6-DC4A-B933-065C18F90B06}"/>
              </a:ext>
            </a:extLst>
          </p:cNvPr>
          <p:cNvSpPr>
            <a:spLocks noGrp="1"/>
          </p:cNvSpPr>
          <p:nvPr>
            <p:ph type="title"/>
          </p:nvPr>
        </p:nvSpPr>
        <p:spPr/>
        <p:txBody>
          <a:bodyPr/>
          <a:lstStyle/>
          <a:p>
            <a:r>
              <a:rPr kumimoji="1" lang="en-US" altLang="zh-CN" dirty="0"/>
              <a:t>Too Many Possible Paths</a:t>
            </a:r>
            <a:endParaRPr kumimoji="1" lang="zh-CN" altLang="en-US" dirty="0"/>
          </a:p>
        </p:txBody>
      </p:sp>
      <p:sp>
        <p:nvSpPr>
          <p:cNvPr id="3" name="内容占位符 2">
            <a:extLst>
              <a:ext uri="{FF2B5EF4-FFF2-40B4-BE49-F238E27FC236}">
                <a16:creationId xmlns:a16="http://schemas.microsoft.com/office/drawing/2014/main" id="{6E7F39C9-1A02-BA41-B472-A2C8D940CF14}"/>
              </a:ext>
            </a:extLst>
          </p:cNvPr>
          <p:cNvSpPr>
            <a:spLocks noGrp="1"/>
          </p:cNvSpPr>
          <p:nvPr>
            <p:ph idx="1"/>
          </p:nvPr>
        </p:nvSpPr>
        <p:spPr/>
        <p:txBody>
          <a:bodyPr/>
          <a:lstStyle/>
          <a:p>
            <a:pPr>
              <a:lnSpc>
                <a:spcPct val="90000"/>
              </a:lnSpc>
            </a:pPr>
            <a:r>
              <a:rPr lang="en-US" altLang="zh-CN" dirty="0">
                <a:ea typeface="宋体" panose="02010600030101010101" pitchFamily="2" charset="-122"/>
              </a:rPr>
              <a:t>There are 5 paths from A to X without passing through the loop.</a:t>
            </a:r>
          </a:p>
          <a:p>
            <a:pPr>
              <a:lnSpc>
                <a:spcPct val="90000"/>
              </a:lnSpc>
            </a:pPr>
            <a:r>
              <a:rPr lang="en-US" altLang="zh-CN" dirty="0">
                <a:ea typeface="宋体" panose="02010600030101010101" pitchFamily="2" charset="-122"/>
              </a:rPr>
              <a:t>There are 5</a:t>
            </a:r>
            <a:r>
              <a:rPr lang="en-US" altLang="zh-CN" baseline="30000" dirty="0">
                <a:ea typeface="宋体" panose="02010600030101010101" pitchFamily="2" charset="-122"/>
              </a:rPr>
              <a:t>20</a:t>
            </a:r>
            <a:r>
              <a:rPr lang="en-US" altLang="zh-CN" dirty="0">
                <a:ea typeface="宋体" panose="02010600030101010101" pitchFamily="2" charset="-122"/>
              </a:rPr>
              <a:t> paths from A to X after passing through the loop 20 times.</a:t>
            </a:r>
          </a:p>
          <a:p>
            <a:pPr>
              <a:lnSpc>
                <a:spcPct val="90000"/>
              </a:lnSpc>
            </a:pPr>
            <a:r>
              <a:rPr lang="en-US" altLang="zh-CN" dirty="0">
                <a:ea typeface="宋体" panose="02010600030101010101" pitchFamily="2" charset="-122"/>
              </a:rPr>
              <a:t>There are 5 + 5</a:t>
            </a:r>
            <a:r>
              <a:rPr lang="en-US" altLang="zh-CN" baseline="30000" dirty="0">
                <a:ea typeface="宋体" panose="02010600030101010101" pitchFamily="2" charset="-122"/>
              </a:rPr>
              <a:t>2</a:t>
            </a:r>
            <a:r>
              <a:rPr lang="en-US" altLang="zh-CN" dirty="0">
                <a:ea typeface="宋体" panose="02010600030101010101" pitchFamily="2" charset="-122"/>
              </a:rPr>
              <a:t> + 5</a:t>
            </a:r>
            <a:r>
              <a:rPr lang="en-US" altLang="zh-CN" baseline="30000" dirty="0">
                <a:ea typeface="宋体" panose="02010600030101010101" pitchFamily="2" charset="-122"/>
              </a:rPr>
              <a:t>3</a:t>
            </a:r>
            <a:r>
              <a:rPr lang="en-US" altLang="zh-CN" dirty="0">
                <a:ea typeface="宋体" panose="02010600030101010101" pitchFamily="2" charset="-122"/>
              </a:rPr>
              <a:t> +…+ 5</a:t>
            </a:r>
            <a:r>
              <a:rPr lang="en-US" altLang="zh-CN" baseline="30000" dirty="0">
                <a:ea typeface="宋体" panose="02010600030101010101" pitchFamily="2" charset="-122"/>
              </a:rPr>
              <a:t>20</a:t>
            </a:r>
            <a:r>
              <a:rPr lang="en-US" altLang="zh-CN" dirty="0">
                <a:ea typeface="宋体" panose="02010600030101010101" pitchFamily="2" charset="-122"/>
              </a:rPr>
              <a:t> = 100 trillion possible paths in this program.</a:t>
            </a:r>
          </a:p>
          <a:p>
            <a:pPr>
              <a:lnSpc>
                <a:spcPct val="90000"/>
              </a:lnSpc>
            </a:pPr>
            <a:r>
              <a:rPr lang="en-US" altLang="zh-CN" dirty="0">
                <a:ea typeface="宋体" panose="02010600030101010101" pitchFamily="2" charset="-122"/>
              </a:rPr>
              <a:t>If you could test a path per second it would take more than 3 million years!</a:t>
            </a:r>
          </a:p>
          <a:p>
            <a:endParaRPr kumimoji="1" lang="zh-CN" altLang="en-US" dirty="0"/>
          </a:p>
        </p:txBody>
      </p:sp>
      <p:sp>
        <p:nvSpPr>
          <p:cNvPr id="4" name="页脚占位符 3">
            <a:extLst>
              <a:ext uri="{FF2B5EF4-FFF2-40B4-BE49-F238E27FC236}">
                <a16:creationId xmlns:a16="http://schemas.microsoft.com/office/drawing/2014/main" id="{027F196D-C5C3-9C46-BF83-1EE2ED37950A}"/>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5F04284D-33F0-6549-8144-C6B453D1C714}"/>
              </a:ext>
            </a:extLst>
          </p:cNvPr>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9" descr="Image3">
            <a:extLst>
              <a:ext uri="{FF2B5EF4-FFF2-40B4-BE49-F238E27FC236}">
                <a16:creationId xmlns:a16="http://schemas.microsoft.com/office/drawing/2014/main" id="{BCFC5F66-E7AE-A74F-A735-B098614EB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054" y="4240975"/>
            <a:ext cx="2752546" cy="197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6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Too Many Possible Inputs</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kumimoji="1" lang="en-US" altLang="zh-CN" dirty="0"/>
              <a:t>Problems take input in a variety of ways: mouse, keyboard, and other devices.</a:t>
            </a:r>
          </a:p>
          <a:p>
            <a:r>
              <a:rPr kumimoji="1" lang="en-US" altLang="zh-CN" dirty="0"/>
              <a:t>Must test Valid and Invalid input.</a:t>
            </a:r>
          </a:p>
          <a:p>
            <a:r>
              <a:rPr kumimoji="1" lang="en-US" altLang="zh-CN" dirty="0"/>
              <a:t>Most importantly, there are an infinite amount of sequences of inputs to be tested.</a:t>
            </a: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99475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914D4-DA46-B845-ADF4-9140072E18C9}"/>
              </a:ext>
            </a:extLst>
          </p:cNvPr>
          <p:cNvSpPr>
            <a:spLocks noGrp="1"/>
          </p:cNvSpPr>
          <p:nvPr>
            <p:ph type="title"/>
          </p:nvPr>
        </p:nvSpPr>
        <p:spPr/>
        <p:txBody>
          <a:bodyPr/>
          <a:lstStyle/>
          <a:p>
            <a:r>
              <a:rPr kumimoji="1" lang="en-US" altLang="zh-CN" dirty="0"/>
              <a:t>Testing</a:t>
            </a:r>
            <a:endParaRPr kumimoji="1" lang="zh-CN" altLang="en-US" dirty="0"/>
          </a:p>
        </p:txBody>
      </p:sp>
      <p:sp>
        <p:nvSpPr>
          <p:cNvPr id="3" name="内容占位符 2">
            <a:extLst>
              <a:ext uri="{FF2B5EF4-FFF2-40B4-BE49-F238E27FC236}">
                <a16:creationId xmlns:a16="http://schemas.microsoft.com/office/drawing/2014/main" id="{C03BB3CF-5D70-0943-A820-25701967D2AF}"/>
              </a:ext>
            </a:extLst>
          </p:cNvPr>
          <p:cNvSpPr>
            <a:spLocks noGrp="1"/>
          </p:cNvSpPr>
          <p:nvPr>
            <p:ph idx="1"/>
          </p:nvPr>
        </p:nvSpPr>
        <p:spPr/>
        <p:txBody>
          <a:bodyPr/>
          <a:lstStyle/>
          <a:p>
            <a:r>
              <a:rPr kumimoji="1" lang="en-US" altLang="zh-CN" i="1" dirty="0">
                <a:solidFill>
                  <a:srgbClr val="C00000"/>
                </a:solidFill>
              </a:rPr>
              <a:t>Testing</a:t>
            </a:r>
            <a:r>
              <a:rPr kumimoji="1" lang="en-US" altLang="zh-CN" dirty="0"/>
              <a:t> a set of activities with the objective of identifying failures in a software or system and to evaluate its level of quality, to obtain user satisfaction. It is a set of tasks with clearly defined goals.</a:t>
            </a:r>
          </a:p>
          <a:p>
            <a:endParaRPr kumimoji="1" lang="zh-CN" altLang="en-US" dirty="0"/>
          </a:p>
        </p:txBody>
      </p:sp>
      <p:sp>
        <p:nvSpPr>
          <p:cNvPr id="4" name="页脚占位符 3">
            <a:extLst>
              <a:ext uri="{FF2B5EF4-FFF2-40B4-BE49-F238E27FC236}">
                <a16:creationId xmlns:a16="http://schemas.microsoft.com/office/drawing/2014/main" id="{D721961E-2649-CE44-B64D-A2E2985DCB67}"/>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78D723EE-E90A-7F4E-A262-360C934AA55D}"/>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53036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Too Many Possible User Environment</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kumimoji="1" lang="en-US" altLang="zh-CN" dirty="0"/>
              <a:t>Difficult to replicate the user’s combination of hardware, peripherals, OS, and applications.</a:t>
            </a:r>
          </a:p>
          <a:p>
            <a:r>
              <a:rPr kumimoji="1" lang="en-US" altLang="zh-CN" dirty="0"/>
              <a:t>Impossible to replicate a thousand-node network to test networking software.</a:t>
            </a: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20</a:t>
            </a:fld>
            <a:endParaRPr lang="en-US" dirty="0"/>
          </a:p>
        </p:txBody>
      </p:sp>
      <p:grpSp>
        <p:nvGrpSpPr>
          <p:cNvPr id="6" name="Group 5">
            <a:extLst>
              <a:ext uri="{FF2B5EF4-FFF2-40B4-BE49-F238E27FC236}">
                <a16:creationId xmlns:a16="http://schemas.microsoft.com/office/drawing/2014/main" id="{A92773C5-04FF-FE43-944A-306ADB287828}"/>
              </a:ext>
            </a:extLst>
          </p:cNvPr>
          <p:cNvGrpSpPr>
            <a:grpSpLocks/>
          </p:cNvGrpSpPr>
          <p:nvPr/>
        </p:nvGrpSpPr>
        <p:grpSpPr bwMode="auto">
          <a:xfrm>
            <a:off x="1973262" y="3810000"/>
            <a:ext cx="8245475" cy="2286000"/>
            <a:chOff x="240" y="2496"/>
            <a:chExt cx="5194" cy="1440"/>
          </a:xfrm>
        </p:grpSpPr>
        <p:pic>
          <p:nvPicPr>
            <p:cNvPr id="7" name="Picture 6" descr="C:\Documents and Settings\pclab\My Documents\My Pictures\ScrSht95logo.jpg">
              <a:extLst>
                <a:ext uri="{FF2B5EF4-FFF2-40B4-BE49-F238E27FC236}">
                  <a16:creationId xmlns:a16="http://schemas.microsoft.com/office/drawing/2014/main" id="{F116A41E-8528-F54F-BFB5-70FC2983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2496"/>
              <a:ext cx="1152" cy="1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Documents and Settings\pclab\My Documents\My Pictures\ScrSht98Logo.jpg">
              <a:extLst>
                <a:ext uri="{FF2B5EF4-FFF2-40B4-BE49-F238E27FC236}">
                  <a16:creationId xmlns:a16="http://schemas.microsoft.com/office/drawing/2014/main" id="{90112433-1254-A84D-B815-EAC12A1C3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496"/>
              <a:ext cx="1152" cy="1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Documents and Settings\pclab\My Documents\My Pictures\Win2000.jpg">
              <a:extLst>
                <a:ext uri="{FF2B5EF4-FFF2-40B4-BE49-F238E27FC236}">
                  <a16:creationId xmlns:a16="http://schemas.microsoft.com/office/drawing/2014/main" id="{32669AC6-6C56-EE46-A553-EEA83FFD6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96"/>
              <a:ext cx="1152" cy="14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Documents and Settings\pclab\My Documents\My Pictures\MELOGO.jpg">
              <a:extLst>
                <a:ext uri="{FF2B5EF4-FFF2-40B4-BE49-F238E27FC236}">
                  <a16:creationId xmlns:a16="http://schemas.microsoft.com/office/drawing/2014/main" id="{37B312B6-0ECE-584E-A1D5-751140FDA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496"/>
              <a:ext cx="1114" cy="14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742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kumimoji="1" lang="en-US" altLang="zh-CN" dirty="0"/>
              <a:t>Testing identifies the presence of defects.</a:t>
            </a:r>
          </a:p>
          <a:p>
            <a:pPr lvl="1"/>
            <a:r>
              <a:rPr kumimoji="1" lang="en-US" altLang="zh-CN" dirty="0"/>
              <a:t>Testing enables the identification of defects present in a piece of code, but does not show that such defects are not present.</a:t>
            </a:r>
          </a:p>
          <a:p>
            <a:r>
              <a:rPr kumimoji="1" lang="en-US" altLang="zh-CN" dirty="0"/>
              <a:t>Exhaustive testing is impossible</a:t>
            </a:r>
          </a:p>
          <a:p>
            <a:pPr lvl="1"/>
            <a:r>
              <a:rPr kumimoji="1" lang="en-US" altLang="zh-CN" dirty="0"/>
              <a:t>It is impossible to undertake exhaustive testing, to test “everything”. </a:t>
            </a:r>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72339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9AEAF-45AA-1E43-BEA5-B7EEFE356523}"/>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 (2)</a:t>
            </a:r>
            <a:endParaRPr kumimoji="1" lang="zh-CN" altLang="en-US" dirty="0"/>
          </a:p>
        </p:txBody>
      </p:sp>
      <p:sp>
        <p:nvSpPr>
          <p:cNvPr id="3" name="内容占位符 2">
            <a:extLst>
              <a:ext uri="{FF2B5EF4-FFF2-40B4-BE49-F238E27FC236}">
                <a16:creationId xmlns:a16="http://schemas.microsoft.com/office/drawing/2014/main" id="{4D70E43C-2337-934E-BEAE-D2D84594EEDD}"/>
              </a:ext>
            </a:extLst>
          </p:cNvPr>
          <p:cNvSpPr>
            <a:spLocks noGrp="1"/>
          </p:cNvSpPr>
          <p:nvPr>
            <p:ph idx="1"/>
          </p:nvPr>
        </p:nvSpPr>
        <p:spPr/>
        <p:txBody>
          <a:bodyPr/>
          <a:lstStyle/>
          <a:p>
            <a:r>
              <a:rPr kumimoji="1" lang="en-US" altLang="zh-CN" dirty="0"/>
              <a:t>Early testing</a:t>
            </a:r>
          </a:p>
          <a:p>
            <a:pPr lvl="1"/>
            <a:r>
              <a:rPr kumimoji="1" lang="en-US" altLang="zh-CN" dirty="0"/>
              <a:t>Test early in the development cycle or “early testing” </a:t>
            </a:r>
          </a:p>
          <a:p>
            <a:pPr marL="457200" lvl="1" indent="0">
              <a:buNone/>
            </a:pPr>
            <a:r>
              <a:rPr kumimoji="1" lang="en-US" altLang="zh-CN" dirty="0"/>
              <a:t>This principle is based on the fact that costs, whether development costs, testing costs, defect correction cost, etc. increase throughout the project.</a:t>
            </a:r>
            <a:r>
              <a:rPr lang="en" altLang="zh-CN" dirty="0"/>
              <a:t> It is </a:t>
            </a:r>
            <a:r>
              <a:rPr lang="en" altLang="zh-CN" dirty="0">
                <a:solidFill>
                  <a:schemeClr val="tx2"/>
                </a:solidFill>
              </a:rPr>
              <a:t>economically more sensible to detect defects as early as possible</a:t>
            </a:r>
            <a:r>
              <a:rPr lang="en" altLang="zh-CN" dirty="0"/>
              <a:t>; thus avoiding the design of incorrect code, the creation of test cases, which require design and maintenance of the created test cases, the identification of defects that have to be logged, fixed, and retested.</a:t>
            </a:r>
            <a:endParaRPr kumimoji="1" lang="en-US" altLang="zh-CN" dirty="0"/>
          </a:p>
          <a:p>
            <a:endParaRPr kumimoji="1" lang="zh-CN" altLang="en-US" dirty="0"/>
          </a:p>
        </p:txBody>
      </p:sp>
      <p:sp>
        <p:nvSpPr>
          <p:cNvPr id="4" name="页脚占位符 3">
            <a:extLst>
              <a:ext uri="{FF2B5EF4-FFF2-40B4-BE49-F238E27FC236}">
                <a16:creationId xmlns:a16="http://schemas.microsoft.com/office/drawing/2014/main" id="{4175D96D-0D6A-8C43-BACE-BC8E588245D8}"/>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CC6BACE4-7693-BE48-AA27-9B8A4823763F}"/>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33925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22DD6-1E06-574E-9AF7-34B27F2AF3B1}"/>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 (3)</a:t>
            </a:r>
            <a:endParaRPr kumimoji="1" lang="zh-CN" altLang="en-US" dirty="0"/>
          </a:p>
        </p:txBody>
      </p:sp>
      <p:sp>
        <p:nvSpPr>
          <p:cNvPr id="3" name="内容占位符 2">
            <a:extLst>
              <a:ext uri="{FF2B5EF4-FFF2-40B4-BE49-F238E27FC236}">
                <a16:creationId xmlns:a16="http://schemas.microsoft.com/office/drawing/2014/main" id="{13C56242-5ABE-3B44-B5E6-A5DE6FAA813A}"/>
              </a:ext>
            </a:extLst>
          </p:cNvPr>
          <p:cNvSpPr>
            <a:spLocks noGrp="1"/>
          </p:cNvSpPr>
          <p:nvPr>
            <p:ph idx="1"/>
          </p:nvPr>
        </p:nvSpPr>
        <p:spPr/>
        <p:txBody>
          <a:bodyPr/>
          <a:lstStyle/>
          <a:p>
            <a:r>
              <a:rPr kumimoji="1" lang="en-US" altLang="zh-CN" dirty="0"/>
              <a:t>Defect clustering</a:t>
            </a:r>
          </a:p>
          <a:p>
            <a:pPr lvl="1"/>
            <a:r>
              <a:rPr kumimoji="1" lang="en-US" altLang="zh-CN" dirty="0"/>
              <a:t>Even if bugs do not have a real life, it is frequent that a number of defects are concentrated according to identical criteria. </a:t>
            </a:r>
            <a:r>
              <a:rPr lang="en" altLang="zh-CN" dirty="0"/>
              <a:t>These can be a piece of code (such as a complex section of an algorithm), a sub-assembly of components designed by the same person (where a similar error is repeated), or a group of components designed in the same period of time, or even a defective off-the-shelf component (COTS). This principle means also that if you find a defect, it might be efficient to look for other defects in the same piece of code.</a:t>
            </a:r>
            <a:endParaRPr kumimoji="1" lang="zh-CN" altLang="en-US" dirty="0"/>
          </a:p>
        </p:txBody>
      </p:sp>
      <p:sp>
        <p:nvSpPr>
          <p:cNvPr id="4" name="页脚占位符 3">
            <a:extLst>
              <a:ext uri="{FF2B5EF4-FFF2-40B4-BE49-F238E27FC236}">
                <a16:creationId xmlns:a16="http://schemas.microsoft.com/office/drawing/2014/main" id="{29DDF481-D8EA-8C41-BB62-DEF3BBF39F93}"/>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60C2937B-6D6B-0C4B-A684-54BE87A2106E}"/>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71039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B1D6E-9130-2D4C-9D97-4232DBCBA531}"/>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 (4)</a:t>
            </a:r>
            <a:endParaRPr kumimoji="1" lang="zh-CN" altLang="en-US" dirty="0"/>
          </a:p>
        </p:txBody>
      </p:sp>
      <p:sp>
        <p:nvSpPr>
          <p:cNvPr id="3" name="内容占位符 2">
            <a:extLst>
              <a:ext uri="{FF2B5EF4-FFF2-40B4-BE49-F238E27FC236}">
                <a16:creationId xmlns:a16="http://schemas.microsoft.com/office/drawing/2014/main" id="{452E40B2-75C5-F641-AB7C-A81723F67820}"/>
              </a:ext>
            </a:extLst>
          </p:cNvPr>
          <p:cNvSpPr>
            <a:spLocks noGrp="1"/>
          </p:cNvSpPr>
          <p:nvPr>
            <p:ph idx="1"/>
          </p:nvPr>
        </p:nvSpPr>
        <p:spPr>
          <a:xfrm>
            <a:off x="914400" y="1547664"/>
            <a:ext cx="10363199" cy="4467194"/>
          </a:xfrm>
        </p:spPr>
        <p:txBody>
          <a:bodyPr/>
          <a:lstStyle/>
          <a:p>
            <a:r>
              <a:rPr kumimoji="1" lang="en-US" altLang="zh-CN" dirty="0"/>
              <a:t>Pesticide paradox</a:t>
            </a:r>
          </a:p>
          <a:p>
            <a:pPr lvl="1"/>
            <a:r>
              <a:rPr kumimoji="1" lang="en-US" altLang="zh-CN" dirty="0"/>
              <a:t>The pesticide paradox, or lack of efficiency of tests when they are used  over a period time.</a:t>
            </a:r>
          </a:p>
          <a:p>
            <a:pPr marL="457200" lvl="1" indent="0">
              <a:buNone/>
            </a:pPr>
            <a:r>
              <a:rPr kumimoji="1" lang="en-US" altLang="zh-CN" dirty="0"/>
              <a:t>This loss of efficiency is due to the re-execution of identical test (same data, same actions) on software paths that have already been tested. If a failure has been identified and corrected during a previous execution of that test, it will not be detected anymore during the re-execution of that  test at a later time.</a:t>
            </a:r>
          </a:p>
          <a:p>
            <a:endParaRPr kumimoji="1" lang="zh-CN" altLang="en-US" dirty="0"/>
          </a:p>
        </p:txBody>
      </p:sp>
      <p:sp>
        <p:nvSpPr>
          <p:cNvPr id="4" name="页脚占位符 3">
            <a:extLst>
              <a:ext uri="{FF2B5EF4-FFF2-40B4-BE49-F238E27FC236}">
                <a16:creationId xmlns:a16="http://schemas.microsoft.com/office/drawing/2014/main" id="{9588EAD4-D17E-6741-A8A4-BF549106B8A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71A1DC36-D66B-294A-A729-89D757A75671}"/>
              </a:ext>
            </a:extLst>
          </p:cNvPr>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6" name="图片 5">
            <a:extLst>
              <a:ext uri="{FF2B5EF4-FFF2-40B4-BE49-F238E27FC236}">
                <a16:creationId xmlns:a16="http://schemas.microsoft.com/office/drawing/2014/main" id="{2C4DD6A5-E3C5-E14B-A8E0-A6A22813E4BA}"/>
              </a:ext>
            </a:extLst>
          </p:cNvPr>
          <p:cNvPicPr>
            <a:picLocks noChangeAspect="1"/>
          </p:cNvPicPr>
          <p:nvPr/>
        </p:nvPicPr>
        <p:blipFill>
          <a:blip r:embed="rId2"/>
          <a:stretch>
            <a:fillRect/>
          </a:stretch>
        </p:blipFill>
        <p:spPr>
          <a:xfrm>
            <a:off x="9266464" y="4358880"/>
            <a:ext cx="2651578" cy="2356268"/>
          </a:xfrm>
          <a:prstGeom prst="rect">
            <a:avLst/>
          </a:prstGeom>
        </p:spPr>
      </p:pic>
    </p:spTree>
    <p:extLst>
      <p:ext uri="{BB962C8B-B14F-4D97-AF65-F5344CB8AC3E}">
        <p14:creationId xmlns:p14="http://schemas.microsoft.com/office/powerpoint/2010/main" val="1566905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C06E0-37D7-1B4D-BA12-322A6B39192C}"/>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 (5)</a:t>
            </a:r>
            <a:endParaRPr kumimoji="1" lang="zh-CN" altLang="en-US" dirty="0"/>
          </a:p>
        </p:txBody>
      </p:sp>
      <p:sp>
        <p:nvSpPr>
          <p:cNvPr id="3" name="内容占位符 2">
            <a:extLst>
              <a:ext uri="{FF2B5EF4-FFF2-40B4-BE49-F238E27FC236}">
                <a16:creationId xmlns:a16="http://schemas.microsoft.com/office/drawing/2014/main" id="{FE71486D-AEDB-A447-902A-B4A22E1A1FE0}"/>
              </a:ext>
            </a:extLst>
          </p:cNvPr>
          <p:cNvSpPr>
            <a:spLocks noGrp="1"/>
          </p:cNvSpPr>
          <p:nvPr>
            <p:ph idx="1"/>
          </p:nvPr>
        </p:nvSpPr>
        <p:spPr/>
        <p:txBody>
          <a:bodyPr/>
          <a:lstStyle/>
          <a:p>
            <a:r>
              <a:rPr kumimoji="1" lang="en-US" altLang="zh-CN" dirty="0"/>
              <a:t>Testing is dependent on the context.</a:t>
            </a:r>
          </a:p>
          <a:p>
            <a:pPr lvl="1"/>
            <a:r>
              <a:rPr kumimoji="1" lang="en-US" altLang="zh-CN" dirty="0"/>
              <a:t>Safety-critical systems will be tested differently and with a more intense effort. </a:t>
            </a:r>
            <a:r>
              <a:rPr lang="en" altLang="zh-CN" dirty="0"/>
              <a:t>However, this principle goes much further, because it also applies to the evolution of the context of your own software application. During the first tests of your software, you will design tests based on your knowledge of the software at that moment in time. During subsequent tests, or tests of the next version of the software, your knowledge of the software will have evolved, and you will design other tests, focusing, for example, on identified risks, on components where defect clustering occurred, or taking into account the pesticide paradox. </a:t>
            </a:r>
            <a:endParaRPr kumimoji="1" lang="zh-CN" altLang="en-US" dirty="0"/>
          </a:p>
        </p:txBody>
      </p:sp>
      <p:sp>
        <p:nvSpPr>
          <p:cNvPr id="4" name="页脚占位符 3">
            <a:extLst>
              <a:ext uri="{FF2B5EF4-FFF2-40B4-BE49-F238E27FC236}">
                <a16:creationId xmlns:a16="http://schemas.microsoft.com/office/drawing/2014/main" id="{55E7571F-2D87-E64D-8593-3B6465386340}"/>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44A7DB06-906D-9741-B477-0425B89E160A}"/>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251956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864F1-2121-6F4C-A10F-253A83339189}"/>
              </a:ext>
            </a:extLst>
          </p:cNvPr>
          <p:cNvSpPr>
            <a:spLocks noGrp="1"/>
          </p:cNvSpPr>
          <p:nvPr>
            <p:ph type="title"/>
          </p:nvPr>
        </p:nvSpPr>
        <p:spPr/>
        <p:txBody>
          <a:bodyPr/>
          <a:lstStyle/>
          <a:p>
            <a:r>
              <a:rPr kumimoji="1" lang="en-US" altLang="zh-CN" dirty="0"/>
              <a:t>Paradoxes</a:t>
            </a:r>
            <a:r>
              <a:rPr kumimoji="1" lang="zh-CN" altLang="en-US" dirty="0"/>
              <a:t> </a:t>
            </a:r>
            <a:r>
              <a:rPr kumimoji="1" lang="en-US" altLang="zh-CN" dirty="0"/>
              <a:t>and Main Principles (6)</a:t>
            </a:r>
            <a:endParaRPr kumimoji="1" lang="zh-CN" altLang="en-US" dirty="0"/>
          </a:p>
        </p:txBody>
      </p:sp>
      <p:sp>
        <p:nvSpPr>
          <p:cNvPr id="3" name="内容占位符 2">
            <a:extLst>
              <a:ext uri="{FF2B5EF4-FFF2-40B4-BE49-F238E27FC236}">
                <a16:creationId xmlns:a16="http://schemas.microsoft.com/office/drawing/2014/main" id="{90888276-EBDA-9947-A4E1-5F3DB0149738}"/>
              </a:ext>
            </a:extLst>
          </p:cNvPr>
          <p:cNvSpPr>
            <a:spLocks noGrp="1"/>
          </p:cNvSpPr>
          <p:nvPr>
            <p:ph idx="1"/>
          </p:nvPr>
        </p:nvSpPr>
        <p:spPr/>
        <p:txBody>
          <a:bodyPr/>
          <a:lstStyle/>
          <a:p>
            <a:r>
              <a:rPr kumimoji="1" lang="en-US" altLang="zh-CN" dirty="0"/>
              <a:t>Absence of error fallacy</a:t>
            </a:r>
          </a:p>
          <a:p>
            <a:pPr lvl="1"/>
            <a:r>
              <a:rPr lang="en" altLang="zh-CN" dirty="0"/>
              <a:t>Very frequently, the reduction of number of defects is considered to be the ultimate goal of testing. However, it is not possible to assure that a software application, even if it has no defect, suits the needs of the public. If the software does not correspond to what the users need or to their expectations, identification and correction of defects will not help the architecture or the usability of the software, nor the financial success of the software.</a:t>
            </a:r>
            <a:endParaRPr kumimoji="1" lang="zh-CN" altLang="en-US" dirty="0"/>
          </a:p>
        </p:txBody>
      </p:sp>
      <p:sp>
        <p:nvSpPr>
          <p:cNvPr id="4" name="页脚占位符 3">
            <a:extLst>
              <a:ext uri="{FF2B5EF4-FFF2-40B4-BE49-F238E27FC236}">
                <a16:creationId xmlns:a16="http://schemas.microsoft.com/office/drawing/2014/main" id="{4B6E906D-15BB-884B-89E9-24E27A52F65F}"/>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BFF0C3A-C223-DF43-80A9-406C823F77C9}"/>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86335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C2873-2258-4883-88CE-962A441FCF63}"/>
              </a:ext>
            </a:extLst>
          </p:cNvPr>
          <p:cNvSpPr>
            <a:spLocks noGrp="1"/>
          </p:cNvSpPr>
          <p:nvPr>
            <p:ph type="ctrTitle"/>
          </p:nvPr>
        </p:nvSpPr>
        <p:spPr/>
        <p:txBody>
          <a:bodyPr/>
          <a:lstStyle/>
          <a:p>
            <a:r>
              <a:rPr lang="en-US" dirty="0"/>
              <a:t>Test Team</a:t>
            </a:r>
          </a:p>
        </p:txBody>
      </p:sp>
      <p:sp>
        <p:nvSpPr>
          <p:cNvPr id="8" name="Subtitle 7">
            <a:extLst>
              <a:ext uri="{FF2B5EF4-FFF2-40B4-BE49-F238E27FC236}">
                <a16:creationId xmlns:a16="http://schemas.microsoft.com/office/drawing/2014/main" id="{F0ADD6C7-7ACA-4CD6-ACC6-14F6A648E4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672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E5910-3C52-0745-B634-6274A5EF531B}"/>
              </a:ext>
            </a:extLst>
          </p:cNvPr>
          <p:cNvSpPr>
            <a:spLocks noGrp="1"/>
          </p:cNvSpPr>
          <p:nvPr>
            <p:ph type="title"/>
          </p:nvPr>
        </p:nvSpPr>
        <p:spPr/>
        <p:txBody>
          <a:bodyPr/>
          <a:lstStyle/>
          <a:p>
            <a:r>
              <a:rPr kumimoji="1" lang="en-US" altLang="zh-CN" dirty="0"/>
              <a:t>Test Groups</a:t>
            </a:r>
            <a:endParaRPr kumimoji="1" lang="zh-CN" altLang="en-US" dirty="0"/>
          </a:p>
        </p:txBody>
      </p:sp>
      <p:sp>
        <p:nvSpPr>
          <p:cNvPr id="3" name="内容占位符 2">
            <a:extLst>
              <a:ext uri="{FF2B5EF4-FFF2-40B4-BE49-F238E27FC236}">
                <a16:creationId xmlns:a16="http://schemas.microsoft.com/office/drawing/2014/main" id="{E6B97EA4-A3ED-0044-98F0-D0D0F948630C}"/>
              </a:ext>
            </a:extLst>
          </p:cNvPr>
          <p:cNvSpPr>
            <a:spLocks noGrp="1"/>
          </p:cNvSpPr>
          <p:nvPr>
            <p:ph idx="1"/>
          </p:nvPr>
        </p:nvSpPr>
        <p:spPr/>
        <p:txBody>
          <a:bodyPr/>
          <a:lstStyle/>
          <a:p>
            <a:r>
              <a:rPr lang="en-US" altLang="zh-CN" dirty="0">
                <a:ea typeface="宋体" panose="02010600030101010101" pitchFamily="2" charset="-122"/>
              </a:rPr>
              <a:t>There is no right or wrong ways to organize test teams.</a:t>
            </a:r>
          </a:p>
          <a:p>
            <a:endParaRPr lang="en-US" altLang="zh-CN" dirty="0">
              <a:ea typeface="宋体" panose="02010600030101010101" pitchFamily="2" charset="-122"/>
            </a:endParaRPr>
          </a:p>
          <a:p>
            <a:r>
              <a:rPr lang="en-US" altLang="zh-CN" dirty="0">
                <a:ea typeface="宋体" panose="02010600030101010101" pitchFamily="2" charset="-122"/>
              </a:rPr>
              <a:t>The structure one chooses will affect productivity, quality, customer satisfaction, employee morale, and budget.</a:t>
            </a:r>
          </a:p>
          <a:p>
            <a:endParaRPr lang="en-US" altLang="zh-CN" dirty="0">
              <a:ea typeface="宋体" panose="02010600030101010101" pitchFamily="2" charset="-122"/>
            </a:endParaRPr>
          </a:p>
          <a:p>
            <a:r>
              <a:rPr lang="en-US" altLang="zh-CN" dirty="0">
                <a:ea typeface="宋体" panose="02010600030101010101" pitchFamily="2" charset="-122"/>
              </a:rPr>
              <a:t>Unit tests are developed and executed by the software developers themselves, rather than an independent unit test group.</a:t>
            </a:r>
          </a:p>
          <a:p>
            <a:pPr marL="0" indent="0">
              <a:buNone/>
            </a:pPr>
            <a:r>
              <a:rPr kumimoji="1" lang="en-US" altLang="zh-CN" dirty="0"/>
              <a:t> </a:t>
            </a:r>
            <a:endParaRPr kumimoji="1" lang="zh-CN" altLang="en-US" dirty="0"/>
          </a:p>
        </p:txBody>
      </p:sp>
      <p:sp>
        <p:nvSpPr>
          <p:cNvPr id="4" name="页脚占位符 3">
            <a:extLst>
              <a:ext uri="{FF2B5EF4-FFF2-40B4-BE49-F238E27FC236}">
                <a16:creationId xmlns:a16="http://schemas.microsoft.com/office/drawing/2014/main" id="{F6A840BE-1E68-F84D-9255-557FCBAF450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2216ED2F-52B8-0D4E-AA57-5A2A52F10237}"/>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27486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C0F3D-5977-384B-A85B-9C3BF15CA84F}"/>
              </a:ext>
            </a:extLst>
          </p:cNvPr>
          <p:cNvSpPr>
            <a:spLocks noGrp="1"/>
          </p:cNvSpPr>
          <p:nvPr>
            <p:ph type="title"/>
          </p:nvPr>
        </p:nvSpPr>
        <p:spPr/>
        <p:txBody>
          <a:bodyPr/>
          <a:lstStyle/>
          <a:p>
            <a:r>
              <a:rPr kumimoji="1" lang="en-US" altLang="zh-CN" dirty="0"/>
              <a:t>Test Groups (2)</a:t>
            </a:r>
            <a:endParaRPr kumimoji="1" lang="zh-CN" altLang="en-US" dirty="0"/>
          </a:p>
        </p:txBody>
      </p:sp>
      <p:sp>
        <p:nvSpPr>
          <p:cNvPr id="3" name="内容占位符 2">
            <a:extLst>
              <a:ext uri="{FF2B5EF4-FFF2-40B4-BE49-F238E27FC236}">
                <a16:creationId xmlns:a16="http://schemas.microsoft.com/office/drawing/2014/main" id="{5DCF862C-6424-594A-81DB-815E773636AE}"/>
              </a:ext>
            </a:extLst>
          </p:cNvPr>
          <p:cNvSpPr>
            <a:spLocks noGrp="1"/>
          </p:cNvSpPr>
          <p:nvPr>
            <p:ph idx="1"/>
          </p:nvPr>
        </p:nvSpPr>
        <p:spPr/>
        <p:txBody>
          <a:bodyPr/>
          <a:lstStyle/>
          <a:p>
            <a:r>
              <a:rPr lang="en-US" altLang="zh-CN" dirty="0">
                <a:ea typeface="宋体" panose="02010600030101010101" pitchFamily="2" charset="-122"/>
              </a:rPr>
              <a:t>It is recommended to have at least two test groups: </a:t>
            </a:r>
          </a:p>
          <a:p>
            <a:pPr lvl="1"/>
            <a:r>
              <a:rPr lang="en-US" altLang="zh-CN" dirty="0">
                <a:ea typeface="宋体" panose="02010600030101010101" pitchFamily="2" charset="-122"/>
              </a:rPr>
              <a:t>integration test group</a:t>
            </a:r>
          </a:p>
          <a:p>
            <a:pPr lvl="1"/>
            <a:r>
              <a:rPr lang="en-US" altLang="zh-CN" dirty="0">
                <a:ea typeface="宋体" panose="02010600030101010101" pitchFamily="2" charset="-122"/>
              </a:rPr>
              <a:t>system test group</a:t>
            </a:r>
          </a:p>
          <a:p>
            <a:pPr marL="457200" lvl="1" indent="0">
              <a:buNone/>
            </a:pPr>
            <a:endParaRPr lang="en-US" altLang="zh-CN" dirty="0">
              <a:ea typeface="宋体" panose="02010600030101010101" pitchFamily="2" charset="-122"/>
            </a:endParaRPr>
          </a:p>
          <a:p>
            <a:r>
              <a:rPr lang="en-US" altLang="zh-CN" dirty="0">
                <a:ea typeface="宋体" panose="02010600030101010101" pitchFamily="2" charset="-122"/>
              </a:rPr>
              <a:t>The acceptance test group is formed on a demand basis consisting of people from different backgrounds.</a:t>
            </a:r>
          </a:p>
          <a:p>
            <a:r>
              <a:rPr lang="en-US" altLang="zh-CN" dirty="0">
                <a:ea typeface="宋体" panose="02010600030101010101" pitchFamily="2" charset="-122"/>
              </a:rPr>
              <a:t>The acceptance test group is dismantled after the project is completed.</a:t>
            </a:r>
          </a:p>
          <a:p>
            <a:endParaRPr kumimoji="1" lang="zh-CN" altLang="en-US" dirty="0"/>
          </a:p>
        </p:txBody>
      </p:sp>
      <p:sp>
        <p:nvSpPr>
          <p:cNvPr id="4" name="页脚占位符 3">
            <a:extLst>
              <a:ext uri="{FF2B5EF4-FFF2-40B4-BE49-F238E27FC236}">
                <a16:creationId xmlns:a16="http://schemas.microsoft.com/office/drawing/2014/main" id="{7B1EA7E0-ADE2-4E4A-B168-7C78B8D0BDA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07C4B1D2-299D-3740-92BD-736873AC772B}"/>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16355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DF14F-E146-A14E-BBC9-4B197310B770}"/>
              </a:ext>
            </a:extLst>
          </p:cNvPr>
          <p:cNvSpPr>
            <a:spLocks noGrp="1"/>
          </p:cNvSpPr>
          <p:nvPr>
            <p:ph type="title"/>
          </p:nvPr>
        </p:nvSpPr>
        <p:spPr/>
        <p:txBody>
          <a:bodyPr/>
          <a:lstStyle/>
          <a:p>
            <a:r>
              <a:rPr kumimoji="1" lang="en-US" altLang="zh-CN" dirty="0"/>
              <a:t>Defects</a:t>
            </a:r>
            <a:endParaRPr kumimoji="1" lang="zh-CN" altLang="en-US" dirty="0"/>
          </a:p>
        </p:txBody>
      </p:sp>
      <p:sp>
        <p:nvSpPr>
          <p:cNvPr id="3" name="内容占位符 2">
            <a:extLst>
              <a:ext uri="{FF2B5EF4-FFF2-40B4-BE49-F238E27FC236}">
                <a16:creationId xmlns:a16="http://schemas.microsoft.com/office/drawing/2014/main" id="{74ECB386-9C38-A84A-9020-DCB9BDDB148B}"/>
              </a:ext>
            </a:extLst>
          </p:cNvPr>
          <p:cNvSpPr>
            <a:spLocks noGrp="1"/>
          </p:cNvSpPr>
          <p:nvPr>
            <p:ph idx="1"/>
          </p:nvPr>
        </p:nvSpPr>
        <p:spPr>
          <a:xfrm>
            <a:off x="914400" y="1628806"/>
            <a:ext cx="10363200" cy="890276"/>
          </a:xfrm>
        </p:spPr>
        <p:txBody>
          <a:bodyPr/>
          <a:lstStyle/>
          <a:p>
            <a:r>
              <a:rPr kumimoji="1" lang="en-US" altLang="zh-CN" dirty="0"/>
              <a:t>Defects are introduced at the same time the code is written, by the same persons.</a:t>
            </a:r>
            <a:endParaRPr kumimoji="1" lang="zh-CN" altLang="en-US" dirty="0"/>
          </a:p>
        </p:txBody>
      </p:sp>
      <p:sp>
        <p:nvSpPr>
          <p:cNvPr id="4" name="页脚占位符 3">
            <a:extLst>
              <a:ext uri="{FF2B5EF4-FFF2-40B4-BE49-F238E27FC236}">
                <a16:creationId xmlns:a16="http://schemas.microsoft.com/office/drawing/2014/main" id="{E9E487BB-1E9D-2A44-B3ED-0CDCC2F30066}"/>
              </a:ext>
            </a:extLst>
          </p:cNvPr>
          <p:cNvSpPr>
            <a:spLocks noGrp="1"/>
          </p:cNvSpPr>
          <p:nvPr>
            <p:ph type="ftr" sz="quarter" idx="11"/>
          </p:nvPr>
        </p:nvSpPr>
        <p:spPr/>
        <p:txBody>
          <a:bodyPr/>
          <a:lstStyle/>
          <a:p>
            <a:pPr algn="ctr"/>
            <a:r>
              <a:rPr lang="es-ES" altLang="zh-CN" dirty="0"/>
              <a:t>CS132: Software </a:t>
            </a:r>
            <a:r>
              <a:rPr lang="es-ES" altLang="zh-CN" dirty="0" err="1"/>
              <a:t>Engineering</a:t>
            </a:r>
            <a:endParaRPr lang="en-US" dirty="0"/>
          </a:p>
        </p:txBody>
      </p:sp>
      <p:sp>
        <p:nvSpPr>
          <p:cNvPr id="5" name="灯片编号占位符 4">
            <a:extLst>
              <a:ext uri="{FF2B5EF4-FFF2-40B4-BE49-F238E27FC236}">
                <a16:creationId xmlns:a16="http://schemas.microsoft.com/office/drawing/2014/main" id="{9C37FF87-BABC-D145-8795-651CE92DBBEF}"/>
              </a:ext>
            </a:extLst>
          </p:cNvPr>
          <p:cNvSpPr>
            <a:spLocks noGrp="1"/>
          </p:cNvSpPr>
          <p:nvPr>
            <p:ph type="sldNum" sz="quarter" idx="12"/>
          </p:nvPr>
        </p:nvSpPr>
        <p:spPr/>
        <p:txBody>
          <a:bodyPr/>
          <a:lstStyle/>
          <a:p>
            <a:fld id="{B6F15528-21DE-4FAA-801E-634DDDAF4B2B}" type="slidenum">
              <a:rPr lang="en-US" smtClean="0"/>
              <a:pPr/>
              <a:t>3</a:t>
            </a:fld>
            <a:endParaRPr lang="en-US" dirty="0"/>
          </a:p>
        </p:txBody>
      </p:sp>
      <p:graphicFrame>
        <p:nvGraphicFramePr>
          <p:cNvPr id="6" name="图示 5">
            <a:extLst>
              <a:ext uri="{FF2B5EF4-FFF2-40B4-BE49-F238E27FC236}">
                <a16:creationId xmlns:a16="http://schemas.microsoft.com/office/drawing/2014/main" id="{9610BBCA-4736-DD46-ABD0-093C4CE92D20}"/>
              </a:ext>
            </a:extLst>
          </p:cNvPr>
          <p:cNvGraphicFramePr/>
          <p:nvPr>
            <p:extLst>
              <p:ext uri="{D42A27DB-BD31-4B8C-83A1-F6EECF244321}">
                <p14:modId xmlns:p14="http://schemas.microsoft.com/office/powerpoint/2010/main" val="444131419"/>
              </p:ext>
            </p:extLst>
          </p:nvPr>
        </p:nvGraphicFramePr>
        <p:xfrm>
          <a:off x="3561977" y="2680447"/>
          <a:ext cx="6502400" cy="3466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264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EB79E-B8BE-D648-BCED-589406CF5865}"/>
              </a:ext>
            </a:extLst>
          </p:cNvPr>
          <p:cNvSpPr>
            <a:spLocks noGrp="1"/>
          </p:cNvSpPr>
          <p:nvPr>
            <p:ph type="title"/>
          </p:nvPr>
        </p:nvSpPr>
        <p:spPr/>
        <p:txBody>
          <a:bodyPr/>
          <a:lstStyle/>
          <a:p>
            <a:r>
              <a:rPr kumimoji="1" lang="en-US" altLang="zh-CN" dirty="0"/>
              <a:t>Integration Test Group</a:t>
            </a:r>
            <a:endParaRPr kumimoji="1" lang="zh-CN" altLang="en-US" dirty="0"/>
          </a:p>
        </p:txBody>
      </p:sp>
      <p:sp>
        <p:nvSpPr>
          <p:cNvPr id="3" name="内容占位符 2">
            <a:extLst>
              <a:ext uri="{FF2B5EF4-FFF2-40B4-BE49-F238E27FC236}">
                <a16:creationId xmlns:a16="http://schemas.microsoft.com/office/drawing/2014/main" id="{E9040794-F283-5641-B190-5261D645BE66}"/>
              </a:ext>
            </a:extLst>
          </p:cNvPr>
          <p:cNvSpPr>
            <a:spLocks noGrp="1"/>
          </p:cNvSpPr>
          <p:nvPr>
            <p:ph idx="1"/>
          </p:nvPr>
        </p:nvSpPr>
        <p:spPr>
          <a:xfrm>
            <a:off x="914400" y="1473684"/>
            <a:ext cx="10363200" cy="4467194"/>
          </a:xfrm>
        </p:spPr>
        <p:txBody>
          <a:bodyPr/>
          <a:lstStyle/>
          <a:p>
            <a:r>
              <a:rPr lang="en-US" altLang="zh-CN" sz="2400" dirty="0">
                <a:ea typeface="宋体" panose="02010600030101010101" pitchFamily="2" charset="-122"/>
              </a:rPr>
              <a:t>The mandate of this group is to ensure that unit-tested modules operate correctly when they are combined.</a:t>
            </a:r>
          </a:p>
          <a:p>
            <a:r>
              <a:rPr lang="en-US" altLang="zh-CN" sz="2400" dirty="0">
                <a:ea typeface="宋体" panose="02010600030101010101" pitchFamily="2" charset="-122"/>
              </a:rPr>
              <a:t>The leader of the integration test group reports to the software development manager.</a:t>
            </a:r>
          </a:p>
          <a:p>
            <a:r>
              <a:rPr lang="en-US" altLang="zh-CN" sz="2400" dirty="0">
                <a:ea typeface="宋体" panose="02010600030101010101" pitchFamily="2" charset="-122"/>
              </a:rPr>
              <a:t>The software developers, who together built the modules, must be involved in performing integration testing.</a:t>
            </a:r>
          </a:p>
          <a:p>
            <a:r>
              <a:rPr lang="en-US" altLang="zh-CN" sz="2400" dirty="0">
                <a:ea typeface="宋体" panose="02010600030101010101" pitchFamily="2" charset="-122"/>
              </a:rPr>
              <a:t>In practice, the developers themselves may integrate the system.</a:t>
            </a:r>
          </a:p>
          <a:p>
            <a:r>
              <a:rPr lang="en-US" altLang="zh-CN" sz="2400" dirty="0">
                <a:ea typeface="宋体" panose="02010600030101010101" pitchFamily="2" charset="-122"/>
              </a:rPr>
              <a:t>The system architects are also involved in integration testing for complex systems.</a:t>
            </a:r>
          </a:p>
          <a:p>
            <a:r>
              <a:rPr lang="en-US" altLang="zh-CN" sz="2400" dirty="0">
                <a:ea typeface="宋体" panose="02010600030101010101" pitchFamily="2" charset="-122"/>
              </a:rPr>
              <a:t>The test group may perform other duties, such as:</a:t>
            </a:r>
          </a:p>
          <a:p>
            <a:pPr lvl="1"/>
            <a:r>
              <a:rPr lang="en-US" altLang="zh-CN" sz="2000" dirty="0">
                <a:ea typeface="宋体" panose="02010600030101010101" pitchFamily="2" charset="-122"/>
              </a:rPr>
              <a:t>code inspection, configuration management, release management, and management of development laboratory.</a:t>
            </a:r>
          </a:p>
          <a:p>
            <a:endParaRPr kumimoji="1" lang="zh-CN" altLang="en-US" dirty="0"/>
          </a:p>
        </p:txBody>
      </p:sp>
      <p:sp>
        <p:nvSpPr>
          <p:cNvPr id="4" name="页脚占位符 3">
            <a:extLst>
              <a:ext uri="{FF2B5EF4-FFF2-40B4-BE49-F238E27FC236}">
                <a16:creationId xmlns:a16="http://schemas.microsoft.com/office/drawing/2014/main" id="{AFD71F5B-E01D-D84E-8250-99E1E7D97362}"/>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6C389791-A7CA-4247-90A8-0347722FC820}"/>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21931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4CF14-FFF6-7443-B9C3-B966F41717FF}"/>
              </a:ext>
            </a:extLst>
          </p:cNvPr>
          <p:cNvSpPr>
            <a:spLocks noGrp="1"/>
          </p:cNvSpPr>
          <p:nvPr>
            <p:ph type="title"/>
          </p:nvPr>
        </p:nvSpPr>
        <p:spPr/>
        <p:txBody>
          <a:bodyPr/>
          <a:lstStyle/>
          <a:p>
            <a:r>
              <a:rPr kumimoji="1" lang="en-US" altLang="zh-CN" dirty="0"/>
              <a:t>System Test Group</a:t>
            </a:r>
            <a:endParaRPr kumimoji="1" lang="zh-CN" altLang="en-US" dirty="0"/>
          </a:p>
        </p:txBody>
      </p:sp>
      <p:sp>
        <p:nvSpPr>
          <p:cNvPr id="3" name="内容占位符 2">
            <a:extLst>
              <a:ext uri="{FF2B5EF4-FFF2-40B4-BE49-F238E27FC236}">
                <a16:creationId xmlns:a16="http://schemas.microsoft.com/office/drawing/2014/main" id="{8F6905A9-E3D2-704C-9D6A-3DAFB4CDAB8C}"/>
              </a:ext>
            </a:extLst>
          </p:cNvPr>
          <p:cNvSpPr>
            <a:spLocks noGrp="1"/>
          </p:cNvSpPr>
          <p:nvPr>
            <p:ph idx="1"/>
          </p:nvPr>
        </p:nvSpPr>
        <p:spPr/>
        <p:txBody>
          <a:bodyPr/>
          <a:lstStyle/>
          <a:p>
            <a:r>
              <a:rPr lang="en-US" altLang="zh-CN" dirty="0">
                <a:ea typeface="宋体" panose="02010600030101010101" pitchFamily="2" charset="-122"/>
              </a:rPr>
              <a:t>The mandate of this group is to ensure that the system requirements have been satisfied and that the system is acceptable.</a:t>
            </a:r>
          </a:p>
          <a:p>
            <a:r>
              <a:rPr lang="en-US" altLang="zh-CN" dirty="0">
                <a:ea typeface="宋体" panose="02010600030101010101" pitchFamily="2" charset="-122"/>
              </a:rPr>
              <a:t>The system test group is truly an independent group, and they usually have a separate headcount and budget.</a:t>
            </a:r>
          </a:p>
          <a:p>
            <a:r>
              <a:rPr lang="en-US" altLang="zh-CN" dirty="0">
                <a:ea typeface="宋体" panose="02010600030101010101" pitchFamily="2" charset="-122"/>
              </a:rPr>
              <a:t>The manager of this group is a peer to the hardware or software development managers.</a:t>
            </a:r>
          </a:p>
          <a:p>
            <a:r>
              <a:rPr lang="en-US" altLang="zh-CN" dirty="0">
                <a:ea typeface="宋体" panose="02010600030101010101" pitchFamily="2" charset="-122"/>
              </a:rPr>
              <a:t>The group executes business acceptance tests identified in the user acceptance test plan.</a:t>
            </a:r>
          </a:p>
          <a:p>
            <a:endParaRPr kumimoji="1" lang="zh-CN" altLang="en-US" dirty="0"/>
          </a:p>
        </p:txBody>
      </p:sp>
      <p:sp>
        <p:nvSpPr>
          <p:cNvPr id="4" name="页脚占位符 3">
            <a:extLst>
              <a:ext uri="{FF2B5EF4-FFF2-40B4-BE49-F238E27FC236}">
                <a16:creationId xmlns:a16="http://schemas.microsoft.com/office/drawing/2014/main" id="{90D1DA40-1D11-6C4F-A00E-E7E4257727A2}"/>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E5FAAEC-A6CE-E243-A1CB-25DECEE9BF2F}"/>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84389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F63F-0063-8048-85C9-97DAA426BFE5}"/>
              </a:ext>
            </a:extLst>
          </p:cNvPr>
          <p:cNvSpPr>
            <a:spLocks noGrp="1"/>
          </p:cNvSpPr>
          <p:nvPr>
            <p:ph type="title"/>
          </p:nvPr>
        </p:nvSpPr>
        <p:spPr/>
        <p:txBody>
          <a:bodyPr/>
          <a:lstStyle/>
          <a:p>
            <a:r>
              <a:rPr kumimoji="1" lang="en-US" altLang="zh-CN" dirty="0"/>
              <a:t>System Test Group (2)</a:t>
            </a:r>
            <a:endParaRPr kumimoji="1" lang="zh-CN" altLang="en-US" dirty="0"/>
          </a:p>
        </p:txBody>
      </p:sp>
      <p:sp>
        <p:nvSpPr>
          <p:cNvPr id="4" name="页脚占位符 3">
            <a:extLst>
              <a:ext uri="{FF2B5EF4-FFF2-40B4-BE49-F238E27FC236}">
                <a16:creationId xmlns:a16="http://schemas.microsoft.com/office/drawing/2014/main" id="{C4833DF0-2E48-AC4A-91A6-5A4FB49DD506}"/>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8E667EEF-A70F-DE40-9A91-24150F081022}"/>
              </a:ext>
            </a:extLst>
          </p:cNvPr>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6" name="Picture 5" descr="testgroup">
            <a:extLst>
              <a:ext uri="{FF2B5EF4-FFF2-40B4-BE49-F238E27FC236}">
                <a16:creationId xmlns:a16="http://schemas.microsoft.com/office/drawing/2014/main" id="{C437F932-7FB8-0B40-AA4F-D06E6A42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465" y="2077131"/>
            <a:ext cx="7865069" cy="3335791"/>
          </a:xfrm>
          <a:prstGeom prst="rect">
            <a:avLst/>
          </a:prstGeom>
          <a:noFill/>
          <a:ln w="9525">
            <a:noFill/>
            <a:miter lim="800000"/>
            <a:headEnd/>
            <a:tailEnd/>
          </a:ln>
        </p:spPr>
      </p:pic>
    </p:spTree>
    <p:extLst>
      <p:ext uri="{BB962C8B-B14F-4D97-AF65-F5344CB8AC3E}">
        <p14:creationId xmlns:p14="http://schemas.microsoft.com/office/powerpoint/2010/main" val="354150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58F19-53FD-874A-8ABA-CE23A8124845}"/>
              </a:ext>
            </a:extLst>
          </p:cNvPr>
          <p:cNvSpPr>
            <a:spLocks noGrp="1"/>
          </p:cNvSpPr>
          <p:nvPr>
            <p:ph type="title"/>
          </p:nvPr>
        </p:nvSpPr>
        <p:spPr/>
        <p:txBody>
          <a:bodyPr/>
          <a:lstStyle/>
          <a:p>
            <a:r>
              <a:rPr kumimoji="1" lang="en-US" altLang="zh-CN" dirty="0"/>
              <a:t>Software Quality Assurance Group</a:t>
            </a:r>
            <a:endParaRPr kumimoji="1" lang="zh-CN" altLang="en-US" dirty="0"/>
          </a:p>
        </p:txBody>
      </p:sp>
      <p:sp>
        <p:nvSpPr>
          <p:cNvPr id="3" name="内容占位符 2">
            <a:extLst>
              <a:ext uri="{FF2B5EF4-FFF2-40B4-BE49-F238E27FC236}">
                <a16:creationId xmlns:a16="http://schemas.microsoft.com/office/drawing/2014/main" id="{38F17DAF-5981-834B-A8D9-7BF14B57A472}"/>
              </a:ext>
            </a:extLst>
          </p:cNvPr>
          <p:cNvSpPr>
            <a:spLocks noGrp="1"/>
          </p:cNvSpPr>
          <p:nvPr>
            <p:ph idx="1"/>
          </p:nvPr>
        </p:nvSpPr>
        <p:spPr/>
        <p:txBody>
          <a:bodyPr/>
          <a:lstStyle/>
          <a:p>
            <a:r>
              <a:rPr kumimoji="1" lang="en-US" altLang="zh-CN" sz="2000" dirty="0"/>
              <a:t>Software quality assurance deals not only with the location of defects, but also mechanism to prevent defects.</a:t>
            </a:r>
          </a:p>
          <a:p>
            <a:r>
              <a:rPr kumimoji="1" lang="en-US" altLang="zh-CN" sz="2000" dirty="0"/>
              <a:t>Software quality assurance group has a larger role in ensuring, conformance to the best development practices throughout the organization. </a:t>
            </a:r>
            <a:endParaRPr kumimoji="1" lang="zh-CN" altLang="en-US" sz="2000" dirty="0"/>
          </a:p>
        </p:txBody>
      </p:sp>
      <p:sp>
        <p:nvSpPr>
          <p:cNvPr id="4" name="页脚占位符 3">
            <a:extLst>
              <a:ext uri="{FF2B5EF4-FFF2-40B4-BE49-F238E27FC236}">
                <a16:creationId xmlns:a16="http://schemas.microsoft.com/office/drawing/2014/main" id="{633A649F-351F-E149-915E-F0C806F0354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3E43045F-2E37-434F-B919-435283AAAD15}"/>
              </a:ext>
            </a:extLst>
          </p:cNvPr>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6" name="Picture 5" descr="qagroup">
            <a:extLst>
              <a:ext uri="{FF2B5EF4-FFF2-40B4-BE49-F238E27FC236}">
                <a16:creationId xmlns:a16="http://schemas.microsoft.com/office/drawing/2014/main" id="{73D30C4E-6D66-7F42-8B25-BB3296B5E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790" y="3998930"/>
            <a:ext cx="7766044" cy="1926391"/>
          </a:xfrm>
          <a:prstGeom prst="rect">
            <a:avLst/>
          </a:prstGeom>
          <a:noFill/>
          <a:ln w="9525">
            <a:noFill/>
            <a:miter lim="800000"/>
            <a:headEnd/>
            <a:tailEnd/>
          </a:ln>
        </p:spPr>
      </p:pic>
    </p:spTree>
    <p:extLst>
      <p:ext uri="{BB962C8B-B14F-4D97-AF65-F5344CB8AC3E}">
        <p14:creationId xmlns:p14="http://schemas.microsoft.com/office/powerpoint/2010/main" val="101535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53AE9-52BF-654C-8E2A-F9A84186DEB1}"/>
              </a:ext>
            </a:extLst>
          </p:cNvPr>
          <p:cNvSpPr>
            <a:spLocks noGrp="1"/>
          </p:cNvSpPr>
          <p:nvPr>
            <p:ph type="title"/>
          </p:nvPr>
        </p:nvSpPr>
        <p:spPr/>
        <p:txBody>
          <a:bodyPr/>
          <a:lstStyle/>
          <a:p>
            <a:r>
              <a:rPr kumimoji="1" lang="en-US" altLang="zh-CN" dirty="0"/>
              <a:t>System Test Team Hierarchy</a:t>
            </a:r>
            <a:endParaRPr kumimoji="1" lang="zh-CN" altLang="en-US" dirty="0"/>
          </a:p>
        </p:txBody>
      </p:sp>
      <p:sp>
        <p:nvSpPr>
          <p:cNvPr id="4" name="页脚占位符 3">
            <a:extLst>
              <a:ext uri="{FF2B5EF4-FFF2-40B4-BE49-F238E27FC236}">
                <a16:creationId xmlns:a16="http://schemas.microsoft.com/office/drawing/2014/main" id="{6B938E17-5ADF-0C47-B470-D4D6601F7C1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ECE4EF3-10D4-F749-B89D-BACFAD1FF466}"/>
              </a:ext>
            </a:extLst>
          </p:cNvPr>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6" name="Picture 5" descr="testteam">
            <a:extLst>
              <a:ext uri="{FF2B5EF4-FFF2-40B4-BE49-F238E27FC236}">
                <a16:creationId xmlns:a16="http://schemas.microsoft.com/office/drawing/2014/main" id="{77C53422-D3C9-5948-AC9D-72813F1080D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6262" y="2360009"/>
            <a:ext cx="5604138" cy="3515640"/>
          </a:xfrm>
        </p:spPr>
      </p:pic>
      <p:sp>
        <p:nvSpPr>
          <p:cNvPr id="7" name="文本框 6">
            <a:extLst>
              <a:ext uri="{FF2B5EF4-FFF2-40B4-BE49-F238E27FC236}">
                <a16:creationId xmlns:a16="http://schemas.microsoft.com/office/drawing/2014/main" id="{E906AA5D-8D3F-7746-AD05-C463987034BC}"/>
              </a:ext>
            </a:extLst>
          </p:cNvPr>
          <p:cNvSpPr txBox="1"/>
          <p:nvPr/>
        </p:nvSpPr>
        <p:spPr>
          <a:xfrm>
            <a:off x="3566789" y="1674660"/>
            <a:ext cx="5058421" cy="646331"/>
          </a:xfrm>
          <a:prstGeom prst="rect">
            <a:avLst/>
          </a:prstGeom>
          <a:noFill/>
        </p:spPr>
        <p:txBody>
          <a:bodyPr wrap="square" rtlCol="0">
            <a:spAutoFit/>
          </a:bodyPr>
          <a:lstStyle/>
          <a:p>
            <a:r>
              <a:rPr kumimoji="1" lang="en-US" altLang="zh-CN" dirty="0"/>
              <a:t>Test manager: a key person in charge of all aspects of the assigned testing task.</a:t>
            </a:r>
            <a:endParaRPr kumimoji="1" lang="zh-CN" altLang="en-US" dirty="0"/>
          </a:p>
        </p:txBody>
      </p:sp>
      <p:sp>
        <p:nvSpPr>
          <p:cNvPr id="8" name="文本框 7">
            <a:extLst>
              <a:ext uri="{FF2B5EF4-FFF2-40B4-BE49-F238E27FC236}">
                <a16:creationId xmlns:a16="http://schemas.microsoft.com/office/drawing/2014/main" id="{FBE887AA-EE40-784C-8DB0-D7AE567F0640}"/>
              </a:ext>
            </a:extLst>
          </p:cNvPr>
          <p:cNvSpPr txBox="1"/>
          <p:nvPr/>
        </p:nvSpPr>
        <p:spPr>
          <a:xfrm>
            <a:off x="4132009" y="2752481"/>
            <a:ext cx="7923730" cy="923330"/>
          </a:xfrm>
          <a:prstGeom prst="rect">
            <a:avLst/>
          </a:prstGeom>
          <a:noFill/>
        </p:spPr>
        <p:txBody>
          <a:bodyPr wrap="square" rtlCol="0">
            <a:spAutoFit/>
          </a:bodyPr>
          <a:lstStyle/>
          <a:p>
            <a:r>
              <a:rPr lang="en" altLang="zh-CN" dirty="0"/>
              <a:t>The technical leader </a:t>
            </a:r>
            <a:r>
              <a:rPr lang="en" altLang="zh-CN" dirty="0">
                <a:solidFill>
                  <a:schemeClr val="tx2"/>
                </a:solidFill>
              </a:rPr>
              <a:t>provides the strategic direction </a:t>
            </a:r>
            <a:r>
              <a:rPr lang="en" altLang="zh-CN" dirty="0"/>
              <a:t>for software testing, assists test managers,  coordinates test plan review meetings, attends entry/exit criteria review meetings, and participates in cross-functional review meeting</a:t>
            </a:r>
            <a:endParaRPr kumimoji="1" lang="zh-CN" altLang="en-US" dirty="0"/>
          </a:p>
        </p:txBody>
      </p:sp>
      <p:sp>
        <p:nvSpPr>
          <p:cNvPr id="9" name="矩形 8">
            <a:extLst>
              <a:ext uri="{FF2B5EF4-FFF2-40B4-BE49-F238E27FC236}">
                <a16:creationId xmlns:a16="http://schemas.microsoft.com/office/drawing/2014/main" id="{BEE67C58-4885-B74F-8AB4-B152A59811AB}"/>
              </a:ext>
            </a:extLst>
          </p:cNvPr>
          <p:cNvSpPr/>
          <p:nvPr/>
        </p:nvSpPr>
        <p:spPr>
          <a:xfrm>
            <a:off x="5740400" y="4107301"/>
            <a:ext cx="6096000" cy="1754326"/>
          </a:xfrm>
          <a:prstGeom prst="rect">
            <a:avLst/>
          </a:prstGeom>
        </p:spPr>
        <p:txBody>
          <a:bodyPr>
            <a:spAutoFit/>
          </a:bodyPr>
          <a:lstStyle/>
          <a:p>
            <a:r>
              <a:rPr lang="en" altLang="zh-CN" dirty="0"/>
              <a:t>The principal engineers </a:t>
            </a:r>
            <a:r>
              <a:rPr lang="en" altLang="zh-CN" dirty="0">
                <a:solidFill>
                  <a:schemeClr val="tx2"/>
                </a:solidFill>
              </a:rPr>
              <a:t>are test specialists </a:t>
            </a:r>
            <a:r>
              <a:rPr lang="en" altLang="zh-CN" dirty="0"/>
              <a:t>responsible for test planning, test automation, test environment planning, test tool development, procurement of test equipment, performance modeling, reliability engineering, and business acceptance testing. In addition, the principal engineers execute test cases and </a:t>
            </a:r>
            <a:r>
              <a:rPr lang="en" altLang="zh-CN" dirty="0">
                <a:solidFill>
                  <a:schemeClr val="tx2"/>
                </a:solidFill>
              </a:rPr>
              <a:t>mentor </a:t>
            </a:r>
            <a:r>
              <a:rPr lang="en" altLang="zh-CN" dirty="0"/>
              <a:t>junior engineers within the group.</a:t>
            </a:r>
            <a:endParaRPr lang="zh-CN" altLang="en-US" dirty="0"/>
          </a:p>
        </p:txBody>
      </p:sp>
    </p:spTree>
    <p:extLst>
      <p:ext uri="{BB962C8B-B14F-4D97-AF65-F5344CB8AC3E}">
        <p14:creationId xmlns:p14="http://schemas.microsoft.com/office/powerpoint/2010/main" val="51363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53AE9-52BF-654C-8E2A-F9A84186DEB1}"/>
              </a:ext>
            </a:extLst>
          </p:cNvPr>
          <p:cNvSpPr>
            <a:spLocks noGrp="1"/>
          </p:cNvSpPr>
          <p:nvPr>
            <p:ph type="title"/>
          </p:nvPr>
        </p:nvSpPr>
        <p:spPr/>
        <p:txBody>
          <a:bodyPr/>
          <a:lstStyle/>
          <a:p>
            <a:r>
              <a:rPr kumimoji="1" lang="en-US" altLang="zh-CN" dirty="0"/>
              <a:t>System Test Team Hierarchy (2)</a:t>
            </a:r>
            <a:endParaRPr kumimoji="1" lang="zh-CN" altLang="en-US" dirty="0"/>
          </a:p>
        </p:txBody>
      </p:sp>
      <p:sp>
        <p:nvSpPr>
          <p:cNvPr id="4" name="页脚占位符 3">
            <a:extLst>
              <a:ext uri="{FF2B5EF4-FFF2-40B4-BE49-F238E27FC236}">
                <a16:creationId xmlns:a16="http://schemas.microsoft.com/office/drawing/2014/main" id="{6B938E17-5ADF-0C47-B470-D4D6601F7C1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ECE4EF3-10D4-F749-B89D-BACFAD1FF466}"/>
              </a:ext>
            </a:extLst>
          </p:cNvPr>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6" name="Picture 5" descr="testteam">
            <a:extLst>
              <a:ext uri="{FF2B5EF4-FFF2-40B4-BE49-F238E27FC236}">
                <a16:creationId xmlns:a16="http://schemas.microsoft.com/office/drawing/2014/main" id="{77C53422-D3C9-5948-AC9D-72813F1080D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1512" y="2345423"/>
            <a:ext cx="5604138" cy="3515640"/>
          </a:xfrm>
        </p:spPr>
      </p:pic>
      <p:sp>
        <p:nvSpPr>
          <p:cNvPr id="8" name="文本框 7">
            <a:extLst>
              <a:ext uri="{FF2B5EF4-FFF2-40B4-BE49-F238E27FC236}">
                <a16:creationId xmlns:a16="http://schemas.microsoft.com/office/drawing/2014/main" id="{FBE887AA-EE40-784C-8DB0-D7AE567F0640}"/>
              </a:ext>
            </a:extLst>
          </p:cNvPr>
          <p:cNvSpPr txBox="1"/>
          <p:nvPr/>
        </p:nvSpPr>
        <p:spPr>
          <a:xfrm>
            <a:off x="4725470" y="3475641"/>
            <a:ext cx="7076005" cy="923330"/>
          </a:xfrm>
          <a:prstGeom prst="rect">
            <a:avLst/>
          </a:prstGeom>
          <a:noFill/>
        </p:spPr>
        <p:txBody>
          <a:bodyPr wrap="square" rtlCol="0">
            <a:spAutoFit/>
          </a:bodyPr>
          <a:lstStyle/>
          <a:p>
            <a:r>
              <a:rPr lang="en" altLang="zh-CN" dirty="0"/>
              <a:t>The senior engineers design, develop, and execute test cases. They design and set up test laboratories and environments. Senior engineers assist software developers in reproducing known defects</a:t>
            </a:r>
            <a:endParaRPr kumimoji="1" lang="zh-CN" altLang="en-US" dirty="0"/>
          </a:p>
        </p:txBody>
      </p:sp>
      <p:sp>
        <p:nvSpPr>
          <p:cNvPr id="9" name="矩形 8">
            <a:extLst>
              <a:ext uri="{FF2B5EF4-FFF2-40B4-BE49-F238E27FC236}">
                <a16:creationId xmlns:a16="http://schemas.microsoft.com/office/drawing/2014/main" id="{BEE67C58-4885-B74F-8AB4-B152A59811AB}"/>
              </a:ext>
            </a:extLst>
          </p:cNvPr>
          <p:cNvSpPr/>
          <p:nvPr/>
        </p:nvSpPr>
        <p:spPr>
          <a:xfrm>
            <a:off x="5835650" y="4778300"/>
            <a:ext cx="6096000" cy="1200329"/>
          </a:xfrm>
          <a:prstGeom prst="rect">
            <a:avLst/>
          </a:prstGeom>
        </p:spPr>
        <p:txBody>
          <a:bodyPr>
            <a:spAutoFit/>
          </a:bodyPr>
          <a:lstStyle/>
          <a:p>
            <a:r>
              <a:rPr lang="en" altLang="zh-CN" dirty="0"/>
              <a:t>New, inexperienced test engineers are put at a junior level. They gain experience by assisting the senior and principal engineers in charge of test execution, setting up of test beds, and developing scripts for test automation</a:t>
            </a:r>
            <a:endParaRPr lang="zh-CN" altLang="en-US" dirty="0"/>
          </a:p>
        </p:txBody>
      </p:sp>
    </p:spTree>
    <p:extLst>
      <p:ext uri="{BB962C8B-B14F-4D97-AF65-F5344CB8AC3E}">
        <p14:creationId xmlns:p14="http://schemas.microsoft.com/office/powerpoint/2010/main" val="1381124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2AF55-23D9-8649-9115-B0B683277A74}"/>
              </a:ext>
            </a:extLst>
          </p:cNvPr>
          <p:cNvSpPr>
            <a:spLocks noGrp="1"/>
          </p:cNvSpPr>
          <p:nvPr>
            <p:ph type="title"/>
          </p:nvPr>
        </p:nvSpPr>
        <p:spPr/>
        <p:txBody>
          <a:bodyPr/>
          <a:lstStyle/>
          <a:p>
            <a:r>
              <a:rPr kumimoji="1" lang="en-US" altLang="zh-CN" dirty="0"/>
              <a:t>Effective Staffing of Test Engineers</a:t>
            </a:r>
            <a:endParaRPr kumimoji="1" lang="zh-CN" altLang="en-US" dirty="0"/>
          </a:p>
        </p:txBody>
      </p:sp>
      <p:sp>
        <p:nvSpPr>
          <p:cNvPr id="3" name="内容占位符 2">
            <a:extLst>
              <a:ext uri="{FF2B5EF4-FFF2-40B4-BE49-F238E27FC236}">
                <a16:creationId xmlns:a16="http://schemas.microsoft.com/office/drawing/2014/main" id="{2BCADF5A-EBC7-2D4C-BD6F-CBA105E25014}"/>
              </a:ext>
            </a:extLst>
          </p:cNvPr>
          <p:cNvSpPr>
            <a:spLocks noGrp="1"/>
          </p:cNvSpPr>
          <p:nvPr>
            <p:ph idx="1"/>
          </p:nvPr>
        </p:nvSpPr>
        <p:spPr/>
        <p:txBody>
          <a:bodyPr/>
          <a:lstStyle/>
          <a:p>
            <a:r>
              <a:rPr lang="en-US" altLang="zh-CN" sz="2400" dirty="0">
                <a:ea typeface="宋体" panose="02010600030101010101" pitchFamily="2" charset="-122"/>
              </a:rPr>
              <a:t>A successful test team is made up of members whose strengths are complementary</a:t>
            </a:r>
          </a:p>
          <a:p>
            <a:r>
              <a:rPr lang="en-US" altLang="zh-CN" sz="2400" dirty="0">
                <a:ea typeface="宋体" panose="02010600030101010101" pitchFamily="2" charset="-122"/>
              </a:rPr>
              <a:t>It is advisable to have people on the test team with diverse background and experience, such as:</a:t>
            </a:r>
          </a:p>
          <a:p>
            <a:pPr lvl="1"/>
            <a:r>
              <a:rPr lang="en-US" altLang="zh-CN" sz="1800" dirty="0">
                <a:ea typeface="宋体" panose="02010600030101010101" pitchFamily="2" charset="-122"/>
              </a:rPr>
              <a:t> developers</a:t>
            </a:r>
          </a:p>
          <a:p>
            <a:pPr lvl="1"/>
            <a:r>
              <a:rPr lang="en-US" altLang="zh-CN" sz="1800" dirty="0">
                <a:ea typeface="宋体" panose="02010600030101010101" pitchFamily="2" charset="-122"/>
              </a:rPr>
              <a:t>integration testers</a:t>
            </a:r>
          </a:p>
          <a:p>
            <a:pPr lvl="1"/>
            <a:r>
              <a:rPr lang="en-US" altLang="zh-CN" sz="1800" dirty="0">
                <a:ea typeface="宋体" panose="02010600030101010101" pitchFamily="2" charset="-122"/>
              </a:rPr>
              <a:t>information technology administrators</a:t>
            </a:r>
          </a:p>
          <a:p>
            <a:pPr lvl="1"/>
            <a:r>
              <a:rPr lang="en-US" altLang="zh-CN" sz="1800" dirty="0">
                <a:ea typeface="宋体" panose="02010600030101010101" pitchFamily="2" charset="-122"/>
              </a:rPr>
              <a:t>technical support personnel</a:t>
            </a:r>
          </a:p>
          <a:p>
            <a:pPr lvl="1"/>
            <a:r>
              <a:rPr lang="en-US" altLang="zh-CN" sz="1800" dirty="0">
                <a:ea typeface="宋体" panose="02010600030101010101" pitchFamily="2" charset="-122"/>
              </a:rPr>
              <a:t>technical writers</a:t>
            </a:r>
          </a:p>
          <a:p>
            <a:pPr lvl="1"/>
            <a:r>
              <a:rPr lang="en-US" altLang="zh-CN" sz="1800" dirty="0">
                <a:ea typeface="宋体" panose="02010600030101010101" pitchFamily="2" charset="-122"/>
              </a:rPr>
              <a:t>quality management personnel</a:t>
            </a:r>
          </a:p>
          <a:p>
            <a:pPr lvl="1"/>
            <a:r>
              <a:rPr lang="en-US" altLang="zh-CN" sz="1800" dirty="0">
                <a:ea typeface="宋体" panose="02010600030101010101" pitchFamily="2" charset="-122"/>
              </a:rPr>
              <a:t>experienced test engineers</a:t>
            </a:r>
          </a:p>
          <a:p>
            <a:pPr lvl="1"/>
            <a:r>
              <a:rPr lang="en-US" altLang="zh-CN" sz="1800" dirty="0">
                <a:ea typeface="宋体" panose="02010600030101010101" pitchFamily="2" charset="-122"/>
              </a:rPr>
              <a:t>recent graduates</a:t>
            </a:r>
          </a:p>
          <a:p>
            <a:endParaRPr kumimoji="1" lang="zh-CN" altLang="en-US" dirty="0"/>
          </a:p>
        </p:txBody>
      </p:sp>
      <p:sp>
        <p:nvSpPr>
          <p:cNvPr id="4" name="页脚占位符 3">
            <a:extLst>
              <a:ext uri="{FF2B5EF4-FFF2-40B4-BE49-F238E27FC236}">
                <a16:creationId xmlns:a16="http://schemas.microsoft.com/office/drawing/2014/main" id="{752B3D4C-0FB1-A14A-B8AE-4398FE2D34CE}"/>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3630C4E5-ED33-2B4E-8DAB-6754674F1C03}"/>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527842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FE017-48B1-0F4B-89FB-B4F51F63F66E}"/>
              </a:ext>
            </a:extLst>
          </p:cNvPr>
          <p:cNvSpPr>
            <a:spLocks noGrp="1"/>
          </p:cNvSpPr>
          <p:nvPr>
            <p:ph type="title"/>
          </p:nvPr>
        </p:nvSpPr>
        <p:spPr/>
        <p:txBody>
          <a:bodyPr/>
          <a:lstStyle/>
          <a:p>
            <a:r>
              <a:rPr kumimoji="1" lang="en-US" altLang="zh-CN" dirty="0"/>
              <a:t>Effective Staffing of Test Engineers (2)</a:t>
            </a:r>
            <a:endParaRPr kumimoji="1" lang="zh-CN" altLang="en-US" dirty="0"/>
          </a:p>
        </p:txBody>
      </p:sp>
      <p:sp>
        <p:nvSpPr>
          <p:cNvPr id="3" name="内容占位符 2">
            <a:extLst>
              <a:ext uri="{FF2B5EF4-FFF2-40B4-BE49-F238E27FC236}">
                <a16:creationId xmlns:a16="http://schemas.microsoft.com/office/drawing/2014/main" id="{7F5F90B9-B510-644B-983E-AF9CEF120822}"/>
              </a:ext>
            </a:extLst>
          </p:cNvPr>
          <p:cNvSpPr>
            <a:spLocks noGrp="1"/>
          </p:cNvSpPr>
          <p:nvPr>
            <p:ph idx="1"/>
          </p:nvPr>
        </p:nvSpPr>
        <p:spPr/>
        <p:txBody>
          <a:bodyPr/>
          <a:lstStyle/>
          <a:p>
            <a:r>
              <a:rPr lang="en-US" altLang="zh-CN" dirty="0">
                <a:ea typeface="宋体" panose="02010600030101010101" pitchFamily="2" charset="-122"/>
              </a:rPr>
              <a:t> Test engineers are expected to have the following skills</a:t>
            </a:r>
          </a:p>
          <a:p>
            <a:pPr lvl="1"/>
            <a:r>
              <a:rPr lang="en-US" altLang="zh-CN" dirty="0">
                <a:ea typeface="宋体" panose="02010600030101010101" pitchFamily="2" charset="-122"/>
              </a:rPr>
              <a:t>Have credibility with software developers</a:t>
            </a:r>
          </a:p>
          <a:p>
            <a:pPr lvl="1"/>
            <a:r>
              <a:rPr lang="en-US" altLang="zh-CN" dirty="0">
                <a:ea typeface="宋体" panose="02010600030101010101" pitchFamily="2" charset="-122"/>
              </a:rPr>
              <a:t>Understand developers’ terminologies</a:t>
            </a:r>
          </a:p>
          <a:p>
            <a:pPr lvl="1"/>
            <a:r>
              <a:rPr lang="en-US" altLang="zh-CN" dirty="0">
                <a:ea typeface="宋体" panose="02010600030101010101" pitchFamily="2" charset="-122"/>
              </a:rPr>
              <a:t>Know when the code is ready for testing</a:t>
            </a:r>
          </a:p>
          <a:p>
            <a:pPr lvl="1"/>
            <a:r>
              <a:rPr lang="en-US" altLang="zh-CN" dirty="0">
                <a:ea typeface="宋体" panose="02010600030101010101" pitchFamily="2" charset="-122"/>
              </a:rPr>
              <a:t>Be able to evaluate the impact of a problem on the customers</a:t>
            </a:r>
          </a:p>
          <a:p>
            <a:pPr lvl="1"/>
            <a:r>
              <a:rPr lang="en-US" altLang="zh-CN" dirty="0">
                <a:ea typeface="宋体" panose="02010600030101010101" pitchFamily="2" charset="-122"/>
              </a:rPr>
              <a:t>Assist software developers in expediting defect resolution</a:t>
            </a:r>
          </a:p>
          <a:p>
            <a:pPr lvl="1"/>
            <a:r>
              <a:rPr lang="en-US" altLang="zh-CN" dirty="0">
                <a:ea typeface="宋体" panose="02010600030101010101" pitchFamily="2" charset="-122"/>
              </a:rPr>
              <a:t>Reduce false-positive and false-negative results in testing</a:t>
            </a:r>
          </a:p>
          <a:p>
            <a:pPr lvl="1"/>
            <a:r>
              <a:rPr lang="en-US" altLang="zh-CN" dirty="0">
                <a:ea typeface="宋体" panose="02010600030101010101" pitchFamily="2" charset="-122"/>
              </a:rPr>
              <a:t>Develop expertise in test automation</a:t>
            </a:r>
          </a:p>
          <a:p>
            <a:pPr lvl="1"/>
            <a:r>
              <a:rPr lang="en-US" altLang="zh-CN" dirty="0">
                <a:ea typeface="宋体" panose="02010600030101010101" pitchFamily="2" charset="-122"/>
              </a:rPr>
              <a:t>Mentor the junior test engineers</a:t>
            </a:r>
          </a:p>
          <a:p>
            <a:endParaRPr kumimoji="1" lang="zh-CN" altLang="en-US" dirty="0"/>
          </a:p>
        </p:txBody>
      </p:sp>
      <p:sp>
        <p:nvSpPr>
          <p:cNvPr id="4" name="页脚占位符 3">
            <a:extLst>
              <a:ext uri="{FF2B5EF4-FFF2-40B4-BE49-F238E27FC236}">
                <a16:creationId xmlns:a16="http://schemas.microsoft.com/office/drawing/2014/main" id="{5BBFED8F-4145-AB4E-88E3-C8B3586B44E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AB06F1FB-5442-0940-AEB3-4000567DEECB}"/>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4176193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C2873-2258-4883-88CE-962A441FCF63}"/>
              </a:ext>
            </a:extLst>
          </p:cNvPr>
          <p:cNvSpPr>
            <a:spLocks noGrp="1"/>
          </p:cNvSpPr>
          <p:nvPr>
            <p:ph type="ctrTitle"/>
          </p:nvPr>
        </p:nvSpPr>
        <p:spPr/>
        <p:txBody>
          <a:bodyPr/>
          <a:lstStyle/>
          <a:p>
            <a:r>
              <a:rPr lang="en-US" dirty="0"/>
              <a:t>Testing Progress</a:t>
            </a:r>
          </a:p>
        </p:txBody>
      </p:sp>
      <p:sp>
        <p:nvSpPr>
          <p:cNvPr id="8" name="Subtitle 7">
            <a:extLst>
              <a:ext uri="{FF2B5EF4-FFF2-40B4-BE49-F238E27FC236}">
                <a16:creationId xmlns:a16="http://schemas.microsoft.com/office/drawing/2014/main" id="{F0ADD6C7-7ACA-4CD6-ACC6-14F6A648E4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09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C6BC9-7389-8B44-8F5B-49968ED4AB99}"/>
              </a:ext>
            </a:extLst>
          </p:cNvPr>
          <p:cNvSpPr>
            <a:spLocks noGrp="1"/>
          </p:cNvSpPr>
          <p:nvPr>
            <p:ph type="title"/>
          </p:nvPr>
        </p:nvSpPr>
        <p:spPr/>
        <p:txBody>
          <a:bodyPr/>
          <a:lstStyle/>
          <a:p>
            <a:r>
              <a:rPr kumimoji="1" lang="en-US" altLang="zh-CN" dirty="0"/>
              <a:t>Fundamental Test Process</a:t>
            </a:r>
            <a:endParaRPr kumimoji="1" lang="zh-CN" altLang="en-US" dirty="0"/>
          </a:p>
        </p:txBody>
      </p:sp>
      <p:sp>
        <p:nvSpPr>
          <p:cNvPr id="3" name="内容占位符 2">
            <a:extLst>
              <a:ext uri="{FF2B5EF4-FFF2-40B4-BE49-F238E27FC236}">
                <a16:creationId xmlns:a16="http://schemas.microsoft.com/office/drawing/2014/main" id="{9BDC6D8E-2374-2F4E-9A92-39C26409A536}"/>
              </a:ext>
            </a:extLst>
          </p:cNvPr>
          <p:cNvSpPr>
            <a:spLocks noGrp="1"/>
          </p:cNvSpPr>
          <p:nvPr>
            <p:ph idx="1"/>
          </p:nvPr>
        </p:nvSpPr>
        <p:spPr>
          <a:xfrm>
            <a:off x="866503" y="1533574"/>
            <a:ext cx="10363200" cy="4467194"/>
          </a:xfrm>
        </p:spPr>
        <p:txBody>
          <a:bodyPr/>
          <a:lstStyle/>
          <a:p>
            <a:r>
              <a:rPr lang="en" altLang="zh-CN" dirty="0"/>
              <a:t>Testing is not limited to the execution of software with the aim of finding failures: it is also necessary to plan, define goals, identify test conditions, create test data, start and exit criteria, test environments, and of course, control all these activities</a:t>
            </a:r>
            <a:endParaRPr kumimoji="1" lang="zh-CN" altLang="en-US" dirty="0"/>
          </a:p>
        </p:txBody>
      </p:sp>
      <p:sp>
        <p:nvSpPr>
          <p:cNvPr id="4" name="页脚占位符 3">
            <a:extLst>
              <a:ext uri="{FF2B5EF4-FFF2-40B4-BE49-F238E27FC236}">
                <a16:creationId xmlns:a16="http://schemas.microsoft.com/office/drawing/2014/main" id="{4E3ADC86-063F-F640-BDFB-5A61AC296590}"/>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0FD43AD-2019-6B47-A5E9-3367ECDDAC06}"/>
              </a:ext>
            </a:extLst>
          </p:cNvPr>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7" name="图片 6">
            <a:extLst>
              <a:ext uri="{FF2B5EF4-FFF2-40B4-BE49-F238E27FC236}">
                <a16:creationId xmlns:a16="http://schemas.microsoft.com/office/drawing/2014/main" id="{D900AC66-BF3D-524B-A22D-FED1CB644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376" y="3272590"/>
            <a:ext cx="4255248" cy="2906773"/>
          </a:xfrm>
          <a:prstGeom prst="rect">
            <a:avLst/>
          </a:prstGeom>
        </p:spPr>
      </p:pic>
    </p:spTree>
    <p:extLst>
      <p:ext uri="{BB962C8B-B14F-4D97-AF65-F5344CB8AC3E}">
        <p14:creationId xmlns:p14="http://schemas.microsoft.com/office/powerpoint/2010/main" val="89213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C1016-CF2B-7847-89D7-350A66F7F335}"/>
              </a:ext>
            </a:extLst>
          </p:cNvPr>
          <p:cNvSpPr>
            <a:spLocks noGrp="1"/>
          </p:cNvSpPr>
          <p:nvPr>
            <p:ph type="title"/>
          </p:nvPr>
        </p:nvSpPr>
        <p:spPr/>
        <p:txBody>
          <a:bodyPr/>
          <a:lstStyle/>
          <a:p>
            <a:r>
              <a:rPr kumimoji="1" lang="en-US" altLang="zh-CN" dirty="0"/>
              <a:t>Sources of Problems</a:t>
            </a:r>
            <a:endParaRPr kumimoji="1" lang="zh-CN" altLang="en-US" dirty="0"/>
          </a:p>
        </p:txBody>
      </p:sp>
      <p:sp>
        <p:nvSpPr>
          <p:cNvPr id="3" name="内容占位符 2">
            <a:extLst>
              <a:ext uri="{FF2B5EF4-FFF2-40B4-BE49-F238E27FC236}">
                <a16:creationId xmlns:a16="http://schemas.microsoft.com/office/drawing/2014/main" id="{088EEDD2-850A-6E48-9222-7E03FBCC1F35}"/>
              </a:ext>
            </a:extLst>
          </p:cNvPr>
          <p:cNvSpPr>
            <a:spLocks noGrp="1"/>
          </p:cNvSpPr>
          <p:nvPr>
            <p:ph idx="1"/>
          </p:nvPr>
        </p:nvSpPr>
        <p:spPr/>
        <p:txBody>
          <a:bodyPr/>
          <a:lstStyle/>
          <a:p>
            <a:r>
              <a:rPr kumimoji="1" lang="en-US" altLang="zh-CN" dirty="0"/>
              <a:t>Requirements Definition: Erroneous, incomplete, inconsistent requirements.</a:t>
            </a:r>
          </a:p>
          <a:p>
            <a:r>
              <a:rPr kumimoji="1" lang="en-US" altLang="zh-CN" dirty="0"/>
              <a:t>Design: Fundamental design flaws in the software.</a:t>
            </a:r>
          </a:p>
          <a:p>
            <a:r>
              <a:rPr kumimoji="1" lang="en-US" altLang="zh-CN" dirty="0"/>
              <a:t>Implementation: Mistakes in chip fabrication, wiring, programming faults, malicious code.</a:t>
            </a:r>
          </a:p>
          <a:p>
            <a:r>
              <a:rPr kumimoji="1" lang="en-US" altLang="zh-CN" dirty="0"/>
              <a:t>Support Systems: Poor programming languages, faulty compilers and debuggers, misleading development tools.</a:t>
            </a:r>
            <a:endParaRPr kumimoji="1" lang="zh-CN" altLang="en-US" dirty="0"/>
          </a:p>
        </p:txBody>
      </p:sp>
      <p:sp>
        <p:nvSpPr>
          <p:cNvPr id="4" name="页脚占位符 3">
            <a:extLst>
              <a:ext uri="{FF2B5EF4-FFF2-40B4-BE49-F238E27FC236}">
                <a16:creationId xmlns:a16="http://schemas.microsoft.com/office/drawing/2014/main" id="{40680F11-A6BB-C44C-BC9F-C826F09FDB53}"/>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AD259914-CD95-ED44-BF02-FF57276442BE}"/>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66575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DCFB7-427E-1F48-88D3-86D2C5F45284}"/>
              </a:ext>
            </a:extLst>
          </p:cNvPr>
          <p:cNvSpPr>
            <a:spLocks noGrp="1"/>
          </p:cNvSpPr>
          <p:nvPr>
            <p:ph type="title"/>
          </p:nvPr>
        </p:nvSpPr>
        <p:spPr/>
        <p:txBody>
          <a:bodyPr/>
          <a:lstStyle/>
          <a:p>
            <a:r>
              <a:rPr kumimoji="1" lang="en-US" altLang="zh-CN" dirty="0"/>
              <a:t>Fundamental Test Process (2)</a:t>
            </a:r>
            <a:endParaRPr kumimoji="1" lang="zh-CN" altLang="en-US" dirty="0"/>
          </a:p>
        </p:txBody>
      </p:sp>
      <p:sp>
        <p:nvSpPr>
          <p:cNvPr id="3" name="内容占位符 2">
            <a:extLst>
              <a:ext uri="{FF2B5EF4-FFF2-40B4-BE49-F238E27FC236}">
                <a16:creationId xmlns:a16="http://schemas.microsoft.com/office/drawing/2014/main" id="{D94600A6-07C3-8A44-AAD8-F7B3444E856B}"/>
              </a:ext>
            </a:extLst>
          </p:cNvPr>
          <p:cNvSpPr>
            <a:spLocks noGrp="1"/>
          </p:cNvSpPr>
          <p:nvPr>
            <p:ph idx="1"/>
          </p:nvPr>
        </p:nvSpPr>
        <p:spPr/>
        <p:txBody>
          <a:bodyPr/>
          <a:lstStyle/>
          <a:p>
            <a:r>
              <a:rPr kumimoji="1" lang="en-US" altLang="zh-CN" dirty="0"/>
              <a:t>The fundamental test process includes:</a:t>
            </a:r>
          </a:p>
          <a:p>
            <a:pPr lvl="1"/>
            <a:r>
              <a:rPr kumimoji="1" lang="en-US" altLang="zh-CN" dirty="0"/>
              <a:t>Test planning and control;</a:t>
            </a:r>
          </a:p>
          <a:p>
            <a:pPr lvl="1"/>
            <a:r>
              <a:rPr kumimoji="1" lang="en-US" altLang="zh-CN" dirty="0"/>
              <a:t>Analysis and design of tests;</a:t>
            </a:r>
          </a:p>
          <a:p>
            <a:pPr lvl="1"/>
            <a:r>
              <a:rPr kumimoji="1" lang="en-US" altLang="zh-CN" dirty="0"/>
              <a:t>Implement and execution of tests;</a:t>
            </a:r>
          </a:p>
          <a:p>
            <a:pPr lvl="1"/>
            <a:r>
              <a:rPr kumimoji="1" lang="en-US" altLang="zh-CN" dirty="0"/>
              <a:t>Evaluation of the exit criteria and production of test report;</a:t>
            </a:r>
          </a:p>
          <a:p>
            <a:pPr lvl="1"/>
            <a:r>
              <a:rPr kumimoji="1" lang="en-US" altLang="zh-CN" dirty="0"/>
              <a:t>Test closure activities.</a:t>
            </a:r>
            <a:endParaRPr kumimoji="1" lang="zh-CN" altLang="en-US" dirty="0"/>
          </a:p>
        </p:txBody>
      </p:sp>
      <p:sp>
        <p:nvSpPr>
          <p:cNvPr id="4" name="页脚占位符 3">
            <a:extLst>
              <a:ext uri="{FF2B5EF4-FFF2-40B4-BE49-F238E27FC236}">
                <a16:creationId xmlns:a16="http://schemas.microsoft.com/office/drawing/2014/main" id="{7F85749C-C519-0945-9412-3A682B98ECDB}"/>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416013FC-C24E-FE4F-BDF3-C2ABC5CA5D73}"/>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400800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B95C7-2188-2C45-A9DF-AC0285EED525}"/>
              </a:ext>
            </a:extLst>
          </p:cNvPr>
          <p:cNvSpPr>
            <a:spLocks noGrp="1"/>
          </p:cNvSpPr>
          <p:nvPr>
            <p:ph type="title"/>
          </p:nvPr>
        </p:nvSpPr>
        <p:spPr/>
        <p:txBody>
          <a:bodyPr/>
          <a:lstStyle/>
          <a:p>
            <a:r>
              <a:rPr kumimoji="1" lang="en-US" altLang="zh-CN" dirty="0"/>
              <a:t>Planning</a:t>
            </a:r>
            <a:endParaRPr kumimoji="1" lang="zh-CN" altLang="en-US" dirty="0"/>
          </a:p>
        </p:txBody>
      </p:sp>
      <p:sp>
        <p:nvSpPr>
          <p:cNvPr id="3" name="内容占位符 2">
            <a:extLst>
              <a:ext uri="{FF2B5EF4-FFF2-40B4-BE49-F238E27FC236}">
                <a16:creationId xmlns:a16="http://schemas.microsoft.com/office/drawing/2014/main" id="{A0222835-44D4-BD43-880B-5C844CE6F897}"/>
              </a:ext>
            </a:extLst>
          </p:cNvPr>
          <p:cNvSpPr>
            <a:spLocks noGrp="1"/>
          </p:cNvSpPr>
          <p:nvPr>
            <p:ph idx="1"/>
          </p:nvPr>
        </p:nvSpPr>
        <p:spPr/>
        <p:txBody>
          <a:bodyPr/>
          <a:lstStyle/>
          <a:p>
            <a:r>
              <a:rPr kumimoji="1" lang="en-US" altLang="zh-CN" dirty="0"/>
              <a:t>Before any human activity, it is necessary to organize and plan the activities to be executed. This is also applicable for software and system testing.</a:t>
            </a:r>
          </a:p>
          <a:p>
            <a:endParaRPr kumimoji="1" lang="en-US" altLang="zh-CN" dirty="0"/>
          </a:p>
          <a:p>
            <a:r>
              <a:rPr kumimoji="1" lang="en-US" altLang="zh-CN" dirty="0">
                <a:solidFill>
                  <a:schemeClr val="tx2"/>
                </a:solidFill>
              </a:rPr>
              <a:t>Test planning activities include </a:t>
            </a:r>
            <a:r>
              <a:rPr kumimoji="1" lang="en-US" altLang="zh-CN" dirty="0"/>
              <a:t>organization of the tasks, and coordination with the other stakeholders, such as development teams, support teams, user representatives, management, customer, etc.</a:t>
            </a:r>
            <a:endParaRPr kumimoji="1" lang="zh-CN" altLang="en-US" dirty="0"/>
          </a:p>
        </p:txBody>
      </p:sp>
      <p:sp>
        <p:nvSpPr>
          <p:cNvPr id="4" name="页脚占位符 3">
            <a:extLst>
              <a:ext uri="{FF2B5EF4-FFF2-40B4-BE49-F238E27FC236}">
                <a16:creationId xmlns:a16="http://schemas.microsoft.com/office/drawing/2014/main" id="{EE74C238-6A83-B644-AC33-DB89BD91AC1A}"/>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5CEA1D73-FC1C-6942-86AA-20A81AB0B553}"/>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3699097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3A51A-4F89-C840-B235-AB08A8FA373C}"/>
              </a:ext>
            </a:extLst>
          </p:cNvPr>
          <p:cNvSpPr>
            <a:spLocks noGrp="1"/>
          </p:cNvSpPr>
          <p:nvPr>
            <p:ph type="title"/>
          </p:nvPr>
        </p:nvSpPr>
        <p:spPr/>
        <p:txBody>
          <a:bodyPr/>
          <a:lstStyle/>
          <a:p>
            <a:r>
              <a:rPr kumimoji="1" lang="en-US" altLang="zh-CN" dirty="0"/>
              <a:t>Control</a:t>
            </a:r>
            <a:endParaRPr kumimoji="1" lang="zh-CN" altLang="en-US" dirty="0"/>
          </a:p>
        </p:txBody>
      </p:sp>
      <p:sp>
        <p:nvSpPr>
          <p:cNvPr id="3" name="内容占位符 2">
            <a:extLst>
              <a:ext uri="{FF2B5EF4-FFF2-40B4-BE49-F238E27FC236}">
                <a16:creationId xmlns:a16="http://schemas.microsoft.com/office/drawing/2014/main" id="{8F921602-DCA3-6041-A3C8-1C422CE16AAA}"/>
              </a:ext>
            </a:extLst>
          </p:cNvPr>
          <p:cNvSpPr>
            <a:spLocks noGrp="1"/>
          </p:cNvSpPr>
          <p:nvPr>
            <p:ph idx="1"/>
          </p:nvPr>
        </p:nvSpPr>
        <p:spPr/>
        <p:txBody>
          <a:bodyPr/>
          <a:lstStyle/>
          <a:p>
            <a:r>
              <a:rPr kumimoji="1" lang="en-US" altLang="zh-CN" dirty="0"/>
              <a:t>Control activities are executed throughout the test campaign, They are often grouped with planning activities because they ensure that what has been planned is correctly implemented.</a:t>
            </a:r>
          </a:p>
          <a:p>
            <a:endParaRPr kumimoji="1" lang="en-US" altLang="zh-CN" dirty="0"/>
          </a:p>
          <a:p>
            <a:r>
              <a:rPr kumimoji="1" lang="en-US" altLang="zh-CN" dirty="0"/>
              <a:t>Control identifies deviations from planned operations, or variants with regards to planned objectives, and proposes actions to reach these objectives. This implies the ability to measure the progress of activities in terms of the resources used as well as in terms of objectives reached.</a:t>
            </a:r>
            <a:endParaRPr kumimoji="1" lang="zh-CN" altLang="en-US" dirty="0"/>
          </a:p>
        </p:txBody>
      </p:sp>
      <p:sp>
        <p:nvSpPr>
          <p:cNvPr id="4" name="页脚占位符 3">
            <a:extLst>
              <a:ext uri="{FF2B5EF4-FFF2-40B4-BE49-F238E27FC236}">
                <a16:creationId xmlns:a16="http://schemas.microsoft.com/office/drawing/2014/main" id="{2CCD3AE2-A905-4D4D-8E7C-58DA99D908AA}"/>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F81584F9-E0F5-4046-8B77-66DA685FA720}"/>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2406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E8EC7-8555-A546-8B80-366E38F25EFF}"/>
              </a:ext>
            </a:extLst>
          </p:cNvPr>
          <p:cNvSpPr>
            <a:spLocks noGrp="1"/>
          </p:cNvSpPr>
          <p:nvPr>
            <p:ph type="title"/>
          </p:nvPr>
        </p:nvSpPr>
        <p:spPr/>
        <p:txBody>
          <a:bodyPr/>
          <a:lstStyle/>
          <a:p>
            <a:r>
              <a:rPr kumimoji="1" lang="en-US" altLang="zh-CN" dirty="0"/>
              <a:t>Test Analysis and Design</a:t>
            </a:r>
            <a:endParaRPr kumimoji="1" lang="zh-CN" altLang="en-US" dirty="0"/>
          </a:p>
        </p:txBody>
      </p:sp>
      <p:sp>
        <p:nvSpPr>
          <p:cNvPr id="3" name="内容占位符 2">
            <a:extLst>
              <a:ext uri="{FF2B5EF4-FFF2-40B4-BE49-F238E27FC236}">
                <a16:creationId xmlns:a16="http://schemas.microsoft.com/office/drawing/2014/main" id="{9BA9DE06-4E7E-514D-B2DF-25DA4CCFD99D}"/>
              </a:ext>
            </a:extLst>
          </p:cNvPr>
          <p:cNvSpPr>
            <a:spLocks noGrp="1"/>
          </p:cNvSpPr>
          <p:nvPr>
            <p:ph idx="1"/>
          </p:nvPr>
        </p:nvSpPr>
        <p:spPr>
          <a:xfrm>
            <a:off x="914400" y="1547664"/>
            <a:ext cx="10363200" cy="4467194"/>
          </a:xfrm>
        </p:spPr>
        <p:txBody>
          <a:bodyPr/>
          <a:lstStyle/>
          <a:p>
            <a:r>
              <a:rPr kumimoji="1" lang="en-US" altLang="zh-CN" dirty="0"/>
              <a:t>The analysis and design phase is where global test objectives, as defined by organization at the test plan level, are used to create the test conditions for the software. </a:t>
            </a:r>
          </a:p>
          <a:p>
            <a:r>
              <a:rPr kumimoji="1" lang="en-US" altLang="zh-CN" dirty="0">
                <a:solidFill>
                  <a:schemeClr val="tx2"/>
                </a:solidFill>
              </a:rPr>
              <a:t>Analysis of the basis of the test </a:t>
            </a:r>
            <a:r>
              <a:rPr kumimoji="1" lang="en-US" altLang="zh-CN" dirty="0"/>
              <a:t>include</a:t>
            </a:r>
          </a:p>
          <a:p>
            <a:pPr lvl="1"/>
            <a:r>
              <a:rPr kumimoji="1" lang="en-US" altLang="zh-CN" sz="2000" dirty="0"/>
              <a:t>Contractual documents, such as the contract, statement of work, and any amendments or technical attachments, </a:t>
            </a:r>
            <a:r>
              <a:rPr kumimoji="1" lang="en-US" altLang="zh-CN" sz="2000" dirty="0" err="1"/>
              <a:t>etc</a:t>
            </a:r>
            <a:r>
              <a:rPr kumimoji="1" lang="en-US" altLang="zh-CN" sz="2000" dirty="0"/>
              <a:t>;</a:t>
            </a:r>
          </a:p>
          <a:p>
            <a:pPr lvl="1"/>
            <a:r>
              <a:rPr kumimoji="1" lang="en-US" altLang="zh-CN" sz="2000" dirty="0"/>
              <a:t>Software specification, high-level design, detailed architecture of the components, database organization or file system organization;</a:t>
            </a:r>
          </a:p>
          <a:p>
            <a:pPr lvl="1"/>
            <a:r>
              <a:rPr kumimoji="1" lang="en-US" altLang="zh-CN" sz="2000" dirty="0"/>
              <a:t>User documentation, maintenance or installation manuals, </a:t>
            </a:r>
            <a:r>
              <a:rPr kumimoji="1" lang="en-US" altLang="zh-CN" sz="2000" dirty="0" err="1"/>
              <a:t>etc</a:t>
            </a:r>
            <a:r>
              <a:rPr kumimoji="1" lang="en-US" altLang="zh-CN" sz="2000" dirty="0"/>
              <a:t>;</a:t>
            </a:r>
          </a:p>
          <a:p>
            <a:pPr lvl="1"/>
            <a:r>
              <a:rPr kumimoji="1" lang="en-US" altLang="zh-CN" sz="2000" dirty="0"/>
              <a:t>The risks identified or associated with the use of the development of the software; </a:t>
            </a:r>
          </a:p>
          <a:p>
            <a:pPr lvl="1"/>
            <a:r>
              <a:rPr kumimoji="1" lang="en-US" altLang="zh-CN" sz="2000" dirty="0"/>
              <a:t>Applicable standard, whether they be company specific, profession specific or mentioned in the contractual documents.</a:t>
            </a:r>
            <a:endParaRPr kumimoji="1" lang="zh-CN" altLang="en-US" sz="2000" dirty="0"/>
          </a:p>
        </p:txBody>
      </p:sp>
      <p:sp>
        <p:nvSpPr>
          <p:cNvPr id="4" name="页脚占位符 3">
            <a:extLst>
              <a:ext uri="{FF2B5EF4-FFF2-40B4-BE49-F238E27FC236}">
                <a16:creationId xmlns:a16="http://schemas.microsoft.com/office/drawing/2014/main" id="{56D82053-2DC0-914B-8409-3072F7788758}"/>
              </a:ext>
            </a:extLst>
          </p:cNvPr>
          <p:cNvSpPr>
            <a:spLocks noGrp="1"/>
          </p:cNvSpPr>
          <p:nvPr>
            <p:ph type="ftr" sz="quarter" idx="11"/>
          </p:nvPr>
        </p:nvSpPr>
        <p:spPr/>
        <p:txBody>
          <a:bodyPr/>
          <a:lstStyle/>
          <a:p>
            <a:pPr algn="ctr"/>
            <a:r>
              <a:rPr lang="es-ES" altLang="zh-CN" dirty="0"/>
              <a:t>CS132: Software </a:t>
            </a:r>
            <a:r>
              <a:rPr lang="es-ES" altLang="zh-CN" dirty="0" err="1"/>
              <a:t>Engineering</a:t>
            </a:r>
            <a:endParaRPr lang="en-US" dirty="0"/>
          </a:p>
        </p:txBody>
      </p:sp>
      <p:sp>
        <p:nvSpPr>
          <p:cNvPr id="5" name="灯片编号占位符 4">
            <a:extLst>
              <a:ext uri="{FF2B5EF4-FFF2-40B4-BE49-F238E27FC236}">
                <a16:creationId xmlns:a16="http://schemas.microsoft.com/office/drawing/2014/main" id="{2E319E30-400F-2B44-A518-06FA7E2B24F2}"/>
              </a:ext>
            </a:extLst>
          </p:cNvPr>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2077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BD8BE-9ED2-2B4E-BAAA-51B4E0C734C3}"/>
              </a:ext>
            </a:extLst>
          </p:cNvPr>
          <p:cNvSpPr>
            <a:spLocks noGrp="1"/>
          </p:cNvSpPr>
          <p:nvPr>
            <p:ph type="title"/>
          </p:nvPr>
        </p:nvSpPr>
        <p:spPr>
          <a:xfrm>
            <a:off x="914400" y="404664"/>
            <a:ext cx="10363200" cy="1084502"/>
          </a:xfrm>
        </p:spPr>
        <p:txBody>
          <a:bodyPr/>
          <a:lstStyle/>
          <a:p>
            <a:r>
              <a:rPr kumimoji="1" lang="en-US" altLang="zh-CN" dirty="0"/>
              <a:t>Test Analysis and Design (2)</a:t>
            </a:r>
            <a:endParaRPr kumimoji="1" lang="zh-CN" altLang="en-US" dirty="0"/>
          </a:p>
        </p:txBody>
      </p:sp>
      <p:sp>
        <p:nvSpPr>
          <p:cNvPr id="3" name="内容占位符 2">
            <a:extLst>
              <a:ext uri="{FF2B5EF4-FFF2-40B4-BE49-F238E27FC236}">
                <a16:creationId xmlns:a16="http://schemas.microsoft.com/office/drawing/2014/main" id="{D27C8D75-47E5-2347-93A5-E599C43FDA6D}"/>
              </a:ext>
            </a:extLst>
          </p:cNvPr>
          <p:cNvSpPr>
            <a:spLocks noGrp="1"/>
          </p:cNvSpPr>
          <p:nvPr>
            <p:ph idx="1"/>
          </p:nvPr>
        </p:nvSpPr>
        <p:spPr>
          <a:xfrm>
            <a:off x="914400" y="1489166"/>
            <a:ext cx="10363200" cy="4606834"/>
          </a:xfrm>
        </p:spPr>
        <p:txBody>
          <a:bodyPr/>
          <a:lstStyle/>
          <a:p>
            <a:r>
              <a:rPr kumimoji="1" lang="en-US" altLang="zh-CN" dirty="0">
                <a:solidFill>
                  <a:schemeClr val="tx2"/>
                </a:solidFill>
              </a:rPr>
              <a:t>Test design</a:t>
            </a:r>
          </a:p>
          <a:p>
            <a:r>
              <a:rPr kumimoji="1" lang="en-US" altLang="zh-CN" dirty="0"/>
              <a:t>Test objectives correspond to the reasons or goal that we have, during test design and execution. These will guide our actions and will lead to the detailed design of the test cases.</a:t>
            </a:r>
          </a:p>
          <a:p>
            <a:endParaRPr kumimoji="1" lang="en-US" altLang="zh-CN" dirty="0"/>
          </a:p>
          <a:p>
            <a:r>
              <a:rPr kumimoji="1" lang="en-US" altLang="zh-CN" dirty="0"/>
              <a:t>Test design consists of applying the test objectives under obvious test conditions, and then applying them to test cases.  </a:t>
            </a:r>
          </a:p>
        </p:txBody>
      </p:sp>
      <p:sp>
        <p:nvSpPr>
          <p:cNvPr id="4" name="页脚占位符 3">
            <a:extLst>
              <a:ext uri="{FF2B5EF4-FFF2-40B4-BE49-F238E27FC236}">
                <a16:creationId xmlns:a16="http://schemas.microsoft.com/office/drawing/2014/main" id="{F70935B5-12C4-214A-9F46-4D8D4189E94A}"/>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47A3CBAD-BD88-AE41-AC06-EE7113FDA66C}"/>
              </a:ext>
            </a:extLst>
          </p:cNvPr>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1482125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16D70-56FC-C14C-ACA4-ECB45A57928F}"/>
              </a:ext>
            </a:extLst>
          </p:cNvPr>
          <p:cNvSpPr>
            <a:spLocks noGrp="1"/>
          </p:cNvSpPr>
          <p:nvPr>
            <p:ph type="title"/>
          </p:nvPr>
        </p:nvSpPr>
        <p:spPr/>
        <p:txBody>
          <a:bodyPr/>
          <a:lstStyle/>
          <a:p>
            <a:r>
              <a:rPr kumimoji="1" lang="en-US" altLang="zh-CN" dirty="0"/>
              <a:t>Test Design</a:t>
            </a:r>
            <a:endParaRPr kumimoji="1" lang="zh-CN" altLang="en-US" dirty="0"/>
          </a:p>
        </p:txBody>
      </p:sp>
      <p:sp>
        <p:nvSpPr>
          <p:cNvPr id="3" name="内容占位符 2">
            <a:extLst>
              <a:ext uri="{FF2B5EF4-FFF2-40B4-BE49-F238E27FC236}">
                <a16:creationId xmlns:a16="http://schemas.microsoft.com/office/drawing/2014/main" id="{48664CAA-D56A-2646-A5C3-A79F3956D9A2}"/>
              </a:ext>
            </a:extLst>
          </p:cNvPr>
          <p:cNvSpPr>
            <a:spLocks noGrp="1"/>
          </p:cNvSpPr>
          <p:nvPr>
            <p:ph idx="1"/>
          </p:nvPr>
        </p:nvSpPr>
        <p:spPr/>
        <p:txBody>
          <a:bodyPr/>
          <a:lstStyle/>
          <a:p>
            <a:r>
              <a:rPr kumimoji="1" lang="en-US" altLang="zh-CN" dirty="0"/>
              <a:t>Test design phase comprise:</a:t>
            </a:r>
          </a:p>
          <a:p>
            <a:pPr lvl="1"/>
            <a:r>
              <a:rPr kumimoji="1" lang="en-US" altLang="zh-CN" dirty="0"/>
              <a:t>Identification and prioritization of the test conditions based on an analysis of the test objects, of the structure of the software and system;</a:t>
            </a:r>
          </a:p>
          <a:p>
            <a:pPr lvl="1"/>
            <a:r>
              <a:rPr kumimoji="1" lang="en-US" altLang="zh-CN" dirty="0"/>
              <a:t>Design and prioritization of high-level test cases;</a:t>
            </a:r>
          </a:p>
          <a:p>
            <a:pPr lvl="1"/>
            <a:r>
              <a:rPr kumimoji="1" lang="en-US" altLang="zh-CN" dirty="0"/>
              <a:t>Identification of the test environment and test data required for test execution;</a:t>
            </a:r>
          </a:p>
          <a:p>
            <a:pPr lvl="1"/>
            <a:r>
              <a:rPr kumimoji="1" lang="en-US" altLang="zh-CN" dirty="0"/>
              <a:t>Provision for control and tracking information that will enable evaluation of test progress.</a:t>
            </a:r>
            <a:endParaRPr kumimoji="1" lang="zh-CN" altLang="en-US" dirty="0"/>
          </a:p>
        </p:txBody>
      </p:sp>
      <p:sp>
        <p:nvSpPr>
          <p:cNvPr id="4" name="页脚占位符 3">
            <a:extLst>
              <a:ext uri="{FF2B5EF4-FFF2-40B4-BE49-F238E27FC236}">
                <a16:creationId xmlns:a16="http://schemas.microsoft.com/office/drawing/2014/main" id="{00F099F9-7562-FD4E-A577-9E955D23F318}"/>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8720D0E1-5242-7F4C-974F-E657AAE919ED}"/>
              </a:ext>
            </a:extLst>
          </p:cNvPr>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1125524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C5CBD-8A79-5A41-8D96-E0AED12EE17A}"/>
              </a:ext>
            </a:extLst>
          </p:cNvPr>
          <p:cNvSpPr>
            <a:spLocks noGrp="1"/>
          </p:cNvSpPr>
          <p:nvPr>
            <p:ph type="title"/>
          </p:nvPr>
        </p:nvSpPr>
        <p:spPr/>
        <p:txBody>
          <a:bodyPr/>
          <a:lstStyle/>
          <a:p>
            <a:r>
              <a:rPr kumimoji="1" lang="en-US" altLang="zh-CN" dirty="0"/>
              <a:t>Test Implementation</a:t>
            </a:r>
            <a:endParaRPr kumimoji="1" lang="zh-CN" altLang="en-US" dirty="0"/>
          </a:p>
        </p:txBody>
      </p:sp>
      <p:sp>
        <p:nvSpPr>
          <p:cNvPr id="3" name="内容占位符 2">
            <a:extLst>
              <a:ext uri="{FF2B5EF4-FFF2-40B4-BE49-F238E27FC236}">
                <a16:creationId xmlns:a16="http://schemas.microsoft.com/office/drawing/2014/main" id="{B88E1790-2E80-0A41-BEE1-050459EEA9A4}"/>
              </a:ext>
            </a:extLst>
          </p:cNvPr>
          <p:cNvSpPr>
            <a:spLocks noGrp="1"/>
          </p:cNvSpPr>
          <p:nvPr>
            <p:ph idx="1"/>
          </p:nvPr>
        </p:nvSpPr>
        <p:spPr/>
        <p:txBody>
          <a:bodyPr/>
          <a:lstStyle/>
          <a:p>
            <a:r>
              <a:rPr kumimoji="1" lang="en-US" altLang="zh-CN" dirty="0"/>
              <a:t>Test implementation is the conversion of test conditions towards test cases and test procedures, with specific test data and precise expected results. Detailed information on test environment and test data, as well as on the sequence of the test cases are necessary to anticipate test execution.</a:t>
            </a:r>
            <a:endParaRPr kumimoji="1" lang="zh-CN" altLang="en-US" dirty="0"/>
          </a:p>
        </p:txBody>
      </p:sp>
      <p:sp>
        <p:nvSpPr>
          <p:cNvPr id="4" name="页脚占位符 3">
            <a:extLst>
              <a:ext uri="{FF2B5EF4-FFF2-40B4-BE49-F238E27FC236}">
                <a16:creationId xmlns:a16="http://schemas.microsoft.com/office/drawing/2014/main" id="{7A6D73B3-A937-3244-A147-D341325FE89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7B53E529-665C-4B48-BCA7-E9FA4ACE7E68}"/>
              </a:ext>
            </a:extLst>
          </p:cNvPr>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3669396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4B739-6AF3-BC46-9AC6-6DEEA7E593C7}"/>
              </a:ext>
            </a:extLst>
          </p:cNvPr>
          <p:cNvSpPr>
            <a:spLocks noGrp="1"/>
          </p:cNvSpPr>
          <p:nvPr>
            <p:ph type="title"/>
          </p:nvPr>
        </p:nvSpPr>
        <p:spPr/>
        <p:txBody>
          <a:bodyPr/>
          <a:lstStyle/>
          <a:p>
            <a:r>
              <a:rPr kumimoji="1" lang="en-US" altLang="zh-CN" dirty="0"/>
              <a:t>Test Execution</a:t>
            </a:r>
            <a:endParaRPr kumimoji="1" lang="zh-CN" altLang="en-US" dirty="0"/>
          </a:p>
        </p:txBody>
      </p:sp>
      <p:sp>
        <p:nvSpPr>
          <p:cNvPr id="3" name="内容占位符 2">
            <a:extLst>
              <a:ext uri="{FF2B5EF4-FFF2-40B4-BE49-F238E27FC236}">
                <a16:creationId xmlns:a16="http://schemas.microsoft.com/office/drawing/2014/main" id="{700C868E-0CBB-2F4E-8BEC-61C8646DF764}"/>
              </a:ext>
            </a:extLst>
          </p:cNvPr>
          <p:cNvSpPr>
            <a:spLocks noGrp="1"/>
          </p:cNvSpPr>
          <p:nvPr>
            <p:ph idx="1"/>
          </p:nvPr>
        </p:nvSpPr>
        <p:spPr/>
        <p:txBody>
          <a:bodyPr/>
          <a:lstStyle/>
          <a:p>
            <a:r>
              <a:rPr lang="en" altLang="zh-CN" dirty="0"/>
              <a:t>Test execution in the test environment enables the identification of differences between the expected and the actual results and includes tasks linked to the execution of test cases, test procedures, or test suites. This includes:</a:t>
            </a:r>
          </a:p>
          <a:p>
            <a:pPr lvl="1"/>
            <a:r>
              <a:rPr kumimoji="1" lang="en-US" altLang="zh-CN" dirty="0"/>
              <a:t>Ensuring</a:t>
            </a:r>
            <a:r>
              <a:rPr kumimoji="1" lang="en" altLang="zh-CN" dirty="0"/>
              <a:t> that the test environment is ready for use, including the </a:t>
            </a:r>
            <a:r>
              <a:rPr kumimoji="1" lang="en-US" altLang="zh-CN" dirty="0"/>
              <a:t>availability</a:t>
            </a:r>
            <a:r>
              <a:rPr kumimoji="1" lang="en" altLang="zh-CN" dirty="0"/>
              <a:t> of test data;</a:t>
            </a:r>
          </a:p>
          <a:p>
            <a:pPr lvl="1"/>
            <a:r>
              <a:rPr kumimoji="1" lang="en-US" altLang="zh-CN" dirty="0"/>
              <a:t>Executing</a:t>
            </a:r>
            <a:r>
              <a:rPr kumimoji="1" lang="en" altLang="zh-CN" dirty="0"/>
              <a:t> test cases, test procedures, and test suites, either manually or automatically, according to the planned sequence and priority;</a:t>
            </a:r>
          </a:p>
          <a:p>
            <a:pPr lvl="1"/>
            <a:r>
              <a:rPr kumimoji="1" lang="en" altLang="zh-CN" dirty="0"/>
              <a:t>Recording test execution results and identifying the version of the component tested, of the test tools, and test environment;</a:t>
            </a:r>
            <a:endParaRPr kumimoji="1" lang="zh-CN" altLang="en-US" dirty="0"/>
          </a:p>
        </p:txBody>
      </p:sp>
      <p:sp>
        <p:nvSpPr>
          <p:cNvPr id="4" name="页脚占位符 3">
            <a:extLst>
              <a:ext uri="{FF2B5EF4-FFF2-40B4-BE49-F238E27FC236}">
                <a16:creationId xmlns:a16="http://schemas.microsoft.com/office/drawing/2014/main" id="{1EFF089E-850F-B04F-A0DF-24B62B3E0AB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63B2BFED-64E8-6B42-B8C4-D4F082D62FF8}"/>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451496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628D0-4D13-0649-B610-D11C0A362B48}"/>
              </a:ext>
            </a:extLst>
          </p:cNvPr>
          <p:cNvSpPr>
            <a:spLocks noGrp="1"/>
          </p:cNvSpPr>
          <p:nvPr>
            <p:ph type="title"/>
          </p:nvPr>
        </p:nvSpPr>
        <p:spPr/>
        <p:txBody>
          <a:bodyPr/>
          <a:lstStyle/>
          <a:p>
            <a:r>
              <a:rPr kumimoji="1" lang="en-US" altLang="zh-CN" dirty="0"/>
              <a:t>Test Execution (2)</a:t>
            </a:r>
            <a:endParaRPr kumimoji="1" lang="zh-CN" altLang="en-US" dirty="0"/>
          </a:p>
        </p:txBody>
      </p:sp>
      <p:sp>
        <p:nvSpPr>
          <p:cNvPr id="3" name="内容占位符 2">
            <a:extLst>
              <a:ext uri="{FF2B5EF4-FFF2-40B4-BE49-F238E27FC236}">
                <a16:creationId xmlns:a16="http://schemas.microsoft.com/office/drawing/2014/main" id="{D5F46BD0-0015-8A44-8B05-76DB1C67C72E}"/>
              </a:ext>
            </a:extLst>
          </p:cNvPr>
          <p:cNvSpPr>
            <a:spLocks noGrp="1"/>
          </p:cNvSpPr>
          <p:nvPr>
            <p:ph idx="1"/>
          </p:nvPr>
        </p:nvSpPr>
        <p:spPr/>
        <p:txBody>
          <a:bodyPr/>
          <a:lstStyle/>
          <a:p>
            <a:pPr lvl="1"/>
            <a:r>
              <a:rPr kumimoji="1" lang="en-US" altLang="zh-CN" dirty="0"/>
              <a:t>Comparing expected results with actual results;</a:t>
            </a:r>
          </a:p>
          <a:p>
            <a:pPr lvl="1"/>
            <a:r>
              <a:rPr kumimoji="1" lang="en-US" altLang="zh-CN" dirty="0"/>
              <a:t>Identifying and analyzing any discrepancy between expected and actual results, and clearly define cause of the discrepancy. Recording these differences as incidents or defects, by providing the highest level of detail possible to facilitate defect correction in the future;</a:t>
            </a:r>
          </a:p>
          <a:p>
            <a:pPr lvl="1"/>
            <a:r>
              <a:rPr kumimoji="1" lang="en-US" altLang="zh-CN" dirty="0"/>
              <a:t>Providing tracking and control information to allow efficient management of test activities.</a:t>
            </a:r>
            <a:endParaRPr kumimoji="1" lang="zh-CN" altLang="en-US" dirty="0"/>
          </a:p>
        </p:txBody>
      </p:sp>
      <p:sp>
        <p:nvSpPr>
          <p:cNvPr id="4" name="页脚占位符 3">
            <a:extLst>
              <a:ext uri="{FF2B5EF4-FFF2-40B4-BE49-F238E27FC236}">
                <a16:creationId xmlns:a16="http://schemas.microsoft.com/office/drawing/2014/main" id="{D0251EFD-9ECE-7C4D-91FE-9F6419B6FDE5}"/>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3B78AA06-6876-E949-A1AC-31C51F4F1967}"/>
              </a:ext>
            </a:extLst>
          </p:cNvPr>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4135257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0A95-2782-9F42-AEB5-AA586B00A2BE}"/>
              </a:ext>
            </a:extLst>
          </p:cNvPr>
          <p:cNvSpPr>
            <a:spLocks noGrp="1"/>
          </p:cNvSpPr>
          <p:nvPr>
            <p:ph type="title"/>
          </p:nvPr>
        </p:nvSpPr>
        <p:spPr/>
        <p:txBody>
          <a:bodyPr/>
          <a:lstStyle/>
          <a:p>
            <a:r>
              <a:rPr kumimoji="1" lang="en-US" altLang="zh-CN" dirty="0"/>
              <a:t>Analysis of Exit Criteria</a:t>
            </a:r>
            <a:endParaRPr kumimoji="1" lang="zh-CN" altLang="en-US" dirty="0"/>
          </a:p>
        </p:txBody>
      </p:sp>
      <p:sp>
        <p:nvSpPr>
          <p:cNvPr id="3" name="内容占位符 2">
            <a:extLst>
              <a:ext uri="{FF2B5EF4-FFF2-40B4-BE49-F238E27FC236}">
                <a16:creationId xmlns:a16="http://schemas.microsoft.com/office/drawing/2014/main" id="{3386A015-E714-124E-A43C-6187E399E925}"/>
              </a:ext>
            </a:extLst>
          </p:cNvPr>
          <p:cNvSpPr>
            <a:spLocks noGrp="1"/>
          </p:cNvSpPr>
          <p:nvPr>
            <p:ph idx="1"/>
          </p:nvPr>
        </p:nvSpPr>
        <p:spPr/>
        <p:txBody>
          <a:bodyPr/>
          <a:lstStyle/>
          <a:p>
            <a:r>
              <a:rPr kumimoji="1" lang="en-US" altLang="zh-CN" dirty="0"/>
              <a:t>Analysis of the exit criteria evaluates the test object with regards to the test objectives and criteria defined during the planning phase.</a:t>
            </a:r>
          </a:p>
          <a:p>
            <a:endParaRPr kumimoji="1" lang="en-US" altLang="zh-CN" dirty="0"/>
          </a:p>
          <a:p>
            <a:r>
              <a:rPr kumimoji="1" lang="en-US" altLang="zh-CN" dirty="0"/>
              <a:t>This evaluation include:</a:t>
            </a:r>
          </a:p>
          <a:p>
            <a:pPr lvl="1"/>
            <a:r>
              <a:rPr kumimoji="1" lang="en-US" altLang="zh-CN" dirty="0"/>
              <a:t>Analysis of the test execution logs and reports;</a:t>
            </a:r>
          </a:p>
          <a:p>
            <a:pPr lvl="1"/>
            <a:r>
              <a:rPr kumimoji="1" lang="en-US" altLang="zh-CN" dirty="0"/>
              <a:t>Comparison of the objectives reached versus objectives identified during the planning phase, and evaluation of the need to test more thoroughly or to modify the exit criteria; </a:t>
            </a:r>
            <a:endParaRPr kumimoji="1" lang="zh-CN" altLang="en-US" dirty="0"/>
          </a:p>
        </p:txBody>
      </p:sp>
      <p:sp>
        <p:nvSpPr>
          <p:cNvPr id="4" name="页脚占位符 3">
            <a:extLst>
              <a:ext uri="{FF2B5EF4-FFF2-40B4-BE49-F238E27FC236}">
                <a16:creationId xmlns:a16="http://schemas.microsoft.com/office/drawing/2014/main" id="{90F5A3CA-67F7-1647-950A-9079433D8FC6}"/>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05954612-7F2D-6546-93B2-734625B2D0C2}"/>
              </a:ext>
            </a:extLst>
          </p:cNvPr>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395126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7E4EC-0789-174D-B83A-23A7AE0202BA}"/>
              </a:ext>
            </a:extLst>
          </p:cNvPr>
          <p:cNvSpPr>
            <a:spLocks noGrp="1"/>
          </p:cNvSpPr>
          <p:nvPr>
            <p:ph type="title"/>
          </p:nvPr>
        </p:nvSpPr>
        <p:spPr/>
        <p:txBody>
          <a:bodyPr/>
          <a:lstStyle/>
          <a:p>
            <a:r>
              <a:rPr kumimoji="1" lang="en-US" altLang="zh-CN" dirty="0"/>
              <a:t>Sources of Problems (2)</a:t>
            </a:r>
            <a:endParaRPr kumimoji="1" lang="zh-CN" altLang="en-US" dirty="0"/>
          </a:p>
        </p:txBody>
      </p:sp>
      <p:sp>
        <p:nvSpPr>
          <p:cNvPr id="3" name="内容占位符 2">
            <a:extLst>
              <a:ext uri="{FF2B5EF4-FFF2-40B4-BE49-F238E27FC236}">
                <a16:creationId xmlns:a16="http://schemas.microsoft.com/office/drawing/2014/main" id="{7F612D35-D19E-324A-84D9-353997972E8C}"/>
              </a:ext>
            </a:extLst>
          </p:cNvPr>
          <p:cNvSpPr>
            <a:spLocks noGrp="1"/>
          </p:cNvSpPr>
          <p:nvPr>
            <p:ph idx="1"/>
          </p:nvPr>
        </p:nvSpPr>
        <p:spPr/>
        <p:txBody>
          <a:bodyPr/>
          <a:lstStyle/>
          <a:p>
            <a:r>
              <a:rPr kumimoji="1" lang="en-US" altLang="zh-CN" dirty="0"/>
              <a:t>Inadequate Testing of Software: Incomplete testing, poor verification, mistakes in debugging.</a:t>
            </a:r>
          </a:p>
          <a:p>
            <a:r>
              <a:rPr kumimoji="1" lang="en-US" altLang="zh-CN" dirty="0"/>
              <a:t>Evolution: Sloppy redevelopment or maintenance, introduction of new flaws in attempts to fix old flaws, incremental escalation to inordinate complexity.</a:t>
            </a:r>
            <a:endParaRPr kumimoji="1" lang="zh-CN" altLang="en-US" dirty="0"/>
          </a:p>
        </p:txBody>
      </p:sp>
      <p:sp>
        <p:nvSpPr>
          <p:cNvPr id="4" name="页脚占位符 3">
            <a:extLst>
              <a:ext uri="{FF2B5EF4-FFF2-40B4-BE49-F238E27FC236}">
                <a16:creationId xmlns:a16="http://schemas.microsoft.com/office/drawing/2014/main" id="{934DAC67-E7E4-CC48-AA3A-86995ED3D0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621366A9-45A3-F94D-93CE-7D15BEA191E2}"/>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700504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1003-0B5C-3E4B-8A48-40A113E1C804}"/>
              </a:ext>
            </a:extLst>
          </p:cNvPr>
          <p:cNvSpPr>
            <a:spLocks noGrp="1"/>
          </p:cNvSpPr>
          <p:nvPr>
            <p:ph type="title"/>
          </p:nvPr>
        </p:nvSpPr>
        <p:spPr/>
        <p:txBody>
          <a:bodyPr/>
          <a:lstStyle/>
          <a:p>
            <a:r>
              <a:rPr kumimoji="1" lang="en-US" altLang="zh-CN" dirty="0"/>
              <a:t>Reporting</a:t>
            </a:r>
            <a:endParaRPr kumimoji="1" lang="zh-CN" altLang="en-US" dirty="0"/>
          </a:p>
        </p:txBody>
      </p:sp>
      <p:sp>
        <p:nvSpPr>
          <p:cNvPr id="3" name="内容占位符 2">
            <a:extLst>
              <a:ext uri="{FF2B5EF4-FFF2-40B4-BE49-F238E27FC236}">
                <a16:creationId xmlns:a16="http://schemas.microsoft.com/office/drawing/2014/main" id="{C3F79A06-4B3B-1F40-89BA-60BA13192C5E}"/>
              </a:ext>
            </a:extLst>
          </p:cNvPr>
          <p:cNvSpPr>
            <a:spLocks noGrp="1"/>
          </p:cNvSpPr>
          <p:nvPr>
            <p:ph idx="1"/>
          </p:nvPr>
        </p:nvSpPr>
        <p:spPr/>
        <p:txBody>
          <a:bodyPr/>
          <a:lstStyle/>
          <a:p>
            <a:r>
              <a:rPr kumimoji="1" lang="en-US" altLang="zh-CN" dirty="0"/>
              <a:t>Test activity results interest a large number of stakeholders:</a:t>
            </a:r>
          </a:p>
          <a:p>
            <a:pPr lvl="1"/>
            <a:r>
              <a:rPr kumimoji="1" lang="en-US" altLang="zh-CN" sz="2000" dirty="0"/>
              <a:t>Testers, to evaluate their own progress and efficiency;</a:t>
            </a:r>
          </a:p>
          <a:p>
            <a:pPr lvl="1"/>
            <a:r>
              <a:rPr kumimoji="1" lang="en-US" altLang="zh-CN" sz="2000" dirty="0"/>
              <a:t>Developers, to evaluate the quality of their code, and the remaining workload, whether it is on the basis of remaining defects to be fixed, or components to deliver;</a:t>
            </a:r>
          </a:p>
          <a:p>
            <a:pPr lvl="1"/>
            <a:r>
              <a:rPr kumimoji="1" lang="en-US" altLang="zh-CN" sz="2000" dirty="0"/>
              <a:t>Quality assurance managers, to determine the required process improvement activities, whether in the requirement elicitation phase or reviews, or during design or test phases;</a:t>
            </a:r>
          </a:p>
          <a:p>
            <a:pPr lvl="1"/>
            <a:r>
              <a:rPr kumimoji="1" lang="en-US" altLang="zh-CN" sz="2000" dirty="0"/>
              <a:t>Customer and end users, or marketing, to advise them when the software or system will be ready and released to the market;</a:t>
            </a:r>
          </a:p>
          <a:p>
            <a:pPr lvl="1"/>
            <a:r>
              <a:rPr kumimoji="1" lang="en-US" altLang="zh-CN" sz="2000" dirty="0"/>
              <a:t>Upper management, to evaluate the anticipated remaining expenses and evaluate the efficiency and effectiveness of the activities to date. </a:t>
            </a:r>
            <a:endParaRPr kumimoji="1" lang="zh-CN" altLang="en-US" sz="2000" dirty="0"/>
          </a:p>
        </p:txBody>
      </p:sp>
      <p:sp>
        <p:nvSpPr>
          <p:cNvPr id="4" name="页脚占位符 3">
            <a:extLst>
              <a:ext uri="{FF2B5EF4-FFF2-40B4-BE49-F238E27FC236}">
                <a16:creationId xmlns:a16="http://schemas.microsoft.com/office/drawing/2014/main" id="{4F8EFAE5-A1D1-2646-9CFE-9E0BA9C94CB8}"/>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9DF0254D-F343-1F4F-B90D-6D6A2D7E7181}"/>
              </a:ext>
            </a:extLst>
          </p:cNvPr>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186626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8CBA4-EB9C-5041-8EF1-305155884558}"/>
              </a:ext>
            </a:extLst>
          </p:cNvPr>
          <p:cNvSpPr>
            <a:spLocks noGrp="1"/>
          </p:cNvSpPr>
          <p:nvPr>
            <p:ph type="title"/>
          </p:nvPr>
        </p:nvSpPr>
        <p:spPr/>
        <p:txBody>
          <a:bodyPr/>
          <a:lstStyle/>
          <a:p>
            <a:r>
              <a:rPr kumimoji="1" lang="en-US" altLang="zh-CN" dirty="0"/>
              <a:t>Test Closure Activities</a:t>
            </a:r>
            <a:endParaRPr kumimoji="1" lang="zh-CN" altLang="en-US" dirty="0"/>
          </a:p>
        </p:txBody>
      </p:sp>
      <p:sp>
        <p:nvSpPr>
          <p:cNvPr id="3" name="内容占位符 2">
            <a:extLst>
              <a:ext uri="{FF2B5EF4-FFF2-40B4-BE49-F238E27FC236}">
                <a16:creationId xmlns:a16="http://schemas.microsoft.com/office/drawing/2014/main" id="{5F0E5687-5D23-D446-81F1-1D71DABE3D51}"/>
              </a:ext>
            </a:extLst>
          </p:cNvPr>
          <p:cNvSpPr>
            <a:spLocks noGrp="1"/>
          </p:cNvSpPr>
          <p:nvPr>
            <p:ph idx="1"/>
          </p:nvPr>
        </p:nvSpPr>
        <p:spPr/>
        <p:txBody>
          <a:bodyPr/>
          <a:lstStyle/>
          <a:p>
            <a:r>
              <a:rPr kumimoji="1" lang="en-US" altLang="zh-CN" sz="2400" dirty="0"/>
              <a:t>Once the software or system is considered ready to be delivered, or the test project is considered complete, it is necessary to close the test activities. This consists of:</a:t>
            </a:r>
          </a:p>
          <a:p>
            <a:pPr lvl="1"/>
            <a:r>
              <a:rPr kumimoji="1" lang="en-US" altLang="zh-CN" sz="2000" dirty="0"/>
              <a:t>Ensuring that the planned components have been delivered;</a:t>
            </a:r>
          </a:p>
          <a:p>
            <a:pPr lvl="1"/>
            <a:r>
              <a:rPr kumimoji="1" lang="en-US" altLang="zh-CN" sz="2000" dirty="0"/>
              <a:t>Determining the actions that must be taken to rectify unfixed incidents or remaining defects. This can be closure without any action, raising change requests on a future version, delivery of data to the support team to enable them to anticipate user questions;</a:t>
            </a:r>
          </a:p>
          <a:p>
            <a:pPr lvl="1"/>
            <a:r>
              <a:rPr kumimoji="1" lang="en-US" altLang="zh-CN" sz="2000" dirty="0"/>
              <a:t>Document the acceptance of the software or system;</a:t>
            </a:r>
          </a:p>
          <a:p>
            <a:pPr lvl="1"/>
            <a:r>
              <a:rPr kumimoji="1" lang="en-US" altLang="zh-CN" sz="2000" dirty="0"/>
              <a:t>Archive test components and test data, drivers and stubs, test environment parameters and infrastructure for future usage;</a:t>
            </a:r>
          </a:p>
          <a:p>
            <a:pPr lvl="1"/>
            <a:r>
              <a:rPr kumimoji="1" lang="en-US" altLang="zh-CN" sz="2000" dirty="0"/>
              <a:t>Identify possible lessons learned or return on experience, so as to document them and improve future projects and deliveries, and </a:t>
            </a:r>
          </a:p>
        </p:txBody>
      </p:sp>
      <p:sp>
        <p:nvSpPr>
          <p:cNvPr id="4" name="页脚占位符 3">
            <a:extLst>
              <a:ext uri="{FF2B5EF4-FFF2-40B4-BE49-F238E27FC236}">
                <a16:creationId xmlns:a16="http://schemas.microsoft.com/office/drawing/2014/main" id="{B6CC889E-7CBB-7C4F-9FDD-9693EE6ED78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D5983790-4984-B641-A7B1-A8D862B2F451}"/>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4110932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C2873-2258-4883-88CE-962A441FCF63}"/>
              </a:ext>
            </a:extLst>
          </p:cNvPr>
          <p:cNvSpPr>
            <a:spLocks noGrp="1"/>
          </p:cNvSpPr>
          <p:nvPr>
            <p:ph type="ctrTitle"/>
          </p:nvPr>
        </p:nvSpPr>
        <p:spPr/>
        <p:txBody>
          <a:bodyPr/>
          <a:lstStyle/>
          <a:p>
            <a:r>
              <a:rPr lang="en-US" dirty="0"/>
              <a:t>Testing Progress</a:t>
            </a:r>
          </a:p>
        </p:txBody>
      </p:sp>
      <p:sp>
        <p:nvSpPr>
          <p:cNvPr id="8" name="Subtitle 7">
            <a:extLst>
              <a:ext uri="{FF2B5EF4-FFF2-40B4-BE49-F238E27FC236}">
                <a16:creationId xmlns:a16="http://schemas.microsoft.com/office/drawing/2014/main" id="{F0ADD6C7-7ACA-4CD6-ACC6-14F6A648E4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8704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DDA81-D4B1-5847-8D2D-5D970A2AE9AC}"/>
              </a:ext>
            </a:extLst>
          </p:cNvPr>
          <p:cNvSpPr>
            <a:spLocks noGrp="1"/>
          </p:cNvSpPr>
          <p:nvPr>
            <p:ph type="title"/>
          </p:nvPr>
        </p:nvSpPr>
        <p:spPr/>
        <p:txBody>
          <a:bodyPr/>
          <a:lstStyle/>
          <a:p>
            <a:r>
              <a:rPr kumimoji="1" lang="en-US" altLang="zh-CN" dirty="0"/>
              <a:t>Test Phase</a:t>
            </a:r>
            <a:endParaRPr kumimoji="1" lang="zh-CN" altLang="en-US" dirty="0"/>
          </a:p>
        </p:txBody>
      </p:sp>
      <p:sp>
        <p:nvSpPr>
          <p:cNvPr id="3" name="内容占位符 2">
            <a:extLst>
              <a:ext uri="{FF2B5EF4-FFF2-40B4-BE49-F238E27FC236}">
                <a16:creationId xmlns:a16="http://schemas.microsoft.com/office/drawing/2014/main" id="{F1A86641-BA04-C843-A97A-6BABD62164B2}"/>
              </a:ext>
            </a:extLst>
          </p:cNvPr>
          <p:cNvSpPr>
            <a:spLocks noGrp="1"/>
          </p:cNvSpPr>
          <p:nvPr>
            <p:ph idx="1"/>
          </p:nvPr>
        </p:nvSpPr>
        <p:spPr>
          <a:xfrm>
            <a:off x="914400" y="1737007"/>
            <a:ext cx="1543050" cy="967436"/>
          </a:xfrm>
        </p:spPr>
        <p:style>
          <a:lnRef idx="2">
            <a:schemeClr val="dk1"/>
          </a:lnRef>
          <a:fillRef idx="1">
            <a:schemeClr val="lt1"/>
          </a:fillRef>
          <a:effectRef idx="0">
            <a:schemeClr val="dk1"/>
          </a:effectRef>
          <a:fontRef idx="minor">
            <a:schemeClr val="dk1"/>
          </a:fontRef>
        </p:style>
        <p:txBody>
          <a:bodyPr/>
          <a:lstStyle/>
          <a:p>
            <a:pPr marL="0" indent="0" algn="ctr">
              <a:buNone/>
            </a:pPr>
            <a:r>
              <a:rPr kumimoji="1" lang="en-US" altLang="zh-CN" sz="1800" dirty="0"/>
              <a:t>Requirement Specification</a:t>
            </a:r>
          </a:p>
          <a:p>
            <a:pPr marL="0" indent="0" algn="ctr">
              <a:buNone/>
            </a:pPr>
            <a:r>
              <a:rPr kumimoji="1" lang="en-US" altLang="zh-CN" sz="1800" dirty="0"/>
              <a:t> Inspection</a:t>
            </a:r>
            <a:endParaRPr kumimoji="1" lang="zh-CN" altLang="en-US" sz="1800" dirty="0"/>
          </a:p>
        </p:txBody>
      </p:sp>
      <p:sp>
        <p:nvSpPr>
          <p:cNvPr id="4" name="页脚占位符 3">
            <a:extLst>
              <a:ext uri="{FF2B5EF4-FFF2-40B4-BE49-F238E27FC236}">
                <a16:creationId xmlns:a16="http://schemas.microsoft.com/office/drawing/2014/main" id="{1D6347D2-A1E3-F44D-B5A1-2413B1A73478}"/>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9541D927-E826-3646-B175-2EBC5D96F06D}"/>
              </a:ext>
            </a:extLst>
          </p:cNvPr>
          <p:cNvSpPr>
            <a:spLocks noGrp="1"/>
          </p:cNvSpPr>
          <p:nvPr>
            <p:ph type="sldNum" sz="quarter" idx="12"/>
          </p:nvPr>
        </p:nvSpPr>
        <p:spPr/>
        <p:txBody>
          <a:bodyPr/>
          <a:lstStyle/>
          <a:p>
            <a:fld id="{B6F15528-21DE-4FAA-801E-634DDDAF4B2B}" type="slidenum">
              <a:rPr lang="en-US" smtClean="0"/>
              <a:pPr/>
              <a:t>53</a:t>
            </a:fld>
            <a:endParaRPr lang="en-US" dirty="0"/>
          </a:p>
        </p:txBody>
      </p:sp>
      <p:sp>
        <p:nvSpPr>
          <p:cNvPr id="6" name="内容占位符 2">
            <a:extLst>
              <a:ext uri="{FF2B5EF4-FFF2-40B4-BE49-F238E27FC236}">
                <a16:creationId xmlns:a16="http://schemas.microsoft.com/office/drawing/2014/main" id="{8CAB180E-29FA-FE44-8A24-BB42D7CDB6E9}"/>
              </a:ext>
            </a:extLst>
          </p:cNvPr>
          <p:cNvSpPr txBox="1">
            <a:spLocks/>
          </p:cNvSpPr>
          <p:nvPr/>
        </p:nvSpPr>
        <p:spPr bwMode="auto">
          <a:xfrm>
            <a:off x="914400" y="4755401"/>
            <a:ext cx="1543050" cy="785428"/>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System</a:t>
            </a:r>
          </a:p>
          <a:p>
            <a:pPr marL="0" indent="0" algn="ctr">
              <a:buFontTx/>
              <a:buNone/>
            </a:pPr>
            <a:r>
              <a:rPr kumimoji="1" lang="en-US" altLang="zh-CN" sz="1800" kern="0" dirty="0"/>
              <a:t> Inspection</a:t>
            </a:r>
            <a:endParaRPr kumimoji="1" lang="zh-CN" altLang="en-US" sz="1800" kern="0" dirty="0"/>
          </a:p>
        </p:txBody>
      </p:sp>
      <p:sp>
        <p:nvSpPr>
          <p:cNvPr id="7" name="内容占位符 2">
            <a:extLst>
              <a:ext uri="{FF2B5EF4-FFF2-40B4-BE49-F238E27FC236}">
                <a16:creationId xmlns:a16="http://schemas.microsoft.com/office/drawing/2014/main" id="{631B5AA2-3656-1E4F-B95D-DC2DB18EE5AF}"/>
              </a:ext>
            </a:extLst>
          </p:cNvPr>
          <p:cNvSpPr txBox="1">
            <a:spLocks/>
          </p:cNvSpPr>
          <p:nvPr/>
        </p:nvSpPr>
        <p:spPr bwMode="auto">
          <a:xfrm>
            <a:off x="2822121" y="1626592"/>
            <a:ext cx="1150683" cy="357190"/>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Unit Test</a:t>
            </a:r>
            <a:endParaRPr kumimoji="1" lang="zh-CN" altLang="en-US" sz="1800" kern="0" dirty="0"/>
          </a:p>
        </p:txBody>
      </p:sp>
      <p:sp>
        <p:nvSpPr>
          <p:cNvPr id="8" name="内容占位符 2">
            <a:extLst>
              <a:ext uri="{FF2B5EF4-FFF2-40B4-BE49-F238E27FC236}">
                <a16:creationId xmlns:a16="http://schemas.microsoft.com/office/drawing/2014/main" id="{3D9BEC66-0DD8-A048-8F51-067E2B551505}"/>
              </a:ext>
            </a:extLst>
          </p:cNvPr>
          <p:cNvSpPr txBox="1">
            <a:spLocks/>
          </p:cNvSpPr>
          <p:nvPr/>
        </p:nvSpPr>
        <p:spPr bwMode="auto">
          <a:xfrm>
            <a:off x="2851582" y="2544420"/>
            <a:ext cx="1121226" cy="357190"/>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Unit Test</a:t>
            </a:r>
            <a:endParaRPr kumimoji="1" lang="zh-CN" altLang="en-US" sz="1800" kern="0" dirty="0"/>
          </a:p>
        </p:txBody>
      </p:sp>
      <p:sp>
        <p:nvSpPr>
          <p:cNvPr id="9" name="内容占位符 2">
            <a:extLst>
              <a:ext uri="{FF2B5EF4-FFF2-40B4-BE49-F238E27FC236}">
                <a16:creationId xmlns:a16="http://schemas.microsoft.com/office/drawing/2014/main" id="{9421D53E-5CF6-B546-9AEA-CA30C28F186C}"/>
              </a:ext>
            </a:extLst>
          </p:cNvPr>
          <p:cNvSpPr txBox="1">
            <a:spLocks/>
          </p:cNvSpPr>
          <p:nvPr/>
        </p:nvSpPr>
        <p:spPr bwMode="auto">
          <a:xfrm>
            <a:off x="2822121" y="5291661"/>
            <a:ext cx="1150671" cy="357190"/>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Unit Test</a:t>
            </a:r>
            <a:endParaRPr kumimoji="1" lang="zh-CN" altLang="en-US" sz="1800" kern="0" dirty="0"/>
          </a:p>
        </p:txBody>
      </p:sp>
      <p:sp>
        <p:nvSpPr>
          <p:cNvPr id="10" name="内容占位符 2">
            <a:extLst>
              <a:ext uri="{FF2B5EF4-FFF2-40B4-BE49-F238E27FC236}">
                <a16:creationId xmlns:a16="http://schemas.microsoft.com/office/drawing/2014/main" id="{2A0FA7FD-DB53-0E43-BAB0-550979FF0BCC}"/>
              </a:ext>
            </a:extLst>
          </p:cNvPr>
          <p:cNvSpPr txBox="1">
            <a:spLocks/>
          </p:cNvSpPr>
          <p:nvPr/>
        </p:nvSpPr>
        <p:spPr bwMode="auto">
          <a:xfrm>
            <a:off x="4628043" y="3335095"/>
            <a:ext cx="1214664" cy="62675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Integration Test</a:t>
            </a:r>
            <a:endParaRPr kumimoji="1" lang="zh-CN" altLang="en-US" sz="1800" kern="0" dirty="0"/>
          </a:p>
        </p:txBody>
      </p:sp>
      <p:sp>
        <p:nvSpPr>
          <p:cNvPr id="11" name="内容占位符 2">
            <a:extLst>
              <a:ext uri="{FF2B5EF4-FFF2-40B4-BE49-F238E27FC236}">
                <a16:creationId xmlns:a16="http://schemas.microsoft.com/office/drawing/2014/main" id="{35BCF33F-E5E8-734E-8834-455AB8BECF9C}"/>
              </a:ext>
            </a:extLst>
          </p:cNvPr>
          <p:cNvSpPr txBox="1">
            <a:spLocks/>
          </p:cNvSpPr>
          <p:nvPr/>
        </p:nvSpPr>
        <p:spPr bwMode="auto">
          <a:xfrm>
            <a:off x="6394111" y="3338228"/>
            <a:ext cx="1214664" cy="62675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Functional Test</a:t>
            </a:r>
            <a:endParaRPr kumimoji="1" lang="zh-CN" altLang="en-US" sz="1800" kern="0" dirty="0"/>
          </a:p>
        </p:txBody>
      </p:sp>
      <p:sp>
        <p:nvSpPr>
          <p:cNvPr id="12" name="内容占位符 2">
            <a:extLst>
              <a:ext uri="{FF2B5EF4-FFF2-40B4-BE49-F238E27FC236}">
                <a16:creationId xmlns:a16="http://schemas.microsoft.com/office/drawing/2014/main" id="{3E5C12C4-8FBB-1648-99AE-1814EF5175A7}"/>
              </a:ext>
            </a:extLst>
          </p:cNvPr>
          <p:cNvSpPr txBox="1">
            <a:spLocks/>
          </p:cNvSpPr>
          <p:nvPr/>
        </p:nvSpPr>
        <p:spPr bwMode="auto">
          <a:xfrm>
            <a:off x="8200855" y="3335637"/>
            <a:ext cx="1214664" cy="62675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System Test</a:t>
            </a:r>
            <a:endParaRPr kumimoji="1" lang="zh-CN" altLang="en-US" sz="1800" kern="0" dirty="0"/>
          </a:p>
        </p:txBody>
      </p:sp>
      <p:sp>
        <p:nvSpPr>
          <p:cNvPr id="14" name="内容占位符 2">
            <a:extLst>
              <a:ext uri="{FF2B5EF4-FFF2-40B4-BE49-F238E27FC236}">
                <a16:creationId xmlns:a16="http://schemas.microsoft.com/office/drawing/2014/main" id="{4ADAFF36-962B-1140-80D2-41AA2A0D082D}"/>
              </a:ext>
            </a:extLst>
          </p:cNvPr>
          <p:cNvSpPr txBox="1">
            <a:spLocks/>
          </p:cNvSpPr>
          <p:nvPr/>
        </p:nvSpPr>
        <p:spPr bwMode="auto">
          <a:xfrm>
            <a:off x="10007600" y="3205991"/>
            <a:ext cx="1348014" cy="86345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User Acceptance Test</a:t>
            </a:r>
            <a:endParaRPr kumimoji="1" lang="zh-CN" altLang="en-US" sz="1800" kern="0" dirty="0"/>
          </a:p>
        </p:txBody>
      </p:sp>
      <p:cxnSp>
        <p:nvCxnSpPr>
          <p:cNvPr id="16" name="直线箭头连接符 15">
            <a:extLst>
              <a:ext uri="{FF2B5EF4-FFF2-40B4-BE49-F238E27FC236}">
                <a16:creationId xmlns:a16="http://schemas.microsoft.com/office/drawing/2014/main" id="{7FCC116C-450F-7649-9334-C7F843FF6F10}"/>
              </a:ext>
            </a:extLst>
          </p:cNvPr>
          <p:cNvCxnSpPr>
            <a:stCxn id="3" idx="2"/>
            <a:endCxn id="6" idx="0"/>
          </p:cNvCxnSpPr>
          <p:nvPr/>
        </p:nvCxnSpPr>
        <p:spPr bwMode="auto">
          <a:xfrm>
            <a:off x="1685925" y="2704443"/>
            <a:ext cx="0" cy="205095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B4AAABC5-99C5-8B45-94C5-BF4E301137E4}"/>
              </a:ext>
            </a:extLst>
          </p:cNvPr>
          <p:cNvCxnSpPr/>
          <p:nvPr/>
        </p:nvCxnSpPr>
        <p:spPr bwMode="auto">
          <a:xfrm>
            <a:off x="2661557" y="1547664"/>
            <a:ext cx="0" cy="4335236"/>
          </a:xfrm>
          <a:prstGeom prst="line">
            <a:avLst/>
          </a:prstGeom>
          <a:noFill/>
          <a:ln w="12700" cap="flat" cmpd="sng" algn="ctr">
            <a:solidFill>
              <a:schemeClr val="tx1"/>
            </a:solidFill>
            <a:prstDash val="solid"/>
            <a:round/>
            <a:headEnd type="none" w="med" len="med"/>
            <a:tailEnd type="none" w="med" len="med"/>
          </a:ln>
          <a:effectLst/>
        </p:spPr>
      </p:cxnSp>
      <p:cxnSp>
        <p:nvCxnSpPr>
          <p:cNvPr id="19" name="直线连接符 18">
            <a:extLst>
              <a:ext uri="{FF2B5EF4-FFF2-40B4-BE49-F238E27FC236}">
                <a16:creationId xmlns:a16="http://schemas.microsoft.com/office/drawing/2014/main" id="{B4423157-739B-734C-83CB-6D608D8F1623}"/>
              </a:ext>
            </a:extLst>
          </p:cNvPr>
          <p:cNvCxnSpPr/>
          <p:nvPr/>
        </p:nvCxnSpPr>
        <p:spPr bwMode="auto">
          <a:xfrm>
            <a:off x="4131121" y="1547664"/>
            <a:ext cx="0" cy="4335236"/>
          </a:xfrm>
          <a:prstGeom prst="line">
            <a:avLst/>
          </a:prstGeom>
          <a:noFill/>
          <a:ln w="12700" cap="flat" cmpd="sng" algn="ctr">
            <a:solidFill>
              <a:schemeClr val="tx1"/>
            </a:solidFill>
            <a:prstDash val="solid"/>
            <a:round/>
            <a:headEnd type="none" w="med" len="med"/>
            <a:tailEnd type="none" w="med" len="med"/>
          </a:ln>
          <a:effectLst/>
        </p:spPr>
      </p:cxnSp>
      <p:cxnSp>
        <p:nvCxnSpPr>
          <p:cNvPr id="21" name="直线箭头连接符 20">
            <a:extLst>
              <a:ext uri="{FF2B5EF4-FFF2-40B4-BE49-F238E27FC236}">
                <a16:creationId xmlns:a16="http://schemas.microsoft.com/office/drawing/2014/main" id="{39B3ED5B-1DEB-554D-B792-4FFE3CE3E88A}"/>
              </a:ext>
            </a:extLst>
          </p:cNvPr>
          <p:cNvCxnSpPr>
            <a:cxnSpLocks/>
            <a:stCxn id="6" idx="3"/>
          </p:cNvCxnSpPr>
          <p:nvPr/>
        </p:nvCxnSpPr>
        <p:spPr bwMode="auto">
          <a:xfrm>
            <a:off x="2457450" y="5148115"/>
            <a:ext cx="204107"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E7B991C9-6842-5641-906F-B847D8029FC1}"/>
              </a:ext>
            </a:extLst>
          </p:cNvPr>
          <p:cNvCxnSpPr>
            <a:cxnSpLocks/>
            <a:endCxn id="10" idx="1"/>
          </p:cNvCxnSpPr>
          <p:nvPr/>
        </p:nvCxnSpPr>
        <p:spPr bwMode="auto">
          <a:xfrm>
            <a:off x="4171797" y="3645756"/>
            <a:ext cx="456246" cy="271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98F44019-CF19-8547-8452-7ECDF7F22FDE}"/>
              </a:ext>
            </a:extLst>
          </p:cNvPr>
          <p:cNvCxnSpPr>
            <a:cxnSpLocks/>
            <a:stCxn id="10" idx="3"/>
            <a:endCxn id="11" idx="1"/>
          </p:cNvCxnSpPr>
          <p:nvPr/>
        </p:nvCxnSpPr>
        <p:spPr bwMode="auto">
          <a:xfrm>
            <a:off x="5842707" y="3648474"/>
            <a:ext cx="551404" cy="31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CDCEE096-57D9-454A-A2A8-7C3077CD480B}"/>
              </a:ext>
            </a:extLst>
          </p:cNvPr>
          <p:cNvCxnSpPr>
            <a:cxnSpLocks/>
            <a:stCxn id="11" idx="3"/>
            <a:endCxn id="12" idx="1"/>
          </p:cNvCxnSpPr>
          <p:nvPr/>
        </p:nvCxnSpPr>
        <p:spPr bwMode="auto">
          <a:xfrm flipV="1">
            <a:off x="7608775" y="3649016"/>
            <a:ext cx="592080" cy="259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30DF6B27-086C-4845-AB19-0DAB1C2D7514}"/>
              </a:ext>
            </a:extLst>
          </p:cNvPr>
          <p:cNvCxnSpPr>
            <a:cxnSpLocks/>
            <a:stCxn id="12" idx="3"/>
            <a:endCxn id="14" idx="1"/>
          </p:cNvCxnSpPr>
          <p:nvPr/>
        </p:nvCxnSpPr>
        <p:spPr bwMode="auto">
          <a:xfrm flipV="1">
            <a:off x="9415519" y="3637720"/>
            <a:ext cx="592081" cy="1129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内容占位符 2">
            <a:extLst>
              <a:ext uri="{FF2B5EF4-FFF2-40B4-BE49-F238E27FC236}">
                <a16:creationId xmlns:a16="http://schemas.microsoft.com/office/drawing/2014/main" id="{CDA59D63-5832-B247-8DFC-976FE17B9D5F}"/>
              </a:ext>
            </a:extLst>
          </p:cNvPr>
          <p:cNvSpPr txBox="1">
            <a:spLocks/>
          </p:cNvSpPr>
          <p:nvPr/>
        </p:nvSpPr>
        <p:spPr bwMode="auto">
          <a:xfrm>
            <a:off x="6287225" y="1722436"/>
            <a:ext cx="1428435" cy="6267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Functional Requirement</a:t>
            </a:r>
            <a:endParaRPr kumimoji="1" lang="zh-CN" altLang="en-US" sz="1800" kern="0" dirty="0"/>
          </a:p>
        </p:txBody>
      </p:sp>
      <p:cxnSp>
        <p:nvCxnSpPr>
          <p:cNvPr id="42" name="直线箭头连接符 41">
            <a:extLst>
              <a:ext uri="{FF2B5EF4-FFF2-40B4-BE49-F238E27FC236}">
                <a16:creationId xmlns:a16="http://schemas.microsoft.com/office/drawing/2014/main" id="{F8735B81-7B97-4E47-A42E-5BD53BB0885E}"/>
              </a:ext>
            </a:extLst>
          </p:cNvPr>
          <p:cNvCxnSpPr>
            <a:stCxn id="40" idx="2"/>
            <a:endCxn id="11" idx="0"/>
          </p:cNvCxnSpPr>
          <p:nvPr/>
        </p:nvCxnSpPr>
        <p:spPr bwMode="auto">
          <a:xfrm>
            <a:off x="7001443" y="2349193"/>
            <a:ext cx="0" cy="98903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内容占位符 2">
            <a:extLst>
              <a:ext uri="{FF2B5EF4-FFF2-40B4-BE49-F238E27FC236}">
                <a16:creationId xmlns:a16="http://schemas.microsoft.com/office/drawing/2014/main" id="{2DC0445D-6937-C54C-A989-A540325EEC14}"/>
              </a:ext>
            </a:extLst>
          </p:cNvPr>
          <p:cNvSpPr txBox="1">
            <a:spLocks/>
          </p:cNvSpPr>
          <p:nvPr/>
        </p:nvSpPr>
        <p:spPr bwMode="auto">
          <a:xfrm>
            <a:off x="7964766" y="5148115"/>
            <a:ext cx="1686842" cy="6267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dk1"/>
                </a:solidFill>
                <a:latin typeface="+mn-lt"/>
                <a:ea typeface="+mn-ea"/>
                <a:cs typeface="+mn-cs"/>
              </a:defRPr>
            </a:lvl1pPr>
            <a:lvl2pPr marL="742950" indent="-285750" algn="l" rtl="0" eaLnBrk="1" fontAlgn="base" hangingPunct="1">
              <a:spcBef>
                <a:spcPct val="20000"/>
              </a:spcBef>
              <a:spcAft>
                <a:spcPct val="0"/>
              </a:spcAft>
              <a:buChar char="–"/>
              <a:defRPr sz="2400">
                <a:solidFill>
                  <a:schemeClr val="dk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dk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dk1"/>
                </a:solidFill>
                <a:latin typeface="+mn-lt"/>
                <a:ea typeface="+mn-ea"/>
                <a:cs typeface="+mn-cs"/>
              </a:defRPr>
            </a:lvl4pPr>
            <a:lvl5pPr marL="2057400" indent="-228600" algn="l" rtl="0" eaLnBrk="1" fontAlgn="base" hangingPunct="1">
              <a:spcBef>
                <a:spcPct val="20000"/>
              </a:spcBef>
              <a:spcAft>
                <a:spcPct val="0"/>
              </a:spcAft>
              <a:buChar char="»"/>
              <a:defRPr sz="18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0" indent="0" algn="ctr">
              <a:buFontTx/>
              <a:buNone/>
            </a:pPr>
            <a:r>
              <a:rPr kumimoji="1" lang="en-US" altLang="zh-CN" sz="1800" kern="0" dirty="0"/>
              <a:t>Non-functional Requirement</a:t>
            </a:r>
            <a:endParaRPr kumimoji="1" lang="zh-CN" altLang="en-US" sz="1800" kern="0" dirty="0"/>
          </a:p>
        </p:txBody>
      </p:sp>
      <p:cxnSp>
        <p:nvCxnSpPr>
          <p:cNvPr id="46" name="直线箭头连接符 45">
            <a:extLst>
              <a:ext uri="{FF2B5EF4-FFF2-40B4-BE49-F238E27FC236}">
                <a16:creationId xmlns:a16="http://schemas.microsoft.com/office/drawing/2014/main" id="{E7A3C7B9-1BD4-7A46-853A-8CADAE1C9B2E}"/>
              </a:ext>
            </a:extLst>
          </p:cNvPr>
          <p:cNvCxnSpPr>
            <a:cxnSpLocks/>
            <a:stCxn id="12" idx="2"/>
            <a:endCxn id="45" idx="0"/>
          </p:cNvCxnSpPr>
          <p:nvPr/>
        </p:nvCxnSpPr>
        <p:spPr bwMode="auto">
          <a:xfrm>
            <a:off x="8808187" y="3962394"/>
            <a:ext cx="0" cy="118572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5197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9CFB2-D8C6-034A-83D3-75E245B95B98}"/>
              </a:ext>
            </a:extLst>
          </p:cNvPr>
          <p:cNvSpPr>
            <a:spLocks noGrp="1"/>
          </p:cNvSpPr>
          <p:nvPr>
            <p:ph type="title"/>
          </p:nvPr>
        </p:nvSpPr>
        <p:spPr/>
        <p:txBody>
          <a:bodyPr/>
          <a:lstStyle/>
          <a:p>
            <a:r>
              <a:rPr kumimoji="1" lang="en-US" altLang="zh-CN" dirty="0"/>
              <a:t>Types of Tests</a:t>
            </a:r>
            <a:endParaRPr kumimoji="1" lang="zh-CN" altLang="en-US" dirty="0"/>
          </a:p>
        </p:txBody>
      </p:sp>
      <p:sp>
        <p:nvSpPr>
          <p:cNvPr id="3" name="内容占位符 2">
            <a:extLst>
              <a:ext uri="{FF2B5EF4-FFF2-40B4-BE49-F238E27FC236}">
                <a16:creationId xmlns:a16="http://schemas.microsoft.com/office/drawing/2014/main" id="{D0092EBF-3E4E-224D-BB92-E3134C291C61}"/>
              </a:ext>
            </a:extLst>
          </p:cNvPr>
          <p:cNvSpPr>
            <a:spLocks noGrp="1"/>
          </p:cNvSpPr>
          <p:nvPr>
            <p:ph idx="1"/>
          </p:nvPr>
        </p:nvSpPr>
        <p:spPr/>
        <p:txBody>
          <a:bodyPr/>
          <a:lstStyle/>
          <a:p>
            <a:r>
              <a:rPr kumimoji="1" lang="en-US" altLang="zh-CN" dirty="0"/>
              <a:t>Test object: Unit test, integration test, functional test, system test, user acceptance test.</a:t>
            </a:r>
          </a:p>
          <a:p>
            <a:r>
              <a:rPr kumimoji="1" lang="en-US" altLang="zh-CN" dirty="0"/>
              <a:t>Test techniques: Black-box (specification-based), white-box (s</a:t>
            </a:r>
            <a:r>
              <a:rPr lang="en-US" altLang="zh-CN" dirty="0"/>
              <a:t>tructure-based)</a:t>
            </a:r>
          </a:p>
          <a:p>
            <a:r>
              <a:rPr kumimoji="1" lang="en-US" altLang="zh-CN" dirty="0"/>
              <a:t>Execution: Execution-based testing, Nonexecution-based testing;</a:t>
            </a:r>
          </a:p>
          <a:p>
            <a:endParaRPr kumimoji="1" lang="zh-CN" altLang="en-US" dirty="0"/>
          </a:p>
        </p:txBody>
      </p:sp>
      <p:sp>
        <p:nvSpPr>
          <p:cNvPr id="4" name="页脚占位符 3">
            <a:extLst>
              <a:ext uri="{FF2B5EF4-FFF2-40B4-BE49-F238E27FC236}">
                <a16:creationId xmlns:a16="http://schemas.microsoft.com/office/drawing/2014/main" id="{59631A5C-6B34-6C48-8195-76CB494C8634}"/>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33CEB8C1-ABB5-FF4F-87FF-053B894113D0}"/>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3485780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896B-7873-4D85-87D4-E467966FBB0F}"/>
              </a:ext>
            </a:extLst>
          </p:cNvPr>
          <p:cNvSpPr>
            <a:spLocks noGrp="1"/>
          </p:cNvSpPr>
          <p:nvPr>
            <p:ph type="title"/>
          </p:nvPr>
        </p:nvSpPr>
        <p:spPr/>
        <p:txBody>
          <a:bodyPr/>
          <a:lstStyle/>
          <a:p>
            <a:r>
              <a:rPr lang="en-US" altLang="zh-CN" dirty="0"/>
              <a:t>Component level test/Unit test/Class test</a:t>
            </a:r>
            <a:endParaRPr lang="en-US" dirty="0"/>
          </a:p>
        </p:txBody>
      </p:sp>
      <p:sp>
        <p:nvSpPr>
          <p:cNvPr id="3" name="Content Placeholder 2">
            <a:extLst>
              <a:ext uri="{FF2B5EF4-FFF2-40B4-BE49-F238E27FC236}">
                <a16:creationId xmlns:a16="http://schemas.microsoft.com/office/drawing/2014/main" id="{4354F8B8-A52A-4206-8C9E-C494818F9F32}"/>
              </a:ext>
            </a:extLst>
          </p:cNvPr>
          <p:cNvSpPr>
            <a:spLocks noGrp="1"/>
          </p:cNvSpPr>
          <p:nvPr>
            <p:ph sz="half" idx="1"/>
          </p:nvPr>
        </p:nvSpPr>
        <p:spPr/>
        <p:txBody>
          <a:bodyPr/>
          <a:lstStyle/>
          <a:p>
            <a:r>
              <a:rPr lang="en-US" sz="2400" i="1" dirty="0"/>
              <a:t>Test object</a:t>
            </a:r>
            <a:r>
              <a:rPr lang="en-US" sz="2400" dirty="0"/>
              <a:t>: </a:t>
            </a:r>
          </a:p>
          <a:p>
            <a:pPr lvl="1"/>
            <a:r>
              <a:rPr lang="en-US" sz="2000" dirty="0"/>
              <a:t>components, program modules, functions, programs, </a:t>
            </a:r>
          </a:p>
          <a:p>
            <a:r>
              <a:rPr lang="en-US" sz="2400" i="1" dirty="0"/>
              <a:t>Objective</a:t>
            </a:r>
            <a:r>
              <a:rPr lang="en-US" sz="2400" dirty="0"/>
              <a:t>: </a:t>
            </a:r>
          </a:p>
          <a:p>
            <a:pPr lvl="1"/>
            <a:r>
              <a:rPr lang="en-US" sz="2000" dirty="0"/>
              <a:t>detect failures in the components, </a:t>
            </a:r>
          </a:p>
          <a:p>
            <a:r>
              <a:rPr lang="en-US" sz="2400" i="1" dirty="0"/>
              <a:t>Entry criteria</a:t>
            </a:r>
            <a:r>
              <a:rPr lang="en-US" sz="2400" dirty="0"/>
              <a:t>: </a:t>
            </a:r>
          </a:p>
          <a:p>
            <a:pPr lvl="1"/>
            <a:r>
              <a:rPr lang="en-US" sz="2000" dirty="0"/>
              <a:t>the component is available, compiled, and executable in the test environment; </a:t>
            </a:r>
          </a:p>
          <a:p>
            <a:pPr lvl="1"/>
            <a:r>
              <a:rPr lang="en-US" sz="2000" dirty="0"/>
              <a:t>the specifications are available and stable.</a:t>
            </a:r>
          </a:p>
          <a:p>
            <a:endParaRPr lang="en-US" sz="2400" dirty="0"/>
          </a:p>
        </p:txBody>
      </p:sp>
      <p:sp>
        <p:nvSpPr>
          <p:cNvPr id="7" name="Content Placeholder 6">
            <a:extLst>
              <a:ext uri="{FF2B5EF4-FFF2-40B4-BE49-F238E27FC236}">
                <a16:creationId xmlns:a16="http://schemas.microsoft.com/office/drawing/2014/main" id="{50FCDA21-57F2-4BA5-AF2A-AB6E95B2EC9B}"/>
              </a:ext>
            </a:extLst>
          </p:cNvPr>
          <p:cNvSpPr>
            <a:spLocks noGrp="1"/>
          </p:cNvSpPr>
          <p:nvPr>
            <p:ph sz="half" idx="2"/>
          </p:nvPr>
        </p:nvSpPr>
        <p:spPr/>
        <p:txBody>
          <a:bodyPr/>
          <a:lstStyle/>
          <a:p>
            <a:r>
              <a:rPr lang="en-US" sz="2400" i="1" dirty="0"/>
              <a:t>Exit criteria</a:t>
            </a:r>
            <a:r>
              <a:rPr lang="en-US" sz="2400" dirty="0"/>
              <a:t>: </a:t>
            </a:r>
          </a:p>
          <a:p>
            <a:pPr lvl="1"/>
            <a:r>
              <a:rPr lang="en-US" sz="2000" dirty="0"/>
              <a:t>the required coverage level has been reached;</a:t>
            </a:r>
          </a:p>
          <a:p>
            <a:pPr lvl="1"/>
            <a:r>
              <a:rPr lang="en-US" sz="2000" dirty="0"/>
              <a:t>defects found have been corrected; </a:t>
            </a:r>
          </a:p>
          <a:p>
            <a:pPr lvl="1"/>
            <a:r>
              <a:rPr lang="en-US" sz="2000" dirty="0"/>
              <a:t>the corrections have been verified; </a:t>
            </a:r>
          </a:p>
          <a:p>
            <a:pPr lvl="1"/>
            <a:r>
              <a:rPr lang="en-US" sz="2000" dirty="0"/>
              <a:t>regression tests have been executed on the last version and do not identify any regression; </a:t>
            </a:r>
          </a:p>
          <a:p>
            <a:pPr lvl="1"/>
            <a:r>
              <a:rPr lang="en-US" sz="2000" dirty="0"/>
              <a:t>traceability from requirements to test execution is maintained</a:t>
            </a:r>
          </a:p>
          <a:p>
            <a:endParaRPr lang="en-US" dirty="0"/>
          </a:p>
        </p:txBody>
      </p:sp>
      <p:sp>
        <p:nvSpPr>
          <p:cNvPr id="5" name="Footer Placeholder 4">
            <a:extLst>
              <a:ext uri="{FF2B5EF4-FFF2-40B4-BE49-F238E27FC236}">
                <a16:creationId xmlns:a16="http://schemas.microsoft.com/office/drawing/2014/main" id="{45ECB3B2-C6A7-404D-8AA5-3547DEB29098}"/>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85048482-E248-442E-AFF9-354F4AE1CD04}"/>
              </a:ext>
            </a:extLst>
          </p:cNvPr>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2751979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94FF-7156-431D-83D7-D400FEA7F2A5}"/>
              </a:ext>
            </a:extLst>
          </p:cNvPr>
          <p:cNvSpPr>
            <a:spLocks noGrp="1"/>
          </p:cNvSpPr>
          <p:nvPr>
            <p:ph type="title"/>
          </p:nvPr>
        </p:nvSpPr>
        <p:spPr/>
        <p:txBody>
          <a:bodyPr/>
          <a:lstStyle/>
          <a:p>
            <a:r>
              <a:rPr lang="en-US" dirty="0"/>
              <a:t>Integration Level Testing</a:t>
            </a:r>
          </a:p>
        </p:txBody>
      </p:sp>
      <p:sp>
        <p:nvSpPr>
          <p:cNvPr id="3" name="Content Placeholder 2">
            <a:extLst>
              <a:ext uri="{FF2B5EF4-FFF2-40B4-BE49-F238E27FC236}">
                <a16:creationId xmlns:a16="http://schemas.microsoft.com/office/drawing/2014/main" id="{B983D396-DDC8-45CE-9241-6EB4F778834A}"/>
              </a:ext>
            </a:extLst>
          </p:cNvPr>
          <p:cNvSpPr>
            <a:spLocks noGrp="1"/>
          </p:cNvSpPr>
          <p:nvPr>
            <p:ph sz="half" idx="1"/>
          </p:nvPr>
        </p:nvSpPr>
        <p:spPr/>
        <p:txBody>
          <a:bodyPr/>
          <a:lstStyle/>
          <a:p>
            <a:r>
              <a:rPr lang="en-US" sz="2400" i="1" dirty="0"/>
              <a:t>Test object</a:t>
            </a:r>
            <a:r>
              <a:rPr lang="en-US" sz="2400" dirty="0"/>
              <a:t>: </a:t>
            </a:r>
          </a:p>
          <a:p>
            <a:pPr lvl="1"/>
            <a:r>
              <a:rPr lang="en-US" sz="2000" dirty="0"/>
              <a:t>components, infrastructure, interfaces, database systems, and file systems.</a:t>
            </a:r>
          </a:p>
          <a:p>
            <a:r>
              <a:rPr lang="en-US" sz="2400" i="1" dirty="0"/>
              <a:t>Objective</a:t>
            </a:r>
            <a:r>
              <a:rPr lang="en-US" sz="2400" dirty="0"/>
              <a:t>: </a:t>
            </a:r>
          </a:p>
          <a:p>
            <a:pPr lvl="1"/>
            <a:r>
              <a:rPr lang="en-US" sz="2000" dirty="0"/>
              <a:t>detect failures in the interfaces and exchanges between components.</a:t>
            </a:r>
          </a:p>
          <a:p>
            <a:r>
              <a:rPr lang="en-US" sz="2400" i="1" dirty="0"/>
              <a:t>Entry criteria</a:t>
            </a:r>
            <a:r>
              <a:rPr lang="en-US" sz="2400" dirty="0"/>
              <a:t>: </a:t>
            </a:r>
          </a:p>
          <a:p>
            <a:pPr lvl="1"/>
            <a:r>
              <a:rPr lang="en-US" sz="2000" dirty="0"/>
              <a:t>at least two components that must exchange data are available, and have passed component test successfully.</a:t>
            </a:r>
          </a:p>
          <a:p>
            <a:endParaRPr lang="en-US" sz="2400" dirty="0"/>
          </a:p>
        </p:txBody>
      </p:sp>
      <p:sp>
        <p:nvSpPr>
          <p:cNvPr id="7" name="Content Placeholder 6">
            <a:extLst>
              <a:ext uri="{FF2B5EF4-FFF2-40B4-BE49-F238E27FC236}">
                <a16:creationId xmlns:a16="http://schemas.microsoft.com/office/drawing/2014/main" id="{EF7E03B5-3B6C-4F21-A3E7-F17C799A46F0}"/>
              </a:ext>
            </a:extLst>
          </p:cNvPr>
          <p:cNvSpPr>
            <a:spLocks noGrp="1"/>
          </p:cNvSpPr>
          <p:nvPr>
            <p:ph sz="half" idx="2"/>
          </p:nvPr>
        </p:nvSpPr>
        <p:spPr/>
        <p:txBody>
          <a:bodyPr/>
          <a:lstStyle/>
          <a:p>
            <a:r>
              <a:rPr lang="en-US" sz="2400" i="1" dirty="0"/>
              <a:t>Exit criteria</a:t>
            </a:r>
            <a:r>
              <a:rPr lang="en-US" sz="2400" dirty="0"/>
              <a:t>: </a:t>
            </a:r>
          </a:p>
          <a:p>
            <a:pPr lvl="1"/>
            <a:r>
              <a:rPr lang="en-US" sz="2000" dirty="0"/>
              <a:t>all components have been integrated and all message types (sent or received) have been exchanged without any defect for each existing interface;</a:t>
            </a:r>
          </a:p>
          <a:p>
            <a:pPr lvl="1"/>
            <a:r>
              <a:rPr lang="en-US" sz="2000" dirty="0"/>
              <a:t>statistics (such as </a:t>
            </a:r>
            <a:r>
              <a:rPr lang="en-US" sz="2000" i="1" dirty="0"/>
              <a:t>defect density</a:t>
            </a:r>
            <a:r>
              <a:rPr lang="en-US" sz="2000" dirty="0"/>
              <a:t>) are available; </a:t>
            </a:r>
          </a:p>
          <a:p>
            <a:pPr lvl="1"/>
            <a:r>
              <a:rPr lang="en-US" sz="2000" dirty="0"/>
              <a:t>the </a:t>
            </a:r>
            <a:r>
              <a:rPr lang="en-US" sz="2000" i="1" dirty="0"/>
              <a:t>defects </a:t>
            </a:r>
            <a:r>
              <a:rPr lang="en-US" sz="2000" dirty="0"/>
              <a:t>requiring correction have been corrected and checked as correctly fixed; </a:t>
            </a:r>
          </a:p>
          <a:p>
            <a:pPr lvl="1"/>
            <a:r>
              <a:rPr lang="en-US" sz="2000" dirty="0"/>
              <a:t>the impact of not-to-fix defects have been evaluated as not important.</a:t>
            </a:r>
          </a:p>
        </p:txBody>
      </p:sp>
      <p:sp>
        <p:nvSpPr>
          <p:cNvPr id="5" name="Footer Placeholder 4">
            <a:extLst>
              <a:ext uri="{FF2B5EF4-FFF2-40B4-BE49-F238E27FC236}">
                <a16:creationId xmlns:a16="http://schemas.microsoft.com/office/drawing/2014/main" id="{2D824468-247C-460F-993D-D9ABD618C7EA}"/>
              </a:ext>
            </a:extLst>
          </p:cNvPr>
          <p:cNvSpPr>
            <a:spLocks noGrp="1"/>
          </p:cNvSpPr>
          <p:nvPr>
            <p:ph type="ftr" sz="quarter" idx="11"/>
          </p:nvPr>
        </p:nvSpPr>
        <p:spPr/>
        <p:txBody>
          <a:bodyPr/>
          <a:lstStyle/>
          <a:p>
            <a:pPr algn="ctr"/>
            <a:r>
              <a:rPr lang="es-ES" altLang="zh-CN" dirty="0"/>
              <a:t>CS132: Software </a:t>
            </a:r>
            <a:r>
              <a:rPr lang="es-ES" altLang="zh-CN" dirty="0" err="1"/>
              <a:t>Engineering</a:t>
            </a:r>
            <a:endParaRPr lang="en-US" dirty="0"/>
          </a:p>
        </p:txBody>
      </p:sp>
      <p:sp>
        <p:nvSpPr>
          <p:cNvPr id="6" name="Slide Number Placeholder 5">
            <a:extLst>
              <a:ext uri="{FF2B5EF4-FFF2-40B4-BE49-F238E27FC236}">
                <a16:creationId xmlns:a16="http://schemas.microsoft.com/office/drawing/2014/main" id="{D442E7BE-5D36-4167-800A-BC18E150BA67}"/>
              </a:ext>
            </a:extLst>
          </p:cNvPr>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3899373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8E6D-DC1B-4D00-8B26-2E3174B3CD81}"/>
              </a:ext>
            </a:extLst>
          </p:cNvPr>
          <p:cNvSpPr>
            <a:spLocks noGrp="1"/>
          </p:cNvSpPr>
          <p:nvPr>
            <p:ph type="title"/>
          </p:nvPr>
        </p:nvSpPr>
        <p:spPr/>
        <p:txBody>
          <a:bodyPr/>
          <a:lstStyle/>
          <a:p>
            <a:r>
              <a:rPr lang="en-US" dirty="0"/>
              <a:t>Types of integration</a:t>
            </a:r>
          </a:p>
        </p:txBody>
      </p:sp>
      <p:sp>
        <p:nvSpPr>
          <p:cNvPr id="3" name="Content Placeholder 2">
            <a:extLst>
              <a:ext uri="{FF2B5EF4-FFF2-40B4-BE49-F238E27FC236}">
                <a16:creationId xmlns:a16="http://schemas.microsoft.com/office/drawing/2014/main" id="{3E80838D-28C0-4F5F-8603-00B5DDD7094C}"/>
              </a:ext>
            </a:extLst>
          </p:cNvPr>
          <p:cNvSpPr>
            <a:spLocks noGrp="1"/>
          </p:cNvSpPr>
          <p:nvPr>
            <p:ph idx="1"/>
          </p:nvPr>
        </p:nvSpPr>
        <p:spPr/>
        <p:txBody>
          <a:bodyPr/>
          <a:lstStyle/>
          <a:p>
            <a:r>
              <a:rPr lang="en-US" dirty="0"/>
              <a:t>Integration of software components</a:t>
            </a:r>
          </a:p>
          <a:p>
            <a:pPr lvl="1"/>
            <a:r>
              <a:rPr lang="en-US" dirty="0"/>
              <a:t>typically executed during component integration tests</a:t>
            </a:r>
          </a:p>
          <a:p>
            <a:pPr lvl="1"/>
            <a:endParaRPr lang="en-US" dirty="0"/>
          </a:p>
          <a:p>
            <a:r>
              <a:rPr lang="en-US" dirty="0"/>
              <a:t>Integration of software components with hardware components</a:t>
            </a:r>
          </a:p>
          <a:p>
            <a:endParaRPr lang="en-US" dirty="0"/>
          </a:p>
          <a:p>
            <a:r>
              <a:rPr lang="en-US" dirty="0"/>
              <a:t>Integration of sub-systems </a:t>
            </a:r>
          </a:p>
          <a:p>
            <a:pPr lvl="1"/>
            <a:r>
              <a:rPr lang="en-US" dirty="0"/>
              <a:t>typically executed after the system tests for each of these sub-systems and before the systems tests of the higher-level system.</a:t>
            </a:r>
          </a:p>
        </p:txBody>
      </p:sp>
      <p:sp>
        <p:nvSpPr>
          <p:cNvPr id="5" name="Footer Placeholder 4">
            <a:extLst>
              <a:ext uri="{FF2B5EF4-FFF2-40B4-BE49-F238E27FC236}">
                <a16:creationId xmlns:a16="http://schemas.microsoft.com/office/drawing/2014/main" id="{B8ED23F8-F357-4A09-A74B-E980AE59D959}"/>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75B2719A-5861-437E-AD2B-384994CF2FCB}"/>
              </a:ext>
            </a:extLst>
          </p:cNvPr>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1201693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3CA7-2357-44EB-BA64-562A298F7D01}"/>
              </a:ext>
            </a:extLst>
          </p:cNvPr>
          <p:cNvSpPr>
            <a:spLocks noGrp="1"/>
          </p:cNvSpPr>
          <p:nvPr>
            <p:ph type="title"/>
          </p:nvPr>
        </p:nvSpPr>
        <p:spPr/>
        <p:txBody>
          <a:bodyPr/>
          <a:lstStyle/>
          <a:p>
            <a:r>
              <a:rPr lang="en-US" dirty="0"/>
              <a:t>System Test</a:t>
            </a:r>
          </a:p>
        </p:txBody>
      </p:sp>
      <p:sp>
        <p:nvSpPr>
          <p:cNvPr id="3" name="Content Placeholder 2">
            <a:extLst>
              <a:ext uri="{FF2B5EF4-FFF2-40B4-BE49-F238E27FC236}">
                <a16:creationId xmlns:a16="http://schemas.microsoft.com/office/drawing/2014/main" id="{55C5FB1A-DC11-443A-9686-EDC855DD5986}"/>
              </a:ext>
            </a:extLst>
          </p:cNvPr>
          <p:cNvSpPr>
            <a:spLocks noGrp="1"/>
          </p:cNvSpPr>
          <p:nvPr>
            <p:ph sz="half" idx="1"/>
          </p:nvPr>
        </p:nvSpPr>
        <p:spPr/>
        <p:txBody>
          <a:bodyPr/>
          <a:lstStyle/>
          <a:p>
            <a:r>
              <a:rPr lang="en-US" sz="2400" i="1" dirty="0"/>
              <a:t>Test object</a:t>
            </a:r>
            <a:r>
              <a:rPr lang="en-US" sz="2400" dirty="0"/>
              <a:t>: </a:t>
            </a:r>
          </a:p>
          <a:p>
            <a:pPr lvl="1"/>
            <a:r>
              <a:rPr lang="en-US" sz="2000" dirty="0"/>
              <a:t>the complete software or system, its documentation, the software configuration and all the components that are linked to it</a:t>
            </a:r>
          </a:p>
          <a:p>
            <a:r>
              <a:rPr lang="en-US" sz="2400" i="1" dirty="0"/>
              <a:t>Objective</a:t>
            </a:r>
            <a:r>
              <a:rPr lang="en-US" sz="2400" dirty="0"/>
              <a:t>: </a:t>
            </a:r>
          </a:p>
          <a:p>
            <a:pPr lvl="1"/>
            <a:r>
              <a:rPr lang="en-US" sz="2000" dirty="0"/>
              <a:t>detect failures in the software, to ensure that it corresponds to the requirements and specifications, and that it can be accepted by the users.</a:t>
            </a:r>
          </a:p>
          <a:p>
            <a:r>
              <a:rPr lang="en-US" sz="2400" i="1" dirty="0"/>
              <a:t>Entry criteria</a:t>
            </a:r>
            <a:r>
              <a:rPr lang="en-US" sz="2400" dirty="0"/>
              <a:t>: </a:t>
            </a:r>
          </a:p>
          <a:p>
            <a:pPr lvl="1"/>
            <a:r>
              <a:rPr lang="en-US" sz="2000" dirty="0"/>
              <a:t>all components have been correctly integrated, all components are available.</a:t>
            </a:r>
          </a:p>
        </p:txBody>
      </p:sp>
      <p:sp>
        <p:nvSpPr>
          <p:cNvPr id="7" name="Content Placeholder 6">
            <a:extLst>
              <a:ext uri="{FF2B5EF4-FFF2-40B4-BE49-F238E27FC236}">
                <a16:creationId xmlns:a16="http://schemas.microsoft.com/office/drawing/2014/main" id="{D36C2E05-6739-498F-86D9-535073E2456B}"/>
              </a:ext>
            </a:extLst>
          </p:cNvPr>
          <p:cNvSpPr>
            <a:spLocks noGrp="1"/>
          </p:cNvSpPr>
          <p:nvPr>
            <p:ph sz="half" idx="2"/>
          </p:nvPr>
        </p:nvSpPr>
        <p:spPr/>
        <p:txBody>
          <a:bodyPr/>
          <a:lstStyle/>
          <a:p>
            <a:r>
              <a:rPr lang="en-US" sz="2400" i="1" dirty="0"/>
              <a:t>Exit criteria</a:t>
            </a:r>
            <a:r>
              <a:rPr lang="en-US" sz="2400" dirty="0"/>
              <a:t>: </a:t>
            </a:r>
          </a:p>
          <a:p>
            <a:pPr lvl="1"/>
            <a:r>
              <a:rPr lang="en-US" sz="2000" dirty="0"/>
              <a:t>the level of coverage has been reached; </a:t>
            </a:r>
          </a:p>
          <a:p>
            <a:pPr lvl="1"/>
            <a:r>
              <a:rPr lang="en-US" sz="2000" dirty="0"/>
              <a:t>must-fix defects have been corrected and their fixes have been verified;</a:t>
            </a:r>
          </a:p>
          <a:p>
            <a:pPr lvl="1"/>
            <a:r>
              <a:rPr lang="en-US" sz="2000" dirty="0"/>
              <a:t>regression tests have been executed on the last version of the software and do not show any regression; </a:t>
            </a:r>
          </a:p>
          <a:p>
            <a:pPr lvl="1"/>
            <a:r>
              <a:rPr lang="en-US" sz="2000" dirty="0"/>
              <a:t>bi-directional traceability from requirements to test execution is maintained; </a:t>
            </a:r>
          </a:p>
          <a:p>
            <a:pPr lvl="1"/>
            <a:r>
              <a:rPr lang="en-US" sz="2000" dirty="0"/>
              <a:t>statistical data are available, the number of non-important defects is not large; </a:t>
            </a:r>
          </a:p>
          <a:p>
            <a:pPr lvl="1"/>
            <a:r>
              <a:rPr lang="en-US" sz="2000" dirty="0"/>
              <a:t>the summary test report has been written and approved.</a:t>
            </a:r>
          </a:p>
          <a:p>
            <a:endParaRPr lang="en-US" sz="2400" dirty="0"/>
          </a:p>
        </p:txBody>
      </p:sp>
      <p:sp>
        <p:nvSpPr>
          <p:cNvPr id="5" name="Footer Placeholder 4">
            <a:extLst>
              <a:ext uri="{FF2B5EF4-FFF2-40B4-BE49-F238E27FC236}">
                <a16:creationId xmlns:a16="http://schemas.microsoft.com/office/drawing/2014/main" id="{93E712E8-571E-4FE8-9B09-4ED2629D0402}"/>
              </a:ext>
            </a:extLst>
          </p:cNvPr>
          <p:cNvSpPr>
            <a:spLocks noGrp="1"/>
          </p:cNvSpPr>
          <p:nvPr>
            <p:ph type="ftr" sz="quarter" idx="11"/>
          </p:nvPr>
        </p:nvSpPr>
        <p:spPr/>
        <p:txBody>
          <a:bodyPr/>
          <a:lstStyle/>
          <a:p>
            <a:pPr algn="ctr"/>
            <a:r>
              <a:rPr lang="es-ES" altLang="zh-CN" dirty="0"/>
              <a:t>CS132: Software </a:t>
            </a:r>
            <a:r>
              <a:rPr lang="es-ES" altLang="zh-CN" dirty="0" err="1"/>
              <a:t>Engineering</a:t>
            </a:r>
            <a:endParaRPr lang="en-US" dirty="0"/>
          </a:p>
        </p:txBody>
      </p:sp>
      <p:sp>
        <p:nvSpPr>
          <p:cNvPr id="6" name="Slide Number Placeholder 5">
            <a:extLst>
              <a:ext uri="{FF2B5EF4-FFF2-40B4-BE49-F238E27FC236}">
                <a16:creationId xmlns:a16="http://schemas.microsoft.com/office/drawing/2014/main" id="{168C0E3B-2A8E-45DD-8D71-D331963A67E9}"/>
              </a:ext>
            </a:extLst>
          </p:cNvPr>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2667323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C2873-2258-4883-88CE-962A441FCF63}"/>
              </a:ext>
            </a:extLst>
          </p:cNvPr>
          <p:cNvSpPr>
            <a:spLocks noGrp="1"/>
          </p:cNvSpPr>
          <p:nvPr>
            <p:ph type="ctrTitle"/>
          </p:nvPr>
        </p:nvSpPr>
        <p:spPr/>
        <p:txBody>
          <a:bodyPr/>
          <a:lstStyle/>
          <a:p>
            <a:r>
              <a:rPr lang="en-US" dirty="0"/>
              <a:t>Design of Test Cases</a:t>
            </a:r>
          </a:p>
        </p:txBody>
      </p:sp>
      <p:sp>
        <p:nvSpPr>
          <p:cNvPr id="8" name="Subtitle 7">
            <a:extLst>
              <a:ext uri="{FF2B5EF4-FFF2-40B4-BE49-F238E27FC236}">
                <a16:creationId xmlns:a16="http://schemas.microsoft.com/office/drawing/2014/main" id="{F0ADD6C7-7ACA-4CD6-ACC6-14F6A648E4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68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341B2-B1BB-1D4D-B0B0-0E99284B2B5C}"/>
              </a:ext>
            </a:extLst>
          </p:cNvPr>
          <p:cNvSpPr>
            <a:spLocks noGrp="1"/>
          </p:cNvSpPr>
          <p:nvPr>
            <p:ph type="title"/>
          </p:nvPr>
        </p:nvSpPr>
        <p:spPr/>
        <p:txBody>
          <a:bodyPr/>
          <a:lstStyle/>
          <a:p>
            <a:r>
              <a:rPr kumimoji="1" lang="en-US" altLang="zh-CN" dirty="0"/>
              <a:t>Common Goals of Testing</a:t>
            </a:r>
            <a:endParaRPr kumimoji="1" lang="zh-CN" altLang="en-US" dirty="0"/>
          </a:p>
        </p:txBody>
      </p:sp>
      <p:sp>
        <p:nvSpPr>
          <p:cNvPr id="3" name="内容占位符 2">
            <a:extLst>
              <a:ext uri="{FF2B5EF4-FFF2-40B4-BE49-F238E27FC236}">
                <a16:creationId xmlns:a16="http://schemas.microsoft.com/office/drawing/2014/main" id="{619657DE-C419-1D47-B580-7A9D28AA9319}"/>
              </a:ext>
            </a:extLst>
          </p:cNvPr>
          <p:cNvSpPr>
            <a:spLocks noGrp="1"/>
          </p:cNvSpPr>
          <p:nvPr>
            <p:ph idx="1"/>
          </p:nvPr>
        </p:nvSpPr>
        <p:spPr/>
        <p:txBody>
          <a:bodyPr/>
          <a:lstStyle/>
          <a:p>
            <a:r>
              <a:rPr kumimoji="1" lang="en-US" altLang="zh-CN" dirty="0"/>
              <a:t>Software testing focuses on two complementary but distinct aspects:</a:t>
            </a:r>
          </a:p>
          <a:p>
            <a:pPr lvl="1"/>
            <a:r>
              <a:rPr kumimoji="1" lang="en-US" altLang="zh-CN" dirty="0">
                <a:solidFill>
                  <a:srgbClr val="C00000"/>
                </a:solidFill>
              </a:rPr>
              <a:t>defect and failure detection, </a:t>
            </a:r>
            <a:r>
              <a:rPr kumimoji="1" lang="en-US" altLang="zh-CN" dirty="0"/>
              <a:t>so that these can be fixed and thus the quality of the product delivered to customers and users is improved;</a:t>
            </a:r>
          </a:p>
          <a:p>
            <a:pPr lvl="1"/>
            <a:r>
              <a:rPr kumimoji="1" lang="en-US" altLang="zh-CN" dirty="0">
                <a:solidFill>
                  <a:schemeClr val="tx2"/>
                </a:solidFill>
              </a:rPr>
              <a:t>allows decisions to be made</a:t>
            </a:r>
            <a:r>
              <a:rPr kumimoji="1" lang="en-US" altLang="zh-CN" dirty="0"/>
              <a:t> on the basis of the information provided regarding the level of risks associated with the delivery of the software to the market, and on the efficiency of the organization’s processes which are the root cause of the identified defects and/or failures.</a:t>
            </a:r>
            <a:endParaRPr kumimoji="1" lang="zh-CN" altLang="en-US" dirty="0"/>
          </a:p>
        </p:txBody>
      </p:sp>
      <p:sp>
        <p:nvSpPr>
          <p:cNvPr id="4" name="页脚占位符 3">
            <a:extLst>
              <a:ext uri="{FF2B5EF4-FFF2-40B4-BE49-F238E27FC236}">
                <a16:creationId xmlns:a16="http://schemas.microsoft.com/office/drawing/2014/main" id="{C1C8E4E6-23F0-7F48-8413-53CD8A968AFE}"/>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E39D89F2-859F-6C45-AFA7-B0747A92DE33}"/>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090293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z="4800" dirty="0"/>
              <a:t>Test cases and Test suite</a:t>
            </a:r>
          </a:p>
        </p:txBody>
      </p:sp>
      <p:sp>
        <p:nvSpPr>
          <p:cNvPr id="144387" name="Rectangle 3"/>
          <p:cNvSpPr>
            <a:spLocks noGrp="1" noChangeArrowheads="1"/>
          </p:cNvSpPr>
          <p:nvPr>
            <p:ph idx="1"/>
          </p:nvPr>
        </p:nvSpPr>
        <p:spPr/>
        <p:txBody>
          <a:bodyPr/>
          <a:lstStyle/>
          <a:p>
            <a:r>
              <a:rPr lang="en-US" altLang="en-US" dirty="0"/>
              <a:t>Test a software using a set of carefully designed test cases:</a:t>
            </a:r>
          </a:p>
          <a:p>
            <a:pPr lvl="1"/>
            <a:r>
              <a:rPr lang="en-US" altLang="en-US" dirty="0">
                <a:ea typeface="+mn-ea"/>
                <a:cs typeface="+mn-cs"/>
              </a:rPr>
              <a:t>The set of all test cases is called the test suite </a:t>
            </a:r>
          </a:p>
        </p:txBody>
      </p:sp>
      <p:sp>
        <p:nvSpPr>
          <p:cNvPr id="3" name="Footer Placeholder 2">
            <a:extLst>
              <a:ext uri="{FF2B5EF4-FFF2-40B4-BE49-F238E27FC236}">
                <a16:creationId xmlns:a16="http://schemas.microsoft.com/office/drawing/2014/main" id="{359CF31F-A511-4937-BC8B-3BEE463D12DC}"/>
              </a:ext>
            </a:extLst>
          </p:cNvPr>
          <p:cNvSpPr>
            <a:spLocks noGrp="1"/>
          </p:cNvSpPr>
          <p:nvPr>
            <p:ph type="ftr" sz="quarter" idx="11"/>
          </p:nvPr>
        </p:nvSpPr>
        <p:spPr/>
        <p:txBody>
          <a:bodyPr/>
          <a:lstStyle/>
          <a:p>
            <a:pPr algn="ctr"/>
            <a:r>
              <a:rPr lang="es-ES" altLang="zh-CN"/>
              <a:t>CS132: Software Engineering</a:t>
            </a:r>
            <a:endParaRPr lang="en-US" dirty="0"/>
          </a:p>
        </p:txBody>
      </p:sp>
      <p:sp>
        <p:nvSpPr>
          <p:cNvPr id="4" name="Slide Number Placeholder 3">
            <a:extLst>
              <a:ext uri="{FF2B5EF4-FFF2-40B4-BE49-F238E27FC236}">
                <a16:creationId xmlns:a16="http://schemas.microsoft.com/office/drawing/2014/main" id="{CFEF89BA-D813-473D-8DFA-DEA92241B426}"/>
              </a:ext>
            </a:extLst>
          </p:cNvPr>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3764978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sz="4800"/>
              <a:t>Test cases and Test suite</a:t>
            </a:r>
          </a:p>
        </p:txBody>
      </p:sp>
      <p:sp>
        <p:nvSpPr>
          <p:cNvPr id="145411" name="Rectangle 3"/>
          <p:cNvSpPr>
            <a:spLocks noGrp="1" noChangeArrowheads="1"/>
          </p:cNvSpPr>
          <p:nvPr>
            <p:ph idx="1"/>
          </p:nvPr>
        </p:nvSpPr>
        <p:spPr/>
        <p:txBody>
          <a:bodyPr/>
          <a:lstStyle/>
          <a:p>
            <a:pPr>
              <a:lnSpc>
                <a:spcPct val="95000"/>
              </a:lnSpc>
              <a:spcBef>
                <a:spcPct val="5000"/>
              </a:spcBef>
            </a:pPr>
            <a:r>
              <a:rPr lang="en-US" altLang="en-US" sz="3200" dirty="0"/>
              <a:t>A </a:t>
            </a:r>
            <a:r>
              <a:rPr lang="en-US" altLang="en-US" sz="3200" dirty="0">
                <a:solidFill>
                  <a:srgbClr val="FF0000"/>
                </a:solidFill>
              </a:rPr>
              <a:t>test case </a:t>
            </a:r>
            <a:r>
              <a:rPr lang="en-US" altLang="en-US" sz="3200" dirty="0"/>
              <a:t>is a triplet [I,S,O]:</a:t>
            </a:r>
          </a:p>
          <a:p>
            <a:pPr lvl="1">
              <a:lnSpc>
                <a:spcPct val="95000"/>
              </a:lnSpc>
              <a:spcBef>
                <a:spcPct val="5000"/>
              </a:spcBef>
            </a:pPr>
            <a:r>
              <a:rPr lang="en-US" altLang="en-US" sz="2800" dirty="0"/>
              <a:t>I is the data to be input to the system, </a:t>
            </a:r>
          </a:p>
          <a:p>
            <a:pPr lvl="1">
              <a:lnSpc>
                <a:spcPct val="95000"/>
              </a:lnSpc>
              <a:spcBef>
                <a:spcPct val="5000"/>
              </a:spcBef>
            </a:pPr>
            <a:r>
              <a:rPr lang="en-US" altLang="en-US" sz="2800" dirty="0"/>
              <a:t>S is the state of the system at which the data is input,</a:t>
            </a:r>
          </a:p>
          <a:p>
            <a:pPr lvl="1">
              <a:lnSpc>
                <a:spcPct val="95000"/>
              </a:lnSpc>
              <a:spcBef>
                <a:spcPct val="5000"/>
              </a:spcBef>
            </a:pPr>
            <a:r>
              <a:rPr lang="en-US" altLang="en-US" sz="2800" dirty="0"/>
              <a:t>O is the expected output from the system.</a:t>
            </a:r>
          </a:p>
        </p:txBody>
      </p:sp>
      <p:sp>
        <p:nvSpPr>
          <p:cNvPr id="3" name="Footer Placeholder 2">
            <a:extLst>
              <a:ext uri="{FF2B5EF4-FFF2-40B4-BE49-F238E27FC236}">
                <a16:creationId xmlns:a16="http://schemas.microsoft.com/office/drawing/2014/main" id="{54FA062F-2AA6-4084-A439-DD68DBC2BD0F}"/>
              </a:ext>
            </a:extLst>
          </p:cNvPr>
          <p:cNvSpPr>
            <a:spLocks noGrp="1"/>
          </p:cNvSpPr>
          <p:nvPr>
            <p:ph type="ftr" sz="quarter" idx="11"/>
          </p:nvPr>
        </p:nvSpPr>
        <p:spPr/>
        <p:txBody>
          <a:bodyPr/>
          <a:lstStyle/>
          <a:p>
            <a:pPr algn="ctr"/>
            <a:r>
              <a:rPr lang="es-ES" altLang="zh-CN"/>
              <a:t>CS132: Software Engineering</a:t>
            </a:r>
            <a:endParaRPr lang="en-US" dirty="0"/>
          </a:p>
        </p:txBody>
      </p:sp>
      <p:sp>
        <p:nvSpPr>
          <p:cNvPr id="4" name="Slide Number Placeholder 3">
            <a:extLst>
              <a:ext uri="{FF2B5EF4-FFF2-40B4-BE49-F238E27FC236}">
                <a16:creationId xmlns:a16="http://schemas.microsoft.com/office/drawing/2014/main" id="{7BDC70EF-89D7-48E5-AFDA-987CA4DCEEFC}"/>
              </a:ext>
            </a:extLst>
          </p:cNvPr>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1346660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DCFC2-266E-C747-A823-E8F26E10D91C}"/>
              </a:ext>
            </a:extLst>
          </p:cNvPr>
          <p:cNvSpPr>
            <a:spLocks noGrp="1"/>
          </p:cNvSpPr>
          <p:nvPr>
            <p:ph type="title"/>
          </p:nvPr>
        </p:nvSpPr>
        <p:spPr/>
        <p:txBody>
          <a:bodyPr/>
          <a:lstStyle/>
          <a:p>
            <a:r>
              <a:rPr kumimoji="1" lang="en-US" altLang="zh-CN" dirty="0"/>
              <a:t>Design of Test Cases</a:t>
            </a:r>
            <a:endParaRPr kumimoji="1" lang="zh-CN" altLang="en-US" dirty="0"/>
          </a:p>
        </p:txBody>
      </p:sp>
      <p:sp>
        <p:nvSpPr>
          <p:cNvPr id="3" name="内容占位符 2">
            <a:extLst>
              <a:ext uri="{FF2B5EF4-FFF2-40B4-BE49-F238E27FC236}">
                <a16:creationId xmlns:a16="http://schemas.microsoft.com/office/drawing/2014/main" id="{CE2D3F6D-4E8F-C947-8438-2FD4ACE27849}"/>
              </a:ext>
            </a:extLst>
          </p:cNvPr>
          <p:cNvSpPr>
            <a:spLocks noGrp="1"/>
          </p:cNvSpPr>
          <p:nvPr>
            <p:ph idx="1"/>
          </p:nvPr>
        </p:nvSpPr>
        <p:spPr/>
        <p:txBody>
          <a:bodyPr/>
          <a:lstStyle/>
          <a:p>
            <a:r>
              <a:rPr lang="en" altLang="zh-CN" sz="2000" b="1" dirty="0"/>
              <a:t>What aspects does a test case contain?</a:t>
            </a:r>
            <a:endParaRPr lang="en" altLang="zh-CN" sz="2000" dirty="0"/>
          </a:p>
          <a:p>
            <a:r>
              <a:rPr lang="en" altLang="zh-CN" sz="2000" b="1" dirty="0"/>
              <a:t>1) </a:t>
            </a:r>
            <a:r>
              <a:rPr lang="en" altLang="zh-CN" sz="2000" b="1" dirty="0">
                <a:solidFill>
                  <a:schemeClr val="tx2"/>
                </a:solidFill>
              </a:rPr>
              <a:t>Objective</a:t>
            </a:r>
            <a:r>
              <a:rPr lang="en" altLang="zh-CN" sz="2000" b="1" dirty="0"/>
              <a:t>:</a:t>
            </a:r>
            <a:r>
              <a:rPr lang="en" altLang="zh-CN" sz="2000" dirty="0"/>
              <a:t> Here the tester mentions what he plans to achieve with that particular test case.</a:t>
            </a:r>
          </a:p>
          <a:p>
            <a:r>
              <a:rPr lang="en" altLang="zh-CN" sz="2000" b="1" dirty="0"/>
              <a:t>2) </a:t>
            </a:r>
            <a:r>
              <a:rPr lang="en" altLang="zh-CN" sz="2000" b="1" dirty="0">
                <a:solidFill>
                  <a:schemeClr val="tx2"/>
                </a:solidFill>
              </a:rPr>
              <a:t>Steps to Follow</a:t>
            </a:r>
            <a:r>
              <a:rPr lang="en" altLang="zh-CN" sz="2000" b="1" dirty="0"/>
              <a:t>:</a:t>
            </a:r>
            <a:r>
              <a:rPr lang="en" altLang="zh-CN" sz="2000" dirty="0"/>
              <a:t> Here the tester mentions the steps that need to be followed to achieve the objective.</a:t>
            </a:r>
          </a:p>
          <a:p>
            <a:r>
              <a:rPr lang="en" altLang="zh-CN" sz="2000" b="1" dirty="0"/>
              <a:t>3) </a:t>
            </a:r>
            <a:r>
              <a:rPr lang="en" altLang="zh-CN" sz="2000" b="1" dirty="0">
                <a:solidFill>
                  <a:schemeClr val="tx2"/>
                </a:solidFill>
              </a:rPr>
              <a:t>Expected Output</a:t>
            </a:r>
            <a:r>
              <a:rPr lang="en" altLang="zh-CN" sz="2000" b="1" dirty="0"/>
              <a:t>:</a:t>
            </a:r>
            <a:r>
              <a:rPr lang="en" altLang="zh-CN" sz="2000" dirty="0"/>
              <a:t> Here the tester mentions the output which is expected as per the requirements provided.</a:t>
            </a:r>
          </a:p>
          <a:p>
            <a:r>
              <a:rPr lang="en" altLang="zh-CN" sz="2000" b="1" dirty="0"/>
              <a:t>4) </a:t>
            </a:r>
            <a:r>
              <a:rPr lang="en" altLang="zh-CN" sz="2000" b="1" dirty="0">
                <a:solidFill>
                  <a:schemeClr val="tx2"/>
                </a:solidFill>
              </a:rPr>
              <a:t>Actual Output</a:t>
            </a:r>
            <a:r>
              <a:rPr lang="en" altLang="zh-CN" sz="2000" b="1" dirty="0"/>
              <a:t>:</a:t>
            </a:r>
            <a:r>
              <a:rPr lang="en" altLang="zh-CN" sz="2000" dirty="0"/>
              <a:t> Here the tester mentions the actual output achieved by following the steps.</a:t>
            </a:r>
          </a:p>
          <a:p>
            <a:r>
              <a:rPr lang="en" altLang="zh-CN" sz="2000" b="1" dirty="0"/>
              <a:t>5)</a:t>
            </a:r>
            <a:r>
              <a:rPr lang="en" altLang="zh-CN" sz="2000" dirty="0"/>
              <a:t> </a:t>
            </a:r>
            <a:r>
              <a:rPr lang="en" altLang="zh-CN" sz="2000" b="1" dirty="0">
                <a:solidFill>
                  <a:schemeClr val="tx2"/>
                </a:solidFill>
              </a:rPr>
              <a:t>Pass/ Fail</a:t>
            </a:r>
            <a:r>
              <a:rPr lang="en" altLang="zh-CN" sz="2000" b="1" dirty="0"/>
              <a:t>:</a:t>
            </a:r>
            <a:r>
              <a:rPr lang="en" altLang="zh-CN" sz="2000" dirty="0"/>
              <a:t> If the tester fails to achieve the ‘Expected Output’ by following the steps then he will mention ‘Fail’ against that particular test case. Similarly, if the tester is able to achieve the ‘Expected Output’ then he will mention ‘Pass’ against the test case.</a:t>
            </a:r>
          </a:p>
          <a:p>
            <a:pPr marL="0" indent="0">
              <a:buNone/>
            </a:pPr>
            <a:br>
              <a:rPr lang="en" altLang="zh-CN" sz="2000" dirty="0"/>
            </a:br>
            <a:endParaRPr kumimoji="1" lang="zh-CN" altLang="en-US" sz="2000" dirty="0"/>
          </a:p>
        </p:txBody>
      </p:sp>
      <p:sp>
        <p:nvSpPr>
          <p:cNvPr id="4" name="页脚占位符 3">
            <a:extLst>
              <a:ext uri="{FF2B5EF4-FFF2-40B4-BE49-F238E27FC236}">
                <a16:creationId xmlns:a16="http://schemas.microsoft.com/office/drawing/2014/main" id="{F16819E7-7BC1-8C40-996E-4D3B95B08DD7}"/>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A9F8623C-054E-6848-9FC4-2D9CBF637BB4}"/>
              </a:ext>
            </a:extLst>
          </p:cNvPr>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val="1317729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85C66-AB08-5649-B29D-13BB427D3587}"/>
              </a:ext>
            </a:extLst>
          </p:cNvPr>
          <p:cNvSpPr>
            <a:spLocks noGrp="1"/>
          </p:cNvSpPr>
          <p:nvPr>
            <p:ph type="title"/>
          </p:nvPr>
        </p:nvSpPr>
        <p:spPr/>
        <p:txBody>
          <a:bodyPr/>
          <a:lstStyle/>
          <a:p>
            <a:r>
              <a:rPr lang="en-US" altLang="en-US" dirty="0"/>
              <a:t>Design of Test Cases (2)</a:t>
            </a:r>
            <a:endParaRPr kumimoji="1" lang="zh-CN" altLang="en-US" dirty="0"/>
          </a:p>
        </p:txBody>
      </p:sp>
      <p:sp>
        <p:nvSpPr>
          <p:cNvPr id="3" name="内容占位符 2">
            <a:extLst>
              <a:ext uri="{FF2B5EF4-FFF2-40B4-BE49-F238E27FC236}">
                <a16:creationId xmlns:a16="http://schemas.microsoft.com/office/drawing/2014/main" id="{378F8E2F-DC83-9C41-BC34-D35FD24EE85A}"/>
              </a:ext>
            </a:extLst>
          </p:cNvPr>
          <p:cNvSpPr>
            <a:spLocks noGrp="1"/>
          </p:cNvSpPr>
          <p:nvPr>
            <p:ph idx="1"/>
          </p:nvPr>
        </p:nvSpPr>
        <p:spPr/>
        <p:txBody>
          <a:bodyPr/>
          <a:lstStyle/>
          <a:p>
            <a:r>
              <a:rPr kumimoji="1" lang="en-US" altLang="zh-CN" dirty="0"/>
              <a:t>Test Cases:</a:t>
            </a:r>
          </a:p>
          <a:p>
            <a:pPr lvl="1"/>
            <a:r>
              <a:rPr kumimoji="1" lang="en-US" altLang="zh-CN" dirty="0"/>
              <a:t>Representative;</a:t>
            </a:r>
          </a:p>
          <a:p>
            <a:pPr lvl="1"/>
            <a:r>
              <a:rPr kumimoji="1" lang="en-US" altLang="zh-CN" dirty="0"/>
              <a:t>Explore the weakness/defects in system design and functionalities;</a:t>
            </a:r>
          </a:p>
          <a:p>
            <a:pPr lvl="1"/>
            <a:r>
              <a:rPr kumimoji="1" lang="en-US" altLang="zh-CN" dirty="0"/>
              <a:t>Positive Testing (i.e., valid inputs) and Negative Testing (i.e., invalid inputs);</a:t>
            </a:r>
          </a:p>
          <a:p>
            <a:pPr lvl="1"/>
            <a:r>
              <a:rPr kumimoji="1" lang="en-US" altLang="zh-CN" dirty="0"/>
              <a:t>Environments and Scenarios;</a:t>
            </a:r>
            <a:endParaRPr kumimoji="1" lang="zh-CN" altLang="en-US" dirty="0"/>
          </a:p>
        </p:txBody>
      </p:sp>
      <p:sp>
        <p:nvSpPr>
          <p:cNvPr id="4" name="页脚占位符 3">
            <a:extLst>
              <a:ext uri="{FF2B5EF4-FFF2-40B4-BE49-F238E27FC236}">
                <a16:creationId xmlns:a16="http://schemas.microsoft.com/office/drawing/2014/main" id="{3FE45820-43E2-0D40-846B-DA40036D1A25}"/>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D1B5339D-8D21-B04C-86AC-160EF5CA77A3}"/>
              </a:ext>
            </a:extLst>
          </p:cNvPr>
          <p:cNvSpPr>
            <a:spLocks noGrp="1"/>
          </p:cNvSpPr>
          <p:nvPr>
            <p:ph type="sldNum" sz="quarter" idx="12"/>
          </p:nvPr>
        </p:nvSpPr>
        <p:spPr/>
        <p:txBody>
          <a:bodyPr/>
          <a:lstStyle/>
          <a:p>
            <a:fld id="{B6F15528-21DE-4FAA-801E-634DDDAF4B2B}" type="slidenum">
              <a:rPr lang="en-US" smtClean="0"/>
              <a:pPr/>
              <a:t>63</a:t>
            </a:fld>
            <a:endParaRPr lang="en-US" dirty="0"/>
          </a:p>
        </p:txBody>
      </p:sp>
    </p:spTree>
    <p:extLst>
      <p:ext uri="{BB962C8B-B14F-4D97-AF65-F5344CB8AC3E}">
        <p14:creationId xmlns:p14="http://schemas.microsoft.com/office/powerpoint/2010/main" val="2356975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C0A62-B9B8-BE45-B203-3F2FE05649A7}"/>
              </a:ext>
            </a:extLst>
          </p:cNvPr>
          <p:cNvSpPr>
            <a:spLocks noGrp="1"/>
          </p:cNvSpPr>
          <p:nvPr>
            <p:ph type="title"/>
          </p:nvPr>
        </p:nvSpPr>
        <p:spPr/>
        <p:txBody>
          <a:bodyPr/>
          <a:lstStyle/>
          <a:p>
            <a:r>
              <a:rPr kumimoji="1" lang="en-US" altLang="zh-CN" dirty="0"/>
              <a:t>Case Study: Paper Cup</a:t>
            </a:r>
            <a:endParaRPr kumimoji="1" lang="zh-CN" altLang="en-US" dirty="0"/>
          </a:p>
        </p:txBody>
      </p:sp>
      <p:pic>
        <p:nvPicPr>
          <p:cNvPr id="7" name="内容占位符 6">
            <a:extLst>
              <a:ext uri="{FF2B5EF4-FFF2-40B4-BE49-F238E27FC236}">
                <a16:creationId xmlns:a16="http://schemas.microsoft.com/office/drawing/2014/main" id="{0BE67BCE-4ECF-024E-90BF-2E0089F20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67" y="1656692"/>
            <a:ext cx="10363200" cy="3544616"/>
          </a:xfrm>
        </p:spPr>
      </p:pic>
      <p:sp>
        <p:nvSpPr>
          <p:cNvPr id="4" name="页脚占位符 3">
            <a:extLst>
              <a:ext uri="{FF2B5EF4-FFF2-40B4-BE49-F238E27FC236}">
                <a16:creationId xmlns:a16="http://schemas.microsoft.com/office/drawing/2014/main" id="{61FCC3A0-0236-2F40-A0B8-5E1CBF525FFD}"/>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6DA78BD5-6F0D-EB49-BF55-9327578CA158}"/>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8" name="图片 7">
            <a:extLst>
              <a:ext uri="{FF2B5EF4-FFF2-40B4-BE49-F238E27FC236}">
                <a16:creationId xmlns:a16="http://schemas.microsoft.com/office/drawing/2014/main" id="{AB32F28B-8CAA-F541-850D-3C5D826093FB}"/>
              </a:ext>
            </a:extLst>
          </p:cNvPr>
          <p:cNvPicPr>
            <a:picLocks noChangeAspect="1"/>
          </p:cNvPicPr>
          <p:nvPr/>
        </p:nvPicPr>
        <p:blipFill>
          <a:blip r:embed="rId3"/>
          <a:stretch>
            <a:fillRect/>
          </a:stretch>
        </p:blipFill>
        <p:spPr>
          <a:xfrm>
            <a:off x="8407400" y="3493633"/>
            <a:ext cx="3429000" cy="2286000"/>
          </a:xfrm>
          <a:prstGeom prst="rect">
            <a:avLst/>
          </a:prstGeom>
        </p:spPr>
      </p:pic>
    </p:spTree>
    <p:extLst>
      <p:ext uri="{BB962C8B-B14F-4D97-AF65-F5344CB8AC3E}">
        <p14:creationId xmlns:p14="http://schemas.microsoft.com/office/powerpoint/2010/main" val="23662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Patriot Missile Software Problem</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lang="en" altLang="zh-CN" dirty="0"/>
              <a:t>A report from the United States General Accounting Office begins “On February 25, 1991, a Patriot missile defense system operating at Dhahran, Saudi Arabia, during Operation Desert Storm failed to track and intercept an incoming Scud. This Scud subsequently hit an Army barracks, killing </a:t>
            </a:r>
            <a:r>
              <a:rPr lang="en" altLang="zh-CN" b="1" dirty="0"/>
              <a:t>28</a:t>
            </a:r>
            <a:r>
              <a:rPr lang="en" altLang="zh-CN" dirty="0"/>
              <a:t> Americans”</a:t>
            </a: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6" name="图片 5">
            <a:extLst>
              <a:ext uri="{FF2B5EF4-FFF2-40B4-BE49-F238E27FC236}">
                <a16:creationId xmlns:a16="http://schemas.microsoft.com/office/drawing/2014/main" id="{A9BA562C-E0A8-654A-80EE-3B7B5721C4A3}"/>
              </a:ext>
            </a:extLst>
          </p:cNvPr>
          <p:cNvPicPr>
            <a:picLocks noChangeAspect="1"/>
          </p:cNvPicPr>
          <p:nvPr/>
        </p:nvPicPr>
        <p:blipFill>
          <a:blip r:embed="rId3"/>
          <a:stretch>
            <a:fillRect/>
          </a:stretch>
        </p:blipFill>
        <p:spPr>
          <a:xfrm>
            <a:off x="6857813" y="3622241"/>
            <a:ext cx="4165600" cy="2554901"/>
          </a:xfrm>
          <a:prstGeom prst="rect">
            <a:avLst/>
          </a:prstGeom>
        </p:spPr>
      </p:pic>
    </p:spTree>
    <p:extLst>
      <p:ext uri="{BB962C8B-B14F-4D97-AF65-F5344CB8AC3E}">
        <p14:creationId xmlns:p14="http://schemas.microsoft.com/office/powerpoint/2010/main" val="172164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9984-2FA7-B641-919F-16F98D20A1FC}"/>
              </a:ext>
            </a:extLst>
          </p:cNvPr>
          <p:cNvSpPr>
            <a:spLocks noGrp="1"/>
          </p:cNvSpPr>
          <p:nvPr>
            <p:ph type="title"/>
          </p:nvPr>
        </p:nvSpPr>
        <p:spPr/>
        <p:txBody>
          <a:bodyPr/>
          <a:lstStyle/>
          <a:p>
            <a:r>
              <a:rPr kumimoji="1" lang="en-US" altLang="zh-CN" dirty="0"/>
              <a:t>Patriot Missile Software Problem (2)</a:t>
            </a:r>
            <a:endParaRPr kumimoji="1" lang="zh-CN" altLang="en-US" dirty="0"/>
          </a:p>
        </p:txBody>
      </p:sp>
      <p:sp>
        <p:nvSpPr>
          <p:cNvPr id="3" name="内容占位符 2">
            <a:extLst>
              <a:ext uri="{FF2B5EF4-FFF2-40B4-BE49-F238E27FC236}">
                <a16:creationId xmlns:a16="http://schemas.microsoft.com/office/drawing/2014/main" id="{C02A4869-DFE4-474D-8CBE-B542F3927B1E}"/>
              </a:ext>
            </a:extLst>
          </p:cNvPr>
          <p:cNvSpPr>
            <a:spLocks noGrp="1"/>
          </p:cNvSpPr>
          <p:nvPr>
            <p:ph idx="1"/>
          </p:nvPr>
        </p:nvSpPr>
        <p:spPr/>
        <p:txBody>
          <a:bodyPr/>
          <a:lstStyle/>
          <a:p>
            <a:r>
              <a:rPr lang="en" altLang="zh-CN" sz="2000" b="1" dirty="0"/>
              <a:t>February 11,</a:t>
            </a:r>
            <a:r>
              <a:rPr lang="en" altLang="zh-CN" sz="2000" dirty="0"/>
              <a:t> 1991, the Israeli forces inform the Patriot Project Office about a defect found in the Patriot surface-to-air missile defense system. They discovered that running the system for consecutive 8 hours resulted in a 20% targeting precision loss, and estimated that after continuous operation for 20 hours the inaccuracy would grow so big that the Patriot would no longer be able to lock on, track, and intercept ballistic missiles. </a:t>
            </a:r>
            <a:br>
              <a:rPr lang="en" altLang="zh-CN" dirty="0"/>
            </a:br>
            <a:endParaRPr kumimoji="1" lang="zh-CN" altLang="en-US" dirty="0"/>
          </a:p>
        </p:txBody>
      </p:sp>
      <p:sp>
        <p:nvSpPr>
          <p:cNvPr id="4" name="页脚占位符 3">
            <a:extLst>
              <a:ext uri="{FF2B5EF4-FFF2-40B4-BE49-F238E27FC236}">
                <a16:creationId xmlns:a16="http://schemas.microsoft.com/office/drawing/2014/main" id="{5DEE0F15-12E5-0140-95D4-C6B828E24D81}"/>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B918C936-1192-1D47-8835-84EE15C1C610}"/>
              </a:ext>
            </a:extLst>
          </p:cNvPr>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6" name="图片 5">
            <a:extLst>
              <a:ext uri="{FF2B5EF4-FFF2-40B4-BE49-F238E27FC236}">
                <a16:creationId xmlns:a16="http://schemas.microsoft.com/office/drawing/2014/main" id="{AAE352BC-83BA-5440-9EAC-A84E764019C8}"/>
              </a:ext>
            </a:extLst>
          </p:cNvPr>
          <p:cNvPicPr>
            <a:picLocks noChangeAspect="1"/>
          </p:cNvPicPr>
          <p:nvPr/>
        </p:nvPicPr>
        <p:blipFill>
          <a:blip r:embed="rId2"/>
          <a:stretch>
            <a:fillRect/>
          </a:stretch>
        </p:blipFill>
        <p:spPr>
          <a:xfrm>
            <a:off x="6454588" y="3182868"/>
            <a:ext cx="5280212" cy="3532280"/>
          </a:xfrm>
          <a:prstGeom prst="rect">
            <a:avLst/>
          </a:prstGeom>
        </p:spPr>
      </p:pic>
    </p:spTree>
    <p:extLst>
      <p:ext uri="{BB962C8B-B14F-4D97-AF65-F5344CB8AC3E}">
        <p14:creationId xmlns:p14="http://schemas.microsoft.com/office/powerpoint/2010/main" val="54300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A041-E435-3B4B-B887-F8B97F0FFB3E}"/>
              </a:ext>
            </a:extLst>
          </p:cNvPr>
          <p:cNvSpPr>
            <a:spLocks noGrp="1"/>
          </p:cNvSpPr>
          <p:nvPr>
            <p:ph type="title"/>
          </p:nvPr>
        </p:nvSpPr>
        <p:spPr/>
        <p:txBody>
          <a:bodyPr/>
          <a:lstStyle/>
          <a:p>
            <a:r>
              <a:rPr kumimoji="1" lang="en-US" altLang="zh-CN" dirty="0"/>
              <a:t>The Psychology of Testing</a:t>
            </a:r>
            <a:endParaRPr kumimoji="1" lang="zh-CN" altLang="en-US" dirty="0"/>
          </a:p>
        </p:txBody>
      </p:sp>
      <p:sp>
        <p:nvSpPr>
          <p:cNvPr id="3" name="内容占位符 2">
            <a:extLst>
              <a:ext uri="{FF2B5EF4-FFF2-40B4-BE49-F238E27FC236}">
                <a16:creationId xmlns:a16="http://schemas.microsoft.com/office/drawing/2014/main" id="{C5F39A66-8DEC-2942-BE8D-3DD959FC005F}"/>
              </a:ext>
            </a:extLst>
          </p:cNvPr>
          <p:cNvSpPr>
            <a:spLocks noGrp="1"/>
          </p:cNvSpPr>
          <p:nvPr>
            <p:ph idx="1"/>
          </p:nvPr>
        </p:nvSpPr>
        <p:spPr/>
        <p:txBody>
          <a:bodyPr/>
          <a:lstStyle/>
          <a:p>
            <a:r>
              <a:rPr lang="en" altLang="zh-CN" dirty="0"/>
              <a:t>The mindset which we apply during </a:t>
            </a:r>
            <a:r>
              <a:rPr lang="en" altLang="zh-CN" i="1" dirty="0">
                <a:solidFill>
                  <a:schemeClr val="tx2"/>
                </a:solidFill>
              </a:rPr>
              <a:t>Testing and Reviewing</a:t>
            </a:r>
            <a:r>
              <a:rPr lang="en" altLang="zh-CN" b="1" i="1" dirty="0"/>
              <a:t> </a:t>
            </a:r>
            <a:r>
              <a:rPr lang="en" altLang="zh-CN" dirty="0"/>
              <a:t>is different from the one that we use during </a:t>
            </a:r>
            <a:r>
              <a:rPr lang="en" altLang="zh-CN" i="1" dirty="0">
                <a:solidFill>
                  <a:schemeClr val="tx2"/>
                </a:solidFill>
              </a:rPr>
              <a:t>Designing </a:t>
            </a:r>
            <a:r>
              <a:rPr lang="en" altLang="zh-CN" dirty="0"/>
              <a:t>or </a:t>
            </a:r>
            <a:r>
              <a:rPr lang="en" altLang="zh-CN" i="1" dirty="0">
                <a:solidFill>
                  <a:schemeClr val="tx2"/>
                </a:solidFill>
              </a:rPr>
              <a:t>Developing</a:t>
            </a:r>
            <a:r>
              <a:rPr lang="en" altLang="zh-CN" dirty="0"/>
              <a:t>.</a:t>
            </a:r>
          </a:p>
          <a:p>
            <a:endParaRPr lang="en" altLang="zh-CN" dirty="0"/>
          </a:p>
          <a:p>
            <a:r>
              <a:rPr lang="en" altLang="zh-CN" dirty="0"/>
              <a:t>While building the software, we work positively towards the software with an intent to meet customer requirements. However, when we test or review the product, we lookout for defects in the product.</a:t>
            </a:r>
          </a:p>
          <a:p>
            <a:pPr marL="0" indent="0">
              <a:buNone/>
            </a:pPr>
            <a:br>
              <a:rPr lang="en" altLang="zh-CN" dirty="0"/>
            </a:br>
            <a:endParaRPr kumimoji="1" lang="zh-CN" altLang="en-US" dirty="0"/>
          </a:p>
        </p:txBody>
      </p:sp>
      <p:sp>
        <p:nvSpPr>
          <p:cNvPr id="4" name="页脚占位符 3">
            <a:extLst>
              <a:ext uri="{FF2B5EF4-FFF2-40B4-BE49-F238E27FC236}">
                <a16:creationId xmlns:a16="http://schemas.microsoft.com/office/drawing/2014/main" id="{BC668445-99DD-4744-8AAF-EF75E959FE96}"/>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灯片编号占位符 4">
            <a:extLst>
              <a:ext uri="{FF2B5EF4-FFF2-40B4-BE49-F238E27FC236}">
                <a16:creationId xmlns:a16="http://schemas.microsoft.com/office/drawing/2014/main" id="{0605DC5D-0D15-E341-9670-4E4B4F163091}"/>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443666688"/>
      </p:ext>
    </p:extLst>
  </p:cSld>
  <p:clrMapOvr>
    <a:masterClrMapping/>
  </p:clrMapOvr>
</p:sld>
</file>

<file path=ppt/theme/theme1.xml><?xml version="1.0" encoding="utf-8"?>
<a:theme xmlns:a="http://schemas.openxmlformats.org/drawingml/2006/main" name="slides">
  <a:themeElements>
    <a:clrScheme name="">
      <a:dk1>
        <a:srgbClr val="003399"/>
      </a:dk1>
      <a:lt1>
        <a:srgbClr val="FFFFFF"/>
      </a:lt1>
      <a:dk2>
        <a:srgbClr val="A50021"/>
      </a:dk2>
      <a:lt2>
        <a:srgbClr val="808080"/>
      </a:lt2>
      <a:accent1>
        <a:srgbClr val="339966"/>
      </a:accent1>
      <a:accent2>
        <a:srgbClr val="339966"/>
      </a:accent2>
      <a:accent3>
        <a:srgbClr val="FFFFFF"/>
      </a:accent3>
      <a:accent4>
        <a:srgbClr val="002A82"/>
      </a:accent4>
      <a:accent5>
        <a:srgbClr val="ADCAB8"/>
      </a:accent5>
      <a:accent6>
        <a:srgbClr val="2D8A5C"/>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3200" b="0" i="0" u="none" strike="noStrike" cap="none" normalizeH="0" baseline="0" smtClean="0">
            <a:ln>
              <a:noFill/>
            </a:ln>
            <a:solidFill>
              <a:schemeClr val="accent2"/>
            </a:solidFill>
            <a:effectLst/>
            <a:latin typeface="Times New Roman" pitchFamily="18"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21022</TotalTime>
  <Words>4889</Words>
  <Application>Microsoft Macintosh PowerPoint</Application>
  <PresentationFormat>宽屏</PresentationFormat>
  <Paragraphs>517</Paragraphs>
  <Slides>64</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64</vt:i4>
      </vt:variant>
    </vt:vector>
  </HeadingPairs>
  <TitlesOfParts>
    <vt:vector size="68" baseType="lpstr">
      <vt:lpstr>Calibri</vt:lpstr>
      <vt:lpstr>Times New Roman</vt:lpstr>
      <vt:lpstr>Wingdings</vt:lpstr>
      <vt:lpstr>slides</vt:lpstr>
      <vt:lpstr>Lecture 19: Testing (2)</vt:lpstr>
      <vt:lpstr>Testing</vt:lpstr>
      <vt:lpstr>Defects</vt:lpstr>
      <vt:lpstr>Sources of Problems</vt:lpstr>
      <vt:lpstr>Sources of Problems (2)</vt:lpstr>
      <vt:lpstr>Common Goals of Testing</vt:lpstr>
      <vt:lpstr>Patriot Missile Software Problem</vt:lpstr>
      <vt:lpstr>Patriot Missile Software Problem (2)</vt:lpstr>
      <vt:lpstr>The Psychology of Testing</vt:lpstr>
      <vt:lpstr>The Psychology of Testing (2)</vt:lpstr>
      <vt:lpstr>Characteristics of a Software Tester</vt:lpstr>
      <vt:lpstr>Characteristics of a Software Tester (2)</vt:lpstr>
      <vt:lpstr>Characteristics of a Software Tester (3)</vt:lpstr>
      <vt:lpstr>Characteristics of a Software Tester (4)</vt:lpstr>
      <vt:lpstr>Reasons that Bugs Escape Testing</vt:lpstr>
      <vt:lpstr>Why Can’t Every Bug be Found?</vt:lpstr>
      <vt:lpstr>Too Many Possible Paths</vt:lpstr>
      <vt:lpstr>Too Many Possible Paths</vt:lpstr>
      <vt:lpstr>Too Many Possible Inputs</vt:lpstr>
      <vt:lpstr>Too Many Possible User Environment</vt:lpstr>
      <vt:lpstr>Paradoxes and Main Principles</vt:lpstr>
      <vt:lpstr>Paradoxes and Main Principles (2)</vt:lpstr>
      <vt:lpstr>Paradoxes and Main Principles (3)</vt:lpstr>
      <vt:lpstr>Paradoxes and Main Principles (4)</vt:lpstr>
      <vt:lpstr>Paradoxes and Main Principles (5)</vt:lpstr>
      <vt:lpstr>Paradoxes and Main Principles (6)</vt:lpstr>
      <vt:lpstr>Test Team</vt:lpstr>
      <vt:lpstr>Test Groups</vt:lpstr>
      <vt:lpstr>Test Groups (2)</vt:lpstr>
      <vt:lpstr>Integration Test Group</vt:lpstr>
      <vt:lpstr>System Test Group</vt:lpstr>
      <vt:lpstr>System Test Group (2)</vt:lpstr>
      <vt:lpstr>Software Quality Assurance Group</vt:lpstr>
      <vt:lpstr>System Test Team Hierarchy</vt:lpstr>
      <vt:lpstr>System Test Team Hierarchy (2)</vt:lpstr>
      <vt:lpstr>Effective Staffing of Test Engineers</vt:lpstr>
      <vt:lpstr>Effective Staffing of Test Engineers (2)</vt:lpstr>
      <vt:lpstr>Testing Progress</vt:lpstr>
      <vt:lpstr>Fundamental Test Process</vt:lpstr>
      <vt:lpstr>Fundamental Test Process (2)</vt:lpstr>
      <vt:lpstr>Planning</vt:lpstr>
      <vt:lpstr>Control</vt:lpstr>
      <vt:lpstr>Test Analysis and Design</vt:lpstr>
      <vt:lpstr>Test Analysis and Design (2)</vt:lpstr>
      <vt:lpstr>Test Design</vt:lpstr>
      <vt:lpstr>Test Implementation</vt:lpstr>
      <vt:lpstr>Test Execution</vt:lpstr>
      <vt:lpstr>Test Execution (2)</vt:lpstr>
      <vt:lpstr>Analysis of Exit Criteria</vt:lpstr>
      <vt:lpstr>Reporting</vt:lpstr>
      <vt:lpstr>Test Closure Activities</vt:lpstr>
      <vt:lpstr>Testing Progress</vt:lpstr>
      <vt:lpstr>Test Phase</vt:lpstr>
      <vt:lpstr>Types of Tests</vt:lpstr>
      <vt:lpstr>Component level test/Unit test/Class test</vt:lpstr>
      <vt:lpstr>Integration Level Testing</vt:lpstr>
      <vt:lpstr>Types of integration</vt:lpstr>
      <vt:lpstr>System Test</vt:lpstr>
      <vt:lpstr>Design of Test Cases</vt:lpstr>
      <vt:lpstr>Test cases and Test suite</vt:lpstr>
      <vt:lpstr>Test cases and Test suite</vt:lpstr>
      <vt:lpstr>Design of Test Cases</vt:lpstr>
      <vt:lpstr>Design of Test Cases (2)</vt:lpstr>
      <vt:lpstr>Case Study: Paper Cup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zhihaojiang.shtech@outlook.com</dc:creator>
  <cp:lastModifiedBy>Microsoft Office User</cp:lastModifiedBy>
  <cp:revision>524</cp:revision>
  <cp:lastPrinted>2021-05-16T17:07:19Z</cp:lastPrinted>
  <dcterms:created xsi:type="dcterms:W3CDTF">2019-02-17T07:26:01Z</dcterms:created>
  <dcterms:modified xsi:type="dcterms:W3CDTF">2021-05-17T01:40:40Z</dcterms:modified>
</cp:coreProperties>
</file>