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7" d="100"/>
          <a:sy n="87" d="100"/>
        </p:scale>
        <p:origin x="96"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24A7D-F293-B856-FE29-D122897BAE7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Y"/>
          </a:p>
        </p:txBody>
      </p:sp>
      <p:sp>
        <p:nvSpPr>
          <p:cNvPr id="3" name="Subtítulo 2">
            <a:extLst>
              <a:ext uri="{FF2B5EF4-FFF2-40B4-BE49-F238E27FC236}">
                <a16:creationId xmlns:a16="http://schemas.microsoft.com/office/drawing/2014/main" id="{7C46B538-8BDE-70EB-74E6-3939BB41C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Y"/>
          </a:p>
        </p:txBody>
      </p:sp>
      <p:sp>
        <p:nvSpPr>
          <p:cNvPr id="4" name="Marcador de fecha 3">
            <a:extLst>
              <a:ext uri="{FF2B5EF4-FFF2-40B4-BE49-F238E27FC236}">
                <a16:creationId xmlns:a16="http://schemas.microsoft.com/office/drawing/2014/main" id="{67A1C826-CB2F-06DF-DDED-90DEB2A664FD}"/>
              </a:ext>
            </a:extLst>
          </p:cNvPr>
          <p:cNvSpPr>
            <a:spLocks noGrp="1"/>
          </p:cNvSpPr>
          <p:nvPr>
            <p:ph type="dt" sz="half" idx="10"/>
          </p:nvPr>
        </p:nvSpPr>
        <p:spPr/>
        <p:txBody>
          <a:bodyPr/>
          <a:lstStyle/>
          <a:p>
            <a:fld id="{1B191391-6197-4AE5-88CF-40C5D3F13529}" type="datetimeFigureOut">
              <a:rPr lang="es-PY" smtClean="0"/>
              <a:t>9/5/2023</a:t>
            </a:fld>
            <a:endParaRPr lang="es-PY"/>
          </a:p>
        </p:txBody>
      </p:sp>
      <p:sp>
        <p:nvSpPr>
          <p:cNvPr id="5" name="Marcador de pie de página 4">
            <a:extLst>
              <a:ext uri="{FF2B5EF4-FFF2-40B4-BE49-F238E27FC236}">
                <a16:creationId xmlns:a16="http://schemas.microsoft.com/office/drawing/2014/main" id="{583B98C1-DF62-0313-5AEB-59F0210420A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C1C60E31-2668-AF60-6809-25F6D06A90E3}"/>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86065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6D0FD-C27B-5B27-9B8D-C9A7FD2B5495}"/>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65A801B5-E708-FC39-240A-5AE180CB63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B9EF833D-0C4D-2870-C3A1-24422D5F82A1}"/>
              </a:ext>
            </a:extLst>
          </p:cNvPr>
          <p:cNvSpPr>
            <a:spLocks noGrp="1"/>
          </p:cNvSpPr>
          <p:nvPr>
            <p:ph type="dt" sz="half" idx="10"/>
          </p:nvPr>
        </p:nvSpPr>
        <p:spPr/>
        <p:txBody>
          <a:bodyPr/>
          <a:lstStyle/>
          <a:p>
            <a:fld id="{1B191391-6197-4AE5-88CF-40C5D3F13529}" type="datetimeFigureOut">
              <a:rPr lang="es-PY" smtClean="0"/>
              <a:t>9/5/2023</a:t>
            </a:fld>
            <a:endParaRPr lang="es-PY"/>
          </a:p>
        </p:txBody>
      </p:sp>
      <p:sp>
        <p:nvSpPr>
          <p:cNvPr id="5" name="Marcador de pie de página 4">
            <a:extLst>
              <a:ext uri="{FF2B5EF4-FFF2-40B4-BE49-F238E27FC236}">
                <a16:creationId xmlns:a16="http://schemas.microsoft.com/office/drawing/2014/main" id="{A98633D2-AF3F-11A1-DAE6-FFE1AF880FC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B8874C69-5A40-E3F8-A2E5-A0DF47F0F23F}"/>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83849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8E9AE5-824C-3103-046E-D4402AEDF4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189D622C-8C21-B95E-A833-1734EE50F0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176B1FB9-5494-2F30-041A-9FA6FCDE23F9}"/>
              </a:ext>
            </a:extLst>
          </p:cNvPr>
          <p:cNvSpPr>
            <a:spLocks noGrp="1"/>
          </p:cNvSpPr>
          <p:nvPr>
            <p:ph type="dt" sz="half" idx="10"/>
          </p:nvPr>
        </p:nvSpPr>
        <p:spPr/>
        <p:txBody>
          <a:bodyPr/>
          <a:lstStyle/>
          <a:p>
            <a:fld id="{1B191391-6197-4AE5-88CF-40C5D3F13529}" type="datetimeFigureOut">
              <a:rPr lang="es-PY" smtClean="0"/>
              <a:t>9/5/2023</a:t>
            </a:fld>
            <a:endParaRPr lang="es-PY"/>
          </a:p>
        </p:txBody>
      </p:sp>
      <p:sp>
        <p:nvSpPr>
          <p:cNvPr id="5" name="Marcador de pie de página 4">
            <a:extLst>
              <a:ext uri="{FF2B5EF4-FFF2-40B4-BE49-F238E27FC236}">
                <a16:creationId xmlns:a16="http://schemas.microsoft.com/office/drawing/2014/main" id="{3F1A45CD-7428-30DF-42D6-B34542C11FD3}"/>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45322734-413D-32CA-BD92-DEED5E3475FA}"/>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96122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5D742-2DBA-0FAF-0600-2FA9B4B924A9}"/>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33C90D87-141F-983C-93D6-1DE4A681194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D087684B-028A-55CE-C5B9-52FA8DB87D95}"/>
              </a:ext>
            </a:extLst>
          </p:cNvPr>
          <p:cNvSpPr>
            <a:spLocks noGrp="1"/>
          </p:cNvSpPr>
          <p:nvPr>
            <p:ph type="dt" sz="half" idx="10"/>
          </p:nvPr>
        </p:nvSpPr>
        <p:spPr/>
        <p:txBody>
          <a:bodyPr/>
          <a:lstStyle/>
          <a:p>
            <a:fld id="{1B191391-6197-4AE5-88CF-40C5D3F13529}" type="datetimeFigureOut">
              <a:rPr lang="es-PY" smtClean="0"/>
              <a:t>9/5/2023</a:t>
            </a:fld>
            <a:endParaRPr lang="es-PY"/>
          </a:p>
        </p:txBody>
      </p:sp>
      <p:sp>
        <p:nvSpPr>
          <p:cNvPr id="5" name="Marcador de pie de página 4">
            <a:extLst>
              <a:ext uri="{FF2B5EF4-FFF2-40B4-BE49-F238E27FC236}">
                <a16:creationId xmlns:a16="http://schemas.microsoft.com/office/drawing/2014/main" id="{D826607A-592D-DD2D-7E8F-FD2E14211EA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F4D73524-C102-B8DA-68C5-285E995B3830}"/>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39851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48EE8-FF70-3AAE-47A8-F7C72AEF509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D94C4421-EA12-274D-E13A-713D6A0F2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9FD061-D11F-6DFF-F7E1-0CBDDE454618}"/>
              </a:ext>
            </a:extLst>
          </p:cNvPr>
          <p:cNvSpPr>
            <a:spLocks noGrp="1"/>
          </p:cNvSpPr>
          <p:nvPr>
            <p:ph type="dt" sz="half" idx="10"/>
          </p:nvPr>
        </p:nvSpPr>
        <p:spPr/>
        <p:txBody>
          <a:bodyPr/>
          <a:lstStyle/>
          <a:p>
            <a:fld id="{1B191391-6197-4AE5-88CF-40C5D3F13529}" type="datetimeFigureOut">
              <a:rPr lang="es-PY" smtClean="0"/>
              <a:t>9/5/2023</a:t>
            </a:fld>
            <a:endParaRPr lang="es-PY"/>
          </a:p>
        </p:txBody>
      </p:sp>
      <p:sp>
        <p:nvSpPr>
          <p:cNvPr id="5" name="Marcador de pie de página 4">
            <a:extLst>
              <a:ext uri="{FF2B5EF4-FFF2-40B4-BE49-F238E27FC236}">
                <a16:creationId xmlns:a16="http://schemas.microsoft.com/office/drawing/2014/main" id="{2475D9F1-8990-FB88-B291-B4E22FBF7AB0}"/>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EEE2D8FC-F1D0-5768-D7B2-6EB0A56FF017}"/>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15637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72209-DD07-3EC3-0D6F-63E19F92FC5C}"/>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881C3CB8-C2BF-6B33-EF11-70A8BF55240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contenido 3">
            <a:extLst>
              <a:ext uri="{FF2B5EF4-FFF2-40B4-BE49-F238E27FC236}">
                <a16:creationId xmlns:a16="http://schemas.microsoft.com/office/drawing/2014/main" id="{ABBF6C06-93FF-23F1-B02D-B379B42F6D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fecha 4">
            <a:extLst>
              <a:ext uri="{FF2B5EF4-FFF2-40B4-BE49-F238E27FC236}">
                <a16:creationId xmlns:a16="http://schemas.microsoft.com/office/drawing/2014/main" id="{57864ECD-73DD-DE9C-236F-282BB2F0E031}"/>
              </a:ext>
            </a:extLst>
          </p:cNvPr>
          <p:cNvSpPr>
            <a:spLocks noGrp="1"/>
          </p:cNvSpPr>
          <p:nvPr>
            <p:ph type="dt" sz="half" idx="10"/>
          </p:nvPr>
        </p:nvSpPr>
        <p:spPr/>
        <p:txBody>
          <a:bodyPr/>
          <a:lstStyle/>
          <a:p>
            <a:fld id="{1B191391-6197-4AE5-88CF-40C5D3F13529}" type="datetimeFigureOut">
              <a:rPr lang="es-PY" smtClean="0"/>
              <a:t>9/5/2023</a:t>
            </a:fld>
            <a:endParaRPr lang="es-PY"/>
          </a:p>
        </p:txBody>
      </p:sp>
      <p:sp>
        <p:nvSpPr>
          <p:cNvPr id="6" name="Marcador de pie de página 5">
            <a:extLst>
              <a:ext uri="{FF2B5EF4-FFF2-40B4-BE49-F238E27FC236}">
                <a16:creationId xmlns:a16="http://schemas.microsoft.com/office/drawing/2014/main" id="{8393674A-B9AC-0168-DB1D-7BB340CADF1D}"/>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58F0E0CB-A314-73EE-9681-5E8DD9945E9C}"/>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281628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1AA0B-8020-2F1D-BA38-E078745BF13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EE14BF5A-F297-8315-367E-45617B2BE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90F9048-85E9-1E76-B0DB-4DE7D734D98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texto 4">
            <a:extLst>
              <a:ext uri="{FF2B5EF4-FFF2-40B4-BE49-F238E27FC236}">
                <a16:creationId xmlns:a16="http://schemas.microsoft.com/office/drawing/2014/main" id="{49AAB1B0-7DFE-0EDA-9BC2-863BA3AE5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1D630C4-3957-5916-D394-3602C4A452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7" name="Marcador de fecha 6">
            <a:extLst>
              <a:ext uri="{FF2B5EF4-FFF2-40B4-BE49-F238E27FC236}">
                <a16:creationId xmlns:a16="http://schemas.microsoft.com/office/drawing/2014/main" id="{118C5EF5-DDA3-FD3D-65B3-CCDB0CC3DAE2}"/>
              </a:ext>
            </a:extLst>
          </p:cNvPr>
          <p:cNvSpPr>
            <a:spLocks noGrp="1"/>
          </p:cNvSpPr>
          <p:nvPr>
            <p:ph type="dt" sz="half" idx="10"/>
          </p:nvPr>
        </p:nvSpPr>
        <p:spPr/>
        <p:txBody>
          <a:bodyPr/>
          <a:lstStyle/>
          <a:p>
            <a:fld id="{1B191391-6197-4AE5-88CF-40C5D3F13529}" type="datetimeFigureOut">
              <a:rPr lang="es-PY" smtClean="0"/>
              <a:t>9/5/2023</a:t>
            </a:fld>
            <a:endParaRPr lang="es-PY"/>
          </a:p>
        </p:txBody>
      </p:sp>
      <p:sp>
        <p:nvSpPr>
          <p:cNvPr id="8" name="Marcador de pie de página 7">
            <a:extLst>
              <a:ext uri="{FF2B5EF4-FFF2-40B4-BE49-F238E27FC236}">
                <a16:creationId xmlns:a16="http://schemas.microsoft.com/office/drawing/2014/main" id="{16F8882B-B5B1-A211-F797-E12D7306125C}"/>
              </a:ext>
            </a:extLst>
          </p:cNvPr>
          <p:cNvSpPr>
            <a:spLocks noGrp="1"/>
          </p:cNvSpPr>
          <p:nvPr>
            <p:ph type="ftr" sz="quarter" idx="11"/>
          </p:nvPr>
        </p:nvSpPr>
        <p:spPr/>
        <p:txBody>
          <a:bodyPr/>
          <a:lstStyle/>
          <a:p>
            <a:endParaRPr lang="es-PY"/>
          </a:p>
        </p:txBody>
      </p:sp>
      <p:sp>
        <p:nvSpPr>
          <p:cNvPr id="9" name="Marcador de número de diapositiva 8">
            <a:extLst>
              <a:ext uri="{FF2B5EF4-FFF2-40B4-BE49-F238E27FC236}">
                <a16:creationId xmlns:a16="http://schemas.microsoft.com/office/drawing/2014/main" id="{8AE8D600-9B7C-F017-40D1-3D1EEA44AD0E}"/>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7907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F329-DB0B-1986-326C-FAD1BB05BE0A}"/>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fecha 2">
            <a:extLst>
              <a:ext uri="{FF2B5EF4-FFF2-40B4-BE49-F238E27FC236}">
                <a16:creationId xmlns:a16="http://schemas.microsoft.com/office/drawing/2014/main" id="{2EB4592D-D836-7866-8676-204455C52F93}"/>
              </a:ext>
            </a:extLst>
          </p:cNvPr>
          <p:cNvSpPr>
            <a:spLocks noGrp="1"/>
          </p:cNvSpPr>
          <p:nvPr>
            <p:ph type="dt" sz="half" idx="10"/>
          </p:nvPr>
        </p:nvSpPr>
        <p:spPr/>
        <p:txBody>
          <a:bodyPr/>
          <a:lstStyle/>
          <a:p>
            <a:fld id="{1B191391-6197-4AE5-88CF-40C5D3F13529}" type="datetimeFigureOut">
              <a:rPr lang="es-PY" smtClean="0"/>
              <a:t>9/5/2023</a:t>
            </a:fld>
            <a:endParaRPr lang="es-PY"/>
          </a:p>
        </p:txBody>
      </p:sp>
      <p:sp>
        <p:nvSpPr>
          <p:cNvPr id="4" name="Marcador de pie de página 3">
            <a:extLst>
              <a:ext uri="{FF2B5EF4-FFF2-40B4-BE49-F238E27FC236}">
                <a16:creationId xmlns:a16="http://schemas.microsoft.com/office/drawing/2014/main" id="{B15ACD51-6C8D-9F63-1EFC-54EB5A781843}"/>
              </a:ext>
            </a:extLst>
          </p:cNvPr>
          <p:cNvSpPr>
            <a:spLocks noGrp="1"/>
          </p:cNvSpPr>
          <p:nvPr>
            <p:ph type="ftr" sz="quarter" idx="11"/>
          </p:nvPr>
        </p:nvSpPr>
        <p:spPr/>
        <p:txBody>
          <a:bodyPr/>
          <a:lstStyle/>
          <a:p>
            <a:endParaRPr lang="es-PY"/>
          </a:p>
        </p:txBody>
      </p:sp>
      <p:sp>
        <p:nvSpPr>
          <p:cNvPr id="5" name="Marcador de número de diapositiva 4">
            <a:extLst>
              <a:ext uri="{FF2B5EF4-FFF2-40B4-BE49-F238E27FC236}">
                <a16:creationId xmlns:a16="http://schemas.microsoft.com/office/drawing/2014/main" id="{D57885F2-DC79-1ECB-EC57-9CBC0BF22C95}"/>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10843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509E75-5381-7498-0068-0D3B6F2A06EF}"/>
              </a:ext>
            </a:extLst>
          </p:cNvPr>
          <p:cNvSpPr>
            <a:spLocks noGrp="1"/>
          </p:cNvSpPr>
          <p:nvPr>
            <p:ph type="dt" sz="half" idx="10"/>
          </p:nvPr>
        </p:nvSpPr>
        <p:spPr/>
        <p:txBody>
          <a:bodyPr/>
          <a:lstStyle/>
          <a:p>
            <a:fld id="{1B191391-6197-4AE5-88CF-40C5D3F13529}" type="datetimeFigureOut">
              <a:rPr lang="es-PY" smtClean="0"/>
              <a:t>9/5/2023</a:t>
            </a:fld>
            <a:endParaRPr lang="es-PY"/>
          </a:p>
        </p:txBody>
      </p:sp>
      <p:sp>
        <p:nvSpPr>
          <p:cNvPr id="3" name="Marcador de pie de página 2">
            <a:extLst>
              <a:ext uri="{FF2B5EF4-FFF2-40B4-BE49-F238E27FC236}">
                <a16:creationId xmlns:a16="http://schemas.microsoft.com/office/drawing/2014/main" id="{D8DFA308-03CA-A130-27C1-760B864BB978}"/>
              </a:ext>
            </a:extLst>
          </p:cNvPr>
          <p:cNvSpPr>
            <a:spLocks noGrp="1"/>
          </p:cNvSpPr>
          <p:nvPr>
            <p:ph type="ftr" sz="quarter" idx="11"/>
          </p:nvPr>
        </p:nvSpPr>
        <p:spPr/>
        <p:txBody>
          <a:bodyPr/>
          <a:lstStyle/>
          <a:p>
            <a:endParaRPr lang="es-PY"/>
          </a:p>
        </p:txBody>
      </p:sp>
      <p:sp>
        <p:nvSpPr>
          <p:cNvPr id="4" name="Marcador de número de diapositiva 3">
            <a:extLst>
              <a:ext uri="{FF2B5EF4-FFF2-40B4-BE49-F238E27FC236}">
                <a16:creationId xmlns:a16="http://schemas.microsoft.com/office/drawing/2014/main" id="{81C2B876-0E85-6CFE-7A40-102A5BBCF94B}"/>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406979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EFC4-4266-FD65-9B36-9F25B7DBC2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DBC7767E-7AB9-AFF6-E713-4C45867CC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texto 3">
            <a:extLst>
              <a:ext uri="{FF2B5EF4-FFF2-40B4-BE49-F238E27FC236}">
                <a16:creationId xmlns:a16="http://schemas.microsoft.com/office/drawing/2014/main" id="{CCD4446F-F1CD-BA6F-0350-444E6566E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87C521-E54A-D322-3F9B-9CD3DEC46ED3}"/>
              </a:ext>
            </a:extLst>
          </p:cNvPr>
          <p:cNvSpPr>
            <a:spLocks noGrp="1"/>
          </p:cNvSpPr>
          <p:nvPr>
            <p:ph type="dt" sz="half" idx="10"/>
          </p:nvPr>
        </p:nvSpPr>
        <p:spPr/>
        <p:txBody>
          <a:bodyPr/>
          <a:lstStyle/>
          <a:p>
            <a:fld id="{1B191391-6197-4AE5-88CF-40C5D3F13529}" type="datetimeFigureOut">
              <a:rPr lang="es-PY" smtClean="0"/>
              <a:t>9/5/2023</a:t>
            </a:fld>
            <a:endParaRPr lang="es-PY"/>
          </a:p>
        </p:txBody>
      </p:sp>
      <p:sp>
        <p:nvSpPr>
          <p:cNvPr id="6" name="Marcador de pie de página 5">
            <a:extLst>
              <a:ext uri="{FF2B5EF4-FFF2-40B4-BE49-F238E27FC236}">
                <a16:creationId xmlns:a16="http://schemas.microsoft.com/office/drawing/2014/main" id="{2C37A56B-3A54-A3D5-E3A7-DD84BCEDBF94}"/>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F30B470E-6179-7E0B-09A8-8C1EB9FC94EF}"/>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52445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ADAA7-359B-116C-F518-C90724A2F4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posición de imagen 2">
            <a:extLst>
              <a:ext uri="{FF2B5EF4-FFF2-40B4-BE49-F238E27FC236}">
                <a16:creationId xmlns:a16="http://schemas.microsoft.com/office/drawing/2014/main" id="{8484BF1B-9341-1BFE-5936-4475094CF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Y"/>
          </a:p>
        </p:txBody>
      </p:sp>
      <p:sp>
        <p:nvSpPr>
          <p:cNvPr id="4" name="Marcador de texto 3">
            <a:extLst>
              <a:ext uri="{FF2B5EF4-FFF2-40B4-BE49-F238E27FC236}">
                <a16:creationId xmlns:a16="http://schemas.microsoft.com/office/drawing/2014/main" id="{09F17130-790F-4107-F57D-5A73E2FA4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49F0E7-198F-2187-AFC9-41A21AC6AE66}"/>
              </a:ext>
            </a:extLst>
          </p:cNvPr>
          <p:cNvSpPr>
            <a:spLocks noGrp="1"/>
          </p:cNvSpPr>
          <p:nvPr>
            <p:ph type="dt" sz="half" idx="10"/>
          </p:nvPr>
        </p:nvSpPr>
        <p:spPr/>
        <p:txBody>
          <a:bodyPr/>
          <a:lstStyle/>
          <a:p>
            <a:fld id="{1B191391-6197-4AE5-88CF-40C5D3F13529}" type="datetimeFigureOut">
              <a:rPr lang="es-PY" smtClean="0"/>
              <a:t>9/5/2023</a:t>
            </a:fld>
            <a:endParaRPr lang="es-PY"/>
          </a:p>
        </p:txBody>
      </p:sp>
      <p:sp>
        <p:nvSpPr>
          <p:cNvPr id="6" name="Marcador de pie de página 5">
            <a:extLst>
              <a:ext uri="{FF2B5EF4-FFF2-40B4-BE49-F238E27FC236}">
                <a16:creationId xmlns:a16="http://schemas.microsoft.com/office/drawing/2014/main" id="{319BAF03-4BFF-9610-E6C8-43B1956B3231}"/>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B66AB271-6D9F-97BA-238B-9219AEDD8E1C}"/>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56991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CD90C8-2C5B-848B-7018-3034F6FC1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AB775449-66CA-A4E4-476C-C2CC32CA2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B87CF0F3-4B1E-1ECC-272C-3052687D3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91391-6197-4AE5-88CF-40C5D3F13529}" type="datetimeFigureOut">
              <a:rPr lang="es-PY" smtClean="0"/>
              <a:t>9/5/2023</a:t>
            </a:fld>
            <a:endParaRPr lang="es-PY"/>
          </a:p>
        </p:txBody>
      </p:sp>
      <p:sp>
        <p:nvSpPr>
          <p:cNvPr id="5" name="Marcador de pie de página 4">
            <a:extLst>
              <a:ext uri="{FF2B5EF4-FFF2-40B4-BE49-F238E27FC236}">
                <a16:creationId xmlns:a16="http://schemas.microsoft.com/office/drawing/2014/main" id="{30202E6C-8CFC-D8B5-6A76-6468FA1EC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Y"/>
          </a:p>
        </p:txBody>
      </p:sp>
      <p:sp>
        <p:nvSpPr>
          <p:cNvPr id="6" name="Marcador de número de diapositiva 5">
            <a:extLst>
              <a:ext uri="{FF2B5EF4-FFF2-40B4-BE49-F238E27FC236}">
                <a16:creationId xmlns:a16="http://schemas.microsoft.com/office/drawing/2014/main" id="{28B6F36D-2173-061A-F6D1-1BF6E0ED0E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EFF96-47BE-45D2-ACB6-8A07D56FB9A6}" type="slidenum">
              <a:rPr lang="es-PY" smtClean="0"/>
              <a:t>‹Nº›</a:t>
            </a:fld>
            <a:endParaRPr lang="es-PY"/>
          </a:p>
        </p:txBody>
      </p:sp>
    </p:spTree>
    <p:extLst>
      <p:ext uri="{BB962C8B-B14F-4D97-AF65-F5344CB8AC3E}">
        <p14:creationId xmlns:p14="http://schemas.microsoft.com/office/powerpoint/2010/main" val="115207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edeco.gov.py/index.php/publicaciones/monitoreo-canasta-familiar"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8EB5B43-94E5-673F-8267-60451E9BB47C}"/>
              </a:ext>
            </a:extLst>
          </p:cNvPr>
          <p:cNvGrpSpPr/>
          <p:nvPr/>
        </p:nvGrpSpPr>
        <p:grpSpPr>
          <a:xfrm>
            <a:off x="0" y="1606236"/>
            <a:ext cx="12192000" cy="5394982"/>
            <a:chOff x="0" y="6028267"/>
            <a:chExt cx="43891200" cy="32028675"/>
          </a:xfrm>
        </p:grpSpPr>
        <p:grpSp>
          <p:nvGrpSpPr>
            <p:cNvPr id="5" name="Group 1">
              <a:extLst>
                <a:ext uri="{FF2B5EF4-FFF2-40B4-BE49-F238E27FC236}">
                  <a16:creationId xmlns:a16="http://schemas.microsoft.com/office/drawing/2014/main" id="{A86372CF-0DC9-5EBB-FF43-72889EE90E17}"/>
                </a:ext>
              </a:extLst>
            </p:cNvPr>
            <p:cNvGrpSpPr/>
            <p:nvPr/>
          </p:nvGrpSpPr>
          <p:grpSpPr>
            <a:xfrm>
              <a:off x="0" y="6028267"/>
              <a:ext cx="43891200" cy="30607852"/>
              <a:chOff x="0" y="5073453"/>
              <a:chExt cx="43891200" cy="31726371"/>
            </a:xfrm>
          </p:grpSpPr>
          <p:sp>
            <p:nvSpPr>
              <p:cNvPr id="8" name="Flowchart: Document 34">
                <a:extLst>
                  <a:ext uri="{FF2B5EF4-FFF2-40B4-BE49-F238E27FC236}">
                    <a16:creationId xmlns:a16="http://schemas.microsoft.com/office/drawing/2014/main" id="{AAF09ED4-82BD-67D8-C90B-9B119E11A62F}"/>
                  </a:ext>
                </a:extLst>
              </p:cNvPr>
              <p:cNvSpPr/>
              <p:nvPr/>
            </p:nvSpPr>
            <p:spPr>
              <a:xfrm rot="10800000">
                <a:off x="3" y="5073453"/>
                <a:ext cx="43891194" cy="17841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9" name="Flowchart: Document 37">
                <a:extLst>
                  <a:ext uri="{FF2B5EF4-FFF2-40B4-BE49-F238E27FC236}">
                    <a16:creationId xmlns:a16="http://schemas.microsoft.com/office/drawing/2014/main" id="{FA5EA0C9-E2DD-A3FC-1C67-69440A463E13}"/>
                  </a:ext>
                </a:extLst>
              </p:cNvPr>
              <p:cNvSpPr/>
              <p:nvPr/>
            </p:nvSpPr>
            <p:spPr>
              <a:xfrm rot="10800000">
                <a:off x="0" y="5348902"/>
                <a:ext cx="43891200" cy="17565925"/>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10" name="Flowchart: Document 70">
                <a:extLst>
                  <a:ext uri="{FF2B5EF4-FFF2-40B4-BE49-F238E27FC236}">
                    <a16:creationId xmlns:a16="http://schemas.microsoft.com/office/drawing/2014/main" id="{85592E53-7656-25D8-E03A-1F06CCE36B7E}"/>
                  </a:ext>
                </a:extLst>
              </p:cNvPr>
              <p:cNvSpPr/>
              <p:nvPr/>
            </p:nvSpPr>
            <p:spPr>
              <a:xfrm rot="10800000" flipH="1">
                <a:off x="0" y="5254193"/>
                <a:ext cx="43891200" cy="176724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a:t> </a:t>
                </a:r>
              </a:p>
            </p:txBody>
          </p:sp>
          <p:sp>
            <p:nvSpPr>
              <p:cNvPr id="11" name="Flowchart: Document 70">
                <a:extLst>
                  <a:ext uri="{FF2B5EF4-FFF2-40B4-BE49-F238E27FC236}">
                    <a16:creationId xmlns:a16="http://schemas.microsoft.com/office/drawing/2014/main" id="{1D7A668A-3832-0C91-F952-8E00BEB952E5}"/>
                  </a:ext>
                </a:extLst>
              </p:cNvPr>
              <p:cNvSpPr/>
              <p:nvPr/>
            </p:nvSpPr>
            <p:spPr>
              <a:xfrm rot="10800000" flipH="1">
                <a:off x="0" y="5399808"/>
                <a:ext cx="43891200" cy="314000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dirty="0"/>
                  <a:t> </a:t>
                </a:r>
              </a:p>
            </p:txBody>
          </p:sp>
        </p:grpSp>
        <p:sp>
          <p:nvSpPr>
            <p:cNvPr id="6" name="Rectangle 55">
              <a:extLst>
                <a:ext uri="{FF2B5EF4-FFF2-40B4-BE49-F238E27FC236}">
                  <a16:creationId xmlns:a16="http://schemas.microsoft.com/office/drawing/2014/main" id="{9D3C8A04-7D12-0FE8-DE49-877A901C9DCF}"/>
                </a:ext>
              </a:extLst>
            </p:cNvPr>
            <p:cNvSpPr/>
            <p:nvPr/>
          </p:nvSpPr>
          <p:spPr>
            <a:xfrm>
              <a:off x="0" y="36636122"/>
              <a:ext cx="43891200" cy="142082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cxnSp>
          <p:nvCxnSpPr>
            <p:cNvPr id="7" name="Straight Connector 56">
              <a:extLst>
                <a:ext uri="{FF2B5EF4-FFF2-40B4-BE49-F238E27FC236}">
                  <a16:creationId xmlns:a16="http://schemas.microsoft.com/office/drawing/2014/main" id="{7C615B4B-9C8D-08DC-B72D-8EF829BD5799}"/>
                </a:ext>
              </a:extLst>
            </p:cNvPr>
            <p:cNvCxnSpPr/>
            <p:nvPr/>
          </p:nvCxnSpPr>
          <p:spPr>
            <a:xfrm>
              <a:off x="0" y="36607787"/>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grpSp>
      <p:sp>
        <p:nvSpPr>
          <p:cNvPr id="12" name="Text Placeholder 5">
            <a:extLst>
              <a:ext uri="{FF2B5EF4-FFF2-40B4-BE49-F238E27FC236}">
                <a16:creationId xmlns:a16="http://schemas.microsoft.com/office/drawing/2014/main" id="{3E99B4A7-4393-6BA4-6707-53EBF045ECF1}"/>
              </a:ext>
            </a:extLst>
          </p:cNvPr>
          <p:cNvSpPr txBox="1"/>
          <p:nvPr/>
        </p:nvSpPr>
        <p:spPr>
          <a:xfrm>
            <a:off x="144544" y="171009"/>
            <a:ext cx="6476695" cy="77342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just" defTabSz="3761086">
              <a:spcBef>
                <a:spcPct val="20000"/>
              </a:spcBef>
              <a:defRPr/>
            </a:pPr>
            <a:r>
              <a:rPr lang="es-ES" sz="2400" dirty="0">
                <a:solidFill>
                  <a:srgbClr val="235078"/>
                </a:solidFill>
                <a:latin typeface="Libre Baskerville" panose="02000000000000000000" pitchFamily="2" charset="0"/>
              </a:rPr>
              <a:t>El impacto económico de la pandemia en los precios de la canasta básica familiar en Paraguay: Un enfoque comparativo en el contexto post COVID-19</a:t>
            </a:r>
          </a:p>
          <a:p>
            <a:pPr defTabSz="3761086">
              <a:spcBef>
                <a:spcPct val="20000"/>
              </a:spcBef>
              <a:defRPr/>
            </a:pPr>
            <a:r>
              <a:rPr lang="es-ES" sz="2400" dirty="0">
                <a:solidFill>
                  <a:srgbClr val="235078"/>
                </a:solidFill>
                <a:latin typeface="Libre Baskerville" panose="02000000000000000000" pitchFamily="2" charset="0"/>
              </a:rPr>
              <a:t> </a:t>
            </a:r>
            <a:endParaRPr lang="en-US" sz="2400" dirty="0">
              <a:solidFill>
                <a:srgbClr val="235078"/>
              </a:solidFill>
              <a:latin typeface="Libre Baskerville" panose="02000000000000000000" pitchFamily="2" charset="0"/>
            </a:endParaRPr>
          </a:p>
        </p:txBody>
      </p:sp>
      <p:sp>
        <p:nvSpPr>
          <p:cNvPr id="14" name="TextBox 19">
            <a:extLst>
              <a:ext uri="{FF2B5EF4-FFF2-40B4-BE49-F238E27FC236}">
                <a16:creationId xmlns:a16="http://schemas.microsoft.com/office/drawing/2014/main" id="{26BD66B1-28AF-D22C-F6FF-4D6EDBCF6218}"/>
              </a:ext>
            </a:extLst>
          </p:cNvPr>
          <p:cNvSpPr txBox="1">
            <a:spLocks noChangeArrowheads="1"/>
          </p:cNvSpPr>
          <p:nvPr/>
        </p:nvSpPr>
        <p:spPr bwMode="auto">
          <a:xfrm>
            <a:off x="144545" y="2199575"/>
            <a:ext cx="2609672" cy="330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A partir de marzo de 2020, la pandemia provocada por la COVID-19 ha generado un grave problema económico a causa de las medidas adoptadas por los gobiernos y las restricciones. Las actividades comerciales y productivas se paralizaron, y los negocios se han visto obligados a disminuir costos y en muchos casos, han tenido que despedir trabajadores para poder mantenerse en el mercado. Una de las consecuencias que se ha hecho presente en los hogares paraguayos inclusive hasta el 2022 se relaciona con los productos de la canasta familiar, mismos que llegaron a ser inalcanzables a causa de la especulación de precios y la escasez, por lo que en este trabajo demostramos la variación excesiva de precios en este último año con relación al 2019, año previo al inicio de este problema a nivel mundial.</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1" name="CuadroTexto 20">
            <a:extLst>
              <a:ext uri="{FF2B5EF4-FFF2-40B4-BE49-F238E27FC236}">
                <a16:creationId xmlns:a16="http://schemas.microsoft.com/office/drawing/2014/main" id="{4ADF3789-5050-AD51-C290-5ED1CDC67B91}"/>
              </a:ext>
            </a:extLst>
          </p:cNvPr>
          <p:cNvSpPr txBox="1"/>
          <p:nvPr/>
        </p:nvSpPr>
        <p:spPr>
          <a:xfrm>
            <a:off x="6832295" y="222737"/>
            <a:ext cx="5359705" cy="600164"/>
          </a:xfrm>
          <a:prstGeom prst="rect">
            <a:avLst/>
          </a:prstGeom>
          <a:noFill/>
        </p:spPr>
        <p:txBody>
          <a:bodyPr wrap="square">
            <a:spAutoFit/>
          </a:bodyPr>
          <a:lstStyle/>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El último mes del año 2022 dejó como saldo el aumento de precios de al menos 50,1% de los productos de la canasta familiar pese a que se experimentó una deflación en diciembre. </a:t>
            </a:r>
            <a:endParaRPr lang="es-PY"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2" name="CuadroTexto 21">
            <a:extLst>
              <a:ext uri="{FF2B5EF4-FFF2-40B4-BE49-F238E27FC236}">
                <a16:creationId xmlns:a16="http://schemas.microsoft.com/office/drawing/2014/main" id="{FB21C2BA-2B16-5039-5B4B-EDF8845099DD}"/>
              </a:ext>
            </a:extLst>
          </p:cNvPr>
          <p:cNvSpPr txBox="1"/>
          <p:nvPr/>
        </p:nvSpPr>
        <p:spPr>
          <a:xfrm>
            <a:off x="6832295" y="861792"/>
            <a:ext cx="2234587" cy="261610"/>
          </a:xfrm>
          <a:prstGeom prst="rect">
            <a:avLst/>
          </a:prstGeom>
          <a:noFill/>
        </p:spPr>
        <p:txBody>
          <a:bodyPr wrap="square">
            <a:spAutoFit/>
          </a:bodyPr>
          <a:lstStyle/>
          <a:p>
            <a:pPr algn="just" eaLnBrk="0" hangingPunct="0"/>
            <a:r>
              <a:rPr lang="es-ES" sz="1100" b="1" dirty="0">
                <a:latin typeface="Montserrat Light" panose="00000400000000000000" pitchFamily="50" charset="0"/>
                <a:ea typeface="Open Sans" panose="020B0606030504020204" pitchFamily="34" charset="0"/>
                <a:cs typeface="Open Sans" panose="020B0606030504020204" pitchFamily="34" charset="0"/>
              </a:rPr>
              <a:t>Autores</a:t>
            </a:r>
            <a:endParaRPr lang="es-PY" sz="1100" b="1"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3" name="CuadroTexto 22">
            <a:extLst>
              <a:ext uri="{FF2B5EF4-FFF2-40B4-BE49-F238E27FC236}">
                <a16:creationId xmlns:a16="http://schemas.microsoft.com/office/drawing/2014/main" id="{14D5BC4E-539F-2EBA-D390-E1A084DBABC9}"/>
              </a:ext>
            </a:extLst>
          </p:cNvPr>
          <p:cNvSpPr txBox="1"/>
          <p:nvPr/>
        </p:nvSpPr>
        <p:spPr>
          <a:xfrm>
            <a:off x="6832295" y="1086190"/>
            <a:ext cx="2234587" cy="600164"/>
          </a:xfrm>
          <a:prstGeom prst="rect">
            <a:avLst/>
          </a:prstGeom>
          <a:noFill/>
        </p:spPr>
        <p:txBody>
          <a:bodyPr wrap="square">
            <a:spAutoFit/>
          </a:bodyPr>
          <a:lstStyle/>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Jose Daian Cabrera</a:t>
            </a:r>
          </a:p>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Christian Szcerba</a:t>
            </a:r>
          </a:p>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Juan Zorrilla  </a:t>
            </a:r>
            <a:endParaRPr lang="es-PY"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5" name="CuadroTexto 24">
            <a:extLst>
              <a:ext uri="{FF2B5EF4-FFF2-40B4-BE49-F238E27FC236}">
                <a16:creationId xmlns:a16="http://schemas.microsoft.com/office/drawing/2014/main" id="{F03C329D-EF65-5C9E-E42D-6FEED51EB4A0}"/>
              </a:ext>
            </a:extLst>
          </p:cNvPr>
          <p:cNvSpPr txBox="1"/>
          <p:nvPr/>
        </p:nvSpPr>
        <p:spPr>
          <a:xfrm>
            <a:off x="8438922" y="866047"/>
            <a:ext cx="3404211" cy="769441"/>
          </a:xfrm>
          <a:prstGeom prst="rect">
            <a:avLst/>
          </a:prstGeom>
          <a:noFill/>
        </p:spPr>
        <p:txBody>
          <a:bodyPr wrap="square">
            <a:spAutoFit/>
          </a:bodyPr>
          <a:lstStyle/>
          <a:p>
            <a:pPr>
              <a:defRPr/>
            </a:pPr>
            <a:r>
              <a:rPr lang="es-ES" sz="1100" dirty="0">
                <a:latin typeface="Montserrat Light" panose="00000400000000000000" pitchFamily="50" charset="0"/>
                <a:ea typeface="Open Sans" panose="020B0606030504020204" pitchFamily="34" charset="0"/>
                <a:cs typeface="Open Sans" panose="020B0606030504020204" pitchFamily="34" charset="0"/>
              </a:rPr>
              <a:t>TÓPICOS DE ESTADÍSTICA ORIENTADA A LA INVESTIGACIÓN</a:t>
            </a:r>
          </a:p>
          <a:p>
            <a:pPr>
              <a:defRPr/>
            </a:pPr>
            <a:r>
              <a:rPr lang="es-ES" sz="1100" dirty="0">
                <a:latin typeface="Montserrat Light" panose="00000400000000000000" pitchFamily="50" charset="0"/>
                <a:ea typeface="Open Sans" panose="020B0606030504020204" pitchFamily="34" charset="0"/>
                <a:cs typeface="Open Sans" panose="020B0606030504020204" pitchFamily="34" charset="0"/>
              </a:rPr>
              <a:t>Facultad Politécnica- Universidad Nacional de Asunción</a:t>
            </a:r>
            <a:endParaRPr lang="en-US"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6" name="Rectangle 10">
            <a:extLst>
              <a:ext uri="{FF2B5EF4-FFF2-40B4-BE49-F238E27FC236}">
                <a16:creationId xmlns:a16="http://schemas.microsoft.com/office/drawing/2014/main" id="{0D402F3E-5E6D-0C59-8DB3-8B770240DB50}"/>
              </a:ext>
            </a:extLst>
          </p:cNvPr>
          <p:cNvSpPr>
            <a:spLocks noChangeArrowheads="1"/>
          </p:cNvSpPr>
          <p:nvPr/>
        </p:nvSpPr>
        <p:spPr bwMode="auto">
          <a:xfrm>
            <a:off x="144544" y="1872384"/>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Introduction</a:t>
            </a:r>
          </a:p>
        </p:txBody>
      </p:sp>
      <p:sp>
        <p:nvSpPr>
          <p:cNvPr id="28" name="TextBox 19">
            <a:extLst>
              <a:ext uri="{FF2B5EF4-FFF2-40B4-BE49-F238E27FC236}">
                <a16:creationId xmlns:a16="http://schemas.microsoft.com/office/drawing/2014/main" id="{8520B77C-D69C-CB8C-A2E3-0CF0755A940B}"/>
              </a:ext>
            </a:extLst>
          </p:cNvPr>
          <p:cNvSpPr txBox="1">
            <a:spLocks noChangeArrowheads="1"/>
          </p:cNvSpPr>
          <p:nvPr/>
        </p:nvSpPr>
        <p:spPr bwMode="auto">
          <a:xfrm>
            <a:off x="144545" y="5805449"/>
            <a:ext cx="2609672" cy="82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Tomamos los datos en línea del monitoreo de la canasta familiar publicados por SEDECO para realizar un comparativo de precios desde el 2015 hasta el 2022.</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9" name="Rectangle 10">
            <a:extLst>
              <a:ext uri="{FF2B5EF4-FFF2-40B4-BE49-F238E27FC236}">
                <a16:creationId xmlns:a16="http://schemas.microsoft.com/office/drawing/2014/main" id="{B82E523D-8E2B-5FA3-5A0F-11F5A3394E72}"/>
              </a:ext>
            </a:extLst>
          </p:cNvPr>
          <p:cNvSpPr>
            <a:spLocks noChangeArrowheads="1"/>
          </p:cNvSpPr>
          <p:nvPr/>
        </p:nvSpPr>
        <p:spPr bwMode="auto">
          <a:xfrm>
            <a:off x="144544" y="5478258"/>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Materiales</a:t>
            </a:r>
            <a:endParaRPr lang="en-US" sz="1200" b="1" dirty="0">
              <a:solidFill>
                <a:schemeClr val="bg1"/>
              </a:solidFill>
              <a:latin typeface="Libre Baskerville" panose="02000000000000000000" pitchFamily="2" charset="0"/>
            </a:endParaRPr>
          </a:p>
        </p:txBody>
      </p:sp>
      <p:sp>
        <p:nvSpPr>
          <p:cNvPr id="31" name="Rectangle 10">
            <a:extLst>
              <a:ext uri="{FF2B5EF4-FFF2-40B4-BE49-F238E27FC236}">
                <a16:creationId xmlns:a16="http://schemas.microsoft.com/office/drawing/2014/main" id="{3862778D-D7BF-F295-EEF7-649F2A708379}"/>
              </a:ext>
            </a:extLst>
          </p:cNvPr>
          <p:cNvSpPr>
            <a:spLocks noChangeArrowheads="1"/>
          </p:cNvSpPr>
          <p:nvPr/>
        </p:nvSpPr>
        <p:spPr bwMode="auto">
          <a:xfrm>
            <a:off x="9512147" y="2221462"/>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Conclusiones</a:t>
            </a:r>
            <a:endParaRPr lang="en-US" sz="1200" b="1" dirty="0">
              <a:solidFill>
                <a:schemeClr val="bg1"/>
              </a:solidFill>
              <a:latin typeface="Libre Baskerville" panose="02000000000000000000" pitchFamily="2" charset="0"/>
            </a:endParaRPr>
          </a:p>
        </p:txBody>
      </p:sp>
      <p:sp>
        <p:nvSpPr>
          <p:cNvPr id="34" name="TextBox 19">
            <a:extLst>
              <a:ext uri="{FF2B5EF4-FFF2-40B4-BE49-F238E27FC236}">
                <a16:creationId xmlns:a16="http://schemas.microsoft.com/office/drawing/2014/main" id="{D4F75DC9-8AAE-0634-38E3-5504AFAAF60A}"/>
              </a:ext>
            </a:extLst>
          </p:cNvPr>
          <p:cNvSpPr txBox="1">
            <a:spLocks noChangeArrowheads="1"/>
          </p:cNvSpPr>
          <p:nvPr/>
        </p:nvSpPr>
        <p:spPr bwMode="auto">
          <a:xfrm>
            <a:off x="2804967" y="2221462"/>
            <a:ext cx="6463617" cy="82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Obteniendo las planillas electrónicas de los años 2015 al 2022 del repositorio público  </a:t>
            </a:r>
            <a:r>
              <a:rPr lang="es-ES" sz="950" dirty="0">
                <a:latin typeface="Montserrat Light" panose="00000400000000000000" pitchFamily="50" charset="0"/>
                <a:ea typeface="Open Sans" panose="020B0606030504020204" pitchFamily="34" charset="0"/>
                <a:cs typeface="Open Sans" panose="020B0606030504020204" pitchFamily="34" charset="0"/>
                <a:hlinkClick r:id="rId2"/>
              </a:rPr>
              <a:t>https://www.sedeco.gov.py/index.php/publicaciones/monitoreo-canasta-familiar</a:t>
            </a:r>
            <a:r>
              <a:rPr lang="es-ES" sz="950" dirty="0">
                <a:latin typeface="Montserrat Light" panose="00000400000000000000" pitchFamily="50" charset="0"/>
                <a:ea typeface="Open Sans" panose="020B0606030504020204" pitchFamily="34" charset="0"/>
                <a:cs typeface="Open Sans" panose="020B0606030504020204" pitchFamily="34" charset="0"/>
              </a:rPr>
              <a:t>, realizamos una comparación de los umbrales de precios de los productos de la canasta familiar monitoreados, identificando y poniendo énfasis en los productos cuyos precios han subido más del 70% con relación al 2019 teniendo en cuenta el comportamiento de éstos durante los años anteriores.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35" name="Rectangle 10">
            <a:extLst>
              <a:ext uri="{FF2B5EF4-FFF2-40B4-BE49-F238E27FC236}">
                <a16:creationId xmlns:a16="http://schemas.microsoft.com/office/drawing/2014/main" id="{30C2D5A6-B7EE-557E-ED89-4A98FAB5B8C9}"/>
              </a:ext>
            </a:extLst>
          </p:cNvPr>
          <p:cNvSpPr>
            <a:spLocks noChangeArrowheads="1"/>
          </p:cNvSpPr>
          <p:nvPr/>
        </p:nvSpPr>
        <p:spPr bwMode="auto">
          <a:xfrm>
            <a:off x="2860050" y="1878461"/>
            <a:ext cx="5079264" cy="315812"/>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Metodología</a:t>
            </a:r>
            <a:endParaRPr lang="en-US" sz="1200" b="1" dirty="0">
              <a:solidFill>
                <a:schemeClr val="bg1"/>
              </a:solidFill>
              <a:latin typeface="Libre Baskerville" panose="02000000000000000000" pitchFamily="2" charset="0"/>
            </a:endParaRPr>
          </a:p>
        </p:txBody>
      </p:sp>
      <p:sp>
        <p:nvSpPr>
          <p:cNvPr id="36" name="TextBox 19">
            <a:extLst>
              <a:ext uri="{FF2B5EF4-FFF2-40B4-BE49-F238E27FC236}">
                <a16:creationId xmlns:a16="http://schemas.microsoft.com/office/drawing/2014/main" id="{E2DC66AC-B298-4C74-9EE4-4D4DD67E9B33}"/>
              </a:ext>
            </a:extLst>
          </p:cNvPr>
          <p:cNvSpPr txBox="1">
            <a:spLocks noChangeArrowheads="1"/>
          </p:cNvSpPr>
          <p:nvPr/>
        </p:nvSpPr>
        <p:spPr bwMode="auto">
          <a:xfrm>
            <a:off x="2900772" y="3519135"/>
            <a:ext cx="6297248"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Obteniendo 3 los productos con mayores subas de precios tenemos los siguientes resultados: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37" name="Rectangle 10">
            <a:extLst>
              <a:ext uri="{FF2B5EF4-FFF2-40B4-BE49-F238E27FC236}">
                <a16:creationId xmlns:a16="http://schemas.microsoft.com/office/drawing/2014/main" id="{7D2C663B-3DC8-B324-B430-A14CF414F42F}"/>
              </a:ext>
            </a:extLst>
          </p:cNvPr>
          <p:cNvSpPr>
            <a:spLocks noChangeArrowheads="1"/>
          </p:cNvSpPr>
          <p:nvPr/>
        </p:nvSpPr>
        <p:spPr bwMode="auto">
          <a:xfrm>
            <a:off x="2860049" y="3204514"/>
            <a:ext cx="6408536" cy="287432"/>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Resultados</a:t>
            </a:r>
            <a:endParaRPr lang="en-US" sz="1200" b="1" dirty="0">
              <a:solidFill>
                <a:schemeClr val="bg1"/>
              </a:solidFill>
              <a:latin typeface="Libre Baskerville" panose="02000000000000000000" pitchFamily="2" charset="0"/>
            </a:endParaRPr>
          </a:p>
        </p:txBody>
      </p:sp>
      <p:pic>
        <p:nvPicPr>
          <p:cNvPr id="43" name="Imagen 42">
            <a:extLst>
              <a:ext uri="{FF2B5EF4-FFF2-40B4-BE49-F238E27FC236}">
                <a16:creationId xmlns:a16="http://schemas.microsoft.com/office/drawing/2014/main" id="{1E8E747B-F4CB-AC71-7E6A-5B3CE6BC4491}"/>
              </a:ext>
            </a:extLst>
          </p:cNvPr>
          <p:cNvPicPr>
            <a:picLocks noChangeAspect="1"/>
          </p:cNvPicPr>
          <p:nvPr/>
        </p:nvPicPr>
        <p:blipFill>
          <a:blip r:embed="rId3"/>
          <a:stretch>
            <a:fillRect/>
          </a:stretch>
        </p:blipFill>
        <p:spPr>
          <a:xfrm>
            <a:off x="2754217" y="4911604"/>
            <a:ext cx="3095984" cy="1221045"/>
          </a:xfrm>
          <a:prstGeom prst="rect">
            <a:avLst/>
          </a:prstGeom>
        </p:spPr>
      </p:pic>
      <p:sp>
        <p:nvSpPr>
          <p:cNvPr id="46" name="TextBox 19">
            <a:extLst>
              <a:ext uri="{FF2B5EF4-FFF2-40B4-BE49-F238E27FC236}">
                <a16:creationId xmlns:a16="http://schemas.microsoft.com/office/drawing/2014/main" id="{92C68DBB-888A-2420-3B9B-2890A6E156CD}"/>
              </a:ext>
            </a:extLst>
          </p:cNvPr>
          <p:cNvSpPr txBox="1">
            <a:spLocks noChangeArrowheads="1"/>
          </p:cNvSpPr>
          <p:nvPr/>
        </p:nvSpPr>
        <p:spPr bwMode="auto">
          <a:xfrm>
            <a:off x="2829488" y="4620302"/>
            <a:ext cx="6297248"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En los siguientes gráficos vemos un aumento considerable entre el 2021 y 2022 para estos productos: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48" name="Imagen 47">
            <a:extLst>
              <a:ext uri="{FF2B5EF4-FFF2-40B4-BE49-F238E27FC236}">
                <a16:creationId xmlns:a16="http://schemas.microsoft.com/office/drawing/2014/main" id="{BB18C2B0-4DBE-C126-8061-D54E30A01388}"/>
              </a:ext>
            </a:extLst>
          </p:cNvPr>
          <p:cNvPicPr>
            <a:picLocks noChangeAspect="1"/>
          </p:cNvPicPr>
          <p:nvPr/>
        </p:nvPicPr>
        <p:blipFill>
          <a:blip r:embed="rId4"/>
          <a:stretch>
            <a:fillRect/>
          </a:stretch>
        </p:blipFill>
        <p:spPr>
          <a:xfrm>
            <a:off x="5933202" y="4906196"/>
            <a:ext cx="3055911" cy="1221044"/>
          </a:xfrm>
          <a:prstGeom prst="rect">
            <a:avLst/>
          </a:prstGeom>
        </p:spPr>
      </p:pic>
      <p:pic>
        <p:nvPicPr>
          <p:cNvPr id="50" name="Imagen 49">
            <a:extLst>
              <a:ext uri="{FF2B5EF4-FFF2-40B4-BE49-F238E27FC236}">
                <a16:creationId xmlns:a16="http://schemas.microsoft.com/office/drawing/2014/main" id="{D97DB82D-0898-D47D-B149-9F35587B6097}"/>
              </a:ext>
            </a:extLst>
          </p:cNvPr>
          <p:cNvPicPr>
            <a:picLocks noChangeAspect="1"/>
          </p:cNvPicPr>
          <p:nvPr/>
        </p:nvPicPr>
        <p:blipFill>
          <a:blip r:embed="rId5"/>
          <a:stretch>
            <a:fillRect/>
          </a:stretch>
        </p:blipFill>
        <p:spPr>
          <a:xfrm>
            <a:off x="9062198" y="4891249"/>
            <a:ext cx="3034439" cy="1210513"/>
          </a:xfrm>
          <a:prstGeom prst="rect">
            <a:avLst/>
          </a:prstGeom>
        </p:spPr>
      </p:pic>
      <p:sp>
        <p:nvSpPr>
          <p:cNvPr id="51" name="TextBox 19">
            <a:extLst>
              <a:ext uri="{FF2B5EF4-FFF2-40B4-BE49-F238E27FC236}">
                <a16:creationId xmlns:a16="http://schemas.microsoft.com/office/drawing/2014/main" id="{ADCB99F0-39AB-4992-CF90-DB9AE5857BCD}"/>
              </a:ext>
            </a:extLst>
          </p:cNvPr>
          <p:cNvSpPr txBox="1">
            <a:spLocks noChangeArrowheads="1"/>
          </p:cNvSpPr>
          <p:nvPr/>
        </p:nvSpPr>
        <p:spPr bwMode="auto">
          <a:xfrm>
            <a:off x="3357450" y="6165334"/>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3,047e-09</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5" name="TextBox 19">
            <a:extLst>
              <a:ext uri="{FF2B5EF4-FFF2-40B4-BE49-F238E27FC236}">
                <a16:creationId xmlns:a16="http://schemas.microsoft.com/office/drawing/2014/main" id="{56D04D03-F059-5AFA-3D45-DE6E00C4A967}"/>
              </a:ext>
            </a:extLst>
          </p:cNvPr>
          <p:cNvSpPr txBox="1">
            <a:spLocks noChangeArrowheads="1"/>
          </p:cNvSpPr>
          <p:nvPr/>
        </p:nvSpPr>
        <p:spPr bwMode="auto">
          <a:xfrm>
            <a:off x="6451992" y="6165333"/>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1,106e-14</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6" name="TextBox 19">
            <a:extLst>
              <a:ext uri="{FF2B5EF4-FFF2-40B4-BE49-F238E27FC236}">
                <a16:creationId xmlns:a16="http://schemas.microsoft.com/office/drawing/2014/main" id="{73FE3024-03DE-5D0E-9CCC-3C504A3EEE0A}"/>
              </a:ext>
            </a:extLst>
          </p:cNvPr>
          <p:cNvSpPr txBox="1">
            <a:spLocks noChangeArrowheads="1"/>
          </p:cNvSpPr>
          <p:nvPr/>
        </p:nvSpPr>
        <p:spPr bwMode="auto">
          <a:xfrm>
            <a:off x="9800901" y="6127240"/>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0,0001995</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 name="TextBox 19">
            <a:extLst>
              <a:ext uri="{FF2B5EF4-FFF2-40B4-BE49-F238E27FC236}">
                <a16:creationId xmlns:a16="http://schemas.microsoft.com/office/drawing/2014/main" id="{C8B69009-A1E4-93E0-30CA-D5983D9EAC25}"/>
              </a:ext>
            </a:extLst>
          </p:cNvPr>
          <p:cNvSpPr txBox="1">
            <a:spLocks noChangeArrowheads="1"/>
          </p:cNvSpPr>
          <p:nvPr/>
        </p:nvSpPr>
        <p:spPr bwMode="auto">
          <a:xfrm>
            <a:off x="9512147" y="2581095"/>
            <a:ext cx="2597938" cy="1992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Entre los años 2015 y 2019 los precios de productos tuvieron un incremento máximo del 35,5 %, sin embargo comparando los precios entre los años 2019 y 2022 vemos que más de la mitad de los productos sobrepasa ese porcentaje de en este periodo de 4 años lo que representa que más de la mitad de los productos superan al pico máximo del periodo anterior, en un periodo donde la pandemia fue la desencadenante de varias crisis económicas </a:t>
            </a:r>
            <a:r>
              <a:rPr lang="es-ES" sz="950">
                <a:latin typeface="Montserrat Light" panose="00000400000000000000" pitchFamily="50" charset="0"/>
                <a:ea typeface="Open Sans" panose="020B0606030504020204" pitchFamily="34" charset="0"/>
                <a:cs typeface="Open Sans" panose="020B0606030504020204" pitchFamily="34" charset="0"/>
              </a:rPr>
              <a:t>y sociales.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15" name="Imagen 14">
            <a:extLst>
              <a:ext uri="{FF2B5EF4-FFF2-40B4-BE49-F238E27FC236}">
                <a16:creationId xmlns:a16="http://schemas.microsoft.com/office/drawing/2014/main" id="{AE92F3A7-79E6-BDDB-B6BF-51480DB46CEE}"/>
              </a:ext>
            </a:extLst>
          </p:cNvPr>
          <p:cNvPicPr>
            <a:picLocks noChangeAspect="1"/>
          </p:cNvPicPr>
          <p:nvPr/>
        </p:nvPicPr>
        <p:blipFill>
          <a:blip r:embed="rId6"/>
          <a:stretch>
            <a:fillRect/>
          </a:stretch>
        </p:blipFill>
        <p:spPr>
          <a:xfrm>
            <a:off x="2898761" y="3818910"/>
            <a:ext cx="6368184" cy="594074"/>
          </a:xfrm>
          <a:prstGeom prst="rect">
            <a:avLst/>
          </a:prstGeom>
        </p:spPr>
      </p:pic>
    </p:spTree>
    <p:extLst>
      <p:ext uri="{BB962C8B-B14F-4D97-AF65-F5344CB8AC3E}">
        <p14:creationId xmlns:p14="http://schemas.microsoft.com/office/powerpoint/2010/main" val="39326499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466</Words>
  <Application>Microsoft Office PowerPoint</Application>
  <PresentationFormat>Panorámica</PresentationFormat>
  <Paragraphs>25</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Calibri Light</vt:lpstr>
      <vt:lpstr>Libre Baskerville</vt:lpstr>
      <vt:lpstr>Montserrat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Fernando SZCERBA</dc:creator>
  <cp:lastModifiedBy>SZCERBA Christian Fernando</cp:lastModifiedBy>
  <cp:revision>6</cp:revision>
  <dcterms:created xsi:type="dcterms:W3CDTF">2023-04-27T13:51:59Z</dcterms:created>
  <dcterms:modified xsi:type="dcterms:W3CDTF">2023-05-09T14:18:58Z</dcterms:modified>
</cp:coreProperties>
</file>