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7" r:id="rId4"/>
    <p:sldId id="266" r:id="rId5"/>
    <p:sldId id="268" r:id="rId6"/>
    <p:sldId id="269" r:id="rId7"/>
    <p:sldId id="270" r:id="rId8"/>
    <p:sldId id="271" r:id="rId9"/>
    <p:sldId id="272" r:id="rId10"/>
    <p:sldId id="275" r:id="rId11"/>
    <p:sldId id="257" r:id="rId12"/>
    <p:sldId id="258" r:id="rId13"/>
    <p:sldId id="274" r:id="rId14"/>
    <p:sldId id="259" r:id="rId15"/>
    <p:sldId id="260" r:id="rId16"/>
    <p:sldId id="261"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08"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1329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408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73590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5133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409836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30725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004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10428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3288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93609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29A672-F314-4E1F-B93A-84EB91B50C73}" type="datetimeFigureOut">
              <a:rPr lang="zh-CN" altLang="en-US" smtClean="0"/>
              <a:t>2018/12/3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3495538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9A672-F314-4E1F-B93A-84EB91B50C73}" type="datetimeFigureOut">
              <a:rPr lang="zh-CN" altLang="en-US" smtClean="0"/>
              <a:t>2018/12/3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B9FB-CC5E-4D83-AA07-837AC26FDD1D}" type="slidenum">
              <a:rPr lang="zh-CN" altLang="en-US" smtClean="0"/>
              <a:t>‹#›</a:t>
            </a:fld>
            <a:endParaRPr lang="zh-CN" altLang="en-US"/>
          </a:p>
        </p:txBody>
      </p:sp>
    </p:spTree>
    <p:extLst>
      <p:ext uri="{BB962C8B-B14F-4D97-AF65-F5344CB8AC3E}">
        <p14:creationId xmlns:p14="http://schemas.microsoft.com/office/powerpoint/2010/main" val="2946728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图像匹配算法</a:t>
            </a:r>
          </a:p>
        </p:txBody>
      </p:sp>
      <p:sp>
        <p:nvSpPr>
          <p:cNvPr id="3" name="内容占位符 2"/>
          <p:cNvSpPr>
            <a:spLocks noGrp="1"/>
          </p:cNvSpPr>
          <p:nvPr>
            <p:ph idx="1"/>
          </p:nvPr>
        </p:nvSpPr>
        <p:spPr/>
        <p:txBody>
          <a:bodyPr/>
          <a:lstStyle/>
          <a:p>
            <a:r>
              <a:rPr lang="zh-CN" altLang="en-US" dirty="0"/>
              <a:t>基于灰度的模板匹配算法：模板匹配（</a:t>
            </a:r>
            <a:r>
              <a:rPr lang="en-US" altLang="zh-CN" dirty="0"/>
              <a:t>Blocking Matching</a:t>
            </a:r>
            <a:r>
              <a:rPr lang="zh-CN" altLang="en-US" dirty="0"/>
              <a:t>）是根据已知模板图像到另一幅图像中寻找与模板图像相似的子图像。基于灰度的匹配算法也称作相关匹配算法，用空间二维滑动模板进行匹配</a:t>
            </a:r>
            <a:endParaRPr lang="en-US" altLang="zh-CN" dirty="0"/>
          </a:p>
          <a:p>
            <a:r>
              <a:rPr lang="zh-CN" altLang="en-US" dirty="0"/>
              <a:t>基于特征的匹配算法：首先提取图像的特征，再生成特征描述子，最后根据描述子的相似程度对两幅图像的特征之间进行匹配</a:t>
            </a:r>
            <a:endParaRPr lang="en-US" altLang="zh-CN" dirty="0"/>
          </a:p>
        </p:txBody>
      </p:sp>
    </p:spTree>
    <p:extLst>
      <p:ext uri="{BB962C8B-B14F-4D97-AF65-F5344CB8AC3E}">
        <p14:creationId xmlns:p14="http://schemas.microsoft.com/office/powerpoint/2010/main" val="1571346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C7FE3-69E1-4A4D-A65E-CA203D0C906B}"/>
              </a:ext>
            </a:extLst>
          </p:cNvPr>
          <p:cNvSpPr>
            <a:spLocks noGrp="1"/>
          </p:cNvSpPr>
          <p:nvPr>
            <p:ph type="title"/>
          </p:nvPr>
        </p:nvSpPr>
        <p:spPr/>
        <p:txBody>
          <a:bodyPr/>
          <a:lstStyle/>
          <a:p>
            <a:r>
              <a:rPr lang="zh-CN" altLang="en-US" dirty="0"/>
              <a:t>图像矩</a:t>
            </a:r>
          </a:p>
        </p:txBody>
      </p:sp>
      <p:sp>
        <p:nvSpPr>
          <p:cNvPr id="3" name="内容占位符 2">
            <a:extLst>
              <a:ext uri="{FF2B5EF4-FFF2-40B4-BE49-F238E27FC236}">
                <a16:creationId xmlns:a16="http://schemas.microsoft.com/office/drawing/2014/main" id="{FA60D9FF-D797-4CBC-B5D1-8EEABC86E40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0658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建立模型库</a:t>
            </a:r>
          </a:p>
        </p:txBody>
      </p:sp>
      <p:sp>
        <p:nvSpPr>
          <p:cNvPr id="3" name="内容占位符 2"/>
          <p:cNvSpPr>
            <a:spLocks noGrp="1"/>
          </p:cNvSpPr>
          <p:nvPr>
            <p:ph idx="1"/>
          </p:nvPr>
        </p:nvSpPr>
        <p:spPr/>
        <p:txBody>
          <a:bodyPr/>
          <a:lstStyle/>
          <a:p>
            <a:r>
              <a:rPr lang="zh-CN" altLang="en-US" dirty="0"/>
              <a:t>周期性调整三维模型的三维姿态角度并投影成像，获取该三维模型的二维图像，并记录该二维图像对应的三维姿态角度</a:t>
            </a:r>
            <a:endParaRPr lang="en-US" altLang="zh-CN" dirty="0"/>
          </a:p>
          <a:p>
            <a:r>
              <a:rPr lang="zh-CN" altLang="en-US" dirty="0"/>
              <a:t>提取轮廓特征，包括边缘特征和区域特征</a:t>
            </a:r>
            <a:endParaRPr lang="en-US" altLang="zh-CN" dirty="0"/>
          </a:p>
          <a:p>
            <a:r>
              <a:rPr lang="zh-CN" altLang="en-US" dirty="0"/>
              <a:t>对边缘特征、区域特征进行描述，对描述结果做归一化处理</a:t>
            </a:r>
            <a:endParaRPr lang="en-US" altLang="zh-CN" dirty="0"/>
          </a:p>
          <a:p>
            <a:r>
              <a:rPr lang="zh-CN" altLang="en-US" dirty="0"/>
              <a:t>将完成归一化处理的描述结果与其对应的三维姿态角度绑定为一个索引单元存入模型索引文件中组成模型库</a:t>
            </a:r>
          </a:p>
        </p:txBody>
      </p:sp>
    </p:spTree>
    <p:extLst>
      <p:ext uri="{BB962C8B-B14F-4D97-AF65-F5344CB8AC3E}">
        <p14:creationId xmlns:p14="http://schemas.microsoft.com/office/powerpoint/2010/main" val="258693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941346"/>
          </a:xfrm>
        </p:spPr>
        <p:txBody>
          <a:bodyPr>
            <a:normAutofit/>
          </a:bodyPr>
          <a:lstStyle/>
          <a:p>
            <a:r>
              <a:rPr lang="zh-CN" altLang="en-US" dirty="0"/>
              <a:t>特征描述</a:t>
            </a:r>
          </a:p>
        </p:txBody>
      </p:sp>
      <p:sp>
        <p:nvSpPr>
          <p:cNvPr id="3" name="内容占位符 2"/>
          <p:cNvSpPr>
            <a:spLocks noGrp="1"/>
          </p:cNvSpPr>
          <p:nvPr>
            <p:ph idx="1"/>
          </p:nvPr>
        </p:nvSpPr>
        <p:spPr>
          <a:xfrm>
            <a:off x="838200" y="2306472"/>
            <a:ext cx="10515600" cy="3870491"/>
          </a:xfrm>
        </p:spPr>
        <p:txBody>
          <a:bodyPr/>
          <a:lstStyle/>
          <a:p>
            <a:r>
              <a:rPr lang="zh-CN" altLang="en-US" dirty="0"/>
              <a:t>可以采用链码描述子、矩描述子或采用傅立叶描述子对图像簇中各帧图像的轮廓进行特征描述并归一化处理</a:t>
            </a:r>
          </a:p>
        </p:txBody>
      </p:sp>
    </p:spTree>
    <p:extLst>
      <p:ext uri="{BB962C8B-B14F-4D97-AF65-F5344CB8AC3E}">
        <p14:creationId xmlns:p14="http://schemas.microsoft.com/office/powerpoint/2010/main" val="58341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链码描述子</a:t>
            </a:r>
          </a:p>
        </p:txBody>
      </p:sp>
      <p:sp>
        <p:nvSpPr>
          <p:cNvPr id="3" name="内容占位符 2"/>
          <p:cNvSpPr>
            <a:spLocks noGrp="1"/>
          </p:cNvSpPr>
          <p:nvPr>
            <p:ph idx="1"/>
          </p:nvPr>
        </p:nvSpPr>
        <p:spPr/>
        <p:txBody>
          <a:bodyPr/>
          <a:lstStyle/>
          <a:p>
            <a:r>
              <a:rPr lang="zh-CN" altLang="en-US" dirty="0"/>
              <a:t>采用链码描述子时，其归一化处理是对基本链码序列做分量统计归一，统计八方向链码的出现频次，然后对八个统计分量除以总频次做归一</a:t>
            </a:r>
            <a:endParaRPr lang="en-US" altLang="zh-CN" dirty="0"/>
          </a:p>
          <a:p>
            <a:endParaRPr lang="zh-CN" altLang="en-US" dirty="0"/>
          </a:p>
        </p:txBody>
      </p:sp>
    </p:spTree>
    <p:extLst>
      <p:ext uri="{BB962C8B-B14F-4D97-AF65-F5344CB8AC3E}">
        <p14:creationId xmlns:p14="http://schemas.microsoft.com/office/powerpoint/2010/main" val="110825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2541848"/>
          </a:xfrm>
        </p:spPr>
        <p:txBody>
          <a:bodyPr>
            <a:normAutofit/>
          </a:bodyPr>
          <a:lstStyle/>
          <a:p>
            <a:r>
              <a:rPr lang="zh-CN" altLang="en-US" dirty="0"/>
              <a:t>矩描述子</a:t>
            </a:r>
          </a:p>
        </p:txBody>
      </p:sp>
      <p:sp>
        <p:nvSpPr>
          <p:cNvPr id="3" name="内容占位符 2"/>
          <p:cNvSpPr>
            <a:spLocks noGrp="1"/>
          </p:cNvSpPr>
          <p:nvPr>
            <p:ph idx="1"/>
          </p:nvPr>
        </p:nvSpPr>
        <p:spPr>
          <a:xfrm>
            <a:off x="838200" y="2906973"/>
            <a:ext cx="10515600" cy="3269990"/>
          </a:xfrm>
        </p:spPr>
        <p:txBody>
          <a:bodyPr/>
          <a:lstStyle/>
          <a:p>
            <a:r>
              <a:rPr lang="zh-CN" altLang="en-US" dirty="0"/>
              <a:t>采用链码描述子或矩描述子进行归一化处理时，是使得目标观察图像的轮廓特征与目标模型投影图像的轮廓特征相应的描述子对平移和尺度变换</a:t>
            </a:r>
            <a:r>
              <a:rPr lang="zh-CN" altLang="en-US" dirty="0">
                <a:solidFill>
                  <a:srgbClr val="FF0000"/>
                </a:solidFill>
              </a:rPr>
              <a:t>具有不变性</a:t>
            </a:r>
            <a:r>
              <a:rPr lang="zh-CN" altLang="en-US" dirty="0"/>
              <a:t>，同时</a:t>
            </a:r>
            <a:r>
              <a:rPr lang="zh-CN" altLang="en-US" dirty="0">
                <a:solidFill>
                  <a:srgbClr val="FF0000"/>
                </a:solidFill>
              </a:rPr>
              <a:t>对旋转变换具有变性</a:t>
            </a:r>
            <a:endParaRPr lang="en-US" altLang="zh-CN" dirty="0"/>
          </a:p>
          <a:p>
            <a:endParaRPr lang="zh-CN" altLang="en-US" dirty="0"/>
          </a:p>
        </p:txBody>
      </p:sp>
    </p:spTree>
    <p:extLst>
      <p:ext uri="{BB962C8B-B14F-4D97-AF65-F5344CB8AC3E}">
        <p14:creationId xmlns:p14="http://schemas.microsoft.com/office/powerpoint/2010/main" val="18877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2541848"/>
          </a:xfrm>
        </p:spPr>
        <p:txBody>
          <a:bodyPr>
            <a:normAutofit/>
          </a:bodyPr>
          <a:lstStyle/>
          <a:p>
            <a:r>
              <a:rPr lang="zh-CN" altLang="en-US" dirty="0"/>
              <a:t>傅立叶描述子</a:t>
            </a:r>
          </a:p>
        </p:txBody>
      </p:sp>
      <p:sp>
        <p:nvSpPr>
          <p:cNvPr id="3" name="内容占位符 2"/>
          <p:cNvSpPr>
            <a:spLocks noGrp="1"/>
          </p:cNvSpPr>
          <p:nvPr>
            <p:ph idx="1"/>
          </p:nvPr>
        </p:nvSpPr>
        <p:spPr>
          <a:xfrm>
            <a:off x="838200" y="2347415"/>
            <a:ext cx="10515600" cy="3829548"/>
          </a:xfrm>
        </p:spPr>
        <p:txBody>
          <a:bodyPr/>
          <a:lstStyle/>
          <a:p>
            <a:r>
              <a:rPr lang="zh-CN" altLang="en-US" dirty="0"/>
              <a:t>采用傅立叶描述子时，其归一化处理是应用该傅立叶描述子，通过相似性学习，建立合适的神经网络；该神经网络的输入为两个不同形状的描述子，输出量化表述这两个描述子所体现的目标在方位、俯仰、滚转角度上的相似程度；相似性学习是应用目标模型投影图像簇中的描述子作为输入进行的；其特征描述满足姿态测量对平移和尺度的不变性要求，同时满足对旋转的变性要求；在做特征描述时，采用轮廓点到形状中心的距离作为轮廓序列，并对得到的傅立叶描述子做幅度的归一化和采样频度的归一化</a:t>
            </a:r>
          </a:p>
        </p:txBody>
      </p:sp>
    </p:spTree>
    <p:extLst>
      <p:ext uri="{BB962C8B-B14F-4D97-AF65-F5344CB8AC3E}">
        <p14:creationId xmlns:p14="http://schemas.microsoft.com/office/powerpoint/2010/main" val="24703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获取目标图像的特征</a:t>
            </a:r>
          </a:p>
        </p:txBody>
      </p:sp>
      <p:sp>
        <p:nvSpPr>
          <p:cNvPr id="3" name="内容占位符 2"/>
          <p:cNvSpPr>
            <a:spLocks noGrp="1"/>
          </p:cNvSpPr>
          <p:nvPr>
            <p:ph idx="1"/>
          </p:nvPr>
        </p:nvSpPr>
        <p:spPr/>
        <p:txBody>
          <a:bodyPr/>
          <a:lstStyle/>
          <a:p>
            <a:r>
              <a:rPr lang="zh-CN" altLang="en-US" dirty="0"/>
              <a:t>获取的二维图像进行图像分割后提取轮廓特征，并对提取的边缘特征和区域特征进行描述；所述轮廓特征包括边缘特征和区域特征</a:t>
            </a:r>
            <a:endParaRPr lang="en-US" altLang="zh-CN" dirty="0"/>
          </a:p>
          <a:p>
            <a:r>
              <a:rPr lang="zh-CN" altLang="en-US" dirty="0"/>
              <a:t>可以采用链码描述子、矩描述子或采用傅立叶描述子对图像簇中各帧图像的轮廓进行特征描述并归一化处理</a:t>
            </a:r>
            <a:endParaRPr lang="en-US" altLang="zh-CN" dirty="0"/>
          </a:p>
          <a:p>
            <a:r>
              <a:rPr lang="zh-CN" altLang="en-US" dirty="0"/>
              <a:t>对描述完成的边缘特征和区域特征进行归一化处理，使边缘特征和区域特征与模型库中边缘特征和区域特征具有可比性</a:t>
            </a:r>
          </a:p>
        </p:txBody>
      </p:sp>
    </p:spTree>
    <p:extLst>
      <p:ext uri="{BB962C8B-B14F-4D97-AF65-F5344CB8AC3E}">
        <p14:creationId xmlns:p14="http://schemas.microsoft.com/office/powerpoint/2010/main" val="317377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内容占位符 2"/>
          <p:cNvSpPr>
            <a:spLocks noGrp="1"/>
          </p:cNvSpPr>
          <p:nvPr>
            <p:ph idx="1"/>
          </p:nvPr>
        </p:nvSpPr>
        <p:spPr/>
        <p:txBody>
          <a:bodyPr/>
          <a:lstStyle/>
          <a:p>
            <a:r>
              <a:rPr lang="zh-CN" altLang="en-US" dirty="0"/>
              <a:t>抽取特征作为图像匹配的内容，采用优化搜索，提高姿态测量效率；可以应用于其它的图像检索和测量任务</a:t>
            </a:r>
            <a:endParaRPr lang="en-US" altLang="zh-CN" dirty="0"/>
          </a:p>
          <a:p>
            <a:r>
              <a:rPr lang="zh-CN" altLang="en-US" dirty="0"/>
              <a:t>搜索匹配中不涉及模型图像投影过程，直接做图像特征之间的匹配，提高姿态测量效率</a:t>
            </a:r>
          </a:p>
          <a:p>
            <a:endParaRPr lang="zh-CN" altLang="en-US" dirty="0"/>
          </a:p>
        </p:txBody>
      </p:sp>
    </p:spTree>
    <p:extLst>
      <p:ext uri="{BB962C8B-B14F-4D97-AF65-F5344CB8AC3E}">
        <p14:creationId xmlns:p14="http://schemas.microsoft.com/office/powerpoint/2010/main" val="9965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MAD</a:t>
            </a:r>
            <a:r>
              <a:rPr lang="zh-CN" altLang="en-US" dirty="0"/>
              <a:t>算法</a:t>
            </a:r>
          </a:p>
        </p:txBody>
      </p:sp>
      <p:sp>
        <p:nvSpPr>
          <p:cNvPr id="3" name="内容占位符 2"/>
          <p:cNvSpPr>
            <a:spLocks noGrp="1"/>
          </p:cNvSpPr>
          <p:nvPr>
            <p:ph idx="1"/>
          </p:nvPr>
        </p:nvSpPr>
        <p:spPr/>
        <p:txBody>
          <a:bodyPr/>
          <a:lstStyle/>
          <a:p>
            <a:r>
              <a:rPr lang="zh-CN" altLang="en-US" dirty="0"/>
              <a:t>平均绝对差算法（</a:t>
            </a:r>
            <a:r>
              <a:rPr lang="en-US" altLang="zh-CN" b="1" dirty="0"/>
              <a:t>Mean Absolute Differences</a:t>
            </a:r>
            <a:r>
              <a:rPr lang="zh-CN" altLang="en-US" dirty="0"/>
              <a:t>，简称</a:t>
            </a:r>
            <a:r>
              <a:rPr lang="en-US" altLang="zh-CN" b="1" dirty="0"/>
              <a:t>MAD</a:t>
            </a:r>
            <a:r>
              <a:rPr lang="zh-CN" altLang="en-US" dirty="0"/>
              <a:t>算法），在搜索图</a:t>
            </a:r>
            <a:r>
              <a:rPr lang="en-US" altLang="zh-CN" dirty="0"/>
              <a:t>S</a:t>
            </a:r>
            <a:r>
              <a:rPr lang="zh-CN" altLang="en-US" dirty="0"/>
              <a:t>中，以</a:t>
            </a:r>
            <a:r>
              <a:rPr lang="en-US" altLang="zh-CN" dirty="0"/>
              <a:t>(</a:t>
            </a:r>
            <a:r>
              <a:rPr lang="en-US" altLang="zh-CN" dirty="0" err="1"/>
              <a:t>i,j</a:t>
            </a:r>
            <a:r>
              <a:rPr lang="en-US" altLang="zh-CN" dirty="0"/>
              <a:t>)</a:t>
            </a:r>
            <a:r>
              <a:rPr lang="zh-CN" altLang="en-US" dirty="0"/>
              <a:t>为左上角，取</a:t>
            </a:r>
            <a:r>
              <a:rPr lang="en-US" altLang="zh-CN" dirty="0" err="1"/>
              <a:t>MxN</a:t>
            </a:r>
            <a:r>
              <a:rPr lang="zh-CN" altLang="en-US" dirty="0"/>
              <a:t>大小的子图，计算其与模板的相似度；遍历整个搜索图，在所有能够取到的子图中，找到与模板图最相似的子图作为最终匹配结果。</a:t>
            </a:r>
            <a:endParaRPr lang="en-US" altLang="zh-CN" dirty="0"/>
          </a:p>
          <a:p>
            <a:r>
              <a:rPr lang="en-US" altLang="zh-CN" dirty="0"/>
              <a:t>MAD</a:t>
            </a:r>
            <a:r>
              <a:rPr lang="zh-CN" altLang="en-US" dirty="0"/>
              <a:t>算法的相似性测度公式如下</a:t>
            </a:r>
            <a:endParaRPr lang="en-US" altLang="zh-CN" dirty="0"/>
          </a:p>
          <a:p>
            <a:endParaRPr lang="en-US" altLang="zh-CN" dirty="0"/>
          </a:p>
          <a:p>
            <a:endParaRPr lang="en-US" altLang="zh-CN" dirty="0"/>
          </a:p>
          <a:p>
            <a:endParaRPr lang="zh-CN" altLang="en-US" dirty="0"/>
          </a:p>
        </p:txBody>
      </p:sp>
      <p:pic>
        <p:nvPicPr>
          <p:cNvPr id="6" name="Picture 2" descr="https://img-blog.csdn.net/20150818214921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47" y="4201805"/>
            <a:ext cx="9379082" cy="142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5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SAD</a:t>
            </a:r>
            <a:r>
              <a:rPr lang="zh-CN" altLang="en-US" dirty="0"/>
              <a:t>算法</a:t>
            </a:r>
          </a:p>
        </p:txBody>
      </p:sp>
      <p:sp>
        <p:nvSpPr>
          <p:cNvPr id="3" name="内容占位符 2"/>
          <p:cNvSpPr>
            <a:spLocks noGrp="1"/>
          </p:cNvSpPr>
          <p:nvPr>
            <p:ph idx="1"/>
          </p:nvPr>
        </p:nvSpPr>
        <p:spPr/>
        <p:txBody>
          <a:bodyPr/>
          <a:lstStyle/>
          <a:p>
            <a:r>
              <a:rPr lang="zh-CN" altLang="en-US" dirty="0"/>
              <a:t>绝对误差和算法（</a:t>
            </a:r>
            <a:r>
              <a:rPr lang="en-US" altLang="zh-CN" b="1" dirty="0"/>
              <a:t>Sum of Absolute Differences</a:t>
            </a:r>
            <a:r>
              <a:rPr lang="zh-CN" altLang="en-US" dirty="0"/>
              <a:t>，简称</a:t>
            </a:r>
            <a:r>
              <a:rPr lang="en-US" altLang="zh-CN" b="1" dirty="0"/>
              <a:t>SAD</a:t>
            </a:r>
            <a:r>
              <a:rPr lang="zh-CN" altLang="en-US" dirty="0"/>
              <a:t>算法）。实际上，</a:t>
            </a:r>
            <a:r>
              <a:rPr lang="en-US" altLang="zh-CN" b="1" dirty="0"/>
              <a:t>SAD</a:t>
            </a:r>
            <a:r>
              <a:rPr lang="zh-CN" altLang="en-US" dirty="0"/>
              <a:t>算法与</a:t>
            </a:r>
            <a:r>
              <a:rPr lang="en-US" altLang="zh-CN" b="1" dirty="0"/>
              <a:t>MAD</a:t>
            </a:r>
            <a:r>
              <a:rPr lang="zh-CN" altLang="en-US" dirty="0"/>
              <a:t>算法思想几乎是完全一致，只是其相似度测量公式有一点改动（计算的是子图与模板图的</a:t>
            </a:r>
            <a:r>
              <a:rPr lang="en-US" altLang="zh-CN" b="1" dirty="0"/>
              <a:t>L1</a:t>
            </a:r>
            <a:r>
              <a:rPr lang="zh-CN" altLang="en-US" dirty="0"/>
              <a:t>距离。</a:t>
            </a:r>
            <a:endParaRPr lang="en-US" altLang="zh-CN" dirty="0"/>
          </a:p>
          <a:p>
            <a:r>
              <a:rPr lang="en-US" altLang="zh-CN" dirty="0"/>
              <a:t>MAD</a:t>
            </a:r>
            <a:r>
              <a:rPr lang="zh-CN" altLang="en-US" dirty="0"/>
              <a:t>算法的相似性测度公式如下</a:t>
            </a:r>
            <a:endParaRPr lang="en-US" altLang="zh-CN" dirty="0"/>
          </a:p>
          <a:p>
            <a:endParaRPr lang="en-US" altLang="zh-CN" dirty="0"/>
          </a:p>
          <a:p>
            <a:endParaRPr lang="en-US" altLang="zh-CN" dirty="0"/>
          </a:p>
          <a:p>
            <a:endParaRPr lang="zh-CN" altLang="en-US" dirty="0"/>
          </a:p>
        </p:txBody>
      </p:sp>
      <p:pic>
        <p:nvPicPr>
          <p:cNvPr id="3074" name="Picture 2" descr="https://img-blog.csdn.net/201508182149317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349" y="4001294"/>
            <a:ext cx="10049301" cy="170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80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MSD</a:t>
            </a:r>
            <a:r>
              <a:rPr lang="zh-CN" altLang="en-US" dirty="0"/>
              <a:t>算法</a:t>
            </a:r>
          </a:p>
        </p:txBody>
      </p:sp>
      <p:sp>
        <p:nvSpPr>
          <p:cNvPr id="3" name="内容占位符 2"/>
          <p:cNvSpPr>
            <a:spLocks noGrp="1"/>
          </p:cNvSpPr>
          <p:nvPr>
            <p:ph idx="1"/>
          </p:nvPr>
        </p:nvSpPr>
        <p:spPr/>
        <p:txBody>
          <a:bodyPr/>
          <a:lstStyle/>
          <a:p>
            <a:r>
              <a:rPr lang="zh-CN" altLang="en-US" dirty="0"/>
              <a:t>平均误差平方和算法（</a:t>
            </a:r>
            <a:r>
              <a:rPr lang="en-US" altLang="zh-CN" b="1" dirty="0"/>
              <a:t>Mean Square Differences</a:t>
            </a:r>
            <a:r>
              <a:rPr lang="zh-CN" altLang="en-US" dirty="0"/>
              <a:t>，简称</a:t>
            </a:r>
            <a:r>
              <a:rPr lang="en-US" altLang="zh-CN" b="1" dirty="0"/>
              <a:t>MSD</a:t>
            </a:r>
            <a:r>
              <a:rPr lang="zh-CN" altLang="en-US" dirty="0"/>
              <a:t>算法），也称均方差算法。实际上，</a:t>
            </a:r>
            <a:r>
              <a:rPr lang="en-US" altLang="zh-CN" b="1" dirty="0"/>
              <a:t>MSD</a:t>
            </a:r>
            <a:r>
              <a:rPr lang="zh-CN" altLang="en-US" dirty="0"/>
              <a:t>之余</a:t>
            </a:r>
            <a:r>
              <a:rPr lang="en-US" altLang="zh-CN" b="1" dirty="0"/>
              <a:t>SSD</a:t>
            </a:r>
            <a:r>
              <a:rPr lang="zh-CN" altLang="en-US" dirty="0"/>
              <a:t>，等同于</a:t>
            </a:r>
            <a:r>
              <a:rPr lang="en-US" altLang="zh-CN" b="1" dirty="0"/>
              <a:t>MAD</a:t>
            </a:r>
            <a:r>
              <a:rPr lang="zh-CN" altLang="en-US" dirty="0"/>
              <a:t>之余</a:t>
            </a:r>
            <a:r>
              <a:rPr lang="en-US" altLang="zh-CN" b="1" dirty="0"/>
              <a:t>SAD</a:t>
            </a:r>
            <a:r>
              <a:rPr lang="zh-CN" altLang="en-US" dirty="0"/>
              <a:t>（计算的是子图与模板图的</a:t>
            </a:r>
            <a:r>
              <a:rPr lang="en-US" altLang="zh-CN" b="1" dirty="0"/>
              <a:t>L2</a:t>
            </a:r>
            <a:r>
              <a:rPr lang="zh-CN" altLang="en-US" dirty="0"/>
              <a:t>距离的平均值），故此处不再赘述。</a:t>
            </a:r>
            <a:endParaRPr lang="en-US" altLang="zh-CN" dirty="0"/>
          </a:p>
          <a:p>
            <a:endParaRPr lang="zh-CN" altLang="en-US" dirty="0"/>
          </a:p>
        </p:txBody>
      </p:sp>
      <p:pic>
        <p:nvPicPr>
          <p:cNvPr id="3080" name="Picture 8" descr="https://img-blog.csdn.net/201508182203014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01294"/>
            <a:ext cx="10055899" cy="146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7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SSD</a:t>
            </a:r>
            <a:r>
              <a:rPr lang="zh-CN" altLang="en-US" dirty="0"/>
              <a:t>算法</a:t>
            </a:r>
          </a:p>
        </p:txBody>
      </p:sp>
      <p:sp>
        <p:nvSpPr>
          <p:cNvPr id="3" name="内容占位符 2"/>
          <p:cNvSpPr>
            <a:spLocks noGrp="1"/>
          </p:cNvSpPr>
          <p:nvPr>
            <p:ph idx="1"/>
          </p:nvPr>
        </p:nvSpPr>
        <p:spPr/>
        <p:txBody>
          <a:bodyPr/>
          <a:lstStyle/>
          <a:p>
            <a:r>
              <a:rPr lang="zh-CN" altLang="en-US" dirty="0"/>
              <a:t>误差平方和算法（</a:t>
            </a:r>
            <a:r>
              <a:rPr lang="en-US" altLang="zh-CN" b="1" dirty="0"/>
              <a:t>Sum of Squared Differences</a:t>
            </a:r>
            <a:r>
              <a:rPr lang="zh-CN" altLang="en-US" dirty="0"/>
              <a:t>，简称</a:t>
            </a:r>
            <a:r>
              <a:rPr lang="en-US" altLang="zh-CN" b="1" dirty="0"/>
              <a:t>SSD</a:t>
            </a:r>
            <a:r>
              <a:rPr lang="zh-CN" altLang="en-US" dirty="0"/>
              <a:t>算法），也叫差方和算法。实际上，</a:t>
            </a:r>
            <a:r>
              <a:rPr lang="en-US" altLang="zh-CN" b="1" dirty="0"/>
              <a:t>SSD</a:t>
            </a:r>
            <a:r>
              <a:rPr lang="zh-CN" altLang="en-US" dirty="0"/>
              <a:t>算法与</a:t>
            </a:r>
            <a:r>
              <a:rPr lang="en-US" altLang="zh-CN" b="1" dirty="0"/>
              <a:t>SAD</a:t>
            </a:r>
            <a:r>
              <a:rPr lang="zh-CN" altLang="en-US" dirty="0"/>
              <a:t>算法如出一辙，只是其相似度测量公式有一点改动（计算的是子图与模板图的</a:t>
            </a:r>
            <a:r>
              <a:rPr lang="en-US" altLang="zh-CN" b="1" dirty="0"/>
              <a:t>L2</a:t>
            </a:r>
            <a:r>
              <a:rPr lang="zh-CN" altLang="en-US" dirty="0"/>
              <a:t>距离）。</a:t>
            </a:r>
            <a:endParaRPr lang="en-US" altLang="zh-CN" dirty="0"/>
          </a:p>
          <a:p>
            <a:endParaRPr lang="en-US" altLang="zh-CN" dirty="0"/>
          </a:p>
          <a:p>
            <a:endParaRPr lang="zh-CN" altLang="en-US" dirty="0"/>
          </a:p>
        </p:txBody>
      </p:sp>
      <p:pic>
        <p:nvPicPr>
          <p:cNvPr id="3076" name="Picture 4" descr="https://img-blog.csdn.net/20150818215623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230" y="3798852"/>
            <a:ext cx="10498576" cy="174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53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NCC</a:t>
            </a:r>
            <a:r>
              <a:rPr lang="zh-CN" altLang="en-US" dirty="0"/>
              <a:t>算法</a:t>
            </a:r>
          </a:p>
        </p:txBody>
      </p:sp>
      <p:sp>
        <p:nvSpPr>
          <p:cNvPr id="3" name="内容占位符 2"/>
          <p:cNvSpPr>
            <a:spLocks noGrp="1"/>
          </p:cNvSpPr>
          <p:nvPr>
            <p:ph idx="1"/>
          </p:nvPr>
        </p:nvSpPr>
        <p:spPr/>
        <p:txBody>
          <a:bodyPr/>
          <a:lstStyle/>
          <a:p>
            <a:r>
              <a:rPr lang="zh-CN" altLang="en-US" dirty="0"/>
              <a:t>归一化积相关算法（</a:t>
            </a:r>
            <a:r>
              <a:rPr lang="en-US" altLang="zh-CN" b="1" dirty="0"/>
              <a:t>Normalized Cross Correlation</a:t>
            </a:r>
            <a:r>
              <a:rPr lang="zh-CN" altLang="en-US" dirty="0"/>
              <a:t>，简称</a:t>
            </a:r>
            <a:r>
              <a:rPr lang="en-US" altLang="zh-CN" b="1" dirty="0"/>
              <a:t>NCC</a:t>
            </a:r>
            <a:r>
              <a:rPr lang="zh-CN" altLang="en-US" dirty="0"/>
              <a:t>算法），与上面算法相似，依然是利用子图与模板图的灰度，通过归一化的相关性度量公式来计算二者之间的匹配程度。</a:t>
            </a:r>
          </a:p>
          <a:p>
            <a:pPr marL="0" indent="0">
              <a:buNone/>
            </a:pPr>
            <a:endParaRPr lang="en-US" altLang="zh-CN" dirty="0"/>
          </a:p>
          <a:p>
            <a:endParaRPr lang="zh-CN" altLang="en-US" dirty="0"/>
          </a:p>
        </p:txBody>
      </p:sp>
      <p:pic>
        <p:nvPicPr>
          <p:cNvPr id="7170" name="Picture 2" descr="https://img-blog.csdn.net/201508182226463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885" y="3775881"/>
            <a:ext cx="9324301" cy="101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42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b="1" dirty="0"/>
              <a:t> </a:t>
            </a:r>
            <a:r>
              <a:rPr lang="en-US" altLang="zh-CN" dirty="0"/>
              <a:t>SSDA</a:t>
            </a:r>
            <a:r>
              <a:rPr lang="zh-CN" altLang="en-US" dirty="0"/>
              <a:t>算法</a:t>
            </a:r>
          </a:p>
        </p:txBody>
      </p:sp>
      <p:sp>
        <p:nvSpPr>
          <p:cNvPr id="3" name="内容占位符 2"/>
          <p:cNvSpPr>
            <a:spLocks noGrp="1"/>
          </p:cNvSpPr>
          <p:nvPr>
            <p:ph idx="1"/>
          </p:nvPr>
        </p:nvSpPr>
        <p:spPr/>
        <p:txBody>
          <a:bodyPr>
            <a:normAutofit/>
          </a:bodyPr>
          <a:lstStyle/>
          <a:p>
            <a:r>
              <a:rPr lang="zh-CN" altLang="en-US" dirty="0"/>
              <a:t>序贯相似性检测算法（</a:t>
            </a:r>
            <a:r>
              <a:rPr lang="en-US" altLang="zh-CN" dirty="0"/>
              <a:t>Sequential </a:t>
            </a:r>
            <a:r>
              <a:rPr lang="en-US" altLang="zh-CN" dirty="0" err="1"/>
              <a:t>Similiarity</a:t>
            </a:r>
            <a:r>
              <a:rPr lang="en-US" altLang="zh-CN" dirty="0"/>
              <a:t> Detection Algorithm</a:t>
            </a:r>
            <a:r>
              <a:rPr lang="zh-CN" altLang="en-US" dirty="0"/>
              <a:t>，简称</a:t>
            </a:r>
            <a:r>
              <a:rPr lang="en-US" altLang="zh-CN" dirty="0"/>
              <a:t>SSDA</a:t>
            </a:r>
            <a:r>
              <a:rPr lang="zh-CN" altLang="en-US" dirty="0"/>
              <a:t>算法），它是对传统模板匹配算法的改进，比</a:t>
            </a:r>
            <a:r>
              <a:rPr lang="en-US" altLang="zh-CN" dirty="0"/>
              <a:t>MAD</a:t>
            </a:r>
            <a:r>
              <a:rPr lang="zh-CN" altLang="en-US" dirty="0"/>
              <a:t>算法快几十到几百倍。</a:t>
            </a:r>
            <a:endParaRPr lang="en-US" altLang="zh-CN" dirty="0"/>
          </a:p>
          <a:p>
            <a:endParaRPr lang="zh-CN" altLang="en-US" dirty="0"/>
          </a:p>
        </p:txBody>
      </p:sp>
    </p:spTree>
    <p:extLst>
      <p:ext uri="{BB962C8B-B14F-4D97-AF65-F5344CB8AC3E}">
        <p14:creationId xmlns:p14="http://schemas.microsoft.com/office/powerpoint/2010/main" val="302563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基于灰度的模板匹配算法：</a:t>
            </a:r>
            <a:r>
              <a:rPr lang="en-US" altLang="zh-CN" dirty="0"/>
              <a:t>SATD</a:t>
            </a:r>
            <a:r>
              <a:rPr lang="zh-CN" altLang="en-US" dirty="0"/>
              <a:t>算法</a:t>
            </a:r>
          </a:p>
        </p:txBody>
      </p:sp>
      <p:sp>
        <p:nvSpPr>
          <p:cNvPr id="3" name="内容占位符 2"/>
          <p:cNvSpPr>
            <a:spLocks noGrp="1"/>
          </p:cNvSpPr>
          <p:nvPr>
            <p:ph idx="1"/>
          </p:nvPr>
        </p:nvSpPr>
        <p:spPr/>
        <p:txBody>
          <a:bodyPr>
            <a:normAutofit lnSpcReduction="10000"/>
          </a:bodyPr>
          <a:lstStyle/>
          <a:p>
            <a:r>
              <a:rPr lang="en-US" altLang="zh-CN" dirty="0" err="1"/>
              <a:t>hadamard</a:t>
            </a:r>
            <a:r>
              <a:rPr lang="zh-CN" altLang="en-US" dirty="0"/>
              <a:t>变换算法（</a:t>
            </a:r>
            <a:r>
              <a:rPr lang="en-US" altLang="zh-CN" dirty="0"/>
              <a:t>Sum of Absolute Transformed Difference</a:t>
            </a:r>
            <a:r>
              <a:rPr lang="zh-CN" altLang="en-US" dirty="0"/>
              <a:t>，简称</a:t>
            </a:r>
            <a:r>
              <a:rPr lang="en-US" altLang="zh-CN" dirty="0"/>
              <a:t>SATD</a:t>
            </a:r>
            <a:r>
              <a:rPr lang="zh-CN" altLang="en-US" dirty="0"/>
              <a:t>算法），它是经</a:t>
            </a:r>
            <a:r>
              <a:rPr lang="en-US" altLang="zh-CN" dirty="0" err="1"/>
              <a:t>hadamard</a:t>
            </a:r>
            <a:r>
              <a:rPr lang="zh-CN" altLang="en-US" dirty="0"/>
              <a:t>变换再对绝对值求和算法。</a:t>
            </a:r>
            <a:r>
              <a:rPr lang="en-US" altLang="zh-CN" dirty="0" err="1"/>
              <a:t>hadamard</a:t>
            </a:r>
            <a:r>
              <a:rPr lang="zh-CN" altLang="en-US" dirty="0"/>
              <a:t>变换等价于把原图像</a:t>
            </a:r>
            <a:r>
              <a:rPr lang="en-US" altLang="zh-CN" dirty="0"/>
              <a:t>Q</a:t>
            </a:r>
            <a:r>
              <a:rPr lang="zh-CN" altLang="en-US" dirty="0"/>
              <a:t>矩阵左右分别乘以一个</a:t>
            </a:r>
            <a:r>
              <a:rPr lang="en-US" altLang="zh-CN" dirty="0" err="1"/>
              <a:t>hadamard</a:t>
            </a:r>
            <a:r>
              <a:rPr lang="zh-CN" altLang="en-US" dirty="0"/>
              <a:t>变换矩阵</a:t>
            </a:r>
            <a:r>
              <a:rPr lang="en-US" altLang="zh-CN" dirty="0"/>
              <a:t>H</a:t>
            </a:r>
            <a:r>
              <a:rPr lang="zh-CN" altLang="en-US" dirty="0"/>
              <a:t>。其中，</a:t>
            </a:r>
            <a:r>
              <a:rPr lang="en-US" altLang="zh-CN" dirty="0" err="1"/>
              <a:t>hardamard</a:t>
            </a:r>
            <a:r>
              <a:rPr lang="zh-CN" altLang="en-US" dirty="0"/>
              <a:t>变换矩阵</a:t>
            </a:r>
            <a:r>
              <a:rPr lang="en-US" altLang="zh-CN" dirty="0"/>
              <a:t>H</a:t>
            </a:r>
            <a:r>
              <a:rPr lang="zh-CN" altLang="en-US" dirty="0"/>
              <a:t>的元素都是</a:t>
            </a:r>
            <a:r>
              <a:rPr lang="en-US" altLang="zh-CN" dirty="0"/>
              <a:t>1</a:t>
            </a:r>
            <a:r>
              <a:rPr lang="zh-CN" altLang="en-US" dirty="0"/>
              <a:t>或</a:t>
            </a:r>
            <a:r>
              <a:rPr lang="en-US" altLang="zh-CN" dirty="0"/>
              <a:t>-1</a:t>
            </a:r>
            <a:r>
              <a:rPr lang="zh-CN" altLang="en-US" dirty="0"/>
              <a:t>，是一个正交矩阵，可以由</a:t>
            </a:r>
            <a:r>
              <a:rPr lang="en-US" altLang="zh-CN" dirty="0"/>
              <a:t>MATLAB</a:t>
            </a:r>
            <a:r>
              <a:rPr lang="zh-CN" altLang="en-US" dirty="0"/>
              <a:t>中的</a:t>
            </a:r>
            <a:r>
              <a:rPr lang="en-US" altLang="zh-CN" dirty="0" err="1"/>
              <a:t>hadamard</a:t>
            </a:r>
            <a:r>
              <a:rPr lang="en-US" altLang="zh-CN" dirty="0"/>
              <a:t>(n)</a:t>
            </a:r>
            <a:r>
              <a:rPr lang="zh-CN" altLang="en-US" dirty="0"/>
              <a:t>函数生成，</a:t>
            </a:r>
            <a:r>
              <a:rPr lang="en-US" altLang="zh-CN" dirty="0"/>
              <a:t>n</a:t>
            </a:r>
            <a:r>
              <a:rPr lang="zh-CN" altLang="en-US" dirty="0"/>
              <a:t>代表</a:t>
            </a:r>
            <a:r>
              <a:rPr lang="en-US" altLang="zh-CN" dirty="0"/>
              <a:t>n</a:t>
            </a:r>
            <a:r>
              <a:rPr lang="zh-CN" altLang="en-US" dirty="0"/>
              <a:t>阶方阵。     </a:t>
            </a:r>
            <a:endParaRPr lang="en-US" altLang="zh-CN" dirty="0"/>
          </a:p>
          <a:p>
            <a:r>
              <a:rPr lang="zh-CN" altLang="en-US" dirty="0"/>
              <a:t> </a:t>
            </a:r>
            <a:r>
              <a:rPr lang="en-US" altLang="zh-CN" dirty="0"/>
              <a:t>SATD</a:t>
            </a:r>
            <a:r>
              <a:rPr lang="zh-CN" altLang="en-US" dirty="0"/>
              <a:t>算法就是将模板与子图做差后得到的矩阵</a:t>
            </a:r>
            <a:r>
              <a:rPr lang="en-US" altLang="zh-CN" dirty="0"/>
              <a:t>Q</a:t>
            </a:r>
            <a:r>
              <a:rPr lang="zh-CN" altLang="en-US" dirty="0"/>
              <a:t>，再对矩阵</a:t>
            </a:r>
            <a:r>
              <a:rPr lang="en-US" altLang="zh-CN" dirty="0"/>
              <a:t>Q</a:t>
            </a:r>
            <a:r>
              <a:rPr lang="zh-CN" altLang="en-US" dirty="0"/>
              <a:t>求其</a:t>
            </a:r>
            <a:r>
              <a:rPr lang="en-US" altLang="zh-CN" dirty="0" err="1"/>
              <a:t>hadamard</a:t>
            </a:r>
            <a:r>
              <a:rPr lang="zh-CN" altLang="en-US" dirty="0"/>
              <a:t>变换（左右同时乘以</a:t>
            </a:r>
            <a:r>
              <a:rPr lang="en-US" altLang="zh-CN" dirty="0"/>
              <a:t>H</a:t>
            </a:r>
            <a:r>
              <a:rPr lang="zh-CN" altLang="en-US" dirty="0"/>
              <a:t>，即</a:t>
            </a:r>
            <a:r>
              <a:rPr lang="en-US" altLang="zh-CN" dirty="0"/>
              <a:t>HQH</a:t>
            </a:r>
            <a:r>
              <a:rPr lang="zh-CN" altLang="en-US" dirty="0"/>
              <a:t>），对变换都得矩阵求其元素的绝对值之和即</a:t>
            </a:r>
            <a:r>
              <a:rPr lang="en-US" altLang="zh-CN" dirty="0"/>
              <a:t>SATD</a:t>
            </a:r>
            <a:r>
              <a:rPr lang="zh-CN" altLang="en-US" dirty="0"/>
              <a:t>值，作为相似度的判别依据。对所有子图都进行如上的变换后，找到</a:t>
            </a:r>
            <a:r>
              <a:rPr lang="en-US" altLang="zh-CN" dirty="0"/>
              <a:t>SATD</a:t>
            </a:r>
            <a:r>
              <a:rPr lang="zh-CN" altLang="en-US" dirty="0"/>
              <a:t>值最小的子图，便是最佳匹配。</a:t>
            </a:r>
          </a:p>
          <a:p>
            <a:endParaRPr lang="zh-CN" altLang="en-US" dirty="0"/>
          </a:p>
        </p:txBody>
      </p:sp>
    </p:spTree>
    <p:extLst>
      <p:ext uri="{BB962C8B-B14F-4D97-AF65-F5344CB8AC3E}">
        <p14:creationId xmlns:p14="http://schemas.microsoft.com/office/powerpoint/2010/main" val="174939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基于特征的匹配算法</a:t>
            </a:r>
          </a:p>
        </p:txBody>
      </p:sp>
      <p:sp>
        <p:nvSpPr>
          <p:cNvPr id="3" name="内容占位符 2"/>
          <p:cNvSpPr>
            <a:spLocks noGrp="1"/>
          </p:cNvSpPr>
          <p:nvPr>
            <p:ph idx="1"/>
          </p:nvPr>
        </p:nvSpPr>
        <p:spPr/>
        <p:txBody>
          <a:bodyPr/>
          <a:lstStyle/>
          <a:p>
            <a:r>
              <a:rPr lang="zh-CN" altLang="en-US" dirty="0"/>
              <a:t>首先提取图像的特征，再生成特征描述子，最后根据描述子的相似程度对两幅图像的特征之间进行匹配。图像的特征主要可以分为点、线（边缘）、区域（面）等特征，也可以分为局部特征和全局特征。</a:t>
            </a:r>
          </a:p>
        </p:txBody>
      </p:sp>
    </p:spTree>
    <p:extLst>
      <p:ext uri="{BB962C8B-B14F-4D97-AF65-F5344CB8AC3E}">
        <p14:creationId xmlns:p14="http://schemas.microsoft.com/office/powerpoint/2010/main" val="25394797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7472</TotalTime>
  <Words>1069</Words>
  <Application>Microsoft Office PowerPoint</Application>
  <PresentationFormat>宽屏</PresentationFormat>
  <Paragraphs>45</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Calibri Light</vt:lpstr>
      <vt:lpstr>Office 主题</vt:lpstr>
      <vt:lpstr>图像匹配算法</vt:lpstr>
      <vt:lpstr>基于灰度的模板匹配算法： MAD算法</vt:lpstr>
      <vt:lpstr>基于灰度的模板匹配算法： SAD算法</vt:lpstr>
      <vt:lpstr>基于灰度的模板匹配算法： MSD算法</vt:lpstr>
      <vt:lpstr>基于灰度的模板匹配算法： SSD算法</vt:lpstr>
      <vt:lpstr>基于灰度的模板匹配算法： NCC算法</vt:lpstr>
      <vt:lpstr>基于灰度的模板匹配算法： SSDA算法</vt:lpstr>
      <vt:lpstr>基于灰度的模板匹配算法：SATD算法</vt:lpstr>
      <vt:lpstr>基于特征的匹配算法</vt:lpstr>
      <vt:lpstr>图像矩</vt:lpstr>
      <vt:lpstr>建立模型库</vt:lpstr>
      <vt:lpstr>特征描述</vt:lpstr>
      <vt:lpstr>链码描述子</vt:lpstr>
      <vt:lpstr>矩描述子</vt:lpstr>
      <vt:lpstr>傅立叶描述子</vt:lpstr>
      <vt:lpstr>获取目标图像的特征</vt:lpstr>
      <vt:lpstr>优点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FZ</dc:creator>
  <cp:lastModifiedBy>FZ Z</cp:lastModifiedBy>
  <cp:revision>23</cp:revision>
  <dcterms:created xsi:type="dcterms:W3CDTF">2018-11-15T07:28:49Z</dcterms:created>
  <dcterms:modified xsi:type="dcterms:W3CDTF">2018-12-03T13:15:40Z</dcterms:modified>
</cp:coreProperties>
</file>