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84" r:id="rId4"/>
    <p:sldId id="285" r:id="rId5"/>
    <p:sldId id="286" r:id="rId6"/>
    <p:sldId id="287" r:id="rId7"/>
    <p:sldId id="288" r:id="rId8"/>
    <p:sldId id="258" r:id="rId9"/>
    <p:sldId id="265" r:id="rId10"/>
    <p:sldId id="266" r:id="rId11"/>
    <p:sldId id="267" r:id="rId12"/>
    <p:sldId id="289" r:id="rId13"/>
    <p:sldId id="268" r:id="rId14"/>
    <p:sldId id="290" r:id="rId15"/>
    <p:sldId id="271" r:id="rId16"/>
    <p:sldId id="277" r:id="rId17"/>
    <p:sldId id="281" r:id="rId18"/>
    <p:sldId id="279" r:id="rId19"/>
    <p:sldId id="280" r:id="rId20"/>
    <p:sldId id="291" r:id="rId21"/>
    <p:sldId id="292"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三个偏转角度准确</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0.25</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Sheet1!$B$2:$B$6</c:f>
              <c:numCache>
                <c:formatCode>General</c:formatCode>
                <c:ptCount val="5"/>
                <c:pt idx="0">
                  <c:v>1515</c:v>
                </c:pt>
                <c:pt idx="1">
                  <c:v>1610</c:v>
                </c:pt>
                <c:pt idx="2">
                  <c:v>1650</c:v>
                </c:pt>
                <c:pt idx="3">
                  <c:v>1623</c:v>
                </c:pt>
                <c:pt idx="4">
                  <c:v>1613</c:v>
                </c:pt>
              </c:numCache>
            </c:numRef>
          </c:val>
          <c:smooth val="0"/>
          <c:extLst>
            <c:ext xmlns:c16="http://schemas.microsoft.com/office/drawing/2014/chart" uri="{C3380CC4-5D6E-409C-BE32-E72D297353CC}">
              <c16:uniqueId val="{00000000-0FFC-4746-AB5F-24BAF93258F4}"/>
            </c:ext>
          </c:extLst>
        </c:ser>
        <c:ser>
          <c:idx val="1"/>
          <c:order val="1"/>
          <c:tx>
            <c:strRef>
              <c:f>Sheet1!$C$1</c:f>
              <c:strCache>
                <c:ptCount val="1"/>
                <c:pt idx="0">
                  <c:v>0.26</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Sheet1!$C$2:$C$6</c:f>
              <c:numCache>
                <c:formatCode>General</c:formatCode>
                <c:ptCount val="5"/>
                <c:pt idx="0">
                  <c:v>1637</c:v>
                </c:pt>
                <c:pt idx="1">
                  <c:v>1733</c:v>
                </c:pt>
                <c:pt idx="2">
                  <c:v>1778</c:v>
                </c:pt>
                <c:pt idx="3">
                  <c:v>1752</c:v>
                </c:pt>
                <c:pt idx="4">
                  <c:v>1744</c:v>
                </c:pt>
              </c:numCache>
            </c:numRef>
          </c:val>
          <c:smooth val="0"/>
          <c:extLst>
            <c:ext xmlns:c16="http://schemas.microsoft.com/office/drawing/2014/chart" uri="{C3380CC4-5D6E-409C-BE32-E72D297353CC}">
              <c16:uniqueId val="{00000001-0FFC-4746-AB5F-24BAF93258F4}"/>
            </c:ext>
          </c:extLst>
        </c:ser>
        <c:ser>
          <c:idx val="2"/>
          <c:order val="2"/>
          <c:tx>
            <c:strRef>
              <c:f>Sheet1!$D$1</c:f>
              <c:strCache>
                <c:ptCount val="1"/>
                <c:pt idx="0">
                  <c:v>0.27</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Sheet1!$D$2:$D$6</c:f>
              <c:numCache>
                <c:formatCode>General</c:formatCode>
                <c:ptCount val="5"/>
                <c:pt idx="0">
                  <c:v>1703</c:v>
                </c:pt>
                <c:pt idx="1">
                  <c:v>1796</c:v>
                </c:pt>
                <c:pt idx="2">
                  <c:v>1834</c:v>
                </c:pt>
                <c:pt idx="3">
                  <c:v>1817</c:v>
                </c:pt>
                <c:pt idx="4">
                  <c:v>1804</c:v>
                </c:pt>
              </c:numCache>
            </c:numRef>
          </c:val>
          <c:smooth val="0"/>
          <c:extLst>
            <c:ext xmlns:c16="http://schemas.microsoft.com/office/drawing/2014/chart" uri="{C3380CC4-5D6E-409C-BE32-E72D297353CC}">
              <c16:uniqueId val="{00000000-6351-4163-92EB-BD8394FCD472}"/>
            </c:ext>
          </c:extLst>
        </c:ser>
        <c:ser>
          <c:idx val="3"/>
          <c:order val="3"/>
          <c:tx>
            <c:strRef>
              <c:f>Sheet1!$E$1</c:f>
              <c:strCache>
                <c:ptCount val="1"/>
                <c:pt idx="0">
                  <c:v>0.28</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Sheet1!$E$2:$E$6</c:f>
              <c:numCache>
                <c:formatCode>General</c:formatCode>
                <c:ptCount val="5"/>
                <c:pt idx="0">
                  <c:v>1782</c:v>
                </c:pt>
                <c:pt idx="1">
                  <c:v>1866</c:v>
                </c:pt>
                <c:pt idx="2">
                  <c:v>1888</c:v>
                </c:pt>
                <c:pt idx="3">
                  <c:v>1870</c:v>
                </c:pt>
                <c:pt idx="4">
                  <c:v>1864</c:v>
                </c:pt>
              </c:numCache>
            </c:numRef>
          </c:val>
          <c:smooth val="0"/>
          <c:extLst>
            <c:ext xmlns:c16="http://schemas.microsoft.com/office/drawing/2014/chart" uri="{C3380CC4-5D6E-409C-BE32-E72D297353CC}">
              <c16:uniqueId val="{00000001-6351-4163-92EB-BD8394FCD472}"/>
            </c:ext>
          </c:extLst>
        </c:ser>
        <c:ser>
          <c:idx val="4"/>
          <c:order val="4"/>
          <c:tx>
            <c:strRef>
              <c:f>Sheet1!$F$1</c:f>
              <c:strCache>
                <c:ptCount val="1"/>
                <c:pt idx="0">
                  <c:v>0.29</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Sheet1!$F$2:$F$6</c:f>
              <c:numCache>
                <c:formatCode>General</c:formatCode>
                <c:ptCount val="5"/>
                <c:pt idx="0">
                  <c:v>1829</c:v>
                </c:pt>
                <c:pt idx="1">
                  <c:v>1904</c:v>
                </c:pt>
                <c:pt idx="2">
                  <c:v>1918</c:v>
                </c:pt>
                <c:pt idx="3">
                  <c:v>1903</c:v>
                </c:pt>
                <c:pt idx="4">
                  <c:v>1898</c:v>
                </c:pt>
              </c:numCache>
            </c:numRef>
          </c:val>
          <c:smooth val="0"/>
          <c:extLst>
            <c:ext xmlns:c16="http://schemas.microsoft.com/office/drawing/2014/chart" uri="{C3380CC4-5D6E-409C-BE32-E72D297353CC}">
              <c16:uniqueId val="{00000000-B0EA-45BD-88A9-8480B0489164}"/>
            </c:ext>
          </c:extLst>
        </c:ser>
        <c:ser>
          <c:idx val="5"/>
          <c:order val="5"/>
          <c:tx>
            <c:strRef>
              <c:f>Sheet1!$G$1</c:f>
              <c:strCache>
                <c:ptCount val="1"/>
                <c:pt idx="0">
                  <c:v>0.3</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Sheet1!$G$2:$G$6</c:f>
              <c:numCache>
                <c:formatCode>General</c:formatCode>
                <c:ptCount val="5"/>
                <c:pt idx="0">
                  <c:v>1882</c:v>
                </c:pt>
                <c:pt idx="1">
                  <c:v>1932</c:v>
                </c:pt>
                <c:pt idx="2">
                  <c:v>1937</c:v>
                </c:pt>
                <c:pt idx="3">
                  <c:v>1924</c:v>
                </c:pt>
                <c:pt idx="4">
                  <c:v>1925</c:v>
                </c:pt>
              </c:numCache>
            </c:numRef>
          </c:val>
          <c:smooth val="0"/>
          <c:extLst>
            <c:ext xmlns:c16="http://schemas.microsoft.com/office/drawing/2014/chart" uri="{C3380CC4-5D6E-409C-BE32-E72D297353CC}">
              <c16:uniqueId val="{00000000-1890-4045-B68D-FA010EE82031}"/>
            </c:ext>
          </c:extLst>
        </c:ser>
        <c:dLbls>
          <c:dLblPos val="t"/>
          <c:showLegendKey val="0"/>
          <c:showVal val="1"/>
          <c:showCatName val="0"/>
          <c:showSerName val="0"/>
          <c:showPercent val="0"/>
          <c:showBubbleSize val="0"/>
        </c:dLbls>
        <c:marker val="1"/>
        <c:smooth val="0"/>
        <c:axId val="1810908416"/>
        <c:axId val="1802949168"/>
      </c:lineChart>
      <c:catAx>
        <c:axId val="18109084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图片比例</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02949168"/>
        <c:crosses val="autoZero"/>
        <c:auto val="1"/>
        <c:lblAlgn val="ctr"/>
        <c:lblOffset val="100"/>
        <c:noMultiLvlLbl val="0"/>
      </c:catAx>
      <c:valAx>
        <c:axId val="1802949168"/>
        <c:scaling>
          <c:orientation val="minMax"/>
          <c:min val="15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准确数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10908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三个偏转角度不准确</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9.5660447335387422E-2"/>
          <c:y val="1.6616608046354009E-2"/>
          <c:w val="0.90433955266461252"/>
          <c:h val="0.6741757744816661"/>
        </c:manualLayout>
      </c:layout>
      <c:lineChart>
        <c:grouping val="standard"/>
        <c:varyColors val="0"/>
        <c:ser>
          <c:idx val="0"/>
          <c:order val="0"/>
          <c:tx>
            <c:strRef>
              <c:f>Sheet1!$B$1</c:f>
              <c:strCache>
                <c:ptCount val="1"/>
                <c:pt idx="0">
                  <c:v>0.25</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Sheet1!$B$2:$B$6</c:f>
              <c:numCache>
                <c:formatCode>General</c:formatCode>
                <c:ptCount val="5"/>
                <c:pt idx="0">
                  <c:v>4</c:v>
                </c:pt>
                <c:pt idx="1">
                  <c:v>6</c:v>
                </c:pt>
                <c:pt idx="2">
                  <c:v>6</c:v>
                </c:pt>
                <c:pt idx="3">
                  <c:v>7</c:v>
                </c:pt>
                <c:pt idx="4">
                  <c:v>9</c:v>
                </c:pt>
              </c:numCache>
            </c:numRef>
          </c:val>
          <c:smooth val="0"/>
          <c:extLst>
            <c:ext xmlns:c16="http://schemas.microsoft.com/office/drawing/2014/chart" uri="{C3380CC4-5D6E-409C-BE32-E72D297353CC}">
              <c16:uniqueId val="{00000000-0FFC-4746-AB5F-24BAF93258F4}"/>
            </c:ext>
          </c:extLst>
        </c:ser>
        <c:ser>
          <c:idx val="1"/>
          <c:order val="1"/>
          <c:tx>
            <c:strRef>
              <c:f>Sheet1!$C$1</c:f>
              <c:strCache>
                <c:ptCount val="1"/>
                <c:pt idx="0">
                  <c:v>0.26</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Sheet1!$C$2:$C$6</c:f>
              <c:numCache>
                <c:formatCode>General</c:formatCode>
                <c:ptCount val="5"/>
                <c:pt idx="0">
                  <c:v>2</c:v>
                </c:pt>
                <c:pt idx="1">
                  <c:v>4</c:v>
                </c:pt>
                <c:pt idx="2">
                  <c:v>5</c:v>
                </c:pt>
                <c:pt idx="3">
                  <c:v>7</c:v>
                </c:pt>
                <c:pt idx="4">
                  <c:v>9</c:v>
                </c:pt>
              </c:numCache>
            </c:numRef>
          </c:val>
          <c:smooth val="0"/>
          <c:extLst>
            <c:ext xmlns:c16="http://schemas.microsoft.com/office/drawing/2014/chart" uri="{C3380CC4-5D6E-409C-BE32-E72D297353CC}">
              <c16:uniqueId val="{00000001-0FFC-4746-AB5F-24BAF93258F4}"/>
            </c:ext>
          </c:extLst>
        </c:ser>
        <c:ser>
          <c:idx val="2"/>
          <c:order val="2"/>
          <c:tx>
            <c:strRef>
              <c:f>Sheet1!$D$1</c:f>
              <c:strCache>
                <c:ptCount val="1"/>
                <c:pt idx="0">
                  <c:v>0.27</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Sheet1!$D$2:$D$6</c:f>
              <c:numCache>
                <c:formatCode>General</c:formatCode>
                <c:ptCount val="5"/>
                <c:pt idx="0">
                  <c:v>2</c:v>
                </c:pt>
                <c:pt idx="1">
                  <c:v>4</c:v>
                </c:pt>
                <c:pt idx="2">
                  <c:v>5</c:v>
                </c:pt>
                <c:pt idx="3">
                  <c:v>7</c:v>
                </c:pt>
                <c:pt idx="4">
                  <c:v>9</c:v>
                </c:pt>
              </c:numCache>
            </c:numRef>
          </c:val>
          <c:smooth val="0"/>
          <c:extLst>
            <c:ext xmlns:c16="http://schemas.microsoft.com/office/drawing/2014/chart" uri="{C3380CC4-5D6E-409C-BE32-E72D297353CC}">
              <c16:uniqueId val="{00000000-6351-4163-92EB-BD8394FCD472}"/>
            </c:ext>
          </c:extLst>
        </c:ser>
        <c:ser>
          <c:idx val="3"/>
          <c:order val="3"/>
          <c:tx>
            <c:strRef>
              <c:f>Sheet1!$E$1</c:f>
              <c:strCache>
                <c:ptCount val="1"/>
                <c:pt idx="0">
                  <c:v>0.28</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Sheet1!$E$2:$E$6</c:f>
              <c:numCache>
                <c:formatCode>General</c:formatCode>
                <c:ptCount val="5"/>
                <c:pt idx="0">
                  <c:v>2</c:v>
                </c:pt>
                <c:pt idx="1">
                  <c:v>4</c:v>
                </c:pt>
                <c:pt idx="2">
                  <c:v>5</c:v>
                </c:pt>
                <c:pt idx="3">
                  <c:v>7</c:v>
                </c:pt>
                <c:pt idx="4">
                  <c:v>9</c:v>
                </c:pt>
              </c:numCache>
            </c:numRef>
          </c:val>
          <c:smooth val="0"/>
          <c:extLst>
            <c:ext xmlns:c16="http://schemas.microsoft.com/office/drawing/2014/chart" uri="{C3380CC4-5D6E-409C-BE32-E72D297353CC}">
              <c16:uniqueId val="{00000001-6351-4163-92EB-BD8394FCD472}"/>
            </c:ext>
          </c:extLst>
        </c:ser>
        <c:ser>
          <c:idx val="4"/>
          <c:order val="4"/>
          <c:tx>
            <c:strRef>
              <c:f>Sheet1!$F$1</c:f>
              <c:strCache>
                <c:ptCount val="1"/>
                <c:pt idx="0">
                  <c:v>0.29</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Sheet1!$F$2:$F$6</c:f>
              <c:numCache>
                <c:formatCode>General</c:formatCode>
                <c:ptCount val="5"/>
                <c:pt idx="0">
                  <c:v>2</c:v>
                </c:pt>
                <c:pt idx="1">
                  <c:v>4</c:v>
                </c:pt>
                <c:pt idx="2">
                  <c:v>5</c:v>
                </c:pt>
                <c:pt idx="3">
                  <c:v>7</c:v>
                </c:pt>
                <c:pt idx="4">
                  <c:v>9</c:v>
                </c:pt>
              </c:numCache>
            </c:numRef>
          </c:val>
          <c:smooth val="0"/>
          <c:extLst>
            <c:ext xmlns:c16="http://schemas.microsoft.com/office/drawing/2014/chart" uri="{C3380CC4-5D6E-409C-BE32-E72D297353CC}">
              <c16:uniqueId val="{00000000-B0EA-45BD-88A9-8480B0489164}"/>
            </c:ext>
          </c:extLst>
        </c:ser>
        <c:ser>
          <c:idx val="5"/>
          <c:order val="5"/>
          <c:tx>
            <c:strRef>
              <c:f>Sheet1!$G$1</c:f>
              <c:strCache>
                <c:ptCount val="1"/>
                <c:pt idx="0">
                  <c:v>0.3</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Sheet1!$G$2:$G$6</c:f>
              <c:numCache>
                <c:formatCode>General</c:formatCode>
                <c:ptCount val="5"/>
                <c:pt idx="0">
                  <c:v>2</c:v>
                </c:pt>
                <c:pt idx="1">
                  <c:v>4</c:v>
                </c:pt>
                <c:pt idx="2">
                  <c:v>5</c:v>
                </c:pt>
                <c:pt idx="3">
                  <c:v>7</c:v>
                </c:pt>
                <c:pt idx="4">
                  <c:v>9</c:v>
                </c:pt>
              </c:numCache>
            </c:numRef>
          </c:val>
          <c:smooth val="0"/>
          <c:extLst>
            <c:ext xmlns:c16="http://schemas.microsoft.com/office/drawing/2014/chart" uri="{C3380CC4-5D6E-409C-BE32-E72D297353CC}">
              <c16:uniqueId val="{00000000-1890-4045-B68D-FA010EE82031}"/>
            </c:ext>
          </c:extLst>
        </c:ser>
        <c:dLbls>
          <c:dLblPos val="t"/>
          <c:showLegendKey val="0"/>
          <c:showVal val="1"/>
          <c:showCatName val="0"/>
          <c:showSerName val="0"/>
          <c:showPercent val="0"/>
          <c:showBubbleSize val="0"/>
        </c:dLbls>
        <c:marker val="1"/>
        <c:smooth val="0"/>
        <c:axId val="1810908416"/>
        <c:axId val="1802949168"/>
      </c:lineChart>
      <c:catAx>
        <c:axId val="18109084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图片比例</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02949168"/>
        <c:crosses val="autoZero"/>
        <c:auto val="1"/>
        <c:lblAlgn val="ctr"/>
        <c:lblOffset val="100"/>
        <c:noMultiLvlLbl val="0"/>
      </c:catAx>
      <c:valAx>
        <c:axId val="180294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不准确数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10908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三个偏转角度准确</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0.1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Sheet1!$B$2:$B$6</c:f>
              <c:numCache>
                <c:formatCode>General</c:formatCode>
                <c:ptCount val="5"/>
                <c:pt idx="0">
                  <c:v>1176</c:v>
                </c:pt>
                <c:pt idx="1">
                  <c:v>1480</c:v>
                </c:pt>
                <c:pt idx="2">
                  <c:v>1611</c:v>
                </c:pt>
                <c:pt idx="3">
                  <c:v>1570</c:v>
                </c:pt>
                <c:pt idx="4">
                  <c:v>1511</c:v>
                </c:pt>
              </c:numCache>
            </c:numRef>
          </c:val>
          <c:smooth val="0"/>
          <c:extLst>
            <c:ext xmlns:c16="http://schemas.microsoft.com/office/drawing/2014/chart" uri="{C3380CC4-5D6E-409C-BE32-E72D297353CC}">
              <c16:uniqueId val="{00000000-0FFC-4746-AB5F-24BAF93258F4}"/>
            </c:ext>
          </c:extLst>
        </c:ser>
        <c:ser>
          <c:idx val="1"/>
          <c:order val="1"/>
          <c:tx>
            <c:strRef>
              <c:f>Sheet1!$C$1</c:f>
              <c:strCache>
                <c:ptCount val="1"/>
                <c:pt idx="0">
                  <c:v>11</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Sheet1!$C$2:$C$6</c:f>
              <c:numCache>
                <c:formatCode>General</c:formatCode>
                <c:ptCount val="5"/>
                <c:pt idx="0">
                  <c:v>1397</c:v>
                </c:pt>
                <c:pt idx="1">
                  <c:v>1702</c:v>
                </c:pt>
                <c:pt idx="2">
                  <c:v>1822</c:v>
                </c:pt>
                <c:pt idx="3">
                  <c:v>1780</c:v>
                </c:pt>
                <c:pt idx="4">
                  <c:v>1713</c:v>
                </c:pt>
              </c:numCache>
            </c:numRef>
          </c:val>
          <c:smooth val="0"/>
          <c:extLst>
            <c:ext xmlns:c16="http://schemas.microsoft.com/office/drawing/2014/chart" uri="{C3380CC4-5D6E-409C-BE32-E72D297353CC}">
              <c16:uniqueId val="{00000001-0FFC-4746-AB5F-24BAF93258F4}"/>
            </c:ext>
          </c:extLst>
        </c:ser>
        <c:ser>
          <c:idx val="2"/>
          <c:order val="2"/>
          <c:tx>
            <c:strRef>
              <c:f>Sheet1!$D$1</c:f>
              <c:strCache>
                <c:ptCount val="1"/>
                <c:pt idx="0">
                  <c:v>0.12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Sheet1!$D$2:$D$6</c:f>
              <c:numCache>
                <c:formatCode>General</c:formatCode>
                <c:ptCount val="5"/>
                <c:pt idx="0">
                  <c:v>1581</c:v>
                </c:pt>
                <c:pt idx="1">
                  <c:v>1842</c:v>
                </c:pt>
                <c:pt idx="2">
                  <c:v>1920</c:v>
                </c:pt>
                <c:pt idx="3">
                  <c:v>1899</c:v>
                </c:pt>
                <c:pt idx="4">
                  <c:v>1858</c:v>
                </c:pt>
              </c:numCache>
            </c:numRef>
          </c:val>
          <c:smooth val="0"/>
          <c:extLst>
            <c:ext xmlns:c16="http://schemas.microsoft.com/office/drawing/2014/chart" uri="{C3380CC4-5D6E-409C-BE32-E72D297353CC}">
              <c16:uniqueId val="{00000000-6351-4163-92EB-BD8394FCD472}"/>
            </c:ext>
          </c:extLst>
        </c:ser>
        <c:ser>
          <c:idx val="3"/>
          <c:order val="3"/>
          <c:tx>
            <c:strRef>
              <c:f>Sheet1!$E$1</c:f>
              <c:strCache>
                <c:ptCount val="1"/>
                <c:pt idx="0">
                  <c:v>0.13</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Sheet1!$E$2:$E$6</c:f>
              <c:numCache>
                <c:formatCode>General</c:formatCode>
                <c:ptCount val="5"/>
                <c:pt idx="0">
                  <c:v>1733</c:v>
                </c:pt>
                <c:pt idx="1">
                  <c:v>1928</c:v>
                </c:pt>
                <c:pt idx="2">
                  <c:v>1960</c:v>
                </c:pt>
                <c:pt idx="3">
                  <c:v>1954</c:v>
                </c:pt>
                <c:pt idx="4">
                  <c:v>1924</c:v>
                </c:pt>
              </c:numCache>
            </c:numRef>
          </c:val>
          <c:smooth val="0"/>
          <c:extLst>
            <c:ext xmlns:c16="http://schemas.microsoft.com/office/drawing/2014/chart" uri="{C3380CC4-5D6E-409C-BE32-E72D297353CC}">
              <c16:uniqueId val="{00000001-6351-4163-92EB-BD8394FCD472}"/>
            </c:ext>
          </c:extLst>
        </c:ser>
        <c:ser>
          <c:idx val="4"/>
          <c:order val="4"/>
          <c:tx>
            <c:strRef>
              <c:f>Sheet1!$F$1</c:f>
              <c:strCache>
                <c:ptCount val="1"/>
                <c:pt idx="0">
                  <c:v>0.14</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Sheet1!$F$2:$F$6</c:f>
              <c:numCache>
                <c:formatCode>General</c:formatCode>
                <c:ptCount val="5"/>
                <c:pt idx="0">
                  <c:v>1826</c:v>
                </c:pt>
                <c:pt idx="1">
                  <c:v>1967</c:v>
                </c:pt>
                <c:pt idx="2">
                  <c:v>1978</c:v>
                </c:pt>
                <c:pt idx="3">
                  <c:v>1978</c:v>
                </c:pt>
                <c:pt idx="4">
                  <c:v>1960</c:v>
                </c:pt>
              </c:numCache>
            </c:numRef>
          </c:val>
          <c:smooth val="0"/>
          <c:extLst>
            <c:ext xmlns:c16="http://schemas.microsoft.com/office/drawing/2014/chart" uri="{C3380CC4-5D6E-409C-BE32-E72D297353CC}">
              <c16:uniqueId val="{00000000-F246-4005-B40D-B194EBC20FC2}"/>
            </c:ext>
          </c:extLst>
        </c:ser>
        <c:ser>
          <c:idx val="5"/>
          <c:order val="5"/>
          <c:tx>
            <c:strRef>
              <c:f>Sheet1!$G$1</c:f>
              <c:strCache>
                <c:ptCount val="1"/>
                <c:pt idx="0">
                  <c:v>0.15</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Sheet1!$G$2:$G$6</c:f>
              <c:numCache>
                <c:formatCode>General</c:formatCode>
                <c:ptCount val="5"/>
                <c:pt idx="0">
                  <c:v>1899</c:v>
                </c:pt>
                <c:pt idx="1">
                  <c:v>1985</c:v>
                </c:pt>
                <c:pt idx="2">
                  <c:v>1985</c:v>
                </c:pt>
                <c:pt idx="3">
                  <c:v>1988</c:v>
                </c:pt>
                <c:pt idx="4">
                  <c:v>1979</c:v>
                </c:pt>
              </c:numCache>
            </c:numRef>
          </c:val>
          <c:smooth val="0"/>
          <c:extLst>
            <c:ext xmlns:c16="http://schemas.microsoft.com/office/drawing/2014/chart" uri="{C3380CC4-5D6E-409C-BE32-E72D297353CC}">
              <c16:uniqueId val="{00000001-F246-4005-B40D-B194EBC20FC2}"/>
            </c:ext>
          </c:extLst>
        </c:ser>
        <c:dLbls>
          <c:dLblPos val="t"/>
          <c:showLegendKey val="0"/>
          <c:showVal val="1"/>
          <c:showCatName val="0"/>
          <c:showSerName val="0"/>
          <c:showPercent val="0"/>
          <c:showBubbleSize val="0"/>
        </c:dLbls>
        <c:marker val="1"/>
        <c:smooth val="0"/>
        <c:axId val="1810908416"/>
        <c:axId val="1802949168"/>
      </c:lineChart>
      <c:catAx>
        <c:axId val="18109084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图片比例</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02949168"/>
        <c:crosses val="autoZero"/>
        <c:auto val="1"/>
        <c:lblAlgn val="ctr"/>
        <c:lblOffset val="100"/>
        <c:noMultiLvlLbl val="0"/>
      </c:catAx>
      <c:valAx>
        <c:axId val="1802949168"/>
        <c:scaling>
          <c:orientation val="minMax"/>
          <c:max val="2000"/>
          <c:min val="1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准确数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10908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三个偏转角度不准确</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0.1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Sheet1!$B$2:$B$6</c:f>
              <c:numCache>
                <c:formatCode>General</c:formatCode>
                <c:ptCount val="5"/>
                <c:pt idx="0">
                  <c:v>15</c:v>
                </c:pt>
                <c:pt idx="1">
                  <c:v>7</c:v>
                </c:pt>
                <c:pt idx="2">
                  <c:v>9</c:v>
                </c:pt>
                <c:pt idx="3">
                  <c:v>7</c:v>
                </c:pt>
                <c:pt idx="4">
                  <c:v>8</c:v>
                </c:pt>
              </c:numCache>
            </c:numRef>
          </c:val>
          <c:smooth val="0"/>
          <c:extLst>
            <c:ext xmlns:c16="http://schemas.microsoft.com/office/drawing/2014/chart" uri="{C3380CC4-5D6E-409C-BE32-E72D297353CC}">
              <c16:uniqueId val="{00000000-0FFC-4746-AB5F-24BAF93258F4}"/>
            </c:ext>
          </c:extLst>
        </c:ser>
        <c:ser>
          <c:idx val="1"/>
          <c:order val="1"/>
          <c:tx>
            <c:strRef>
              <c:f>Sheet1!$C$1</c:f>
              <c:strCache>
                <c:ptCount val="1"/>
                <c:pt idx="0">
                  <c:v>11</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Sheet1!$C$2:$C$6</c:f>
              <c:numCache>
                <c:formatCode>General</c:formatCode>
                <c:ptCount val="5"/>
                <c:pt idx="0">
                  <c:v>9</c:v>
                </c:pt>
                <c:pt idx="1">
                  <c:v>4</c:v>
                </c:pt>
                <c:pt idx="2">
                  <c:v>5</c:v>
                </c:pt>
                <c:pt idx="3">
                  <c:v>6</c:v>
                </c:pt>
                <c:pt idx="4">
                  <c:v>8</c:v>
                </c:pt>
              </c:numCache>
            </c:numRef>
          </c:val>
          <c:smooth val="0"/>
          <c:extLst>
            <c:ext xmlns:c16="http://schemas.microsoft.com/office/drawing/2014/chart" uri="{C3380CC4-5D6E-409C-BE32-E72D297353CC}">
              <c16:uniqueId val="{00000001-0FFC-4746-AB5F-24BAF93258F4}"/>
            </c:ext>
          </c:extLst>
        </c:ser>
        <c:ser>
          <c:idx val="2"/>
          <c:order val="2"/>
          <c:tx>
            <c:strRef>
              <c:f>Sheet1!$D$1</c:f>
              <c:strCache>
                <c:ptCount val="1"/>
                <c:pt idx="0">
                  <c:v>0.12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Sheet1!$D$2:$D$6</c:f>
              <c:numCache>
                <c:formatCode>General</c:formatCode>
                <c:ptCount val="5"/>
                <c:pt idx="0">
                  <c:v>3</c:v>
                </c:pt>
                <c:pt idx="1">
                  <c:v>4</c:v>
                </c:pt>
                <c:pt idx="2">
                  <c:v>5</c:v>
                </c:pt>
                <c:pt idx="3">
                  <c:v>6</c:v>
                </c:pt>
                <c:pt idx="4">
                  <c:v>8</c:v>
                </c:pt>
              </c:numCache>
            </c:numRef>
          </c:val>
          <c:smooth val="0"/>
          <c:extLst>
            <c:ext xmlns:c16="http://schemas.microsoft.com/office/drawing/2014/chart" uri="{C3380CC4-5D6E-409C-BE32-E72D297353CC}">
              <c16:uniqueId val="{00000000-6351-4163-92EB-BD8394FCD472}"/>
            </c:ext>
          </c:extLst>
        </c:ser>
        <c:ser>
          <c:idx val="3"/>
          <c:order val="3"/>
          <c:tx>
            <c:strRef>
              <c:f>Sheet1!$E$1</c:f>
              <c:strCache>
                <c:ptCount val="1"/>
                <c:pt idx="0">
                  <c:v>0.13</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Sheet1!$E$2:$E$6</c:f>
              <c:numCache>
                <c:formatCode>General</c:formatCode>
                <c:ptCount val="5"/>
                <c:pt idx="0">
                  <c:v>3</c:v>
                </c:pt>
                <c:pt idx="1">
                  <c:v>4</c:v>
                </c:pt>
                <c:pt idx="2">
                  <c:v>5</c:v>
                </c:pt>
                <c:pt idx="3">
                  <c:v>6</c:v>
                </c:pt>
                <c:pt idx="4">
                  <c:v>8</c:v>
                </c:pt>
              </c:numCache>
            </c:numRef>
          </c:val>
          <c:smooth val="0"/>
          <c:extLst>
            <c:ext xmlns:c16="http://schemas.microsoft.com/office/drawing/2014/chart" uri="{C3380CC4-5D6E-409C-BE32-E72D297353CC}">
              <c16:uniqueId val="{00000001-6351-4163-92EB-BD8394FCD472}"/>
            </c:ext>
          </c:extLst>
        </c:ser>
        <c:ser>
          <c:idx val="4"/>
          <c:order val="4"/>
          <c:tx>
            <c:strRef>
              <c:f>Sheet1!$F$1</c:f>
              <c:strCache>
                <c:ptCount val="1"/>
                <c:pt idx="0">
                  <c:v>0.14</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Sheet1!$F$2:$F$6</c:f>
              <c:numCache>
                <c:formatCode>General</c:formatCode>
                <c:ptCount val="5"/>
                <c:pt idx="0">
                  <c:v>3</c:v>
                </c:pt>
                <c:pt idx="1">
                  <c:v>4</c:v>
                </c:pt>
                <c:pt idx="2">
                  <c:v>5</c:v>
                </c:pt>
                <c:pt idx="3">
                  <c:v>6</c:v>
                </c:pt>
                <c:pt idx="4">
                  <c:v>8</c:v>
                </c:pt>
              </c:numCache>
            </c:numRef>
          </c:val>
          <c:smooth val="0"/>
          <c:extLst>
            <c:ext xmlns:c16="http://schemas.microsoft.com/office/drawing/2014/chart" uri="{C3380CC4-5D6E-409C-BE32-E72D297353CC}">
              <c16:uniqueId val="{00000000-F246-4005-B40D-B194EBC20FC2}"/>
            </c:ext>
          </c:extLst>
        </c:ser>
        <c:ser>
          <c:idx val="5"/>
          <c:order val="5"/>
          <c:tx>
            <c:strRef>
              <c:f>Sheet1!$G$1</c:f>
              <c:strCache>
                <c:ptCount val="1"/>
                <c:pt idx="0">
                  <c:v>0.15</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0.6</c:v>
                </c:pt>
                <c:pt idx="1">
                  <c:v>0.8</c:v>
                </c:pt>
                <c:pt idx="2">
                  <c:v>1</c:v>
                </c:pt>
                <c:pt idx="3">
                  <c:v>1.2</c:v>
                </c:pt>
                <c:pt idx="4">
                  <c:v>1.4</c:v>
                </c:pt>
              </c:numCache>
            </c:numRef>
          </c:cat>
          <c:val>
            <c:numRef>
              <c:f>Sheet1!$G$2:$G$6</c:f>
              <c:numCache>
                <c:formatCode>General</c:formatCode>
                <c:ptCount val="5"/>
                <c:pt idx="0">
                  <c:v>3</c:v>
                </c:pt>
                <c:pt idx="1">
                  <c:v>4</c:v>
                </c:pt>
                <c:pt idx="2">
                  <c:v>5</c:v>
                </c:pt>
                <c:pt idx="3">
                  <c:v>6</c:v>
                </c:pt>
                <c:pt idx="4">
                  <c:v>8</c:v>
                </c:pt>
              </c:numCache>
            </c:numRef>
          </c:val>
          <c:smooth val="0"/>
          <c:extLst>
            <c:ext xmlns:c16="http://schemas.microsoft.com/office/drawing/2014/chart" uri="{C3380CC4-5D6E-409C-BE32-E72D297353CC}">
              <c16:uniqueId val="{00000001-F246-4005-B40D-B194EBC20FC2}"/>
            </c:ext>
          </c:extLst>
        </c:ser>
        <c:dLbls>
          <c:dLblPos val="t"/>
          <c:showLegendKey val="0"/>
          <c:showVal val="1"/>
          <c:showCatName val="0"/>
          <c:showSerName val="0"/>
          <c:showPercent val="0"/>
          <c:showBubbleSize val="0"/>
        </c:dLbls>
        <c:marker val="1"/>
        <c:smooth val="0"/>
        <c:axId val="1810908416"/>
        <c:axId val="1802949168"/>
      </c:lineChart>
      <c:catAx>
        <c:axId val="18109084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图片比例</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02949168"/>
        <c:crosses val="autoZero"/>
        <c:auto val="1"/>
        <c:lblAlgn val="ctr"/>
        <c:lblOffset val="100"/>
        <c:noMultiLvlLbl val="0"/>
      </c:catAx>
      <c:valAx>
        <c:axId val="180294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不准确数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10908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18FA5B-1F58-49DC-A86E-684CFC7358CB}" type="datetimeFigureOut">
              <a:rPr lang="zh-CN" altLang="en-US" smtClean="0"/>
              <a:t>2018/12/25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FF513-136F-4693-8CB1-85109F5C1A23}" type="slidenum">
              <a:rPr lang="zh-CN" altLang="en-US" smtClean="0"/>
              <a:t>‹#›</a:t>
            </a:fld>
            <a:endParaRPr lang="zh-CN" altLang="en-US"/>
          </a:p>
        </p:txBody>
      </p:sp>
    </p:spTree>
    <p:extLst>
      <p:ext uri="{BB962C8B-B14F-4D97-AF65-F5344CB8AC3E}">
        <p14:creationId xmlns:p14="http://schemas.microsoft.com/office/powerpoint/2010/main" val="68161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FF513-136F-4693-8CB1-85109F5C1A23}" type="slidenum">
              <a:rPr lang="zh-CN" altLang="en-US" smtClean="0"/>
              <a:t>4</a:t>
            </a:fld>
            <a:endParaRPr lang="zh-CN" altLang="en-US"/>
          </a:p>
        </p:txBody>
      </p:sp>
    </p:spTree>
    <p:extLst>
      <p:ext uri="{BB962C8B-B14F-4D97-AF65-F5344CB8AC3E}">
        <p14:creationId xmlns:p14="http://schemas.microsoft.com/office/powerpoint/2010/main" val="2189604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A2FA83-EF89-4A0B-80C8-FD112F1978BC}" type="slidenum">
              <a:rPr lang="zh-CN" altLang="en-US" smtClean="0"/>
              <a:t>16</a:t>
            </a:fld>
            <a:endParaRPr lang="zh-CN" altLang="en-US"/>
          </a:p>
        </p:txBody>
      </p:sp>
    </p:spTree>
    <p:extLst>
      <p:ext uri="{BB962C8B-B14F-4D97-AF65-F5344CB8AC3E}">
        <p14:creationId xmlns:p14="http://schemas.microsoft.com/office/powerpoint/2010/main" val="2155105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A2FA83-EF89-4A0B-80C8-FD112F1978BC}" type="slidenum">
              <a:rPr lang="zh-CN" altLang="en-US" smtClean="0"/>
              <a:t>17</a:t>
            </a:fld>
            <a:endParaRPr lang="zh-CN" altLang="en-US"/>
          </a:p>
        </p:txBody>
      </p:sp>
    </p:spTree>
    <p:extLst>
      <p:ext uri="{BB962C8B-B14F-4D97-AF65-F5344CB8AC3E}">
        <p14:creationId xmlns:p14="http://schemas.microsoft.com/office/powerpoint/2010/main" val="124176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A2FA83-EF89-4A0B-80C8-FD112F1978BC}" type="slidenum">
              <a:rPr lang="zh-CN" altLang="en-US" smtClean="0"/>
              <a:t>18</a:t>
            </a:fld>
            <a:endParaRPr lang="zh-CN" altLang="en-US"/>
          </a:p>
        </p:txBody>
      </p:sp>
    </p:spTree>
    <p:extLst>
      <p:ext uri="{BB962C8B-B14F-4D97-AF65-F5344CB8AC3E}">
        <p14:creationId xmlns:p14="http://schemas.microsoft.com/office/powerpoint/2010/main" val="904403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A2FA83-EF89-4A0B-80C8-FD112F1978BC}" type="slidenum">
              <a:rPr lang="zh-CN" altLang="en-US" smtClean="0"/>
              <a:t>19</a:t>
            </a:fld>
            <a:endParaRPr lang="zh-CN" altLang="en-US"/>
          </a:p>
        </p:txBody>
      </p:sp>
    </p:spTree>
    <p:extLst>
      <p:ext uri="{BB962C8B-B14F-4D97-AF65-F5344CB8AC3E}">
        <p14:creationId xmlns:p14="http://schemas.microsoft.com/office/powerpoint/2010/main" val="366474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81B7E7-32BB-459A-8477-CA3430F5043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87DBC4C-89E7-454B-97BE-551712D2C2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DB8678C-7BF5-4B25-9967-066D17D4C5E9}"/>
              </a:ext>
            </a:extLst>
          </p:cNvPr>
          <p:cNvSpPr>
            <a:spLocks noGrp="1"/>
          </p:cNvSpPr>
          <p:nvPr>
            <p:ph type="dt" sz="half" idx="10"/>
          </p:nvPr>
        </p:nvSpPr>
        <p:spPr/>
        <p:txBody>
          <a:bodyPr/>
          <a:lstStyle/>
          <a:p>
            <a:fld id="{A5F559EE-E63E-4879-B7F8-3EDC7FEC1C3D}"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4FA62B44-80A1-42B6-AA2D-2E3A2ECE01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EE9EF0-C95D-45A2-B331-1BF8983CF085}"/>
              </a:ext>
            </a:extLst>
          </p:cNvPr>
          <p:cNvSpPr>
            <a:spLocks noGrp="1"/>
          </p:cNvSpPr>
          <p:nvPr>
            <p:ph type="sldNum" sz="quarter" idx="12"/>
          </p:nvPr>
        </p:nvSpPr>
        <p:spPr/>
        <p:txBody>
          <a:bodyPr/>
          <a:lstStyle/>
          <a:p>
            <a:fld id="{870EDFA0-CBA4-4E1D-A809-47123A151405}" type="slidenum">
              <a:rPr lang="zh-CN" altLang="en-US" smtClean="0"/>
              <a:t>‹#›</a:t>
            </a:fld>
            <a:endParaRPr lang="zh-CN" altLang="en-US"/>
          </a:p>
        </p:txBody>
      </p:sp>
    </p:spTree>
    <p:extLst>
      <p:ext uri="{BB962C8B-B14F-4D97-AF65-F5344CB8AC3E}">
        <p14:creationId xmlns:p14="http://schemas.microsoft.com/office/powerpoint/2010/main" val="142139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C6807-A1E9-4B62-9580-9E80435AD81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FDD8E9-1020-44EC-A77D-7FED5A7E4BA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8E87330-5486-48E1-9C9A-9EEFDD0B0E45}"/>
              </a:ext>
            </a:extLst>
          </p:cNvPr>
          <p:cNvSpPr>
            <a:spLocks noGrp="1"/>
          </p:cNvSpPr>
          <p:nvPr>
            <p:ph type="dt" sz="half" idx="10"/>
          </p:nvPr>
        </p:nvSpPr>
        <p:spPr/>
        <p:txBody>
          <a:bodyPr/>
          <a:lstStyle/>
          <a:p>
            <a:fld id="{A5F559EE-E63E-4879-B7F8-3EDC7FEC1C3D}"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498E268B-3D85-4829-B4A9-FF33195138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82C62E-3709-4EA0-A17C-B7C1A3D67ED5}"/>
              </a:ext>
            </a:extLst>
          </p:cNvPr>
          <p:cNvSpPr>
            <a:spLocks noGrp="1"/>
          </p:cNvSpPr>
          <p:nvPr>
            <p:ph type="sldNum" sz="quarter" idx="12"/>
          </p:nvPr>
        </p:nvSpPr>
        <p:spPr/>
        <p:txBody>
          <a:bodyPr/>
          <a:lstStyle/>
          <a:p>
            <a:fld id="{870EDFA0-CBA4-4E1D-A809-47123A151405}" type="slidenum">
              <a:rPr lang="zh-CN" altLang="en-US" smtClean="0"/>
              <a:t>‹#›</a:t>
            </a:fld>
            <a:endParaRPr lang="zh-CN" altLang="en-US"/>
          </a:p>
        </p:txBody>
      </p:sp>
    </p:spTree>
    <p:extLst>
      <p:ext uri="{BB962C8B-B14F-4D97-AF65-F5344CB8AC3E}">
        <p14:creationId xmlns:p14="http://schemas.microsoft.com/office/powerpoint/2010/main" val="3387284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41EFCCB-EA56-4541-965F-18237C46AC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E6D6E9E-23DC-4169-8523-EC872DD5559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2CC8844-47E1-458F-9281-B4AA34E86DE7}"/>
              </a:ext>
            </a:extLst>
          </p:cNvPr>
          <p:cNvSpPr>
            <a:spLocks noGrp="1"/>
          </p:cNvSpPr>
          <p:nvPr>
            <p:ph type="dt" sz="half" idx="10"/>
          </p:nvPr>
        </p:nvSpPr>
        <p:spPr/>
        <p:txBody>
          <a:bodyPr/>
          <a:lstStyle/>
          <a:p>
            <a:fld id="{A5F559EE-E63E-4879-B7F8-3EDC7FEC1C3D}"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C4678983-2879-429C-A22A-44F629FA37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E6B155-2A14-43ED-AF4E-0B15BEB3ED65}"/>
              </a:ext>
            </a:extLst>
          </p:cNvPr>
          <p:cNvSpPr>
            <a:spLocks noGrp="1"/>
          </p:cNvSpPr>
          <p:nvPr>
            <p:ph type="sldNum" sz="quarter" idx="12"/>
          </p:nvPr>
        </p:nvSpPr>
        <p:spPr/>
        <p:txBody>
          <a:bodyPr/>
          <a:lstStyle/>
          <a:p>
            <a:fld id="{870EDFA0-CBA4-4E1D-A809-47123A151405}" type="slidenum">
              <a:rPr lang="zh-CN" altLang="en-US" smtClean="0"/>
              <a:t>‹#›</a:t>
            </a:fld>
            <a:endParaRPr lang="zh-CN" altLang="en-US"/>
          </a:p>
        </p:txBody>
      </p:sp>
    </p:spTree>
    <p:extLst>
      <p:ext uri="{BB962C8B-B14F-4D97-AF65-F5344CB8AC3E}">
        <p14:creationId xmlns:p14="http://schemas.microsoft.com/office/powerpoint/2010/main" val="233715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20C48-1708-450B-9F0F-DF7E3DBC2D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2A7910-81E0-4AB4-A52D-169FA931FD5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DA12F6B-1F9C-4AC2-9D2D-623968BB23CB}"/>
              </a:ext>
            </a:extLst>
          </p:cNvPr>
          <p:cNvSpPr>
            <a:spLocks noGrp="1"/>
          </p:cNvSpPr>
          <p:nvPr>
            <p:ph type="dt" sz="half" idx="10"/>
          </p:nvPr>
        </p:nvSpPr>
        <p:spPr/>
        <p:txBody>
          <a:bodyPr/>
          <a:lstStyle/>
          <a:p>
            <a:fld id="{A5F559EE-E63E-4879-B7F8-3EDC7FEC1C3D}"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A38A2086-D29B-43B3-993A-FCD4F2A98E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23EF45-C2C0-4D2B-85FA-77DF92809273}"/>
              </a:ext>
            </a:extLst>
          </p:cNvPr>
          <p:cNvSpPr>
            <a:spLocks noGrp="1"/>
          </p:cNvSpPr>
          <p:nvPr>
            <p:ph type="sldNum" sz="quarter" idx="12"/>
          </p:nvPr>
        </p:nvSpPr>
        <p:spPr/>
        <p:txBody>
          <a:bodyPr/>
          <a:lstStyle/>
          <a:p>
            <a:fld id="{870EDFA0-CBA4-4E1D-A809-47123A151405}" type="slidenum">
              <a:rPr lang="zh-CN" altLang="en-US" smtClean="0"/>
              <a:t>‹#›</a:t>
            </a:fld>
            <a:endParaRPr lang="zh-CN" altLang="en-US"/>
          </a:p>
        </p:txBody>
      </p:sp>
    </p:spTree>
    <p:extLst>
      <p:ext uri="{BB962C8B-B14F-4D97-AF65-F5344CB8AC3E}">
        <p14:creationId xmlns:p14="http://schemas.microsoft.com/office/powerpoint/2010/main" val="3993345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99FE6-562A-466C-8547-1B74499C8F2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D22DD84-562A-42BD-9BF2-4E3F7B026D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BC58D05-5F76-41E1-8530-121034E5EFD4}"/>
              </a:ext>
            </a:extLst>
          </p:cNvPr>
          <p:cNvSpPr>
            <a:spLocks noGrp="1"/>
          </p:cNvSpPr>
          <p:nvPr>
            <p:ph type="dt" sz="half" idx="10"/>
          </p:nvPr>
        </p:nvSpPr>
        <p:spPr/>
        <p:txBody>
          <a:bodyPr/>
          <a:lstStyle/>
          <a:p>
            <a:fld id="{A5F559EE-E63E-4879-B7F8-3EDC7FEC1C3D}"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75295897-A709-48E7-8A81-B0A6731F8C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EB8751-1E82-4D39-881B-E726A1FBBC9C}"/>
              </a:ext>
            </a:extLst>
          </p:cNvPr>
          <p:cNvSpPr>
            <a:spLocks noGrp="1"/>
          </p:cNvSpPr>
          <p:nvPr>
            <p:ph type="sldNum" sz="quarter" idx="12"/>
          </p:nvPr>
        </p:nvSpPr>
        <p:spPr/>
        <p:txBody>
          <a:bodyPr/>
          <a:lstStyle/>
          <a:p>
            <a:fld id="{870EDFA0-CBA4-4E1D-A809-47123A151405}" type="slidenum">
              <a:rPr lang="zh-CN" altLang="en-US" smtClean="0"/>
              <a:t>‹#›</a:t>
            </a:fld>
            <a:endParaRPr lang="zh-CN" altLang="en-US"/>
          </a:p>
        </p:txBody>
      </p:sp>
    </p:spTree>
    <p:extLst>
      <p:ext uri="{BB962C8B-B14F-4D97-AF65-F5344CB8AC3E}">
        <p14:creationId xmlns:p14="http://schemas.microsoft.com/office/powerpoint/2010/main" val="435930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C0B5F-8FBC-4C64-8860-522916D749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CACE304-DAF2-4775-A388-B8F7FC3BF33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584DAA6-4D9B-4D86-B7AE-0E6D70D0598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DB51F69-000F-40E0-9316-BBAA2AABFA4B}"/>
              </a:ext>
            </a:extLst>
          </p:cNvPr>
          <p:cNvSpPr>
            <a:spLocks noGrp="1"/>
          </p:cNvSpPr>
          <p:nvPr>
            <p:ph type="dt" sz="half" idx="10"/>
          </p:nvPr>
        </p:nvSpPr>
        <p:spPr/>
        <p:txBody>
          <a:bodyPr/>
          <a:lstStyle/>
          <a:p>
            <a:fld id="{A5F559EE-E63E-4879-B7F8-3EDC7FEC1C3D}" type="datetimeFigureOut">
              <a:rPr lang="zh-CN" altLang="en-US" smtClean="0"/>
              <a:t>2018/12/25</a:t>
            </a:fld>
            <a:endParaRPr lang="zh-CN" altLang="en-US"/>
          </a:p>
        </p:txBody>
      </p:sp>
      <p:sp>
        <p:nvSpPr>
          <p:cNvPr id="6" name="页脚占位符 5">
            <a:extLst>
              <a:ext uri="{FF2B5EF4-FFF2-40B4-BE49-F238E27FC236}">
                <a16:creationId xmlns:a16="http://schemas.microsoft.com/office/drawing/2014/main" id="{29F64038-2198-40C4-A09A-92F5B9E52B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B3B062-25FA-492A-878F-00B1AE18D7DB}"/>
              </a:ext>
            </a:extLst>
          </p:cNvPr>
          <p:cNvSpPr>
            <a:spLocks noGrp="1"/>
          </p:cNvSpPr>
          <p:nvPr>
            <p:ph type="sldNum" sz="quarter" idx="12"/>
          </p:nvPr>
        </p:nvSpPr>
        <p:spPr/>
        <p:txBody>
          <a:bodyPr/>
          <a:lstStyle/>
          <a:p>
            <a:fld id="{870EDFA0-CBA4-4E1D-A809-47123A151405}" type="slidenum">
              <a:rPr lang="zh-CN" altLang="en-US" smtClean="0"/>
              <a:t>‹#›</a:t>
            </a:fld>
            <a:endParaRPr lang="zh-CN" altLang="en-US"/>
          </a:p>
        </p:txBody>
      </p:sp>
    </p:spTree>
    <p:extLst>
      <p:ext uri="{BB962C8B-B14F-4D97-AF65-F5344CB8AC3E}">
        <p14:creationId xmlns:p14="http://schemas.microsoft.com/office/powerpoint/2010/main" val="365555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1BB49B-ADC4-485F-BCBE-9F930EE9C26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7DB50C-B308-4BED-9921-32FBDEDDE4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774F22B-31B4-40F6-BD49-6471AB2FC53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0659CD4-F11A-474B-A1D0-646464B140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7BE1346-FD65-41A8-AC67-14141C95371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384D701-ECB0-4828-8E21-1A6204C0FE12}"/>
              </a:ext>
            </a:extLst>
          </p:cNvPr>
          <p:cNvSpPr>
            <a:spLocks noGrp="1"/>
          </p:cNvSpPr>
          <p:nvPr>
            <p:ph type="dt" sz="half" idx="10"/>
          </p:nvPr>
        </p:nvSpPr>
        <p:spPr/>
        <p:txBody>
          <a:bodyPr/>
          <a:lstStyle/>
          <a:p>
            <a:fld id="{A5F559EE-E63E-4879-B7F8-3EDC7FEC1C3D}" type="datetimeFigureOut">
              <a:rPr lang="zh-CN" altLang="en-US" smtClean="0"/>
              <a:t>2018/12/25</a:t>
            </a:fld>
            <a:endParaRPr lang="zh-CN" altLang="en-US"/>
          </a:p>
        </p:txBody>
      </p:sp>
      <p:sp>
        <p:nvSpPr>
          <p:cNvPr id="8" name="页脚占位符 7">
            <a:extLst>
              <a:ext uri="{FF2B5EF4-FFF2-40B4-BE49-F238E27FC236}">
                <a16:creationId xmlns:a16="http://schemas.microsoft.com/office/drawing/2014/main" id="{80A1C474-E435-4E4A-9F0A-CAAACC1EAEB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386E75D-F422-4C04-BCEE-81EA6C9F4521}"/>
              </a:ext>
            </a:extLst>
          </p:cNvPr>
          <p:cNvSpPr>
            <a:spLocks noGrp="1"/>
          </p:cNvSpPr>
          <p:nvPr>
            <p:ph type="sldNum" sz="quarter" idx="12"/>
          </p:nvPr>
        </p:nvSpPr>
        <p:spPr/>
        <p:txBody>
          <a:bodyPr/>
          <a:lstStyle/>
          <a:p>
            <a:fld id="{870EDFA0-CBA4-4E1D-A809-47123A151405}" type="slidenum">
              <a:rPr lang="zh-CN" altLang="en-US" smtClean="0"/>
              <a:t>‹#›</a:t>
            </a:fld>
            <a:endParaRPr lang="zh-CN" altLang="en-US"/>
          </a:p>
        </p:txBody>
      </p:sp>
    </p:spTree>
    <p:extLst>
      <p:ext uri="{BB962C8B-B14F-4D97-AF65-F5344CB8AC3E}">
        <p14:creationId xmlns:p14="http://schemas.microsoft.com/office/powerpoint/2010/main" val="405795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A26B3-693B-4862-8767-369FEB353F3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E3DD861-4AAD-4F78-9AE2-202257CDC04B}"/>
              </a:ext>
            </a:extLst>
          </p:cNvPr>
          <p:cNvSpPr>
            <a:spLocks noGrp="1"/>
          </p:cNvSpPr>
          <p:nvPr>
            <p:ph type="dt" sz="half" idx="10"/>
          </p:nvPr>
        </p:nvSpPr>
        <p:spPr/>
        <p:txBody>
          <a:bodyPr/>
          <a:lstStyle/>
          <a:p>
            <a:fld id="{A5F559EE-E63E-4879-B7F8-3EDC7FEC1C3D}" type="datetimeFigureOut">
              <a:rPr lang="zh-CN" altLang="en-US" smtClean="0"/>
              <a:t>2018/12/25</a:t>
            </a:fld>
            <a:endParaRPr lang="zh-CN" altLang="en-US"/>
          </a:p>
        </p:txBody>
      </p:sp>
      <p:sp>
        <p:nvSpPr>
          <p:cNvPr id="4" name="页脚占位符 3">
            <a:extLst>
              <a:ext uri="{FF2B5EF4-FFF2-40B4-BE49-F238E27FC236}">
                <a16:creationId xmlns:a16="http://schemas.microsoft.com/office/drawing/2014/main" id="{487FA33E-BA9F-4B10-9D32-66D18D3AD45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4B2EF68-E3A5-4251-8B1F-258671EF6761}"/>
              </a:ext>
            </a:extLst>
          </p:cNvPr>
          <p:cNvSpPr>
            <a:spLocks noGrp="1"/>
          </p:cNvSpPr>
          <p:nvPr>
            <p:ph type="sldNum" sz="quarter" idx="12"/>
          </p:nvPr>
        </p:nvSpPr>
        <p:spPr/>
        <p:txBody>
          <a:bodyPr/>
          <a:lstStyle/>
          <a:p>
            <a:fld id="{870EDFA0-CBA4-4E1D-A809-47123A151405}" type="slidenum">
              <a:rPr lang="zh-CN" altLang="en-US" smtClean="0"/>
              <a:t>‹#›</a:t>
            </a:fld>
            <a:endParaRPr lang="zh-CN" altLang="en-US"/>
          </a:p>
        </p:txBody>
      </p:sp>
    </p:spTree>
    <p:extLst>
      <p:ext uri="{BB962C8B-B14F-4D97-AF65-F5344CB8AC3E}">
        <p14:creationId xmlns:p14="http://schemas.microsoft.com/office/powerpoint/2010/main" val="650805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53682A-3CA8-444A-9049-CF78B5E607FC}"/>
              </a:ext>
            </a:extLst>
          </p:cNvPr>
          <p:cNvSpPr>
            <a:spLocks noGrp="1"/>
          </p:cNvSpPr>
          <p:nvPr>
            <p:ph type="dt" sz="half" idx="10"/>
          </p:nvPr>
        </p:nvSpPr>
        <p:spPr/>
        <p:txBody>
          <a:bodyPr/>
          <a:lstStyle/>
          <a:p>
            <a:fld id="{A5F559EE-E63E-4879-B7F8-3EDC7FEC1C3D}" type="datetimeFigureOut">
              <a:rPr lang="zh-CN" altLang="en-US" smtClean="0"/>
              <a:t>2018/12/25</a:t>
            </a:fld>
            <a:endParaRPr lang="zh-CN" altLang="en-US"/>
          </a:p>
        </p:txBody>
      </p:sp>
      <p:sp>
        <p:nvSpPr>
          <p:cNvPr id="3" name="页脚占位符 2">
            <a:extLst>
              <a:ext uri="{FF2B5EF4-FFF2-40B4-BE49-F238E27FC236}">
                <a16:creationId xmlns:a16="http://schemas.microsoft.com/office/drawing/2014/main" id="{B468887D-0516-46BA-B780-74D2BACE40D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F52CD4D-DF8B-4D07-925C-307B8C6E3675}"/>
              </a:ext>
            </a:extLst>
          </p:cNvPr>
          <p:cNvSpPr>
            <a:spLocks noGrp="1"/>
          </p:cNvSpPr>
          <p:nvPr>
            <p:ph type="sldNum" sz="quarter" idx="12"/>
          </p:nvPr>
        </p:nvSpPr>
        <p:spPr/>
        <p:txBody>
          <a:bodyPr/>
          <a:lstStyle/>
          <a:p>
            <a:fld id="{870EDFA0-CBA4-4E1D-A809-47123A151405}" type="slidenum">
              <a:rPr lang="zh-CN" altLang="en-US" smtClean="0"/>
              <a:t>‹#›</a:t>
            </a:fld>
            <a:endParaRPr lang="zh-CN" altLang="en-US"/>
          </a:p>
        </p:txBody>
      </p:sp>
    </p:spTree>
    <p:extLst>
      <p:ext uri="{BB962C8B-B14F-4D97-AF65-F5344CB8AC3E}">
        <p14:creationId xmlns:p14="http://schemas.microsoft.com/office/powerpoint/2010/main" val="1201918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3FF91-A957-46C9-B6C0-17DA1B52913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C97042B-5873-42B3-A76F-7D5D6EC0C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6544CBE-CCA5-4BC7-AF10-5FD1A6A0E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A5B816A-C8E9-45DD-80E1-1FEDC418F643}"/>
              </a:ext>
            </a:extLst>
          </p:cNvPr>
          <p:cNvSpPr>
            <a:spLocks noGrp="1"/>
          </p:cNvSpPr>
          <p:nvPr>
            <p:ph type="dt" sz="half" idx="10"/>
          </p:nvPr>
        </p:nvSpPr>
        <p:spPr/>
        <p:txBody>
          <a:bodyPr/>
          <a:lstStyle/>
          <a:p>
            <a:fld id="{A5F559EE-E63E-4879-B7F8-3EDC7FEC1C3D}" type="datetimeFigureOut">
              <a:rPr lang="zh-CN" altLang="en-US" smtClean="0"/>
              <a:t>2018/12/25</a:t>
            </a:fld>
            <a:endParaRPr lang="zh-CN" altLang="en-US"/>
          </a:p>
        </p:txBody>
      </p:sp>
      <p:sp>
        <p:nvSpPr>
          <p:cNvPr id="6" name="页脚占位符 5">
            <a:extLst>
              <a:ext uri="{FF2B5EF4-FFF2-40B4-BE49-F238E27FC236}">
                <a16:creationId xmlns:a16="http://schemas.microsoft.com/office/drawing/2014/main" id="{730C51D1-814C-4E61-AD94-8E06538282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5B3564-37E7-4173-B46C-EDD02A028087}"/>
              </a:ext>
            </a:extLst>
          </p:cNvPr>
          <p:cNvSpPr>
            <a:spLocks noGrp="1"/>
          </p:cNvSpPr>
          <p:nvPr>
            <p:ph type="sldNum" sz="quarter" idx="12"/>
          </p:nvPr>
        </p:nvSpPr>
        <p:spPr/>
        <p:txBody>
          <a:bodyPr/>
          <a:lstStyle/>
          <a:p>
            <a:fld id="{870EDFA0-CBA4-4E1D-A809-47123A151405}" type="slidenum">
              <a:rPr lang="zh-CN" altLang="en-US" smtClean="0"/>
              <a:t>‹#›</a:t>
            </a:fld>
            <a:endParaRPr lang="zh-CN" altLang="en-US"/>
          </a:p>
        </p:txBody>
      </p:sp>
    </p:spTree>
    <p:extLst>
      <p:ext uri="{BB962C8B-B14F-4D97-AF65-F5344CB8AC3E}">
        <p14:creationId xmlns:p14="http://schemas.microsoft.com/office/powerpoint/2010/main" val="80220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0CBA8-CE15-487D-AFAA-3F7DD47129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194F1C9-C867-4EF9-A2D4-42FB30598D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A23764A-E061-4FDA-85BE-47D2AC868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56ABAC2-1375-497E-A6F8-C4A58FDF24AB}"/>
              </a:ext>
            </a:extLst>
          </p:cNvPr>
          <p:cNvSpPr>
            <a:spLocks noGrp="1"/>
          </p:cNvSpPr>
          <p:nvPr>
            <p:ph type="dt" sz="half" idx="10"/>
          </p:nvPr>
        </p:nvSpPr>
        <p:spPr/>
        <p:txBody>
          <a:bodyPr/>
          <a:lstStyle/>
          <a:p>
            <a:fld id="{A5F559EE-E63E-4879-B7F8-3EDC7FEC1C3D}" type="datetimeFigureOut">
              <a:rPr lang="zh-CN" altLang="en-US" smtClean="0"/>
              <a:t>2018/12/25</a:t>
            </a:fld>
            <a:endParaRPr lang="zh-CN" altLang="en-US"/>
          </a:p>
        </p:txBody>
      </p:sp>
      <p:sp>
        <p:nvSpPr>
          <p:cNvPr id="6" name="页脚占位符 5">
            <a:extLst>
              <a:ext uri="{FF2B5EF4-FFF2-40B4-BE49-F238E27FC236}">
                <a16:creationId xmlns:a16="http://schemas.microsoft.com/office/drawing/2014/main" id="{D6FAE84E-1C3C-4544-9FF9-DB639E24AC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DF6718-FDF5-46C5-BE5B-88C8EF9B740F}"/>
              </a:ext>
            </a:extLst>
          </p:cNvPr>
          <p:cNvSpPr>
            <a:spLocks noGrp="1"/>
          </p:cNvSpPr>
          <p:nvPr>
            <p:ph type="sldNum" sz="quarter" idx="12"/>
          </p:nvPr>
        </p:nvSpPr>
        <p:spPr/>
        <p:txBody>
          <a:bodyPr/>
          <a:lstStyle/>
          <a:p>
            <a:fld id="{870EDFA0-CBA4-4E1D-A809-47123A151405}" type="slidenum">
              <a:rPr lang="zh-CN" altLang="en-US" smtClean="0"/>
              <a:t>‹#›</a:t>
            </a:fld>
            <a:endParaRPr lang="zh-CN" altLang="en-US"/>
          </a:p>
        </p:txBody>
      </p:sp>
    </p:spTree>
    <p:extLst>
      <p:ext uri="{BB962C8B-B14F-4D97-AF65-F5344CB8AC3E}">
        <p14:creationId xmlns:p14="http://schemas.microsoft.com/office/powerpoint/2010/main" val="1125762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55424B-8EE0-4028-AB17-C792273D34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18A3CAE-3DF8-4E8C-80CB-4A6C7312E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E871E2-8700-41A3-8568-EFE7C97B68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559EE-E63E-4879-B7F8-3EDC7FEC1C3D}"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7EBB430B-21C1-43D9-8ACA-C82A64EAC2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47C6F38-50E6-4937-BC77-B9C9B719FC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EDFA0-CBA4-4E1D-A809-47123A151405}" type="slidenum">
              <a:rPr lang="zh-CN" altLang="en-US" smtClean="0"/>
              <a:t>‹#›</a:t>
            </a:fld>
            <a:endParaRPr lang="zh-CN" altLang="en-US"/>
          </a:p>
        </p:txBody>
      </p:sp>
    </p:spTree>
    <p:extLst>
      <p:ext uri="{BB962C8B-B14F-4D97-AF65-F5344CB8AC3E}">
        <p14:creationId xmlns:p14="http://schemas.microsoft.com/office/powerpoint/2010/main" val="2267373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17A7EC-4EBD-457D-BDCE-6E2D73578E37}"/>
              </a:ext>
            </a:extLst>
          </p:cNvPr>
          <p:cNvSpPr>
            <a:spLocks noGrp="1"/>
          </p:cNvSpPr>
          <p:nvPr>
            <p:ph type="title"/>
          </p:nvPr>
        </p:nvSpPr>
        <p:spPr/>
        <p:txBody>
          <a:bodyPr/>
          <a:lstStyle/>
          <a:p>
            <a:r>
              <a:rPr lang="zh-CN" altLang="en-US" dirty="0"/>
              <a:t>基于二维图像的模型三维姿态判断</a:t>
            </a:r>
          </a:p>
        </p:txBody>
      </p:sp>
      <p:sp>
        <p:nvSpPr>
          <p:cNvPr id="3" name="内容占位符 2">
            <a:extLst>
              <a:ext uri="{FF2B5EF4-FFF2-40B4-BE49-F238E27FC236}">
                <a16:creationId xmlns:a16="http://schemas.microsoft.com/office/drawing/2014/main" id="{92B0866B-0649-4CE4-BE46-FC67ECA1F567}"/>
              </a:ext>
            </a:extLst>
          </p:cNvPr>
          <p:cNvSpPr>
            <a:spLocks noGrp="1"/>
          </p:cNvSpPr>
          <p:nvPr>
            <p:ph idx="1"/>
          </p:nvPr>
        </p:nvSpPr>
        <p:spPr/>
        <p:txBody>
          <a:bodyPr/>
          <a:lstStyle/>
          <a:p>
            <a:r>
              <a:rPr lang="en-US" altLang="zh-CN" dirty="0"/>
              <a:t>1.</a:t>
            </a:r>
            <a:r>
              <a:rPr lang="zh-CN" altLang="en-US" dirty="0"/>
              <a:t>建立模型库</a:t>
            </a:r>
            <a:endParaRPr lang="en-US" altLang="zh-CN" dirty="0"/>
          </a:p>
          <a:p>
            <a:r>
              <a:rPr lang="en-US" altLang="zh-CN" dirty="0"/>
              <a:t>2.</a:t>
            </a:r>
            <a:r>
              <a:rPr lang="zh-CN" altLang="en-US" dirty="0"/>
              <a:t>获取目标图像的特征</a:t>
            </a:r>
            <a:endParaRPr lang="en-US" altLang="zh-CN" dirty="0"/>
          </a:p>
          <a:p>
            <a:r>
              <a:rPr lang="en-US" altLang="zh-CN" dirty="0"/>
              <a:t>3.</a:t>
            </a:r>
            <a:r>
              <a:rPr lang="zh-CN" altLang="en-US" dirty="0"/>
              <a:t>特征搜索匹配</a:t>
            </a:r>
          </a:p>
        </p:txBody>
      </p:sp>
    </p:spTree>
    <p:extLst>
      <p:ext uri="{BB962C8B-B14F-4D97-AF65-F5344CB8AC3E}">
        <p14:creationId xmlns:p14="http://schemas.microsoft.com/office/powerpoint/2010/main" val="1047514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63921"/>
          </a:xfrm>
        </p:spPr>
        <p:txBody>
          <a:bodyPr>
            <a:normAutofit/>
          </a:bodyPr>
          <a:lstStyle/>
          <a:p>
            <a:r>
              <a:rPr lang="zh-CN" altLang="en-US" dirty="0"/>
              <a:t>图像特征：归一化中心矩</a:t>
            </a:r>
          </a:p>
        </p:txBody>
      </p:sp>
      <p:sp>
        <p:nvSpPr>
          <p:cNvPr id="3" name="内容占位符 2"/>
          <p:cNvSpPr>
            <a:spLocks noGrp="1"/>
          </p:cNvSpPr>
          <p:nvPr>
            <p:ph idx="1"/>
          </p:nvPr>
        </p:nvSpPr>
        <p:spPr>
          <a:xfrm>
            <a:off x="838200" y="1895302"/>
            <a:ext cx="10515600" cy="4281661"/>
          </a:xfrm>
        </p:spPr>
        <p:txBody>
          <a:bodyPr/>
          <a:lstStyle/>
          <a:p>
            <a:r>
              <a:rPr lang="zh-CN" altLang="en-US" dirty="0"/>
              <a:t>式（</a:t>
            </a:r>
            <a:r>
              <a:rPr lang="en-US" altLang="zh-CN" dirty="0"/>
              <a:t>2</a:t>
            </a:r>
            <a:r>
              <a:rPr lang="zh-CN" altLang="en-US" dirty="0"/>
              <a:t>）中的中心矩用原点矩来表示，前四阶中心矩为</a:t>
            </a:r>
            <a:r>
              <a:rPr lang="en-US" altLang="zh-CN" dirty="0"/>
              <a:t>:</a:t>
            </a:r>
          </a:p>
          <a:p>
            <a:pPr marL="0" indent="0">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0B224799-B8EF-4C7F-85B1-791CAF424E63}"/>
              </a:ext>
            </a:extLst>
          </p:cNvPr>
          <p:cNvPicPr>
            <a:picLocks noChangeAspect="1"/>
          </p:cNvPicPr>
          <p:nvPr/>
        </p:nvPicPr>
        <p:blipFill>
          <a:blip r:embed="rId2"/>
          <a:stretch>
            <a:fillRect/>
          </a:stretch>
        </p:blipFill>
        <p:spPr>
          <a:xfrm>
            <a:off x="2472256" y="2461692"/>
            <a:ext cx="6848475" cy="4162425"/>
          </a:xfrm>
          <a:prstGeom prst="rect">
            <a:avLst/>
          </a:prstGeom>
        </p:spPr>
      </p:pic>
    </p:spTree>
    <p:extLst>
      <p:ext uri="{BB962C8B-B14F-4D97-AF65-F5344CB8AC3E}">
        <p14:creationId xmlns:p14="http://schemas.microsoft.com/office/powerpoint/2010/main" val="712352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63921"/>
          </a:xfrm>
        </p:spPr>
        <p:txBody>
          <a:bodyPr>
            <a:normAutofit/>
          </a:bodyPr>
          <a:lstStyle/>
          <a:p>
            <a:r>
              <a:rPr lang="zh-CN" altLang="en-US" dirty="0"/>
              <a:t>图像特征：归一化中心矩</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95302"/>
                <a:ext cx="10515600" cy="4281661"/>
              </a:xfrm>
            </p:spPr>
            <p:txBody>
              <a:bodyPr>
                <a:normAutofit/>
              </a:bodyPr>
              <a:lstStyle/>
              <a:p>
                <a:r>
                  <a:rPr lang="zh-CN" altLang="en-US" dirty="0"/>
                  <a:t>中心矩属于一种平移不变量，使之具有比例不变性，应进行归一化处理：</a:t>
                </a:r>
                <a:endParaRPr lang="en-US" altLang="zh-CN" dirty="0"/>
              </a:p>
              <a:p>
                <a:pPr marL="0" indent="0">
                  <a:buNone/>
                </a:pPr>
                <a:endParaRPr lang="en-US" altLang="zh-CN" dirty="0"/>
              </a:p>
              <a:p>
                <a:pPr marL="0" indent="0">
                  <a:buNone/>
                </a:pPr>
                <a:endParaRPr lang="en-US" altLang="zh-CN" dirty="0"/>
              </a:p>
              <a:p>
                <a:pPr marL="0" indent="0">
                  <a:buNone/>
                </a:pPr>
                <a:r>
                  <a:rPr lang="zh-CN" altLang="en-US" dirty="0"/>
                  <a:t>因此特征向量选定为：</a:t>
                </a:r>
                <a:endParaRPr lang="en-US" altLang="zh-CN" dirty="0"/>
              </a:p>
              <a:p>
                <a:pPr marL="0" indent="0">
                  <a:lnSpc>
                    <a:spcPct val="2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𝜂</m:t>
                          </m:r>
                        </m:e>
                        <m:sub>
                          <m:r>
                            <a:rPr lang="en-US" altLang="zh-CN" b="0" i="1" smtClean="0">
                              <a:latin typeface="Cambria Math" panose="02040503050406030204" pitchFamily="18" charset="0"/>
                            </a:rPr>
                            <m:t>20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b="0" i="1" smtClean="0">
                              <a:latin typeface="Cambria Math" panose="02040503050406030204" pitchFamily="18" charset="0"/>
                            </a:rPr>
                            <m:t>02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b="0" i="1" smtClean="0">
                              <a:latin typeface="Cambria Math" panose="02040503050406030204" pitchFamily="18" charset="0"/>
                            </a:rPr>
                            <m:t>30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i="1">
                              <a:latin typeface="Cambria Math" panose="02040503050406030204" pitchFamily="18" charset="0"/>
                            </a:rPr>
                            <m:t>2</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b="0" i="1" smtClean="0">
                              <a:latin typeface="Cambria Math" panose="02040503050406030204" pitchFamily="18" charset="0"/>
                            </a:rPr>
                            <m:t>03</m:t>
                          </m:r>
                        </m:sub>
                      </m:sSub>
                      <m:r>
                        <a:rPr lang="en-US" altLang="zh-CN" b="0" i="1" smtClean="0">
                          <a:latin typeface="Cambria Math" panose="02040503050406030204" pitchFamily="18" charset="0"/>
                        </a:rPr>
                        <m:t>]</m:t>
                      </m:r>
                    </m:oMath>
                  </m:oMathPara>
                </a14:m>
                <a:endParaRPr lang="en-US" altLang="zh-CN" dirty="0"/>
              </a:p>
              <a:p>
                <a:pPr marL="0" indent="0">
                  <a:buNone/>
                </a:pPr>
                <a:r>
                  <a:rPr lang="zh-CN" altLang="en-US" dirty="0"/>
                  <a:t>该特征具有</a:t>
                </a:r>
                <a:r>
                  <a:rPr lang="zh-CN" altLang="en-US" dirty="0">
                    <a:solidFill>
                      <a:srgbClr val="FF0000"/>
                    </a:solidFill>
                  </a:rPr>
                  <a:t>平移不变性</a:t>
                </a:r>
                <a:r>
                  <a:rPr lang="zh-CN" altLang="en-US" dirty="0"/>
                  <a:t>和</a:t>
                </a:r>
                <a:r>
                  <a:rPr lang="zh-CN" altLang="en-US" dirty="0">
                    <a:solidFill>
                      <a:srgbClr val="FF0000"/>
                    </a:solidFill>
                  </a:rPr>
                  <a:t>比例不变性</a:t>
                </a:r>
                <a:r>
                  <a:rPr lang="zh-CN" altLang="en-US" dirty="0"/>
                  <a:t>，同时</a:t>
                </a:r>
                <a:r>
                  <a:rPr lang="zh-CN" altLang="en-US" dirty="0">
                    <a:solidFill>
                      <a:srgbClr val="FF0000"/>
                    </a:solidFill>
                  </a:rPr>
                  <a:t>对方向变化敏感</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95302"/>
                <a:ext cx="10515600" cy="4281661"/>
              </a:xfrm>
              <a:blipFill>
                <a:blip r:embed="rId2"/>
                <a:stretch>
                  <a:fillRect l="-1217" t="-256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BA51E26-7AD5-469D-BBAB-D44C50F2ADD5}"/>
              </a:ext>
            </a:extLst>
          </p:cNvPr>
          <p:cNvPicPr>
            <a:picLocks noChangeAspect="1"/>
          </p:cNvPicPr>
          <p:nvPr/>
        </p:nvPicPr>
        <p:blipFill>
          <a:blip r:embed="rId3"/>
          <a:stretch>
            <a:fillRect/>
          </a:stretch>
        </p:blipFill>
        <p:spPr>
          <a:xfrm>
            <a:off x="2673147" y="2692804"/>
            <a:ext cx="5781675" cy="885825"/>
          </a:xfrm>
          <a:prstGeom prst="rect">
            <a:avLst/>
          </a:prstGeom>
        </p:spPr>
      </p:pic>
    </p:spTree>
    <p:extLst>
      <p:ext uri="{BB962C8B-B14F-4D97-AF65-F5344CB8AC3E}">
        <p14:creationId xmlns:p14="http://schemas.microsoft.com/office/powerpoint/2010/main" val="54426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49137-44BF-450E-B6EA-2FADA31295F3}"/>
              </a:ext>
            </a:extLst>
          </p:cNvPr>
          <p:cNvSpPr>
            <a:spLocks noGrp="1"/>
          </p:cNvSpPr>
          <p:nvPr>
            <p:ph type="title"/>
          </p:nvPr>
        </p:nvSpPr>
        <p:spPr/>
        <p:txBody>
          <a:bodyPr/>
          <a:lstStyle/>
          <a:p>
            <a:r>
              <a:rPr lang="zh-CN" altLang="en-US" dirty="0"/>
              <a:t>提取图像特征</a:t>
            </a:r>
          </a:p>
        </p:txBody>
      </p:sp>
      <p:pic>
        <p:nvPicPr>
          <p:cNvPr id="8" name="内容占位符 7">
            <a:extLst>
              <a:ext uri="{FF2B5EF4-FFF2-40B4-BE49-F238E27FC236}">
                <a16:creationId xmlns:a16="http://schemas.microsoft.com/office/drawing/2014/main" id="{E6ACD76E-B111-49F1-AA4D-73A00919F59C}"/>
              </a:ext>
            </a:extLst>
          </p:cNvPr>
          <p:cNvPicPr>
            <a:picLocks noGrp="1" noChangeAspect="1"/>
          </p:cNvPicPr>
          <p:nvPr>
            <p:ph idx="1"/>
          </p:nvPr>
        </p:nvPicPr>
        <p:blipFill>
          <a:blip r:embed="rId2"/>
          <a:stretch>
            <a:fillRect/>
          </a:stretch>
        </p:blipFill>
        <p:spPr>
          <a:xfrm>
            <a:off x="921250" y="1530062"/>
            <a:ext cx="5249950" cy="4921828"/>
          </a:xfrm>
          <a:prstGeom prst="rect">
            <a:avLst/>
          </a:prstGeom>
        </p:spPr>
      </p:pic>
      <p:pic>
        <p:nvPicPr>
          <p:cNvPr id="9" name="图片 8">
            <a:extLst>
              <a:ext uri="{FF2B5EF4-FFF2-40B4-BE49-F238E27FC236}">
                <a16:creationId xmlns:a16="http://schemas.microsoft.com/office/drawing/2014/main" id="{24892E88-6B23-4E6D-8709-F8751664A474}"/>
              </a:ext>
            </a:extLst>
          </p:cNvPr>
          <p:cNvPicPr>
            <a:picLocks noChangeAspect="1"/>
          </p:cNvPicPr>
          <p:nvPr/>
        </p:nvPicPr>
        <p:blipFill rotWithShape="1">
          <a:blip r:embed="rId3"/>
          <a:srcRect t="13200" r="-1789"/>
          <a:stretch/>
        </p:blipFill>
        <p:spPr>
          <a:xfrm>
            <a:off x="6254250" y="1530062"/>
            <a:ext cx="5442994" cy="4921828"/>
          </a:xfrm>
          <a:prstGeom prst="rect">
            <a:avLst/>
          </a:prstGeom>
        </p:spPr>
      </p:pic>
    </p:spTree>
    <p:extLst>
      <p:ext uri="{BB962C8B-B14F-4D97-AF65-F5344CB8AC3E}">
        <p14:creationId xmlns:p14="http://schemas.microsoft.com/office/powerpoint/2010/main" val="1766292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生成测试图像</a:t>
            </a:r>
          </a:p>
        </p:txBody>
      </p:sp>
      <p:sp>
        <p:nvSpPr>
          <p:cNvPr id="3" name="内容占位符 2"/>
          <p:cNvSpPr>
            <a:spLocks noGrp="1"/>
          </p:cNvSpPr>
          <p:nvPr>
            <p:ph idx="1"/>
          </p:nvPr>
        </p:nvSpPr>
        <p:spPr/>
        <p:txBody>
          <a:bodyPr/>
          <a:lstStyle/>
          <a:p>
            <a:r>
              <a:rPr lang="zh-CN" altLang="en-US" dirty="0"/>
              <a:t>分别以生成模型库图像的放缩比例的</a:t>
            </a:r>
            <a:r>
              <a:rPr lang="en-US" altLang="zh-CN" dirty="0"/>
              <a:t>0.6</a:t>
            </a:r>
            <a:r>
              <a:rPr lang="zh-CN" altLang="en-US" dirty="0"/>
              <a:t>、</a:t>
            </a:r>
            <a:r>
              <a:rPr lang="en-US" altLang="zh-CN" dirty="0"/>
              <a:t>0.8</a:t>
            </a:r>
            <a:r>
              <a:rPr lang="zh-CN" altLang="en-US" dirty="0"/>
              <a:t>、</a:t>
            </a:r>
            <a:r>
              <a:rPr lang="en-US" altLang="zh-CN" dirty="0"/>
              <a:t>1.0</a:t>
            </a:r>
            <a:r>
              <a:rPr lang="zh-CN" altLang="en-US" dirty="0"/>
              <a:t>、</a:t>
            </a:r>
            <a:r>
              <a:rPr lang="en-US" altLang="zh-CN" dirty="0"/>
              <a:t>1.2</a:t>
            </a:r>
            <a:r>
              <a:rPr lang="zh-CN" altLang="en-US" dirty="0"/>
              <a:t>、</a:t>
            </a:r>
            <a:r>
              <a:rPr lang="en-US" altLang="zh-CN" dirty="0"/>
              <a:t>1.4</a:t>
            </a:r>
            <a:r>
              <a:rPr lang="zh-CN" altLang="en-US" dirty="0"/>
              <a:t>倍，各随机生成</a:t>
            </a:r>
            <a:r>
              <a:rPr lang="en-US" altLang="zh-CN" dirty="0"/>
              <a:t>2000</a:t>
            </a:r>
            <a:r>
              <a:rPr lang="zh-CN" altLang="en-US" dirty="0"/>
              <a:t>张不同偏转角度的二维图像。</a:t>
            </a:r>
            <a:endParaRPr lang="en-US" altLang="zh-CN" dirty="0"/>
          </a:p>
          <a:p>
            <a:r>
              <a:rPr lang="zh-CN" altLang="en-US" dirty="0"/>
              <a:t>偏转角度为</a:t>
            </a:r>
            <a:r>
              <a:rPr lang="en-US" altLang="zh-CN" dirty="0"/>
              <a:t>-5</a:t>
            </a:r>
            <a:r>
              <a:rPr lang="zh-CN" altLang="en-US" dirty="0"/>
              <a:t>到</a:t>
            </a:r>
            <a:r>
              <a:rPr lang="en-US" altLang="zh-CN" dirty="0"/>
              <a:t>5</a:t>
            </a:r>
            <a:r>
              <a:rPr lang="zh-CN" altLang="en-US" dirty="0"/>
              <a:t>度之间，保留</a:t>
            </a:r>
            <a:r>
              <a:rPr lang="en-US" altLang="zh-CN" dirty="0"/>
              <a:t>3</a:t>
            </a:r>
            <a:r>
              <a:rPr lang="zh-CN" altLang="en-US" dirty="0"/>
              <a:t>位小数。</a:t>
            </a:r>
            <a:endParaRPr lang="en-US" altLang="zh-CN" dirty="0"/>
          </a:p>
          <a:p>
            <a:r>
              <a:rPr lang="zh-CN" altLang="en-US" dirty="0"/>
              <a:t>共有</a:t>
            </a:r>
            <a:r>
              <a:rPr lang="en-US" altLang="zh-CN" dirty="0"/>
              <a:t>5</a:t>
            </a:r>
            <a:r>
              <a:rPr lang="zh-CN" altLang="en-US" dirty="0"/>
              <a:t>个不同放缩比例的测试图像数据集，每个数据集的对应图像偏转角度相同。</a:t>
            </a:r>
          </a:p>
        </p:txBody>
      </p:sp>
    </p:spTree>
    <p:extLst>
      <p:ext uri="{BB962C8B-B14F-4D97-AF65-F5344CB8AC3E}">
        <p14:creationId xmlns:p14="http://schemas.microsoft.com/office/powerpoint/2010/main" val="4068876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4F78D0-A776-4241-90FB-2BF66D9A0558}"/>
              </a:ext>
            </a:extLst>
          </p:cNvPr>
          <p:cNvSpPr>
            <a:spLocks noGrp="1"/>
          </p:cNvSpPr>
          <p:nvPr>
            <p:ph type="title"/>
          </p:nvPr>
        </p:nvSpPr>
        <p:spPr>
          <a:xfrm>
            <a:off x="838200" y="365126"/>
            <a:ext cx="9164782" cy="521566"/>
          </a:xfrm>
        </p:spPr>
        <p:txBody>
          <a:bodyPr>
            <a:normAutofit fontScale="90000"/>
          </a:bodyPr>
          <a:lstStyle/>
          <a:p>
            <a:r>
              <a:rPr lang="zh-CN" altLang="en-US" dirty="0"/>
              <a:t>测试图像</a:t>
            </a:r>
          </a:p>
        </p:txBody>
      </p:sp>
      <p:pic>
        <p:nvPicPr>
          <p:cNvPr id="4" name="内容占位符 3">
            <a:extLst>
              <a:ext uri="{FF2B5EF4-FFF2-40B4-BE49-F238E27FC236}">
                <a16:creationId xmlns:a16="http://schemas.microsoft.com/office/drawing/2014/main" id="{7824EA61-B02D-4196-B93B-CE8A189C28BF}"/>
              </a:ext>
            </a:extLst>
          </p:cNvPr>
          <p:cNvPicPr>
            <a:picLocks noGrp="1" noChangeAspect="1"/>
          </p:cNvPicPr>
          <p:nvPr>
            <p:ph idx="1"/>
          </p:nvPr>
        </p:nvPicPr>
        <p:blipFill>
          <a:blip r:embed="rId2"/>
          <a:stretch>
            <a:fillRect/>
          </a:stretch>
        </p:blipFill>
        <p:spPr>
          <a:xfrm>
            <a:off x="569306" y="1051965"/>
            <a:ext cx="11053387" cy="5387800"/>
          </a:xfrm>
          <a:prstGeom prst="rect">
            <a:avLst/>
          </a:prstGeom>
        </p:spPr>
      </p:pic>
    </p:spTree>
    <p:extLst>
      <p:ext uri="{BB962C8B-B14F-4D97-AF65-F5344CB8AC3E}">
        <p14:creationId xmlns:p14="http://schemas.microsoft.com/office/powerpoint/2010/main" val="3812019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a:t>
            </a:r>
          </a:p>
        </p:txBody>
      </p:sp>
      <p:sp>
        <p:nvSpPr>
          <p:cNvPr id="3" name="内容占位符 2"/>
          <p:cNvSpPr>
            <a:spLocks noGrp="1"/>
          </p:cNvSpPr>
          <p:nvPr>
            <p:ph idx="1"/>
          </p:nvPr>
        </p:nvSpPr>
        <p:spPr/>
        <p:txBody>
          <a:bodyPr/>
          <a:lstStyle/>
          <a:p>
            <a:r>
              <a:rPr lang="zh-CN" altLang="en-US" dirty="0"/>
              <a:t>提取测试图片的归一化中心矩，计算其与模型库中的每条数据的曼哈顿距离，判断与目标图像距离最小的数据对应的偏转角度为该目标图像的偏转角度</a:t>
            </a:r>
            <a:endParaRPr lang="en-US" altLang="zh-CN" dirty="0"/>
          </a:p>
          <a:p>
            <a:r>
              <a:rPr lang="zh-CN" altLang="en-US" dirty="0"/>
              <a:t>当目标图像的某一维度的预计偏转角与实际偏转角相差小于或等于要求精度时，认为该维度预计结果正确</a:t>
            </a:r>
            <a:endParaRPr lang="en-US" altLang="zh-CN" dirty="0"/>
          </a:p>
          <a:p>
            <a:r>
              <a:rPr lang="zh-CN" altLang="en-US" dirty="0"/>
              <a:t>分别统计</a:t>
            </a:r>
            <a:r>
              <a:rPr lang="en-US" altLang="zh-CN" dirty="0"/>
              <a:t>2000</a:t>
            </a:r>
            <a:r>
              <a:rPr lang="zh-CN" altLang="en-US" dirty="0"/>
              <a:t>张图像的预计结果中：三个偏转角正确，没有偏转角正确的个数</a:t>
            </a:r>
            <a:endParaRPr lang="en-US" altLang="zh-CN" dirty="0"/>
          </a:p>
          <a:p>
            <a:r>
              <a:rPr lang="zh-CN" altLang="en-US" dirty="0"/>
              <a:t>在生成的</a:t>
            </a:r>
            <a:r>
              <a:rPr lang="en-US" altLang="zh-CN" dirty="0"/>
              <a:t>5</a:t>
            </a:r>
            <a:r>
              <a:rPr lang="zh-CN" altLang="en-US" dirty="0"/>
              <a:t>个不同尺度的数据集中重复上述操作</a:t>
            </a:r>
          </a:p>
        </p:txBody>
      </p:sp>
    </p:spTree>
    <p:extLst>
      <p:ext uri="{BB962C8B-B14F-4D97-AF65-F5344CB8AC3E}">
        <p14:creationId xmlns:p14="http://schemas.microsoft.com/office/powerpoint/2010/main" val="1363581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49F36-EF22-4067-BDCE-D4667586B1D6}"/>
              </a:ext>
            </a:extLst>
          </p:cNvPr>
          <p:cNvSpPr>
            <a:spLocks noGrp="1"/>
          </p:cNvSpPr>
          <p:nvPr>
            <p:ph type="title"/>
          </p:nvPr>
        </p:nvSpPr>
        <p:spPr>
          <a:xfrm>
            <a:off x="838200" y="365126"/>
            <a:ext cx="10515600" cy="671937"/>
          </a:xfrm>
        </p:spPr>
        <p:txBody>
          <a:bodyPr>
            <a:normAutofit fontScale="90000"/>
          </a:bodyPr>
          <a:lstStyle/>
          <a:p>
            <a:r>
              <a:rPr lang="zh-CN" altLang="en-US" dirty="0"/>
              <a:t>模型库精度：</a:t>
            </a:r>
            <a:r>
              <a:rPr lang="en-US" altLang="zh-CN" dirty="0"/>
              <a:t>0.5</a:t>
            </a:r>
            <a:r>
              <a:rPr lang="zh-CN" altLang="en-US" dirty="0"/>
              <a:t>、测试精度</a:t>
            </a:r>
            <a:r>
              <a:rPr lang="en-US" altLang="zh-CN" dirty="0"/>
              <a:t>0.25-0.30</a:t>
            </a:r>
            <a:endParaRPr lang="zh-CN" altLang="en-US" dirty="0"/>
          </a:p>
        </p:txBody>
      </p:sp>
      <p:graphicFrame>
        <p:nvGraphicFramePr>
          <p:cNvPr id="7" name="内容占位符 6">
            <a:extLst>
              <a:ext uri="{FF2B5EF4-FFF2-40B4-BE49-F238E27FC236}">
                <a16:creationId xmlns:a16="http://schemas.microsoft.com/office/drawing/2014/main" id="{91AA60A6-D313-4442-BFE4-AA82551050C3}"/>
              </a:ext>
            </a:extLst>
          </p:cNvPr>
          <p:cNvGraphicFramePr>
            <a:graphicFrameLocks noGrp="1"/>
          </p:cNvGraphicFramePr>
          <p:nvPr>
            <p:ph idx="1"/>
            <p:extLst>
              <p:ext uri="{D42A27DB-BD31-4B8C-83A1-F6EECF244321}">
                <p14:modId xmlns:p14="http://schemas.microsoft.com/office/powerpoint/2010/main" val="2271625173"/>
              </p:ext>
            </p:extLst>
          </p:nvPr>
        </p:nvGraphicFramePr>
        <p:xfrm>
          <a:off x="838200" y="1411550"/>
          <a:ext cx="10515600" cy="47654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07036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49F36-EF22-4067-BDCE-D4667586B1D6}"/>
              </a:ext>
            </a:extLst>
          </p:cNvPr>
          <p:cNvSpPr>
            <a:spLocks noGrp="1"/>
          </p:cNvSpPr>
          <p:nvPr>
            <p:ph type="title"/>
          </p:nvPr>
        </p:nvSpPr>
        <p:spPr>
          <a:xfrm>
            <a:off x="838200" y="365126"/>
            <a:ext cx="10515600" cy="671937"/>
          </a:xfrm>
        </p:spPr>
        <p:txBody>
          <a:bodyPr>
            <a:normAutofit fontScale="90000"/>
          </a:bodyPr>
          <a:lstStyle/>
          <a:p>
            <a:r>
              <a:rPr lang="zh-CN" altLang="en-US" dirty="0"/>
              <a:t>模型库精度：</a:t>
            </a:r>
            <a:r>
              <a:rPr lang="en-US" altLang="zh-CN" dirty="0"/>
              <a:t>0.5</a:t>
            </a:r>
            <a:r>
              <a:rPr lang="zh-CN" altLang="en-US" dirty="0"/>
              <a:t>、测试精度</a:t>
            </a:r>
            <a:r>
              <a:rPr lang="en-US" altLang="zh-CN" dirty="0"/>
              <a:t>0.25-0.30</a:t>
            </a:r>
            <a:endParaRPr lang="zh-CN" altLang="en-US" dirty="0"/>
          </a:p>
        </p:txBody>
      </p:sp>
      <p:graphicFrame>
        <p:nvGraphicFramePr>
          <p:cNvPr id="7" name="内容占位符 6">
            <a:extLst>
              <a:ext uri="{FF2B5EF4-FFF2-40B4-BE49-F238E27FC236}">
                <a16:creationId xmlns:a16="http://schemas.microsoft.com/office/drawing/2014/main" id="{91AA60A6-D313-4442-BFE4-AA82551050C3}"/>
              </a:ext>
            </a:extLst>
          </p:cNvPr>
          <p:cNvGraphicFramePr>
            <a:graphicFrameLocks noGrp="1"/>
          </p:cNvGraphicFramePr>
          <p:nvPr>
            <p:ph idx="1"/>
            <p:extLst>
              <p:ext uri="{D42A27DB-BD31-4B8C-83A1-F6EECF244321}">
                <p14:modId xmlns:p14="http://schemas.microsoft.com/office/powerpoint/2010/main" val="2520571835"/>
              </p:ext>
            </p:extLst>
          </p:nvPr>
        </p:nvGraphicFramePr>
        <p:xfrm>
          <a:off x="838200" y="1411550"/>
          <a:ext cx="10515600" cy="47654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35337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49F36-EF22-4067-BDCE-D4667586B1D6}"/>
              </a:ext>
            </a:extLst>
          </p:cNvPr>
          <p:cNvSpPr>
            <a:spLocks noGrp="1"/>
          </p:cNvSpPr>
          <p:nvPr>
            <p:ph type="title"/>
          </p:nvPr>
        </p:nvSpPr>
        <p:spPr>
          <a:xfrm>
            <a:off x="838200" y="365126"/>
            <a:ext cx="10515600" cy="650874"/>
          </a:xfrm>
        </p:spPr>
        <p:txBody>
          <a:bodyPr>
            <a:normAutofit fontScale="90000"/>
          </a:bodyPr>
          <a:lstStyle/>
          <a:p>
            <a:r>
              <a:rPr lang="zh-CN" altLang="en-US" dirty="0"/>
              <a:t>模型库精度：</a:t>
            </a:r>
            <a:r>
              <a:rPr lang="en-US" altLang="zh-CN" dirty="0"/>
              <a:t>0.2</a:t>
            </a:r>
            <a:r>
              <a:rPr lang="zh-CN" altLang="en-US" dirty="0"/>
              <a:t>、测试精度：</a:t>
            </a:r>
            <a:r>
              <a:rPr lang="en-US" altLang="zh-CN" dirty="0"/>
              <a:t>0.10-0.15</a:t>
            </a:r>
            <a:endParaRPr lang="zh-CN" altLang="en-US" dirty="0"/>
          </a:p>
        </p:txBody>
      </p:sp>
      <p:graphicFrame>
        <p:nvGraphicFramePr>
          <p:cNvPr id="7" name="内容占位符 6">
            <a:extLst>
              <a:ext uri="{FF2B5EF4-FFF2-40B4-BE49-F238E27FC236}">
                <a16:creationId xmlns:a16="http://schemas.microsoft.com/office/drawing/2014/main" id="{91AA60A6-D313-4442-BFE4-AA82551050C3}"/>
              </a:ext>
            </a:extLst>
          </p:cNvPr>
          <p:cNvGraphicFramePr>
            <a:graphicFrameLocks noGrp="1"/>
          </p:cNvGraphicFramePr>
          <p:nvPr>
            <p:ph idx="1"/>
            <p:extLst>
              <p:ext uri="{D42A27DB-BD31-4B8C-83A1-F6EECF244321}">
                <p14:modId xmlns:p14="http://schemas.microsoft.com/office/powerpoint/2010/main" val="1408164800"/>
              </p:ext>
            </p:extLst>
          </p:nvPr>
        </p:nvGraphicFramePr>
        <p:xfrm>
          <a:off x="838200" y="1117600"/>
          <a:ext cx="10515600" cy="50593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60568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49F36-EF22-4067-BDCE-D4667586B1D6}"/>
              </a:ext>
            </a:extLst>
          </p:cNvPr>
          <p:cNvSpPr>
            <a:spLocks noGrp="1"/>
          </p:cNvSpPr>
          <p:nvPr>
            <p:ph type="title"/>
          </p:nvPr>
        </p:nvSpPr>
        <p:spPr>
          <a:xfrm>
            <a:off x="838200" y="365126"/>
            <a:ext cx="10515600" cy="650874"/>
          </a:xfrm>
        </p:spPr>
        <p:txBody>
          <a:bodyPr>
            <a:normAutofit fontScale="90000"/>
          </a:bodyPr>
          <a:lstStyle/>
          <a:p>
            <a:r>
              <a:rPr lang="zh-CN" altLang="en-US" dirty="0"/>
              <a:t>模型库精度：</a:t>
            </a:r>
            <a:r>
              <a:rPr lang="en-US" altLang="zh-CN" dirty="0"/>
              <a:t>0.2</a:t>
            </a:r>
            <a:r>
              <a:rPr lang="zh-CN" altLang="en-US" dirty="0"/>
              <a:t>、测试精度：</a:t>
            </a:r>
            <a:r>
              <a:rPr lang="en-US" altLang="zh-CN" dirty="0"/>
              <a:t>0.10-0.15</a:t>
            </a:r>
            <a:endParaRPr lang="zh-CN" altLang="en-US" dirty="0"/>
          </a:p>
        </p:txBody>
      </p:sp>
      <p:graphicFrame>
        <p:nvGraphicFramePr>
          <p:cNvPr id="7" name="内容占位符 6">
            <a:extLst>
              <a:ext uri="{FF2B5EF4-FFF2-40B4-BE49-F238E27FC236}">
                <a16:creationId xmlns:a16="http://schemas.microsoft.com/office/drawing/2014/main" id="{91AA60A6-D313-4442-BFE4-AA82551050C3}"/>
              </a:ext>
            </a:extLst>
          </p:cNvPr>
          <p:cNvGraphicFramePr>
            <a:graphicFrameLocks noGrp="1"/>
          </p:cNvGraphicFramePr>
          <p:nvPr>
            <p:ph idx="1"/>
            <p:extLst>
              <p:ext uri="{D42A27DB-BD31-4B8C-83A1-F6EECF244321}">
                <p14:modId xmlns:p14="http://schemas.microsoft.com/office/powerpoint/2010/main" val="1276645388"/>
              </p:ext>
            </p:extLst>
          </p:nvPr>
        </p:nvGraphicFramePr>
        <p:xfrm>
          <a:off x="838200" y="1117600"/>
          <a:ext cx="10515600" cy="50593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1272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建立模型库</a:t>
            </a:r>
          </a:p>
        </p:txBody>
      </p:sp>
      <p:sp>
        <p:nvSpPr>
          <p:cNvPr id="3" name="内容占位符 2"/>
          <p:cNvSpPr>
            <a:spLocks noGrp="1"/>
          </p:cNvSpPr>
          <p:nvPr>
            <p:ph idx="1"/>
          </p:nvPr>
        </p:nvSpPr>
        <p:spPr/>
        <p:txBody>
          <a:bodyPr>
            <a:normAutofit/>
          </a:bodyPr>
          <a:lstStyle/>
          <a:p>
            <a:r>
              <a:rPr lang="zh-CN" altLang="en-US" dirty="0"/>
              <a:t>建立模型的二维投影图像库。周期性调整三维模型的三维姿态角度并投影成像，获取三维模型的二维图像，并记录该二维图像对应的三维姿态角度。</a:t>
            </a:r>
            <a:endParaRPr lang="en-US" altLang="zh-CN" dirty="0"/>
          </a:p>
          <a:p>
            <a:pPr algn="just"/>
            <a:r>
              <a:rPr lang="zh-CN" altLang="en-US" dirty="0"/>
              <a:t>周期性调整是按照固定的角度值范围和步长，调整三维模型的姿态角度。</a:t>
            </a:r>
            <a:endParaRPr lang="en-US" altLang="zh-CN" dirty="0"/>
          </a:p>
          <a:p>
            <a:pPr algn="just"/>
            <a:r>
              <a:rPr lang="zh-CN" altLang="en-US" dirty="0"/>
              <a:t>提取二维图像归一化中心距特征描述（</a:t>
            </a:r>
            <a:r>
              <a:rPr lang="en-US" altLang="zh-CN" dirty="0"/>
              <a:t>7</a:t>
            </a:r>
            <a:r>
              <a:rPr lang="zh-CN" altLang="en-US" dirty="0"/>
              <a:t>维的特征向量）</a:t>
            </a:r>
            <a:endParaRPr lang="en-US" altLang="zh-CN" dirty="0"/>
          </a:p>
          <a:p>
            <a:r>
              <a:rPr lang="zh-CN" altLang="en-US" dirty="0"/>
              <a:t>将完成归一化处理的描述结果与其对应的三维姿态角度绑定为一个索引单元存入模型索引文件中组成模型库</a:t>
            </a:r>
          </a:p>
        </p:txBody>
      </p:sp>
    </p:spTree>
    <p:extLst>
      <p:ext uri="{BB962C8B-B14F-4D97-AF65-F5344CB8AC3E}">
        <p14:creationId xmlns:p14="http://schemas.microsoft.com/office/powerpoint/2010/main" val="2586934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D5DCD-A3E1-46FE-9006-9E647FD5C5D0}"/>
              </a:ext>
            </a:extLst>
          </p:cNvPr>
          <p:cNvSpPr>
            <a:spLocks noGrp="1"/>
          </p:cNvSpPr>
          <p:nvPr>
            <p:ph type="title"/>
          </p:nvPr>
        </p:nvSpPr>
        <p:spPr>
          <a:xfrm>
            <a:off x="839788" y="457200"/>
            <a:ext cx="4140585" cy="1167414"/>
          </a:xfrm>
        </p:spPr>
        <p:txBody>
          <a:bodyPr/>
          <a:lstStyle/>
          <a:p>
            <a:r>
              <a:rPr lang="zh-CN" altLang="en-US" dirty="0"/>
              <a:t>基于</a:t>
            </a:r>
            <a:r>
              <a:rPr lang="en-US" altLang="zh-CN" dirty="0"/>
              <a:t>X</a:t>
            </a:r>
            <a:r>
              <a:rPr lang="zh-CN" altLang="en-US" dirty="0"/>
              <a:t>光片建立模型库</a:t>
            </a:r>
          </a:p>
        </p:txBody>
      </p:sp>
      <p:pic>
        <p:nvPicPr>
          <p:cNvPr id="6" name="内容占位符 5">
            <a:extLst>
              <a:ext uri="{FF2B5EF4-FFF2-40B4-BE49-F238E27FC236}">
                <a16:creationId xmlns:a16="http://schemas.microsoft.com/office/drawing/2014/main" id="{AECE9122-3607-48FF-987F-41CD2981C8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2475" y="987425"/>
            <a:ext cx="4873625" cy="4873625"/>
          </a:xfrm>
        </p:spPr>
      </p:pic>
      <p:sp>
        <p:nvSpPr>
          <p:cNvPr id="4" name="文本占位符 3">
            <a:extLst>
              <a:ext uri="{FF2B5EF4-FFF2-40B4-BE49-F238E27FC236}">
                <a16:creationId xmlns:a16="http://schemas.microsoft.com/office/drawing/2014/main" id="{41267A37-B4C7-4510-853D-A5061B28CA5E}"/>
              </a:ext>
            </a:extLst>
          </p:cNvPr>
          <p:cNvSpPr>
            <a:spLocks noGrp="1"/>
          </p:cNvSpPr>
          <p:nvPr>
            <p:ph type="body" sz="half" idx="2"/>
          </p:nvPr>
        </p:nvSpPr>
        <p:spPr>
          <a:xfrm>
            <a:off x="839788" y="1722268"/>
            <a:ext cx="4291505" cy="4146720"/>
          </a:xfrm>
        </p:spPr>
        <p:txBody>
          <a:bodyPr/>
          <a:lstStyle/>
          <a:p>
            <a:r>
              <a:rPr lang="zh-CN" altLang="en-US" dirty="0"/>
              <a:t>对</a:t>
            </a:r>
            <a:r>
              <a:rPr lang="en-US" altLang="zh-CN" dirty="0"/>
              <a:t>X</a:t>
            </a:r>
            <a:r>
              <a:rPr lang="zh-CN" altLang="en-US" dirty="0"/>
              <a:t>光片进行图像分割等处理，提取人工膝关节的图像轮廓</a:t>
            </a:r>
          </a:p>
        </p:txBody>
      </p:sp>
    </p:spTree>
    <p:extLst>
      <p:ext uri="{BB962C8B-B14F-4D97-AF65-F5344CB8AC3E}">
        <p14:creationId xmlns:p14="http://schemas.microsoft.com/office/powerpoint/2010/main" val="256187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D5DCD-A3E1-46FE-9006-9E647FD5C5D0}"/>
              </a:ext>
            </a:extLst>
          </p:cNvPr>
          <p:cNvSpPr>
            <a:spLocks noGrp="1"/>
          </p:cNvSpPr>
          <p:nvPr>
            <p:ph type="title"/>
          </p:nvPr>
        </p:nvSpPr>
        <p:spPr>
          <a:xfrm>
            <a:off x="839788" y="457200"/>
            <a:ext cx="4140585" cy="1167414"/>
          </a:xfrm>
        </p:spPr>
        <p:txBody>
          <a:bodyPr/>
          <a:lstStyle/>
          <a:p>
            <a:r>
              <a:rPr lang="zh-CN" altLang="en-US" dirty="0"/>
              <a:t>基于</a:t>
            </a:r>
            <a:r>
              <a:rPr lang="en-US" altLang="zh-CN" dirty="0"/>
              <a:t>X</a:t>
            </a:r>
            <a:r>
              <a:rPr lang="zh-CN" altLang="en-US" dirty="0"/>
              <a:t>光片建立模型库</a:t>
            </a:r>
          </a:p>
        </p:txBody>
      </p:sp>
      <p:sp>
        <p:nvSpPr>
          <p:cNvPr id="4" name="文本占位符 3">
            <a:extLst>
              <a:ext uri="{FF2B5EF4-FFF2-40B4-BE49-F238E27FC236}">
                <a16:creationId xmlns:a16="http://schemas.microsoft.com/office/drawing/2014/main" id="{41267A37-B4C7-4510-853D-A5061B28CA5E}"/>
              </a:ext>
            </a:extLst>
          </p:cNvPr>
          <p:cNvSpPr>
            <a:spLocks noGrp="1"/>
          </p:cNvSpPr>
          <p:nvPr>
            <p:ph type="body" sz="half" idx="2"/>
          </p:nvPr>
        </p:nvSpPr>
        <p:spPr>
          <a:xfrm>
            <a:off x="839788" y="1722268"/>
            <a:ext cx="4291505" cy="4146720"/>
          </a:xfrm>
        </p:spPr>
        <p:txBody>
          <a:bodyPr/>
          <a:lstStyle/>
          <a:p>
            <a:r>
              <a:rPr lang="zh-CN" altLang="en-US" dirty="0"/>
              <a:t>对</a:t>
            </a:r>
            <a:r>
              <a:rPr lang="en-US" altLang="zh-CN" dirty="0"/>
              <a:t>X</a:t>
            </a:r>
            <a:r>
              <a:rPr lang="zh-CN" altLang="en-US" dirty="0"/>
              <a:t>光片进行图像分割等处理，提取人工膝关节的图像轮廓</a:t>
            </a:r>
          </a:p>
        </p:txBody>
      </p:sp>
      <p:pic>
        <p:nvPicPr>
          <p:cNvPr id="8" name="内容占位符 7">
            <a:extLst>
              <a:ext uri="{FF2B5EF4-FFF2-40B4-BE49-F238E27FC236}">
                <a16:creationId xmlns:a16="http://schemas.microsoft.com/office/drawing/2014/main" id="{97B16D45-D831-41A1-A0F1-F3297B9573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2475" y="987425"/>
            <a:ext cx="4873625" cy="4873625"/>
          </a:xfrm>
        </p:spPr>
      </p:pic>
    </p:spTree>
    <p:extLst>
      <p:ext uri="{BB962C8B-B14F-4D97-AF65-F5344CB8AC3E}">
        <p14:creationId xmlns:p14="http://schemas.microsoft.com/office/powerpoint/2010/main" val="580517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1C762-C6E2-48CD-A44F-A50B46709826}"/>
              </a:ext>
            </a:extLst>
          </p:cNvPr>
          <p:cNvSpPr>
            <a:spLocks noGrp="1"/>
          </p:cNvSpPr>
          <p:nvPr>
            <p:ph type="title"/>
          </p:nvPr>
        </p:nvSpPr>
        <p:spPr/>
        <p:txBody>
          <a:bodyPr/>
          <a:lstStyle/>
          <a:p>
            <a:r>
              <a:rPr lang="zh-CN" altLang="en-US" dirty="0"/>
              <a:t>通过扫描获取的人工膝关节三维模型</a:t>
            </a:r>
          </a:p>
        </p:txBody>
      </p:sp>
      <p:pic>
        <p:nvPicPr>
          <p:cNvPr id="4" name="内容占位符 3">
            <a:extLst>
              <a:ext uri="{FF2B5EF4-FFF2-40B4-BE49-F238E27FC236}">
                <a16:creationId xmlns:a16="http://schemas.microsoft.com/office/drawing/2014/main" id="{BF898FF5-31E3-4806-A65B-585C81C3D854}"/>
              </a:ext>
            </a:extLst>
          </p:cNvPr>
          <p:cNvPicPr>
            <a:picLocks noGrp="1" noChangeAspect="1"/>
          </p:cNvPicPr>
          <p:nvPr>
            <p:ph idx="1"/>
          </p:nvPr>
        </p:nvPicPr>
        <p:blipFill>
          <a:blip r:embed="rId2"/>
          <a:stretch>
            <a:fillRect/>
          </a:stretch>
        </p:blipFill>
        <p:spPr>
          <a:xfrm>
            <a:off x="747898" y="1690688"/>
            <a:ext cx="4766457" cy="4351338"/>
          </a:xfrm>
          <a:prstGeom prst="rect">
            <a:avLst/>
          </a:prstGeom>
        </p:spPr>
      </p:pic>
      <p:pic>
        <p:nvPicPr>
          <p:cNvPr id="5" name="图片 4">
            <a:extLst>
              <a:ext uri="{FF2B5EF4-FFF2-40B4-BE49-F238E27FC236}">
                <a16:creationId xmlns:a16="http://schemas.microsoft.com/office/drawing/2014/main" id="{F5288877-DCF2-4D20-83CE-ABEAAE9024F5}"/>
              </a:ext>
            </a:extLst>
          </p:cNvPr>
          <p:cNvPicPr>
            <a:picLocks noChangeAspect="1"/>
          </p:cNvPicPr>
          <p:nvPr/>
        </p:nvPicPr>
        <p:blipFill>
          <a:blip r:embed="rId3"/>
          <a:stretch>
            <a:fillRect/>
          </a:stretch>
        </p:blipFill>
        <p:spPr>
          <a:xfrm>
            <a:off x="5911518" y="1684640"/>
            <a:ext cx="4599463" cy="4357386"/>
          </a:xfrm>
          <a:prstGeom prst="rect">
            <a:avLst/>
          </a:prstGeom>
        </p:spPr>
      </p:pic>
    </p:spTree>
    <p:extLst>
      <p:ext uri="{BB962C8B-B14F-4D97-AF65-F5344CB8AC3E}">
        <p14:creationId xmlns:p14="http://schemas.microsoft.com/office/powerpoint/2010/main" val="1151762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301780-F208-4BA1-89A3-82D029E5DAB4}"/>
              </a:ext>
            </a:extLst>
          </p:cNvPr>
          <p:cNvSpPr>
            <a:spLocks noGrp="1"/>
          </p:cNvSpPr>
          <p:nvPr>
            <p:ph type="title"/>
          </p:nvPr>
        </p:nvSpPr>
        <p:spPr/>
        <p:txBody>
          <a:bodyPr/>
          <a:lstStyle/>
          <a:p>
            <a:r>
              <a:rPr lang="zh-CN" altLang="en-US" dirty="0"/>
              <a:t>三维模型投影</a:t>
            </a:r>
          </a:p>
        </p:txBody>
      </p:sp>
      <p:sp>
        <p:nvSpPr>
          <p:cNvPr id="3" name="内容占位符 2">
            <a:extLst>
              <a:ext uri="{FF2B5EF4-FFF2-40B4-BE49-F238E27FC236}">
                <a16:creationId xmlns:a16="http://schemas.microsoft.com/office/drawing/2014/main" id="{2D61EA37-AF23-453B-93C2-4559625571CE}"/>
              </a:ext>
            </a:extLst>
          </p:cNvPr>
          <p:cNvSpPr>
            <a:spLocks noGrp="1"/>
          </p:cNvSpPr>
          <p:nvPr>
            <p:ph idx="1"/>
          </p:nvPr>
        </p:nvSpPr>
        <p:spPr/>
        <p:txBody>
          <a:bodyPr/>
          <a:lstStyle/>
          <a:p>
            <a:r>
              <a:rPr lang="zh-CN" altLang="en-US" dirty="0"/>
              <a:t>对三维模型进行简单处理</a:t>
            </a:r>
            <a:endParaRPr lang="en-US" altLang="zh-CN" dirty="0"/>
          </a:p>
          <a:p>
            <a:r>
              <a:rPr lang="zh-CN" altLang="en-US" dirty="0"/>
              <a:t>获得不同姿态的正投影二维图像（这里设定模型三个方向的偏转角度为</a:t>
            </a:r>
            <a:r>
              <a:rPr lang="en-US" altLang="zh-CN" dirty="0"/>
              <a:t>-5</a:t>
            </a:r>
            <a:r>
              <a:rPr lang="zh-CN" altLang="en-US" dirty="0"/>
              <a:t>到</a:t>
            </a:r>
            <a:r>
              <a:rPr lang="en-US" altLang="zh-CN" dirty="0"/>
              <a:t>5</a:t>
            </a:r>
            <a:r>
              <a:rPr lang="zh-CN" altLang="en-US" dirty="0"/>
              <a:t>度之间，分别以</a:t>
            </a:r>
            <a:r>
              <a:rPr lang="en-US" altLang="zh-CN" dirty="0"/>
              <a:t>0.5</a:t>
            </a:r>
            <a:r>
              <a:rPr lang="zh-CN" altLang="en-US" dirty="0"/>
              <a:t>、</a:t>
            </a:r>
            <a:r>
              <a:rPr lang="en-US" altLang="zh-CN" dirty="0"/>
              <a:t>0.2</a:t>
            </a:r>
            <a:r>
              <a:rPr lang="zh-CN" altLang="en-US" dirty="0"/>
              <a:t>为步长，则分别有</a:t>
            </a:r>
            <a:r>
              <a:rPr lang="en-US" altLang="zh-CN" dirty="0"/>
              <a:t>21</a:t>
            </a:r>
            <a:r>
              <a:rPr lang="zh-CN" altLang="en-US" dirty="0"/>
              <a:t>*</a:t>
            </a:r>
            <a:r>
              <a:rPr lang="en-US" altLang="zh-CN" dirty="0"/>
              <a:t>21</a:t>
            </a:r>
            <a:r>
              <a:rPr lang="zh-CN" altLang="en-US" dirty="0"/>
              <a:t>*</a:t>
            </a:r>
            <a:r>
              <a:rPr lang="en-US" altLang="zh-CN" dirty="0"/>
              <a:t>21=9261</a:t>
            </a:r>
            <a:r>
              <a:rPr lang="zh-CN" altLang="en-US" dirty="0"/>
              <a:t>、</a:t>
            </a:r>
            <a:r>
              <a:rPr lang="en-US" altLang="zh-CN" dirty="0"/>
              <a:t>51</a:t>
            </a:r>
            <a:r>
              <a:rPr lang="zh-CN" altLang="en-US" dirty="0"/>
              <a:t>*</a:t>
            </a:r>
            <a:r>
              <a:rPr lang="en-US" altLang="zh-CN" dirty="0"/>
              <a:t>51</a:t>
            </a:r>
            <a:r>
              <a:rPr lang="zh-CN" altLang="en-US" dirty="0"/>
              <a:t>*</a:t>
            </a:r>
            <a:r>
              <a:rPr lang="en-US" altLang="zh-CN" dirty="0"/>
              <a:t>51=132651</a:t>
            </a:r>
            <a:r>
              <a:rPr lang="zh-CN" altLang="en-US" dirty="0"/>
              <a:t>张图像）</a:t>
            </a:r>
            <a:endParaRPr lang="en-US" altLang="zh-CN" dirty="0"/>
          </a:p>
          <a:p>
            <a:r>
              <a:rPr lang="zh-CN" altLang="en-US" dirty="0"/>
              <a:t>并保存图像所对应的姿态角度</a:t>
            </a:r>
            <a:endParaRPr lang="en-US" altLang="zh-CN" dirty="0"/>
          </a:p>
          <a:p>
            <a:endParaRPr lang="zh-CN" altLang="en-US" dirty="0"/>
          </a:p>
        </p:txBody>
      </p:sp>
    </p:spTree>
    <p:extLst>
      <p:ext uri="{BB962C8B-B14F-4D97-AF65-F5344CB8AC3E}">
        <p14:creationId xmlns:p14="http://schemas.microsoft.com/office/powerpoint/2010/main" val="718664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C04F1-11CE-4143-BFC7-BFDAE95912F1}"/>
              </a:ext>
            </a:extLst>
          </p:cNvPr>
          <p:cNvSpPr>
            <a:spLocks noGrp="1"/>
          </p:cNvSpPr>
          <p:nvPr>
            <p:ph type="title"/>
          </p:nvPr>
        </p:nvSpPr>
        <p:spPr>
          <a:xfrm>
            <a:off x="838200" y="365125"/>
            <a:ext cx="9583303" cy="604693"/>
          </a:xfrm>
        </p:spPr>
        <p:txBody>
          <a:bodyPr>
            <a:normAutofit fontScale="90000"/>
          </a:bodyPr>
          <a:lstStyle/>
          <a:p>
            <a:r>
              <a:rPr lang="zh-CN" altLang="en-US" dirty="0"/>
              <a:t>二维图像库</a:t>
            </a:r>
          </a:p>
        </p:txBody>
      </p:sp>
      <p:pic>
        <p:nvPicPr>
          <p:cNvPr id="4" name="内容占位符 3">
            <a:extLst>
              <a:ext uri="{FF2B5EF4-FFF2-40B4-BE49-F238E27FC236}">
                <a16:creationId xmlns:a16="http://schemas.microsoft.com/office/drawing/2014/main" id="{2BD10535-1835-4679-AC49-0F55CB40A543}"/>
              </a:ext>
            </a:extLst>
          </p:cNvPr>
          <p:cNvPicPr>
            <a:picLocks noGrp="1" noChangeAspect="1"/>
          </p:cNvPicPr>
          <p:nvPr>
            <p:ph idx="1"/>
          </p:nvPr>
        </p:nvPicPr>
        <p:blipFill>
          <a:blip r:embed="rId2"/>
          <a:stretch>
            <a:fillRect/>
          </a:stretch>
        </p:blipFill>
        <p:spPr>
          <a:xfrm>
            <a:off x="838200" y="969818"/>
            <a:ext cx="10860224" cy="5334400"/>
          </a:xfrm>
          <a:prstGeom prst="rect">
            <a:avLst/>
          </a:prstGeom>
        </p:spPr>
      </p:pic>
    </p:spTree>
    <p:extLst>
      <p:ext uri="{BB962C8B-B14F-4D97-AF65-F5344CB8AC3E}">
        <p14:creationId xmlns:p14="http://schemas.microsoft.com/office/powerpoint/2010/main" val="1602478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C04F1-11CE-4143-BFC7-BFDAE95912F1}"/>
              </a:ext>
            </a:extLst>
          </p:cNvPr>
          <p:cNvSpPr>
            <a:spLocks noGrp="1"/>
          </p:cNvSpPr>
          <p:nvPr>
            <p:ph type="title"/>
          </p:nvPr>
        </p:nvSpPr>
        <p:spPr>
          <a:xfrm>
            <a:off x="838200" y="365125"/>
            <a:ext cx="9583303" cy="604693"/>
          </a:xfrm>
        </p:spPr>
        <p:txBody>
          <a:bodyPr>
            <a:normAutofit fontScale="90000"/>
          </a:bodyPr>
          <a:lstStyle/>
          <a:p>
            <a:r>
              <a:rPr lang="zh-CN" altLang="en-US" dirty="0"/>
              <a:t>二维图像库</a:t>
            </a:r>
          </a:p>
        </p:txBody>
      </p:sp>
      <p:pic>
        <p:nvPicPr>
          <p:cNvPr id="6" name="内容占位符 5">
            <a:extLst>
              <a:ext uri="{FF2B5EF4-FFF2-40B4-BE49-F238E27FC236}">
                <a16:creationId xmlns:a16="http://schemas.microsoft.com/office/drawing/2014/main" id="{EF6FF8FC-2A1A-4E5E-91A2-0A1263C5CFCB}"/>
              </a:ext>
            </a:extLst>
          </p:cNvPr>
          <p:cNvPicPr>
            <a:picLocks noGrp="1" noChangeAspect="1"/>
          </p:cNvPicPr>
          <p:nvPr>
            <p:ph idx="1"/>
          </p:nvPr>
        </p:nvPicPr>
        <p:blipFill>
          <a:blip r:embed="rId2"/>
          <a:stretch>
            <a:fillRect/>
          </a:stretch>
        </p:blipFill>
        <p:spPr>
          <a:xfrm>
            <a:off x="838200" y="1014773"/>
            <a:ext cx="10808855" cy="5318844"/>
          </a:xfrm>
          <a:prstGeom prst="rect">
            <a:avLst/>
          </a:prstGeom>
        </p:spPr>
      </p:pic>
    </p:spTree>
    <p:extLst>
      <p:ext uri="{BB962C8B-B14F-4D97-AF65-F5344CB8AC3E}">
        <p14:creationId xmlns:p14="http://schemas.microsoft.com/office/powerpoint/2010/main" val="161382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581A7-2F60-4DF7-97AC-587D257DA1EF}"/>
              </a:ext>
            </a:extLst>
          </p:cNvPr>
          <p:cNvSpPr>
            <a:spLocks noGrp="1"/>
          </p:cNvSpPr>
          <p:nvPr>
            <p:ph type="title"/>
          </p:nvPr>
        </p:nvSpPr>
        <p:spPr/>
        <p:txBody>
          <a:bodyPr/>
          <a:lstStyle/>
          <a:p>
            <a:r>
              <a:rPr lang="zh-CN" altLang="en-US" dirty="0"/>
              <a:t>图像匹配方法</a:t>
            </a:r>
          </a:p>
        </p:txBody>
      </p:sp>
      <p:sp>
        <p:nvSpPr>
          <p:cNvPr id="3" name="内容占位符 2">
            <a:extLst>
              <a:ext uri="{FF2B5EF4-FFF2-40B4-BE49-F238E27FC236}">
                <a16:creationId xmlns:a16="http://schemas.microsoft.com/office/drawing/2014/main" id="{A688C595-7D7C-403E-8045-C9EB7C029F1E}"/>
              </a:ext>
            </a:extLst>
          </p:cNvPr>
          <p:cNvSpPr>
            <a:spLocks noGrp="1"/>
          </p:cNvSpPr>
          <p:nvPr>
            <p:ph idx="1"/>
          </p:nvPr>
        </p:nvSpPr>
        <p:spPr/>
        <p:txBody>
          <a:bodyPr/>
          <a:lstStyle/>
          <a:p>
            <a:r>
              <a:rPr lang="zh-CN" altLang="en-US" dirty="0"/>
              <a:t>模板匹配算法：根据已知模板图像到另一幅图像中寻找与模板图像相似的子图像，也称作相关匹配算法，用空间二维滑动模板进行匹配</a:t>
            </a:r>
            <a:endParaRPr lang="en-US" altLang="zh-CN" dirty="0"/>
          </a:p>
          <a:p>
            <a:r>
              <a:rPr lang="zh-CN" altLang="en-US" dirty="0"/>
              <a:t>基于特征的匹配算法：首先提取图像的特征，再生成特征描述子，最后根据描述子的相似程度对两幅图像的特征之间进行匹配</a:t>
            </a:r>
            <a:endParaRPr lang="en-US" altLang="zh-CN" dirty="0"/>
          </a:p>
          <a:p>
            <a:endParaRPr lang="zh-CN" altLang="en-US" dirty="0"/>
          </a:p>
        </p:txBody>
      </p:sp>
    </p:spTree>
    <p:extLst>
      <p:ext uri="{BB962C8B-B14F-4D97-AF65-F5344CB8AC3E}">
        <p14:creationId xmlns:p14="http://schemas.microsoft.com/office/powerpoint/2010/main" val="4200192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941346"/>
          </a:xfrm>
        </p:spPr>
        <p:txBody>
          <a:bodyPr>
            <a:normAutofit/>
          </a:bodyPr>
          <a:lstStyle/>
          <a:p>
            <a:r>
              <a:rPr lang="zh-CN" altLang="en-US" dirty="0"/>
              <a:t>图像特征：归一化中心矩</a:t>
            </a:r>
          </a:p>
        </p:txBody>
      </p:sp>
      <p:sp>
        <p:nvSpPr>
          <p:cNvPr id="3" name="内容占位符 2"/>
          <p:cNvSpPr>
            <a:spLocks noGrp="1"/>
          </p:cNvSpPr>
          <p:nvPr>
            <p:ph idx="1"/>
          </p:nvPr>
        </p:nvSpPr>
        <p:spPr>
          <a:xfrm>
            <a:off x="838200" y="2306472"/>
            <a:ext cx="10515600" cy="3870491"/>
          </a:xfrm>
        </p:spPr>
        <p:txBody>
          <a:bodyPr/>
          <a:lstStyle/>
          <a:p>
            <a:r>
              <a:rPr lang="en-US" altLang="zh-CN" dirty="0" err="1"/>
              <a:t>M.K.Hu</a:t>
            </a:r>
            <a:r>
              <a:rPr lang="zh-CN" altLang="en-US" dirty="0"/>
              <a:t>于</a:t>
            </a:r>
            <a:r>
              <a:rPr lang="en-US" altLang="zh-CN" dirty="0"/>
              <a:t>1962</a:t>
            </a:r>
            <a:r>
              <a:rPr lang="zh-CN" altLang="en-US" dirty="0"/>
              <a:t>年提出了矩的定义和关于矩的基本性质，并具体给出了具有</a:t>
            </a:r>
            <a:r>
              <a:rPr lang="zh-CN" altLang="en-US" dirty="0">
                <a:solidFill>
                  <a:srgbClr val="FF0000"/>
                </a:solidFill>
              </a:rPr>
              <a:t>平移和比例不变性</a:t>
            </a:r>
            <a:r>
              <a:rPr lang="zh-CN" altLang="en-US" dirty="0"/>
              <a:t>的同时</a:t>
            </a:r>
            <a:r>
              <a:rPr lang="zh-CN" altLang="en-US" dirty="0">
                <a:solidFill>
                  <a:srgbClr val="FF0000"/>
                </a:solidFill>
              </a:rPr>
              <a:t>对方向变化敏感</a:t>
            </a:r>
            <a:r>
              <a:rPr lang="zh-CN" altLang="en-US" dirty="0"/>
              <a:t>的归一化中心矩的表达式。</a:t>
            </a:r>
            <a:endParaRPr lang="en-US" altLang="zh-CN" dirty="0"/>
          </a:p>
          <a:p>
            <a:endParaRPr lang="zh-CN" altLang="en-US" dirty="0"/>
          </a:p>
        </p:txBody>
      </p:sp>
    </p:spTree>
    <p:extLst>
      <p:ext uri="{BB962C8B-B14F-4D97-AF65-F5344CB8AC3E}">
        <p14:creationId xmlns:p14="http://schemas.microsoft.com/office/powerpoint/2010/main" val="583415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63921"/>
          </a:xfrm>
        </p:spPr>
        <p:txBody>
          <a:bodyPr>
            <a:normAutofit/>
          </a:bodyPr>
          <a:lstStyle/>
          <a:p>
            <a:r>
              <a:rPr lang="zh-CN" altLang="en-US" dirty="0"/>
              <a:t>图像特征：归一化中心矩</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95302"/>
                <a:ext cx="10515600" cy="4281661"/>
              </a:xfrm>
            </p:spPr>
            <p:txBody>
              <a:bodyPr/>
              <a:lstStyle/>
              <a:p>
                <a:r>
                  <a:rPr lang="zh-CN" altLang="en-US" dirty="0"/>
                  <a:t>对于二值图像</a:t>
                </a:r>
                <a:r>
                  <a:rPr lang="en-US" altLang="zh-CN" dirty="0"/>
                  <a:t>f(</a:t>
                </a:r>
                <a:r>
                  <a:rPr lang="en-US" altLang="zh-CN" dirty="0" err="1"/>
                  <a:t>x,y</a:t>
                </a:r>
                <a:r>
                  <a:rPr lang="en-US" altLang="zh-CN" dirty="0"/>
                  <a:t>)</a:t>
                </a:r>
                <a:r>
                  <a:rPr lang="zh-CN" altLang="en-US" dirty="0"/>
                  <a:t>，其</a:t>
                </a:r>
                <a:r>
                  <a:rPr lang="en-US" altLang="zh-CN" dirty="0"/>
                  <a:t>(</a:t>
                </a:r>
                <a:r>
                  <a:rPr lang="en-US" altLang="zh-CN" dirty="0" err="1"/>
                  <a:t>p+q</a:t>
                </a:r>
                <a:r>
                  <a:rPr lang="en-US" altLang="zh-CN" dirty="0"/>
                  <a:t>)</a:t>
                </a:r>
                <a:r>
                  <a:rPr lang="zh-CN" altLang="en-US" dirty="0"/>
                  <a:t>阶原点矩表示为：</a:t>
                </a:r>
                <a:endParaRPr lang="en-US" altLang="zh-CN" dirty="0">
                  <a:latin typeface="Cambria Math" panose="02040503050406030204" pitchFamily="18" charset="0"/>
                </a:endParaRPr>
              </a:p>
              <a:p>
                <a:pPr marL="0" indent="0">
                  <a:buNone/>
                </a:pPr>
                <a:r>
                  <a:rPr lang="en-US" altLang="zh-CN" dirty="0">
                    <a:latin typeface="Cambria Math" panose="02040503050406030204" pitchFamily="18" charset="0"/>
                  </a:rPr>
                  <a:t>	</a:t>
                </a:r>
                <a14:m>
                  <m:oMath xmlns:m="http://schemas.openxmlformats.org/officeDocument/2006/math">
                    <m:sSub>
                      <m:sSubPr>
                        <m:ctrlPr>
                          <a:rPr lang="zh-CN" altLang="en-US" i="1" dirty="0" smtClean="0">
                            <a:latin typeface="Cambria Math" panose="02040503050406030204" pitchFamily="18" charset="0"/>
                          </a:rPr>
                        </m:ctrlPr>
                      </m:sSubPr>
                      <m:e>
                        <m:r>
                          <a:rPr lang="zh-CN" altLang="en-US" i="1" dirty="0">
                            <a:latin typeface="Cambria Math" panose="02040503050406030204" pitchFamily="18" charset="0"/>
                          </a:rPr>
                          <m:t>𝑚</m:t>
                        </m:r>
                      </m:e>
                      <m:sub>
                        <m:r>
                          <a:rPr lang="zh-CN" altLang="en-US" i="1" dirty="0">
                            <a:latin typeface="Cambria Math" panose="02040503050406030204" pitchFamily="18" charset="0"/>
                          </a:rPr>
                          <m:t>𝑝𝑞</m:t>
                        </m:r>
                      </m:sub>
                    </m:sSub>
                  </m:oMath>
                </a14:m>
                <a:r>
                  <a:rPr lang="zh-CN" altLang="en-US" dirty="0"/>
                  <a:t> </a:t>
                </a:r>
                <a14:m>
                  <m:oMath xmlns:m="http://schemas.openxmlformats.org/officeDocument/2006/math">
                    <m:r>
                      <a:rPr lang="zh-CN" altLang="en-US" i="1" dirty="0">
                        <a:latin typeface="Cambria Math" panose="02040503050406030204" pitchFamily="18" charset="0"/>
                      </a:rPr>
                      <m:t>=</m:t>
                    </m:r>
                    <m:nary>
                      <m:naryPr>
                        <m:chr m:val="∑"/>
                        <m:limLoc m:val="undOvr"/>
                        <m:grow m:val="on"/>
                        <m:supHide m:val="on"/>
                        <m:ctrlPr>
                          <a:rPr lang="zh-CN" altLang="en-US" i="1" dirty="0">
                            <a:latin typeface="Cambria Math" panose="02040503050406030204" pitchFamily="18" charset="0"/>
                          </a:rPr>
                        </m:ctrlPr>
                      </m:naryPr>
                      <m:sub>
                        <m:r>
                          <a:rPr lang="zh-CN" altLang="en-US" i="1" dirty="0">
                            <a:latin typeface="Cambria Math" panose="02040503050406030204" pitchFamily="18" charset="0"/>
                          </a:rPr>
                          <m:t>𝑦</m:t>
                        </m:r>
                      </m:sub>
                      <m:sup/>
                      <m:e>
                        <m:nary>
                          <m:naryPr>
                            <m:chr m:val="∑"/>
                            <m:limLoc m:val="undOvr"/>
                            <m:grow m:val="on"/>
                            <m:supHide m:val="on"/>
                            <m:ctrlPr>
                              <a:rPr lang="zh-CN" altLang="en-US" i="1" dirty="0">
                                <a:latin typeface="Cambria Math" panose="02040503050406030204" pitchFamily="18" charset="0"/>
                              </a:rPr>
                            </m:ctrlPr>
                          </m:naryPr>
                          <m:sub>
                            <m:r>
                              <a:rPr lang="zh-CN" altLang="en-US" i="1" dirty="0">
                                <a:latin typeface="Cambria Math" panose="02040503050406030204" pitchFamily="18" charset="0"/>
                              </a:rPr>
                              <m:t>𝑥</m:t>
                            </m:r>
                          </m:sub>
                          <m:sup/>
                          <m:e>
                            <m:r>
                              <a:rPr lang="zh-CN" altLang="en-US" i="1" dirty="0">
                                <a:latin typeface="Cambria Math" panose="02040503050406030204" pitchFamily="18" charset="0"/>
                              </a:rPr>
                              <m:t>𝑓</m:t>
                            </m:r>
                            <m:d>
                              <m:dPr>
                                <m:ctrlPr>
                                  <a:rPr lang="zh-CN" altLang="en-US" i="1" dirty="0">
                                    <a:latin typeface="Cambria Math" panose="02040503050406030204" pitchFamily="18" charset="0"/>
                                  </a:rPr>
                                </m:ctrlPr>
                              </m:dPr>
                              <m:e>
                                <m:r>
                                  <a:rPr lang="zh-CN" altLang="en-US" i="1" dirty="0">
                                    <a:latin typeface="Cambria Math" panose="02040503050406030204" pitchFamily="18" charset="0"/>
                                  </a:rPr>
                                  <m:t>𝑥</m:t>
                                </m:r>
                                <m:r>
                                  <a:rPr lang="zh-CN" altLang="en-US" i="1" dirty="0">
                                    <a:latin typeface="Cambria Math" panose="02040503050406030204" pitchFamily="18" charset="0"/>
                                  </a:rPr>
                                  <m:t>,</m:t>
                                </m:r>
                                <m:r>
                                  <a:rPr lang="zh-CN" altLang="en-US" i="1" dirty="0">
                                    <a:latin typeface="Cambria Math" panose="02040503050406030204" pitchFamily="18" charset="0"/>
                                  </a:rPr>
                                  <m:t>𝑦</m:t>
                                </m:r>
                              </m:e>
                            </m:d>
                            <m:sSup>
                              <m:sSupPr>
                                <m:ctrlPr>
                                  <a:rPr lang="zh-CN" altLang="en-US" i="1" dirty="0">
                                    <a:latin typeface="Cambria Math" panose="02040503050406030204" pitchFamily="18" charset="0"/>
                                  </a:rPr>
                                </m:ctrlPr>
                              </m:sSupPr>
                              <m:e>
                                <m:r>
                                  <a:rPr lang="zh-CN" altLang="en-US" i="1" dirty="0">
                                    <a:latin typeface="Cambria Math" panose="02040503050406030204" pitchFamily="18" charset="0"/>
                                  </a:rPr>
                                  <m:t>𝑥</m:t>
                                </m:r>
                              </m:e>
                              <m:sup>
                                <m:r>
                                  <a:rPr lang="zh-CN" altLang="en-US" i="1" dirty="0">
                                    <a:latin typeface="Cambria Math" panose="02040503050406030204" pitchFamily="18" charset="0"/>
                                  </a:rPr>
                                  <m:t>𝑝</m:t>
                                </m:r>
                              </m:sup>
                            </m:sSup>
                            <m:sSup>
                              <m:sSupPr>
                                <m:ctrlPr>
                                  <a:rPr lang="zh-CN" altLang="en-US" i="1" dirty="0">
                                    <a:latin typeface="Cambria Math" panose="02040503050406030204" pitchFamily="18" charset="0"/>
                                  </a:rPr>
                                </m:ctrlPr>
                              </m:sSupPr>
                              <m:e>
                                <m:r>
                                  <a:rPr lang="zh-CN" altLang="en-US" i="1" dirty="0">
                                    <a:latin typeface="Cambria Math" panose="02040503050406030204" pitchFamily="18" charset="0"/>
                                  </a:rPr>
                                  <m:t>𝑦</m:t>
                                </m:r>
                              </m:e>
                              <m:sup>
                                <m:r>
                                  <a:rPr lang="zh-CN" altLang="en-US" i="1" dirty="0">
                                    <a:latin typeface="Cambria Math" panose="02040503050406030204" pitchFamily="18" charset="0"/>
                                  </a:rPr>
                                  <m:t>𝑞</m:t>
                                </m:r>
                              </m:sup>
                            </m:sSup>
                            <m:r>
                              <a:rPr lang="en-US" altLang="zh-CN" i="1" dirty="0">
                                <a:latin typeface="Cambria Math" panose="02040503050406030204" pitchFamily="18" charset="0"/>
                              </a:rPr>
                              <m:t>      </m:t>
                            </m:r>
                          </m:e>
                        </m:nary>
                      </m:e>
                    </m:nary>
                  </m:oMath>
                </a14:m>
                <a:r>
                  <a:rPr lang="en-US" altLang="zh-CN" dirty="0"/>
                  <a:t> </a:t>
                </a:r>
                <a14:m>
                  <m:oMath xmlns:m="http://schemas.openxmlformats.org/officeDocument/2006/math">
                    <m:r>
                      <a:rPr lang="en-US" altLang="zh-CN" i="1" dirty="0">
                        <a:latin typeface="Cambria Math" panose="02040503050406030204" pitchFamily="18" charset="0"/>
                      </a:rPr>
                      <m:t>𝑝</m:t>
                    </m:r>
                    <m:r>
                      <a:rPr lang="en-US" altLang="zh-CN" i="1" dirty="0">
                        <a:latin typeface="Cambria Math" panose="02040503050406030204" pitchFamily="18" charset="0"/>
                      </a:rPr>
                      <m:t>,</m:t>
                    </m:r>
                    <m:r>
                      <a:rPr lang="en-US" altLang="zh-CN" i="1" dirty="0">
                        <a:latin typeface="Cambria Math" panose="02040503050406030204" pitchFamily="18" charset="0"/>
                      </a:rPr>
                      <m:t>𝑞</m:t>
                    </m:r>
                    <m:r>
                      <a:rPr lang="en-US" altLang="zh-CN" i="1" dirty="0">
                        <a:latin typeface="Cambria Math" panose="02040503050406030204" pitchFamily="18" charset="0"/>
                      </a:rPr>
                      <m:t>=0,1,2,…</m:t>
                    </m:r>
                  </m:oMath>
                </a14:m>
                <a:r>
                  <a:rPr lang="zh-CN" altLang="en-US" dirty="0"/>
                  <a:t>（</a:t>
                </a:r>
                <a:r>
                  <a:rPr lang="en-US" altLang="zh-CN" dirty="0"/>
                  <a:t>1</a:t>
                </a:r>
                <a:r>
                  <a:rPr lang="zh-CN" altLang="en-US" dirty="0"/>
                  <a:t>）</a:t>
                </a:r>
                <a:endParaRPr lang="en-US" altLang="zh-CN" dirty="0"/>
              </a:p>
              <a:p>
                <a:pPr marL="0" indent="0">
                  <a:buNone/>
                </a:pPr>
                <a:endParaRPr lang="en-US" altLang="zh-CN" dirty="0"/>
              </a:p>
              <a:p>
                <a:pPr marL="0" indent="0">
                  <a:buNone/>
                </a:pPr>
                <a:r>
                  <a:rPr lang="zh-CN" altLang="en-US" dirty="0"/>
                  <a:t>其中心矩表示为：</a:t>
                </a:r>
                <a:endParaRPr lang="en-US" altLang="zh-CN" dirty="0"/>
              </a:p>
              <a:p>
                <a:pPr marL="0" indent="0">
                  <a:buNone/>
                </a:pPr>
                <a:r>
                  <a:rPr lang="en-US" altLang="zh-CN" dirty="0"/>
                  <a:t>	</a:t>
                </a:r>
                <a:r>
                  <a:rPr lang="zh-CN" altLang="en-US" dirty="0"/>
                  <a:t> </a:t>
                </a:r>
                <a14:m>
                  <m:oMath xmlns:m="http://schemas.openxmlformats.org/officeDocument/2006/math">
                    <m:sSub>
                      <m:sSubPr>
                        <m:ctrlPr>
                          <a:rPr lang="zh-CN" altLang="en-US" i="1" dirty="0">
                            <a:latin typeface="Cambria Math" panose="02040503050406030204" pitchFamily="18" charset="0"/>
                          </a:rPr>
                        </m:ctrlPr>
                      </m:sSubPr>
                      <m:e>
                        <m:r>
                          <a:rPr lang="en-US" altLang="zh-CN" i="1" dirty="0" smtClean="0">
                            <a:latin typeface="Cambria Math" panose="02040503050406030204" pitchFamily="18" charset="0"/>
                          </a:rPr>
                          <m:t>𝜇</m:t>
                        </m:r>
                      </m:e>
                      <m:sub>
                        <m:r>
                          <a:rPr lang="zh-CN" altLang="en-US" i="1" dirty="0">
                            <a:latin typeface="Cambria Math" panose="02040503050406030204" pitchFamily="18" charset="0"/>
                          </a:rPr>
                          <m:t>𝑝𝑞</m:t>
                        </m:r>
                      </m:sub>
                    </m:sSub>
                  </m:oMath>
                </a14:m>
                <a:r>
                  <a:rPr lang="zh-CN" altLang="en-US" dirty="0"/>
                  <a:t> </a:t>
                </a:r>
                <a14:m>
                  <m:oMath xmlns:m="http://schemas.openxmlformats.org/officeDocument/2006/math">
                    <m:r>
                      <a:rPr lang="zh-CN" altLang="en-US" i="1" dirty="0">
                        <a:latin typeface="Cambria Math" panose="02040503050406030204" pitchFamily="18" charset="0"/>
                      </a:rPr>
                      <m:t>=</m:t>
                    </m:r>
                    <m:nary>
                      <m:naryPr>
                        <m:chr m:val="∑"/>
                        <m:limLoc m:val="undOvr"/>
                        <m:grow m:val="on"/>
                        <m:supHide m:val="on"/>
                        <m:ctrlPr>
                          <a:rPr lang="zh-CN" altLang="en-US" i="1" dirty="0">
                            <a:latin typeface="Cambria Math" panose="02040503050406030204" pitchFamily="18" charset="0"/>
                          </a:rPr>
                        </m:ctrlPr>
                      </m:naryPr>
                      <m:sub>
                        <m:r>
                          <a:rPr lang="zh-CN" altLang="en-US" i="1" dirty="0">
                            <a:latin typeface="Cambria Math" panose="02040503050406030204" pitchFamily="18" charset="0"/>
                          </a:rPr>
                          <m:t>𝑦</m:t>
                        </m:r>
                      </m:sub>
                      <m:sup/>
                      <m:e>
                        <m:nary>
                          <m:naryPr>
                            <m:chr m:val="∑"/>
                            <m:limLoc m:val="undOvr"/>
                            <m:grow m:val="on"/>
                            <m:supHide m:val="on"/>
                            <m:ctrlPr>
                              <a:rPr lang="zh-CN" altLang="en-US" i="1" dirty="0">
                                <a:latin typeface="Cambria Math" panose="02040503050406030204" pitchFamily="18" charset="0"/>
                              </a:rPr>
                            </m:ctrlPr>
                          </m:naryPr>
                          <m:sub>
                            <m:r>
                              <a:rPr lang="zh-CN" altLang="en-US" i="1" dirty="0">
                                <a:latin typeface="Cambria Math" panose="02040503050406030204" pitchFamily="18" charset="0"/>
                              </a:rPr>
                              <m:t>𝑥</m:t>
                            </m:r>
                          </m:sub>
                          <m:sup/>
                          <m:e>
                            <m:sSup>
                              <m:sSupPr>
                                <m:ctrlPr>
                                  <a:rPr lang="zh-CN" altLang="en-US" i="1" dirty="0">
                                    <a:latin typeface="Cambria Math" panose="02040503050406030204" pitchFamily="18" charset="0"/>
                                  </a:rPr>
                                </m:ctrlPr>
                              </m:sSupPr>
                              <m:e>
                                <m:d>
                                  <m:dPr>
                                    <m:ctrlPr>
                                      <a:rPr lang="zh-CN" altLang="en-US" i="1" dirty="0">
                                        <a:latin typeface="Cambria Math" panose="02040503050406030204" pitchFamily="18" charset="0"/>
                                      </a:rPr>
                                    </m:ctrlPr>
                                  </m:dPr>
                                  <m:e>
                                    <m:r>
                                      <a:rPr lang="zh-CN" altLang="en-US" i="1" dirty="0">
                                        <a:latin typeface="Cambria Math" panose="02040503050406030204" pitchFamily="18" charset="0"/>
                                      </a:rPr>
                                      <m:t>𝑥</m:t>
                                    </m:r>
                                    <m:r>
                                      <a:rPr lang="zh-CN" altLang="en-US" i="1" dirty="0">
                                        <a:latin typeface="Cambria Math" panose="02040503050406030204" pitchFamily="18" charset="0"/>
                                      </a:rPr>
                                      <m:t>−</m:t>
                                    </m:r>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𝑥</m:t>
                                        </m:r>
                                      </m:e>
                                    </m:acc>
                                  </m:e>
                                </m:d>
                              </m:e>
                              <m:sup>
                                <m:r>
                                  <a:rPr lang="zh-CN" altLang="en-US" i="1" dirty="0">
                                    <a:latin typeface="Cambria Math" panose="02040503050406030204" pitchFamily="18" charset="0"/>
                                  </a:rPr>
                                  <m:t>𝑝</m:t>
                                </m:r>
                              </m:sup>
                            </m:sSup>
                            <m:sSup>
                              <m:sSupPr>
                                <m:ctrlPr>
                                  <a:rPr lang="zh-CN" altLang="en-US" i="1" dirty="0">
                                    <a:latin typeface="Cambria Math" panose="02040503050406030204" pitchFamily="18" charset="0"/>
                                  </a:rPr>
                                </m:ctrlPr>
                              </m:sSupPr>
                              <m:e>
                                <m:d>
                                  <m:dPr>
                                    <m:ctrlPr>
                                      <a:rPr lang="zh-CN" altLang="en-US" i="1" dirty="0">
                                        <a:latin typeface="Cambria Math" panose="02040503050406030204" pitchFamily="18" charset="0"/>
                                      </a:rPr>
                                    </m:ctrlPr>
                                  </m:dPr>
                                  <m:e>
                                    <m:r>
                                      <a:rPr lang="en-US" altLang="zh-CN" i="1" dirty="0">
                                        <a:latin typeface="Cambria Math" panose="02040503050406030204" pitchFamily="18" charset="0"/>
                                      </a:rPr>
                                      <m:t>𝑦</m:t>
                                    </m:r>
                                    <m:r>
                                      <a:rPr lang="zh-CN" altLang="en-US" i="1" dirty="0">
                                        <a:latin typeface="Cambria Math" panose="02040503050406030204" pitchFamily="18" charset="0"/>
                                      </a:rPr>
                                      <m:t>−</m:t>
                                    </m:r>
                                    <m:acc>
                                      <m:accPr>
                                        <m:chr m:val="̅"/>
                                        <m:ctrlPr>
                                          <a:rPr lang="zh-CN" altLang="en-US" i="1" dirty="0">
                                            <a:latin typeface="Cambria Math" panose="02040503050406030204" pitchFamily="18" charset="0"/>
                                          </a:rPr>
                                        </m:ctrlPr>
                                      </m:accPr>
                                      <m:e>
                                        <m:r>
                                          <a:rPr lang="en-US" altLang="zh-CN" i="1" dirty="0">
                                            <a:latin typeface="Cambria Math" panose="02040503050406030204" pitchFamily="18" charset="0"/>
                                          </a:rPr>
                                          <m:t>𝑦</m:t>
                                        </m:r>
                                      </m:e>
                                    </m:acc>
                                  </m:e>
                                </m:d>
                              </m:e>
                              <m:sup>
                                <m:r>
                                  <a:rPr lang="en-US" altLang="zh-CN" i="1" dirty="0">
                                    <a:latin typeface="Cambria Math" panose="02040503050406030204" pitchFamily="18" charset="0"/>
                                  </a:rPr>
                                  <m:t>𝑞</m:t>
                                </m:r>
                              </m:sup>
                            </m:sSup>
                            <m:r>
                              <a:rPr lang="zh-CN" altLang="en-US" i="1" dirty="0">
                                <a:latin typeface="Cambria Math" panose="02040503050406030204" pitchFamily="18" charset="0"/>
                              </a:rPr>
                              <m:t>𝑓</m:t>
                            </m:r>
                            <m:d>
                              <m:dPr>
                                <m:ctrlPr>
                                  <a:rPr lang="zh-CN" altLang="en-US" i="1" dirty="0">
                                    <a:latin typeface="Cambria Math" panose="02040503050406030204" pitchFamily="18" charset="0"/>
                                  </a:rPr>
                                </m:ctrlPr>
                              </m:dPr>
                              <m:e>
                                <m:r>
                                  <a:rPr lang="zh-CN" altLang="en-US" i="1" dirty="0">
                                    <a:latin typeface="Cambria Math" panose="02040503050406030204" pitchFamily="18" charset="0"/>
                                  </a:rPr>
                                  <m:t>𝑥</m:t>
                                </m:r>
                                <m:r>
                                  <a:rPr lang="zh-CN" altLang="en-US" i="1" dirty="0">
                                    <a:latin typeface="Cambria Math" panose="02040503050406030204" pitchFamily="18" charset="0"/>
                                  </a:rPr>
                                  <m:t>,</m:t>
                                </m:r>
                                <m:r>
                                  <a:rPr lang="zh-CN" altLang="en-US" i="1" dirty="0">
                                    <a:latin typeface="Cambria Math" panose="02040503050406030204" pitchFamily="18" charset="0"/>
                                  </a:rPr>
                                  <m:t>𝑦</m:t>
                                </m:r>
                              </m:e>
                            </m:d>
                            <m:r>
                              <a:rPr lang="en-US" altLang="zh-CN" i="1" dirty="0">
                                <a:latin typeface="Cambria Math" panose="02040503050406030204" pitchFamily="18" charset="0"/>
                              </a:rPr>
                              <m:t>      </m:t>
                            </m:r>
                          </m:e>
                        </m:nary>
                      </m:e>
                    </m:nary>
                  </m:oMath>
                </a14:m>
                <a:r>
                  <a:rPr lang="en-US" altLang="zh-CN" dirty="0"/>
                  <a:t> </a:t>
                </a:r>
                <a14:m>
                  <m:oMath xmlns:m="http://schemas.openxmlformats.org/officeDocument/2006/math">
                    <m:r>
                      <a:rPr lang="en-US" altLang="zh-CN" i="1" dirty="0">
                        <a:latin typeface="Cambria Math" panose="02040503050406030204" pitchFamily="18" charset="0"/>
                      </a:rPr>
                      <m:t>𝑝</m:t>
                    </m:r>
                    <m:r>
                      <a:rPr lang="en-US" altLang="zh-CN" i="1" dirty="0">
                        <a:latin typeface="Cambria Math" panose="02040503050406030204" pitchFamily="18" charset="0"/>
                      </a:rPr>
                      <m:t>,</m:t>
                    </m:r>
                    <m:r>
                      <a:rPr lang="en-US" altLang="zh-CN" i="1" dirty="0">
                        <a:latin typeface="Cambria Math" panose="02040503050406030204" pitchFamily="18" charset="0"/>
                      </a:rPr>
                      <m:t>𝑞</m:t>
                    </m:r>
                    <m:r>
                      <a:rPr lang="en-US" altLang="zh-CN" i="1" dirty="0">
                        <a:latin typeface="Cambria Math" panose="02040503050406030204" pitchFamily="18" charset="0"/>
                      </a:rPr>
                      <m:t>=0,1,2,…</m:t>
                    </m:r>
                  </m:oMath>
                </a14:m>
                <a:r>
                  <a:rPr lang="zh-CN" altLang="en-US" dirty="0"/>
                  <a:t>（</a:t>
                </a:r>
                <a:r>
                  <a:rPr lang="en-US" altLang="zh-CN" dirty="0"/>
                  <a:t>2</a:t>
                </a:r>
                <a:r>
                  <a:rPr lang="zh-CN" altLang="en-US" dirty="0"/>
                  <a:t>）</a:t>
                </a:r>
                <a:endParaRPr lang="en-US" altLang="zh-CN" dirty="0"/>
              </a:p>
              <a:p>
                <a:pPr marL="0" indent="0">
                  <a:buNone/>
                </a:pPr>
                <a:endParaRPr lang="en-US" altLang="zh-CN" dirty="0"/>
              </a:p>
              <a:p>
                <a:pPr marL="0" indent="0">
                  <a:buNone/>
                </a:pPr>
                <a:r>
                  <a:rPr lang="zh-CN" altLang="en-US" dirty="0"/>
                  <a:t>其中，</a:t>
                </a:r>
                <a14:m>
                  <m:oMath xmlns:m="http://schemas.openxmlformats.org/officeDocument/2006/math">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𝑥</m:t>
                        </m:r>
                      </m:e>
                    </m:acc>
                  </m:oMath>
                </a14:m>
                <a:r>
                  <a:rPr lang="en-US" altLang="zh-CN" dirty="0"/>
                  <a:t>=</a:t>
                </a:r>
                <a14:m>
                  <m:oMath xmlns:m="http://schemas.openxmlformats.org/officeDocument/2006/math">
                    <m:f>
                      <m:fPr>
                        <m:ctrlPr>
                          <a:rPr lang="en-US" altLang="zh-CN" i="1" dirty="0" smtClean="0">
                            <a:latin typeface="Cambria Math" panose="02040503050406030204" pitchFamily="18" charset="0"/>
                          </a:rPr>
                        </m:ctrlPr>
                      </m:fPr>
                      <m:num>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𝑚</m:t>
                            </m:r>
                          </m:e>
                          <m:sub>
                            <m:r>
                              <a:rPr lang="en-US" altLang="zh-CN" i="0" dirty="0" smtClean="0">
                                <a:latin typeface="Cambria Math" panose="02040503050406030204" pitchFamily="18" charset="0"/>
                              </a:rPr>
                              <m:t>10</m:t>
                            </m:r>
                          </m:sub>
                        </m:sSub>
                      </m:num>
                      <m:den>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𝑚</m:t>
                            </m:r>
                          </m:e>
                          <m:sub>
                            <m:r>
                              <a:rPr lang="en-US" altLang="zh-CN" i="0" dirty="0" smtClean="0">
                                <a:latin typeface="Cambria Math" panose="02040503050406030204" pitchFamily="18" charset="0"/>
                              </a:rPr>
                              <m:t>00</m:t>
                            </m:r>
                          </m:sub>
                        </m:sSub>
                      </m:den>
                    </m:f>
                  </m:oMath>
                </a14:m>
                <a:r>
                  <a:rPr lang="zh-CN" altLang="en-US" dirty="0"/>
                  <a:t>， </a:t>
                </a:r>
                <a14:m>
                  <m:oMath xmlns:m="http://schemas.openxmlformats.org/officeDocument/2006/math">
                    <m:acc>
                      <m:accPr>
                        <m:chr m:val="̅"/>
                        <m:ctrlPr>
                          <a:rPr lang="zh-CN" altLang="en-US" i="1" dirty="0" smtClean="0">
                            <a:latin typeface="Cambria Math" panose="02040503050406030204" pitchFamily="18" charset="0"/>
                          </a:rPr>
                        </m:ctrlPr>
                      </m:accPr>
                      <m:e>
                        <m:r>
                          <a:rPr lang="en-US" altLang="zh-CN" b="0" i="1" dirty="0" smtClean="0">
                            <a:latin typeface="Cambria Math" panose="02040503050406030204" pitchFamily="18" charset="0"/>
                          </a:rPr>
                          <m:t>𝑦</m:t>
                        </m:r>
                      </m:e>
                    </m:acc>
                  </m:oMath>
                </a14:m>
                <a:r>
                  <a:rPr lang="en-US" altLang="zh-CN" dirty="0"/>
                  <a:t>=</a:t>
                </a:r>
                <a14:m>
                  <m:oMath xmlns:m="http://schemas.openxmlformats.org/officeDocument/2006/math">
                    <m:f>
                      <m:fPr>
                        <m:ctrlPr>
                          <a:rPr lang="en-US" altLang="zh-CN" i="1" dirty="0">
                            <a:latin typeface="Cambria Math" panose="02040503050406030204" pitchFamily="18" charset="0"/>
                          </a:rPr>
                        </m:ctrlPr>
                      </m:fPr>
                      <m:num>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𝑚</m:t>
                            </m:r>
                          </m:e>
                          <m:sub>
                            <m:r>
                              <a:rPr lang="en-US" altLang="zh-CN" b="0" i="0" dirty="0" smtClean="0">
                                <a:latin typeface="Cambria Math" panose="02040503050406030204" pitchFamily="18" charset="0"/>
                              </a:rPr>
                              <m:t>01</m:t>
                            </m:r>
                          </m:sub>
                        </m:sSub>
                      </m:num>
                      <m:den>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𝑚</m:t>
                            </m:r>
                          </m:e>
                          <m:sub>
                            <m:r>
                              <a:rPr lang="en-US" altLang="zh-CN" dirty="0">
                                <a:latin typeface="Cambria Math" panose="02040503050406030204" pitchFamily="18" charset="0"/>
                              </a:rPr>
                              <m:t>00</m:t>
                            </m:r>
                          </m:sub>
                        </m:sSub>
                      </m:den>
                    </m:f>
                  </m:oMath>
                </a14:m>
                <a:endParaRPr lang="en-US"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95302"/>
                <a:ext cx="10515600" cy="4281661"/>
              </a:xfrm>
              <a:blipFill>
                <a:blip r:embed="rId2"/>
                <a:stretch>
                  <a:fillRect l="-1217" t="-31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23470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TotalTime>
  <Words>741</Words>
  <Application>Microsoft Office PowerPoint</Application>
  <PresentationFormat>宽屏</PresentationFormat>
  <Paragraphs>74</Paragraphs>
  <Slides>21</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等线 Light</vt:lpstr>
      <vt:lpstr>Arial</vt:lpstr>
      <vt:lpstr>Cambria Math</vt:lpstr>
      <vt:lpstr>Office 主题​​</vt:lpstr>
      <vt:lpstr>基于二维图像的模型三维姿态判断</vt:lpstr>
      <vt:lpstr>建立模型库</vt:lpstr>
      <vt:lpstr>通过扫描获取的人工膝关节三维模型</vt:lpstr>
      <vt:lpstr>三维模型投影</vt:lpstr>
      <vt:lpstr>二维图像库</vt:lpstr>
      <vt:lpstr>二维图像库</vt:lpstr>
      <vt:lpstr>图像匹配方法</vt:lpstr>
      <vt:lpstr>图像特征：归一化中心矩</vt:lpstr>
      <vt:lpstr>图像特征：归一化中心矩</vt:lpstr>
      <vt:lpstr>图像特征：归一化中心矩</vt:lpstr>
      <vt:lpstr>图像特征：归一化中心矩</vt:lpstr>
      <vt:lpstr>提取图像特征</vt:lpstr>
      <vt:lpstr>生成测试图像</vt:lpstr>
      <vt:lpstr>测试图像</vt:lpstr>
      <vt:lpstr>测试</vt:lpstr>
      <vt:lpstr>模型库精度：0.5、测试精度0.25-0.30</vt:lpstr>
      <vt:lpstr>模型库精度：0.5、测试精度0.25-0.30</vt:lpstr>
      <vt:lpstr>模型库精度：0.2、测试精度：0.10-0.15</vt:lpstr>
      <vt:lpstr>模型库精度：0.2、测试精度：0.10-0.15</vt:lpstr>
      <vt:lpstr>基于X光片建立模型库</vt:lpstr>
      <vt:lpstr>基于X光片建立模型库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FZ Z</dc:creator>
  <cp:lastModifiedBy>FZ Z</cp:lastModifiedBy>
  <cp:revision>28</cp:revision>
  <dcterms:created xsi:type="dcterms:W3CDTF">2018-12-25T02:46:13Z</dcterms:created>
  <dcterms:modified xsi:type="dcterms:W3CDTF">2018-12-25T12:26:45Z</dcterms:modified>
</cp:coreProperties>
</file>