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9" r:id="rId2"/>
    <p:sldId id="280" r:id="rId3"/>
    <p:sldId id="256" r:id="rId4"/>
    <p:sldId id="284" r:id="rId5"/>
    <p:sldId id="282" r:id="rId6"/>
    <p:sldId id="283" r:id="rId7"/>
    <p:sldId id="28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1059</c:v>
                </c:pt>
                <c:pt idx="1">
                  <c:v>1176</c:v>
                </c:pt>
                <c:pt idx="2">
                  <c:v>1327</c:v>
                </c:pt>
                <c:pt idx="3">
                  <c:v>1480</c:v>
                </c:pt>
                <c:pt idx="4">
                  <c:v>1561</c:v>
                </c:pt>
                <c:pt idx="5">
                  <c:v>1611</c:v>
                </c:pt>
                <c:pt idx="6">
                  <c:v>1610</c:v>
                </c:pt>
                <c:pt idx="7">
                  <c:v>1570</c:v>
                </c:pt>
                <c:pt idx="8">
                  <c:v>1534</c:v>
                </c:pt>
                <c:pt idx="9">
                  <c:v>1511</c:v>
                </c:pt>
                <c:pt idx="10">
                  <c:v>1465</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11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1259</c:v>
                </c:pt>
                <c:pt idx="1">
                  <c:v>1397</c:v>
                </c:pt>
                <c:pt idx="2">
                  <c:v>1556</c:v>
                </c:pt>
                <c:pt idx="3">
                  <c:v>1702</c:v>
                </c:pt>
                <c:pt idx="4">
                  <c:v>1767</c:v>
                </c:pt>
                <c:pt idx="5">
                  <c:v>1822</c:v>
                </c:pt>
                <c:pt idx="6">
                  <c:v>1820</c:v>
                </c:pt>
                <c:pt idx="7">
                  <c:v>1780</c:v>
                </c:pt>
                <c:pt idx="8">
                  <c:v>1740</c:v>
                </c:pt>
                <c:pt idx="9">
                  <c:v>1713</c:v>
                </c:pt>
                <c:pt idx="10">
                  <c:v>1672</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1435</c:v>
                </c:pt>
                <c:pt idx="1">
                  <c:v>1581</c:v>
                </c:pt>
                <c:pt idx="2">
                  <c:v>1730</c:v>
                </c:pt>
                <c:pt idx="3">
                  <c:v>1842</c:v>
                </c:pt>
                <c:pt idx="4">
                  <c:v>1901</c:v>
                </c:pt>
                <c:pt idx="5">
                  <c:v>1920</c:v>
                </c:pt>
                <c:pt idx="6">
                  <c:v>1927</c:v>
                </c:pt>
                <c:pt idx="7">
                  <c:v>1899</c:v>
                </c:pt>
                <c:pt idx="8">
                  <c:v>1871</c:v>
                </c:pt>
                <c:pt idx="9">
                  <c:v>1858</c:v>
                </c:pt>
                <c:pt idx="10">
                  <c:v>1828</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0.13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1588</c:v>
                </c:pt>
                <c:pt idx="1">
                  <c:v>1733</c:v>
                </c:pt>
                <c:pt idx="2">
                  <c:v>1858</c:v>
                </c:pt>
                <c:pt idx="3">
                  <c:v>1928</c:v>
                </c:pt>
                <c:pt idx="4">
                  <c:v>1953</c:v>
                </c:pt>
                <c:pt idx="5">
                  <c:v>1960</c:v>
                </c:pt>
                <c:pt idx="6">
                  <c:v>1964</c:v>
                </c:pt>
                <c:pt idx="7">
                  <c:v>1954</c:v>
                </c:pt>
                <c:pt idx="8">
                  <c:v>1928</c:v>
                </c:pt>
                <c:pt idx="9">
                  <c:v>1924</c:v>
                </c:pt>
                <c:pt idx="10">
                  <c:v>1908</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0.14</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Sheet1!$F$2:$F$12</c:f>
              <c:numCache>
                <c:formatCode>General</c:formatCode>
                <c:ptCount val="11"/>
                <c:pt idx="0">
                  <c:v>1694</c:v>
                </c:pt>
                <c:pt idx="1">
                  <c:v>1826</c:v>
                </c:pt>
                <c:pt idx="2">
                  <c:v>1923</c:v>
                </c:pt>
                <c:pt idx="3">
                  <c:v>1967</c:v>
                </c:pt>
                <c:pt idx="4">
                  <c:v>1978</c:v>
                </c:pt>
                <c:pt idx="5">
                  <c:v>1978</c:v>
                </c:pt>
                <c:pt idx="6">
                  <c:v>1982</c:v>
                </c:pt>
                <c:pt idx="7">
                  <c:v>1978</c:v>
                </c:pt>
                <c:pt idx="8">
                  <c:v>1960</c:v>
                </c:pt>
                <c:pt idx="9">
                  <c:v>1960</c:v>
                </c:pt>
                <c:pt idx="10">
                  <c:v>1947</c:v>
                </c:pt>
              </c:numCache>
            </c:numRef>
          </c:val>
          <c:smooth val="0"/>
          <c:extLst>
            <c:ext xmlns:c16="http://schemas.microsoft.com/office/drawing/2014/chart" uri="{C3380CC4-5D6E-409C-BE32-E72D297353CC}">
              <c16:uniqueId val="{00000000-F246-4005-B40D-B194EBC20FC2}"/>
            </c:ext>
          </c:extLst>
        </c:ser>
        <c:ser>
          <c:idx val="5"/>
          <c:order val="5"/>
          <c:tx>
            <c:strRef>
              <c:f>Sheet1!$G$1</c:f>
              <c:strCache>
                <c:ptCount val="1"/>
                <c:pt idx="0">
                  <c:v>0.15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Sheet1!$G$2:$G$12</c:f>
              <c:numCache>
                <c:formatCode>General</c:formatCode>
                <c:ptCount val="11"/>
                <c:pt idx="0">
                  <c:v>1802</c:v>
                </c:pt>
                <c:pt idx="1">
                  <c:v>1899</c:v>
                </c:pt>
                <c:pt idx="2">
                  <c:v>1959</c:v>
                </c:pt>
                <c:pt idx="3">
                  <c:v>1985</c:v>
                </c:pt>
                <c:pt idx="4">
                  <c:v>1991</c:v>
                </c:pt>
                <c:pt idx="5">
                  <c:v>1985</c:v>
                </c:pt>
                <c:pt idx="6">
                  <c:v>1988</c:v>
                </c:pt>
                <c:pt idx="7">
                  <c:v>1988</c:v>
                </c:pt>
                <c:pt idx="8">
                  <c:v>1974</c:v>
                </c:pt>
                <c:pt idx="9">
                  <c:v>1979</c:v>
                </c:pt>
                <c:pt idx="10">
                  <c:v>1968</c:v>
                </c:pt>
              </c:numCache>
            </c:numRef>
          </c:val>
          <c:smooth val="0"/>
          <c:extLst>
            <c:ext xmlns:c16="http://schemas.microsoft.com/office/drawing/2014/chart" uri="{C3380CC4-5D6E-409C-BE32-E72D297353CC}">
              <c16:uniqueId val="{00000001-F246-4005-B40D-B194EBC20FC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12</c:v>
                </c:pt>
                <c:pt idx="1">
                  <c:v>15</c:v>
                </c:pt>
                <c:pt idx="2">
                  <c:v>4</c:v>
                </c:pt>
                <c:pt idx="3">
                  <c:v>7</c:v>
                </c:pt>
                <c:pt idx="4">
                  <c:v>7</c:v>
                </c:pt>
                <c:pt idx="5">
                  <c:v>9</c:v>
                </c:pt>
                <c:pt idx="6">
                  <c:v>5</c:v>
                </c:pt>
                <c:pt idx="7">
                  <c:v>7</c:v>
                </c:pt>
                <c:pt idx="8">
                  <c:v>18</c:v>
                </c:pt>
                <c:pt idx="9">
                  <c:v>8</c:v>
                </c:pt>
                <c:pt idx="10">
                  <c:v>13</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11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4</c:v>
                </c:pt>
                <c:pt idx="1">
                  <c:v>9</c:v>
                </c:pt>
                <c:pt idx="2">
                  <c:v>3</c:v>
                </c:pt>
                <c:pt idx="3">
                  <c:v>4</c:v>
                </c:pt>
                <c:pt idx="4">
                  <c:v>4</c:v>
                </c:pt>
                <c:pt idx="5">
                  <c:v>5</c:v>
                </c:pt>
                <c:pt idx="6">
                  <c:v>3</c:v>
                </c:pt>
                <c:pt idx="7">
                  <c:v>6</c:v>
                </c:pt>
                <c:pt idx="8">
                  <c:v>17</c:v>
                </c:pt>
                <c:pt idx="9">
                  <c:v>8</c:v>
                </c:pt>
                <c:pt idx="10">
                  <c:v>13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0</c:v>
                </c:pt>
                <c:pt idx="1">
                  <c:v>3</c:v>
                </c:pt>
                <c:pt idx="2">
                  <c:v>2</c:v>
                </c:pt>
                <c:pt idx="3">
                  <c:v>4</c:v>
                </c:pt>
                <c:pt idx="4">
                  <c:v>4</c:v>
                </c:pt>
                <c:pt idx="5">
                  <c:v>5</c:v>
                </c:pt>
                <c:pt idx="6">
                  <c:v>3</c:v>
                </c:pt>
                <c:pt idx="7">
                  <c:v>6</c:v>
                </c:pt>
                <c:pt idx="8">
                  <c:v>17</c:v>
                </c:pt>
                <c:pt idx="9">
                  <c:v>8</c:v>
                </c:pt>
                <c:pt idx="10">
                  <c:v>13</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0.13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0</c:v>
                </c:pt>
                <c:pt idx="1">
                  <c:v>3</c:v>
                </c:pt>
                <c:pt idx="2">
                  <c:v>2</c:v>
                </c:pt>
                <c:pt idx="3">
                  <c:v>4</c:v>
                </c:pt>
                <c:pt idx="4">
                  <c:v>4</c:v>
                </c:pt>
                <c:pt idx="5">
                  <c:v>5</c:v>
                </c:pt>
                <c:pt idx="6">
                  <c:v>3</c:v>
                </c:pt>
                <c:pt idx="7">
                  <c:v>6</c:v>
                </c:pt>
                <c:pt idx="8">
                  <c:v>17</c:v>
                </c:pt>
                <c:pt idx="9">
                  <c:v>8</c:v>
                </c:pt>
                <c:pt idx="10">
                  <c:v>13</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0.14</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Sheet1!$F$2:$F$12</c:f>
              <c:numCache>
                <c:formatCode>General</c:formatCode>
                <c:ptCount val="11"/>
                <c:pt idx="0">
                  <c:v>0</c:v>
                </c:pt>
                <c:pt idx="1">
                  <c:v>3</c:v>
                </c:pt>
                <c:pt idx="2">
                  <c:v>2</c:v>
                </c:pt>
                <c:pt idx="3">
                  <c:v>4</c:v>
                </c:pt>
                <c:pt idx="4">
                  <c:v>4</c:v>
                </c:pt>
                <c:pt idx="5">
                  <c:v>5</c:v>
                </c:pt>
                <c:pt idx="6">
                  <c:v>3</c:v>
                </c:pt>
                <c:pt idx="7">
                  <c:v>6</c:v>
                </c:pt>
                <c:pt idx="8">
                  <c:v>17</c:v>
                </c:pt>
                <c:pt idx="9">
                  <c:v>8</c:v>
                </c:pt>
                <c:pt idx="10">
                  <c:v>13</c:v>
                </c:pt>
              </c:numCache>
            </c:numRef>
          </c:val>
          <c:smooth val="0"/>
          <c:extLst>
            <c:ext xmlns:c16="http://schemas.microsoft.com/office/drawing/2014/chart" uri="{C3380CC4-5D6E-409C-BE32-E72D297353CC}">
              <c16:uniqueId val="{00000000-F246-4005-B40D-B194EBC20FC2}"/>
            </c:ext>
          </c:extLst>
        </c:ser>
        <c:ser>
          <c:idx val="5"/>
          <c:order val="5"/>
          <c:tx>
            <c:strRef>
              <c:f>Sheet1!$G$1</c:f>
              <c:strCache>
                <c:ptCount val="1"/>
                <c:pt idx="0">
                  <c:v>0.15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Sheet1!$G$2:$G$12</c:f>
              <c:numCache>
                <c:formatCode>General</c:formatCode>
                <c:ptCount val="11"/>
                <c:pt idx="0">
                  <c:v>0</c:v>
                </c:pt>
                <c:pt idx="1">
                  <c:v>3</c:v>
                </c:pt>
                <c:pt idx="2">
                  <c:v>2</c:v>
                </c:pt>
                <c:pt idx="3">
                  <c:v>4</c:v>
                </c:pt>
                <c:pt idx="4">
                  <c:v>4</c:v>
                </c:pt>
                <c:pt idx="5">
                  <c:v>5</c:v>
                </c:pt>
                <c:pt idx="6">
                  <c:v>3</c:v>
                </c:pt>
                <c:pt idx="7">
                  <c:v>6</c:v>
                </c:pt>
                <c:pt idx="8">
                  <c:v>17</c:v>
                </c:pt>
                <c:pt idx="9">
                  <c:v>8</c:v>
                </c:pt>
                <c:pt idx="10">
                  <c:v>13</c:v>
                </c:pt>
              </c:numCache>
            </c:numRef>
          </c:val>
          <c:smooth val="0"/>
          <c:extLst>
            <c:ext xmlns:c16="http://schemas.microsoft.com/office/drawing/2014/chart" uri="{C3380CC4-5D6E-409C-BE32-E72D297353CC}">
              <c16:uniqueId val="{00000001-F246-4005-B40D-B194EBC20FC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17937-0B8E-412D-B5E2-9DB79FAA4B54}"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D23B3-DDEB-43DE-AC67-E8D30D7EA282}" type="slidenum">
              <a:rPr lang="zh-CN" altLang="en-US" smtClean="0"/>
              <a:t>‹#›</a:t>
            </a:fld>
            <a:endParaRPr lang="zh-CN" altLang="en-US"/>
          </a:p>
        </p:txBody>
      </p:sp>
    </p:spTree>
    <p:extLst>
      <p:ext uri="{BB962C8B-B14F-4D97-AF65-F5344CB8AC3E}">
        <p14:creationId xmlns:p14="http://schemas.microsoft.com/office/powerpoint/2010/main" val="55064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a:t>
            </a:fld>
            <a:endParaRPr lang="zh-CN" altLang="en-US"/>
          </a:p>
        </p:txBody>
      </p:sp>
    </p:spTree>
    <p:extLst>
      <p:ext uri="{BB962C8B-B14F-4D97-AF65-F5344CB8AC3E}">
        <p14:creationId xmlns:p14="http://schemas.microsoft.com/office/powerpoint/2010/main" val="90440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2</a:t>
            </a:fld>
            <a:endParaRPr lang="zh-CN" altLang="en-US"/>
          </a:p>
        </p:txBody>
      </p:sp>
    </p:spTree>
    <p:extLst>
      <p:ext uri="{BB962C8B-B14F-4D97-AF65-F5344CB8AC3E}">
        <p14:creationId xmlns:p14="http://schemas.microsoft.com/office/powerpoint/2010/main" val="36647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5D23B3-DDEB-43DE-AC67-E8D30D7EA282}" type="slidenum">
              <a:rPr lang="zh-CN" altLang="en-US" smtClean="0"/>
              <a:t>7</a:t>
            </a:fld>
            <a:endParaRPr lang="zh-CN" altLang="en-US"/>
          </a:p>
        </p:txBody>
      </p:sp>
    </p:spTree>
    <p:extLst>
      <p:ext uri="{BB962C8B-B14F-4D97-AF65-F5344CB8AC3E}">
        <p14:creationId xmlns:p14="http://schemas.microsoft.com/office/powerpoint/2010/main" val="327463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9520C-CD0A-4E5B-8960-8EBD68E9A2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60AEFE-D5E0-4487-8135-69B177AFC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694DCE-DD44-4225-8FB6-4A7C64FE1258}"/>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594C9062-46DE-4A79-A249-22D2CD893C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B9A5D8-3739-4677-A1BA-253814177ABF}"/>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20997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D96BC-6C5C-404D-A563-52D9B39C74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9F7831-11C8-4A23-9F9E-04690F0185C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05E950-208C-4067-9C61-7BE1D7C36638}"/>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2F255C18-C55C-42EB-9698-34D37DC95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31A36-EEDA-4AB9-81FD-FF3DB8E0E01A}"/>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148243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65F4D8-4FAF-4A0B-AA7E-37019EFB3C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20E00-A181-4869-B871-7E422AECE81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5F2811-AC89-4876-A0D0-A7F86757025A}"/>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E284D785-F8EA-424D-9D92-DCA8D3FB23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DD364C-5729-4A5E-847A-AE6F7AAE3823}"/>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236421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774ED-E7DD-417F-8114-12F820A876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4FE3A5-972F-4AAA-A07E-69594809085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E835BF-D8CD-450C-81CD-7208EF13796E}"/>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C7ECE586-64F7-4CF1-B455-9E98987E3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49C2F-F290-4E19-A86D-5DA7FB78CA0A}"/>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3220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2FDA3-343B-4661-A0D4-3222C0D884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7B95BF-3B2A-4637-879F-4109890AB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DAB09B-DC4D-46F1-A1E0-95761A134403}"/>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94A4370B-B892-4570-8B11-9802D8027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C80887-4B2E-49E2-9F5C-1C511FE4B861}"/>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38011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10A9E-AB95-4AB3-84BC-DA3B7B6E62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3C0203-4540-489D-A03F-D5DDB49A630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4C517C-6EFB-4A76-B66C-4FD7A953D96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26F2BAB-FD0F-4595-8729-6CA6973B8DAD}"/>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F4B300FC-261E-4B53-8D4A-46086746AA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CD8313-B5F7-452C-878E-8774FC174B65}"/>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428855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C3F36-004B-4D40-9988-EDC12F6710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BFFC31-933A-4EDB-8295-8EE50D1C9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210775-D66A-4CBA-B21E-57A1B3652FF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CEE428B-3FB2-45F4-A971-F5832EC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141C740-9855-43B1-B030-99660048CD3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B2BE2B-16F0-4B18-9FF7-C4A8FF993442}"/>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E6612A13-5214-4D4E-9AF6-60BC4E719B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61862C-FAAE-4743-A452-166CB2E2D51E}"/>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110409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A97D9-C4A7-431C-A3CF-C0C0E07C21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3A0F6A-C88B-4B3F-9ED6-5DC620932B5F}"/>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BBD57525-15F0-4180-A8F3-363E95FA00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D94FF-AE69-4D28-8140-03D7E8BCFE27}"/>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20989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5527D3-ACD9-4DAC-91F9-8C2F3EC8CDA9}"/>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B353D255-1162-418B-B9AD-0D4E8F9E4F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2BFFE4-848C-443D-8CAB-88DF1ABF76EF}"/>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47297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F5520-DA57-4301-9166-E92C577FD6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29B65E-0D90-4ECF-8DBB-A087C567E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28C4E38-7177-4975-BF56-85DAAE8C3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D6DDBF-20ED-4D0D-91E6-B9082C88700B}"/>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4490BACA-79D6-454D-AEE7-A00FCE619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0F6E9E-25F3-4C47-96CF-40C9A4FE527D}"/>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237801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FD8B3-FAFD-4104-AA56-F1DF7D91C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43CBC4-C18C-4555-9544-52D14D6D5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CAA95F-6BD9-43C2-8B38-EDDFB476B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F44149A-5D8F-4A09-ACAE-B6A853E73987}"/>
              </a:ext>
            </a:extLst>
          </p:cNvPr>
          <p:cNvSpPr>
            <a:spLocks noGrp="1"/>
          </p:cNvSpPr>
          <p:nvPr>
            <p:ph type="dt" sz="half" idx="10"/>
          </p:nvPr>
        </p:nvSpPr>
        <p:spPr/>
        <p:txBody>
          <a:bodyPr/>
          <a:lstStyle/>
          <a:p>
            <a:fld id="{206EF97B-56CC-43BB-A0F9-64151338BC5E}"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78D7DB7B-82EA-42B0-8CA8-69C61D326E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8B7326-E165-4306-9C21-60E93558F9E4}"/>
              </a:ext>
            </a:extLst>
          </p:cNvPr>
          <p:cNvSpPr>
            <a:spLocks noGrp="1"/>
          </p:cNvSpPr>
          <p:nvPr>
            <p:ph type="sldNum" sz="quarter" idx="12"/>
          </p:nvPr>
        </p:nvSpPr>
        <p:spPr/>
        <p:txBody>
          <a:body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377775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E05A73-DE86-48F9-81B2-F70D75A8E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0A63A3-8737-470B-BA10-EDA926CF6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285CFE-C6A9-45C0-A21B-81A553B27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EF97B-56CC-43BB-A0F9-64151338BC5E}"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0F5034BE-E6BD-4925-BD82-3DEB93C90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298B64-605F-46EE-9074-FE58479C7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54C0A-8126-4459-A4FF-491880D4DAF8}" type="slidenum">
              <a:rPr lang="zh-CN" altLang="en-US" smtClean="0"/>
              <a:t>‹#›</a:t>
            </a:fld>
            <a:endParaRPr lang="zh-CN" altLang="en-US"/>
          </a:p>
        </p:txBody>
      </p:sp>
    </p:spTree>
    <p:extLst>
      <p:ext uri="{BB962C8B-B14F-4D97-AF65-F5344CB8AC3E}">
        <p14:creationId xmlns:p14="http://schemas.microsoft.com/office/powerpoint/2010/main" val="1805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50874"/>
          </a:xfrm>
        </p:spPr>
        <p:txBody>
          <a:bodyPr>
            <a:normAutofit fontScale="90000"/>
          </a:bodyPr>
          <a:lstStyle/>
          <a:p>
            <a:r>
              <a:rPr lang="zh-CN" altLang="en-US" dirty="0"/>
              <a:t>模型库精度：</a:t>
            </a:r>
            <a:r>
              <a:rPr lang="en-US" altLang="zh-CN" dirty="0"/>
              <a:t>0.2</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1239518659"/>
              </p:ext>
            </p:extLst>
          </p:nvPr>
        </p:nvGraphicFramePr>
        <p:xfrm>
          <a:off x="838200" y="1117600"/>
          <a:ext cx="10515600" cy="5059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056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50874"/>
          </a:xfrm>
        </p:spPr>
        <p:txBody>
          <a:bodyPr>
            <a:normAutofit fontScale="90000"/>
          </a:bodyPr>
          <a:lstStyle/>
          <a:p>
            <a:r>
              <a:rPr lang="zh-CN" altLang="en-US" dirty="0"/>
              <a:t>模型库精度：</a:t>
            </a:r>
            <a:r>
              <a:rPr lang="en-US" altLang="zh-CN" dirty="0"/>
              <a:t>0.2</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1595727759"/>
              </p:ext>
            </p:extLst>
          </p:nvPr>
        </p:nvGraphicFramePr>
        <p:xfrm>
          <a:off x="838200" y="1117600"/>
          <a:ext cx="10515600" cy="5059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27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4D0F953-057F-43C8-91E9-2C02B8BA3F95}"/>
              </a:ext>
            </a:extLst>
          </p:cNvPr>
          <p:cNvSpPr>
            <a:spLocks noGrp="1"/>
          </p:cNvSpPr>
          <p:nvPr>
            <p:ph type="title"/>
          </p:nvPr>
        </p:nvSpPr>
        <p:spPr/>
        <p:txBody>
          <a:bodyPr/>
          <a:lstStyle/>
          <a:p>
            <a:r>
              <a:rPr lang="zh-CN" altLang="en-US" dirty="0"/>
              <a:t>有关高级矩</a:t>
            </a:r>
          </a:p>
        </p:txBody>
      </p:sp>
      <p:sp>
        <p:nvSpPr>
          <p:cNvPr id="3" name="内容占位符 2">
            <a:extLst>
              <a:ext uri="{FF2B5EF4-FFF2-40B4-BE49-F238E27FC236}">
                <a16:creationId xmlns:a16="http://schemas.microsoft.com/office/drawing/2014/main" id="{85FAB46B-11B7-4DBA-AD89-BD5A8437CBB2}"/>
              </a:ext>
            </a:extLst>
          </p:cNvPr>
          <p:cNvSpPr>
            <a:spLocks noGrp="1"/>
          </p:cNvSpPr>
          <p:nvPr>
            <p:ph idx="1"/>
          </p:nvPr>
        </p:nvSpPr>
        <p:spPr/>
        <p:txBody>
          <a:bodyPr>
            <a:normAutofit/>
          </a:bodyPr>
          <a:lstStyle/>
          <a:p>
            <a:r>
              <a:rPr lang="zh-CN" altLang="en-US" dirty="0"/>
              <a:t>较高阶的矩对于成像过程中的误差，微小的变形等因素非常敏感，所</a:t>
            </a:r>
            <a:endParaRPr lang="en-US" altLang="zh-CN" dirty="0"/>
          </a:p>
          <a:p>
            <a:r>
              <a:rPr lang="zh-CN" altLang="en-US" dirty="0"/>
              <a:t>一些研究表明只有基于二阶矩的不变矩对二维物体的描述才是真正的与旋转、平移和尺度无关的。</a:t>
            </a:r>
          </a:p>
        </p:txBody>
      </p:sp>
    </p:spTree>
    <p:extLst>
      <p:ext uri="{BB962C8B-B14F-4D97-AF65-F5344CB8AC3E}">
        <p14:creationId xmlns:p14="http://schemas.microsoft.com/office/powerpoint/2010/main" val="299312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D272E-1C79-4F85-B0F7-9411E9339364}"/>
              </a:ext>
            </a:extLst>
          </p:cNvPr>
          <p:cNvSpPr>
            <a:spLocks noGrp="1"/>
          </p:cNvSpPr>
          <p:nvPr>
            <p:ph type="title"/>
          </p:nvPr>
        </p:nvSpPr>
        <p:spPr/>
        <p:txBody>
          <a:bodyPr/>
          <a:lstStyle/>
          <a:p>
            <a:r>
              <a:rPr lang="zh-CN" altLang="en-US" dirty="0"/>
              <a:t>其他常见的图像矩</a:t>
            </a:r>
          </a:p>
        </p:txBody>
      </p:sp>
      <p:sp>
        <p:nvSpPr>
          <p:cNvPr id="3" name="内容占位符 2">
            <a:extLst>
              <a:ext uri="{FF2B5EF4-FFF2-40B4-BE49-F238E27FC236}">
                <a16:creationId xmlns:a16="http://schemas.microsoft.com/office/drawing/2014/main" id="{760B6F9F-71F4-4FF5-885B-85851838575C}"/>
              </a:ext>
            </a:extLst>
          </p:cNvPr>
          <p:cNvSpPr>
            <a:spLocks noGrp="1"/>
          </p:cNvSpPr>
          <p:nvPr>
            <p:ph idx="1"/>
          </p:nvPr>
        </p:nvSpPr>
        <p:spPr/>
        <p:txBody>
          <a:bodyPr>
            <a:normAutofit/>
          </a:bodyPr>
          <a:lstStyle/>
          <a:p>
            <a:r>
              <a:rPr lang="zh-CN" altLang="en-US" dirty="0"/>
              <a:t>连续正交矩：</a:t>
            </a:r>
            <a:r>
              <a:rPr lang="en-US" altLang="zh-CN" dirty="0"/>
              <a:t>Zernike</a:t>
            </a:r>
            <a:r>
              <a:rPr lang="zh-CN" altLang="en-US" dirty="0"/>
              <a:t>矩和</a:t>
            </a:r>
            <a:r>
              <a:rPr lang="en-US" altLang="zh-CN" dirty="0"/>
              <a:t>Legendre</a:t>
            </a:r>
            <a:r>
              <a:rPr lang="zh-CN" altLang="en-US" dirty="0"/>
              <a:t>矩       </a:t>
            </a:r>
            <a:endParaRPr lang="en-US" altLang="zh-CN" dirty="0"/>
          </a:p>
          <a:p>
            <a:r>
              <a:rPr lang="zh-CN" altLang="en-US" dirty="0"/>
              <a:t>离散正交矩：</a:t>
            </a:r>
            <a:r>
              <a:rPr lang="en-US" altLang="zh-CN" dirty="0" err="1"/>
              <a:t>Tchebichef</a:t>
            </a:r>
            <a:r>
              <a:rPr lang="zh-CN" altLang="en-US" dirty="0"/>
              <a:t>矩、</a:t>
            </a:r>
            <a:r>
              <a:rPr lang="en-US" altLang="zh-CN" dirty="0" err="1"/>
              <a:t>Krawtchouk</a:t>
            </a:r>
            <a:r>
              <a:rPr lang="zh-CN" altLang="en-US" dirty="0"/>
              <a:t>矩、</a:t>
            </a:r>
            <a:r>
              <a:rPr lang="en-US" altLang="zh-CN" dirty="0"/>
              <a:t>Hahn</a:t>
            </a:r>
            <a:r>
              <a:rPr lang="zh-CN" altLang="en-US" dirty="0"/>
              <a:t>矩、</a:t>
            </a:r>
            <a:r>
              <a:rPr lang="en-US" altLang="zh-CN" dirty="0" err="1"/>
              <a:t>Racah</a:t>
            </a:r>
            <a:r>
              <a:rPr lang="zh-CN" altLang="en-US" dirty="0"/>
              <a:t>矩等。       </a:t>
            </a:r>
            <a:endParaRPr lang="en-US" altLang="zh-CN" dirty="0"/>
          </a:p>
        </p:txBody>
      </p:sp>
    </p:spTree>
    <p:extLst>
      <p:ext uri="{BB962C8B-B14F-4D97-AF65-F5344CB8AC3E}">
        <p14:creationId xmlns:p14="http://schemas.microsoft.com/office/powerpoint/2010/main" val="291744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E8BCB-34F6-4EB0-AEAD-C5F27B15D6F5}"/>
              </a:ext>
            </a:extLst>
          </p:cNvPr>
          <p:cNvSpPr>
            <a:spLocks noGrp="1"/>
          </p:cNvSpPr>
          <p:nvPr>
            <p:ph type="title"/>
          </p:nvPr>
        </p:nvSpPr>
        <p:spPr/>
        <p:txBody>
          <a:bodyPr/>
          <a:lstStyle/>
          <a:p>
            <a:r>
              <a:rPr lang="zh-CN" altLang="en-US" dirty="0"/>
              <a:t>其他方法</a:t>
            </a:r>
          </a:p>
        </p:txBody>
      </p:sp>
      <p:sp>
        <p:nvSpPr>
          <p:cNvPr id="3" name="内容占位符 2">
            <a:extLst>
              <a:ext uri="{FF2B5EF4-FFF2-40B4-BE49-F238E27FC236}">
                <a16:creationId xmlns:a16="http://schemas.microsoft.com/office/drawing/2014/main" id="{924F9837-60AB-4735-9C6B-60F6F9FD1A68}"/>
              </a:ext>
            </a:extLst>
          </p:cNvPr>
          <p:cNvSpPr>
            <a:spLocks noGrp="1"/>
          </p:cNvSpPr>
          <p:nvPr>
            <p:ph idx="1"/>
          </p:nvPr>
        </p:nvSpPr>
        <p:spPr/>
        <p:txBody>
          <a:bodyPr/>
          <a:lstStyle/>
          <a:p>
            <a:r>
              <a:rPr lang="zh-CN" altLang="en-US" dirty="0"/>
              <a:t>使用深度神经网络进行连续型变量的回归预测方面资料很少，</a:t>
            </a:r>
            <a:endParaRPr lang="en-US" altLang="zh-CN" dirty="0"/>
          </a:p>
          <a:p>
            <a:r>
              <a:rPr lang="zh-CN" altLang="en-US" dirty="0"/>
              <a:t>提取特征向量以后再做线性回归</a:t>
            </a:r>
            <a:endParaRPr lang="en-US" altLang="zh-CN" dirty="0"/>
          </a:p>
          <a:p>
            <a:endParaRPr lang="zh-CN" altLang="en-US" dirty="0"/>
          </a:p>
        </p:txBody>
      </p:sp>
    </p:spTree>
    <p:extLst>
      <p:ext uri="{BB962C8B-B14F-4D97-AF65-F5344CB8AC3E}">
        <p14:creationId xmlns:p14="http://schemas.microsoft.com/office/powerpoint/2010/main" val="260482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0C75D-9E9E-4B1B-A42A-EA8039111572}"/>
              </a:ext>
            </a:extLst>
          </p:cNvPr>
          <p:cNvSpPr>
            <a:spLocks noGrp="1"/>
          </p:cNvSpPr>
          <p:nvPr>
            <p:ph type="title"/>
          </p:nvPr>
        </p:nvSpPr>
        <p:spPr/>
        <p:txBody>
          <a:bodyPr/>
          <a:lstStyle/>
          <a:p>
            <a:r>
              <a:rPr lang="zh-CN" altLang="en-US" dirty="0"/>
              <a:t>其他方法</a:t>
            </a:r>
          </a:p>
        </p:txBody>
      </p:sp>
      <p:sp>
        <p:nvSpPr>
          <p:cNvPr id="3" name="内容占位符 2">
            <a:extLst>
              <a:ext uri="{FF2B5EF4-FFF2-40B4-BE49-F238E27FC236}">
                <a16:creationId xmlns:a16="http://schemas.microsoft.com/office/drawing/2014/main" id="{1982843A-F1C5-4321-911A-AB1D184DA1AC}"/>
              </a:ext>
            </a:extLst>
          </p:cNvPr>
          <p:cNvSpPr>
            <a:spLocks noGrp="1"/>
          </p:cNvSpPr>
          <p:nvPr>
            <p:ph idx="1"/>
          </p:nvPr>
        </p:nvSpPr>
        <p:spPr>
          <a:xfrm>
            <a:off x="838200" y="1770206"/>
            <a:ext cx="10515600" cy="4351338"/>
          </a:xfrm>
        </p:spPr>
        <p:txBody>
          <a:bodyPr/>
          <a:lstStyle/>
          <a:p>
            <a:r>
              <a:rPr lang="en-US" altLang="zh-CN" dirty="0"/>
              <a:t>《</a:t>
            </a:r>
            <a:r>
              <a:rPr lang="zh-CN" altLang="en-US" dirty="0"/>
              <a:t>基于三维重建的人脸姿态估计</a:t>
            </a:r>
            <a:r>
              <a:rPr lang="en-US" altLang="zh-CN" dirty="0"/>
              <a:t>》</a:t>
            </a:r>
          </a:p>
          <a:p>
            <a:r>
              <a:rPr lang="zh-CN" altLang="en-US" dirty="0"/>
              <a:t>根据人脸正面图片上的特征点计算出形状参数，实现三维人脸 重建。基于三维人脸模型，由姿态图片上提取的特征点信息推知等姿态下模型上对应特征点的信息，针对照模型 正面姿态，运用线性回归估计姿态参数。</a:t>
            </a:r>
          </a:p>
        </p:txBody>
      </p:sp>
    </p:spTree>
    <p:extLst>
      <p:ext uri="{BB962C8B-B14F-4D97-AF65-F5344CB8AC3E}">
        <p14:creationId xmlns:p14="http://schemas.microsoft.com/office/powerpoint/2010/main" val="347871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4C68C-11FD-49E9-AB07-619A264D02AC}"/>
              </a:ext>
            </a:extLst>
          </p:cNvPr>
          <p:cNvSpPr>
            <a:spLocks noGrp="1"/>
          </p:cNvSpPr>
          <p:nvPr>
            <p:ph type="title"/>
          </p:nvPr>
        </p:nvSpPr>
        <p:spPr/>
        <p:txBody>
          <a:bodyPr/>
          <a:lstStyle/>
          <a:p>
            <a:r>
              <a:rPr lang="zh-CN" altLang="en-US" dirty="0"/>
              <a:t>其他方法</a:t>
            </a:r>
          </a:p>
        </p:txBody>
      </p:sp>
      <p:sp>
        <p:nvSpPr>
          <p:cNvPr id="3" name="内容占位符 2">
            <a:extLst>
              <a:ext uri="{FF2B5EF4-FFF2-40B4-BE49-F238E27FC236}">
                <a16:creationId xmlns:a16="http://schemas.microsoft.com/office/drawing/2014/main" id="{F0F80BB3-0997-471D-841A-921872342BC0}"/>
              </a:ext>
            </a:extLst>
          </p:cNvPr>
          <p:cNvSpPr>
            <a:spLocks noGrp="1"/>
          </p:cNvSpPr>
          <p:nvPr>
            <p:ph idx="1"/>
          </p:nvPr>
        </p:nvSpPr>
        <p:spPr/>
        <p:txBody>
          <a:bodyPr/>
          <a:lstStyle/>
          <a:p>
            <a:r>
              <a:rPr lang="en-US" altLang="zh-CN" dirty="0"/>
              <a:t>《</a:t>
            </a:r>
            <a:r>
              <a:rPr lang="zh-CN" altLang="en-US" dirty="0"/>
              <a:t>基于 </a:t>
            </a:r>
            <a:r>
              <a:rPr lang="en-US" altLang="zh-CN" dirty="0"/>
              <a:t>3 </a:t>
            </a:r>
            <a:r>
              <a:rPr lang="zh-CN" altLang="en-US" dirty="0"/>
              <a:t>维模型的单视图不规则物体定位</a:t>
            </a:r>
            <a:r>
              <a:rPr lang="en-US" altLang="zh-CN" dirty="0"/>
              <a:t>》</a:t>
            </a:r>
          </a:p>
          <a:p>
            <a:r>
              <a:rPr lang="zh-CN" altLang="en-US" dirty="0"/>
              <a:t>针对具有</a:t>
            </a:r>
            <a:r>
              <a:rPr lang="en-US" altLang="zh-CN" dirty="0"/>
              <a:t>3</a:t>
            </a:r>
            <a:r>
              <a:rPr lang="zh-CN" altLang="en-US" dirty="0"/>
              <a:t>维模型</a:t>
            </a:r>
            <a:r>
              <a:rPr lang="en-US" altLang="zh-CN" dirty="0"/>
              <a:t>, </a:t>
            </a:r>
            <a:r>
              <a:rPr lang="zh-CN" altLang="en-US" dirty="0"/>
              <a:t>但缺失纹理信息的不规则物体的定位问题</a:t>
            </a:r>
            <a:r>
              <a:rPr lang="en-US" altLang="zh-CN" dirty="0"/>
              <a:t>, </a:t>
            </a:r>
            <a:r>
              <a:rPr lang="zh-CN" altLang="en-US" dirty="0"/>
              <a:t>提出一种基于轮廓匹配的定位方法</a:t>
            </a:r>
            <a:r>
              <a:rPr lang="en-US" altLang="zh-CN" dirty="0"/>
              <a:t>. </a:t>
            </a:r>
            <a:r>
              <a:rPr lang="zh-CN" altLang="en-US" dirty="0"/>
              <a:t>首先使用基于图像分割的方法提取输入图像中物体轮廓线</a:t>
            </a:r>
            <a:r>
              <a:rPr lang="en-US" altLang="zh-CN" dirty="0"/>
              <a:t>, </a:t>
            </a:r>
            <a:r>
              <a:rPr lang="zh-CN" altLang="en-US" dirty="0"/>
              <a:t>然后可以将图像轮廓线与给定位置和姿态参数下渲染 </a:t>
            </a:r>
            <a:r>
              <a:rPr lang="en-US" altLang="zh-CN" dirty="0"/>
              <a:t>3 </a:t>
            </a:r>
            <a:r>
              <a:rPr lang="zh-CN" altLang="en-US" dirty="0"/>
              <a:t>维模型的轮廓线进行匹配</a:t>
            </a:r>
            <a:r>
              <a:rPr lang="en-US" altLang="zh-CN" dirty="0"/>
              <a:t>, </a:t>
            </a:r>
            <a:r>
              <a:rPr lang="zh-CN" altLang="en-US" dirty="0"/>
              <a:t>匹配误差可以表示为位置与姿态参数的函数</a:t>
            </a:r>
            <a:r>
              <a:rPr lang="en-US" altLang="zh-CN" dirty="0"/>
              <a:t>.</a:t>
            </a:r>
            <a:endParaRPr lang="zh-CN" altLang="en-US" dirty="0"/>
          </a:p>
        </p:txBody>
      </p:sp>
    </p:spTree>
    <p:extLst>
      <p:ext uri="{BB962C8B-B14F-4D97-AF65-F5344CB8AC3E}">
        <p14:creationId xmlns:p14="http://schemas.microsoft.com/office/powerpoint/2010/main" val="40943748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265</Words>
  <Application>Microsoft Office PowerPoint</Application>
  <PresentationFormat>宽屏</PresentationFormat>
  <Paragraphs>26</Paragraphs>
  <Slides>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模型库精度：0.2</vt:lpstr>
      <vt:lpstr>模型库精度：0.2</vt:lpstr>
      <vt:lpstr>有关高级矩</vt:lpstr>
      <vt:lpstr>其他常见的图像矩</vt:lpstr>
      <vt:lpstr>其他方法</vt:lpstr>
      <vt:lpstr>其他方法</vt:lpstr>
      <vt:lpstr>其他方法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FZ Z</dc:creator>
  <cp:lastModifiedBy>FZ Z</cp:lastModifiedBy>
  <cp:revision>12</cp:revision>
  <dcterms:created xsi:type="dcterms:W3CDTF">2018-12-13T06:00:45Z</dcterms:created>
  <dcterms:modified xsi:type="dcterms:W3CDTF">2018-12-25T03:10:58Z</dcterms:modified>
</cp:coreProperties>
</file>