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64" r:id="rId2"/>
    <p:sldId id="258" r:id="rId3"/>
    <p:sldId id="265" r:id="rId4"/>
    <p:sldId id="266" r:id="rId5"/>
    <p:sldId id="267" r:id="rId6"/>
    <p:sldId id="257" r:id="rId7"/>
    <p:sldId id="268"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8" d="100"/>
          <a:sy n="58" d="100"/>
        </p:scale>
        <p:origin x="108" y="8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6B16E4-9095-4FB4-A712-720F06028263}" type="datetimeFigureOut">
              <a:rPr lang="zh-CN" altLang="en-US" smtClean="0"/>
              <a:t>2018/12/6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A2FA83-EF89-4A0B-80C8-FD112F1978BC}" type="slidenum">
              <a:rPr lang="zh-CN" altLang="en-US" smtClean="0"/>
              <a:t>‹#›</a:t>
            </a:fld>
            <a:endParaRPr lang="zh-CN" altLang="en-US"/>
          </a:p>
        </p:txBody>
      </p:sp>
    </p:spTree>
    <p:extLst>
      <p:ext uri="{BB962C8B-B14F-4D97-AF65-F5344CB8AC3E}">
        <p14:creationId xmlns:p14="http://schemas.microsoft.com/office/powerpoint/2010/main" val="8993455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C29A672-F314-4E1F-B93A-84EB91B50C73}" type="datetimeFigureOut">
              <a:rPr lang="zh-CN" altLang="en-US" smtClean="0"/>
              <a:t>2018/12/6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3BB9FB-CC5E-4D83-AA07-837AC26FDD1D}" type="slidenum">
              <a:rPr lang="zh-CN" altLang="en-US" smtClean="0"/>
              <a:t>‹#›</a:t>
            </a:fld>
            <a:endParaRPr lang="zh-CN" altLang="en-US"/>
          </a:p>
        </p:txBody>
      </p:sp>
    </p:spTree>
    <p:extLst>
      <p:ext uri="{BB962C8B-B14F-4D97-AF65-F5344CB8AC3E}">
        <p14:creationId xmlns:p14="http://schemas.microsoft.com/office/powerpoint/2010/main" val="1132932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C29A672-F314-4E1F-B93A-84EB91B50C73}" type="datetimeFigureOut">
              <a:rPr lang="zh-CN" altLang="en-US" smtClean="0"/>
              <a:t>2018/12/6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3BB9FB-CC5E-4D83-AA07-837AC26FDD1D}" type="slidenum">
              <a:rPr lang="zh-CN" altLang="en-US" smtClean="0"/>
              <a:t>‹#›</a:t>
            </a:fld>
            <a:endParaRPr lang="zh-CN" altLang="en-US"/>
          </a:p>
        </p:txBody>
      </p:sp>
    </p:spTree>
    <p:extLst>
      <p:ext uri="{BB962C8B-B14F-4D97-AF65-F5344CB8AC3E}">
        <p14:creationId xmlns:p14="http://schemas.microsoft.com/office/powerpoint/2010/main" val="740895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C29A672-F314-4E1F-B93A-84EB91B50C73}" type="datetimeFigureOut">
              <a:rPr lang="zh-CN" altLang="en-US" smtClean="0"/>
              <a:t>2018/12/6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3BB9FB-CC5E-4D83-AA07-837AC26FDD1D}" type="slidenum">
              <a:rPr lang="zh-CN" altLang="en-US" smtClean="0"/>
              <a:t>‹#›</a:t>
            </a:fld>
            <a:endParaRPr lang="zh-CN" altLang="en-US"/>
          </a:p>
        </p:txBody>
      </p:sp>
    </p:spTree>
    <p:extLst>
      <p:ext uri="{BB962C8B-B14F-4D97-AF65-F5344CB8AC3E}">
        <p14:creationId xmlns:p14="http://schemas.microsoft.com/office/powerpoint/2010/main" val="73590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C29A672-F314-4E1F-B93A-84EB91B50C73}" type="datetimeFigureOut">
              <a:rPr lang="zh-CN" altLang="en-US" smtClean="0"/>
              <a:t>2018/12/6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3BB9FB-CC5E-4D83-AA07-837AC26FDD1D}" type="slidenum">
              <a:rPr lang="zh-CN" altLang="en-US" smtClean="0"/>
              <a:t>‹#›</a:t>
            </a:fld>
            <a:endParaRPr lang="zh-CN" altLang="en-US"/>
          </a:p>
        </p:txBody>
      </p:sp>
    </p:spTree>
    <p:extLst>
      <p:ext uri="{BB962C8B-B14F-4D97-AF65-F5344CB8AC3E}">
        <p14:creationId xmlns:p14="http://schemas.microsoft.com/office/powerpoint/2010/main" val="2351336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C29A672-F314-4E1F-B93A-84EB91B50C73}" type="datetimeFigureOut">
              <a:rPr lang="zh-CN" altLang="en-US" smtClean="0"/>
              <a:t>2018/12/6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3BB9FB-CC5E-4D83-AA07-837AC26FDD1D}" type="slidenum">
              <a:rPr lang="zh-CN" altLang="en-US" smtClean="0"/>
              <a:t>‹#›</a:t>
            </a:fld>
            <a:endParaRPr lang="zh-CN" altLang="en-US"/>
          </a:p>
        </p:txBody>
      </p:sp>
    </p:spTree>
    <p:extLst>
      <p:ext uri="{BB962C8B-B14F-4D97-AF65-F5344CB8AC3E}">
        <p14:creationId xmlns:p14="http://schemas.microsoft.com/office/powerpoint/2010/main" val="4098368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C29A672-F314-4E1F-B93A-84EB91B50C73}" type="datetimeFigureOut">
              <a:rPr lang="zh-CN" altLang="en-US" smtClean="0"/>
              <a:t>2018/12/6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43BB9FB-CC5E-4D83-AA07-837AC26FDD1D}" type="slidenum">
              <a:rPr lang="zh-CN" altLang="en-US" smtClean="0"/>
              <a:t>‹#›</a:t>
            </a:fld>
            <a:endParaRPr lang="zh-CN" altLang="en-US"/>
          </a:p>
        </p:txBody>
      </p:sp>
    </p:spTree>
    <p:extLst>
      <p:ext uri="{BB962C8B-B14F-4D97-AF65-F5344CB8AC3E}">
        <p14:creationId xmlns:p14="http://schemas.microsoft.com/office/powerpoint/2010/main" val="2307251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C29A672-F314-4E1F-B93A-84EB91B50C73}" type="datetimeFigureOut">
              <a:rPr lang="zh-CN" altLang="en-US" smtClean="0"/>
              <a:t>2018/12/6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43BB9FB-CC5E-4D83-AA07-837AC26FDD1D}" type="slidenum">
              <a:rPr lang="zh-CN" altLang="en-US" smtClean="0"/>
              <a:t>‹#›</a:t>
            </a:fld>
            <a:endParaRPr lang="zh-CN" altLang="en-US"/>
          </a:p>
        </p:txBody>
      </p:sp>
    </p:spTree>
    <p:extLst>
      <p:ext uri="{BB962C8B-B14F-4D97-AF65-F5344CB8AC3E}">
        <p14:creationId xmlns:p14="http://schemas.microsoft.com/office/powerpoint/2010/main" val="3900453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C29A672-F314-4E1F-B93A-84EB91B50C73}" type="datetimeFigureOut">
              <a:rPr lang="zh-CN" altLang="en-US" smtClean="0"/>
              <a:t>2018/12/6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43BB9FB-CC5E-4D83-AA07-837AC26FDD1D}" type="slidenum">
              <a:rPr lang="zh-CN" altLang="en-US" smtClean="0"/>
              <a:t>‹#›</a:t>
            </a:fld>
            <a:endParaRPr lang="zh-CN" altLang="en-US"/>
          </a:p>
        </p:txBody>
      </p:sp>
    </p:spTree>
    <p:extLst>
      <p:ext uri="{BB962C8B-B14F-4D97-AF65-F5344CB8AC3E}">
        <p14:creationId xmlns:p14="http://schemas.microsoft.com/office/powerpoint/2010/main" val="1042830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C29A672-F314-4E1F-B93A-84EB91B50C73}" type="datetimeFigureOut">
              <a:rPr lang="zh-CN" altLang="en-US" smtClean="0"/>
              <a:t>2018/12/6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43BB9FB-CC5E-4D83-AA07-837AC26FDD1D}" type="slidenum">
              <a:rPr lang="zh-CN" altLang="en-US" smtClean="0"/>
              <a:t>‹#›</a:t>
            </a:fld>
            <a:endParaRPr lang="zh-CN" altLang="en-US"/>
          </a:p>
        </p:txBody>
      </p:sp>
    </p:spTree>
    <p:extLst>
      <p:ext uri="{BB962C8B-B14F-4D97-AF65-F5344CB8AC3E}">
        <p14:creationId xmlns:p14="http://schemas.microsoft.com/office/powerpoint/2010/main" val="3328890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C29A672-F314-4E1F-B93A-84EB91B50C73}" type="datetimeFigureOut">
              <a:rPr lang="zh-CN" altLang="en-US" smtClean="0"/>
              <a:t>2018/12/6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43BB9FB-CC5E-4D83-AA07-837AC26FDD1D}" type="slidenum">
              <a:rPr lang="zh-CN" altLang="en-US" smtClean="0"/>
              <a:t>‹#›</a:t>
            </a:fld>
            <a:endParaRPr lang="zh-CN" altLang="en-US"/>
          </a:p>
        </p:txBody>
      </p:sp>
    </p:spTree>
    <p:extLst>
      <p:ext uri="{BB962C8B-B14F-4D97-AF65-F5344CB8AC3E}">
        <p14:creationId xmlns:p14="http://schemas.microsoft.com/office/powerpoint/2010/main" val="3936096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C29A672-F314-4E1F-B93A-84EB91B50C73}" type="datetimeFigureOut">
              <a:rPr lang="zh-CN" altLang="en-US" smtClean="0"/>
              <a:t>2018/12/6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43BB9FB-CC5E-4D83-AA07-837AC26FDD1D}" type="slidenum">
              <a:rPr lang="zh-CN" altLang="en-US" smtClean="0"/>
              <a:t>‹#›</a:t>
            </a:fld>
            <a:endParaRPr lang="zh-CN" altLang="en-US"/>
          </a:p>
        </p:txBody>
      </p:sp>
    </p:spTree>
    <p:extLst>
      <p:ext uri="{BB962C8B-B14F-4D97-AF65-F5344CB8AC3E}">
        <p14:creationId xmlns:p14="http://schemas.microsoft.com/office/powerpoint/2010/main" val="3495538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29A672-F314-4E1F-B93A-84EB91B50C73}" type="datetimeFigureOut">
              <a:rPr lang="zh-CN" altLang="en-US" smtClean="0"/>
              <a:t>2018/12/6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3BB9FB-CC5E-4D83-AA07-837AC26FDD1D}" type="slidenum">
              <a:rPr lang="zh-CN" altLang="en-US" smtClean="0"/>
              <a:t>‹#›</a:t>
            </a:fld>
            <a:endParaRPr lang="zh-CN" altLang="en-US"/>
          </a:p>
        </p:txBody>
      </p:sp>
    </p:spTree>
    <p:extLst>
      <p:ext uri="{BB962C8B-B14F-4D97-AF65-F5344CB8AC3E}">
        <p14:creationId xmlns:p14="http://schemas.microsoft.com/office/powerpoint/2010/main" val="29467285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图像匹配算法</a:t>
            </a:r>
          </a:p>
        </p:txBody>
      </p:sp>
      <p:sp>
        <p:nvSpPr>
          <p:cNvPr id="3" name="内容占位符 2"/>
          <p:cNvSpPr>
            <a:spLocks noGrp="1"/>
          </p:cNvSpPr>
          <p:nvPr>
            <p:ph idx="1"/>
          </p:nvPr>
        </p:nvSpPr>
        <p:spPr/>
        <p:txBody>
          <a:bodyPr/>
          <a:lstStyle/>
          <a:p>
            <a:r>
              <a:rPr lang="zh-CN" altLang="en-US" dirty="0"/>
              <a:t>基于灰度的模板匹配算法：模板匹配（</a:t>
            </a:r>
            <a:r>
              <a:rPr lang="en-US" altLang="zh-CN" dirty="0"/>
              <a:t>Blocking Matching</a:t>
            </a:r>
            <a:r>
              <a:rPr lang="zh-CN" altLang="en-US" dirty="0"/>
              <a:t>）是根据已知模板图像到另一幅图像中寻找与模板图像相似的子图像。基于灰度的匹配算法也称作相关匹配算法，用空间二维滑动模板进行匹配</a:t>
            </a:r>
            <a:endParaRPr lang="en-US" altLang="zh-CN" dirty="0"/>
          </a:p>
          <a:p>
            <a:r>
              <a:rPr lang="zh-CN" altLang="en-US" dirty="0"/>
              <a:t>基于特征的匹配算法：首先提取图像的特征，再生成特征描述子，最后根据描述子的相似程度对两幅图像的特征之间进行匹配</a:t>
            </a:r>
            <a:endParaRPr lang="en-US" altLang="zh-CN" dirty="0"/>
          </a:p>
        </p:txBody>
      </p:sp>
    </p:spTree>
    <p:extLst>
      <p:ext uri="{BB962C8B-B14F-4D97-AF65-F5344CB8AC3E}">
        <p14:creationId xmlns:p14="http://schemas.microsoft.com/office/powerpoint/2010/main" val="1571346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941346"/>
          </a:xfrm>
        </p:spPr>
        <p:txBody>
          <a:bodyPr>
            <a:normAutofit/>
          </a:bodyPr>
          <a:lstStyle/>
          <a:p>
            <a:r>
              <a:rPr lang="zh-CN" altLang="en-US" dirty="0"/>
              <a:t>特征描述：归一化中心距</a:t>
            </a:r>
          </a:p>
        </p:txBody>
      </p:sp>
      <p:sp>
        <p:nvSpPr>
          <p:cNvPr id="3" name="内容占位符 2"/>
          <p:cNvSpPr>
            <a:spLocks noGrp="1"/>
          </p:cNvSpPr>
          <p:nvPr>
            <p:ph idx="1"/>
          </p:nvPr>
        </p:nvSpPr>
        <p:spPr>
          <a:xfrm>
            <a:off x="838200" y="2306472"/>
            <a:ext cx="10515600" cy="3870491"/>
          </a:xfrm>
        </p:spPr>
        <p:txBody>
          <a:bodyPr/>
          <a:lstStyle/>
          <a:p>
            <a:r>
              <a:rPr lang="en-US" altLang="zh-CN" dirty="0" err="1"/>
              <a:t>M.K.Hu</a:t>
            </a:r>
            <a:r>
              <a:rPr lang="zh-CN" altLang="en-US" dirty="0"/>
              <a:t>于</a:t>
            </a:r>
            <a:r>
              <a:rPr lang="en-US" altLang="zh-CN" dirty="0"/>
              <a:t>1962</a:t>
            </a:r>
            <a:r>
              <a:rPr lang="zh-CN" altLang="en-US" dirty="0"/>
              <a:t>年提出了矩的定义和关于矩的基本性质，并具体给出了具有</a:t>
            </a:r>
            <a:r>
              <a:rPr lang="zh-CN" altLang="en-US" dirty="0">
                <a:solidFill>
                  <a:srgbClr val="FF0000"/>
                </a:solidFill>
              </a:rPr>
              <a:t>平移和比例不变性</a:t>
            </a:r>
            <a:r>
              <a:rPr lang="zh-CN" altLang="en-US" dirty="0"/>
              <a:t>的同时</a:t>
            </a:r>
            <a:r>
              <a:rPr lang="zh-CN" altLang="en-US" dirty="0">
                <a:solidFill>
                  <a:srgbClr val="FF0000"/>
                </a:solidFill>
              </a:rPr>
              <a:t>对方向变化敏感</a:t>
            </a:r>
            <a:r>
              <a:rPr lang="zh-CN" altLang="en-US" dirty="0"/>
              <a:t>的归一化中心距的表达式。</a:t>
            </a:r>
            <a:endParaRPr lang="en-US" altLang="zh-CN" dirty="0"/>
          </a:p>
          <a:p>
            <a:endParaRPr lang="zh-CN" altLang="en-US" dirty="0"/>
          </a:p>
        </p:txBody>
      </p:sp>
    </p:spTree>
    <p:extLst>
      <p:ext uri="{BB962C8B-B14F-4D97-AF65-F5344CB8AC3E}">
        <p14:creationId xmlns:p14="http://schemas.microsoft.com/office/powerpoint/2010/main" val="583415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363921"/>
          </a:xfrm>
        </p:spPr>
        <p:txBody>
          <a:bodyPr>
            <a:normAutofit/>
          </a:bodyPr>
          <a:lstStyle/>
          <a:p>
            <a:r>
              <a:rPr lang="zh-CN" altLang="en-US" dirty="0"/>
              <a:t>特征描述：归一化中心距</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1895302"/>
                <a:ext cx="10515600" cy="4281661"/>
              </a:xfrm>
            </p:spPr>
            <p:txBody>
              <a:bodyPr/>
              <a:lstStyle/>
              <a:p>
                <a:r>
                  <a:rPr lang="zh-CN" altLang="en-US" dirty="0"/>
                  <a:t>对于二值图像</a:t>
                </a:r>
                <a:r>
                  <a:rPr lang="en-US" altLang="zh-CN" dirty="0"/>
                  <a:t>f(</a:t>
                </a:r>
                <a:r>
                  <a:rPr lang="en-US" altLang="zh-CN" dirty="0" err="1"/>
                  <a:t>x,y</a:t>
                </a:r>
                <a:r>
                  <a:rPr lang="en-US" altLang="zh-CN" dirty="0"/>
                  <a:t>)</a:t>
                </a:r>
                <a:r>
                  <a:rPr lang="zh-CN" altLang="en-US" dirty="0"/>
                  <a:t>，其</a:t>
                </a:r>
                <a:r>
                  <a:rPr lang="en-US" altLang="zh-CN" dirty="0"/>
                  <a:t>(</a:t>
                </a:r>
                <a:r>
                  <a:rPr lang="en-US" altLang="zh-CN" dirty="0" err="1"/>
                  <a:t>P+q</a:t>
                </a:r>
                <a:r>
                  <a:rPr lang="en-US" altLang="zh-CN" dirty="0"/>
                  <a:t>)</a:t>
                </a:r>
                <a:r>
                  <a:rPr lang="zh-CN" altLang="en-US" dirty="0"/>
                  <a:t>阶原点矩表示为：</a:t>
                </a:r>
                <a:endParaRPr lang="en-US" altLang="zh-CN" dirty="0">
                  <a:latin typeface="Cambria Math" panose="02040503050406030204" pitchFamily="18" charset="0"/>
                </a:endParaRPr>
              </a:p>
              <a:p>
                <a:pPr marL="0" indent="0">
                  <a:buNone/>
                </a:pPr>
                <a:r>
                  <a:rPr lang="en-US" altLang="zh-CN" dirty="0">
                    <a:latin typeface="Cambria Math" panose="02040503050406030204" pitchFamily="18" charset="0"/>
                  </a:rPr>
                  <a:t>	</a:t>
                </a:r>
                <a14:m>
                  <m:oMath xmlns:m="http://schemas.openxmlformats.org/officeDocument/2006/math">
                    <m:sSub>
                      <m:sSubPr>
                        <m:ctrlPr>
                          <a:rPr lang="zh-CN" altLang="en-US" i="1" dirty="0" smtClean="0">
                            <a:latin typeface="Cambria Math" panose="02040503050406030204" pitchFamily="18" charset="0"/>
                          </a:rPr>
                        </m:ctrlPr>
                      </m:sSubPr>
                      <m:e>
                        <m:r>
                          <a:rPr lang="zh-CN" altLang="en-US" i="1" dirty="0">
                            <a:latin typeface="Cambria Math" panose="02040503050406030204" pitchFamily="18" charset="0"/>
                          </a:rPr>
                          <m:t>𝑚</m:t>
                        </m:r>
                      </m:e>
                      <m:sub>
                        <m:r>
                          <a:rPr lang="zh-CN" altLang="en-US" i="1" dirty="0">
                            <a:latin typeface="Cambria Math" panose="02040503050406030204" pitchFamily="18" charset="0"/>
                          </a:rPr>
                          <m:t>𝑝𝑞</m:t>
                        </m:r>
                      </m:sub>
                    </m:sSub>
                  </m:oMath>
                </a14:m>
                <a:r>
                  <a:rPr lang="zh-CN" altLang="en-US" dirty="0"/>
                  <a:t> </a:t>
                </a:r>
                <a14:m>
                  <m:oMath xmlns:m="http://schemas.openxmlformats.org/officeDocument/2006/math">
                    <m:r>
                      <a:rPr lang="zh-CN" altLang="en-US" i="1" dirty="0">
                        <a:latin typeface="Cambria Math" panose="02040503050406030204" pitchFamily="18" charset="0"/>
                      </a:rPr>
                      <m:t>=</m:t>
                    </m:r>
                    <m:nary>
                      <m:naryPr>
                        <m:chr m:val="∑"/>
                        <m:limLoc m:val="undOvr"/>
                        <m:grow m:val="on"/>
                        <m:supHide m:val="on"/>
                        <m:ctrlPr>
                          <a:rPr lang="zh-CN" altLang="en-US" i="1" dirty="0">
                            <a:latin typeface="Cambria Math" panose="02040503050406030204" pitchFamily="18" charset="0"/>
                          </a:rPr>
                        </m:ctrlPr>
                      </m:naryPr>
                      <m:sub>
                        <m:r>
                          <a:rPr lang="zh-CN" altLang="en-US" i="1" dirty="0">
                            <a:latin typeface="Cambria Math" panose="02040503050406030204" pitchFamily="18" charset="0"/>
                          </a:rPr>
                          <m:t>𝑦</m:t>
                        </m:r>
                      </m:sub>
                      <m:sup/>
                      <m:e>
                        <m:nary>
                          <m:naryPr>
                            <m:chr m:val="∑"/>
                            <m:limLoc m:val="undOvr"/>
                            <m:grow m:val="on"/>
                            <m:supHide m:val="on"/>
                            <m:ctrlPr>
                              <a:rPr lang="zh-CN" altLang="en-US" i="1" dirty="0">
                                <a:latin typeface="Cambria Math" panose="02040503050406030204" pitchFamily="18" charset="0"/>
                              </a:rPr>
                            </m:ctrlPr>
                          </m:naryPr>
                          <m:sub>
                            <m:r>
                              <a:rPr lang="zh-CN" altLang="en-US" i="1" dirty="0">
                                <a:latin typeface="Cambria Math" panose="02040503050406030204" pitchFamily="18" charset="0"/>
                              </a:rPr>
                              <m:t>𝑥</m:t>
                            </m:r>
                          </m:sub>
                          <m:sup/>
                          <m:e>
                            <m:r>
                              <a:rPr lang="zh-CN" altLang="en-US" i="1" dirty="0">
                                <a:latin typeface="Cambria Math" panose="02040503050406030204" pitchFamily="18" charset="0"/>
                              </a:rPr>
                              <m:t>𝑓</m:t>
                            </m:r>
                            <m:d>
                              <m:dPr>
                                <m:ctrlPr>
                                  <a:rPr lang="zh-CN" altLang="en-US" i="1" dirty="0">
                                    <a:latin typeface="Cambria Math" panose="02040503050406030204" pitchFamily="18" charset="0"/>
                                  </a:rPr>
                                </m:ctrlPr>
                              </m:dPr>
                              <m:e>
                                <m:r>
                                  <a:rPr lang="zh-CN" altLang="en-US" i="1" dirty="0">
                                    <a:latin typeface="Cambria Math" panose="02040503050406030204" pitchFamily="18" charset="0"/>
                                  </a:rPr>
                                  <m:t>𝑥</m:t>
                                </m:r>
                                <m:r>
                                  <a:rPr lang="zh-CN" altLang="en-US" i="1" dirty="0">
                                    <a:latin typeface="Cambria Math" panose="02040503050406030204" pitchFamily="18" charset="0"/>
                                  </a:rPr>
                                  <m:t>,</m:t>
                                </m:r>
                                <m:r>
                                  <a:rPr lang="zh-CN" altLang="en-US" i="1" dirty="0">
                                    <a:latin typeface="Cambria Math" panose="02040503050406030204" pitchFamily="18" charset="0"/>
                                  </a:rPr>
                                  <m:t>𝑦</m:t>
                                </m:r>
                              </m:e>
                            </m:d>
                            <m:sSup>
                              <m:sSupPr>
                                <m:ctrlPr>
                                  <a:rPr lang="zh-CN" altLang="en-US" i="1" dirty="0">
                                    <a:latin typeface="Cambria Math" panose="02040503050406030204" pitchFamily="18" charset="0"/>
                                  </a:rPr>
                                </m:ctrlPr>
                              </m:sSupPr>
                              <m:e>
                                <m:r>
                                  <a:rPr lang="zh-CN" altLang="en-US" i="1" dirty="0">
                                    <a:latin typeface="Cambria Math" panose="02040503050406030204" pitchFamily="18" charset="0"/>
                                  </a:rPr>
                                  <m:t>𝑥</m:t>
                                </m:r>
                              </m:e>
                              <m:sup>
                                <m:r>
                                  <a:rPr lang="zh-CN" altLang="en-US" i="1" dirty="0">
                                    <a:latin typeface="Cambria Math" panose="02040503050406030204" pitchFamily="18" charset="0"/>
                                  </a:rPr>
                                  <m:t>𝑝</m:t>
                                </m:r>
                              </m:sup>
                            </m:sSup>
                            <m:sSup>
                              <m:sSupPr>
                                <m:ctrlPr>
                                  <a:rPr lang="zh-CN" altLang="en-US" i="1" dirty="0">
                                    <a:latin typeface="Cambria Math" panose="02040503050406030204" pitchFamily="18" charset="0"/>
                                  </a:rPr>
                                </m:ctrlPr>
                              </m:sSupPr>
                              <m:e>
                                <m:r>
                                  <a:rPr lang="zh-CN" altLang="en-US" i="1" dirty="0">
                                    <a:latin typeface="Cambria Math" panose="02040503050406030204" pitchFamily="18" charset="0"/>
                                  </a:rPr>
                                  <m:t>𝑦</m:t>
                                </m:r>
                              </m:e>
                              <m:sup>
                                <m:r>
                                  <a:rPr lang="zh-CN" altLang="en-US" i="1" dirty="0">
                                    <a:latin typeface="Cambria Math" panose="02040503050406030204" pitchFamily="18" charset="0"/>
                                  </a:rPr>
                                  <m:t>𝑞</m:t>
                                </m:r>
                              </m:sup>
                            </m:sSup>
                            <m:r>
                              <a:rPr lang="en-US" altLang="zh-CN" i="1" dirty="0">
                                <a:latin typeface="Cambria Math" panose="02040503050406030204" pitchFamily="18" charset="0"/>
                              </a:rPr>
                              <m:t>      </m:t>
                            </m:r>
                          </m:e>
                        </m:nary>
                      </m:e>
                    </m:nary>
                  </m:oMath>
                </a14:m>
                <a:r>
                  <a:rPr lang="en-US" altLang="zh-CN" dirty="0"/>
                  <a:t> </a:t>
                </a:r>
                <a14:m>
                  <m:oMath xmlns:m="http://schemas.openxmlformats.org/officeDocument/2006/math">
                    <m:r>
                      <a:rPr lang="en-US" altLang="zh-CN" i="1" dirty="0">
                        <a:latin typeface="Cambria Math" panose="02040503050406030204" pitchFamily="18" charset="0"/>
                      </a:rPr>
                      <m:t>𝑝</m:t>
                    </m:r>
                    <m:r>
                      <a:rPr lang="en-US" altLang="zh-CN" i="1" dirty="0">
                        <a:latin typeface="Cambria Math" panose="02040503050406030204" pitchFamily="18" charset="0"/>
                      </a:rPr>
                      <m:t>,</m:t>
                    </m:r>
                    <m:r>
                      <a:rPr lang="en-US" altLang="zh-CN" i="1" dirty="0">
                        <a:latin typeface="Cambria Math" panose="02040503050406030204" pitchFamily="18" charset="0"/>
                      </a:rPr>
                      <m:t>𝑞</m:t>
                    </m:r>
                    <m:r>
                      <a:rPr lang="en-US" altLang="zh-CN" i="1" dirty="0">
                        <a:latin typeface="Cambria Math" panose="02040503050406030204" pitchFamily="18" charset="0"/>
                      </a:rPr>
                      <m:t>=0,1,2,…</m:t>
                    </m:r>
                  </m:oMath>
                </a14:m>
                <a:r>
                  <a:rPr lang="zh-CN" altLang="en-US" dirty="0"/>
                  <a:t>（</a:t>
                </a:r>
                <a:r>
                  <a:rPr lang="en-US" altLang="zh-CN" dirty="0"/>
                  <a:t>1</a:t>
                </a:r>
                <a:r>
                  <a:rPr lang="zh-CN" altLang="en-US" dirty="0"/>
                  <a:t>）</a:t>
                </a:r>
                <a:endParaRPr lang="en-US" altLang="zh-CN" dirty="0"/>
              </a:p>
              <a:p>
                <a:pPr marL="0" indent="0">
                  <a:buNone/>
                </a:pPr>
                <a:endParaRPr lang="en-US" altLang="zh-CN" dirty="0"/>
              </a:p>
              <a:p>
                <a:pPr marL="0" indent="0">
                  <a:buNone/>
                </a:pPr>
                <a:r>
                  <a:rPr lang="zh-CN" altLang="en-US" dirty="0"/>
                  <a:t>其中心矩表示为：</a:t>
                </a:r>
                <a:endParaRPr lang="en-US" altLang="zh-CN" dirty="0"/>
              </a:p>
              <a:p>
                <a:pPr marL="0" indent="0">
                  <a:buNone/>
                </a:pPr>
                <a:r>
                  <a:rPr lang="en-US" altLang="zh-CN" dirty="0"/>
                  <a:t>	</a:t>
                </a:r>
                <a:r>
                  <a:rPr lang="zh-CN" altLang="en-US" dirty="0"/>
                  <a:t> </a:t>
                </a:r>
                <a14:m>
                  <m:oMath xmlns:m="http://schemas.openxmlformats.org/officeDocument/2006/math">
                    <m:sSub>
                      <m:sSubPr>
                        <m:ctrlPr>
                          <a:rPr lang="zh-CN" altLang="en-US" i="1" dirty="0">
                            <a:latin typeface="Cambria Math" panose="02040503050406030204" pitchFamily="18" charset="0"/>
                          </a:rPr>
                        </m:ctrlPr>
                      </m:sSubPr>
                      <m:e>
                        <m:r>
                          <a:rPr lang="en-US" altLang="zh-CN" i="1" dirty="0" smtClean="0">
                            <a:latin typeface="Cambria Math" panose="02040503050406030204" pitchFamily="18" charset="0"/>
                          </a:rPr>
                          <m:t>𝜇</m:t>
                        </m:r>
                      </m:e>
                      <m:sub>
                        <m:r>
                          <a:rPr lang="zh-CN" altLang="en-US" i="1" dirty="0">
                            <a:latin typeface="Cambria Math" panose="02040503050406030204" pitchFamily="18" charset="0"/>
                          </a:rPr>
                          <m:t>𝑝𝑞</m:t>
                        </m:r>
                      </m:sub>
                    </m:sSub>
                  </m:oMath>
                </a14:m>
                <a:r>
                  <a:rPr lang="zh-CN" altLang="en-US" dirty="0"/>
                  <a:t> </a:t>
                </a:r>
                <a14:m>
                  <m:oMath xmlns:m="http://schemas.openxmlformats.org/officeDocument/2006/math">
                    <m:r>
                      <a:rPr lang="zh-CN" altLang="en-US" i="1" dirty="0">
                        <a:latin typeface="Cambria Math" panose="02040503050406030204" pitchFamily="18" charset="0"/>
                      </a:rPr>
                      <m:t>=</m:t>
                    </m:r>
                    <m:nary>
                      <m:naryPr>
                        <m:chr m:val="∑"/>
                        <m:limLoc m:val="undOvr"/>
                        <m:grow m:val="on"/>
                        <m:supHide m:val="on"/>
                        <m:ctrlPr>
                          <a:rPr lang="zh-CN" altLang="en-US" i="1" dirty="0">
                            <a:latin typeface="Cambria Math" panose="02040503050406030204" pitchFamily="18" charset="0"/>
                          </a:rPr>
                        </m:ctrlPr>
                      </m:naryPr>
                      <m:sub>
                        <m:r>
                          <a:rPr lang="zh-CN" altLang="en-US" i="1" dirty="0">
                            <a:latin typeface="Cambria Math" panose="02040503050406030204" pitchFamily="18" charset="0"/>
                          </a:rPr>
                          <m:t>𝑦</m:t>
                        </m:r>
                      </m:sub>
                      <m:sup/>
                      <m:e>
                        <m:nary>
                          <m:naryPr>
                            <m:chr m:val="∑"/>
                            <m:limLoc m:val="undOvr"/>
                            <m:grow m:val="on"/>
                            <m:supHide m:val="on"/>
                            <m:ctrlPr>
                              <a:rPr lang="zh-CN" altLang="en-US" i="1" dirty="0">
                                <a:latin typeface="Cambria Math" panose="02040503050406030204" pitchFamily="18" charset="0"/>
                              </a:rPr>
                            </m:ctrlPr>
                          </m:naryPr>
                          <m:sub>
                            <m:r>
                              <a:rPr lang="zh-CN" altLang="en-US" i="1" dirty="0">
                                <a:latin typeface="Cambria Math" panose="02040503050406030204" pitchFamily="18" charset="0"/>
                              </a:rPr>
                              <m:t>𝑥</m:t>
                            </m:r>
                          </m:sub>
                          <m:sup/>
                          <m:e>
                            <m:sSup>
                              <m:sSupPr>
                                <m:ctrlPr>
                                  <a:rPr lang="zh-CN" altLang="en-US" i="1" dirty="0">
                                    <a:latin typeface="Cambria Math" panose="02040503050406030204" pitchFamily="18" charset="0"/>
                                  </a:rPr>
                                </m:ctrlPr>
                              </m:sSupPr>
                              <m:e>
                                <m:d>
                                  <m:dPr>
                                    <m:ctrlPr>
                                      <a:rPr lang="zh-CN" altLang="en-US" i="1" dirty="0">
                                        <a:latin typeface="Cambria Math" panose="02040503050406030204" pitchFamily="18" charset="0"/>
                                      </a:rPr>
                                    </m:ctrlPr>
                                  </m:dPr>
                                  <m:e>
                                    <m:r>
                                      <a:rPr lang="zh-CN" altLang="en-US" i="1" dirty="0">
                                        <a:latin typeface="Cambria Math" panose="02040503050406030204" pitchFamily="18" charset="0"/>
                                      </a:rPr>
                                      <m:t>𝑥</m:t>
                                    </m:r>
                                    <m:r>
                                      <a:rPr lang="zh-CN" altLang="en-US" i="1" dirty="0">
                                        <a:latin typeface="Cambria Math" panose="02040503050406030204" pitchFamily="18" charset="0"/>
                                      </a:rPr>
                                      <m:t>−</m:t>
                                    </m:r>
                                    <m:acc>
                                      <m:accPr>
                                        <m:chr m:val="̅"/>
                                        <m:ctrlPr>
                                          <a:rPr lang="zh-CN" altLang="en-US" i="1" dirty="0">
                                            <a:latin typeface="Cambria Math" panose="02040503050406030204" pitchFamily="18" charset="0"/>
                                          </a:rPr>
                                        </m:ctrlPr>
                                      </m:accPr>
                                      <m:e>
                                        <m:r>
                                          <a:rPr lang="zh-CN" altLang="en-US" i="1" dirty="0">
                                            <a:latin typeface="Cambria Math" panose="02040503050406030204" pitchFamily="18" charset="0"/>
                                          </a:rPr>
                                          <m:t>𝑥</m:t>
                                        </m:r>
                                      </m:e>
                                    </m:acc>
                                  </m:e>
                                </m:d>
                              </m:e>
                              <m:sup>
                                <m:r>
                                  <a:rPr lang="zh-CN" altLang="en-US" i="1" dirty="0">
                                    <a:latin typeface="Cambria Math" panose="02040503050406030204" pitchFamily="18" charset="0"/>
                                  </a:rPr>
                                  <m:t>𝑝</m:t>
                                </m:r>
                              </m:sup>
                            </m:sSup>
                            <m:sSup>
                              <m:sSupPr>
                                <m:ctrlPr>
                                  <a:rPr lang="zh-CN" altLang="en-US" i="1" dirty="0">
                                    <a:latin typeface="Cambria Math" panose="02040503050406030204" pitchFamily="18" charset="0"/>
                                  </a:rPr>
                                </m:ctrlPr>
                              </m:sSupPr>
                              <m:e>
                                <m:d>
                                  <m:dPr>
                                    <m:ctrlPr>
                                      <a:rPr lang="zh-CN" altLang="en-US" i="1" dirty="0">
                                        <a:latin typeface="Cambria Math" panose="02040503050406030204" pitchFamily="18" charset="0"/>
                                      </a:rPr>
                                    </m:ctrlPr>
                                  </m:dPr>
                                  <m:e>
                                    <m:r>
                                      <a:rPr lang="en-US" altLang="zh-CN" i="1" dirty="0">
                                        <a:latin typeface="Cambria Math" panose="02040503050406030204" pitchFamily="18" charset="0"/>
                                      </a:rPr>
                                      <m:t>𝑦</m:t>
                                    </m:r>
                                    <m:r>
                                      <a:rPr lang="zh-CN" altLang="en-US" i="1" dirty="0">
                                        <a:latin typeface="Cambria Math" panose="02040503050406030204" pitchFamily="18" charset="0"/>
                                      </a:rPr>
                                      <m:t>−</m:t>
                                    </m:r>
                                    <m:acc>
                                      <m:accPr>
                                        <m:chr m:val="̅"/>
                                        <m:ctrlPr>
                                          <a:rPr lang="zh-CN" altLang="en-US" i="1" dirty="0">
                                            <a:latin typeface="Cambria Math" panose="02040503050406030204" pitchFamily="18" charset="0"/>
                                          </a:rPr>
                                        </m:ctrlPr>
                                      </m:accPr>
                                      <m:e>
                                        <m:r>
                                          <a:rPr lang="en-US" altLang="zh-CN" i="1" dirty="0">
                                            <a:latin typeface="Cambria Math" panose="02040503050406030204" pitchFamily="18" charset="0"/>
                                          </a:rPr>
                                          <m:t>𝑦</m:t>
                                        </m:r>
                                      </m:e>
                                    </m:acc>
                                  </m:e>
                                </m:d>
                              </m:e>
                              <m:sup>
                                <m:r>
                                  <a:rPr lang="en-US" altLang="zh-CN" i="1" dirty="0">
                                    <a:latin typeface="Cambria Math" panose="02040503050406030204" pitchFamily="18" charset="0"/>
                                  </a:rPr>
                                  <m:t>𝑞</m:t>
                                </m:r>
                              </m:sup>
                            </m:sSup>
                            <m:r>
                              <a:rPr lang="zh-CN" altLang="en-US" i="1" dirty="0">
                                <a:latin typeface="Cambria Math" panose="02040503050406030204" pitchFamily="18" charset="0"/>
                              </a:rPr>
                              <m:t>𝑓</m:t>
                            </m:r>
                            <m:d>
                              <m:dPr>
                                <m:ctrlPr>
                                  <a:rPr lang="zh-CN" altLang="en-US" i="1" dirty="0">
                                    <a:latin typeface="Cambria Math" panose="02040503050406030204" pitchFamily="18" charset="0"/>
                                  </a:rPr>
                                </m:ctrlPr>
                              </m:dPr>
                              <m:e>
                                <m:r>
                                  <a:rPr lang="zh-CN" altLang="en-US" i="1" dirty="0">
                                    <a:latin typeface="Cambria Math" panose="02040503050406030204" pitchFamily="18" charset="0"/>
                                  </a:rPr>
                                  <m:t>𝑥</m:t>
                                </m:r>
                                <m:r>
                                  <a:rPr lang="zh-CN" altLang="en-US" i="1" dirty="0">
                                    <a:latin typeface="Cambria Math" panose="02040503050406030204" pitchFamily="18" charset="0"/>
                                  </a:rPr>
                                  <m:t>,</m:t>
                                </m:r>
                                <m:r>
                                  <a:rPr lang="zh-CN" altLang="en-US" i="1" dirty="0">
                                    <a:latin typeface="Cambria Math" panose="02040503050406030204" pitchFamily="18" charset="0"/>
                                  </a:rPr>
                                  <m:t>𝑦</m:t>
                                </m:r>
                              </m:e>
                            </m:d>
                            <m:r>
                              <a:rPr lang="en-US" altLang="zh-CN" i="1" dirty="0">
                                <a:latin typeface="Cambria Math" panose="02040503050406030204" pitchFamily="18" charset="0"/>
                              </a:rPr>
                              <m:t>      </m:t>
                            </m:r>
                          </m:e>
                        </m:nary>
                      </m:e>
                    </m:nary>
                  </m:oMath>
                </a14:m>
                <a:r>
                  <a:rPr lang="en-US" altLang="zh-CN" dirty="0"/>
                  <a:t> </a:t>
                </a:r>
                <a14:m>
                  <m:oMath xmlns:m="http://schemas.openxmlformats.org/officeDocument/2006/math">
                    <m:r>
                      <a:rPr lang="en-US" altLang="zh-CN" i="1" dirty="0">
                        <a:latin typeface="Cambria Math" panose="02040503050406030204" pitchFamily="18" charset="0"/>
                      </a:rPr>
                      <m:t>𝑝</m:t>
                    </m:r>
                    <m:r>
                      <a:rPr lang="en-US" altLang="zh-CN" i="1" dirty="0">
                        <a:latin typeface="Cambria Math" panose="02040503050406030204" pitchFamily="18" charset="0"/>
                      </a:rPr>
                      <m:t>,</m:t>
                    </m:r>
                    <m:r>
                      <a:rPr lang="en-US" altLang="zh-CN" i="1" dirty="0">
                        <a:latin typeface="Cambria Math" panose="02040503050406030204" pitchFamily="18" charset="0"/>
                      </a:rPr>
                      <m:t>𝑞</m:t>
                    </m:r>
                    <m:r>
                      <a:rPr lang="en-US" altLang="zh-CN" i="1" dirty="0">
                        <a:latin typeface="Cambria Math" panose="02040503050406030204" pitchFamily="18" charset="0"/>
                      </a:rPr>
                      <m:t>=0,1,2,…</m:t>
                    </m:r>
                  </m:oMath>
                </a14:m>
                <a:r>
                  <a:rPr lang="zh-CN" altLang="en-US" dirty="0"/>
                  <a:t>（</a:t>
                </a:r>
                <a:r>
                  <a:rPr lang="en-US" altLang="zh-CN" dirty="0"/>
                  <a:t>2</a:t>
                </a:r>
                <a:r>
                  <a:rPr lang="zh-CN" altLang="en-US" dirty="0"/>
                  <a:t>）</a:t>
                </a:r>
                <a:endParaRPr lang="en-US" altLang="zh-CN" dirty="0"/>
              </a:p>
              <a:p>
                <a:pPr marL="0" indent="0">
                  <a:buNone/>
                </a:pPr>
                <a:endParaRPr lang="en-US" altLang="zh-CN" dirty="0"/>
              </a:p>
              <a:p>
                <a:pPr marL="0" indent="0">
                  <a:buNone/>
                </a:pPr>
                <a:r>
                  <a:rPr lang="zh-CN" altLang="en-US" dirty="0"/>
                  <a:t>其中，</a:t>
                </a:r>
                <a14:m>
                  <m:oMath xmlns:m="http://schemas.openxmlformats.org/officeDocument/2006/math">
                    <m:acc>
                      <m:accPr>
                        <m:chr m:val="̅"/>
                        <m:ctrlPr>
                          <a:rPr lang="zh-CN" altLang="en-US" i="1" dirty="0">
                            <a:latin typeface="Cambria Math" panose="02040503050406030204" pitchFamily="18" charset="0"/>
                          </a:rPr>
                        </m:ctrlPr>
                      </m:accPr>
                      <m:e>
                        <m:r>
                          <a:rPr lang="zh-CN" altLang="en-US" i="1" dirty="0">
                            <a:latin typeface="Cambria Math" panose="02040503050406030204" pitchFamily="18" charset="0"/>
                          </a:rPr>
                          <m:t>𝑥</m:t>
                        </m:r>
                      </m:e>
                    </m:acc>
                  </m:oMath>
                </a14:m>
                <a:r>
                  <a:rPr lang="en-US" altLang="zh-CN" dirty="0"/>
                  <a:t>=</a:t>
                </a:r>
                <a14:m>
                  <m:oMath xmlns:m="http://schemas.openxmlformats.org/officeDocument/2006/math">
                    <m:f>
                      <m:fPr>
                        <m:ctrlPr>
                          <a:rPr lang="en-US" altLang="zh-CN" i="1" dirty="0" smtClean="0">
                            <a:latin typeface="Cambria Math" panose="02040503050406030204" pitchFamily="18" charset="0"/>
                          </a:rPr>
                        </m:ctrlPr>
                      </m:fPr>
                      <m:num>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𝑚</m:t>
                            </m:r>
                          </m:e>
                          <m:sub>
                            <m:r>
                              <a:rPr lang="en-US" altLang="zh-CN" i="0" dirty="0" smtClean="0">
                                <a:latin typeface="Cambria Math" panose="02040503050406030204" pitchFamily="18" charset="0"/>
                              </a:rPr>
                              <m:t>10</m:t>
                            </m:r>
                          </m:sub>
                        </m:sSub>
                      </m:num>
                      <m:den>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𝑚</m:t>
                            </m:r>
                          </m:e>
                          <m:sub>
                            <m:r>
                              <a:rPr lang="en-US" altLang="zh-CN" i="0" dirty="0" smtClean="0">
                                <a:latin typeface="Cambria Math" panose="02040503050406030204" pitchFamily="18" charset="0"/>
                              </a:rPr>
                              <m:t>00</m:t>
                            </m:r>
                          </m:sub>
                        </m:sSub>
                      </m:den>
                    </m:f>
                  </m:oMath>
                </a14:m>
                <a:r>
                  <a:rPr lang="zh-CN" altLang="en-US" dirty="0"/>
                  <a:t>， </a:t>
                </a:r>
                <a14:m>
                  <m:oMath xmlns:m="http://schemas.openxmlformats.org/officeDocument/2006/math">
                    <m:acc>
                      <m:accPr>
                        <m:chr m:val="̅"/>
                        <m:ctrlPr>
                          <a:rPr lang="zh-CN" altLang="en-US" i="1" dirty="0" smtClean="0">
                            <a:latin typeface="Cambria Math" panose="02040503050406030204" pitchFamily="18" charset="0"/>
                          </a:rPr>
                        </m:ctrlPr>
                      </m:accPr>
                      <m:e>
                        <m:r>
                          <a:rPr lang="en-US" altLang="zh-CN" b="0" i="1" dirty="0" smtClean="0">
                            <a:latin typeface="Cambria Math" panose="02040503050406030204" pitchFamily="18" charset="0"/>
                          </a:rPr>
                          <m:t>𝑦</m:t>
                        </m:r>
                      </m:e>
                    </m:acc>
                  </m:oMath>
                </a14:m>
                <a:r>
                  <a:rPr lang="en-US" altLang="zh-CN" dirty="0"/>
                  <a:t>=</a:t>
                </a:r>
                <a14:m>
                  <m:oMath xmlns:m="http://schemas.openxmlformats.org/officeDocument/2006/math">
                    <m:f>
                      <m:fPr>
                        <m:ctrlPr>
                          <a:rPr lang="en-US" altLang="zh-CN" i="1" dirty="0">
                            <a:latin typeface="Cambria Math" panose="02040503050406030204" pitchFamily="18" charset="0"/>
                          </a:rPr>
                        </m:ctrlPr>
                      </m:fPr>
                      <m:num>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𝑚</m:t>
                            </m:r>
                          </m:e>
                          <m:sub>
                            <m:r>
                              <a:rPr lang="en-US" altLang="zh-CN" b="0" i="0" dirty="0" smtClean="0">
                                <a:latin typeface="Cambria Math" panose="02040503050406030204" pitchFamily="18" charset="0"/>
                              </a:rPr>
                              <m:t>01</m:t>
                            </m:r>
                          </m:sub>
                        </m:sSub>
                      </m:num>
                      <m:den>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𝑚</m:t>
                            </m:r>
                          </m:e>
                          <m:sub>
                            <m:r>
                              <a:rPr lang="en-US" altLang="zh-CN" dirty="0">
                                <a:latin typeface="Cambria Math" panose="02040503050406030204" pitchFamily="18" charset="0"/>
                              </a:rPr>
                              <m:t>00</m:t>
                            </m:r>
                          </m:sub>
                        </m:sSub>
                      </m:den>
                    </m:f>
                  </m:oMath>
                </a14:m>
                <a:endParaRPr lang="en-US" altLang="zh-CN" dirty="0"/>
              </a:p>
              <a:p>
                <a:pPr marL="0" indent="0">
                  <a:buNone/>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1895302"/>
                <a:ext cx="10515600" cy="4281661"/>
              </a:xfrm>
              <a:blipFill>
                <a:blip r:embed="rId2"/>
                <a:stretch>
                  <a:fillRect l="-1217" t="-313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82347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363921"/>
          </a:xfrm>
        </p:spPr>
        <p:txBody>
          <a:bodyPr>
            <a:normAutofit/>
          </a:bodyPr>
          <a:lstStyle/>
          <a:p>
            <a:r>
              <a:rPr lang="zh-CN" altLang="en-US" dirty="0"/>
              <a:t>特征描述：归一化中心距</a:t>
            </a:r>
          </a:p>
        </p:txBody>
      </p:sp>
      <p:sp>
        <p:nvSpPr>
          <p:cNvPr id="3" name="内容占位符 2"/>
          <p:cNvSpPr>
            <a:spLocks noGrp="1"/>
          </p:cNvSpPr>
          <p:nvPr>
            <p:ph idx="1"/>
          </p:nvPr>
        </p:nvSpPr>
        <p:spPr>
          <a:xfrm>
            <a:off x="838200" y="1895302"/>
            <a:ext cx="10515600" cy="4281661"/>
          </a:xfrm>
        </p:spPr>
        <p:txBody>
          <a:bodyPr/>
          <a:lstStyle/>
          <a:p>
            <a:r>
              <a:rPr lang="zh-CN" altLang="en-US" dirty="0"/>
              <a:t>式（</a:t>
            </a:r>
            <a:r>
              <a:rPr lang="en-US" altLang="zh-CN" dirty="0"/>
              <a:t>2</a:t>
            </a:r>
            <a:r>
              <a:rPr lang="zh-CN" altLang="en-US" dirty="0"/>
              <a:t>）中的中心矩用原点矩来表示，前四阶中心矩为</a:t>
            </a:r>
            <a:r>
              <a:rPr lang="en-US" altLang="zh-CN" dirty="0"/>
              <a:t>:</a:t>
            </a:r>
          </a:p>
          <a:p>
            <a:pPr marL="0" indent="0">
              <a:buNone/>
            </a:pPr>
            <a:endParaRPr lang="en-US" altLang="zh-CN" dirty="0"/>
          </a:p>
          <a:p>
            <a:pPr marL="0" indent="0">
              <a:buNone/>
            </a:pPr>
            <a:endParaRPr lang="zh-CN" altLang="en-US" dirty="0"/>
          </a:p>
        </p:txBody>
      </p:sp>
      <p:pic>
        <p:nvPicPr>
          <p:cNvPr id="4" name="图片 3">
            <a:extLst>
              <a:ext uri="{FF2B5EF4-FFF2-40B4-BE49-F238E27FC236}">
                <a16:creationId xmlns:a16="http://schemas.microsoft.com/office/drawing/2014/main" id="{0B224799-B8EF-4C7F-85B1-791CAF424E63}"/>
              </a:ext>
            </a:extLst>
          </p:cNvPr>
          <p:cNvPicPr>
            <a:picLocks noChangeAspect="1"/>
          </p:cNvPicPr>
          <p:nvPr/>
        </p:nvPicPr>
        <p:blipFill>
          <a:blip r:embed="rId2"/>
          <a:stretch>
            <a:fillRect/>
          </a:stretch>
        </p:blipFill>
        <p:spPr>
          <a:xfrm>
            <a:off x="2472256" y="2461692"/>
            <a:ext cx="6848475" cy="4162425"/>
          </a:xfrm>
          <a:prstGeom prst="rect">
            <a:avLst/>
          </a:prstGeom>
        </p:spPr>
      </p:pic>
    </p:spTree>
    <p:extLst>
      <p:ext uri="{BB962C8B-B14F-4D97-AF65-F5344CB8AC3E}">
        <p14:creationId xmlns:p14="http://schemas.microsoft.com/office/powerpoint/2010/main" val="712352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363921"/>
          </a:xfrm>
        </p:spPr>
        <p:txBody>
          <a:bodyPr>
            <a:normAutofit/>
          </a:bodyPr>
          <a:lstStyle/>
          <a:p>
            <a:r>
              <a:rPr lang="zh-CN" altLang="en-US" dirty="0"/>
              <a:t>特征描述：归一化中心距</a:t>
            </a: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838200" y="1895302"/>
                <a:ext cx="10515600" cy="4281661"/>
              </a:xfrm>
            </p:spPr>
            <p:txBody>
              <a:bodyPr>
                <a:normAutofit/>
              </a:bodyPr>
              <a:lstStyle/>
              <a:p>
                <a:r>
                  <a:rPr lang="zh-CN" altLang="en-US" dirty="0"/>
                  <a:t>中心矩属于一种平移不变量，使之具有比例不变性，应进行归一化处理：</a:t>
                </a:r>
                <a:endParaRPr lang="en-US" altLang="zh-CN" dirty="0"/>
              </a:p>
              <a:p>
                <a:pPr marL="0" indent="0">
                  <a:buNone/>
                </a:pPr>
                <a:endParaRPr lang="en-US" altLang="zh-CN" dirty="0"/>
              </a:p>
              <a:p>
                <a:pPr marL="0" indent="0">
                  <a:buNone/>
                </a:pPr>
                <a:endParaRPr lang="en-US" altLang="zh-CN" dirty="0"/>
              </a:p>
              <a:p>
                <a:pPr marL="0" indent="0">
                  <a:buNone/>
                </a:pPr>
                <a:r>
                  <a:rPr lang="zh-CN" altLang="en-US" dirty="0"/>
                  <a:t>因此特征向量选定为：</a:t>
                </a:r>
                <a:endParaRPr lang="en-US" altLang="zh-CN" dirty="0"/>
              </a:p>
              <a:p>
                <a:pPr marL="0" indent="0">
                  <a:lnSpc>
                    <a:spcPct val="200000"/>
                  </a:lnSpc>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h</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𝜂</m:t>
                          </m:r>
                        </m:e>
                        <m:sub>
                          <m:r>
                            <a:rPr lang="en-US" altLang="zh-CN" b="0" i="1" smtClean="0">
                              <a:latin typeface="Cambria Math" panose="02040503050406030204" pitchFamily="18" charset="0"/>
                            </a:rPr>
                            <m:t>20</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𝜂</m:t>
                          </m:r>
                        </m:e>
                        <m:sub>
                          <m:r>
                            <a:rPr lang="en-US" altLang="zh-CN" b="0" i="1" smtClean="0">
                              <a:latin typeface="Cambria Math" panose="02040503050406030204" pitchFamily="18" charset="0"/>
                            </a:rPr>
                            <m:t>11</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𝜂</m:t>
                          </m:r>
                        </m:e>
                        <m:sub>
                          <m:r>
                            <a:rPr lang="en-US" altLang="zh-CN" b="0" i="1" smtClean="0">
                              <a:latin typeface="Cambria Math" panose="02040503050406030204" pitchFamily="18" charset="0"/>
                            </a:rPr>
                            <m:t>02</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𝜂</m:t>
                          </m:r>
                        </m:e>
                        <m:sub>
                          <m:r>
                            <a:rPr lang="en-US" altLang="zh-CN" b="0" i="1" smtClean="0">
                              <a:latin typeface="Cambria Math" panose="02040503050406030204" pitchFamily="18" charset="0"/>
                            </a:rPr>
                            <m:t>30</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𝜂</m:t>
                          </m:r>
                        </m:e>
                        <m:sub>
                          <m:r>
                            <a:rPr lang="en-US" altLang="zh-CN" i="1">
                              <a:latin typeface="Cambria Math" panose="02040503050406030204" pitchFamily="18" charset="0"/>
                            </a:rPr>
                            <m:t>2</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𝜂</m:t>
                          </m:r>
                        </m:e>
                        <m:sub>
                          <m:r>
                            <a:rPr lang="en-US" altLang="zh-CN" b="0" i="1" smtClean="0">
                              <a:latin typeface="Cambria Math" panose="02040503050406030204" pitchFamily="18" charset="0"/>
                            </a:rPr>
                            <m:t>12</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𝜂</m:t>
                          </m:r>
                        </m:e>
                        <m:sub>
                          <m:r>
                            <a:rPr lang="en-US" altLang="zh-CN" b="0" i="1" smtClean="0">
                              <a:latin typeface="Cambria Math" panose="02040503050406030204" pitchFamily="18" charset="0"/>
                            </a:rPr>
                            <m:t>03</m:t>
                          </m:r>
                        </m:sub>
                      </m:sSub>
                      <m:r>
                        <a:rPr lang="en-US" altLang="zh-CN" b="0" i="1" smtClean="0">
                          <a:latin typeface="Cambria Math" panose="02040503050406030204" pitchFamily="18" charset="0"/>
                        </a:rPr>
                        <m:t>]</m:t>
                      </m:r>
                    </m:oMath>
                  </m:oMathPara>
                </a14:m>
                <a:endParaRPr lang="en-US" altLang="zh-CN" dirty="0"/>
              </a:p>
              <a:p>
                <a:pPr marL="0" indent="0">
                  <a:buNone/>
                </a:pPr>
                <a:r>
                  <a:rPr lang="zh-CN" altLang="en-US" dirty="0"/>
                  <a:t>该特征具有</a:t>
                </a:r>
                <a:r>
                  <a:rPr lang="zh-CN" altLang="en-US" dirty="0">
                    <a:solidFill>
                      <a:srgbClr val="FF0000"/>
                    </a:solidFill>
                  </a:rPr>
                  <a:t>平移不变性</a:t>
                </a:r>
                <a:r>
                  <a:rPr lang="zh-CN" altLang="en-US" dirty="0"/>
                  <a:t>和</a:t>
                </a:r>
                <a:r>
                  <a:rPr lang="zh-CN" altLang="en-US" dirty="0">
                    <a:solidFill>
                      <a:srgbClr val="FF0000"/>
                    </a:solidFill>
                  </a:rPr>
                  <a:t>比例不变性</a:t>
                </a:r>
                <a:r>
                  <a:rPr lang="zh-CN" altLang="en-US" dirty="0"/>
                  <a:t>，同时</a:t>
                </a:r>
                <a:r>
                  <a:rPr lang="zh-CN" altLang="en-US" dirty="0">
                    <a:solidFill>
                      <a:srgbClr val="FF0000"/>
                    </a:solidFill>
                  </a:rPr>
                  <a:t>对方向变化敏感</a:t>
                </a: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838200" y="1895302"/>
                <a:ext cx="10515600" cy="4281661"/>
              </a:xfrm>
              <a:blipFill>
                <a:blip r:embed="rId2"/>
                <a:stretch>
                  <a:fillRect l="-1217" t="-2564"/>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7BA51E26-7AD5-469D-BBAB-D44C50F2ADD5}"/>
              </a:ext>
            </a:extLst>
          </p:cNvPr>
          <p:cNvPicPr>
            <a:picLocks noChangeAspect="1"/>
          </p:cNvPicPr>
          <p:nvPr/>
        </p:nvPicPr>
        <p:blipFill>
          <a:blip r:embed="rId3"/>
          <a:stretch>
            <a:fillRect/>
          </a:stretch>
        </p:blipFill>
        <p:spPr>
          <a:xfrm>
            <a:off x="2673147" y="2692804"/>
            <a:ext cx="5781675" cy="885825"/>
          </a:xfrm>
          <a:prstGeom prst="rect">
            <a:avLst/>
          </a:prstGeom>
        </p:spPr>
      </p:pic>
    </p:spTree>
    <p:extLst>
      <p:ext uri="{BB962C8B-B14F-4D97-AF65-F5344CB8AC3E}">
        <p14:creationId xmlns:p14="http://schemas.microsoft.com/office/powerpoint/2010/main" val="54426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建立模型库</a:t>
            </a:r>
          </a:p>
        </p:txBody>
      </p:sp>
      <p:sp>
        <p:nvSpPr>
          <p:cNvPr id="3" name="内容占位符 2"/>
          <p:cNvSpPr>
            <a:spLocks noGrp="1"/>
          </p:cNvSpPr>
          <p:nvPr>
            <p:ph idx="1"/>
          </p:nvPr>
        </p:nvSpPr>
        <p:spPr/>
        <p:txBody>
          <a:bodyPr/>
          <a:lstStyle/>
          <a:p>
            <a:r>
              <a:rPr lang="zh-CN" altLang="en-US" dirty="0"/>
              <a:t>周期性调整三维模型的三维姿态角度并投影成像，获取三维模型的二维图像，并记录该二维图像对应的三维姿态角度。（这里模型三个方向的偏转角度为</a:t>
            </a:r>
            <a:r>
              <a:rPr lang="en-US" altLang="zh-CN" dirty="0"/>
              <a:t>-5</a:t>
            </a:r>
            <a:r>
              <a:rPr lang="zh-CN" altLang="en-US" dirty="0"/>
              <a:t>到</a:t>
            </a:r>
            <a:r>
              <a:rPr lang="en-US" altLang="zh-CN" dirty="0"/>
              <a:t>5</a:t>
            </a:r>
            <a:r>
              <a:rPr lang="zh-CN" altLang="en-US" dirty="0"/>
              <a:t>度之间，以</a:t>
            </a:r>
            <a:r>
              <a:rPr lang="en-US" altLang="zh-CN" dirty="0"/>
              <a:t>0.5</a:t>
            </a:r>
            <a:r>
              <a:rPr lang="zh-CN" altLang="en-US" dirty="0"/>
              <a:t>度为一个步长，所以共有</a:t>
            </a:r>
            <a:r>
              <a:rPr lang="en-US" altLang="zh-CN" dirty="0"/>
              <a:t>21</a:t>
            </a:r>
            <a:r>
              <a:rPr lang="zh-CN" altLang="en-US" dirty="0"/>
              <a:t>*</a:t>
            </a:r>
            <a:r>
              <a:rPr lang="en-US" altLang="zh-CN" dirty="0"/>
              <a:t>21</a:t>
            </a:r>
            <a:r>
              <a:rPr lang="zh-CN" altLang="en-US" dirty="0"/>
              <a:t>*</a:t>
            </a:r>
            <a:r>
              <a:rPr lang="en-US" altLang="zh-CN" dirty="0"/>
              <a:t>21=9261</a:t>
            </a:r>
            <a:r>
              <a:rPr lang="zh-CN" altLang="en-US" dirty="0"/>
              <a:t>张图像）</a:t>
            </a:r>
            <a:endParaRPr lang="en-US" altLang="zh-CN" dirty="0"/>
          </a:p>
          <a:p>
            <a:r>
              <a:rPr lang="zh-CN" altLang="en-US" dirty="0"/>
              <a:t>提取二维图像归一化中心距特征描述（</a:t>
            </a:r>
            <a:r>
              <a:rPr lang="en-US" altLang="zh-CN" dirty="0"/>
              <a:t>7</a:t>
            </a:r>
            <a:r>
              <a:rPr lang="zh-CN" altLang="en-US" dirty="0"/>
              <a:t>维的特征向量）</a:t>
            </a:r>
            <a:endParaRPr lang="en-US" altLang="zh-CN" dirty="0"/>
          </a:p>
          <a:p>
            <a:r>
              <a:rPr lang="zh-CN" altLang="en-US" dirty="0"/>
              <a:t>将完成归一化处理的描述结果与其对应的三维姿态角度绑定为一个索引单元存入模型索引文件中组成模型库（这里保存为</a:t>
            </a:r>
            <a:r>
              <a:rPr lang="en-US" altLang="zh-CN" dirty="0"/>
              <a:t>json</a:t>
            </a:r>
            <a:r>
              <a:rPr lang="zh-CN" altLang="en-US" dirty="0"/>
              <a:t>文件）</a:t>
            </a:r>
          </a:p>
        </p:txBody>
      </p:sp>
    </p:spTree>
    <p:extLst>
      <p:ext uri="{BB962C8B-B14F-4D97-AF65-F5344CB8AC3E}">
        <p14:creationId xmlns:p14="http://schemas.microsoft.com/office/powerpoint/2010/main" val="2586934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生成测试图像</a:t>
            </a:r>
          </a:p>
        </p:txBody>
      </p:sp>
      <p:sp>
        <p:nvSpPr>
          <p:cNvPr id="3" name="内容占位符 2"/>
          <p:cNvSpPr>
            <a:spLocks noGrp="1"/>
          </p:cNvSpPr>
          <p:nvPr>
            <p:ph idx="1"/>
          </p:nvPr>
        </p:nvSpPr>
        <p:spPr/>
        <p:txBody>
          <a:bodyPr/>
          <a:lstStyle/>
          <a:p>
            <a:r>
              <a:rPr lang="zh-CN" altLang="en-US" dirty="0"/>
              <a:t>分别以生成模型库图像的放缩比例的</a:t>
            </a:r>
            <a:r>
              <a:rPr lang="en-US" altLang="zh-CN" dirty="0"/>
              <a:t>0.5</a:t>
            </a:r>
            <a:r>
              <a:rPr lang="zh-CN" altLang="en-US" dirty="0"/>
              <a:t>、</a:t>
            </a:r>
            <a:r>
              <a:rPr lang="en-US" altLang="zh-CN" dirty="0"/>
              <a:t>0.6</a:t>
            </a:r>
            <a:r>
              <a:rPr lang="zh-CN" altLang="en-US" dirty="0"/>
              <a:t>、</a:t>
            </a:r>
            <a:r>
              <a:rPr lang="en-US" altLang="zh-CN" dirty="0"/>
              <a:t>0.7</a:t>
            </a:r>
            <a:r>
              <a:rPr lang="zh-CN" altLang="en-US" dirty="0"/>
              <a:t>、</a:t>
            </a:r>
            <a:r>
              <a:rPr lang="en-US" altLang="zh-CN" dirty="0"/>
              <a:t>0.8</a:t>
            </a:r>
            <a:r>
              <a:rPr lang="zh-CN" altLang="en-US" dirty="0"/>
              <a:t>、</a:t>
            </a:r>
            <a:r>
              <a:rPr lang="en-US" altLang="zh-CN" dirty="0"/>
              <a:t>0.9</a:t>
            </a:r>
            <a:r>
              <a:rPr lang="zh-CN" altLang="en-US" dirty="0"/>
              <a:t>、</a:t>
            </a:r>
            <a:r>
              <a:rPr lang="en-US" altLang="zh-CN" dirty="0"/>
              <a:t>1.0</a:t>
            </a:r>
            <a:r>
              <a:rPr lang="zh-CN" altLang="en-US" dirty="0"/>
              <a:t>、</a:t>
            </a:r>
            <a:r>
              <a:rPr lang="en-US" altLang="zh-CN" dirty="0"/>
              <a:t>1.1</a:t>
            </a:r>
            <a:r>
              <a:rPr lang="zh-CN" altLang="en-US" dirty="0"/>
              <a:t>、</a:t>
            </a:r>
            <a:r>
              <a:rPr lang="en-US" altLang="zh-CN" dirty="0"/>
              <a:t>1.2</a:t>
            </a:r>
            <a:r>
              <a:rPr lang="zh-CN" altLang="en-US" dirty="0"/>
              <a:t>、</a:t>
            </a:r>
            <a:r>
              <a:rPr lang="en-US" altLang="zh-CN" dirty="0"/>
              <a:t>1.3</a:t>
            </a:r>
            <a:r>
              <a:rPr lang="zh-CN" altLang="en-US" dirty="0"/>
              <a:t>、</a:t>
            </a:r>
            <a:r>
              <a:rPr lang="en-US" altLang="zh-CN" dirty="0"/>
              <a:t>1.4</a:t>
            </a:r>
            <a:r>
              <a:rPr lang="zh-CN" altLang="en-US" dirty="0"/>
              <a:t>、</a:t>
            </a:r>
            <a:r>
              <a:rPr lang="en-US" altLang="zh-CN" dirty="0"/>
              <a:t>1.5</a:t>
            </a:r>
            <a:r>
              <a:rPr lang="zh-CN" altLang="en-US" dirty="0"/>
              <a:t>倍各随机生成</a:t>
            </a:r>
            <a:r>
              <a:rPr lang="en-US" altLang="zh-CN" dirty="0"/>
              <a:t>1000</a:t>
            </a:r>
            <a:r>
              <a:rPr lang="zh-CN" altLang="en-US" dirty="0"/>
              <a:t>张不同偏转角度</a:t>
            </a:r>
          </a:p>
        </p:txBody>
      </p:sp>
    </p:spTree>
    <p:extLst>
      <p:ext uri="{BB962C8B-B14F-4D97-AF65-F5344CB8AC3E}">
        <p14:creationId xmlns:p14="http://schemas.microsoft.com/office/powerpoint/2010/main" val="406887681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7564</TotalTime>
  <Words>398</Words>
  <Application>Microsoft Office PowerPoint</Application>
  <PresentationFormat>宽屏</PresentationFormat>
  <Paragraphs>28</Paragraphs>
  <Slides>7</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7</vt:i4>
      </vt:variant>
    </vt:vector>
  </HeadingPairs>
  <TitlesOfParts>
    <vt:vector size="13" baseType="lpstr">
      <vt:lpstr>等线</vt:lpstr>
      <vt:lpstr>Arial</vt:lpstr>
      <vt:lpstr>Calibri</vt:lpstr>
      <vt:lpstr>Calibri Light</vt:lpstr>
      <vt:lpstr>Cambria Math</vt:lpstr>
      <vt:lpstr>Office 主题</vt:lpstr>
      <vt:lpstr>图像匹配算法</vt:lpstr>
      <vt:lpstr>特征描述：归一化中心距</vt:lpstr>
      <vt:lpstr>特征描述：归一化中心距</vt:lpstr>
      <vt:lpstr>特征描述：归一化中心距</vt:lpstr>
      <vt:lpstr>特征描述：归一化中心距</vt:lpstr>
      <vt:lpstr>建立模型库</vt:lpstr>
      <vt:lpstr>生成测试图像</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 FZ</dc:creator>
  <cp:lastModifiedBy>FZ Z</cp:lastModifiedBy>
  <cp:revision>37</cp:revision>
  <dcterms:created xsi:type="dcterms:W3CDTF">2018-11-15T07:28:49Z</dcterms:created>
  <dcterms:modified xsi:type="dcterms:W3CDTF">2018-12-06T13:04:28Z</dcterms:modified>
</cp:coreProperties>
</file>