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58" r:id="rId3"/>
    <p:sldId id="265" r:id="rId4"/>
    <p:sldId id="266" r:id="rId5"/>
    <p:sldId id="267" r:id="rId6"/>
    <p:sldId id="257" r:id="rId7"/>
    <p:sldId id="268" r:id="rId8"/>
    <p:sldId id="270" r:id="rId9"/>
    <p:sldId id="272" r:id="rId10"/>
    <p:sldId id="27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8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L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373</c:v>
                </c:pt>
                <c:pt idx="1">
                  <c:v>522</c:v>
                </c:pt>
                <c:pt idx="2">
                  <c:v>605</c:v>
                </c:pt>
                <c:pt idx="3">
                  <c:v>749</c:v>
                </c:pt>
                <c:pt idx="4">
                  <c:v>840</c:v>
                </c:pt>
                <c:pt idx="5">
                  <c:v>866</c:v>
                </c:pt>
                <c:pt idx="6">
                  <c:v>877</c:v>
                </c:pt>
                <c:pt idx="7">
                  <c:v>862</c:v>
                </c:pt>
                <c:pt idx="8">
                  <c:v>827</c:v>
                </c:pt>
                <c:pt idx="9">
                  <c:v>797</c:v>
                </c:pt>
                <c:pt idx="10">
                  <c:v>769</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L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107</c:v>
                </c:pt>
                <c:pt idx="1">
                  <c:v>298</c:v>
                </c:pt>
                <c:pt idx="2">
                  <c:v>540</c:v>
                </c:pt>
                <c:pt idx="3">
                  <c:v>704</c:v>
                </c:pt>
                <c:pt idx="4">
                  <c:v>800</c:v>
                </c:pt>
                <c:pt idx="5">
                  <c:v>848</c:v>
                </c:pt>
                <c:pt idx="6">
                  <c:v>850</c:v>
                </c:pt>
                <c:pt idx="7">
                  <c:v>818</c:v>
                </c:pt>
                <c:pt idx="8">
                  <c:v>785</c:v>
                </c:pt>
                <c:pt idx="9">
                  <c:v>750</c:v>
                </c:pt>
                <c:pt idx="10">
                  <c:v>716</c:v>
                </c:pt>
              </c:numCache>
            </c:numRef>
          </c:val>
          <c:smooth val="0"/>
          <c:extLst>
            <c:ext xmlns:c16="http://schemas.microsoft.com/office/drawing/2014/chart" uri="{C3380CC4-5D6E-409C-BE32-E72D297353CC}">
              <c16:uniqueId val="{00000001-0FFC-4746-AB5F-24BAF93258F4}"/>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三个偏转角度不准确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L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rgbClr val="00B0F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23</c:v>
                </c:pt>
                <c:pt idx="1">
                  <c:v>7</c:v>
                </c:pt>
                <c:pt idx="2">
                  <c:v>4</c:v>
                </c:pt>
                <c:pt idx="3">
                  <c:v>2</c:v>
                </c:pt>
                <c:pt idx="4">
                  <c:v>1</c:v>
                </c:pt>
                <c:pt idx="5">
                  <c:v>1</c:v>
                </c:pt>
                <c:pt idx="6">
                  <c:v>0</c:v>
                </c:pt>
                <c:pt idx="7">
                  <c:v>4</c:v>
                </c:pt>
                <c:pt idx="8">
                  <c:v>5</c:v>
                </c:pt>
                <c:pt idx="9">
                  <c:v>8</c:v>
                </c:pt>
                <c:pt idx="10">
                  <c:v>7</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L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104</c:v>
                </c:pt>
                <c:pt idx="1">
                  <c:v>19</c:v>
                </c:pt>
                <c:pt idx="2">
                  <c:v>4</c:v>
                </c:pt>
                <c:pt idx="3">
                  <c:v>0</c:v>
                </c:pt>
                <c:pt idx="4">
                  <c:v>1</c:v>
                </c:pt>
                <c:pt idx="5">
                  <c:v>1</c:v>
                </c:pt>
                <c:pt idx="6">
                  <c:v>0</c:v>
                </c:pt>
                <c:pt idx="7">
                  <c:v>4</c:v>
                </c:pt>
                <c:pt idx="8">
                  <c:v>4</c:v>
                </c:pt>
                <c:pt idx="9">
                  <c:v>7</c:v>
                </c:pt>
                <c:pt idx="10">
                  <c:v>6</c:v>
                </c:pt>
              </c:numCache>
            </c:numRef>
          </c:val>
          <c:smooth val="0"/>
          <c:extLst>
            <c:ext xmlns:c16="http://schemas.microsoft.com/office/drawing/2014/chart" uri="{C3380CC4-5D6E-409C-BE32-E72D297353CC}">
              <c16:uniqueId val="{00000001-0FFC-4746-AB5F-24BAF93258F4}"/>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错误数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B16E4-9095-4FB4-A712-720F06028263}" type="datetimeFigureOut">
              <a:rPr lang="zh-CN" altLang="en-US" smtClean="0"/>
              <a:t>2018/12/7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2FA83-EF89-4A0B-80C8-FD112F1978BC}" type="slidenum">
              <a:rPr lang="zh-CN" altLang="en-US" smtClean="0"/>
              <a:t>‹#›</a:t>
            </a:fld>
            <a:endParaRPr lang="zh-CN" altLang="en-US"/>
          </a:p>
        </p:txBody>
      </p:sp>
    </p:spTree>
    <p:extLst>
      <p:ext uri="{BB962C8B-B14F-4D97-AF65-F5344CB8AC3E}">
        <p14:creationId xmlns:p14="http://schemas.microsoft.com/office/powerpoint/2010/main" val="899345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9</a:t>
            </a:fld>
            <a:endParaRPr lang="zh-CN" altLang="en-US"/>
          </a:p>
        </p:txBody>
      </p:sp>
    </p:spTree>
    <p:extLst>
      <p:ext uri="{BB962C8B-B14F-4D97-AF65-F5344CB8AC3E}">
        <p14:creationId xmlns:p14="http://schemas.microsoft.com/office/powerpoint/2010/main" val="381896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10</a:t>
            </a:fld>
            <a:endParaRPr lang="zh-CN" altLang="en-US"/>
          </a:p>
        </p:txBody>
      </p:sp>
    </p:spTree>
    <p:extLst>
      <p:ext uri="{BB962C8B-B14F-4D97-AF65-F5344CB8AC3E}">
        <p14:creationId xmlns:p14="http://schemas.microsoft.com/office/powerpoint/2010/main" val="50874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13293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4089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3590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5133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4098368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0725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0045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04283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32889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3609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49553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9A672-F314-4E1F-B93A-84EB91B50C73}" type="datetimeFigureOut">
              <a:rPr lang="zh-CN" altLang="en-US" smtClean="0"/>
              <a:t>2018/12/7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946728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图像匹配算法</a:t>
            </a:r>
          </a:p>
        </p:txBody>
      </p:sp>
      <p:sp>
        <p:nvSpPr>
          <p:cNvPr id="3" name="内容占位符 2"/>
          <p:cNvSpPr>
            <a:spLocks noGrp="1"/>
          </p:cNvSpPr>
          <p:nvPr>
            <p:ph idx="1"/>
          </p:nvPr>
        </p:nvSpPr>
        <p:spPr/>
        <p:txBody>
          <a:bodyPr/>
          <a:lstStyle/>
          <a:p>
            <a:r>
              <a:rPr lang="zh-CN" altLang="en-US" dirty="0"/>
              <a:t>基于灰度的模板匹配算法：模板匹配（</a:t>
            </a:r>
            <a:r>
              <a:rPr lang="en-US" altLang="zh-CN" dirty="0"/>
              <a:t>Blocking Matching</a:t>
            </a:r>
            <a:r>
              <a:rPr lang="zh-CN" altLang="en-US" dirty="0"/>
              <a:t>）是根据已知模板图像到另一幅图像中寻找与模板图像相似的子图像。基于灰度的匹配算法也称作相关匹配算法，用空间二维滑动模板进行匹配</a:t>
            </a:r>
            <a:endParaRPr lang="en-US" altLang="zh-CN" dirty="0"/>
          </a:p>
          <a:p>
            <a:r>
              <a:rPr lang="zh-CN" altLang="en-US" dirty="0"/>
              <a:t>基于特征的匹配算法：首先提取图像的特征，再生成特征描述子，最后根据描述子的相似程度对两幅图像的特征之间进行匹配</a:t>
            </a:r>
            <a:endParaRPr lang="en-US" altLang="zh-CN" dirty="0"/>
          </a:p>
        </p:txBody>
      </p:sp>
    </p:spTree>
    <p:extLst>
      <p:ext uri="{BB962C8B-B14F-4D97-AF65-F5344CB8AC3E}">
        <p14:creationId xmlns:p14="http://schemas.microsoft.com/office/powerpoint/2010/main" val="1571346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695639848"/>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632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941346"/>
          </a:xfrm>
        </p:spPr>
        <p:txBody>
          <a:bodyPr>
            <a:normAutofit/>
          </a:bodyPr>
          <a:lstStyle/>
          <a:p>
            <a:r>
              <a:rPr lang="zh-CN" altLang="en-US" dirty="0"/>
              <a:t>特征描述：归一化中心矩</a:t>
            </a:r>
          </a:p>
        </p:txBody>
      </p:sp>
      <p:sp>
        <p:nvSpPr>
          <p:cNvPr id="3" name="内容占位符 2"/>
          <p:cNvSpPr>
            <a:spLocks noGrp="1"/>
          </p:cNvSpPr>
          <p:nvPr>
            <p:ph idx="1"/>
          </p:nvPr>
        </p:nvSpPr>
        <p:spPr>
          <a:xfrm>
            <a:off x="838200" y="2306472"/>
            <a:ext cx="10515600" cy="3870491"/>
          </a:xfrm>
        </p:spPr>
        <p:txBody>
          <a:bodyPr/>
          <a:lstStyle/>
          <a:p>
            <a:r>
              <a:rPr lang="en-US" altLang="zh-CN" dirty="0" err="1"/>
              <a:t>M.K.Hu</a:t>
            </a:r>
            <a:r>
              <a:rPr lang="zh-CN" altLang="en-US" dirty="0"/>
              <a:t>于</a:t>
            </a:r>
            <a:r>
              <a:rPr lang="en-US" altLang="zh-CN" dirty="0"/>
              <a:t>1962</a:t>
            </a:r>
            <a:r>
              <a:rPr lang="zh-CN" altLang="en-US" dirty="0"/>
              <a:t>年提出了矩的定义和关于矩的基本性质，并具体给出了具有</a:t>
            </a:r>
            <a:r>
              <a:rPr lang="zh-CN" altLang="en-US" dirty="0">
                <a:solidFill>
                  <a:srgbClr val="FF0000"/>
                </a:solidFill>
              </a:rPr>
              <a:t>平移和比例不变性</a:t>
            </a:r>
            <a:r>
              <a:rPr lang="zh-CN" altLang="en-US" dirty="0"/>
              <a:t>的同时</a:t>
            </a:r>
            <a:r>
              <a:rPr lang="zh-CN" altLang="en-US" dirty="0">
                <a:solidFill>
                  <a:srgbClr val="FF0000"/>
                </a:solidFill>
              </a:rPr>
              <a:t>对方向变化敏感</a:t>
            </a:r>
            <a:r>
              <a:rPr lang="zh-CN" altLang="en-US" dirty="0"/>
              <a:t>的归一化中心距的表达式。</a:t>
            </a:r>
            <a:endParaRPr lang="en-US" altLang="zh-CN" dirty="0"/>
          </a:p>
          <a:p>
            <a:endParaRPr lang="zh-CN" altLang="en-US" dirty="0"/>
          </a:p>
        </p:txBody>
      </p:sp>
    </p:spTree>
    <p:extLst>
      <p:ext uri="{BB962C8B-B14F-4D97-AF65-F5344CB8AC3E}">
        <p14:creationId xmlns:p14="http://schemas.microsoft.com/office/powerpoint/2010/main" val="58341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63921"/>
          </a:xfrm>
        </p:spPr>
        <p:txBody>
          <a:bodyPr>
            <a:normAutofit/>
          </a:bodyPr>
          <a:lstStyle/>
          <a:p>
            <a:r>
              <a:rPr lang="zh-CN" altLang="en-US" dirty="0"/>
              <a:t>特征描述：归一化中心距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95302"/>
                <a:ext cx="10515600" cy="4281661"/>
              </a:xfrm>
            </p:spPr>
            <p:txBody>
              <a:bodyPr/>
              <a:lstStyle/>
              <a:p>
                <a:r>
                  <a:rPr lang="zh-CN" altLang="en-US" dirty="0"/>
                  <a:t>对于二值图像</a:t>
                </a:r>
                <a:r>
                  <a:rPr lang="en-US" altLang="zh-CN" dirty="0"/>
                  <a:t>f(</a:t>
                </a:r>
                <a:r>
                  <a:rPr lang="en-US" altLang="zh-CN" dirty="0" err="1"/>
                  <a:t>x,y</a:t>
                </a:r>
                <a:r>
                  <a:rPr lang="en-US" altLang="zh-CN" dirty="0"/>
                  <a:t>)</a:t>
                </a:r>
                <a:r>
                  <a:rPr lang="zh-CN" altLang="en-US" dirty="0"/>
                  <a:t>，其</a:t>
                </a:r>
                <a:r>
                  <a:rPr lang="en-US" altLang="zh-CN" dirty="0"/>
                  <a:t>(</a:t>
                </a:r>
                <a:r>
                  <a:rPr lang="en-US" altLang="zh-CN" dirty="0" err="1"/>
                  <a:t>p+q</a:t>
                </a:r>
                <a:r>
                  <a:rPr lang="en-US" altLang="zh-CN" dirty="0"/>
                  <a:t>)</a:t>
                </a:r>
                <a:r>
                  <a:rPr lang="zh-CN" altLang="en-US" dirty="0"/>
                  <a:t>阶原点矩表示为：</a:t>
                </a:r>
                <a:endParaRPr lang="en-US" altLang="zh-CN" dirty="0">
                  <a:latin typeface="Cambria Math" panose="02040503050406030204" pitchFamily="18" charset="0"/>
                </a:endParaRPr>
              </a:p>
              <a:p>
                <a:pPr marL="0" indent="0">
                  <a:buNone/>
                </a:pPr>
                <a:r>
                  <a:rPr lang="en-US" altLang="zh-CN" dirty="0">
                    <a:latin typeface="Cambria Math" panose="02040503050406030204" pitchFamily="18" charset="0"/>
                  </a:rPr>
                  <a:t>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𝑚</m:t>
                        </m:r>
                      </m:e>
                      <m:sub>
                        <m:r>
                          <a:rPr lang="zh-CN" altLang="en-US" i="1" dirty="0">
                            <a:latin typeface="Cambria Math" panose="02040503050406030204" pitchFamily="18" charset="0"/>
                          </a:rPr>
                          <m:t>𝑝𝑞</m:t>
                        </m:r>
                      </m:sub>
                    </m:sSub>
                  </m:oMath>
                </a14:m>
                <a:r>
                  <a:rPr lang="zh-CN" altLang="en-US" dirty="0"/>
                  <a:t> </a:t>
                </a:r>
                <a14:m>
                  <m:oMath xmlns:m="http://schemas.openxmlformats.org/officeDocument/2006/math">
                    <m:r>
                      <a:rPr lang="zh-CN" altLang="en-US" i="1" dirty="0">
                        <a:latin typeface="Cambria Math" panose="02040503050406030204" pitchFamily="18" charset="0"/>
                      </a:rPr>
                      <m:t>=</m:t>
                    </m:r>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𝑦</m:t>
                        </m:r>
                      </m:sub>
                      <m:sup/>
                      <m:e>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𝑥</m:t>
                            </m:r>
                          </m:sub>
                          <m:sup/>
                          <m:e>
                            <m:r>
                              <a:rPr lang="zh-CN" altLang="en-US" i="1" dirty="0">
                                <a:latin typeface="Cambria Math" panose="02040503050406030204" pitchFamily="18" charset="0"/>
                              </a:rPr>
                              <m:t>𝑓</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r>
                                  <a:rPr lang="zh-CN" altLang="en-US" i="1" dirty="0">
                                    <a:latin typeface="Cambria Math" panose="02040503050406030204" pitchFamily="18" charset="0"/>
                                  </a:rPr>
                                  <m:t>,</m:t>
                                </m:r>
                                <m:r>
                                  <a:rPr lang="zh-CN" altLang="en-US" i="1" dirty="0">
                                    <a:latin typeface="Cambria Math" panose="02040503050406030204" pitchFamily="18" charset="0"/>
                                  </a:rPr>
                                  <m:t>𝑦</m:t>
                                </m:r>
                              </m:e>
                            </m:d>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𝑥</m:t>
                                </m:r>
                              </m:e>
                              <m:sup>
                                <m:r>
                                  <a:rPr lang="zh-CN" altLang="en-US" i="1" dirty="0">
                                    <a:latin typeface="Cambria Math" panose="02040503050406030204" pitchFamily="18" charset="0"/>
                                  </a:rPr>
                                  <m:t>𝑝</m:t>
                                </m:r>
                              </m:sup>
                            </m:sSup>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𝑦</m:t>
                                </m:r>
                              </m:e>
                              <m:sup>
                                <m:r>
                                  <a:rPr lang="zh-CN" altLang="en-US" i="1" dirty="0">
                                    <a:latin typeface="Cambria Math" panose="02040503050406030204" pitchFamily="18" charset="0"/>
                                  </a:rPr>
                                  <m:t>𝑞</m:t>
                                </m:r>
                              </m:sup>
                            </m:sSup>
                            <m:r>
                              <a:rPr lang="en-US" altLang="zh-CN" i="1" dirty="0">
                                <a:latin typeface="Cambria Math" panose="02040503050406030204" pitchFamily="18" charset="0"/>
                              </a:rPr>
                              <m:t>      </m:t>
                            </m:r>
                          </m:e>
                        </m:nary>
                      </m:e>
                    </m:nary>
                  </m:oMath>
                </a14:m>
                <a:r>
                  <a:rPr lang="en-US" altLang="zh-CN" dirty="0"/>
                  <a:t>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i="1" dirty="0">
                        <a:latin typeface="Cambria Math" panose="02040503050406030204" pitchFamily="18" charset="0"/>
                      </a:rPr>
                      <m:t>𝑞</m:t>
                    </m:r>
                    <m:r>
                      <a:rPr lang="en-US" altLang="zh-CN" i="1" dirty="0">
                        <a:latin typeface="Cambria Math" panose="02040503050406030204" pitchFamily="18" charset="0"/>
                      </a:rPr>
                      <m:t>=0,1,2,…</m:t>
                    </m:r>
                  </m:oMath>
                </a14:m>
                <a:r>
                  <a:rPr lang="zh-CN" altLang="en-US" dirty="0"/>
                  <a:t>（</a:t>
                </a:r>
                <a:r>
                  <a:rPr lang="en-US" altLang="zh-CN" dirty="0"/>
                  <a:t>1</a:t>
                </a:r>
                <a:r>
                  <a:rPr lang="zh-CN" altLang="en-US" dirty="0"/>
                  <a:t>）</a:t>
                </a:r>
                <a:endParaRPr lang="en-US" altLang="zh-CN" dirty="0"/>
              </a:p>
              <a:p>
                <a:pPr marL="0" indent="0">
                  <a:buNone/>
                </a:pPr>
                <a:endParaRPr lang="en-US" altLang="zh-CN" dirty="0"/>
              </a:p>
              <a:p>
                <a:pPr marL="0" indent="0">
                  <a:buNone/>
                </a:pPr>
                <a:r>
                  <a:rPr lang="zh-CN" altLang="en-US" dirty="0"/>
                  <a:t>其中心矩表示为：</a:t>
                </a:r>
                <a:endParaRPr lang="en-US" altLang="zh-CN" dirty="0"/>
              </a:p>
              <a:p>
                <a:pPr marL="0" indent="0">
                  <a:buNone/>
                </a:pPr>
                <a:r>
                  <a:rPr lang="en-US" altLang="zh-CN" dirty="0"/>
                  <a:t>	</a:t>
                </a:r>
                <a:r>
                  <a:rPr lang="zh-CN" altLang="en-US" dirty="0"/>
                  <a:t> </a:t>
                </a:r>
                <a14:m>
                  <m:oMath xmlns:m="http://schemas.openxmlformats.org/officeDocument/2006/math">
                    <m:sSub>
                      <m:sSubPr>
                        <m:ctrlPr>
                          <a:rPr lang="zh-CN" altLang="en-US" i="1" dirty="0">
                            <a:latin typeface="Cambria Math" panose="02040503050406030204" pitchFamily="18" charset="0"/>
                          </a:rPr>
                        </m:ctrlPr>
                      </m:sSubPr>
                      <m:e>
                        <m:r>
                          <a:rPr lang="en-US" altLang="zh-CN" i="1" dirty="0" smtClean="0">
                            <a:latin typeface="Cambria Math" panose="02040503050406030204" pitchFamily="18" charset="0"/>
                          </a:rPr>
                          <m:t>𝜇</m:t>
                        </m:r>
                      </m:e>
                      <m:sub>
                        <m:r>
                          <a:rPr lang="zh-CN" altLang="en-US" i="1" dirty="0">
                            <a:latin typeface="Cambria Math" panose="02040503050406030204" pitchFamily="18" charset="0"/>
                          </a:rPr>
                          <m:t>𝑝𝑞</m:t>
                        </m:r>
                      </m:sub>
                    </m:sSub>
                  </m:oMath>
                </a14:m>
                <a:r>
                  <a:rPr lang="zh-CN" altLang="en-US" dirty="0"/>
                  <a:t> </a:t>
                </a:r>
                <a14:m>
                  <m:oMath xmlns:m="http://schemas.openxmlformats.org/officeDocument/2006/math">
                    <m:r>
                      <a:rPr lang="zh-CN" altLang="en-US" i="1" dirty="0">
                        <a:latin typeface="Cambria Math" panose="02040503050406030204" pitchFamily="18" charset="0"/>
                      </a:rPr>
                      <m:t>=</m:t>
                    </m:r>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𝑦</m:t>
                        </m:r>
                      </m:sub>
                      <m:sup/>
                      <m:e>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𝑥</m:t>
                            </m:r>
                          </m:sub>
                          <m:sup/>
                          <m:e>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r>
                                      <a:rPr lang="zh-CN" altLang="en-US"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𝑥</m:t>
                                        </m:r>
                                      </m:e>
                                    </m:acc>
                                  </m:e>
                                </m:d>
                              </m:e>
                              <m:sup>
                                <m:r>
                                  <a:rPr lang="zh-CN" altLang="en-US" i="1" dirty="0">
                                    <a:latin typeface="Cambria Math" panose="02040503050406030204" pitchFamily="18" charset="0"/>
                                  </a:rPr>
                                  <m:t>𝑝</m:t>
                                </m:r>
                              </m:sup>
                            </m:sSup>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r>
                                      <a:rPr lang="en-US" altLang="zh-CN" i="1" dirty="0">
                                        <a:latin typeface="Cambria Math" panose="02040503050406030204" pitchFamily="18" charset="0"/>
                                      </a:rPr>
                                      <m:t>𝑦</m:t>
                                    </m:r>
                                    <m:r>
                                      <a:rPr lang="zh-CN" altLang="en-US"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𝑦</m:t>
                                        </m:r>
                                      </m:e>
                                    </m:acc>
                                  </m:e>
                                </m:d>
                              </m:e>
                              <m:sup>
                                <m:r>
                                  <a:rPr lang="en-US" altLang="zh-CN" i="1" dirty="0">
                                    <a:latin typeface="Cambria Math" panose="02040503050406030204" pitchFamily="18" charset="0"/>
                                  </a:rPr>
                                  <m:t>𝑞</m:t>
                                </m:r>
                              </m:sup>
                            </m:sSup>
                            <m:r>
                              <a:rPr lang="zh-CN" altLang="en-US" i="1" dirty="0">
                                <a:latin typeface="Cambria Math" panose="02040503050406030204" pitchFamily="18" charset="0"/>
                              </a:rPr>
                              <m:t>𝑓</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r>
                                  <a:rPr lang="zh-CN" altLang="en-US" i="1" dirty="0">
                                    <a:latin typeface="Cambria Math" panose="02040503050406030204" pitchFamily="18" charset="0"/>
                                  </a:rPr>
                                  <m:t>,</m:t>
                                </m:r>
                                <m:r>
                                  <a:rPr lang="zh-CN" altLang="en-US" i="1" dirty="0">
                                    <a:latin typeface="Cambria Math" panose="02040503050406030204" pitchFamily="18" charset="0"/>
                                  </a:rPr>
                                  <m:t>𝑦</m:t>
                                </m:r>
                              </m:e>
                            </m:d>
                            <m:r>
                              <a:rPr lang="en-US" altLang="zh-CN" i="1" dirty="0">
                                <a:latin typeface="Cambria Math" panose="02040503050406030204" pitchFamily="18" charset="0"/>
                              </a:rPr>
                              <m:t>      </m:t>
                            </m:r>
                          </m:e>
                        </m:nary>
                      </m:e>
                    </m:nary>
                  </m:oMath>
                </a14:m>
                <a:r>
                  <a:rPr lang="en-US" altLang="zh-CN" dirty="0"/>
                  <a:t>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i="1" dirty="0">
                        <a:latin typeface="Cambria Math" panose="02040503050406030204" pitchFamily="18" charset="0"/>
                      </a:rPr>
                      <m:t>𝑞</m:t>
                    </m:r>
                    <m:r>
                      <a:rPr lang="en-US" altLang="zh-CN" i="1" dirty="0">
                        <a:latin typeface="Cambria Math" panose="02040503050406030204" pitchFamily="18" charset="0"/>
                      </a:rPr>
                      <m:t>=0,1,2,…</m:t>
                    </m:r>
                  </m:oMath>
                </a14:m>
                <a:r>
                  <a:rPr lang="zh-CN" altLang="en-US" dirty="0"/>
                  <a:t>（</a:t>
                </a:r>
                <a:r>
                  <a:rPr lang="en-US" altLang="zh-CN" dirty="0"/>
                  <a:t>2</a:t>
                </a:r>
                <a:r>
                  <a:rPr lang="zh-CN" altLang="en-US" dirty="0"/>
                  <a:t>）</a:t>
                </a:r>
                <a:endParaRPr lang="en-US" altLang="zh-CN" dirty="0"/>
              </a:p>
              <a:p>
                <a:pPr marL="0" indent="0">
                  <a:buNone/>
                </a:pPr>
                <a:endParaRPr lang="en-US" altLang="zh-CN" dirty="0"/>
              </a:p>
              <a:p>
                <a:pPr marL="0" indent="0">
                  <a:buNone/>
                </a:pPr>
                <a:r>
                  <a:rPr lang="zh-CN" altLang="en-US" dirty="0"/>
                  <a:t>其中，</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𝑥</m:t>
                        </m:r>
                      </m:e>
                    </m:acc>
                  </m:oMath>
                </a14:m>
                <a:r>
                  <a:rPr lang="en-US" altLang="zh-CN" dirty="0"/>
                  <a:t>=</a:t>
                </a:r>
                <a14:m>
                  <m:oMath xmlns:m="http://schemas.openxmlformats.org/officeDocument/2006/math">
                    <m:f>
                      <m:fPr>
                        <m:ctrlPr>
                          <a:rPr lang="en-US" altLang="zh-CN" i="1" dirty="0" smtClean="0">
                            <a:latin typeface="Cambria Math" panose="02040503050406030204" pitchFamily="18" charset="0"/>
                          </a:rPr>
                        </m:ctrlPr>
                      </m:fPr>
                      <m:num>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i="0" dirty="0" smtClean="0">
                                <a:latin typeface="Cambria Math" panose="02040503050406030204" pitchFamily="18" charset="0"/>
                              </a:rPr>
                              <m:t>10</m:t>
                            </m:r>
                          </m:sub>
                        </m:sSub>
                      </m:num>
                      <m:den>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i="0" dirty="0" smtClean="0">
                                <a:latin typeface="Cambria Math" panose="02040503050406030204" pitchFamily="18" charset="0"/>
                              </a:rPr>
                              <m:t>00</m:t>
                            </m:r>
                          </m:sub>
                        </m:sSub>
                      </m:den>
                    </m:f>
                  </m:oMath>
                </a14:m>
                <a:r>
                  <a:rPr lang="zh-CN" altLang="en-US" dirty="0"/>
                  <a:t>， </a:t>
                </a:r>
                <a14:m>
                  <m:oMath xmlns:m="http://schemas.openxmlformats.org/officeDocument/2006/math">
                    <m:acc>
                      <m:accPr>
                        <m:chr m:val="̅"/>
                        <m:ctrlPr>
                          <a:rPr lang="zh-CN" altLang="en-US" i="1" dirty="0" smtClean="0">
                            <a:latin typeface="Cambria Math" panose="02040503050406030204" pitchFamily="18" charset="0"/>
                          </a:rPr>
                        </m:ctrlPr>
                      </m:accPr>
                      <m:e>
                        <m:r>
                          <a:rPr lang="en-US" altLang="zh-CN" b="0" i="1" dirty="0" smtClean="0">
                            <a:latin typeface="Cambria Math" panose="02040503050406030204" pitchFamily="18" charset="0"/>
                          </a:rPr>
                          <m:t>𝑦</m:t>
                        </m:r>
                      </m:e>
                    </m:acc>
                  </m:oMath>
                </a14:m>
                <a:r>
                  <a:rPr lang="en-US" altLang="zh-CN" dirty="0"/>
                  <a:t>=</a:t>
                </a:r>
                <a14:m>
                  <m:oMath xmlns:m="http://schemas.openxmlformats.org/officeDocument/2006/math">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b="0" i="0" dirty="0" smtClean="0">
                                <a:latin typeface="Cambria Math" panose="02040503050406030204" pitchFamily="18" charset="0"/>
                              </a:rPr>
                              <m:t>01</m:t>
                            </m:r>
                          </m:sub>
                        </m:sSub>
                      </m:num>
                      <m:den>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dirty="0">
                                <a:latin typeface="Cambria Math" panose="02040503050406030204" pitchFamily="18" charset="0"/>
                              </a:rPr>
                              <m:t>00</m:t>
                            </m:r>
                          </m:sub>
                        </m:sSub>
                      </m:den>
                    </m:f>
                  </m:oMath>
                </a14:m>
                <a:endParaRPr lang="en-US"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95302"/>
                <a:ext cx="10515600" cy="4281661"/>
              </a:xfrm>
              <a:blipFill>
                <a:blip r:embed="rId2"/>
                <a:stretch>
                  <a:fillRect l="-1217" t="-31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234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63921"/>
          </a:xfrm>
        </p:spPr>
        <p:txBody>
          <a:bodyPr>
            <a:normAutofit/>
          </a:bodyPr>
          <a:lstStyle/>
          <a:p>
            <a:r>
              <a:rPr lang="zh-CN" altLang="en-US" dirty="0"/>
              <a:t>特征描述：归一化中心距</a:t>
            </a:r>
          </a:p>
        </p:txBody>
      </p:sp>
      <p:sp>
        <p:nvSpPr>
          <p:cNvPr id="3" name="内容占位符 2"/>
          <p:cNvSpPr>
            <a:spLocks noGrp="1"/>
          </p:cNvSpPr>
          <p:nvPr>
            <p:ph idx="1"/>
          </p:nvPr>
        </p:nvSpPr>
        <p:spPr>
          <a:xfrm>
            <a:off x="838200" y="1895302"/>
            <a:ext cx="10515600" cy="4281661"/>
          </a:xfrm>
        </p:spPr>
        <p:txBody>
          <a:bodyPr/>
          <a:lstStyle/>
          <a:p>
            <a:r>
              <a:rPr lang="zh-CN" altLang="en-US" dirty="0"/>
              <a:t>式（</a:t>
            </a:r>
            <a:r>
              <a:rPr lang="en-US" altLang="zh-CN" dirty="0"/>
              <a:t>2</a:t>
            </a:r>
            <a:r>
              <a:rPr lang="zh-CN" altLang="en-US" dirty="0"/>
              <a:t>）中的中心矩用原点矩来表示，前四阶中心矩为</a:t>
            </a:r>
            <a:r>
              <a:rPr lang="en-US" altLang="zh-CN" dirty="0"/>
              <a:t>:</a:t>
            </a:r>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0B224799-B8EF-4C7F-85B1-791CAF424E63}"/>
              </a:ext>
            </a:extLst>
          </p:cNvPr>
          <p:cNvPicPr>
            <a:picLocks noChangeAspect="1"/>
          </p:cNvPicPr>
          <p:nvPr/>
        </p:nvPicPr>
        <p:blipFill>
          <a:blip r:embed="rId2"/>
          <a:stretch>
            <a:fillRect/>
          </a:stretch>
        </p:blipFill>
        <p:spPr>
          <a:xfrm>
            <a:off x="2472256" y="2461692"/>
            <a:ext cx="6848475" cy="4162425"/>
          </a:xfrm>
          <a:prstGeom prst="rect">
            <a:avLst/>
          </a:prstGeom>
        </p:spPr>
      </p:pic>
    </p:spTree>
    <p:extLst>
      <p:ext uri="{BB962C8B-B14F-4D97-AF65-F5344CB8AC3E}">
        <p14:creationId xmlns:p14="http://schemas.microsoft.com/office/powerpoint/2010/main" val="71235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63921"/>
          </a:xfrm>
        </p:spPr>
        <p:txBody>
          <a:bodyPr>
            <a:normAutofit/>
          </a:bodyPr>
          <a:lstStyle/>
          <a:p>
            <a:r>
              <a:rPr lang="zh-CN" altLang="en-US" dirty="0"/>
              <a:t>特征描述：归一化中心距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95302"/>
                <a:ext cx="10515600" cy="4281661"/>
              </a:xfrm>
            </p:spPr>
            <p:txBody>
              <a:bodyPr>
                <a:normAutofit/>
              </a:bodyPr>
              <a:lstStyle/>
              <a:p>
                <a:r>
                  <a:rPr lang="zh-CN" altLang="en-US" dirty="0"/>
                  <a:t>中心矩属于一种平移不变量，使之具有比例不变性，应进行归一化处理：</a:t>
                </a:r>
                <a:endParaRPr lang="en-US" altLang="zh-CN" dirty="0"/>
              </a:p>
              <a:p>
                <a:pPr marL="0" indent="0">
                  <a:buNone/>
                </a:pPr>
                <a:endParaRPr lang="en-US" altLang="zh-CN" dirty="0"/>
              </a:p>
              <a:p>
                <a:pPr marL="0" indent="0">
                  <a:buNone/>
                </a:pPr>
                <a:endParaRPr lang="en-US" altLang="zh-CN" dirty="0"/>
              </a:p>
              <a:p>
                <a:pPr marL="0" indent="0">
                  <a:buNone/>
                </a:pPr>
                <a:r>
                  <a:rPr lang="zh-CN" altLang="en-US" dirty="0"/>
                  <a:t>因此特征向量选定为：</a:t>
                </a:r>
                <a:endParaRPr lang="en-US" altLang="zh-CN" dirty="0"/>
              </a:p>
              <a:p>
                <a:pPr marL="0" indent="0">
                  <a:lnSpc>
                    <a:spcPct val="2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20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02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30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i="1">
                              <a:latin typeface="Cambria Math" panose="02040503050406030204" pitchFamily="18" charset="0"/>
                            </a:rPr>
                            <m:t>2</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03</m:t>
                          </m:r>
                        </m:sub>
                      </m:sSub>
                      <m:r>
                        <a:rPr lang="en-US" altLang="zh-CN" b="0" i="1" smtClean="0">
                          <a:latin typeface="Cambria Math" panose="02040503050406030204" pitchFamily="18" charset="0"/>
                        </a:rPr>
                        <m:t>]</m:t>
                      </m:r>
                    </m:oMath>
                  </m:oMathPara>
                </a14:m>
                <a:endParaRPr lang="en-US" altLang="zh-CN" dirty="0"/>
              </a:p>
              <a:p>
                <a:pPr marL="0" indent="0">
                  <a:buNone/>
                </a:pPr>
                <a:r>
                  <a:rPr lang="zh-CN" altLang="en-US" dirty="0"/>
                  <a:t>该特征具有</a:t>
                </a:r>
                <a:r>
                  <a:rPr lang="zh-CN" altLang="en-US" dirty="0">
                    <a:solidFill>
                      <a:srgbClr val="FF0000"/>
                    </a:solidFill>
                  </a:rPr>
                  <a:t>平移不变性</a:t>
                </a:r>
                <a:r>
                  <a:rPr lang="zh-CN" altLang="en-US" dirty="0"/>
                  <a:t>和</a:t>
                </a:r>
                <a:r>
                  <a:rPr lang="zh-CN" altLang="en-US" dirty="0">
                    <a:solidFill>
                      <a:srgbClr val="FF0000"/>
                    </a:solidFill>
                  </a:rPr>
                  <a:t>比例不变性</a:t>
                </a:r>
                <a:r>
                  <a:rPr lang="zh-CN" altLang="en-US" dirty="0"/>
                  <a:t>，同时</a:t>
                </a:r>
                <a:r>
                  <a:rPr lang="zh-CN" altLang="en-US" dirty="0">
                    <a:solidFill>
                      <a:srgbClr val="FF0000"/>
                    </a:solidFill>
                  </a:rPr>
                  <a:t>对方向变化敏感</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95302"/>
                <a:ext cx="10515600" cy="4281661"/>
              </a:xfrm>
              <a:blipFill>
                <a:blip r:embed="rId2"/>
                <a:stretch>
                  <a:fillRect l="-1217" t="-25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BA51E26-7AD5-469D-BBAB-D44C50F2ADD5}"/>
              </a:ext>
            </a:extLst>
          </p:cNvPr>
          <p:cNvPicPr>
            <a:picLocks noChangeAspect="1"/>
          </p:cNvPicPr>
          <p:nvPr/>
        </p:nvPicPr>
        <p:blipFill>
          <a:blip r:embed="rId3"/>
          <a:stretch>
            <a:fillRect/>
          </a:stretch>
        </p:blipFill>
        <p:spPr>
          <a:xfrm>
            <a:off x="2673147" y="2692804"/>
            <a:ext cx="5781675" cy="885825"/>
          </a:xfrm>
          <a:prstGeom prst="rect">
            <a:avLst/>
          </a:prstGeom>
        </p:spPr>
      </p:pic>
    </p:spTree>
    <p:extLst>
      <p:ext uri="{BB962C8B-B14F-4D97-AF65-F5344CB8AC3E}">
        <p14:creationId xmlns:p14="http://schemas.microsoft.com/office/powerpoint/2010/main" val="5442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建立模型库</a:t>
            </a:r>
          </a:p>
        </p:txBody>
      </p:sp>
      <p:sp>
        <p:nvSpPr>
          <p:cNvPr id="3" name="内容占位符 2"/>
          <p:cNvSpPr>
            <a:spLocks noGrp="1"/>
          </p:cNvSpPr>
          <p:nvPr>
            <p:ph idx="1"/>
          </p:nvPr>
        </p:nvSpPr>
        <p:spPr/>
        <p:txBody>
          <a:bodyPr/>
          <a:lstStyle/>
          <a:p>
            <a:r>
              <a:rPr lang="zh-CN" altLang="en-US" dirty="0"/>
              <a:t>周期性调整三维模型的三维姿态角度并投影成像，获取三维模型的二维图像，并记录该二维图像对应的三维姿态角度。（这里模型三个方向的偏转角度为</a:t>
            </a:r>
            <a:r>
              <a:rPr lang="en-US" altLang="zh-CN" dirty="0"/>
              <a:t>-5</a:t>
            </a:r>
            <a:r>
              <a:rPr lang="zh-CN" altLang="en-US" dirty="0"/>
              <a:t>到</a:t>
            </a:r>
            <a:r>
              <a:rPr lang="en-US" altLang="zh-CN" dirty="0"/>
              <a:t>5</a:t>
            </a:r>
            <a:r>
              <a:rPr lang="zh-CN" altLang="en-US" dirty="0"/>
              <a:t>度之间，以</a:t>
            </a:r>
            <a:r>
              <a:rPr lang="en-US" altLang="zh-CN" dirty="0"/>
              <a:t>0.5</a:t>
            </a:r>
            <a:r>
              <a:rPr lang="zh-CN" altLang="en-US" dirty="0"/>
              <a:t>度为一个步长，所以共有</a:t>
            </a:r>
            <a:r>
              <a:rPr lang="en-US" altLang="zh-CN" dirty="0"/>
              <a:t>21</a:t>
            </a:r>
            <a:r>
              <a:rPr lang="zh-CN" altLang="en-US" dirty="0"/>
              <a:t>*</a:t>
            </a:r>
            <a:r>
              <a:rPr lang="en-US" altLang="zh-CN" dirty="0"/>
              <a:t>21</a:t>
            </a:r>
            <a:r>
              <a:rPr lang="zh-CN" altLang="en-US" dirty="0"/>
              <a:t>*</a:t>
            </a:r>
            <a:r>
              <a:rPr lang="en-US" altLang="zh-CN" dirty="0"/>
              <a:t>21=9261</a:t>
            </a:r>
            <a:r>
              <a:rPr lang="zh-CN" altLang="en-US" dirty="0"/>
              <a:t>张图像）</a:t>
            </a:r>
            <a:endParaRPr lang="en-US" altLang="zh-CN" dirty="0"/>
          </a:p>
          <a:p>
            <a:r>
              <a:rPr lang="zh-CN" altLang="en-US" dirty="0"/>
              <a:t>提取二维图像归一化中心距特征描述（</a:t>
            </a:r>
            <a:r>
              <a:rPr lang="en-US" altLang="zh-CN" dirty="0"/>
              <a:t>7</a:t>
            </a:r>
            <a:r>
              <a:rPr lang="zh-CN" altLang="en-US" dirty="0"/>
              <a:t>维的特征向量）</a:t>
            </a:r>
            <a:endParaRPr lang="en-US" altLang="zh-CN" dirty="0"/>
          </a:p>
          <a:p>
            <a:r>
              <a:rPr lang="zh-CN" altLang="en-US" dirty="0"/>
              <a:t>将完成归一化处理的描述结果与其对应的三维姿态角度绑定为一个索引单元存入模型索引文件中组成模型库（这里保存为</a:t>
            </a:r>
            <a:r>
              <a:rPr lang="en-US" altLang="zh-CN" dirty="0"/>
              <a:t>json</a:t>
            </a:r>
            <a:r>
              <a:rPr lang="zh-CN" altLang="en-US" dirty="0"/>
              <a:t>文件）</a:t>
            </a:r>
          </a:p>
        </p:txBody>
      </p:sp>
    </p:spTree>
    <p:extLst>
      <p:ext uri="{BB962C8B-B14F-4D97-AF65-F5344CB8AC3E}">
        <p14:creationId xmlns:p14="http://schemas.microsoft.com/office/powerpoint/2010/main" val="258693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生成测试图像</a:t>
            </a:r>
          </a:p>
        </p:txBody>
      </p:sp>
      <p:sp>
        <p:nvSpPr>
          <p:cNvPr id="3" name="内容占位符 2"/>
          <p:cNvSpPr>
            <a:spLocks noGrp="1"/>
          </p:cNvSpPr>
          <p:nvPr>
            <p:ph idx="1"/>
          </p:nvPr>
        </p:nvSpPr>
        <p:spPr/>
        <p:txBody>
          <a:bodyPr/>
          <a:lstStyle/>
          <a:p>
            <a:r>
              <a:rPr lang="zh-CN" altLang="en-US" dirty="0"/>
              <a:t>分别以生成模型库图像的放缩比例的</a:t>
            </a:r>
            <a:r>
              <a:rPr lang="en-US" altLang="zh-CN" dirty="0"/>
              <a:t>0.5</a:t>
            </a:r>
            <a:r>
              <a:rPr lang="zh-CN" altLang="en-US" dirty="0"/>
              <a:t>、</a:t>
            </a:r>
            <a:r>
              <a:rPr lang="en-US" altLang="zh-CN" dirty="0"/>
              <a:t>0.6</a:t>
            </a:r>
            <a:r>
              <a:rPr lang="zh-CN" altLang="en-US" dirty="0"/>
              <a:t>、</a:t>
            </a:r>
            <a:r>
              <a:rPr lang="en-US" altLang="zh-CN" dirty="0"/>
              <a:t>0.7</a:t>
            </a:r>
            <a:r>
              <a:rPr lang="zh-CN" altLang="en-US" dirty="0"/>
              <a:t>、</a:t>
            </a:r>
            <a:r>
              <a:rPr lang="en-US" altLang="zh-CN" dirty="0"/>
              <a:t>0.8</a:t>
            </a:r>
            <a:r>
              <a:rPr lang="zh-CN" altLang="en-US" dirty="0"/>
              <a:t>、</a:t>
            </a:r>
            <a:r>
              <a:rPr lang="en-US" altLang="zh-CN" dirty="0"/>
              <a:t>0.9</a:t>
            </a:r>
            <a:r>
              <a:rPr lang="zh-CN" altLang="en-US" dirty="0"/>
              <a:t>、</a:t>
            </a:r>
            <a:r>
              <a:rPr lang="en-US" altLang="zh-CN" dirty="0"/>
              <a:t>1.0</a:t>
            </a:r>
            <a:r>
              <a:rPr lang="zh-CN" altLang="en-US" dirty="0"/>
              <a:t>、</a:t>
            </a:r>
            <a:r>
              <a:rPr lang="en-US" altLang="zh-CN" dirty="0"/>
              <a:t>1.1</a:t>
            </a:r>
            <a:r>
              <a:rPr lang="zh-CN" altLang="en-US" dirty="0"/>
              <a:t>、</a:t>
            </a:r>
            <a:r>
              <a:rPr lang="en-US" altLang="zh-CN" dirty="0"/>
              <a:t>1.2</a:t>
            </a:r>
            <a:r>
              <a:rPr lang="zh-CN" altLang="en-US" dirty="0"/>
              <a:t>、</a:t>
            </a:r>
            <a:r>
              <a:rPr lang="en-US" altLang="zh-CN" dirty="0"/>
              <a:t>1.3</a:t>
            </a:r>
            <a:r>
              <a:rPr lang="zh-CN" altLang="en-US" dirty="0"/>
              <a:t>、</a:t>
            </a:r>
            <a:r>
              <a:rPr lang="en-US" altLang="zh-CN" dirty="0"/>
              <a:t>1.4</a:t>
            </a:r>
            <a:r>
              <a:rPr lang="zh-CN" altLang="en-US" dirty="0"/>
              <a:t>、</a:t>
            </a:r>
            <a:r>
              <a:rPr lang="en-US" altLang="zh-CN" dirty="0"/>
              <a:t>1.5</a:t>
            </a:r>
            <a:r>
              <a:rPr lang="zh-CN" altLang="en-US" dirty="0"/>
              <a:t>倍，各随机生成</a:t>
            </a:r>
            <a:r>
              <a:rPr lang="en-US" altLang="zh-CN" dirty="0"/>
              <a:t>1000</a:t>
            </a:r>
            <a:r>
              <a:rPr lang="zh-CN" altLang="en-US" dirty="0"/>
              <a:t>张不同偏转角度的二维图像。</a:t>
            </a:r>
            <a:endParaRPr lang="en-US" altLang="zh-CN" dirty="0"/>
          </a:p>
          <a:p>
            <a:r>
              <a:rPr lang="zh-CN" altLang="en-US" dirty="0"/>
              <a:t>偏转角度为</a:t>
            </a:r>
            <a:r>
              <a:rPr lang="en-US" altLang="zh-CN" dirty="0"/>
              <a:t>-5</a:t>
            </a:r>
            <a:r>
              <a:rPr lang="zh-CN" altLang="en-US" dirty="0"/>
              <a:t>到</a:t>
            </a:r>
            <a:r>
              <a:rPr lang="en-US" altLang="zh-CN" dirty="0"/>
              <a:t>5</a:t>
            </a:r>
            <a:r>
              <a:rPr lang="zh-CN" altLang="en-US" dirty="0"/>
              <a:t>度之间，保留一位小数。</a:t>
            </a:r>
            <a:endParaRPr lang="en-US" altLang="zh-CN" dirty="0"/>
          </a:p>
          <a:p>
            <a:r>
              <a:rPr lang="zh-CN" altLang="en-US" dirty="0"/>
              <a:t>共有</a:t>
            </a:r>
            <a:r>
              <a:rPr lang="en-US" altLang="zh-CN" dirty="0"/>
              <a:t>11</a:t>
            </a:r>
            <a:r>
              <a:rPr lang="zh-CN" altLang="en-US" dirty="0"/>
              <a:t>个不同放缩比例的测试图像数据集，每个数据集的对应图像偏转角度相同。</a:t>
            </a:r>
          </a:p>
        </p:txBody>
      </p:sp>
    </p:spTree>
    <p:extLst>
      <p:ext uri="{BB962C8B-B14F-4D97-AF65-F5344CB8AC3E}">
        <p14:creationId xmlns:p14="http://schemas.microsoft.com/office/powerpoint/2010/main" val="406887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p>
        </p:txBody>
      </p:sp>
      <p:sp>
        <p:nvSpPr>
          <p:cNvPr id="3" name="内容占位符 2"/>
          <p:cNvSpPr>
            <a:spLocks noGrp="1"/>
          </p:cNvSpPr>
          <p:nvPr>
            <p:ph idx="1"/>
          </p:nvPr>
        </p:nvSpPr>
        <p:spPr/>
        <p:txBody>
          <a:bodyPr/>
          <a:lstStyle/>
          <a:p>
            <a:r>
              <a:rPr lang="zh-CN" altLang="en-US" dirty="0"/>
              <a:t>提取测试图片的归一化中心矩，计算其与模型库中的每条数据的曼哈顿距离（</a:t>
            </a:r>
            <a:r>
              <a:rPr lang="en-US" altLang="zh-CN" dirty="0"/>
              <a:t>L1</a:t>
            </a:r>
            <a:r>
              <a:rPr lang="zh-CN" altLang="en-US" dirty="0"/>
              <a:t>）或欧氏距离（</a:t>
            </a:r>
            <a:r>
              <a:rPr lang="en-US" altLang="zh-CN" dirty="0"/>
              <a:t>L2</a:t>
            </a:r>
            <a:r>
              <a:rPr lang="zh-CN" altLang="en-US" dirty="0"/>
              <a:t>）。</a:t>
            </a:r>
            <a:endParaRPr lang="en-US" altLang="zh-CN" dirty="0"/>
          </a:p>
          <a:p>
            <a:r>
              <a:rPr lang="zh-CN" altLang="en-US" dirty="0"/>
              <a:t>判断与目标图像距离最小的数据对应的偏转角度为该目标图像的偏转角度</a:t>
            </a:r>
            <a:endParaRPr lang="en-US" altLang="zh-CN" dirty="0"/>
          </a:p>
          <a:p>
            <a:r>
              <a:rPr lang="zh-CN" altLang="en-US" dirty="0"/>
              <a:t>当目标图像的某一维度的预计偏转角与实际偏转角相差小于或等于</a:t>
            </a:r>
            <a:r>
              <a:rPr lang="en-US" altLang="zh-CN" dirty="0"/>
              <a:t>0.2</a:t>
            </a:r>
            <a:r>
              <a:rPr lang="zh-CN" altLang="en-US" dirty="0"/>
              <a:t>度时，认为该维度预计结果正确</a:t>
            </a:r>
            <a:endParaRPr lang="en-US" altLang="zh-CN" dirty="0"/>
          </a:p>
          <a:p>
            <a:r>
              <a:rPr lang="zh-CN" altLang="en-US" dirty="0"/>
              <a:t>分别统计</a:t>
            </a:r>
            <a:r>
              <a:rPr lang="en-US" altLang="zh-CN" dirty="0"/>
              <a:t>1000</a:t>
            </a:r>
            <a:r>
              <a:rPr lang="zh-CN" altLang="en-US" dirty="0"/>
              <a:t>张图像的预计结果中：三个偏转角正确，两个偏转角正确，一个偏转角正确，没有偏转角正确的个数</a:t>
            </a:r>
            <a:endParaRPr lang="en-US" altLang="zh-CN" dirty="0"/>
          </a:p>
          <a:p>
            <a:r>
              <a:rPr lang="zh-CN" altLang="en-US" dirty="0"/>
              <a:t>在生成的</a:t>
            </a:r>
            <a:r>
              <a:rPr lang="en-US" altLang="zh-CN" dirty="0"/>
              <a:t>11</a:t>
            </a:r>
            <a:r>
              <a:rPr lang="zh-CN" altLang="en-US" dirty="0"/>
              <a:t>个不同尺度的数据集中重复上述操作</a:t>
            </a:r>
          </a:p>
        </p:txBody>
      </p:sp>
    </p:spTree>
    <p:extLst>
      <p:ext uri="{BB962C8B-B14F-4D97-AF65-F5344CB8AC3E}">
        <p14:creationId xmlns:p14="http://schemas.microsoft.com/office/powerpoint/2010/main" val="39624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623125275"/>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12186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7742</TotalTime>
  <Words>594</Words>
  <Application>Microsoft Office PowerPoint</Application>
  <PresentationFormat>宽屏</PresentationFormat>
  <Paragraphs>46</Paragraphs>
  <Slides>10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Arial</vt:lpstr>
      <vt:lpstr>Calibri</vt:lpstr>
      <vt:lpstr>Calibri Light</vt:lpstr>
      <vt:lpstr>Cambria Math</vt:lpstr>
      <vt:lpstr>Office 主题</vt:lpstr>
      <vt:lpstr>图像匹配算法</vt:lpstr>
      <vt:lpstr>特征描述：归一化中心矩</vt:lpstr>
      <vt:lpstr>特征描述：归一化中心距</vt:lpstr>
      <vt:lpstr>特征描述：归一化中心距</vt:lpstr>
      <vt:lpstr>特征描述：归一化中心距</vt:lpstr>
      <vt:lpstr>建立模型库</vt:lpstr>
      <vt:lpstr>生成测试图像</vt:lpstr>
      <vt:lpstr>测试</vt:lpstr>
      <vt:lpstr>测试结果</vt:lpstr>
      <vt:lpstr>测试结果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FZ</dc:creator>
  <cp:lastModifiedBy>FZ Z</cp:lastModifiedBy>
  <cp:revision>52</cp:revision>
  <dcterms:created xsi:type="dcterms:W3CDTF">2018-11-15T07:28:49Z</dcterms:created>
  <dcterms:modified xsi:type="dcterms:W3CDTF">2018-12-07T07:49:33Z</dcterms:modified>
</cp:coreProperties>
</file>