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60" r:id="rId4"/>
    <p:sldId id="257" r:id="rId5"/>
    <p:sldId id="263" r:id="rId6"/>
    <p:sldId id="262" r:id="rId7"/>
    <p:sldId id="264" r:id="rId8"/>
    <p:sldId id="266" r:id="rId9"/>
    <p:sldId id="268" r:id="rId10"/>
    <p:sldId id="267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9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2D012-0E3B-8C45-9B5C-0E314002E7FF}" type="datetimeFigureOut">
              <a:rPr kumimoji="1" lang="zh-CN" altLang="en-US" smtClean="0"/>
              <a:t>15/5/10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7768B-95B7-7445-B7CE-11D22C389B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605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北斗定位，官方称定位精度达到“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米”，但完成</a:t>
            </a:r>
            <a:r>
              <a:rPr kumimoji="1" lang="en-US" altLang="zh-CN" dirty="0" smtClean="0"/>
              <a:t>VRS</a:t>
            </a:r>
            <a:r>
              <a:rPr kumimoji="1" lang="zh-CN" altLang="en-US" dirty="0" smtClean="0"/>
              <a:t>系统部署的中国首个城市上海完全有可能达到这一精度，有利于科研的推进。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同时红米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库存充足，</a:t>
            </a:r>
            <a:r>
              <a:rPr kumimoji="1" lang="en-US" altLang="zh-CN" dirty="0" smtClean="0"/>
              <a:t>2A</a:t>
            </a:r>
            <a:r>
              <a:rPr kumimoji="1" lang="zh-CN" altLang="en-US" dirty="0" smtClean="0"/>
              <a:t>市场热度高，购买相对困难。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768B-95B7-7445-B7CE-11D22C389BCB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8495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因为机器自带显示器可以随时查看步数，所以能做非常精确的步数对核准对比。</a:t>
            </a:r>
            <a:r>
              <a:rPr kumimoji="1" lang="en-US" altLang="zh-CN" dirty="0" err="1" smtClean="0"/>
              <a:t>Fitbit</a:t>
            </a:r>
            <a:r>
              <a:rPr kumimoji="1" lang="en-US" altLang="zh-CN" dirty="0" smtClean="0"/>
              <a:t> Charge </a:t>
            </a:r>
            <a:r>
              <a:rPr kumimoji="1" lang="zh-CN" altLang="en-US" dirty="0" smtClean="0"/>
              <a:t>的计步是以步为精准单位的，连续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次走了</a:t>
            </a:r>
            <a:r>
              <a:rPr kumimoji="1" lang="en-US" altLang="zh-CN" dirty="0" smtClean="0"/>
              <a:t>20</a:t>
            </a:r>
            <a:r>
              <a:rPr kumimoji="1" lang="zh-CN" altLang="en-US" dirty="0" smtClean="0"/>
              <a:t>步，只有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次出现了偏差，而且差距也就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步之间。另外经测试，各种不移动双脚的单纯摆手都不会被计步，而假装不走路状态（走路过程中尽量避免手环的抖动）则要有很好的个人防抖能力才能骗过手环，正常看手环姿态走路也能记录到准确的步数，精确度高而且可以随时查看数据。因为自带气压感应器，所以爬楼统计测试也很准。不过因为是根据气压进行检测，所以周围气压变化时可能会误判（阵风、天气变化、密闭房间开关门）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768B-95B7-7445-B7CE-11D22C389BCB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9777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Fitbit</a:t>
            </a:r>
            <a:r>
              <a:rPr kumimoji="1" lang="en-US" altLang="zh-CN" dirty="0" smtClean="0"/>
              <a:t> Charge HR</a:t>
            </a:r>
            <a:r>
              <a:rPr kumimoji="1" lang="zh-CN" altLang="en-US" dirty="0" smtClean="0"/>
              <a:t>自身可以存储</a:t>
            </a:r>
            <a:r>
              <a:rPr kumimoji="1" lang="en-US" altLang="zh-CN" dirty="0" smtClean="0"/>
              <a:t>30</a:t>
            </a:r>
            <a:r>
              <a:rPr kumimoji="1" lang="zh-CN" altLang="en-US" dirty="0" smtClean="0"/>
              <a:t>天的数据，过去</a:t>
            </a:r>
            <a:r>
              <a:rPr kumimoji="1" lang="en-US" altLang="zh-CN" dirty="0" smtClean="0"/>
              <a:t>7</a:t>
            </a:r>
            <a:r>
              <a:rPr kumimoji="1" lang="zh-CN" altLang="en-US" dirty="0" smtClean="0"/>
              <a:t>天每分钟的数据都会详细记录，其他</a:t>
            </a:r>
            <a:r>
              <a:rPr kumimoji="1" lang="en-US" altLang="zh-CN" dirty="0" smtClean="0"/>
              <a:t>23</a:t>
            </a:r>
            <a:r>
              <a:rPr kumimoji="1" lang="zh-CN" altLang="en-US" dirty="0" smtClean="0"/>
              <a:t>天则以总量记录。定期的同步您的数据，方便通过在网页及客户端查看数据。通过和</a:t>
            </a:r>
            <a:r>
              <a:rPr kumimoji="1" lang="en-US" altLang="zh-CN" dirty="0" smtClean="0"/>
              <a:t>Jawbone</a:t>
            </a:r>
            <a:r>
              <a:rPr kumimoji="1" lang="zh-CN" altLang="en-US" dirty="0" smtClean="0"/>
              <a:t>授权销售商取得联系，</a:t>
            </a:r>
            <a:r>
              <a:rPr kumimoji="1" lang="en-US" altLang="zh-CN" dirty="0" smtClean="0"/>
              <a:t>Jawbone Move</a:t>
            </a:r>
            <a:r>
              <a:rPr kumimoji="1" lang="zh-CN" altLang="en-US" dirty="0" smtClean="0"/>
              <a:t>本身不具备数据存储功能。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当用被测用户未同步数据的情况下，只要在</a:t>
            </a:r>
            <a:r>
              <a:rPr kumimoji="1" lang="en-US" altLang="zh-CN" dirty="0" smtClean="0"/>
              <a:t>7</a:t>
            </a:r>
            <a:r>
              <a:rPr kumimoji="1" lang="zh-CN" altLang="en-US" dirty="0" smtClean="0"/>
              <a:t>天之内还是可以倒出完整数据源的。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768B-95B7-7445-B7CE-11D22C389BCB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3448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提供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数据接口，便于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和二次开发和数据库的建立，对科研有相当大的帮助。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目前提供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接口的只有</a:t>
            </a:r>
            <a:r>
              <a:rPr kumimoji="1" lang="en-US" altLang="zh-CN" dirty="0" err="1" smtClean="0"/>
              <a:t>Fitbit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Jawbone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Apple Watch</a:t>
            </a:r>
            <a:r>
              <a:rPr kumimoji="1" lang="zh-CN" altLang="en-US" dirty="0" smtClean="0"/>
              <a:t>。然而，</a:t>
            </a:r>
            <a:r>
              <a:rPr kumimoji="1" lang="en-US" altLang="zh-CN" dirty="0" err="1" smtClean="0"/>
              <a:t>Fitbit</a:t>
            </a:r>
            <a:r>
              <a:rPr kumimoji="1" lang="zh-CN" altLang="en-US" dirty="0" smtClean="0"/>
              <a:t>运动和静止的心率都会一分钟为单位测量，</a:t>
            </a:r>
            <a:r>
              <a:rPr kumimoji="1" lang="en-US" altLang="zh-CN" dirty="0" smtClean="0"/>
              <a:t>Jawbone</a:t>
            </a:r>
            <a:r>
              <a:rPr kumimoji="1" lang="zh-CN" altLang="en-US" dirty="0" smtClean="0"/>
              <a:t>仅测量静止心率。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768B-95B7-7445-B7CE-11D22C389BCB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3823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MIT Media Lab</a:t>
            </a:r>
            <a:r>
              <a:rPr kumimoji="1" lang="zh-CN" altLang="en-US" dirty="0" smtClean="0"/>
              <a:t>研发的开源免费手机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开发架构，一直用于科学研究十余年，超过</a:t>
            </a:r>
            <a:r>
              <a:rPr kumimoji="1" lang="en-US" altLang="zh-CN" dirty="0" smtClean="0"/>
              <a:t>1500</a:t>
            </a:r>
            <a:r>
              <a:rPr kumimoji="1" lang="zh-CN" altLang="en-US" dirty="0" smtClean="0"/>
              <a:t>家科研单位在基于该架构进行手机端应用的开发。符合当前科研项目的研究需求和研究目的，同时便于在国际与同行之间进行学术交流。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768B-95B7-7445-B7CE-11D22C389BCB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127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加速度传感器可以帮助仿生学机器人了解它现在身处的环境。是在爬山，还是在走下坡，是否摔倒。或者对于飞行类的机器人来说，对于控制姿态也是至关重要的</a:t>
            </a:r>
            <a:r>
              <a:rPr kumimoji="1" lang="zh-CN" altLang="en-US" smtClean="0"/>
              <a:t>。</a:t>
            </a:r>
            <a:r>
              <a:rPr kumimoji="1" lang="zh-CN" altLang="en-US" smtClean="0"/>
              <a:t>希望能</a:t>
            </a:r>
            <a:r>
              <a:rPr kumimoji="1" lang="zh-CN" altLang="en-US" smtClean="0"/>
              <a:t>够使用加速度传感器</a:t>
            </a:r>
            <a:r>
              <a:rPr kumimoji="1" lang="zh-CN" altLang="en-US" dirty="0" smtClean="0"/>
              <a:t>来回答所有上述问题。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768B-95B7-7445-B7CE-11D22C389BCB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1657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将独立的被测用户数据整合到数据库中，基于</a:t>
            </a:r>
            <a:r>
              <a:rPr kumimoji="1" lang="en-US" altLang="zh-CN" dirty="0" err="1" smtClean="0"/>
              <a:t>Fitbit</a:t>
            </a:r>
            <a:r>
              <a:rPr kumimoji="1" lang="zh-CN" altLang="en-US" dirty="0" smtClean="0"/>
              <a:t>公司提供友好交互界面，建立多用户数据集数据库及其可视化。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768B-95B7-7445-B7CE-11D22C389BCB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5618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>
                <a:latin typeface="+mn-ea"/>
              </a:rPr>
              <a:t>智能手环根据手腕周长分大、小号；被测用户的手机</a:t>
            </a:r>
            <a:r>
              <a:rPr kumimoji="1" lang="en-US" altLang="zh-CN" dirty="0" smtClean="0">
                <a:latin typeface="+mn-ea"/>
              </a:rPr>
              <a:t>SIM</a:t>
            </a:r>
            <a:r>
              <a:rPr kumimoji="1" lang="zh-CN" altLang="en-US" dirty="0" smtClean="0">
                <a:latin typeface="+mn-ea"/>
              </a:rPr>
              <a:t>卡制式与手机制式对应需要注意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7768B-95B7-7445-B7CE-11D22C389BCB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2235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15/5/10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15/5/10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15/5/10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15/5/10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15/5/10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15/5/10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15/5/10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15/5/10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15/5/10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15/5/10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15/5/10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15/5/10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15/5/10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15/5/10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15/5/10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15/5/10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package" Target="../embeddings/Microsoft_Word___1.docx"/><Relationship Id="rId6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研究设备选型于软件需求架构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099" y="3050442"/>
            <a:ext cx="8001000" cy="3792259"/>
          </a:xfrm>
        </p:spPr>
        <p:txBody>
          <a:bodyPr/>
          <a:lstStyle/>
          <a:p>
            <a:pPr algn="r"/>
            <a:endParaRPr kumimoji="1" lang="en-US" altLang="zh-CN" dirty="0" smtClean="0"/>
          </a:p>
          <a:p>
            <a:pPr algn="r"/>
            <a:endParaRPr kumimoji="1" lang="en-US" altLang="zh-CN" dirty="0" smtClean="0"/>
          </a:p>
          <a:p>
            <a:pPr algn="r"/>
            <a:endParaRPr kumimoji="1" lang="en-US" altLang="zh-CN" dirty="0" smtClean="0"/>
          </a:p>
          <a:p>
            <a:pPr algn="r"/>
            <a:endParaRPr kumimoji="1" lang="en-US" altLang="zh-CN" dirty="0"/>
          </a:p>
          <a:p>
            <a:pPr algn="r"/>
            <a:r>
              <a:rPr kumimoji="1" lang="zh-CN" altLang="en-US" dirty="0" smtClean="0"/>
              <a:t>于一凡教授课题组</a:t>
            </a:r>
            <a:endParaRPr kumimoji="1" lang="en-US" altLang="zh-CN" dirty="0" smtClean="0"/>
          </a:p>
          <a:p>
            <a:pPr algn="r"/>
            <a:r>
              <a:rPr kumimoji="1" lang="zh-CN" altLang="en-US" dirty="0" smtClean="0"/>
              <a:t>博士研究生</a:t>
            </a:r>
            <a:r>
              <a:rPr kumimoji="1" lang="en-US" altLang="zh-CN" dirty="0" smtClean="0"/>
              <a:t>   </a:t>
            </a:r>
            <a:r>
              <a:rPr kumimoji="1" lang="zh-CN" altLang="en-US" dirty="0" smtClean="0"/>
              <a:t>卜嘉田</a:t>
            </a:r>
            <a:endParaRPr kumimoji="1" lang="en-US" altLang="zh-CN" dirty="0" smtClean="0"/>
          </a:p>
          <a:p>
            <a:pPr algn="r"/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015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月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494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95847"/>
            <a:ext cx="8913813" cy="914400"/>
          </a:xfrm>
        </p:spPr>
        <p:txBody>
          <a:bodyPr>
            <a:normAutofit/>
          </a:bodyPr>
          <a:lstStyle/>
          <a:p>
            <a:r>
              <a:rPr kumimoji="1" lang="zh-CN" altLang="en-US" sz="2800" dirty="0" smtClean="0"/>
              <a:t>其他问题及措施：</a:t>
            </a:r>
            <a:endParaRPr kumimoji="1"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165" y="1703851"/>
            <a:ext cx="8275735" cy="4562479"/>
          </a:xfrm>
        </p:spPr>
        <p:txBody>
          <a:bodyPr>
            <a:normAutofit/>
          </a:bodyPr>
          <a:lstStyle/>
          <a:p>
            <a:r>
              <a:rPr kumimoji="1" lang="en-US" altLang="zh-CN" sz="2200" dirty="0" smtClean="0">
                <a:latin typeface="+mn-ea"/>
              </a:rPr>
              <a:t>1.</a:t>
            </a:r>
            <a:r>
              <a:rPr kumimoji="1" lang="zh-CN" altLang="en-US" sz="2200" dirty="0" smtClean="0">
                <a:latin typeface="+mn-ea"/>
              </a:rPr>
              <a:t>手机端</a:t>
            </a:r>
            <a:r>
              <a:rPr kumimoji="1" lang="en-US" altLang="zh-CN" sz="2200" dirty="0" smtClean="0">
                <a:latin typeface="+mn-ea"/>
              </a:rPr>
              <a:t>App</a:t>
            </a:r>
            <a:r>
              <a:rPr kumimoji="1" lang="zh-CN" altLang="en-US" sz="2200" dirty="0" smtClean="0">
                <a:latin typeface="+mn-ea"/>
              </a:rPr>
              <a:t>在手机端蓝牙未正常开启时，具有短讯提醒功能，该功能包括（</a:t>
            </a:r>
            <a:r>
              <a:rPr kumimoji="1" lang="en-US" altLang="zh-CN" sz="2200" dirty="0" smtClean="0">
                <a:latin typeface="+mn-ea"/>
              </a:rPr>
              <a:t>1</a:t>
            </a:r>
            <a:r>
              <a:rPr kumimoji="1" lang="zh-CN" altLang="en-US" sz="2200" dirty="0" smtClean="0">
                <a:latin typeface="+mn-ea"/>
              </a:rPr>
              <a:t>）用户端手机界面</a:t>
            </a:r>
            <a:r>
              <a:rPr kumimoji="1" lang="zh-CN" altLang="en-US" sz="2200" dirty="0">
                <a:latin typeface="+mn-ea"/>
              </a:rPr>
              <a:t>弹出</a:t>
            </a:r>
            <a:r>
              <a:rPr kumimoji="1" lang="zh-CN" altLang="en-US" sz="2200" dirty="0" smtClean="0">
                <a:latin typeface="+mn-ea"/>
              </a:rPr>
              <a:t>带有声音的提醒，待用户蓝牙正常开启后停止提醒；（</a:t>
            </a:r>
            <a:r>
              <a:rPr kumimoji="1" lang="en-US" altLang="zh-CN" sz="2200" dirty="0" smtClean="0">
                <a:latin typeface="+mn-ea"/>
              </a:rPr>
              <a:t>2</a:t>
            </a:r>
            <a:r>
              <a:rPr kumimoji="1" lang="zh-CN" altLang="en-US" sz="2200" dirty="0" smtClean="0">
                <a:latin typeface="+mn-ea"/>
              </a:rPr>
              <a:t>）若提醒三次未果，</a:t>
            </a:r>
            <a:r>
              <a:rPr kumimoji="1" lang="en-US" altLang="zh-CN" sz="2200" dirty="0" smtClean="0">
                <a:latin typeface="+mn-ea"/>
              </a:rPr>
              <a:t>App</a:t>
            </a:r>
            <a:r>
              <a:rPr kumimoji="1" lang="zh-CN" altLang="en-US" sz="2200" dirty="0" smtClean="0">
                <a:latin typeface="+mn-ea"/>
              </a:rPr>
              <a:t>程序自动发出短讯给实验室管理人员，短信中包含被测用户的</a:t>
            </a:r>
            <a:r>
              <a:rPr kumimoji="1" lang="en-US" altLang="zh-CN" sz="2200" dirty="0" smtClean="0">
                <a:latin typeface="+mn-ea"/>
              </a:rPr>
              <a:t>ID</a:t>
            </a:r>
            <a:r>
              <a:rPr kumimoji="1" lang="zh-CN" altLang="en-US" sz="2200" dirty="0" smtClean="0">
                <a:latin typeface="+mn-ea"/>
              </a:rPr>
              <a:t>，由实验人员电话联系该</a:t>
            </a:r>
            <a:r>
              <a:rPr kumimoji="1" lang="en-US" altLang="zh-CN" sz="2200" dirty="0" smtClean="0">
                <a:latin typeface="+mn-ea"/>
              </a:rPr>
              <a:t>ID</a:t>
            </a:r>
            <a:r>
              <a:rPr kumimoji="1" lang="zh-CN" altLang="en-US" sz="2200" dirty="0" smtClean="0">
                <a:latin typeface="+mn-ea"/>
              </a:rPr>
              <a:t>用户开启蓝牙；（</a:t>
            </a:r>
            <a:r>
              <a:rPr kumimoji="1" lang="en-US" altLang="zh-CN" sz="2200" dirty="0" smtClean="0">
                <a:latin typeface="+mn-ea"/>
              </a:rPr>
              <a:t>3</a:t>
            </a:r>
            <a:r>
              <a:rPr kumimoji="1" lang="zh-CN" altLang="en-US" sz="2200" dirty="0" smtClean="0">
                <a:latin typeface="+mn-ea"/>
              </a:rPr>
              <a:t>）手环和手机之间超出蓝牙识别距离，说明手环忘记携带，或者手机忘记携带，</a:t>
            </a:r>
            <a:r>
              <a:rPr kumimoji="1" lang="en-US" altLang="zh-CN" sz="2200" dirty="0" smtClean="0">
                <a:latin typeface="+mn-ea"/>
              </a:rPr>
              <a:t>App</a:t>
            </a:r>
            <a:r>
              <a:rPr kumimoji="1" lang="zh-CN" altLang="en-US" sz="2200" dirty="0" smtClean="0">
                <a:latin typeface="+mn-ea"/>
              </a:rPr>
              <a:t>完成同样的提醒流程；（</a:t>
            </a:r>
            <a:r>
              <a:rPr kumimoji="1" lang="en-US" altLang="zh-CN" sz="2200" dirty="0" smtClean="0">
                <a:latin typeface="+mn-ea"/>
              </a:rPr>
              <a:t>4</a:t>
            </a:r>
            <a:r>
              <a:rPr kumimoji="1" lang="zh-CN" altLang="en-US" sz="2200" dirty="0" smtClean="0">
                <a:latin typeface="+mn-ea"/>
              </a:rPr>
              <a:t>）手环低电量提醒。</a:t>
            </a:r>
            <a:endParaRPr kumimoji="1" lang="en-US" altLang="zh-CN" sz="2200" dirty="0" smtClean="0">
              <a:latin typeface="+mn-ea"/>
            </a:endParaRPr>
          </a:p>
          <a:p>
            <a:r>
              <a:rPr kumimoji="1" lang="zh-CN" altLang="zh-CN" sz="2200" dirty="0" smtClean="0">
                <a:latin typeface="+mn-ea"/>
              </a:rPr>
              <a:t>2</a:t>
            </a:r>
            <a:r>
              <a:rPr kumimoji="1" lang="en-US" altLang="zh-CN" sz="2200" dirty="0" smtClean="0">
                <a:latin typeface="+mn-ea"/>
              </a:rPr>
              <a:t>.</a:t>
            </a:r>
            <a:r>
              <a:rPr kumimoji="1" lang="zh-CN" altLang="en-US" sz="2200" dirty="0" smtClean="0">
                <a:latin typeface="+mn-ea"/>
              </a:rPr>
              <a:t>手机遗失时，</a:t>
            </a:r>
            <a:r>
              <a:rPr kumimoji="1" lang="en-US" altLang="zh-CN" sz="2200" dirty="0" smtClean="0">
                <a:latin typeface="+mn-ea"/>
              </a:rPr>
              <a:t>App</a:t>
            </a:r>
            <a:r>
              <a:rPr kumimoji="1" lang="zh-CN" altLang="en-US" sz="2200" dirty="0" smtClean="0">
                <a:latin typeface="+mn-ea"/>
              </a:rPr>
              <a:t>强行自动开启移动数据流量，发送定位信息，便于找回老人遗失的手机。</a:t>
            </a:r>
            <a:endParaRPr kumimoji="1" lang="en-US" altLang="zh-CN" sz="2200" dirty="0">
              <a:latin typeface="+mn-ea"/>
            </a:endParaRPr>
          </a:p>
          <a:p>
            <a:r>
              <a:rPr kumimoji="1" lang="en-US" altLang="zh-CN" sz="2200" dirty="0" smtClean="0">
                <a:latin typeface="+mn-ea"/>
              </a:rPr>
              <a:t>3.</a:t>
            </a:r>
            <a:r>
              <a:rPr kumimoji="1" lang="zh-CN" altLang="en-US" sz="2200" dirty="0" smtClean="0">
                <a:latin typeface="+mn-ea"/>
              </a:rPr>
              <a:t>将完善后的手机端数据采集</a:t>
            </a:r>
            <a:r>
              <a:rPr kumimoji="1" lang="en-US" altLang="zh-CN" sz="2200" dirty="0" smtClean="0">
                <a:latin typeface="+mn-ea"/>
              </a:rPr>
              <a:t>App</a:t>
            </a:r>
            <a:r>
              <a:rPr kumimoji="1" lang="zh-CN" altLang="en-US" sz="2200" dirty="0" smtClean="0">
                <a:latin typeface="+mn-ea"/>
              </a:rPr>
              <a:t>进行多平台发布，包括</a:t>
            </a:r>
            <a:r>
              <a:rPr kumimoji="1" lang="en-US" altLang="zh-CN" sz="2200" dirty="0" smtClean="0">
                <a:latin typeface="+mn-ea"/>
              </a:rPr>
              <a:t>Android</a:t>
            </a:r>
            <a:r>
              <a:rPr kumimoji="1" lang="zh-CN" altLang="en-US" sz="2200" dirty="0" smtClean="0">
                <a:latin typeface="+mn-ea"/>
              </a:rPr>
              <a:t>和</a:t>
            </a:r>
            <a:r>
              <a:rPr kumimoji="1" lang="en-US" altLang="zh-CN" sz="2200" dirty="0" smtClean="0">
                <a:latin typeface="+mn-ea"/>
              </a:rPr>
              <a:t>IOS</a:t>
            </a:r>
            <a:r>
              <a:rPr kumimoji="1" lang="zh-CN" altLang="en-US" sz="2200" dirty="0" smtClean="0">
                <a:latin typeface="+mn-ea"/>
              </a:rPr>
              <a:t>，便于多平台用户使用。</a:t>
            </a:r>
            <a:endParaRPr kumimoji="1" lang="zh-CN" altLang="en-US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0250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66656"/>
            <a:ext cx="8913813" cy="914400"/>
          </a:xfrm>
        </p:spPr>
        <p:txBody>
          <a:bodyPr>
            <a:normAutofit/>
          </a:bodyPr>
          <a:lstStyle/>
          <a:p>
            <a:r>
              <a:rPr kumimoji="1" lang="zh-CN" altLang="en-US" sz="2800" dirty="0" smtClean="0"/>
              <a:t>硬件部分：</a:t>
            </a:r>
            <a:r>
              <a:rPr kumimoji="1" lang="en-US" altLang="zh-CN" sz="2800" dirty="0" smtClean="0"/>
              <a:t>Version1</a:t>
            </a:r>
            <a:endParaRPr kumimoji="1" lang="zh-CN" altLang="en-US" sz="28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237811"/>
              </p:ext>
            </p:extLst>
          </p:nvPr>
        </p:nvGraphicFramePr>
        <p:xfrm>
          <a:off x="532739" y="2291755"/>
          <a:ext cx="7862008" cy="388857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965502"/>
                <a:gridCol w="1683643"/>
                <a:gridCol w="2617550"/>
                <a:gridCol w="1595313"/>
              </a:tblGrid>
              <a:tr h="972144">
                <a:tc>
                  <a:txBody>
                    <a:bodyPr/>
                    <a:lstStyle/>
                    <a:p>
                      <a:endParaRPr lang="zh-CN" sz="2400" b="0" i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  <a:latin typeface="+mn-ea"/>
                          <a:ea typeface="+mn-ea"/>
                        </a:rPr>
                        <a:t>手机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  <a:latin typeface="+mn-ea"/>
                          <a:ea typeface="+mn-ea"/>
                        </a:rPr>
                        <a:t>红米</a:t>
                      </a:r>
                      <a:r>
                        <a:rPr lang="en-US" altLang="zh-CN" sz="2400" kern="0" dirty="0" smtClean="0">
                          <a:effectLst/>
                          <a:latin typeface="+mn-ea"/>
                          <a:ea typeface="+mn-ea"/>
                        </a:rPr>
                        <a:t>2A</a:t>
                      </a:r>
                      <a:endParaRPr lang="zh-CN" sz="2400" b="0" i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+mn-ea"/>
                          <a:ea typeface="+mn-ea"/>
                        </a:rPr>
                        <a:t>手</a:t>
                      </a:r>
                      <a:r>
                        <a:rPr lang="en-US" sz="2400" kern="0" dirty="0" smtClean="0">
                          <a:effectLst/>
                          <a:latin typeface="+mn-ea"/>
                          <a:ea typeface="+mn-ea"/>
                        </a:rPr>
                        <a:t>环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400" kern="0" dirty="0" smtClean="0">
                          <a:effectLst/>
                          <a:latin typeface="+mn-ea"/>
                          <a:ea typeface="+mn-ea"/>
                        </a:rPr>
                        <a:t>Jawbone</a:t>
                      </a:r>
                      <a:r>
                        <a:rPr lang="en-US" altLang="zh-CN" sz="2400" kern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2400" b="0" i="0" kern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M</a:t>
                      </a:r>
                      <a:r>
                        <a:rPr lang="en-US" altLang="zh-CN" sz="2400" b="0" i="0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ove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  <a:latin typeface="+mn-ea"/>
                          <a:ea typeface="+mn-ea"/>
                        </a:rPr>
                        <a:t>合计</a:t>
                      </a:r>
                      <a:endParaRPr lang="zh-CN" sz="2400" b="0" i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</a:tr>
              <a:tr h="97214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  <a:latin typeface="+mn-ea"/>
                          <a:ea typeface="+mn-ea"/>
                        </a:rPr>
                        <a:t>      单价</a:t>
                      </a:r>
                      <a:endParaRPr lang="zh-CN" sz="2400" b="0" i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0" i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699</a:t>
                      </a:r>
                      <a:endParaRPr lang="zh-CN" sz="2400" b="0" i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0" i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458</a:t>
                      </a:r>
                      <a:endParaRPr lang="zh-CN" sz="2400" b="0" i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2400" b="0" i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100" marR="38100" marT="38100" marB="38100" anchor="ctr"/>
                </a:tc>
              </a:tr>
              <a:tr h="97214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  <a:latin typeface="+mn-ea"/>
                          <a:ea typeface="+mn-ea"/>
                        </a:rPr>
                        <a:t>      数量</a:t>
                      </a:r>
                      <a:endParaRPr lang="zh-CN" sz="2400" b="0" i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2400" b="0" i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r>
                        <a:rPr lang="en-US" altLang="zh-CN" sz="2400" b="0" i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00</a:t>
                      </a:r>
                      <a:endParaRPr lang="zh-CN" sz="2400" b="0" i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0" i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200</a:t>
                      </a:r>
                      <a:endParaRPr lang="zh-CN" sz="2400" b="0" i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2400" b="0" i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100" marR="38100" marT="38100" marB="38100" anchor="ctr"/>
                </a:tc>
              </a:tr>
              <a:tr h="97214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  <a:latin typeface="+mn-ea"/>
                          <a:ea typeface="+mn-ea"/>
                        </a:rPr>
                        <a:t>      总价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400" kern="0" dirty="0" smtClean="0">
                          <a:effectLst/>
                          <a:latin typeface="+mn-ea"/>
                          <a:ea typeface="+mn-ea"/>
                        </a:rPr>
                        <a:t>（</a:t>
                      </a:r>
                      <a:r>
                        <a:rPr lang="zh-CN" sz="2400" kern="0" dirty="0" smtClean="0">
                          <a:effectLst/>
                          <a:latin typeface="+mn-ea"/>
                          <a:ea typeface="+mn-ea"/>
                        </a:rPr>
                        <a:t>人民币</a:t>
                      </a:r>
                      <a:r>
                        <a:rPr lang="zh-CN" altLang="en-US" sz="2400" kern="0" dirty="0" smtClean="0">
                          <a:effectLst/>
                          <a:latin typeface="+mn-ea"/>
                          <a:ea typeface="+mn-ea"/>
                        </a:rPr>
                        <a:t>）</a:t>
                      </a:r>
                      <a:endParaRPr lang="zh-CN" sz="2400" b="0" i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0" i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69900</a:t>
                      </a:r>
                      <a:endParaRPr lang="zh-CN" sz="2400" b="0" i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0" i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91600</a:t>
                      </a:r>
                      <a:endParaRPr lang="zh-CN" sz="2400" b="0" i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0" i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161500</a:t>
                      </a:r>
                      <a:endParaRPr lang="zh-CN" sz="2400" b="0" i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93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66656"/>
            <a:ext cx="8913813" cy="914400"/>
          </a:xfrm>
        </p:spPr>
        <p:txBody>
          <a:bodyPr>
            <a:normAutofit/>
          </a:bodyPr>
          <a:lstStyle/>
          <a:p>
            <a:r>
              <a:rPr kumimoji="1" lang="zh-CN" altLang="en-US" sz="2800" dirty="0" smtClean="0"/>
              <a:t>硬件部分：</a:t>
            </a:r>
            <a:r>
              <a:rPr kumimoji="1" lang="en-US" altLang="zh-CN" sz="2800" dirty="0" smtClean="0"/>
              <a:t>Version2</a:t>
            </a:r>
            <a:endParaRPr kumimoji="1" lang="zh-CN" altLang="en-US" sz="28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379452"/>
              </p:ext>
            </p:extLst>
          </p:nvPr>
        </p:nvGraphicFramePr>
        <p:xfrm>
          <a:off x="532739" y="2291755"/>
          <a:ext cx="7862008" cy="388857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965502"/>
                <a:gridCol w="1683643"/>
                <a:gridCol w="2617550"/>
                <a:gridCol w="1595313"/>
              </a:tblGrid>
              <a:tr h="972144">
                <a:tc>
                  <a:txBody>
                    <a:bodyPr/>
                    <a:lstStyle/>
                    <a:p>
                      <a:endParaRPr lang="zh-CN" sz="2400" b="0" i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  <a:latin typeface="+mn-ea"/>
                          <a:ea typeface="+mn-ea"/>
                        </a:rPr>
                        <a:t>手机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  <a:latin typeface="+mn-ea"/>
                          <a:ea typeface="+mn-ea"/>
                        </a:rPr>
                        <a:t>红米</a:t>
                      </a:r>
                      <a:r>
                        <a:rPr lang="en-US" altLang="zh-CN" sz="2400" kern="0" dirty="0" smtClean="0">
                          <a:effectLst/>
                          <a:latin typeface="+mn-ea"/>
                          <a:ea typeface="+mn-ea"/>
                        </a:rPr>
                        <a:t>2A</a:t>
                      </a:r>
                      <a:endParaRPr lang="zh-CN" sz="2400" b="0" i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400" kern="0" dirty="0" smtClean="0">
                          <a:effectLst/>
                          <a:latin typeface="+mn-ea"/>
                          <a:ea typeface="+mn-ea"/>
                        </a:rPr>
                        <a:t>手环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400" kern="0" dirty="0" smtClean="0">
                          <a:effectLst/>
                          <a:latin typeface="+mn-ea"/>
                          <a:ea typeface="+mn-ea"/>
                        </a:rPr>
                        <a:t>Jawbone</a:t>
                      </a:r>
                      <a:r>
                        <a:rPr lang="en-US" altLang="zh-CN" sz="2400" kern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2400" b="0" i="0" kern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M</a:t>
                      </a:r>
                      <a:r>
                        <a:rPr lang="en-US" altLang="zh-CN" sz="2400" b="0" i="0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ove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  <a:latin typeface="+mn-ea"/>
                          <a:ea typeface="+mn-ea"/>
                        </a:rPr>
                        <a:t>合计</a:t>
                      </a:r>
                      <a:endParaRPr lang="zh-CN" sz="2400" b="0" i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</a:tr>
              <a:tr h="97214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  <a:latin typeface="+mn-ea"/>
                          <a:ea typeface="+mn-ea"/>
                        </a:rPr>
                        <a:t>      单价</a:t>
                      </a:r>
                      <a:endParaRPr lang="zh-CN" sz="2400" b="0" i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0" i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699</a:t>
                      </a:r>
                      <a:endParaRPr lang="zh-CN" sz="2400" b="0" i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0" i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458</a:t>
                      </a:r>
                      <a:endParaRPr lang="zh-CN" sz="2400" b="0" i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2400" b="0" i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100" marR="38100" marT="38100" marB="38100" anchor="ctr"/>
                </a:tc>
              </a:tr>
              <a:tr h="97214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  <a:latin typeface="+mn-ea"/>
                          <a:ea typeface="+mn-ea"/>
                        </a:rPr>
                        <a:t>      数量</a:t>
                      </a:r>
                      <a:endParaRPr lang="zh-CN" sz="2400" b="0" i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2400" b="0" i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en-US" altLang="zh-CN" sz="2400" b="0" i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5</a:t>
                      </a:r>
                      <a:endParaRPr lang="zh-CN" sz="2400" b="0" i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2400" b="0" i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3</a:t>
                      </a:r>
                      <a:r>
                        <a:rPr lang="en-US" altLang="zh-CN" sz="2400" b="0" i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00</a:t>
                      </a:r>
                      <a:endParaRPr lang="zh-CN" sz="2400" b="0" i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2400" b="0" i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100" marR="38100" marT="38100" marB="38100" anchor="ctr"/>
                </a:tc>
              </a:tr>
              <a:tr h="97214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  <a:latin typeface="+mn-ea"/>
                          <a:ea typeface="+mn-ea"/>
                        </a:rPr>
                        <a:t>      总价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400" kern="0" dirty="0" smtClean="0">
                          <a:effectLst/>
                          <a:latin typeface="+mn-ea"/>
                          <a:ea typeface="+mn-ea"/>
                        </a:rPr>
                        <a:t>（</a:t>
                      </a:r>
                      <a:r>
                        <a:rPr lang="zh-CN" sz="2400" kern="0" dirty="0" smtClean="0">
                          <a:effectLst/>
                          <a:latin typeface="+mn-ea"/>
                          <a:ea typeface="+mn-ea"/>
                        </a:rPr>
                        <a:t>人民币</a:t>
                      </a:r>
                      <a:r>
                        <a:rPr lang="zh-CN" altLang="en-US" sz="2400" kern="0" dirty="0" smtClean="0">
                          <a:effectLst/>
                          <a:latin typeface="+mn-ea"/>
                          <a:ea typeface="+mn-ea"/>
                        </a:rPr>
                        <a:t>）</a:t>
                      </a:r>
                      <a:endParaRPr lang="zh-CN" sz="2400" b="0" i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2400" b="0" i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r>
                        <a:rPr lang="en-US" altLang="zh-CN" sz="2400" b="0" i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7475</a:t>
                      </a:r>
                      <a:endParaRPr lang="zh-CN" sz="2400" b="0" i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0" i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137400</a:t>
                      </a:r>
                      <a:endParaRPr lang="zh-CN" sz="2400" b="0" i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0" i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154875</a:t>
                      </a:r>
                      <a:endParaRPr lang="zh-CN" sz="2400" b="0" i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033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66656"/>
            <a:ext cx="8913813" cy="914400"/>
          </a:xfrm>
        </p:spPr>
        <p:txBody>
          <a:bodyPr>
            <a:normAutofit/>
          </a:bodyPr>
          <a:lstStyle/>
          <a:p>
            <a:r>
              <a:rPr kumimoji="1" lang="zh-CN" altLang="en-US" sz="2800" dirty="0" smtClean="0"/>
              <a:t>硬件部分：</a:t>
            </a:r>
            <a:r>
              <a:rPr kumimoji="1" lang="en-US" altLang="zh-CN" sz="2800" dirty="0" smtClean="0"/>
              <a:t>Version3</a:t>
            </a:r>
            <a:endParaRPr kumimoji="1" lang="zh-CN" altLang="en-US" sz="28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25913"/>
              </p:ext>
            </p:extLst>
          </p:nvPr>
        </p:nvGraphicFramePr>
        <p:xfrm>
          <a:off x="532739" y="2291755"/>
          <a:ext cx="7862008" cy="388857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965502"/>
                <a:gridCol w="1683643"/>
                <a:gridCol w="2617550"/>
                <a:gridCol w="1595313"/>
              </a:tblGrid>
              <a:tr h="972144">
                <a:tc>
                  <a:txBody>
                    <a:bodyPr/>
                    <a:lstStyle/>
                    <a:p>
                      <a:endParaRPr lang="zh-CN" sz="2400" b="0" i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  <a:latin typeface="+mn-ea"/>
                          <a:ea typeface="+mn-ea"/>
                        </a:rPr>
                        <a:t>手机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  <a:latin typeface="+mn-ea"/>
                          <a:ea typeface="+mn-ea"/>
                        </a:rPr>
                        <a:t>红米</a:t>
                      </a:r>
                      <a:r>
                        <a:rPr lang="en-US" altLang="zh-CN" sz="2400" kern="0" dirty="0" smtClean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zh-CN" sz="2400" b="0" i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+mn-ea"/>
                          <a:ea typeface="+mn-ea"/>
                        </a:rPr>
                        <a:t>手</a:t>
                      </a:r>
                      <a:r>
                        <a:rPr lang="en-US" sz="2400" kern="0" dirty="0" smtClean="0">
                          <a:effectLst/>
                          <a:latin typeface="+mn-ea"/>
                          <a:ea typeface="+mn-ea"/>
                        </a:rPr>
                        <a:t>环</a:t>
                      </a:r>
                      <a:r>
                        <a:rPr lang="zh-CN" altLang="en-US" sz="2400" kern="0" dirty="0" smtClean="0"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en-US" altLang="zh-CN" sz="2400" kern="0" dirty="0" err="1" smtClean="0">
                          <a:effectLst/>
                          <a:latin typeface="+mn-ea"/>
                          <a:ea typeface="+mn-ea"/>
                        </a:rPr>
                        <a:t>Fitbit</a:t>
                      </a:r>
                      <a:r>
                        <a:rPr lang="en-US" altLang="zh-CN" sz="2400" kern="0" dirty="0" smtClean="0">
                          <a:effectLst/>
                          <a:latin typeface="+mn-ea"/>
                          <a:ea typeface="+mn-ea"/>
                        </a:rPr>
                        <a:t> Charge HR</a:t>
                      </a:r>
                      <a:endParaRPr lang="en-US" altLang="zh-CN" sz="2400" b="0" i="0" kern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  <a:latin typeface="+mn-ea"/>
                          <a:ea typeface="+mn-ea"/>
                        </a:rPr>
                        <a:t>合计</a:t>
                      </a:r>
                      <a:endParaRPr lang="zh-CN" sz="2400" b="0" i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</a:tr>
              <a:tr h="97214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  <a:latin typeface="+mn-ea"/>
                          <a:ea typeface="+mn-ea"/>
                        </a:rPr>
                        <a:t>      单价</a:t>
                      </a:r>
                      <a:endParaRPr lang="zh-CN" sz="2400" b="0" i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0" i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699</a:t>
                      </a:r>
                      <a:endParaRPr lang="zh-CN" sz="2400" b="0" i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0" i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1298</a:t>
                      </a:r>
                      <a:r>
                        <a:rPr lang="zh-CN" altLang="en-US" sz="2400" b="0" i="0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（天猫）</a:t>
                      </a:r>
                      <a:endParaRPr lang="en-US" altLang="zh-CN" sz="2400" b="0" i="0" kern="10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0" i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1198</a:t>
                      </a:r>
                      <a:r>
                        <a:rPr lang="zh-CN" altLang="en-US" sz="2400" b="0" i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（</a:t>
                      </a:r>
                      <a:r>
                        <a:rPr lang="en-US" altLang="zh-CN" sz="2400" b="0" i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Amazon.cn</a:t>
                      </a:r>
                      <a:r>
                        <a:rPr lang="zh-CN" altLang="en-US" sz="2400" b="0" i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）</a:t>
                      </a:r>
                      <a:endParaRPr lang="zh-CN" sz="2400" b="0" i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2400" b="0" i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100" marR="38100" marT="38100" marB="38100" anchor="ctr"/>
                </a:tc>
              </a:tr>
              <a:tr h="97214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  <a:latin typeface="+mn-ea"/>
                          <a:ea typeface="+mn-ea"/>
                        </a:rPr>
                        <a:t>      数量</a:t>
                      </a:r>
                      <a:endParaRPr lang="zh-CN" sz="2400" b="0" i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0" i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80</a:t>
                      </a:r>
                      <a:endParaRPr lang="zh-CN" sz="2400" b="0" i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0" i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80</a:t>
                      </a:r>
                      <a:endParaRPr lang="zh-CN" sz="2400" b="0" i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2400" b="0" i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100" marR="38100" marT="38100" marB="38100" anchor="ctr"/>
                </a:tc>
              </a:tr>
              <a:tr h="97214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  <a:latin typeface="+mn-ea"/>
                          <a:ea typeface="+mn-ea"/>
                        </a:rPr>
                        <a:t>      总价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400" kern="0" dirty="0" smtClean="0">
                          <a:effectLst/>
                          <a:latin typeface="+mn-ea"/>
                          <a:ea typeface="+mn-ea"/>
                        </a:rPr>
                        <a:t>（</a:t>
                      </a:r>
                      <a:r>
                        <a:rPr lang="zh-CN" sz="2400" kern="0" dirty="0" smtClean="0">
                          <a:effectLst/>
                          <a:latin typeface="+mn-ea"/>
                          <a:ea typeface="+mn-ea"/>
                        </a:rPr>
                        <a:t>人民币</a:t>
                      </a:r>
                      <a:r>
                        <a:rPr lang="zh-CN" altLang="en-US" sz="2400" kern="0" dirty="0" smtClean="0">
                          <a:effectLst/>
                          <a:latin typeface="+mn-ea"/>
                          <a:ea typeface="+mn-ea"/>
                        </a:rPr>
                        <a:t>）</a:t>
                      </a:r>
                      <a:endParaRPr lang="zh-CN" sz="2400" b="0" i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0" i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55920</a:t>
                      </a:r>
                      <a:endParaRPr lang="zh-CN" sz="2400" b="0" i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0" i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103840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0" i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95840</a:t>
                      </a:r>
                      <a:endParaRPr lang="zh-CN" sz="2400" b="0" i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0" i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159760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0" i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151760</a:t>
                      </a:r>
                      <a:endParaRPr lang="zh-CN" sz="2400" b="0" i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033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81542"/>
            <a:ext cx="8915400" cy="53142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 smtClean="0"/>
              <a:t/>
            </a:r>
            <a:br>
              <a:rPr kumimoji="1" lang="en-US" altLang="zh-CN" sz="2800" dirty="0" smtClean="0"/>
            </a:br>
            <a:r>
              <a:rPr kumimoji="1" lang="en-US" altLang="zh-CN" sz="2800" dirty="0"/>
              <a:t/>
            </a:r>
            <a:br>
              <a:rPr kumimoji="1" lang="en-US" altLang="zh-CN" sz="2800" dirty="0"/>
            </a:br>
            <a:r>
              <a:rPr kumimoji="1" lang="en-US" altLang="zh-CN" sz="2800" dirty="0" smtClean="0"/>
              <a:t/>
            </a:r>
            <a:br>
              <a:rPr kumimoji="1" lang="en-US" altLang="zh-CN" sz="2800" dirty="0" smtClean="0"/>
            </a:br>
            <a:r>
              <a:rPr kumimoji="1" lang="en-US" altLang="zh-CN" sz="2800" dirty="0"/>
              <a:t/>
            </a:r>
            <a:br>
              <a:rPr kumimoji="1" lang="en-US" altLang="zh-CN" sz="2800" dirty="0"/>
            </a:br>
            <a:r>
              <a:rPr kumimoji="1" lang="en-US" altLang="zh-CN" dirty="0">
                <a:latin typeface="+mn-ea"/>
                <a:ea typeface="+mn-ea"/>
              </a:rPr>
              <a:t>1</a:t>
            </a:r>
            <a:r>
              <a:rPr kumimoji="1" lang="en-US" altLang="zh-CN" dirty="0" smtClean="0">
                <a:latin typeface="+mn-ea"/>
                <a:ea typeface="+mn-ea"/>
              </a:rPr>
              <a:t>.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研究设备选型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   </a:t>
            </a:r>
            <a:r>
              <a:rPr kumimoji="1" lang="en-US" altLang="zh-CN" sz="2800" dirty="0" smtClean="0">
                <a:latin typeface="+mn-ea"/>
              </a:rPr>
              <a:t>1.1</a:t>
            </a:r>
            <a:r>
              <a:rPr kumimoji="1" lang="en-US" altLang="zh-CN" sz="2800" dirty="0" smtClean="0"/>
              <a:t> </a:t>
            </a:r>
            <a:r>
              <a:rPr kumimoji="1" lang="zh-CN" altLang="en-US" sz="2800" dirty="0"/>
              <a:t>移动终端：小米手机</a:t>
            </a:r>
            <a:r>
              <a:rPr kumimoji="1" lang="en-US" altLang="zh-CN" sz="2800" dirty="0"/>
              <a:t/>
            </a:r>
            <a:br>
              <a:rPr kumimoji="1" lang="en-US" altLang="zh-CN" sz="2800" dirty="0"/>
            </a:br>
            <a:r>
              <a:rPr kumimoji="1" lang="en-US" altLang="zh-CN" sz="2800" dirty="0" smtClean="0"/>
              <a:t>    </a:t>
            </a:r>
            <a:r>
              <a:rPr kumimoji="1" lang="en-US" altLang="zh-CN" sz="2800" dirty="0" smtClean="0">
                <a:latin typeface="+mn-ea"/>
              </a:rPr>
              <a:t>1.</a:t>
            </a:r>
            <a:r>
              <a:rPr kumimoji="1" lang="zh-CN" altLang="zh-CN" sz="2800" dirty="0" smtClean="0">
                <a:latin typeface="+mn-ea"/>
              </a:rPr>
              <a:t>2</a:t>
            </a:r>
            <a:r>
              <a:rPr kumimoji="1" lang="en-US" altLang="zh-CN" sz="2800" dirty="0" smtClean="0"/>
              <a:t> </a:t>
            </a:r>
            <a:r>
              <a:rPr kumimoji="1" lang="zh-CN" altLang="en-US" sz="2800" dirty="0"/>
              <a:t>数据采集：</a:t>
            </a:r>
            <a:r>
              <a:rPr kumimoji="1" lang="zh-CN" altLang="en-US" sz="2800" dirty="0" smtClean="0"/>
              <a:t>智能手环</a:t>
            </a:r>
            <a:r>
              <a:rPr kumimoji="1" lang="en-US" altLang="zh-CN" sz="2800" dirty="0" smtClean="0"/>
              <a:t/>
            </a:r>
            <a:br>
              <a:rPr kumimoji="1" lang="en-US" altLang="zh-CN" sz="2800" dirty="0" smtClean="0"/>
            </a:br>
            <a:r>
              <a:rPr kumimoji="1" lang="zh-CN" altLang="zh-CN" dirty="0" smtClean="0">
                <a:latin typeface="+mn-ea"/>
                <a:ea typeface="+mn-ea"/>
              </a:rPr>
              <a:t>2</a:t>
            </a:r>
            <a:r>
              <a:rPr kumimoji="1" lang="en-US" altLang="zh-CN" dirty="0" smtClean="0">
                <a:latin typeface="+mn-ea"/>
                <a:ea typeface="+mn-ea"/>
              </a:rPr>
              <a:t>.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软件需求框架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    </a:t>
            </a:r>
            <a:r>
              <a:rPr kumimoji="1" lang="en-US" altLang="zh-CN" sz="2800" dirty="0" smtClean="0">
                <a:latin typeface="+mn-ea"/>
                <a:ea typeface="+mn-ea"/>
              </a:rPr>
              <a:t>2.1 </a:t>
            </a:r>
            <a:r>
              <a:rPr kumimoji="1" lang="zh-CN" altLang="en-US" sz="2800" dirty="0" smtClean="0">
                <a:latin typeface="+mn-ea"/>
                <a:ea typeface="+mn-ea"/>
              </a:rPr>
              <a:t>基于手机数据采集</a:t>
            </a:r>
            <a:r>
              <a:rPr kumimoji="1" lang="en-US" altLang="zh-CN" sz="2800" dirty="0" smtClean="0">
                <a:latin typeface="+mn-ea"/>
                <a:ea typeface="+mn-ea"/>
              </a:rPr>
              <a:t>APP</a:t>
            </a:r>
            <a:r>
              <a:rPr kumimoji="1" lang="en-US" altLang="zh-CN" sz="2800" dirty="0">
                <a:latin typeface="+mn-ea"/>
                <a:ea typeface="+mn-ea"/>
              </a:rPr>
              <a:t/>
            </a:r>
            <a:br>
              <a:rPr kumimoji="1" lang="en-US" altLang="zh-CN" sz="2800" dirty="0">
                <a:latin typeface="+mn-ea"/>
                <a:ea typeface="+mn-ea"/>
              </a:rPr>
            </a:br>
            <a:r>
              <a:rPr kumimoji="1" lang="en-US" altLang="zh-CN" sz="2800" dirty="0" smtClean="0">
                <a:latin typeface="+mn-ea"/>
                <a:ea typeface="+mn-ea"/>
              </a:rPr>
              <a:t>   </a:t>
            </a:r>
            <a:r>
              <a:rPr kumimoji="1" lang="zh-CN" altLang="zh-CN" sz="2800" dirty="0" smtClean="0">
                <a:latin typeface="+mn-ea"/>
                <a:ea typeface="+mn-ea"/>
              </a:rPr>
              <a:t>2</a:t>
            </a:r>
            <a:r>
              <a:rPr kumimoji="1" lang="en-US" altLang="zh-CN" sz="2800" dirty="0" smtClean="0">
                <a:latin typeface="+mn-ea"/>
                <a:ea typeface="+mn-ea"/>
              </a:rPr>
              <a:t>.2 </a:t>
            </a:r>
            <a:r>
              <a:rPr kumimoji="1" lang="zh-CN" altLang="en-US" sz="2800" dirty="0" smtClean="0">
                <a:latin typeface="+mn-ea"/>
                <a:ea typeface="+mn-ea"/>
              </a:rPr>
              <a:t>基于手机、手环数据采集的数据库</a:t>
            </a:r>
            <a:r>
              <a:rPr kumimoji="1" lang="en-US" altLang="zh-CN" sz="2800" dirty="0" smtClean="0">
                <a:latin typeface="+mn-ea"/>
                <a:ea typeface="+mn-ea"/>
              </a:rPr>
              <a:t/>
            </a:r>
            <a:br>
              <a:rPr kumimoji="1" lang="en-US" altLang="zh-CN" sz="2800" dirty="0" smtClean="0">
                <a:latin typeface="+mn-ea"/>
                <a:ea typeface="+mn-ea"/>
              </a:rPr>
            </a:br>
            <a:endParaRPr kumimoji="1" lang="zh-CN" altLang="en-US" sz="2800" dirty="0">
              <a:latin typeface="+mn-ea"/>
              <a:ea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0" y="5546567"/>
            <a:ext cx="8915400" cy="777240"/>
          </a:xfrm>
        </p:spPr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491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697096"/>
              </p:ext>
            </p:extLst>
          </p:nvPr>
        </p:nvGraphicFramePr>
        <p:xfrm>
          <a:off x="395288" y="1429933"/>
          <a:ext cx="8518525" cy="507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" name="文档" r:id="rId5" imgW="5410200" imgH="3225800" progId="Word.Document.12">
                  <p:embed/>
                </p:oleObj>
              </mc:Choice>
              <mc:Fallback>
                <p:oleObj name="文档" r:id="rId5" imgW="5410200" imgH="3225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288" y="1429933"/>
                        <a:ext cx="8518525" cy="5078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18581"/>
            <a:ext cx="8913813" cy="914400"/>
          </a:xfrm>
        </p:spPr>
        <p:txBody>
          <a:bodyPr>
            <a:normAutofit/>
          </a:bodyPr>
          <a:lstStyle/>
          <a:p>
            <a:r>
              <a:rPr kumimoji="1" lang="en-US" altLang="zh-CN" sz="2800" dirty="0">
                <a:latin typeface="+mn-ea"/>
              </a:rPr>
              <a:t>1.1</a:t>
            </a:r>
            <a:r>
              <a:rPr kumimoji="1" lang="en-US" altLang="zh-CN" sz="2800" dirty="0"/>
              <a:t> </a:t>
            </a:r>
            <a:r>
              <a:rPr kumimoji="1" lang="zh-CN" altLang="en-US" sz="2800" dirty="0" smtClean="0"/>
              <a:t>移动终端选择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376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>
            <a:normAutofit/>
          </a:bodyPr>
          <a:lstStyle/>
          <a:p>
            <a:r>
              <a:rPr kumimoji="1" lang="en-US" altLang="zh-CN" sz="2800" dirty="0">
                <a:latin typeface="+mn-ea"/>
                <a:ea typeface="+mn-ea"/>
              </a:rPr>
              <a:t>1.</a:t>
            </a:r>
            <a:r>
              <a:rPr kumimoji="1" lang="zh-CN" altLang="zh-CN" sz="2800" dirty="0">
                <a:latin typeface="+mn-ea"/>
                <a:ea typeface="+mn-ea"/>
              </a:rPr>
              <a:t>2</a:t>
            </a:r>
            <a:r>
              <a:rPr kumimoji="1" lang="en-US" altLang="zh-CN" sz="2800" dirty="0">
                <a:latin typeface="+mn-ea"/>
                <a:ea typeface="+mn-ea"/>
              </a:rPr>
              <a:t> </a:t>
            </a:r>
            <a:r>
              <a:rPr kumimoji="1" lang="zh-CN" altLang="en-US" sz="2800" dirty="0" smtClean="0">
                <a:latin typeface="+mn-ea"/>
                <a:ea typeface="+mn-ea"/>
              </a:rPr>
              <a:t>智能手环选择</a:t>
            </a:r>
            <a:endParaRPr kumimoji="1" lang="zh-CN" altLang="en-US" sz="2800" dirty="0">
              <a:latin typeface="+mn-ea"/>
              <a:ea typeface="+mn-ea"/>
            </a:endParaRPr>
          </a:p>
        </p:txBody>
      </p:sp>
      <p:pic>
        <p:nvPicPr>
          <p:cNvPr id="4" name="图片 3" descr="屏幕快照 2015-05-09 下午1.39.2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3" r="10417"/>
          <a:stretch/>
        </p:blipFill>
        <p:spPr>
          <a:xfrm>
            <a:off x="0" y="1223668"/>
            <a:ext cx="4292112" cy="4941173"/>
          </a:xfrm>
          <a:prstGeom prst="rect">
            <a:avLst/>
          </a:prstGeom>
        </p:spPr>
      </p:pic>
      <p:pic>
        <p:nvPicPr>
          <p:cNvPr id="5" name="图片 4" descr="屏幕快照 2015-05-09 下午1.41.0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669"/>
            <a:ext cx="8913813" cy="546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48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8476"/>
            <a:ext cx="8913813" cy="914400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Fitbit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无需手机也可导出数据</a:t>
            </a:r>
            <a:endParaRPr kumimoji="1" lang="zh-CN" altLang="en-US" sz="2800" dirty="0"/>
          </a:p>
        </p:txBody>
      </p:sp>
      <p:pic>
        <p:nvPicPr>
          <p:cNvPr id="4" name="图片 3" descr="Fitbit无需手机也可导出数据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87" y="1104870"/>
            <a:ext cx="7581048" cy="575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33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Fitbit AP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875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95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01536"/>
            <a:ext cx="9144000" cy="914400"/>
          </a:xfrm>
        </p:spPr>
        <p:txBody>
          <a:bodyPr>
            <a:normAutofit/>
          </a:bodyPr>
          <a:lstStyle/>
          <a:p>
            <a:r>
              <a:rPr kumimoji="1" lang="en-US" altLang="zh-CN" sz="2800" dirty="0">
                <a:latin typeface="+mn-ea"/>
              </a:rPr>
              <a:t>2.1 </a:t>
            </a:r>
            <a:r>
              <a:rPr kumimoji="1" lang="zh-CN" altLang="en-US" sz="2800" dirty="0">
                <a:latin typeface="+mn-ea"/>
              </a:rPr>
              <a:t>基于手机数据采集</a:t>
            </a:r>
            <a:r>
              <a:rPr kumimoji="1" lang="en-US" altLang="zh-CN" sz="2800" dirty="0" smtClean="0">
                <a:latin typeface="+mn-ea"/>
              </a:rPr>
              <a:t>APP——</a:t>
            </a:r>
            <a:r>
              <a:rPr kumimoji="1" lang="zh-CN" altLang="en-US" sz="2800" dirty="0" smtClean="0">
                <a:latin typeface="+mn-ea"/>
              </a:rPr>
              <a:t>基于</a:t>
            </a:r>
            <a:r>
              <a:rPr kumimoji="1" lang="en-US" altLang="zh-CN" sz="2800" dirty="0" err="1" smtClean="0">
                <a:latin typeface="+mn-ea"/>
              </a:rPr>
              <a:t>Funf</a:t>
            </a:r>
            <a:r>
              <a:rPr kumimoji="1" lang="zh-CN" altLang="en-US" sz="2800" dirty="0" smtClean="0">
                <a:latin typeface="+mn-ea"/>
              </a:rPr>
              <a:t>架构</a:t>
            </a:r>
            <a:endParaRPr kumimoji="1" lang="zh-CN" altLang="en-US" sz="2800" dirty="0"/>
          </a:p>
        </p:txBody>
      </p:sp>
      <p:pic>
        <p:nvPicPr>
          <p:cNvPr id="4" name="图片 3" descr="Fun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664"/>
            <a:ext cx="9144000" cy="597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03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>
            <a:normAutofit/>
          </a:bodyPr>
          <a:lstStyle/>
          <a:p>
            <a:r>
              <a:rPr kumimoji="1" lang="zh-CN" altLang="en-US" sz="2800" dirty="0" smtClean="0"/>
              <a:t>手机端</a:t>
            </a:r>
            <a:r>
              <a:rPr kumimoji="1" lang="en-US" altLang="zh-CN" sz="2800" dirty="0" smtClean="0"/>
              <a:t>APP</a:t>
            </a:r>
            <a:r>
              <a:rPr kumimoji="1" lang="zh-CN" altLang="en-US" sz="2800" dirty="0" smtClean="0"/>
              <a:t>数据采集功能与数据需求：</a:t>
            </a:r>
            <a:endParaRPr kumimoji="1"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723" y="1216796"/>
            <a:ext cx="8542090" cy="5397244"/>
          </a:xfrm>
        </p:spPr>
        <p:txBody>
          <a:bodyPr>
            <a:normAutofit fontScale="92500"/>
          </a:bodyPr>
          <a:lstStyle/>
          <a:p>
            <a:r>
              <a:rPr kumimoji="1" lang="zh-CN" altLang="en-US" dirty="0"/>
              <a:t>手</a:t>
            </a:r>
            <a:r>
              <a:rPr kumimoji="1" lang="zh-CN" altLang="en-US" dirty="0" smtClean="0"/>
              <a:t>机端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zh-CN" altLang="en-US" dirty="0" smtClean="0"/>
              <a:t>手机定位模块：时空行为数据（时间精度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～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秒，空间精度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米），活动点，对应活动点的活动时刻；</a:t>
            </a:r>
            <a:endParaRPr kumimoji="1" lang="zh-CN" altLang="en-US" dirty="0"/>
          </a:p>
          <a:p>
            <a:r>
              <a:rPr kumimoji="1" lang="en-US" altLang="zh-CN" dirty="0" smtClean="0"/>
              <a:t>    Bluetooth</a:t>
            </a:r>
            <a:r>
              <a:rPr kumimoji="1" lang="zh-CN" altLang="en-US" dirty="0" smtClean="0"/>
              <a:t>：识别用户之间空间尺度</a:t>
            </a:r>
            <a:r>
              <a:rPr kumimoji="1" lang="en-US" altLang="zh-CN" dirty="0"/>
              <a:t>≤1m</a:t>
            </a:r>
            <a:r>
              <a:rPr kumimoji="1" lang="zh-CN" altLang="en-US" dirty="0" smtClean="0"/>
              <a:t>距离；计算保持这种距离状态的时长；（</a:t>
            </a:r>
            <a:r>
              <a:rPr kumimoji="1" lang="en-US" altLang="zh-CN" dirty="0"/>
              <a:t>95%</a:t>
            </a:r>
            <a:r>
              <a:rPr kumimoji="1" lang="zh-CN" altLang="en-US" dirty="0"/>
              <a:t>的精确度，识别</a:t>
            </a:r>
            <a:r>
              <a:rPr kumimoji="1" lang="en-US" altLang="zh-CN" dirty="0"/>
              <a:t>1m</a:t>
            </a:r>
            <a:r>
              <a:rPr kumimoji="1" lang="zh-CN" altLang="en-US" dirty="0"/>
              <a:t>距离，</a:t>
            </a:r>
            <a:r>
              <a:rPr kumimoji="1" lang="en-US" altLang="zh-CN" dirty="0"/>
              <a:t>2009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Alex </a:t>
            </a:r>
            <a:r>
              <a:rPr kumimoji="1" lang="en-US" altLang="zh-CN" dirty="0" err="1"/>
              <a:t>Pentland</a:t>
            </a:r>
            <a:r>
              <a:rPr kumimoji="1" lang="zh-CN" altLang="en-US" dirty="0"/>
              <a:t>）</a:t>
            </a:r>
          </a:p>
          <a:p>
            <a:r>
              <a:rPr kumimoji="1" lang="en-US" altLang="zh-CN" dirty="0" smtClean="0"/>
              <a:t>    Microphone</a:t>
            </a:r>
            <a:r>
              <a:rPr kumimoji="1" lang="zh-CN" altLang="en-US" dirty="0" smtClean="0"/>
              <a:t>：当蓝牙识别两个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之间距离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≤1m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保持Χ秒（需要实验观测后确定</a:t>
            </a:r>
            <a:r>
              <a:rPr kumimoji="1" lang="zh-CN" altLang="en-US" dirty="0"/>
              <a:t>Χ</a:t>
            </a:r>
            <a:r>
              <a:rPr kumimoji="1" lang="zh-CN" altLang="en-US" dirty="0" smtClean="0"/>
              <a:t>）后（应避免多次无效开启应用程序造不必要的功耗</a:t>
            </a:r>
            <a:r>
              <a:rPr kumimoji="1" lang="zh-CN" altLang="en-US" dirty="0"/>
              <a:t>）</a:t>
            </a:r>
            <a:r>
              <a:rPr kumimoji="1" lang="zh-CN" altLang="en-US" dirty="0" smtClean="0"/>
              <a:t>，启动</a:t>
            </a:r>
            <a:r>
              <a:rPr kumimoji="1" lang="en-US" altLang="zh-CN" dirty="0"/>
              <a:t>Microphone</a:t>
            </a:r>
            <a:r>
              <a:rPr kumimoji="1" lang="zh-CN" altLang="en-US" dirty="0"/>
              <a:t>，进行语音识别</a:t>
            </a:r>
            <a:r>
              <a:rPr kumimoji="1" lang="zh-CN" altLang="en-US" dirty="0" smtClean="0"/>
              <a:t>，不记录话语内容仅纪录语音始末时间点；</a:t>
            </a:r>
            <a:endParaRPr kumimoji="1" lang="zh-CN" altLang="en-US" dirty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zh-CN" altLang="en-US" dirty="0" smtClean="0"/>
              <a:t>三轴陀螺仪：纪录每一秒钟的身体状态数据；气压计（手环中）：海拔高度；</a:t>
            </a:r>
            <a:endParaRPr kumimoji="1" lang="zh-CN" altLang="en-US" dirty="0"/>
          </a:p>
          <a:p>
            <a:r>
              <a:rPr kumimoji="1" lang="en-US" altLang="zh-CN" dirty="0" smtClean="0"/>
              <a:t>    IM</a:t>
            </a:r>
            <a:r>
              <a:rPr kumimoji="1" lang="zh-CN" altLang="en-US" dirty="0"/>
              <a:t>（</a:t>
            </a:r>
            <a:r>
              <a:rPr kumimoji="1" lang="en-US" altLang="zh-CN" dirty="0"/>
              <a:t>Instant Message</a:t>
            </a:r>
            <a:r>
              <a:rPr kumimoji="1" lang="zh-CN" altLang="en-US" dirty="0"/>
              <a:t>）</a:t>
            </a:r>
            <a:r>
              <a:rPr kumimoji="1" lang="zh-CN" altLang="en-US" dirty="0" smtClean="0"/>
              <a:t>：通话时间、时长，是否使用短讯及数量；手机屏幕点亮次数和时间点。</a:t>
            </a:r>
            <a:endParaRPr kumimoji="1" lang="zh-CN" altLang="en-US" dirty="0"/>
          </a:p>
          <a:p>
            <a:r>
              <a:rPr kumimoji="1" lang="zh-CN" altLang="en-US" dirty="0" smtClean="0"/>
              <a:t>采集运动手环：步数，心率，活动时段和活动量，步行距离，睡眠质量；</a:t>
            </a:r>
            <a:endParaRPr kumimoji="1"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5513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>
            <a:normAutofit/>
          </a:bodyPr>
          <a:lstStyle/>
          <a:p>
            <a:r>
              <a:rPr kumimoji="1" lang="zh-CN" altLang="zh-CN" sz="2800" dirty="0" smtClean="0">
                <a:latin typeface="+mn-ea"/>
              </a:rPr>
              <a:t>2</a:t>
            </a:r>
            <a:r>
              <a:rPr kumimoji="1" lang="en-US" altLang="zh-CN" sz="2800" smtClean="0">
                <a:latin typeface="+mn-ea"/>
              </a:rPr>
              <a:t>.2 </a:t>
            </a:r>
            <a:r>
              <a:rPr kumimoji="1" lang="zh-CN" altLang="en-US" sz="2800" smtClean="0">
                <a:latin typeface="+mn-ea"/>
              </a:rPr>
              <a:t>数据库</a:t>
            </a:r>
            <a:r>
              <a:rPr kumimoji="1" lang="zh-CN" altLang="en-US" sz="2800" dirty="0" smtClean="0">
                <a:latin typeface="+mn-ea"/>
              </a:rPr>
              <a:t>：</a:t>
            </a:r>
            <a:r>
              <a:rPr kumimoji="1" lang="zh-CN" altLang="en-US" sz="2800" dirty="0" smtClean="0"/>
              <a:t>建立多用户数据集并将其可视化</a:t>
            </a:r>
            <a:endParaRPr kumimoji="1" lang="zh-CN" altLang="en-US" sz="2800" dirty="0"/>
          </a:p>
        </p:txBody>
      </p:sp>
      <p:pic>
        <p:nvPicPr>
          <p:cNvPr id="4" name="图片 3" descr="fitbit数字面板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2752"/>
            <a:ext cx="9144000" cy="532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52871"/>
      </p:ext>
    </p:extLst>
  </p:cSld>
  <p:clrMapOvr>
    <a:masterClrMapping/>
  </p:clrMapOvr>
</p:sld>
</file>

<file path=ppt/theme/theme1.xml><?xml version="1.0" encoding="utf-8"?>
<a:theme xmlns:a="http://schemas.openxmlformats.org/drawingml/2006/main" name="醒目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醒目.thmx</Template>
  <TotalTime>231</TotalTime>
  <Words>645</Words>
  <Application>Microsoft Macintosh PowerPoint</Application>
  <PresentationFormat>全屏显示(4:3)</PresentationFormat>
  <Paragraphs>98</Paragraphs>
  <Slides>13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醒目</vt:lpstr>
      <vt:lpstr>文档</vt:lpstr>
      <vt:lpstr>研究设备选型于软件需求架构</vt:lpstr>
      <vt:lpstr>    1. 研究设备选型    1.1 移动终端：小米手机     1.2 数据采集：智能手环 2. 软件需求框架     2.1 基于手机数据采集APP    2.2 基于手机、手环数据采集的数据库 </vt:lpstr>
      <vt:lpstr>1.1 移动终端选择</vt:lpstr>
      <vt:lpstr>1.2 智能手环选择</vt:lpstr>
      <vt:lpstr>Fitbit 无需手机也可导出数据</vt:lpstr>
      <vt:lpstr>PowerPoint 演示文稿</vt:lpstr>
      <vt:lpstr>2.1 基于手机数据采集APP——基于Funf架构</vt:lpstr>
      <vt:lpstr>手机端APP数据采集功能与数据需求：</vt:lpstr>
      <vt:lpstr>2.2 数据库：建立多用户数据集并将其可视化</vt:lpstr>
      <vt:lpstr>其他问题及措施：</vt:lpstr>
      <vt:lpstr>硬件部分：Version1</vt:lpstr>
      <vt:lpstr>硬件部分：Version2</vt:lpstr>
      <vt:lpstr>硬件部分：Version3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研究设备选型于软件需求架构</dc:title>
  <dc:creator>嘉田 卜</dc:creator>
  <cp:lastModifiedBy>嘉田 卜</cp:lastModifiedBy>
  <cp:revision>180</cp:revision>
  <dcterms:created xsi:type="dcterms:W3CDTF">2015-05-09T04:52:03Z</dcterms:created>
  <dcterms:modified xsi:type="dcterms:W3CDTF">2015-05-10T05:12:45Z</dcterms:modified>
</cp:coreProperties>
</file>