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Gill Sans" panose="020B0502020104020203" pitchFamily="34" charset="-79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jQq8p6zfbKeo7cdLMycJL02Fjf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C0395A-9842-42C8-B4D9-9EC4036B6AB2}">
  <a:tblStyle styleId="{A3C0395A-9842-42C8-B4D9-9EC4036B6AB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0F7"/>
          </a:solidFill>
        </a:fill>
      </a:tcStyle>
    </a:wholeTbl>
    <a:band1H>
      <a:tcTxStyle/>
      <a:tcStyle>
        <a:tcBdr/>
        <a:fill>
          <a:solidFill>
            <a:srgbClr val="CDDF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F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94695"/>
  </p:normalViewPr>
  <p:slideViewPr>
    <p:cSldViewPr snapToGrid="0">
      <p:cViewPr varScale="1">
        <p:scale>
          <a:sx n="101" d="100"/>
          <a:sy n="101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1999-0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d.nist.gov/vuln/detail/cve-2006-098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"/>
          <p:cNvSpPr txBox="1"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</a:pPr>
            <a:r>
              <a:rPr lang="en-US" sz="6600" b="0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Navigating a Cybersecurity Incident</a:t>
            </a:r>
            <a:endParaRPr lang="en-US" dirty="0"/>
          </a:p>
        </p:txBody>
      </p:sp>
      <p:sp>
        <p:nvSpPr>
          <p:cNvPr id="115" name="Google Shape;115;p1"/>
          <p:cNvSpPr/>
          <p:nvPr/>
        </p:nvSpPr>
        <p:spPr>
          <a:xfrm rot="-54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rgbClr val="FFFEFF"/>
                </a:solidFill>
                <a:latin typeface="Gill Sans"/>
                <a:ea typeface="Gill Sans"/>
                <a:cs typeface="Gill Sans"/>
                <a:sym typeface="Gill Sans"/>
              </a:rPr>
              <a:t>THREAT SUMMARY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4534935" y="1037968"/>
            <a:ext cx="6725899" cy="482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Situation: </a:t>
            </a:r>
          </a:p>
          <a:p>
            <a:pPr marL="742950" lvl="1" indent="-285750">
              <a:spcBef>
                <a:spcPts val="0"/>
              </a:spcBef>
              <a:buSzPts val="1472"/>
              <a:buFont typeface="Arial" panose="020B0604020202020204" pitchFamily="34" charset="0"/>
              <a:buChar char="•"/>
            </a:pPr>
            <a:r>
              <a:rPr lang="en-US" sz="1400" dirty="0"/>
              <a:t>Hospital A, Hospital B, and Hospital C can not access their centralized log management systems. A message is shown on the screen asking for a ransom to unlock the system.</a:t>
            </a:r>
          </a:p>
          <a:p>
            <a:pPr marL="742950" lvl="1" indent="-285750">
              <a:spcBef>
                <a:spcPts val="0"/>
              </a:spcBef>
              <a:buSzPts val="1472"/>
              <a:buFont typeface="Arial" panose="020B0604020202020204" pitchFamily="34" charset="0"/>
              <a:buChar char="•"/>
            </a:pPr>
            <a:r>
              <a:rPr lang="en-US" sz="1400" dirty="0"/>
              <a:t>the attack starts when one of the employees of the technology department opens an email attachment resource</a:t>
            </a:r>
            <a:r>
              <a:rPr lang="en-US" dirty="0"/>
              <a:t>.</a:t>
            </a:r>
          </a:p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endParaRPr lang="en-US" dirty="0"/>
          </a:p>
          <a:p>
            <a:pPr marL="0" lvl="0" indent="-93472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dirty="0"/>
              <a:t>Asset: </a:t>
            </a:r>
            <a:r>
              <a:rPr lang="en-US" dirty="0"/>
              <a:t>The control systems used to monitor patient stats and doctors’ 	report feature was inaccessible Also the log analysis tool was no 	longer accessible.</a:t>
            </a:r>
            <a:endParaRPr b="1" dirty="0"/>
          </a:p>
          <a:p>
            <a:pPr marL="0" lvl="0" indent="-93472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dirty="0"/>
              <a:t>Impact: </a:t>
            </a:r>
            <a:r>
              <a:rPr lang="en-US" dirty="0"/>
              <a:t>The Whole CIA triad being impacted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Threat Actor: </a:t>
            </a:r>
          </a:p>
          <a:p>
            <a:pPr marL="535178" lvl="1" indent="-171450">
              <a:spcBef>
                <a:spcPts val="920"/>
              </a:spcBef>
              <a:buSzPts val="1472"/>
              <a:buFont typeface="Arial" panose="020B0604020202020204" pitchFamily="34" charset="0"/>
              <a:buChar char="•"/>
            </a:pPr>
            <a:r>
              <a:rPr lang="en-US" dirty="0"/>
              <a:t>external threat: A financially-motivated threat group called FIN4</a:t>
            </a:r>
          </a:p>
          <a:p>
            <a:pPr marL="535178" lvl="1" indent="-171450">
              <a:spcBef>
                <a:spcPts val="920"/>
              </a:spcBef>
              <a:buSzPts val="1472"/>
              <a:buFont typeface="Arial" panose="020B0604020202020204" pitchFamily="34" charset="0"/>
              <a:buChar char="•"/>
            </a:pPr>
            <a:r>
              <a:rPr lang="en-US" dirty="0"/>
              <a:t>internal threat: The employee who interacted with the attachment unintentionally caused the incident.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Threat Actor Motivation: </a:t>
            </a:r>
            <a:r>
              <a:rPr lang="en-US" dirty="0"/>
              <a:t>Motivated by financial gain.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dirty="0"/>
              <a:t>Common Threat Actor Techniques: </a:t>
            </a:r>
            <a:r>
              <a:rPr lang="en-US" dirty="0"/>
              <a:t>Phishing: Spearphishing Attachment.</a:t>
            </a: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SCANNING TARGETS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scan targets: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Number of devices scanned: One device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Device type: Windows virtual machine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Primary purpose of device: General purpose machine</a:t>
            </a:r>
            <a:endParaRPr lang="ar-SA"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endParaRPr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4BD7144D-8A85-355F-7E3F-8059B5C4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43" y="4095123"/>
            <a:ext cx="4212310" cy="2235600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50EADBBD-2C2D-25A6-7490-0859D1FD13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6479" y="4095123"/>
            <a:ext cx="4147195" cy="21994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 RESULTS</a:t>
            </a:r>
            <a:endParaRPr dirty="0"/>
          </a:p>
        </p:txBody>
      </p:sp>
      <p:sp>
        <p:nvSpPr>
          <p:cNvPr id="151" name="Google Shape;151;p4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findings: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Total number of actionable findings: 12</a:t>
            </a:r>
            <a:endParaRPr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dirty="0"/>
              <a:t>Critical:</a:t>
            </a:r>
            <a:r>
              <a:rPr lang="ar-SA" dirty="0"/>
              <a:t>  </a:t>
            </a:r>
            <a:r>
              <a:rPr lang="en-US" dirty="0"/>
              <a:t>0</a:t>
            </a:r>
            <a:endParaRPr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dirty="0"/>
              <a:t>High: 0</a:t>
            </a:r>
            <a:endParaRPr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dirty="0"/>
              <a:t>Medium: 2</a:t>
            </a:r>
            <a:endParaRPr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dirty="0"/>
              <a:t>Low: 1</a:t>
            </a:r>
            <a:endParaRPr lang="ar-SA"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endParaRPr lang="ar-SA"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endParaRPr lang="ar-SA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9C62A89-F30C-0F6D-4CD6-101A3A2C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9" y="3885688"/>
            <a:ext cx="5232400" cy="2773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REMEDIATION RECOMMENDATION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4776709" y="838148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30 days </a:t>
            </a:r>
            <a:endParaRPr dirty="0"/>
          </a:p>
        </p:txBody>
      </p:sp>
      <p:graphicFrame>
        <p:nvGraphicFramePr>
          <p:cNvPr id="168" name="Google Shape;168;p5"/>
          <p:cNvGraphicFramePr/>
          <p:nvPr>
            <p:extLst>
              <p:ext uri="{D42A27DB-BD31-4B8C-83A1-F6EECF244321}">
                <p14:modId xmlns:p14="http://schemas.microsoft.com/office/powerpoint/2010/main" val="3343813461"/>
              </p:ext>
            </p:extLst>
          </p:nvPr>
        </p:nvGraphicFramePr>
        <p:xfrm>
          <a:off x="4800084" y="1236087"/>
          <a:ext cx="6484125" cy="2844840"/>
        </p:xfrm>
        <a:graphic>
          <a:graphicData uri="http://schemas.openxmlformats.org/drawingml/2006/table">
            <a:tbl>
              <a:tblPr firstRow="1" bandRow="1">
                <a:noFill/>
                <a:tableStyleId>{A3C0395A-9842-42C8-B4D9-9EC4036B6AB2}</a:tableStyleId>
              </a:tblPr>
              <a:tblGrid>
                <a:gridCol w="21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Finding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 Rating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Fix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DNS cache poisoning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Medium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Upgrade to the latest version of BIND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DNS server spoofed request amplification DDoS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Medium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restrict access to your </a:t>
                      </a:r>
                      <a:r>
                        <a:rPr lang="en" sz="1800" dirty="0" err="1"/>
                        <a:t>dns</a:t>
                      </a:r>
                      <a:r>
                        <a:rPr lang="en" sz="1800" dirty="0"/>
                        <a:t> server from public network or reconfigure it to reject such queries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Google Shape;169;p5"/>
          <p:cNvSpPr txBox="1"/>
          <p:nvPr/>
        </p:nvSpPr>
        <p:spPr>
          <a:xfrm>
            <a:off x="4703104" y="4371750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60 days </a:t>
            </a:r>
            <a:endParaRPr dirty="0"/>
          </a:p>
        </p:txBody>
      </p:sp>
      <p:graphicFrame>
        <p:nvGraphicFramePr>
          <p:cNvPr id="170" name="Google Shape;170;p5"/>
          <p:cNvGraphicFramePr/>
          <p:nvPr>
            <p:extLst>
              <p:ext uri="{D42A27DB-BD31-4B8C-83A1-F6EECF244321}">
                <p14:modId xmlns:p14="http://schemas.microsoft.com/office/powerpoint/2010/main" val="2303925341"/>
              </p:ext>
            </p:extLst>
          </p:nvPr>
        </p:nvGraphicFramePr>
        <p:xfrm>
          <a:off x="4800084" y="4816468"/>
          <a:ext cx="6484125" cy="1752640"/>
        </p:xfrm>
        <a:graphic>
          <a:graphicData uri="http://schemas.openxmlformats.org/drawingml/2006/table">
            <a:tbl>
              <a:tblPr firstRow="1" bandRow="1">
                <a:noFill/>
                <a:tableStyleId>{A3C0395A-9842-42C8-B4D9-9EC4036B6AB2}</a:tableStyleId>
              </a:tblPr>
              <a:tblGrid>
                <a:gridCol w="21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Finding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Severity Rating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Recommended Fix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DHCP Server Detection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Low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Apply filtering to hide this information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مربع نص 3">
            <a:hlinkClick r:id="rId3"/>
            <a:extLst>
              <a:ext uri="{FF2B5EF4-FFF2-40B4-BE49-F238E27FC236}">
                <a16:creationId xmlns:a16="http://schemas.microsoft.com/office/drawing/2014/main" id="{76ADE13D-4EE6-EDA3-DCEA-DAB7AE2E52E1}"/>
              </a:ext>
            </a:extLst>
          </p:cNvPr>
          <p:cNvSpPr txBox="1"/>
          <p:nvPr/>
        </p:nvSpPr>
        <p:spPr>
          <a:xfrm>
            <a:off x="446533" y="6338354"/>
            <a:ext cx="45888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3"/>
              </a:rPr>
              <a:t>CVE-1999-0024</a:t>
            </a:r>
            <a:endParaRPr lang="en-US" dirty="0"/>
          </a:p>
          <a:p>
            <a:r>
              <a:rPr lang="en" dirty="0">
                <a:hlinkClick r:id="rId4"/>
              </a:rPr>
              <a:t>CVE-2006-0987</a:t>
            </a:r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PASSWORD PENETRATION TEST OUTCOME</a:t>
            </a:r>
            <a:endParaRPr dirty="0"/>
          </a:p>
        </p:txBody>
      </p:sp>
      <p:sp>
        <p:nvSpPr>
          <p:cNvPr id="180" name="Google Shape;180;p6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615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Methodology: </a:t>
            </a:r>
            <a:r>
              <a:rPr lang="en-US" dirty="0"/>
              <a:t>I download the rockyou password list and prepare hash file and use hashcat tool.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</a:pPr>
            <a:r>
              <a:rPr lang="en-US" dirty="0"/>
              <a:t>	command hashcat –a 0 –m 0 hash.txt rockyou.txt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</a:pPr>
            <a:r>
              <a:rPr lang="en-US" dirty="0"/>
              <a:t>	flag –a 0 mean: Dictionary attack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</a:pPr>
            <a:r>
              <a:rPr lang="en-US" dirty="0"/>
              <a:t>	flag –m 0 mean: MD5 Algorithm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Number of passwords tested: </a:t>
            </a:r>
            <a:r>
              <a:rPr lang="en-US" dirty="0"/>
              <a:t>41</a:t>
            </a: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Number of passwords cracked:  </a:t>
            </a:r>
            <a:r>
              <a:rPr lang="en-US" dirty="0"/>
              <a:t>5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Evidence of weak passwords: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endParaRPr lang="en-US" b="1"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endParaRPr lang="en-US" b="1"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endParaRPr lang="en-US" b="1"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endParaRPr lang="en-US" b="1"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endParaRPr lang="en-US" b="1"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Recommended steps to improve passwords security: </a:t>
            </a:r>
          </a:p>
          <a:p>
            <a:pPr marL="535178" lvl="1" indent="-171450">
              <a:spcBef>
                <a:spcPts val="920"/>
              </a:spcBef>
              <a:buSzPts val="1472"/>
              <a:buFont typeface="Arial" panose="020B0604020202020204" pitchFamily="34" charset="0"/>
              <a:buChar char="•"/>
            </a:pPr>
            <a:r>
              <a:rPr lang="en-US" dirty="0"/>
              <a:t>Use combination of symbols, numbers and letters</a:t>
            </a:r>
          </a:p>
          <a:p>
            <a:pPr marL="535178" lvl="1" indent="-171450">
              <a:spcBef>
                <a:spcPts val="920"/>
              </a:spcBef>
              <a:buSzPts val="1472"/>
              <a:buFont typeface="Arial" panose="020B0604020202020204" pitchFamily="34" charset="0"/>
              <a:buChar char="•"/>
            </a:pPr>
            <a:r>
              <a:rPr lang="en-US" dirty="0"/>
              <a:t>Password length at least 12</a:t>
            </a:r>
          </a:p>
          <a:p>
            <a:pPr marL="535178" lvl="1" indent="-171450">
              <a:spcBef>
                <a:spcPts val="920"/>
              </a:spcBef>
              <a:buSzPts val="1472"/>
              <a:buFont typeface="Arial" panose="020B0604020202020204" pitchFamily="34" charset="0"/>
              <a:buChar char="•"/>
            </a:pPr>
            <a:r>
              <a:rPr lang="en-US" dirty="0"/>
              <a:t>Password age 90 days </a:t>
            </a:r>
            <a:endParaRPr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A3F1243-B50A-BF42-3170-80917BD1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2" y="3044989"/>
            <a:ext cx="3724655" cy="23279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dirty="0">
                <a:solidFill>
                  <a:schemeClr val="dk2"/>
                </a:solidFill>
              </a:rPr>
              <a:t>INCIDENT RESPONSE PRELIMINARY ASSESSMENT</a:t>
            </a:r>
            <a:endParaRPr sz="2800" b="0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/>
              <a:t>Summarize ongoing incident: </a:t>
            </a:r>
            <a:endParaRPr dirty="0"/>
          </a:p>
          <a:p>
            <a:pPr marL="558546" lvl="1" indent="-171450" algn="l" rtl="0">
              <a:spcBef>
                <a:spcPts val="840"/>
              </a:spcBef>
              <a:spcAft>
                <a:spcPts val="0"/>
              </a:spcAft>
              <a:buSzPts val="1104"/>
              <a:buFont typeface="Arial" panose="020B0604020202020204" pitchFamily="34" charset="0"/>
              <a:buChar char="•"/>
            </a:pPr>
            <a:r>
              <a:rPr lang="en-US" dirty="0"/>
              <a:t>The system was hit by a ransomware attack resulting in encrypting of all system files and preventing doctors, nurses, and administrative staff from accessing the system.</a:t>
            </a:r>
          </a:p>
          <a:p>
            <a:pPr marL="558546" lvl="1" indent="-171450" algn="l" rtl="0">
              <a:spcBef>
                <a:spcPts val="840"/>
              </a:spcBef>
              <a:spcAft>
                <a:spcPts val="0"/>
              </a:spcAft>
              <a:buSzPts val="1104"/>
              <a:buFont typeface="Arial" panose="020B0604020202020204" pitchFamily="34" charset="0"/>
              <a:buChar char="•"/>
            </a:pPr>
            <a:r>
              <a:rPr lang="en-US" dirty="0"/>
              <a:t>the attacker asks for 1 million USD in bitcoin for the decryption key.</a:t>
            </a: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/>
              <a:t>Document actions or notes from the following steps of the initial incident response checklist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1: The incident was discovered by the hospital staff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2: The ransom message was the indicator of compromise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3:  The incident was confirmed, and we lose access to the system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4: Start to gather all groups to respond to the incident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Step5: Don't respond to the attacker or try to pay the ransom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6: Investigate the source of the attack if it is insider or external</a:t>
            </a: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>
                <a:solidFill>
                  <a:schemeClr val="dk2"/>
                </a:solidFill>
              </a:rPr>
              <a:t>INCIDENT RESPONSE RECOMMENDED ACTION</a:t>
            </a:r>
            <a:endParaRPr sz="2800" b="0" cap="non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Summarize recommendation to contain, eradicate, and recover: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Starting by isolating the affected devices and preparing for the backup phase.</a:t>
            </a:r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 After that remove any persistent points and train employees to prevent future incidents.</a:t>
            </a:r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dirty="0"/>
              <a:t>Finally Document all steps and lessons to better respond in future.</a:t>
            </a: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/>
              <a:t>Documented actions and notes from the IR checklist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7: </a:t>
            </a:r>
            <a:r>
              <a:rPr lang="en-US" i="1" dirty="0"/>
              <a:t>Disconnect the affected devices from the network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8: ensuring Business continuity by preparing temporal procedures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9: Restore for the recent backup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10: Remove any persistent points for the attacker in the system network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11: Employee training to prevent future incidents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dirty="0"/>
              <a:t>Step 12: Document all steps and lessons to better respond in future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630</Words>
  <Application>Microsoft Macintosh PowerPoint</Application>
  <PresentationFormat>شاشة عريضة</PresentationFormat>
  <Paragraphs>89</Paragraphs>
  <Slides>8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8</vt:i4>
      </vt:variant>
    </vt:vector>
  </HeadingPairs>
  <TitlesOfParts>
    <vt:vector size="13" baseType="lpstr">
      <vt:lpstr>Arial</vt:lpstr>
      <vt:lpstr>Gill Sans</vt:lpstr>
      <vt:lpstr>Noto Sans Symbols</vt:lpstr>
      <vt:lpstr>DividendVTI</vt:lpstr>
      <vt:lpstr>DividendVTI</vt:lpstr>
      <vt:lpstr>Navigating a Cybersecurity Incident</vt:lpstr>
      <vt:lpstr>THREAT SUMMARY</vt:lpstr>
      <vt:lpstr>VULNERABILITY SCANNING TARGETS</vt:lpstr>
      <vt:lpstr>VULNERABILITY SCAN RESULTS</vt:lpstr>
      <vt:lpstr>REMEDIATION RECOMMENDATION</vt:lpstr>
      <vt:lpstr>PASSWORD PENETRATION TEST OUTCOME</vt:lpstr>
      <vt:lpstr>INCIDENT RESPONSE PRELIMINARY ASSESSMENT</vt:lpstr>
      <vt:lpstr>INCIDENT RESPONSE RECOMMENDED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a Cybersecurity Incident</dc:title>
  <dc:creator>Christine Izuakor</dc:creator>
  <cp:lastModifiedBy>Ziyad Bin Jameel Bin Awodhallah Al Rahimi Almutairi</cp:lastModifiedBy>
  <cp:revision>15</cp:revision>
  <dcterms:created xsi:type="dcterms:W3CDTF">2020-04-24T02:20:58Z</dcterms:created>
  <dcterms:modified xsi:type="dcterms:W3CDTF">2022-12-01T16:55:48Z</dcterms:modified>
</cp:coreProperties>
</file>