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56" r:id="rId5"/>
    <p:sldId id="257" r:id="rId6"/>
    <p:sldId id="264" r:id="rId7"/>
    <p:sldId id="265" r:id="rId8"/>
    <p:sldId id="266"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9" autoAdjust="0"/>
    <p:restoredTop sz="94660"/>
  </p:normalViewPr>
  <p:slideViewPr>
    <p:cSldViewPr snapToGrid="0">
      <p:cViewPr varScale="1">
        <p:scale>
          <a:sx n="118" d="100"/>
          <a:sy n="118" d="100"/>
        </p:scale>
        <p:origin x="22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9011-B15E-4112-AD74-8B2240C30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91776-29C8-4BD4-8B51-ECD5ADDCF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C3ABD-FC8D-4D4B-94F3-0E132E83D057}"/>
              </a:ext>
            </a:extLst>
          </p:cNvPr>
          <p:cNvSpPr>
            <a:spLocks noGrp="1"/>
          </p:cNvSpPr>
          <p:nvPr>
            <p:ph type="dt" sz="half" idx="10"/>
          </p:nvPr>
        </p:nvSpPr>
        <p:spPr/>
        <p:txBody>
          <a:bodyPr/>
          <a:lstStyle/>
          <a:p>
            <a:fld id="{DA37D660-AB39-4336-A8B2-DD9F4E159929}" type="datetimeFigureOut">
              <a:rPr lang="en-US" smtClean="0"/>
              <a:t>12/8/22</a:t>
            </a:fld>
            <a:endParaRPr lang="en-US"/>
          </a:p>
        </p:txBody>
      </p:sp>
      <p:sp>
        <p:nvSpPr>
          <p:cNvPr id="5" name="Footer Placeholder 4">
            <a:extLst>
              <a:ext uri="{FF2B5EF4-FFF2-40B4-BE49-F238E27FC236}">
                <a16:creationId xmlns:a16="http://schemas.microsoft.com/office/drawing/2014/main" id="{E983B68D-C5A0-4BF0-BEE0-19A106DB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BB18F-EA11-423A-A9A4-48BA6EE4AF7F}"/>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503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CCCB-9F1B-46AE-A3F8-01841486D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C9A72-6D02-49CD-A7DD-DD409E0C3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2D05D-4417-40A0-AE33-88F41D01226B}"/>
              </a:ext>
            </a:extLst>
          </p:cNvPr>
          <p:cNvSpPr>
            <a:spLocks noGrp="1"/>
          </p:cNvSpPr>
          <p:nvPr>
            <p:ph type="dt" sz="half" idx="10"/>
          </p:nvPr>
        </p:nvSpPr>
        <p:spPr/>
        <p:txBody>
          <a:bodyPr/>
          <a:lstStyle/>
          <a:p>
            <a:fld id="{DA37D660-AB39-4336-A8B2-DD9F4E159929}" type="datetimeFigureOut">
              <a:rPr lang="en-US" smtClean="0"/>
              <a:t>12/8/22</a:t>
            </a:fld>
            <a:endParaRPr lang="en-US"/>
          </a:p>
        </p:txBody>
      </p:sp>
      <p:sp>
        <p:nvSpPr>
          <p:cNvPr id="5" name="Footer Placeholder 4">
            <a:extLst>
              <a:ext uri="{FF2B5EF4-FFF2-40B4-BE49-F238E27FC236}">
                <a16:creationId xmlns:a16="http://schemas.microsoft.com/office/drawing/2014/main" id="{6A004B53-D50B-4186-ADCC-BE98E71D5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47B7D-F796-4060-98D5-80635C860DC0}"/>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59028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12A92-B2CC-4C13-B146-969FCC9A3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844FF1-F688-4E41-AA3E-2F771BAEF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344C5-6644-435E-8495-499CD715293F}"/>
              </a:ext>
            </a:extLst>
          </p:cNvPr>
          <p:cNvSpPr>
            <a:spLocks noGrp="1"/>
          </p:cNvSpPr>
          <p:nvPr>
            <p:ph type="dt" sz="half" idx="10"/>
          </p:nvPr>
        </p:nvSpPr>
        <p:spPr/>
        <p:txBody>
          <a:bodyPr/>
          <a:lstStyle/>
          <a:p>
            <a:fld id="{DA37D660-AB39-4336-A8B2-DD9F4E159929}" type="datetimeFigureOut">
              <a:rPr lang="en-US" smtClean="0"/>
              <a:t>12/8/22</a:t>
            </a:fld>
            <a:endParaRPr lang="en-US"/>
          </a:p>
        </p:txBody>
      </p:sp>
      <p:sp>
        <p:nvSpPr>
          <p:cNvPr id="5" name="Footer Placeholder 4">
            <a:extLst>
              <a:ext uri="{FF2B5EF4-FFF2-40B4-BE49-F238E27FC236}">
                <a16:creationId xmlns:a16="http://schemas.microsoft.com/office/drawing/2014/main" id="{EC9DF478-4272-4C68-B0FA-79E888A05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C8A3A-02C2-4287-A864-91F567AEA3E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82861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9C45-43CF-4029-9414-43260ACEF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20297-DF62-4134-867A-2EF0C5877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EA0A5-2A47-4052-893F-FC6C7B00DD72}"/>
              </a:ext>
            </a:extLst>
          </p:cNvPr>
          <p:cNvSpPr>
            <a:spLocks noGrp="1"/>
          </p:cNvSpPr>
          <p:nvPr>
            <p:ph type="dt" sz="half" idx="10"/>
          </p:nvPr>
        </p:nvSpPr>
        <p:spPr/>
        <p:txBody>
          <a:bodyPr/>
          <a:lstStyle/>
          <a:p>
            <a:fld id="{DA37D660-AB39-4336-A8B2-DD9F4E159929}" type="datetimeFigureOut">
              <a:rPr lang="en-US" smtClean="0"/>
              <a:t>12/8/22</a:t>
            </a:fld>
            <a:endParaRPr lang="en-US"/>
          </a:p>
        </p:txBody>
      </p:sp>
      <p:sp>
        <p:nvSpPr>
          <p:cNvPr id="5" name="Footer Placeholder 4">
            <a:extLst>
              <a:ext uri="{FF2B5EF4-FFF2-40B4-BE49-F238E27FC236}">
                <a16:creationId xmlns:a16="http://schemas.microsoft.com/office/drawing/2014/main" id="{CA75F994-3462-4EB6-9430-88BB8EB9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EBB4-45F3-4306-9718-DBB448A6DAB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6472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1CF0-B603-45F8-8C6C-6682568FA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48096-02C1-4C45-887E-6AE4937C1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9E910-CCC7-4FA5-9AC5-2DB1BEE23E8B}"/>
              </a:ext>
            </a:extLst>
          </p:cNvPr>
          <p:cNvSpPr>
            <a:spLocks noGrp="1"/>
          </p:cNvSpPr>
          <p:nvPr>
            <p:ph type="dt" sz="half" idx="10"/>
          </p:nvPr>
        </p:nvSpPr>
        <p:spPr/>
        <p:txBody>
          <a:bodyPr/>
          <a:lstStyle/>
          <a:p>
            <a:fld id="{DA37D660-AB39-4336-A8B2-DD9F4E159929}" type="datetimeFigureOut">
              <a:rPr lang="en-US" smtClean="0"/>
              <a:t>12/8/22</a:t>
            </a:fld>
            <a:endParaRPr lang="en-US"/>
          </a:p>
        </p:txBody>
      </p:sp>
      <p:sp>
        <p:nvSpPr>
          <p:cNvPr id="5" name="Footer Placeholder 4">
            <a:extLst>
              <a:ext uri="{FF2B5EF4-FFF2-40B4-BE49-F238E27FC236}">
                <a16:creationId xmlns:a16="http://schemas.microsoft.com/office/drawing/2014/main" id="{0F065D1E-728A-479A-BCE0-09D88A42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E1AE7-799A-40B9-B922-5F20E9957FE3}"/>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16700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5D2C-00CD-4E76-976C-6AD5BE0D6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2E6F3-7FF2-417A-87F3-2841140670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6FC0E-D008-4B5B-8DE7-DECEE34BB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C8394-1010-4F5E-A975-E254A7015785}"/>
              </a:ext>
            </a:extLst>
          </p:cNvPr>
          <p:cNvSpPr>
            <a:spLocks noGrp="1"/>
          </p:cNvSpPr>
          <p:nvPr>
            <p:ph type="dt" sz="half" idx="10"/>
          </p:nvPr>
        </p:nvSpPr>
        <p:spPr/>
        <p:txBody>
          <a:bodyPr/>
          <a:lstStyle/>
          <a:p>
            <a:fld id="{DA37D660-AB39-4336-A8B2-DD9F4E159929}" type="datetimeFigureOut">
              <a:rPr lang="en-US" smtClean="0"/>
              <a:t>12/8/22</a:t>
            </a:fld>
            <a:endParaRPr lang="en-US"/>
          </a:p>
        </p:txBody>
      </p:sp>
      <p:sp>
        <p:nvSpPr>
          <p:cNvPr id="6" name="Footer Placeholder 5">
            <a:extLst>
              <a:ext uri="{FF2B5EF4-FFF2-40B4-BE49-F238E27FC236}">
                <a16:creationId xmlns:a16="http://schemas.microsoft.com/office/drawing/2014/main" id="{AFF2EC50-FA41-4BC1-8744-509C611F7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14802-9D34-4B54-ABEF-06BFAD3398ED}"/>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5380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4575-3257-47E7-865D-6EF35E9FD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9F1CB-0D67-4EE8-9D39-A049F5449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57748-8CD6-4D23-A9FD-6EB64DB86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4FF8B-2A13-498E-8D78-715397D5D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7EC05-9E4F-45CA-841B-BBAA8F1D4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E162C-8349-4F2C-8F2E-5AE999A3870E}"/>
              </a:ext>
            </a:extLst>
          </p:cNvPr>
          <p:cNvSpPr>
            <a:spLocks noGrp="1"/>
          </p:cNvSpPr>
          <p:nvPr>
            <p:ph type="dt" sz="half" idx="10"/>
          </p:nvPr>
        </p:nvSpPr>
        <p:spPr/>
        <p:txBody>
          <a:bodyPr/>
          <a:lstStyle/>
          <a:p>
            <a:fld id="{DA37D660-AB39-4336-A8B2-DD9F4E159929}" type="datetimeFigureOut">
              <a:rPr lang="en-US" smtClean="0"/>
              <a:t>12/8/22</a:t>
            </a:fld>
            <a:endParaRPr lang="en-US"/>
          </a:p>
        </p:txBody>
      </p:sp>
      <p:sp>
        <p:nvSpPr>
          <p:cNvPr id="8" name="Footer Placeholder 7">
            <a:extLst>
              <a:ext uri="{FF2B5EF4-FFF2-40B4-BE49-F238E27FC236}">
                <a16:creationId xmlns:a16="http://schemas.microsoft.com/office/drawing/2014/main" id="{798E380D-2B91-41A8-B65C-5DA58E42D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19FC87-33A7-4CA5-BAC7-2BA0B976C89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6291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6BEE-EE98-4190-8DE2-1341F30E0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E125D-BA8D-4926-84A9-684B52B0C4D5}"/>
              </a:ext>
            </a:extLst>
          </p:cNvPr>
          <p:cNvSpPr>
            <a:spLocks noGrp="1"/>
          </p:cNvSpPr>
          <p:nvPr>
            <p:ph type="dt" sz="half" idx="10"/>
          </p:nvPr>
        </p:nvSpPr>
        <p:spPr/>
        <p:txBody>
          <a:bodyPr/>
          <a:lstStyle/>
          <a:p>
            <a:fld id="{DA37D660-AB39-4336-A8B2-DD9F4E159929}" type="datetimeFigureOut">
              <a:rPr lang="en-US" smtClean="0"/>
              <a:t>12/8/22</a:t>
            </a:fld>
            <a:endParaRPr lang="en-US"/>
          </a:p>
        </p:txBody>
      </p:sp>
      <p:sp>
        <p:nvSpPr>
          <p:cNvPr id="4" name="Footer Placeholder 3">
            <a:extLst>
              <a:ext uri="{FF2B5EF4-FFF2-40B4-BE49-F238E27FC236}">
                <a16:creationId xmlns:a16="http://schemas.microsoft.com/office/drawing/2014/main" id="{207059F6-63DF-4359-92F4-0753C914B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DE478-7947-4521-B0B5-E08B1F7F357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6096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907EA-F8CE-4AD7-B4E8-EE2F13AEB54B}"/>
              </a:ext>
            </a:extLst>
          </p:cNvPr>
          <p:cNvSpPr>
            <a:spLocks noGrp="1"/>
          </p:cNvSpPr>
          <p:nvPr>
            <p:ph type="dt" sz="half" idx="10"/>
          </p:nvPr>
        </p:nvSpPr>
        <p:spPr/>
        <p:txBody>
          <a:bodyPr/>
          <a:lstStyle/>
          <a:p>
            <a:fld id="{DA37D660-AB39-4336-A8B2-DD9F4E159929}" type="datetimeFigureOut">
              <a:rPr lang="en-US" smtClean="0"/>
              <a:t>12/8/22</a:t>
            </a:fld>
            <a:endParaRPr lang="en-US"/>
          </a:p>
        </p:txBody>
      </p:sp>
      <p:sp>
        <p:nvSpPr>
          <p:cNvPr id="3" name="Footer Placeholder 2">
            <a:extLst>
              <a:ext uri="{FF2B5EF4-FFF2-40B4-BE49-F238E27FC236}">
                <a16:creationId xmlns:a16="http://schemas.microsoft.com/office/drawing/2014/main" id="{25FD54DF-C998-4692-84D9-7DD824BE65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FB902-3625-4686-B6B5-F21E3DC9661E}"/>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74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6BE5-3F7F-4071-8082-3F75D53B4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1AA93-456E-4908-8155-99C136B63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0E0DC-67F2-4B78-80D1-5E2B7E4C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6091-5F0C-4447-8AB6-607A51096EEB}"/>
              </a:ext>
            </a:extLst>
          </p:cNvPr>
          <p:cNvSpPr>
            <a:spLocks noGrp="1"/>
          </p:cNvSpPr>
          <p:nvPr>
            <p:ph type="dt" sz="half" idx="10"/>
          </p:nvPr>
        </p:nvSpPr>
        <p:spPr/>
        <p:txBody>
          <a:bodyPr/>
          <a:lstStyle/>
          <a:p>
            <a:fld id="{DA37D660-AB39-4336-A8B2-DD9F4E159929}" type="datetimeFigureOut">
              <a:rPr lang="en-US" smtClean="0"/>
              <a:t>12/8/22</a:t>
            </a:fld>
            <a:endParaRPr lang="en-US"/>
          </a:p>
        </p:txBody>
      </p:sp>
      <p:sp>
        <p:nvSpPr>
          <p:cNvPr id="6" name="Footer Placeholder 5">
            <a:extLst>
              <a:ext uri="{FF2B5EF4-FFF2-40B4-BE49-F238E27FC236}">
                <a16:creationId xmlns:a16="http://schemas.microsoft.com/office/drawing/2014/main" id="{A8B268B6-BE90-4BB7-BA06-3FA43B008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C2EF0-0A34-4722-A815-7C6638D7EBC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86715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7EF3-0BF5-4778-A863-03A257B3E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6830D-D86A-4333-BB42-E6DEBB9AA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099DA5-D9A5-48AB-991B-3C8BB3B28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C054-3081-4188-984F-273F4703BCF3}"/>
              </a:ext>
            </a:extLst>
          </p:cNvPr>
          <p:cNvSpPr>
            <a:spLocks noGrp="1"/>
          </p:cNvSpPr>
          <p:nvPr>
            <p:ph type="dt" sz="half" idx="10"/>
          </p:nvPr>
        </p:nvSpPr>
        <p:spPr/>
        <p:txBody>
          <a:bodyPr/>
          <a:lstStyle/>
          <a:p>
            <a:fld id="{DA37D660-AB39-4336-A8B2-DD9F4E159929}" type="datetimeFigureOut">
              <a:rPr lang="en-US" smtClean="0"/>
              <a:t>12/8/22</a:t>
            </a:fld>
            <a:endParaRPr lang="en-US"/>
          </a:p>
        </p:txBody>
      </p:sp>
      <p:sp>
        <p:nvSpPr>
          <p:cNvPr id="6" name="Footer Placeholder 5">
            <a:extLst>
              <a:ext uri="{FF2B5EF4-FFF2-40B4-BE49-F238E27FC236}">
                <a16:creationId xmlns:a16="http://schemas.microsoft.com/office/drawing/2014/main" id="{2773A094-8767-479B-B84A-813705649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9E244-43BB-4E0B-AA49-F5E816BAE22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07051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F043F-3B6C-44AF-8BF1-31CF127D2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0F622-FD65-45F9-8DA0-A134FE255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BA2D5-1A2E-4A1C-8DA3-A1BEA855C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7D660-AB39-4336-A8B2-DD9F4E159929}" type="datetimeFigureOut">
              <a:rPr lang="en-US" smtClean="0"/>
              <a:t>12/8/22</a:t>
            </a:fld>
            <a:endParaRPr lang="en-US"/>
          </a:p>
        </p:txBody>
      </p:sp>
      <p:sp>
        <p:nvSpPr>
          <p:cNvPr id="5" name="Footer Placeholder 4">
            <a:extLst>
              <a:ext uri="{FF2B5EF4-FFF2-40B4-BE49-F238E27FC236}">
                <a16:creationId xmlns:a16="http://schemas.microsoft.com/office/drawing/2014/main" id="{FEF0A044-9897-4E32-A78A-EE394E4CF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5B626-D925-4D47-94ED-C01709393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0C8BC-9C4D-4BE0-8EE1-C8F38B1D6915}" type="slidenum">
              <a:rPr lang="en-US" smtClean="0"/>
              <a:t>‹#›</a:t>
            </a:fld>
            <a:endParaRPr lang="en-US"/>
          </a:p>
        </p:txBody>
      </p:sp>
    </p:spTree>
    <p:extLst>
      <p:ext uri="{BB962C8B-B14F-4D97-AF65-F5344CB8AC3E}">
        <p14:creationId xmlns:p14="http://schemas.microsoft.com/office/powerpoint/2010/main" val="272503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svg"/><Relationship Id="rId3" Type="http://schemas.openxmlformats.org/officeDocument/2006/relationships/image" Target="../media/image7.svg"/><Relationship Id="rId21" Type="http://schemas.openxmlformats.org/officeDocument/2006/relationships/image" Target="../media/image25.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4.svg"/><Relationship Id="rId5" Type="http://schemas.openxmlformats.org/officeDocument/2006/relationships/image" Target="../media/image11.svg"/><Relationship Id="rId10"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358057-9810-49E3-BFD4-A4A4999CA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50949C-F599-4B8B-933A-DC36FC28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787CE9E-1C82-46B7-9D2A-AE8160AFC668}"/>
              </a:ext>
            </a:extLst>
          </p:cNvPr>
          <p:cNvSpPr/>
          <p:nvPr/>
        </p:nvSpPr>
        <p:spPr>
          <a:xfrm>
            <a:off x="5933722" y="685797"/>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sp>
        <p:nvSpPr>
          <p:cNvPr id="17" name="Graphic 14">
            <a:extLst>
              <a:ext uri="{FF2B5EF4-FFF2-40B4-BE49-F238E27FC236}">
                <a16:creationId xmlns:a16="http://schemas.microsoft.com/office/drawing/2014/main" id="{0EED4863-2C36-4368-8EC1-8981F71E1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216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72" y="447739"/>
            <a:ext cx="5072883" cy="5072883"/>
          </a:xfrm>
          <a:prstGeom prst="rect">
            <a:avLst/>
          </a:prstGeom>
        </p:spPr>
      </p:pic>
      <p:sp>
        <p:nvSpPr>
          <p:cNvPr id="19" name="Rectangle 18">
            <a:extLst>
              <a:ext uri="{FF2B5EF4-FFF2-40B4-BE49-F238E27FC236}">
                <a16:creationId xmlns:a16="http://schemas.microsoft.com/office/drawing/2014/main" id="{6EBCA50A-5298-4A7E-A04A-6668F03E1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289"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14">
            <a:extLst>
              <a:ext uri="{FF2B5EF4-FFF2-40B4-BE49-F238E27FC236}">
                <a16:creationId xmlns:a16="http://schemas.microsoft.com/office/drawing/2014/main" id="{2929DB54-1BF0-4191-88B1-ADEBA6E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558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07BBE06B-52A9-428B-BA9D-8838EE1BF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77DB28-D9BA-409E-B990-F609595BC947}"/>
              </a:ext>
            </a:extLst>
          </p:cNvPr>
          <p:cNvSpPr txBox="1"/>
          <p:nvPr/>
        </p:nvSpPr>
        <p:spPr>
          <a:xfrm>
            <a:off x="5931322" y="1753126"/>
            <a:ext cx="5558587" cy="5170646"/>
          </a:xfrm>
          <a:prstGeom prst="rect">
            <a:avLst/>
          </a:prstGeom>
          <a:noFill/>
        </p:spPr>
        <p:txBody>
          <a:bodyPr wrap="square" rtlCol="0">
            <a:spAutoFit/>
          </a:bodyPr>
          <a:lstStyle/>
          <a:p>
            <a:r>
              <a:rPr lang="en-US" sz="2000" dirty="0"/>
              <a:t>The following report was prepared on behalf of SwiftTech.</a:t>
            </a:r>
          </a:p>
          <a:p>
            <a:endParaRPr lang="en-US" sz="2000" dirty="0"/>
          </a:p>
          <a:p>
            <a:r>
              <a:rPr lang="en-US" sz="2000" dirty="0"/>
              <a:t>Thank you for giving </a:t>
            </a:r>
            <a:r>
              <a:rPr lang="en-US" sz="2000" dirty="0" err="1"/>
              <a:t>Firehawk</a:t>
            </a:r>
            <a:r>
              <a:rPr lang="en-US" sz="2000" dirty="0"/>
              <a:t> Consulting the opportunity to review your security posture in anticipation of performing a SOC II security assessment.  </a:t>
            </a:r>
          </a:p>
          <a:p>
            <a:endParaRPr lang="en-US" sz="2000" dirty="0"/>
          </a:p>
          <a:p>
            <a:r>
              <a:rPr lang="en-US" sz="2000" dirty="0"/>
              <a:t>We hope you find the notes below as you begin your journey.  Please do not hesitate to contact us if you have further questions.</a:t>
            </a:r>
          </a:p>
          <a:p>
            <a:endParaRPr lang="en-US" sz="2000" dirty="0"/>
          </a:p>
          <a:p>
            <a:endParaRPr lang="en-US" dirty="0"/>
          </a:p>
          <a:p>
            <a:endParaRPr lang="en-US" dirty="0"/>
          </a:p>
          <a:p>
            <a:endParaRPr lang="en-US" dirty="0"/>
          </a:p>
          <a:p>
            <a:endParaRPr lang="en-US" dirty="0"/>
          </a:p>
          <a:p>
            <a:endParaRPr lang="en-US" dirty="0"/>
          </a:p>
        </p:txBody>
      </p:sp>
      <p:sp>
        <p:nvSpPr>
          <p:cNvPr id="22" name="Title 1">
            <a:extLst>
              <a:ext uri="{FF2B5EF4-FFF2-40B4-BE49-F238E27FC236}">
                <a16:creationId xmlns:a16="http://schemas.microsoft.com/office/drawing/2014/main" id="{9FD6CC9F-CCA8-4D68-9958-3476916CC21B}"/>
              </a:ext>
            </a:extLst>
          </p:cNvPr>
          <p:cNvSpPr txBox="1">
            <a:spLocks/>
          </p:cNvSpPr>
          <p:nvPr/>
        </p:nvSpPr>
        <p:spPr>
          <a:xfrm>
            <a:off x="6190593" y="5768552"/>
            <a:ext cx="6618051"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24" name="Graphic 23" descr="Rabbit">
            <a:extLst>
              <a:ext uri="{FF2B5EF4-FFF2-40B4-BE49-F238E27FC236}">
                <a16:creationId xmlns:a16="http://schemas.microsoft.com/office/drawing/2014/main" id="{4C999368-5389-4B7E-9CC3-5F5EAE6C87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6486" y="5544561"/>
            <a:ext cx="764749" cy="764749"/>
          </a:xfrm>
          <a:prstGeom prst="rect">
            <a:avLst/>
          </a:prstGeom>
        </p:spPr>
      </p:pic>
      <p:sp>
        <p:nvSpPr>
          <p:cNvPr id="10" name="TextBox 9">
            <a:extLst>
              <a:ext uri="{FF2B5EF4-FFF2-40B4-BE49-F238E27FC236}">
                <a16:creationId xmlns:a16="http://schemas.microsoft.com/office/drawing/2014/main" id="{0326A288-13D3-4703-9CE7-0F6C15C45B48}"/>
              </a:ext>
            </a:extLst>
          </p:cNvPr>
          <p:cNvSpPr txBox="1"/>
          <p:nvPr/>
        </p:nvSpPr>
        <p:spPr>
          <a:xfrm>
            <a:off x="8196825" y="5265683"/>
            <a:ext cx="1034218" cy="369332"/>
          </a:xfrm>
          <a:prstGeom prst="rect">
            <a:avLst/>
          </a:prstGeom>
          <a:noFill/>
        </p:spPr>
        <p:txBody>
          <a:bodyPr wrap="square" rtlCol="0">
            <a:spAutoFit/>
          </a:bodyPr>
          <a:lstStyle/>
          <a:p>
            <a:pPr algn="ctr"/>
            <a:r>
              <a:rPr lang="en-US" b="1" dirty="0"/>
              <a:t>For</a:t>
            </a:r>
            <a:r>
              <a:rPr lang="en-US" dirty="0"/>
              <a:t> </a:t>
            </a:r>
          </a:p>
        </p:txBody>
      </p:sp>
    </p:spTree>
    <p:extLst>
      <p:ext uri="{BB962C8B-B14F-4D97-AF65-F5344CB8AC3E}">
        <p14:creationId xmlns:p14="http://schemas.microsoft.com/office/powerpoint/2010/main" val="156461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87CE9E-1C82-46B7-9D2A-AE8160AFC668}"/>
              </a:ext>
            </a:extLst>
          </p:cNvPr>
          <p:cNvSpPr/>
          <p:nvPr/>
        </p:nvSpPr>
        <p:spPr>
          <a:xfrm>
            <a:off x="1293003" y="162382"/>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084" y="0"/>
            <a:ext cx="1161919" cy="1161919"/>
          </a:xfrm>
          <a:prstGeom prst="rect">
            <a:avLst/>
          </a:prstGeom>
        </p:spPr>
      </p:pic>
      <p:sp>
        <p:nvSpPr>
          <p:cNvPr id="9" name="TextBox 8">
            <a:extLst>
              <a:ext uri="{FF2B5EF4-FFF2-40B4-BE49-F238E27FC236}">
                <a16:creationId xmlns:a16="http://schemas.microsoft.com/office/drawing/2014/main" id="{4B77DB28-D9BA-409E-B990-F609595BC947}"/>
              </a:ext>
            </a:extLst>
          </p:cNvPr>
          <p:cNvSpPr txBox="1"/>
          <p:nvPr/>
        </p:nvSpPr>
        <p:spPr>
          <a:xfrm>
            <a:off x="287982" y="927013"/>
            <a:ext cx="11422644" cy="6463308"/>
          </a:xfrm>
          <a:prstGeom prst="rect">
            <a:avLst/>
          </a:prstGeom>
          <a:noFill/>
        </p:spPr>
        <p:txBody>
          <a:bodyPr wrap="square" rtlCol="0">
            <a:spAutoFit/>
          </a:bodyPr>
          <a:lstStyle/>
          <a:p>
            <a:endParaRPr lang="en-US" dirty="0"/>
          </a:p>
          <a:p>
            <a:r>
              <a:rPr lang="en-US" dirty="0"/>
              <a:t>After review, </a:t>
            </a:r>
            <a:r>
              <a:rPr lang="en-US" dirty="0" err="1"/>
              <a:t>Firehawk</a:t>
            </a:r>
            <a:r>
              <a:rPr lang="en-US" dirty="0"/>
              <a:t> has noted the following areas of concern.  You may wish to consider updating policy and security controls based on your current business goals, risk management posture, and compliance considerations.</a:t>
            </a:r>
          </a:p>
          <a:p>
            <a:endParaRPr lang="en-US" dirty="0"/>
          </a:p>
          <a:p>
            <a:r>
              <a:rPr lang="en-US" b="1" dirty="0"/>
              <a:t>Controls</a:t>
            </a:r>
          </a:p>
          <a:p>
            <a:r>
              <a:rPr lang="en-US" dirty="0"/>
              <a:t>Data Storage</a:t>
            </a:r>
          </a:p>
          <a:p>
            <a:pPr marL="285750" indent="-285750">
              <a:buFont typeface="Arial" panose="020B0604020202020204" pitchFamily="34" charset="0"/>
              <a:buChar char="•"/>
            </a:pPr>
            <a:r>
              <a:rPr lang="en-US" dirty="0"/>
              <a:t>VPC3 File storage supports only AES-128 encryption</a:t>
            </a:r>
          </a:p>
          <a:p>
            <a:pPr marL="285750" indent="-285750">
              <a:buFont typeface="Arial" panose="020B0604020202020204" pitchFamily="34" charset="0"/>
              <a:buChar char="•"/>
            </a:pPr>
            <a:r>
              <a:rPr lang="en-US" dirty="0"/>
              <a:t>Databases in production environment are unencrypted</a:t>
            </a:r>
          </a:p>
          <a:p>
            <a:r>
              <a:rPr lang="en-US" dirty="0"/>
              <a:t>End User Management</a:t>
            </a:r>
          </a:p>
          <a:p>
            <a:pPr marL="285750" indent="-285750">
              <a:buFont typeface="Arial" panose="020B0604020202020204" pitchFamily="34" charset="0"/>
              <a:buChar char="•"/>
            </a:pPr>
            <a:r>
              <a:rPr lang="en-US" dirty="0"/>
              <a:t>Internal Network users require a 7-character password</a:t>
            </a:r>
          </a:p>
          <a:p>
            <a:pPr marL="285750" indent="-285750">
              <a:buFont typeface="Arial" panose="020B0604020202020204" pitchFamily="34" charset="0"/>
              <a:buChar char="•"/>
            </a:pPr>
            <a:r>
              <a:rPr lang="en-US" dirty="0"/>
              <a:t>Passwords never expire</a:t>
            </a:r>
          </a:p>
          <a:p>
            <a:pPr marL="285750" indent="-285750">
              <a:buFont typeface="Arial" panose="020B0604020202020204" pitchFamily="34" charset="0"/>
              <a:buChar char="•"/>
            </a:pPr>
            <a:r>
              <a:rPr lang="en-US" dirty="0"/>
              <a:t>VPN access does not require MFA</a:t>
            </a:r>
          </a:p>
          <a:p>
            <a:r>
              <a:rPr lang="en-US" dirty="0"/>
              <a:t>Network Controls</a:t>
            </a:r>
          </a:p>
          <a:p>
            <a:pPr marL="285750" indent="-285750">
              <a:buFont typeface="Arial" panose="020B0604020202020204" pitchFamily="34" charset="0"/>
              <a:buChar char="•"/>
            </a:pPr>
            <a:r>
              <a:rPr lang="en-US" dirty="0"/>
              <a:t>TLS v1.1 is used between the cloud production environment and </a:t>
            </a:r>
            <a:r>
              <a:rPr lang="en-US" dirty="0" err="1"/>
              <a:t>SwiftTech’s</a:t>
            </a:r>
            <a:r>
              <a:rPr lang="en-US" dirty="0"/>
              <a:t> physical location</a:t>
            </a:r>
          </a:p>
          <a:p>
            <a:pPr marL="285750" indent="-285750">
              <a:buFont typeface="Arial" panose="020B0604020202020204" pitchFamily="34" charset="0"/>
              <a:buChar char="•"/>
            </a:pPr>
            <a:r>
              <a:rPr lang="en-US" dirty="0"/>
              <a:t>Application development Tiers are not logically segmented from Business Application servers</a:t>
            </a:r>
          </a:p>
          <a:p>
            <a:r>
              <a:rPr lang="en-US" dirty="0"/>
              <a:t>Patching and Vulnerability Management</a:t>
            </a:r>
          </a:p>
          <a:p>
            <a:pPr marL="285750" indent="-285750">
              <a:buFont typeface="Arial" panose="020B0604020202020204" pitchFamily="34" charset="0"/>
              <a:buChar char="•"/>
            </a:pPr>
            <a:r>
              <a:rPr lang="en-US" dirty="0"/>
              <a:t>Development Tier servers are unpatched and contain multiple vulnerabilities</a:t>
            </a:r>
          </a:p>
          <a:p>
            <a:r>
              <a:rPr lang="en-US" dirty="0"/>
              <a:t>Secure Software Development</a:t>
            </a:r>
          </a:p>
          <a:p>
            <a:pPr marL="285750" indent="-285750">
              <a:buFont typeface="Arial" panose="020B0604020202020204" pitchFamily="34" charset="0"/>
              <a:buChar char="•"/>
            </a:pPr>
            <a:r>
              <a:rPr lang="en-US" dirty="0"/>
              <a:t>Application code is not scanned for vulnerabilities before being published into production environment</a:t>
            </a:r>
          </a:p>
          <a:p>
            <a:pPr marL="285750" indent="-285750">
              <a:buFont typeface="Arial" panose="020B0604020202020204" pitchFamily="34" charset="0"/>
              <a:buChar char="•"/>
            </a:pPr>
            <a:endParaRPr lang="en-US" dirty="0"/>
          </a:p>
          <a:p>
            <a:pPr marL="342900" indent="-342900">
              <a:buAutoNum type="arabicParenR" startAt="2"/>
            </a:pPr>
            <a:endParaRPr lang="en-US" dirty="0"/>
          </a:p>
          <a:p>
            <a:endParaRPr lang="en-US" dirty="0"/>
          </a:p>
          <a:p>
            <a:endParaRPr lang="en-US" dirty="0"/>
          </a:p>
        </p:txBody>
      </p:sp>
    </p:spTree>
    <p:extLst>
      <p:ext uri="{BB962C8B-B14F-4D97-AF65-F5344CB8AC3E}">
        <p14:creationId xmlns:p14="http://schemas.microsoft.com/office/powerpoint/2010/main" val="4928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C13A8290-E24E-4BA5-B35E-6199C8243566}"/>
              </a:ext>
            </a:extLst>
          </p:cNvPr>
          <p:cNvSpPr>
            <a:spLocks noGrp="1"/>
          </p:cNvSpPr>
          <p:nvPr>
            <p:ph type="ctrTitle"/>
          </p:nvPr>
        </p:nvSpPr>
        <p:spPr>
          <a:xfrm>
            <a:off x="1524000" y="3011117"/>
            <a:ext cx="6618051" cy="1355750"/>
          </a:xfrm>
        </p:spPr>
        <p:txBody>
          <a:bodyPr>
            <a:normAutofit/>
          </a:bodyPr>
          <a:lstStyle/>
          <a:p>
            <a:pPr algn="l"/>
            <a:r>
              <a:rPr lang="en-US" sz="5400" i="1" dirty="0">
                <a:solidFill>
                  <a:schemeClr val="accent3">
                    <a:lumMod val="50000"/>
                  </a:schemeClr>
                </a:solidFill>
                <a:latin typeface="Eras Bold ITC" panose="020B0907030504020204" pitchFamily="34" charset="0"/>
              </a:rPr>
              <a:t>SwiftTech</a:t>
            </a:r>
          </a:p>
        </p:txBody>
      </p:sp>
      <p:sp>
        <p:nvSpPr>
          <p:cNvPr id="3" name="Subtitle 2">
            <a:extLst>
              <a:ext uri="{FF2B5EF4-FFF2-40B4-BE49-F238E27FC236}">
                <a16:creationId xmlns:a16="http://schemas.microsoft.com/office/drawing/2014/main" id="{12BDB276-6658-4705-9E90-8C8ACA6C65EA}"/>
              </a:ext>
            </a:extLst>
          </p:cNvPr>
          <p:cNvSpPr>
            <a:spLocks noGrp="1"/>
          </p:cNvSpPr>
          <p:nvPr>
            <p:ph type="subTitle" idx="1"/>
          </p:nvPr>
        </p:nvSpPr>
        <p:spPr>
          <a:xfrm>
            <a:off x="1524000" y="4373823"/>
            <a:ext cx="6618051" cy="911117"/>
          </a:xfrm>
        </p:spPr>
        <p:txBody>
          <a:bodyPr>
            <a:normAutofit/>
          </a:bodyPr>
          <a:lstStyle/>
          <a:p>
            <a:pPr algn="l"/>
            <a:r>
              <a:rPr lang="en-US" sz="2000" i="1" dirty="0">
                <a:latin typeface="Eras Bold ITC" panose="020B0907030504020204" pitchFamily="34" charset="0"/>
              </a:rPr>
              <a:t>Speed, Flexibility, Success</a:t>
            </a:r>
          </a:p>
        </p:txBody>
      </p:sp>
      <p:sp>
        <p:nvSpPr>
          <p:cNvPr id="14"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abbit">
            <a:extLst>
              <a:ext uri="{FF2B5EF4-FFF2-40B4-BE49-F238E27FC236}">
                <a16:creationId xmlns:a16="http://schemas.microsoft.com/office/drawing/2014/main" id="{A2FB2AB9-08A1-4AAE-9B27-A5A65BFBA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7328" y="743512"/>
            <a:ext cx="2523533" cy="2523533"/>
          </a:xfrm>
          <a:prstGeom prst="rect">
            <a:avLst/>
          </a:prstGeom>
        </p:spPr>
      </p:pic>
      <p:sp>
        <p:nvSpPr>
          <p:cNvPr id="16"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882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loud">
            <a:extLst>
              <a:ext uri="{FF2B5EF4-FFF2-40B4-BE49-F238E27FC236}">
                <a16:creationId xmlns:a16="http://schemas.microsoft.com/office/drawing/2014/main" id="{905D4C2C-4314-4712-B2F6-64009D8BC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168" y="-1628572"/>
            <a:ext cx="7881403" cy="8286152"/>
          </a:xfrm>
          <a:prstGeom prst="rect">
            <a:avLst/>
          </a:prstGeom>
        </p:spPr>
      </p:pic>
      <p:grpSp>
        <p:nvGrpSpPr>
          <p:cNvPr id="21" name="Group 20">
            <a:extLst>
              <a:ext uri="{FF2B5EF4-FFF2-40B4-BE49-F238E27FC236}">
                <a16:creationId xmlns:a16="http://schemas.microsoft.com/office/drawing/2014/main" id="{8284DE5B-4AF4-4D86-9158-A81293F2A2B3}"/>
              </a:ext>
            </a:extLst>
          </p:cNvPr>
          <p:cNvGrpSpPr/>
          <p:nvPr/>
        </p:nvGrpSpPr>
        <p:grpSpPr>
          <a:xfrm>
            <a:off x="2027176" y="1258001"/>
            <a:ext cx="2180034" cy="2795361"/>
            <a:chOff x="1202532" y="1892017"/>
            <a:chExt cx="2180034" cy="2795361"/>
          </a:xfrm>
        </p:grpSpPr>
        <p:pic>
          <p:nvPicPr>
            <p:cNvPr id="13" name="Graphic 12" descr="Web design">
              <a:extLst>
                <a:ext uri="{FF2B5EF4-FFF2-40B4-BE49-F238E27FC236}">
                  <a16:creationId xmlns:a16="http://schemas.microsoft.com/office/drawing/2014/main" id="{1DC16B76-518D-4BC4-8A9B-91F92985F6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8166" y="2076683"/>
              <a:ext cx="914400" cy="914400"/>
            </a:xfrm>
            <a:prstGeom prst="rect">
              <a:avLst/>
            </a:prstGeom>
          </p:spPr>
        </p:pic>
        <p:grpSp>
          <p:nvGrpSpPr>
            <p:cNvPr id="20" name="Group 19">
              <a:extLst>
                <a:ext uri="{FF2B5EF4-FFF2-40B4-BE49-F238E27FC236}">
                  <a16:creationId xmlns:a16="http://schemas.microsoft.com/office/drawing/2014/main" id="{87FFCBD1-5B8C-4348-B2FC-423A6FA8163F}"/>
                </a:ext>
              </a:extLst>
            </p:cNvPr>
            <p:cNvGrpSpPr/>
            <p:nvPr/>
          </p:nvGrpSpPr>
          <p:grpSpPr>
            <a:xfrm>
              <a:off x="1202532" y="1892017"/>
              <a:ext cx="2130026" cy="2795361"/>
              <a:chOff x="1202532" y="1892017"/>
              <a:chExt cx="2130026" cy="2795361"/>
            </a:xfrm>
          </p:grpSpPr>
          <p:pic>
            <p:nvPicPr>
              <p:cNvPr id="10" name="Graphic 9" descr="Web design">
                <a:extLst>
                  <a:ext uri="{FF2B5EF4-FFF2-40B4-BE49-F238E27FC236}">
                    <a16:creationId xmlns:a16="http://schemas.microsoft.com/office/drawing/2014/main" id="{8A1D6B6C-D4BB-4DC2-B618-A9E2DE516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2076683"/>
                <a:ext cx="914400" cy="914400"/>
              </a:xfrm>
              <a:prstGeom prst="rect">
                <a:avLst/>
              </a:prstGeom>
            </p:spPr>
          </p:pic>
          <p:sp>
            <p:nvSpPr>
              <p:cNvPr id="12" name="TextBox 11">
                <a:extLst>
                  <a:ext uri="{FF2B5EF4-FFF2-40B4-BE49-F238E27FC236}">
                    <a16:creationId xmlns:a16="http://schemas.microsoft.com/office/drawing/2014/main" id="{ED8123CB-A3EF-40AB-B261-5D0E6059B9EA}"/>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15" name="Graphic 14" descr="Database">
                <a:extLst>
                  <a:ext uri="{FF2B5EF4-FFF2-40B4-BE49-F238E27FC236}">
                    <a16:creationId xmlns:a16="http://schemas.microsoft.com/office/drawing/2014/main" id="{B4BF3714-68FF-4F1D-83E6-B0DC62DE89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2532" y="3695463"/>
                <a:ext cx="914400" cy="914400"/>
              </a:xfrm>
              <a:prstGeom prst="rect">
                <a:avLst/>
              </a:prstGeom>
            </p:spPr>
          </p:pic>
          <p:pic>
            <p:nvPicPr>
              <p:cNvPr id="16" name="Graphic 15" descr="Database">
                <a:extLst>
                  <a:ext uri="{FF2B5EF4-FFF2-40B4-BE49-F238E27FC236}">
                    <a16:creationId xmlns:a16="http://schemas.microsoft.com/office/drawing/2014/main" id="{87BBAC8A-C064-4EDA-8227-0EF66C4972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158" y="3695463"/>
                <a:ext cx="914400" cy="914400"/>
              </a:xfrm>
              <a:prstGeom prst="rect">
                <a:avLst/>
              </a:prstGeom>
            </p:spPr>
          </p:pic>
          <p:sp>
            <p:nvSpPr>
              <p:cNvPr id="17" name="TextBox 16">
                <a:extLst>
                  <a:ext uri="{FF2B5EF4-FFF2-40B4-BE49-F238E27FC236}">
                    <a16:creationId xmlns:a16="http://schemas.microsoft.com/office/drawing/2014/main" id="{D980939E-ADC9-494E-A808-77E57E1B616F}"/>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8" name="TextBox 17">
                <a:extLst>
                  <a:ext uri="{FF2B5EF4-FFF2-40B4-BE49-F238E27FC236}">
                    <a16:creationId xmlns:a16="http://schemas.microsoft.com/office/drawing/2014/main" id="{9798A93E-412E-466C-9733-5D4459C4E49D}"/>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9" name="TextBox 18">
                <a:extLst>
                  <a:ext uri="{FF2B5EF4-FFF2-40B4-BE49-F238E27FC236}">
                    <a16:creationId xmlns:a16="http://schemas.microsoft.com/office/drawing/2014/main" id="{7C16C062-7388-43C9-BA88-E3C341A5AC06}"/>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cxnSp>
        <p:nvCxnSpPr>
          <p:cNvPr id="23" name="Straight Connector 22">
            <a:extLst>
              <a:ext uri="{FF2B5EF4-FFF2-40B4-BE49-F238E27FC236}">
                <a16:creationId xmlns:a16="http://schemas.microsoft.com/office/drawing/2014/main" id="{6C69B24B-8159-4B78-9E46-2D52DF33735C}"/>
              </a:ext>
            </a:extLst>
          </p:cNvPr>
          <p:cNvCxnSpPr/>
          <p:nvPr/>
        </p:nvCxnSpPr>
        <p:spPr>
          <a:xfrm>
            <a:off x="1649286" y="1899867"/>
            <a:ext cx="0" cy="264969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08FC8F-745D-4CDB-931C-83B7A4A4816D}"/>
              </a:ext>
            </a:extLst>
          </p:cNvPr>
          <p:cNvCxnSpPr>
            <a:cxnSpLocks/>
          </p:cNvCxnSpPr>
          <p:nvPr/>
        </p:nvCxnSpPr>
        <p:spPr>
          <a:xfrm>
            <a:off x="4340653" y="1283310"/>
            <a:ext cx="7890" cy="331673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3AC8DE-2782-4F5D-972D-1E978AD95D87}"/>
              </a:ext>
            </a:extLst>
          </p:cNvPr>
          <p:cNvSpPr txBox="1"/>
          <p:nvPr/>
        </p:nvSpPr>
        <p:spPr>
          <a:xfrm>
            <a:off x="2754596" y="576762"/>
            <a:ext cx="683200" cy="369332"/>
          </a:xfrm>
          <a:prstGeom prst="rect">
            <a:avLst/>
          </a:prstGeom>
          <a:noFill/>
        </p:spPr>
        <p:txBody>
          <a:bodyPr wrap="none" rtlCol="0">
            <a:spAutoFit/>
          </a:bodyPr>
          <a:lstStyle/>
          <a:p>
            <a:r>
              <a:rPr lang="en-US" b="1" dirty="0">
                <a:solidFill>
                  <a:schemeClr val="accent1"/>
                </a:solidFill>
              </a:rPr>
              <a:t>VPC1</a:t>
            </a:r>
          </a:p>
        </p:txBody>
      </p:sp>
      <p:sp>
        <p:nvSpPr>
          <p:cNvPr id="27" name="TextBox 26">
            <a:extLst>
              <a:ext uri="{FF2B5EF4-FFF2-40B4-BE49-F238E27FC236}">
                <a16:creationId xmlns:a16="http://schemas.microsoft.com/office/drawing/2014/main" id="{FD6B8D21-280C-41CC-A9DD-AA4903CB210D}"/>
              </a:ext>
            </a:extLst>
          </p:cNvPr>
          <p:cNvSpPr txBox="1"/>
          <p:nvPr/>
        </p:nvSpPr>
        <p:spPr>
          <a:xfrm>
            <a:off x="4714906" y="1529169"/>
            <a:ext cx="683200" cy="369332"/>
          </a:xfrm>
          <a:prstGeom prst="rect">
            <a:avLst/>
          </a:prstGeom>
          <a:noFill/>
        </p:spPr>
        <p:txBody>
          <a:bodyPr wrap="none" rtlCol="0">
            <a:spAutoFit/>
          </a:bodyPr>
          <a:lstStyle/>
          <a:p>
            <a:r>
              <a:rPr lang="en-US" b="1" dirty="0">
                <a:solidFill>
                  <a:schemeClr val="accent1"/>
                </a:solidFill>
              </a:rPr>
              <a:t>VPC2</a:t>
            </a:r>
          </a:p>
        </p:txBody>
      </p:sp>
      <p:grpSp>
        <p:nvGrpSpPr>
          <p:cNvPr id="64" name="Group 63">
            <a:extLst>
              <a:ext uri="{FF2B5EF4-FFF2-40B4-BE49-F238E27FC236}">
                <a16:creationId xmlns:a16="http://schemas.microsoft.com/office/drawing/2014/main" id="{089868CC-379D-4932-8422-AF031317C01F}"/>
              </a:ext>
            </a:extLst>
          </p:cNvPr>
          <p:cNvGrpSpPr/>
          <p:nvPr/>
        </p:nvGrpSpPr>
        <p:grpSpPr>
          <a:xfrm>
            <a:off x="2756040" y="5838478"/>
            <a:ext cx="584002" cy="557718"/>
            <a:chOff x="2800188" y="5238112"/>
            <a:chExt cx="584002" cy="557718"/>
          </a:xfrm>
        </p:grpSpPr>
        <p:sp>
          <p:nvSpPr>
            <p:cNvPr id="28" name="Oval 27">
              <a:extLst>
                <a:ext uri="{FF2B5EF4-FFF2-40B4-BE49-F238E27FC236}">
                  <a16:creationId xmlns:a16="http://schemas.microsoft.com/office/drawing/2014/main" id="{BA27ED20-52A1-4D0A-BE7A-6CBA13193DA9}"/>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53A6E48-AF31-44C7-B281-8B29271FF17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4FAD14-1F13-463E-A2E7-AB532F2EA27F}"/>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AABB6-324C-4492-B203-BD3A9D758EE7}"/>
                </a:ext>
              </a:extLst>
            </p:cNvPr>
            <p:cNvCxnSpPr>
              <a:cxnSpLocks/>
              <a:endCxn id="28"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A475AC-0D7A-4278-96B6-B7C3B1A374E0}"/>
                </a:ext>
              </a:extLst>
            </p:cNvPr>
            <p:cNvCxnSpPr>
              <a:cxnSpLocks/>
              <a:endCxn id="28"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Graphic 44" descr="Computer">
            <a:extLst>
              <a:ext uri="{FF2B5EF4-FFF2-40B4-BE49-F238E27FC236}">
                <a16:creationId xmlns:a16="http://schemas.microsoft.com/office/drawing/2014/main" id="{D94ECE80-DDBA-4F4A-8B98-C5C97DCA33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3467" y="1977381"/>
            <a:ext cx="1117813" cy="1117813"/>
          </a:xfrm>
          <a:prstGeom prst="rect">
            <a:avLst/>
          </a:prstGeom>
        </p:spPr>
      </p:pic>
      <p:pic>
        <p:nvPicPr>
          <p:cNvPr id="47" name="Graphic 46" descr="Gears">
            <a:extLst>
              <a:ext uri="{FF2B5EF4-FFF2-40B4-BE49-F238E27FC236}">
                <a16:creationId xmlns:a16="http://schemas.microsoft.com/office/drawing/2014/main" id="{83503A61-0642-4E20-894A-743E187C1F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88649" y="2249916"/>
            <a:ext cx="413724" cy="413724"/>
          </a:xfrm>
          <a:prstGeom prst="rect">
            <a:avLst/>
          </a:prstGeom>
        </p:spPr>
      </p:pic>
      <p:sp>
        <p:nvSpPr>
          <p:cNvPr id="48" name="TextBox 47">
            <a:extLst>
              <a:ext uri="{FF2B5EF4-FFF2-40B4-BE49-F238E27FC236}">
                <a16:creationId xmlns:a16="http://schemas.microsoft.com/office/drawing/2014/main" id="{612C0445-C8D9-4BB1-A02D-13117CAFC058}"/>
              </a:ext>
            </a:extLst>
          </p:cNvPr>
          <p:cNvSpPr txBox="1"/>
          <p:nvPr/>
        </p:nvSpPr>
        <p:spPr>
          <a:xfrm>
            <a:off x="4340653" y="2872316"/>
            <a:ext cx="1973657" cy="646331"/>
          </a:xfrm>
          <a:prstGeom prst="rect">
            <a:avLst/>
          </a:prstGeom>
          <a:noFill/>
        </p:spPr>
        <p:txBody>
          <a:bodyPr wrap="square" rtlCol="0">
            <a:spAutoFit/>
          </a:bodyPr>
          <a:lstStyle/>
          <a:p>
            <a:pPr algn="ctr"/>
            <a:r>
              <a:rPr lang="en-US" dirty="0"/>
              <a:t>Log Management and Monitoring</a:t>
            </a:r>
          </a:p>
        </p:txBody>
      </p:sp>
      <p:pic>
        <p:nvPicPr>
          <p:cNvPr id="49" name="Graphic 48" descr="Computer">
            <a:extLst>
              <a:ext uri="{FF2B5EF4-FFF2-40B4-BE49-F238E27FC236}">
                <a16:creationId xmlns:a16="http://schemas.microsoft.com/office/drawing/2014/main" id="{2572D656-AA46-489C-BDCB-2083261592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359" y="2502540"/>
            <a:ext cx="1117813" cy="1117813"/>
          </a:xfrm>
          <a:prstGeom prst="rect">
            <a:avLst/>
          </a:prstGeom>
        </p:spPr>
      </p:pic>
      <p:sp>
        <p:nvSpPr>
          <p:cNvPr id="50" name="TextBox 49">
            <a:extLst>
              <a:ext uri="{FF2B5EF4-FFF2-40B4-BE49-F238E27FC236}">
                <a16:creationId xmlns:a16="http://schemas.microsoft.com/office/drawing/2014/main" id="{D69809E9-3D2D-4782-850F-B7901C8252B0}"/>
              </a:ext>
            </a:extLst>
          </p:cNvPr>
          <p:cNvSpPr txBox="1"/>
          <p:nvPr/>
        </p:nvSpPr>
        <p:spPr>
          <a:xfrm>
            <a:off x="640776" y="2294308"/>
            <a:ext cx="683200" cy="369332"/>
          </a:xfrm>
          <a:prstGeom prst="rect">
            <a:avLst/>
          </a:prstGeom>
          <a:noFill/>
        </p:spPr>
        <p:txBody>
          <a:bodyPr wrap="none" rtlCol="0">
            <a:spAutoFit/>
          </a:bodyPr>
          <a:lstStyle/>
          <a:p>
            <a:r>
              <a:rPr lang="en-US" b="1" dirty="0">
                <a:solidFill>
                  <a:schemeClr val="accent1"/>
                </a:solidFill>
              </a:rPr>
              <a:t>VPC3</a:t>
            </a:r>
          </a:p>
        </p:txBody>
      </p:sp>
      <p:pic>
        <p:nvPicPr>
          <p:cNvPr id="52" name="Graphic 51" descr="Open folder">
            <a:extLst>
              <a:ext uri="{FF2B5EF4-FFF2-40B4-BE49-F238E27FC236}">
                <a16:creationId xmlns:a16="http://schemas.microsoft.com/office/drawing/2014/main" id="{04AC3577-B30C-4676-9409-40F72C708D5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1698" y="2810451"/>
            <a:ext cx="385030" cy="385030"/>
          </a:xfrm>
          <a:prstGeom prst="rect">
            <a:avLst/>
          </a:prstGeom>
        </p:spPr>
      </p:pic>
      <p:sp>
        <p:nvSpPr>
          <p:cNvPr id="53" name="TextBox 52">
            <a:extLst>
              <a:ext uri="{FF2B5EF4-FFF2-40B4-BE49-F238E27FC236}">
                <a16:creationId xmlns:a16="http://schemas.microsoft.com/office/drawing/2014/main" id="{D502BA9F-644F-4D8A-9F15-C94CE54EADEA}"/>
              </a:ext>
            </a:extLst>
          </p:cNvPr>
          <p:cNvSpPr txBox="1"/>
          <p:nvPr/>
        </p:nvSpPr>
        <p:spPr>
          <a:xfrm>
            <a:off x="382305" y="3397832"/>
            <a:ext cx="1973657" cy="369332"/>
          </a:xfrm>
          <a:prstGeom prst="rect">
            <a:avLst/>
          </a:prstGeom>
          <a:noFill/>
        </p:spPr>
        <p:txBody>
          <a:bodyPr wrap="square" rtlCol="0">
            <a:spAutoFit/>
          </a:bodyPr>
          <a:lstStyle/>
          <a:p>
            <a:r>
              <a:rPr lang="en-US" dirty="0"/>
              <a:t>File Storage</a:t>
            </a:r>
          </a:p>
        </p:txBody>
      </p:sp>
      <p:pic>
        <p:nvPicPr>
          <p:cNvPr id="55" name="Graphic 54" descr="Flowchart">
            <a:extLst>
              <a:ext uri="{FF2B5EF4-FFF2-40B4-BE49-F238E27FC236}">
                <a16:creationId xmlns:a16="http://schemas.microsoft.com/office/drawing/2014/main" id="{A48411A9-4A58-4804-B163-217B73F9A0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42163" y="5176969"/>
            <a:ext cx="1593594" cy="1593594"/>
          </a:xfrm>
          <a:prstGeom prst="rect">
            <a:avLst/>
          </a:prstGeom>
        </p:spPr>
      </p:pic>
      <p:sp>
        <p:nvSpPr>
          <p:cNvPr id="56" name="TextBox 55">
            <a:extLst>
              <a:ext uri="{FF2B5EF4-FFF2-40B4-BE49-F238E27FC236}">
                <a16:creationId xmlns:a16="http://schemas.microsoft.com/office/drawing/2014/main" id="{D7976999-DED7-44B4-8D7E-16A18E74D1DE}"/>
              </a:ext>
            </a:extLst>
          </p:cNvPr>
          <p:cNvSpPr txBox="1"/>
          <p:nvPr/>
        </p:nvSpPr>
        <p:spPr>
          <a:xfrm>
            <a:off x="9741025" y="569955"/>
            <a:ext cx="2065495" cy="369332"/>
          </a:xfrm>
          <a:prstGeom prst="rect">
            <a:avLst/>
          </a:prstGeom>
          <a:noFill/>
        </p:spPr>
        <p:txBody>
          <a:bodyPr wrap="square" rtlCol="0">
            <a:spAutoFit/>
          </a:bodyPr>
          <a:lstStyle/>
          <a:p>
            <a:pPr algn="ctr"/>
            <a:r>
              <a:rPr lang="en-US" dirty="0"/>
              <a:t>VPN Users</a:t>
            </a:r>
          </a:p>
        </p:txBody>
      </p:sp>
      <p:grpSp>
        <p:nvGrpSpPr>
          <p:cNvPr id="67" name="Group 66">
            <a:extLst>
              <a:ext uri="{FF2B5EF4-FFF2-40B4-BE49-F238E27FC236}">
                <a16:creationId xmlns:a16="http://schemas.microsoft.com/office/drawing/2014/main" id="{065998AA-4F74-4A0A-9B45-8F41F68816E7}"/>
              </a:ext>
            </a:extLst>
          </p:cNvPr>
          <p:cNvGrpSpPr/>
          <p:nvPr/>
        </p:nvGrpSpPr>
        <p:grpSpPr>
          <a:xfrm>
            <a:off x="6823285" y="5821262"/>
            <a:ext cx="584002" cy="574934"/>
            <a:chOff x="7553257" y="5438334"/>
            <a:chExt cx="584002" cy="574934"/>
          </a:xfrm>
        </p:grpSpPr>
        <p:sp>
          <p:nvSpPr>
            <p:cNvPr id="59" name="Oval 58">
              <a:extLst>
                <a:ext uri="{FF2B5EF4-FFF2-40B4-BE49-F238E27FC236}">
                  <a16:creationId xmlns:a16="http://schemas.microsoft.com/office/drawing/2014/main" id="{5668DE22-43DA-47F5-8097-594A2D96CD3D}"/>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445E19CF-DAD8-45EF-898D-B5A2D50AECD7}"/>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phic 57" descr="Fire">
              <a:extLst>
                <a:ext uri="{FF2B5EF4-FFF2-40B4-BE49-F238E27FC236}">
                  <a16:creationId xmlns:a16="http://schemas.microsoft.com/office/drawing/2014/main" id="{16D3BF0D-99CF-4A18-A5A0-324C7C334D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44713" y="5438334"/>
              <a:ext cx="395335" cy="395335"/>
            </a:xfrm>
            <a:prstGeom prst="rect">
              <a:avLst/>
            </a:prstGeom>
          </p:spPr>
        </p:pic>
      </p:grpSp>
      <p:cxnSp>
        <p:nvCxnSpPr>
          <p:cNvPr id="69" name="Straight Arrow Connector 68">
            <a:extLst>
              <a:ext uri="{FF2B5EF4-FFF2-40B4-BE49-F238E27FC236}">
                <a16:creationId xmlns:a16="http://schemas.microsoft.com/office/drawing/2014/main" id="{51BC5001-5EEE-4572-AC63-F96F7FBC2DD4}"/>
              </a:ext>
            </a:extLst>
          </p:cNvPr>
          <p:cNvCxnSpPr>
            <a:cxnSpLocks/>
          </p:cNvCxnSpPr>
          <p:nvPr/>
        </p:nvCxnSpPr>
        <p:spPr>
          <a:xfrm>
            <a:off x="3463020" y="6117337"/>
            <a:ext cx="3240478"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1D3CFD5-BA45-402A-92CF-160BCE9BC8CE}"/>
              </a:ext>
            </a:extLst>
          </p:cNvPr>
          <p:cNvCxnSpPr>
            <a:cxnSpLocks/>
          </p:cNvCxnSpPr>
          <p:nvPr/>
        </p:nvCxnSpPr>
        <p:spPr>
          <a:xfrm flipV="1">
            <a:off x="3046680" y="4704431"/>
            <a:ext cx="0" cy="1015298"/>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7766AB35-D202-479F-8F39-78A72FFAC203}"/>
              </a:ext>
            </a:extLst>
          </p:cNvPr>
          <p:cNvGrpSpPr/>
          <p:nvPr/>
        </p:nvGrpSpPr>
        <p:grpSpPr>
          <a:xfrm>
            <a:off x="7180332" y="1554074"/>
            <a:ext cx="584002" cy="574934"/>
            <a:chOff x="7553257" y="5438334"/>
            <a:chExt cx="584002" cy="574934"/>
          </a:xfrm>
        </p:grpSpPr>
        <p:sp>
          <p:nvSpPr>
            <p:cNvPr id="78" name="Oval 77">
              <a:extLst>
                <a:ext uri="{FF2B5EF4-FFF2-40B4-BE49-F238E27FC236}">
                  <a16:creationId xmlns:a16="http://schemas.microsoft.com/office/drawing/2014/main" id="{FF15C6D7-5A92-469D-953A-A5298A20EC66}"/>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EB1C5326-A199-46D8-B207-8903827058BB}"/>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0" name="Graphic 79" descr="Fire">
              <a:extLst>
                <a:ext uri="{FF2B5EF4-FFF2-40B4-BE49-F238E27FC236}">
                  <a16:creationId xmlns:a16="http://schemas.microsoft.com/office/drawing/2014/main" id="{9F8F4F6B-2092-4433-BBE2-AEC7058137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13" y="5438334"/>
              <a:ext cx="395335" cy="395335"/>
            </a:xfrm>
            <a:prstGeom prst="rect">
              <a:avLst/>
            </a:prstGeom>
          </p:spPr>
        </p:pic>
      </p:grpSp>
      <p:pic>
        <p:nvPicPr>
          <p:cNvPr id="81" name="Graphic 80" descr="Cloud">
            <a:extLst>
              <a:ext uri="{FF2B5EF4-FFF2-40B4-BE49-F238E27FC236}">
                <a16:creationId xmlns:a16="http://schemas.microsoft.com/office/drawing/2014/main" id="{89AA368E-8C02-43B3-B44B-B489AC0E0F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81242" y="245949"/>
            <a:ext cx="1758707" cy="1758707"/>
          </a:xfrm>
          <a:prstGeom prst="rect">
            <a:avLst/>
          </a:prstGeom>
        </p:spPr>
      </p:pic>
      <p:sp>
        <p:nvSpPr>
          <p:cNvPr id="82" name="TextBox 81">
            <a:extLst>
              <a:ext uri="{FF2B5EF4-FFF2-40B4-BE49-F238E27FC236}">
                <a16:creationId xmlns:a16="http://schemas.microsoft.com/office/drawing/2014/main" id="{A1B5EE37-6A79-48A7-BBFC-A71FEBE4F121}"/>
              </a:ext>
            </a:extLst>
          </p:cNvPr>
          <p:cNvSpPr txBox="1"/>
          <p:nvPr/>
        </p:nvSpPr>
        <p:spPr>
          <a:xfrm>
            <a:off x="8191167" y="1539508"/>
            <a:ext cx="1973657" cy="369332"/>
          </a:xfrm>
          <a:prstGeom prst="rect">
            <a:avLst/>
          </a:prstGeom>
          <a:noFill/>
        </p:spPr>
        <p:txBody>
          <a:bodyPr wrap="square" rtlCol="0">
            <a:spAutoFit/>
          </a:bodyPr>
          <a:lstStyle/>
          <a:p>
            <a:pPr algn="ctr"/>
            <a:r>
              <a:rPr lang="en-US" dirty="0"/>
              <a:t>Internet</a:t>
            </a:r>
          </a:p>
        </p:txBody>
      </p:sp>
      <p:cxnSp>
        <p:nvCxnSpPr>
          <p:cNvPr id="83" name="Straight Arrow Connector 82">
            <a:extLst>
              <a:ext uri="{FF2B5EF4-FFF2-40B4-BE49-F238E27FC236}">
                <a16:creationId xmlns:a16="http://schemas.microsoft.com/office/drawing/2014/main" id="{290A0D8D-A00E-4269-BC58-1E2C6C9B9AD7}"/>
              </a:ext>
            </a:extLst>
          </p:cNvPr>
          <p:cNvCxnSpPr>
            <a:cxnSpLocks/>
          </p:cNvCxnSpPr>
          <p:nvPr/>
        </p:nvCxnSpPr>
        <p:spPr>
          <a:xfrm flipV="1">
            <a:off x="7803847" y="1393673"/>
            <a:ext cx="428648" cy="160401"/>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9CCA6B41-8985-4EFA-ACAD-6C6CBD09C711}"/>
              </a:ext>
            </a:extLst>
          </p:cNvPr>
          <p:cNvGrpSpPr/>
          <p:nvPr/>
        </p:nvGrpSpPr>
        <p:grpSpPr>
          <a:xfrm>
            <a:off x="8616756" y="5848480"/>
            <a:ext cx="584002" cy="557718"/>
            <a:chOff x="2800188" y="5238112"/>
            <a:chExt cx="584002" cy="557718"/>
          </a:xfrm>
        </p:grpSpPr>
        <p:sp>
          <p:nvSpPr>
            <p:cNvPr id="86" name="Oval 85">
              <a:extLst>
                <a:ext uri="{FF2B5EF4-FFF2-40B4-BE49-F238E27FC236}">
                  <a16:creationId xmlns:a16="http://schemas.microsoft.com/office/drawing/2014/main" id="{A4D5C57C-2327-4442-BA4A-784B8F7B6F80}"/>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9E8892E3-C958-4801-AC97-7239417ECB13}"/>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6E075AD-EEE8-44AD-922F-0254CD3136A0}"/>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056C410-6E9D-4E63-89BB-83A707989CCC}"/>
                </a:ext>
              </a:extLst>
            </p:cNvPr>
            <p:cNvCxnSpPr>
              <a:cxnSpLocks/>
              <a:endCxn id="86"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59782F7-9E3B-4197-BA51-8D8D021BAC6C}"/>
                </a:ext>
              </a:extLst>
            </p:cNvPr>
            <p:cNvCxnSpPr>
              <a:cxnSpLocks/>
              <a:endCxn id="86"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D60FD89F-E3B8-44E5-9302-31BA819C076C}"/>
              </a:ext>
            </a:extLst>
          </p:cNvPr>
          <p:cNvCxnSpPr>
            <a:cxnSpLocks/>
          </p:cNvCxnSpPr>
          <p:nvPr/>
        </p:nvCxnSpPr>
        <p:spPr>
          <a:xfrm>
            <a:off x="9431972" y="6117337"/>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B7D7A1FF-1F5F-49C9-B8B9-D039D8FA3F30}"/>
              </a:ext>
            </a:extLst>
          </p:cNvPr>
          <p:cNvGrpSpPr/>
          <p:nvPr/>
        </p:nvGrpSpPr>
        <p:grpSpPr>
          <a:xfrm>
            <a:off x="8232495" y="2616657"/>
            <a:ext cx="584002" cy="557718"/>
            <a:chOff x="2800188" y="5238112"/>
            <a:chExt cx="584002" cy="557718"/>
          </a:xfrm>
        </p:grpSpPr>
        <p:sp>
          <p:nvSpPr>
            <p:cNvPr id="93" name="Oval 92">
              <a:extLst>
                <a:ext uri="{FF2B5EF4-FFF2-40B4-BE49-F238E27FC236}">
                  <a16:creationId xmlns:a16="http://schemas.microsoft.com/office/drawing/2014/main" id="{FD1DCE9A-0A2F-43C4-940A-EE91B04BED16}"/>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0EFDDA39-41C3-4101-BA58-2AF10AB4C5B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3226880-1DF2-438F-88A5-812E2EB87CE5}"/>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97894BD-17C9-4357-B39E-952723D53785}"/>
                </a:ext>
              </a:extLst>
            </p:cNvPr>
            <p:cNvCxnSpPr>
              <a:cxnSpLocks/>
              <a:endCxn id="93"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E01967B-B41E-4427-8700-D8E1574BE161}"/>
                </a:ext>
              </a:extLst>
            </p:cNvPr>
            <p:cNvCxnSpPr>
              <a:cxnSpLocks/>
              <a:endCxn id="93"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2A586155-923E-47B1-BA03-762E52C952E1}"/>
              </a:ext>
            </a:extLst>
          </p:cNvPr>
          <p:cNvCxnSpPr>
            <a:cxnSpLocks/>
          </p:cNvCxnSpPr>
          <p:nvPr/>
        </p:nvCxnSpPr>
        <p:spPr>
          <a:xfrm>
            <a:off x="7568502" y="2181523"/>
            <a:ext cx="583817" cy="471474"/>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 name="Graphic 103" descr="Internet">
            <a:extLst>
              <a:ext uri="{FF2B5EF4-FFF2-40B4-BE49-F238E27FC236}">
                <a16:creationId xmlns:a16="http://schemas.microsoft.com/office/drawing/2014/main" id="{05F11656-2285-4554-8C86-7A516E2387C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41024" y="109199"/>
            <a:ext cx="605714" cy="605714"/>
          </a:xfrm>
          <a:prstGeom prst="rect">
            <a:avLst/>
          </a:prstGeom>
        </p:spPr>
      </p:pic>
      <p:pic>
        <p:nvPicPr>
          <p:cNvPr id="105" name="Graphic 104" descr="Internet">
            <a:extLst>
              <a:ext uri="{FF2B5EF4-FFF2-40B4-BE49-F238E27FC236}">
                <a16:creationId xmlns:a16="http://schemas.microsoft.com/office/drawing/2014/main" id="{C2190AA6-A6C8-4100-B0B0-E2E8680389F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70915" y="105166"/>
            <a:ext cx="605714" cy="605714"/>
          </a:xfrm>
          <a:prstGeom prst="rect">
            <a:avLst/>
          </a:prstGeom>
        </p:spPr>
      </p:pic>
      <p:pic>
        <p:nvPicPr>
          <p:cNvPr id="106" name="Graphic 105" descr="Internet">
            <a:extLst>
              <a:ext uri="{FF2B5EF4-FFF2-40B4-BE49-F238E27FC236}">
                <a16:creationId xmlns:a16="http://schemas.microsoft.com/office/drawing/2014/main" id="{FA4BE57D-4A9D-44E1-886D-79D02A1C628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00806" y="105166"/>
            <a:ext cx="605714" cy="605714"/>
          </a:xfrm>
          <a:prstGeom prst="rect">
            <a:avLst/>
          </a:prstGeom>
        </p:spPr>
      </p:pic>
      <p:sp>
        <p:nvSpPr>
          <p:cNvPr id="107" name="TextBox 106">
            <a:extLst>
              <a:ext uri="{FF2B5EF4-FFF2-40B4-BE49-F238E27FC236}">
                <a16:creationId xmlns:a16="http://schemas.microsoft.com/office/drawing/2014/main" id="{A2C559FA-F0DD-45BD-877C-ECB0CA072561}"/>
              </a:ext>
            </a:extLst>
          </p:cNvPr>
          <p:cNvSpPr txBox="1"/>
          <p:nvPr/>
        </p:nvSpPr>
        <p:spPr>
          <a:xfrm>
            <a:off x="10172683" y="6488668"/>
            <a:ext cx="2167100" cy="369332"/>
          </a:xfrm>
          <a:prstGeom prst="rect">
            <a:avLst/>
          </a:prstGeom>
          <a:noFill/>
        </p:spPr>
        <p:txBody>
          <a:bodyPr wrap="square" rtlCol="0">
            <a:spAutoFit/>
          </a:bodyPr>
          <a:lstStyle/>
          <a:p>
            <a:pPr algn="ctr"/>
            <a:r>
              <a:rPr lang="en-US" dirty="0"/>
              <a:t>Internal Users</a:t>
            </a:r>
          </a:p>
        </p:txBody>
      </p:sp>
      <p:cxnSp>
        <p:nvCxnSpPr>
          <p:cNvPr id="108" name="Straight Arrow Connector 107">
            <a:extLst>
              <a:ext uri="{FF2B5EF4-FFF2-40B4-BE49-F238E27FC236}">
                <a16:creationId xmlns:a16="http://schemas.microsoft.com/office/drawing/2014/main" id="{045C7A63-B554-4ABB-B754-0C9E4F3079BE}"/>
              </a:ext>
            </a:extLst>
          </p:cNvPr>
          <p:cNvCxnSpPr>
            <a:cxnSpLocks/>
            <a:endCxn id="56" idx="2"/>
          </p:cNvCxnSpPr>
          <p:nvPr/>
        </p:nvCxnSpPr>
        <p:spPr>
          <a:xfrm flipV="1">
            <a:off x="9867758" y="939287"/>
            <a:ext cx="906015" cy="12741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1876BEA3-2EF1-4F57-93B4-FC51C3259069}"/>
              </a:ext>
            </a:extLst>
          </p:cNvPr>
          <p:cNvGrpSpPr/>
          <p:nvPr/>
        </p:nvGrpSpPr>
        <p:grpSpPr>
          <a:xfrm>
            <a:off x="7540553" y="3427647"/>
            <a:ext cx="955966" cy="955966"/>
            <a:chOff x="7438957" y="3904600"/>
            <a:chExt cx="955966" cy="955966"/>
          </a:xfrm>
        </p:grpSpPr>
        <p:pic>
          <p:nvPicPr>
            <p:cNvPr id="111" name="Graphic 110" descr="Web design">
              <a:extLst>
                <a:ext uri="{FF2B5EF4-FFF2-40B4-BE49-F238E27FC236}">
                  <a16:creationId xmlns:a16="http://schemas.microsoft.com/office/drawing/2014/main" id="{0B8BA72B-385C-4ECC-9251-882401D16A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20" name="Graphic 119" descr="Computer">
              <a:extLst>
                <a:ext uri="{FF2B5EF4-FFF2-40B4-BE49-F238E27FC236}">
                  <a16:creationId xmlns:a16="http://schemas.microsoft.com/office/drawing/2014/main" id="{10B40233-3305-4D81-A536-1B8F9F6323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25" name="Group 124">
            <a:extLst>
              <a:ext uri="{FF2B5EF4-FFF2-40B4-BE49-F238E27FC236}">
                <a16:creationId xmlns:a16="http://schemas.microsoft.com/office/drawing/2014/main" id="{8DB11471-AEA8-4E39-8B29-D64F138951B8}"/>
              </a:ext>
            </a:extLst>
          </p:cNvPr>
          <p:cNvGrpSpPr/>
          <p:nvPr/>
        </p:nvGrpSpPr>
        <p:grpSpPr>
          <a:xfrm>
            <a:off x="8560396" y="3427647"/>
            <a:ext cx="955966" cy="955966"/>
            <a:chOff x="8615305" y="4170310"/>
            <a:chExt cx="955966" cy="955966"/>
          </a:xfrm>
        </p:grpSpPr>
        <p:pic>
          <p:nvPicPr>
            <p:cNvPr id="115" name="Graphic 114" descr="Database">
              <a:extLst>
                <a:ext uri="{FF2B5EF4-FFF2-40B4-BE49-F238E27FC236}">
                  <a16:creationId xmlns:a16="http://schemas.microsoft.com/office/drawing/2014/main" id="{DA55F74D-45FE-4F8A-A2D2-45E9F4275D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21" name="Graphic 120" descr="Computer">
              <a:extLst>
                <a:ext uri="{FF2B5EF4-FFF2-40B4-BE49-F238E27FC236}">
                  <a16:creationId xmlns:a16="http://schemas.microsoft.com/office/drawing/2014/main" id="{EB827E79-559A-41E9-92BB-45B30F276B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pic>
        <p:nvPicPr>
          <p:cNvPr id="123" name="Graphic 122" descr="Computer">
            <a:extLst>
              <a:ext uri="{FF2B5EF4-FFF2-40B4-BE49-F238E27FC236}">
                <a16:creationId xmlns:a16="http://schemas.microsoft.com/office/drawing/2014/main" id="{A80FF365-D056-4C5E-934C-9A77514019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23140" y="2204257"/>
            <a:ext cx="955966" cy="955966"/>
          </a:xfrm>
          <a:prstGeom prst="rect">
            <a:avLst/>
          </a:prstGeom>
        </p:spPr>
      </p:pic>
      <p:grpSp>
        <p:nvGrpSpPr>
          <p:cNvPr id="133" name="Group 132">
            <a:extLst>
              <a:ext uri="{FF2B5EF4-FFF2-40B4-BE49-F238E27FC236}">
                <a16:creationId xmlns:a16="http://schemas.microsoft.com/office/drawing/2014/main" id="{4A30F9CF-51DB-4686-B2A9-33DB41BA6874}"/>
              </a:ext>
            </a:extLst>
          </p:cNvPr>
          <p:cNvGrpSpPr/>
          <p:nvPr/>
        </p:nvGrpSpPr>
        <p:grpSpPr>
          <a:xfrm>
            <a:off x="7540553" y="4377350"/>
            <a:ext cx="955966" cy="955966"/>
            <a:chOff x="7438957" y="3904600"/>
            <a:chExt cx="955966" cy="955966"/>
          </a:xfrm>
        </p:grpSpPr>
        <p:pic>
          <p:nvPicPr>
            <p:cNvPr id="134" name="Graphic 133" descr="Web design">
              <a:extLst>
                <a:ext uri="{FF2B5EF4-FFF2-40B4-BE49-F238E27FC236}">
                  <a16:creationId xmlns:a16="http://schemas.microsoft.com/office/drawing/2014/main" id="{93F6C419-5EE0-4EF8-9AB0-5A02472075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35" name="Graphic 134" descr="Computer">
              <a:extLst>
                <a:ext uri="{FF2B5EF4-FFF2-40B4-BE49-F238E27FC236}">
                  <a16:creationId xmlns:a16="http://schemas.microsoft.com/office/drawing/2014/main" id="{361EDD4C-15AC-452B-B132-4722A8B3E4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36" name="Group 135">
            <a:extLst>
              <a:ext uri="{FF2B5EF4-FFF2-40B4-BE49-F238E27FC236}">
                <a16:creationId xmlns:a16="http://schemas.microsoft.com/office/drawing/2014/main" id="{8B3C5F3C-D623-4F88-84B4-C33B11CDB46D}"/>
              </a:ext>
            </a:extLst>
          </p:cNvPr>
          <p:cNvGrpSpPr/>
          <p:nvPr/>
        </p:nvGrpSpPr>
        <p:grpSpPr>
          <a:xfrm>
            <a:off x="8560396" y="4377350"/>
            <a:ext cx="955966" cy="955966"/>
            <a:chOff x="8615305" y="4170310"/>
            <a:chExt cx="955966" cy="955966"/>
          </a:xfrm>
        </p:grpSpPr>
        <p:pic>
          <p:nvPicPr>
            <p:cNvPr id="137" name="Graphic 136" descr="Database">
              <a:extLst>
                <a:ext uri="{FF2B5EF4-FFF2-40B4-BE49-F238E27FC236}">
                  <a16:creationId xmlns:a16="http://schemas.microsoft.com/office/drawing/2014/main" id="{B551756C-0B44-4C27-8B67-55004D339E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38" name="Graphic 137" descr="Computer">
              <a:extLst>
                <a:ext uri="{FF2B5EF4-FFF2-40B4-BE49-F238E27FC236}">
                  <a16:creationId xmlns:a16="http://schemas.microsoft.com/office/drawing/2014/main" id="{ACF00415-7929-403D-9ADA-07829E7505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cxnSp>
        <p:nvCxnSpPr>
          <p:cNvPr id="143" name="Straight Connector 142">
            <a:extLst>
              <a:ext uri="{FF2B5EF4-FFF2-40B4-BE49-F238E27FC236}">
                <a16:creationId xmlns:a16="http://schemas.microsoft.com/office/drawing/2014/main" id="{138F727C-4140-4B21-9CE5-9A59C2CBA45B}"/>
              </a:ext>
            </a:extLst>
          </p:cNvPr>
          <p:cNvCxnSpPr>
            <a:cxnSpLocks/>
          </p:cNvCxnSpPr>
          <p:nvPr/>
        </p:nvCxnSpPr>
        <p:spPr>
          <a:xfrm flipV="1">
            <a:off x="7118317" y="2065250"/>
            <a:ext cx="0" cy="3637982"/>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DB620F96-C7FD-480F-A42E-6AFDD39F0EC6}"/>
              </a:ext>
            </a:extLst>
          </p:cNvPr>
          <p:cNvCxnSpPr>
            <a:cxnSpLocks/>
          </p:cNvCxnSpPr>
          <p:nvPr/>
        </p:nvCxnSpPr>
        <p:spPr>
          <a:xfrm flipV="1">
            <a:off x="8546861" y="322203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C34144AE-5ED5-40D3-976E-A0E77DC7A463}"/>
              </a:ext>
            </a:extLst>
          </p:cNvPr>
          <p:cNvSpPr txBox="1"/>
          <p:nvPr/>
        </p:nvSpPr>
        <p:spPr>
          <a:xfrm>
            <a:off x="7522025" y="4170330"/>
            <a:ext cx="1973657" cy="369332"/>
          </a:xfrm>
          <a:prstGeom prst="rect">
            <a:avLst/>
          </a:prstGeom>
          <a:noFill/>
        </p:spPr>
        <p:txBody>
          <a:bodyPr wrap="square" rtlCol="0">
            <a:spAutoFit/>
          </a:bodyPr>
          <a:lstStyle/>
          <a:p>
            <a:pPr algn="ctr"/>
            <a:r>
              <a:rPr lang="en-US" dirty="0"/>
              <a:t>Test</a:t>
            </a:r>
          </a:p>
        </p:txBody>
      </p:sp>
      <p:sp>
        <p:nvSpPr>
          <p:cNvPr id="155" name="TextBox 154">
            <a:extLst>
              <a:ext uri="{FF2B5EF4-FFF2-40B4-BE49-F238E27FC236}">
                <a16:creationId xmlns:a16="http://schemas.microsoft.com/office/drawing/2014/main" id="{AF71B9C5-FB9C-44BC-9EBB-55587D0BB911}"/>
              </a:ext>
            </a:extLst>
          </p:cNvPr>
          <p:cNvSpPr txBox="1"/>
          <p:nvPr/>
        </p:nvSpPr>
        <p:spPr>
          <a:xfrm>
            <a:off x="7560032" y="5101475"/>
            <a:ext cx="1973657" cy="369332"/>
          </a:xfrm>
          <a:prstGeom prst="rect">
            <a:avLst/>
          </a:prstGeom>
          <a:noFill/>
        </p:spPr>
        <p:txBody>
          <a:bodyPr wrap="square" rtlCol="0">
            <a:spAutoFit/>
          </a:bodyPr>
          <a:lstStyle/>
          <a:p>
            <a:pPr algn="ctr"/>
            <a:r>
              <a:rPr lang="en-US" dirty="0"/>
              <a:t>Dev</a:t>
            </a:r>
          </a:p>
        </p:txBody>
      </p:sp>
      <p:pic>
        <p:nvPicPr>
          <p:cNvPr id="156" name="Graphic 155" descr="Open folder">
            <a:extLst>
              <a:ext uri="{FF2B5EF4-FFF2-40B4-BE49-F238E27FC236}">
                <a16:creationId xmlns:a16="http://schemas.microsoft.com/office/drawing/2014/main" id="{6E977B24-63C5-4357-8BA1-9A36D31E9C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66377" y="2424574"/>
            <a:ext cx="385030" cy="385030"/>
          </a:xfrm>
          <a:prstGeom prst="rect">
            <a:avLst/>
          </a:prstGeom>
        </p:spPr>
      </p:pic>
      <p:grpSp>
        <p:nvGrpSpPr>
          <p:cNvPr id="158" name="Group 157">
            <a:extLst>
              <a:ext uri="{FF2B5EF4-FFF2-40B4-BE49-F238E27FC236}">
                <a16:creationId xmlns:a16="http://schemas.microsoft.com/office/drawing/2014/main" id="{06420D6D-2CBD-4C62-9B20-C63567868FA5}"/>
              </a:ext>
            </a:extLst>
          </p:cNvPr>
          <p:cNvGrpSpPr/>
          <p:nvPr/>
        </p:nvGrpSpPr>
        <p:grpSpPr>
          <a:xfrm>
            <a:off x="11079791" y="2204257"/>
            <a:ext cx="955966" cy="955966"/>
            <a:chOff x="11079791" y="3427647"/>
            <a:chExt cx="955966" cy="955966"/>
          </a:xfrm>
        </p:grpSpPr>
        <p:pic>
          <p:nvPicPr>
            <p:cNvPr id="122" name="Graphic 121" descr="Computer">
              <a:extLst>
                <a:ext uri="{FF2B5EF4-FFF2-40B4-BE49-F238E27FC236}">
                  <a16:creationId xmlns:a16="http://schemas.microsoft.com/office/drawing/2014/main" id="{6DABABFC-FEA2-4EF8-AE1B-7C1F1A94C0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57" name="Graphic 156" descr="Gears">
              <a:extLst>
                <a:ext uri="{FF2B5EF4-FFF2-40B4-BE49-F238E27FC236}">
                  <a16:creationId xmlns:a16="http://schemas.microsoft.com/office/drawing/2014/main" id="{795C2CA2-58F6-4A60-B048-264398E21B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59" name="Group 158">
            <a:extLst>
              <a:ext uri="{FF2B5EF4-FFF2-40B4-BE49-F238E27FC236}">
                <a16:creationId xmlns:a16="http://schemas.microsoft.com/office/drawing/2014/main" id="{716FD513-6196-4DE3-A0E0-422C94067E53}"/>
              </a:ext>
            </a:extLst>
          </p:cNvPr>
          <p:cNvGrpSpPr/>
          <p:nvPr/>
        </p:nvGrpSpPr>
        <p:grpSpPr>
          <a:xfrm>
            <a:off x="10045284" y="2973241"/>
            <a:ext cx="955966" cy="955966"/>
            <a:chOff x="11079791" y="3427647"/>
            <a:chExt cx="955966" cy="955966"/>
          </a:xfrm>
        </p:grpSpPr>
        <p:pic>
          <p:nvPicPr>
            <p:cNvPr id="160" name="Graphic 159" descr="Computer">
              <a:extLst>
                <a:ext uri="{FF2B5EF4-FFF2-40B4-BE49-F238E27FC236}">
                  <a16:creationId xmlns:a16="http://schemas.microsoft.com/office/drawing/2014/main" id="{BE529E6D-92E1-42DA-8359-56CC5340C0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1" name="Graphic 160" descr="Gears">
              <a:extLst>
                <a:ext uri="{FF2B5EF4-FFF2-40B4-BE49-F238E27FC236}">
                  <a16:creationId xmlns:a16="http://schemas.microsoft.com/office/drawing/2014/main" id="{173B6CB9-9E63-40AF-827A-C7C6BE0326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62" name="Group 161">
            <a:extLst>
              <a:ext uri="{FF2B5EF4-FFF2-40B4-BE49-F238E27FC236}">
                <a16:creationId xmlns:a16="http://schemas.microsoft.com/office/drawing/2014/main" id="{89906CDB-7FBE-4C7D-8EB5-42E4F516F33B}"/>
              </a:ext>
            </a:extLst>
          </p:cNvPr>
          <p:cNvGrpSpPr/>
          <p:nvPr/>
        </p:nvGrpSpPr>
        <p:grpSpPr>
          <a:xfrm>
            <a:off x="11114949" y="2979995"/>
            <a:ext cx="955966" cy="955966"/>
            <a:chOff x="11079791" y="3427647"/>
            <a:chExt cx="955966" cy="955966"/>
          </a:xfrm>
        </p:grpSpPr>
        <p:pic>
          <p:nvPicPr>
            <p:cNvPr id="163" name="Graphic 162" descr="Computer">
              <a:extLst>
                <a:ext uri="{FF2B5EF4-FFF2-40B4-BE49-F238E27FC236}">
                  <a16:creationId xmlns:a16="http://schemas.microsoft.com/office/drawing/2014/main" id="{22C58BA9-23D7-4918-BB01-C61756EF3E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4" name="Graphic 163" descr="Gears">
              <a:extLst>
                <a:ext uri="{FF2B5EF4-FFF2-40B4-BE49-F238E27FC236}">
                  <a16:creationId xmlns:a16="http://schemas.microsoft.com/office/drawing/2014/main" id="{790AEA34-02FC-4D26-85E2-08FBA50C59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sp>
        <p:nvSpPr>
          <p:cNvPr id="165" name="TextBox 164">
            <a:extLst>
              <a:ext uri="{FF2B5EF4-FFF2-40B4-BE49-F238E27FC236}">
                <a16:creationId xmlns:a16="http://schemas.microsoft.com/office/drawing/2014/main" id="{374EE87F-64E5-4543-AAF1-467A3ED746F5}"/>
              </a:ext>
            </a:extLst>
          </p:cNvPr>
          <p:cNvSpPr txBox="1"/>
          <p:nvPr/>
        </p:nvSpPr>
        <p:spPr>
          <a:xfrm>
            <a:off x="9861895" y="3743509"/>
            <a:ext cx="2393165" cy="369332"/>
          </a:xfrm>
          <a:prstGeom prst="rect">
            <a:avLst/>
          </a:prstGeom>
          <a:noFill/>
        </p:spPr>
        <p:txBody>
          <a:bodyPr wrap="square" rtlCol="0">
            <a:spAutoFit/>
          </a:bodyPr>
          <a:lstStyle/>
          <a:p>
            <a:pPr algn="ctr"/>
            <a:r>
              <a:rPr lang="en-US" dirty="0"/>
              <a:t>Internal Applications</a:t>
            </a:r>
          </a:p>
        </p:txBody>
      </p:sp>
      <p:cxnSp>
        <p:nvCxnSpPr>
          <p:cNvPr id="170" name="Straight Connector 169">
            <a:extLst>
              <a:ext uri="{FF2B5EF4-FFF2-40B4-BE49-F238E27FC236}">
                <a16:creationId xmlns:a16="http://schemas.microsoft.com/office/drawing/2014/main" id="{C3A22D3A-3AE9-48F1-8434-431504EF43A3}"/>
              </a:ext>
            </a:extLst>
          </p:cNvPr>
          <p:cNvCxnSpPr>
            <a:cxnSpLocks/>
          </p:cNvCxnSpPr>
          <p:nvPr/>
        </p:nvCxnSpPr>
        <p:spPr>
          <a:xfrm>
            <a:off x="7864488" y="1949409"/>
            <a:ext cx="4256042" cy="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2617BE4-E150-434B-AA8F-21F3B0F4C14F}"/>
              </a:ext>
            </a:extLst>
          </p:cNvPr>
          <p:cNvCxnSpPr>
            <a:cxnSpLocks/>
          </p:cNvCxnSpPr>
          <p:nvPr/>
        </p:nvCxnSpPr>
        <p:spPr>
          <a:xfrm flipV="1">
            <a:off x="8898325" y="552985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52F1E3E-345D-472A-AB30-AD4836450805}"/>
              </a:ext>
            </a:extLst>
          </p:cNvPr>
          <p:cNvCxnSpPr>
            <a:cxnSpLocks/>
          </p:cNvCxnSpPr>
          <p:nvPr/>
        </p:nvCxnSpPr>
        <p:spPr>
          <a:xfrm>
            <a:off x="7653037" y="6103481"/>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E62237E5-4421-4E05-8ECA-AD8D651EC5BB}"/>
              </a:ext>
            </a:extLst>
          </p:cNvPr>
          <p:cNvSpPr txBox="1"/>
          <p:nvPr/>
        </p:nvSpPr>
        <p:spPr>
          <a:xfrm>
            <a:off x="8727038" y="2001657"/>
            <a:ext cx="1973657" cy="369332"/>
          </a:xfrm>
          <a:prstGeom prst="rect">
            <a:avLst/>
          </a:prstGeom>
          <a:noFill/>
        </p:spPr>
        <p:txBody>
          <a:bodyPr wrap="square" rtlCol="0">
            <a:spAutoFit/>
          </a:bodyPr>
          <a:lstStyle/>
          <a:p>
            <a:pPr algn="ctr"/>
            <a:r>
              <a:rPr lang="en-US" dirty="0">
                <a:solidFill>
                  <a:schemeClr val="accent6">
                    <a:lumMod val="75000"/>
                  </a:schemeClr>
                </a:solidFill>
              </a:rPr>
              <a:t>192.168.1.x</a:t>
            </a:r>
          </a:p>
        </p:txBody>
      </p:sp>
      <p:sp>
        <p:nvSpPr>
          <p:cNvPr id="179" name="TextBox 178">
            <a:extLst>
              <a:ext uri="{FF2B5EF4-FFF2-40B4-BE49-F238E27FC236}">
                <a16:creationId xmlns:a16="http://schemas.microsoft.com/office/drawing/2014/main" id="{84F0C176-A08C-4F8E-9D66-802F1C61B8E5}"/>
              </a:ext>
            </a:extLst>
          </p:cNvPr>
          <p:cNvSpPr txBox="1"/>
          <p:nvPr/>
        </p:nvSpPr>
        <p:spPr>
          <a:xfrm>
            <a:off x="237799" y="5751739"/>
            <a:ext cx="1973657" cy="369332"/>
          </a:xfrm>
          <a:prstGeom prst="rect">
            <a:avLst/>
          </a:prstGeom>
          <a:noFill/>
        </p:spPr>
        <p:txBody>
          <a:bodyPr wrap="square" rtlCol="0">
            <a:spAutoFit/>
          </a:bodyPr>
          <a:lstStyle/>
          <a:p>
            <a:pPr algn="ctr"/>
            <a:r>
              <a:rPr lang="en-US" b="1" dirty="0"/>
              <a:t>Network Diagram</a:t>
            </a:r>
          </a:p>
        </p:txBody>
      </p:sp>
      <p:sp>
        <p:nvSpPr>
          <p:cNvPr id="180" name="TextBox 179">
            <a:extLst>
              <a:ext uri="{FF2B5EF4-FFF2-40B4-BE49-F238E27FC236}">
                <a16:creationId xmlns:a16="http://schemas.microsoft.com/office/drawing/2014/main" id="{885A424D-0AC5-470C-806D-155D82848B75}"/>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grpSp>
        <p:nvGrpSpPr>
          <p:cNvPr id="181" name="Group 180">
            <a:extLst>
              <a:ext uri="{FF2B5EF4-FFF2-40B4-BE49-F238E27FC236}">
                <a16:creationId xmlns:a16="http://schemas.microsoft.com/office/drawing/2014/main" id="{B65E9440-5673-4B45-ACA5-360DB9DB448F}"/>
              </a:ext>
            </a:extLst>
          </p:cNvPr>
          <p:cNvGrpSpPr/>
          <p:nvPr/>
        </p:nvGrpSpPr>
        <p:grpSpPr>
          <a:xfrm>
            <a:off x="10014314" y="4158414"/>
            <a:ext cx="955966" cy="955966"/>
            <a:chOff x="8615305" y="4170310"/>
            <a:chExt cx="955966" cy="955966"/>
          </a:xfrm>
        </p:grpSpPr>
        <p:pic>
          <p:nvPicPr>
            <p:cNvPr id="182" name="Graphic 181" descr="Database">
              <a:extLst>
                <a:ext uri="{FF2B5EF4-FFF2-40B4-BE49-F238E27FC236}">
                  <a16:creationId xmlns:a16="http://schemas.microsoft.com/office/drawing/2014/main" id="{1C0C7E31-678D-4503-8684-A8244C0886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3" name="Graphic 182" descr="Computer">
              <a:extLst>
                <a:ext uri="{FF2B5EF4-FFF2-40B4-BE49-F238E27FC236}">
                  <a16:creationId xmlns:a16="http://schemas.microsoft.com/office/drawing/2014/main" id="{4079D073-18DA-41AE-A526-C6D4E14B41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
        <p:nvSpPr>
          <p:cNvPr id="184" name="TextBox 183">
            <a:extLst>
              <a:ext uri="{FF2B5EF4-FFF2-40B4-BE49-F238E27FC236}">
                <a16:creationId xmlns:a16="http://schemas.microsoft.com/office/drawing/2014/main" id="{45301CF2-9AAE-43C8-A016-48A7DADA7C84}"/>
              </a:ext>
            </a:extLst>
          </p:cNvPr>
          <p:cNvSpPr txBox="1"/>
          <p:nvPr/>
        </p:nvSpPr>
        <p:spPr>
          <a:xfrm>
            <a:off x="9877324" y="4993311"/>
            <a:ext cx="2393165" cy="369332"/>
          </a:xfrm>
          <a:prstGeom prst="rect">
            <a:avLst/>
          </a:prstGeom>
          <a:noFill/>
        </p:spPr>
        <p:txBody>
          <a:bodyPr wrap="square" rtlCol="0">
            <a:spAutoFit/>
          </a:bodyPr>
          <a:lstStyle/>
          <a:p>
            <a:pPr algn="ctr"/>
            <a:r>
              <a:rPr lang="en-US" dirty="0"/>
              <a:t>Backup and Analytics</a:t>
            </a:r>
          </a:p>
        </p:txBody>
      </p:sp>
      <p:grpSp>
        <p:nvGrpSpPr>
          <p:cNvPr id="185" name="Group 184">
            <a:extLst>
              <a:ext uri="{FF2B5EF4-FFF2-40B4-BE49-F238E27FC236}">
                <a16:creationId xmlns:a16="http://schemas.microsoft.com/office/drawing/2014/main" id="{9DAD8CE7-3533-461A-B744-C8A73D8145AE}"/>
              </a:ext>
            </a:extLst>
          </p:cNvPr>
          <p:cNvGrpSpPr/>
          <p:nvPr/>
        </p:nvGrpSpPr>
        <p:grpSpPr>
          <a:xfrm>
            <a:off x="11073906" y="4185110"/>
            <a:ext cx="955966" cy="955966"/>
            <a:chOff x="8615305" y="4170310"/>
            <a:chExt cx="955966" cy="955966"/>
          </a:xfrm>
        </p:grpSpPr>
        <p:pic>
          <p:nvPicPr>
            <p:cNvPr id="186" name="Graphic 185" descr="Database">
              <a:extLst>
                <a:ext uri="{FF2B5EF4-FFF2-40B4-BE49-F238E27FC236}">
                  <a16:creationId xmlns:a16="http://schemas.microsoft.com/office/drawing/2014/main" id="{2B58AE9A-6488-43ED-8941-C41182A04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7" name="Graphic 186" descr="Computer">
              <a:extLst>
                <a:ext uri="{FF2B5EF4-FFF2-40B4-BE49-F238E27FC236}">
                  <a16:creationId xmlns:a16="http://schemas.microsoft.com/office/drawing/2014/main" id="{CAC31469-53C8-4E97-821F-A3214ACC9A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Tree>
    <p:extLst>
      <p:ext uri="{BB962C8B-B14F-4D97-AF65-F5344CB8AC3E}">
        <p14:creationId xmlns:p14="http://schemas.microsoft.com/office/powerpoint/2010/main" val="303227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444514-939B-45BB-8586-11B5D9868686}"/>
              </a:ext>
            </a:extLst>
          </p:cNvPr>
          <p:cNvGrpSpPr/>
          <p:nvPr/>
        </p:nvGrpSpPr>
        <p:grpSpPr>
          <a:xfrm>
            <a:off x="3553278" y="633639"/>
            <a:ext cx="2180034" cy="2795361"/>
            <a:chOff x="1202532" y="1892017"/>
            <a:chExt cx="2180034" cy="2795361"/>
          </a:xfrm>
        </p:grpSpPr>
        <p:pic>
          <p:nvPicPr>
            <p:cNvPr id="5" name="Graphic 4" descr="Web design">
              <a:extLst>
                <a:ext uri="{FF2B5EF4-FFF2-40B4-BE49-F238E27FC236}">
                  <a16:creationId xmlns:a16="http://schemas.microsoft.com/office/drawing/2014/main" id="{4E430332-DC2C-4C06-BA26-5D5041357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166" y="2076683"/>
              <a:ext cx="914400" cy="914400"/>
            </a:xfrm>
            <a:prstGeom prst="rect">
              <a:avLst/>
            </a:prstGeom>
          </p:spPr>
        </p:pic>
        <p:grpSp>
          <p:nvGrpSpPr>
            <p:cNvPr id="6" name="Group 5">
              <a:extLst>
                <a:ext uri="{FF2B5EF4-FFF2-40B4-BE49-F238E27FC236}">
                  <a16:creationId xmlns:a16="http://schemas.microsoft.com/office/drawing/2014/main" id="{12B96C58-923A-4488-935F-C4F68FF43455}"/>
                </a:ext>
              </a:extLst>
            </p:cNvPr>
            <p:cNvGrpSpPr/>
            <p:nvPr/>
          </p:nvGrpSpPr>
          <p:grpSpPr>
            <a:xfrm>
              <a:off x="1202532" y="1892017"/>
              <a:ext cx="2130026" cy="2795361"/>
              <a:chOff x="1202532" y="1892017"/>
              <a:chExt cx="2130026" cy="2795361"/>
            </a:xfrm>
          </p:grpSpPr>
          <p:pic>
            <p:nvPicPr>
              <p:cNvPr id="7" name="Graphic 6" descr="Web design">
                <a:extLst>
                  <a:ext uri="{FF2B5EF4-FFF2-40B4-BE49-F238E27FC236}">
                    <a16:creationId xmlns:a16="http://schemas.microsoft.com/office/drawing/2014/main" id="{2010DFD7-A544-486B-AB4B-1C0B598FE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2532" y="2076683"/>
                <a:ext cx="914400" cy="914400"/>
              </a:xfrm>
              <a:prstGeom prst="rect">
                <a:avLst/>
              </a:prstGeom>
            </p:spPr>
          </p:pic>
          <p:sp>
            <p:nvSpPr>
              <p:cNvPr id="8" name="TextBox 7">
                <a:extLst>
                  <a:ext uri="{FF2B5EF4-FFF2-40B4-BE49-F238E27FC236}">
                    <a16:creationId xmlns:a16="http://schemas.microsoft.com/office/drawing/2014/main" id="{97AC3B2A-D141-45D2-B6B1-2C7BC410C42E}"/>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9" name="Graphic 8" descr="Database">
                <a:extLst>
                  <a:ext uri="{FF2B5EF4-FFF2-40B4-BE49-F238E27FC236}">
                    <a16:creationId xmlns:a16="http://schemas.microsoft.com/office/drawing/2014/main" id="{D790C93E-C048-4D14-B62F-6B065FD33D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3695463"/>
                <a:ext cx="914400" cy="914400"/>
              </a:xfrm>
              <a:prstGeom prst="rect">
                <a:avLst/>
              </a:prstGeom>
            </p:spPr>
          </p:pic>
          <p:pic>
            <p:nvPicPr>
              <p:cNvPr id="10" name="Graphic 9" descr="Database">
                <a:extLst>
                  <a:ext uri="{FF2B5EF4-FFF2-40B4-BE49-F238E27FC236}">
                    <a16:creationId xmlns:a16="http://schemas.microsoft.com/office/drawing/2014/main" id="{9DF4C3F4-14C7-496C-8CA0-3E0C53176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8158" y="3695463"/>
                <a:ext cx="914400" cy="914400"/>
              </a:xfrm>
              <a:prstGeom prst="rect">
                <a:avLst/>
              </a:prstGeom>
            </p:spPr>
          </p:pic>
          <p:sp>
            <p:nvSpPr>
              <p:cNvPr id="11" name="TextBox 10">
                <a:extLst>
                  <a:ext uri="{FF2B5EF4-FFF2-40B4-BE49-F238E27FC236}">
                    <a16:creationId xmlns:a16="http://schemas.microsoft.com/office/drawing/2014/main" id="{2BA3AFAB-67D8-49BC-8D0C-8A51F158951E}"/>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2" name="TextBox 11">
                <a:extLst>
                  <a:ext uri="{FF2B5EF4-FFF2-40B4-BE49-F238E27FC236}">
                    <a16:creationId xmlns:a16="http://schemas.microsoft.com/office/drawing/2014/main" id="{50AF2E8B-24D3-472B-8DE0-24A01EE9BF31}"/>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3" name="TextBox 12">
                <a:extLst>
                  <a:ext uri="{FF2B5EF4-FFF2-40B4-BE49-F238E27FC236}">
                    <a16:creationId xmlns:a16="http://schemas.microsoft.com/office/drawing/2014/main" id="{1782F4A4-C623-4CC5-921F-3135060A69EB}"/>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sp>
        <p:nvSpPr>
          <p:cNvPr id="14" name="TextBox 13">
            <a:extLst>
              <a:ext uri="{FF2B5EF4-FFF2-40B4-BE49-F238E27FC236}">
                <a16:creationId xmlns:a16="http://schemas.microsoft.com/office/drawing/2014/main" id="{84E483B7-C792-4F07-AA82-5F0B2631E056}"/>
              </a:ext>
            </a:extLst>
          </p:cNvPr>
          <p:cNvSpPr txBox="1"/>
          <p:nvPr/>
        </p:nvSpPr>
        <p:spPr>
          <a:xfrm>
            <a:off x="231695" y="292562"/>
            <a:ext cx="3147734" cy="4247317"/>
          </a:xfrm>
          <a:prstGeom prst="rect">
            <a:avLst/>
          </a:prstGeom>
          <a:noFill/>
        </p:spPr>
        <p:txBody>
          <a:bodyPr wrap="square" rtlCol="0">
            <a:spAutoFit/>
          </a:bodyPr>
          <a:lstStyle/>
          <a:p>
            <a:r>
              <a:rPr lang="en-US" b="1" dirty="0"/>
              <a:t>Inputs</a:t>
            </a:r>
          </a:p>
          <a:p>
            <a:r>
              <a:rPr lang="en-US" dirty="0"/>
              <a:t>Company Registration</a:t>
            </a:r>
          </a:p>
          <a:p>
            <a:r>
              <a:rPr lang="en-US" dirty="0"/>
              <a:t>  Company Name</a:t>
            </a:r>
          </a:p>
          <a:p>
            <a:r>
              <a:rPr lang="en-US" dirty="0"/>
              <a:t>  Company Contact Info</a:t>
            </a:r>
          </a:p>
          <a:p>
            <a:r>
              <a:rPr lang="en-US" dirty="0"/>
              <a:t>User Registration</a:t>
            </a:r>
          </a:p>
          <a:p>
            <a:r>
              <a:rPr lang="en-US" dirty="0"/>
              <a:t>  User Information (Private)</a:t>
            </a:r>
          </a:p>
          <a:p>
            <a:r>
              <a:rPr lang="en-US" dirty="0"/>
              <a:t>  Role Assignment</a:t>
            </a:r>
          </a:p>
          <a:p>
            <a:r>
              <a:rPr lang="en-US" dirty="0"/>
              <a:t>Data Input</a:t>
            </a:r>
          </a:p>
          <a:p>
            <a:r>
              <a:rPr lang="en-US" dirty="0"/>
              <a:t>  Project Details (Secret)</a:t>
            </a:r>
          </a:p>
          <a:p>
            <a:r>
              <a:rPr lang="en-US" dirty="0"/>
              <a:t>  Project Timelines</a:t>
            </a:r>
          </a:p>
          <a:p>
            <a:r>
              <a:rPr lang="en-US" dirty="0"/>
              <a:t>  Related Documentation</a:t>
            </a:r>
          </a:p>
          <a:p>
            <a:r>
              <a:rPr lang="en-US" dirty="0"/>
              <a:t>  </a:t>
            </a:r>
          </a:p>
          <a:p>
            <a:r>
              <a:rPr lang="en-US" dirty="0"/>
              <a:t>  </a:t>
            </a:r>
          </a:p>
          <a:p>
            <a:endParaRPr lang="en-US" dirty="0"/>
          </a:p>
          <a:p>
            <a:endParaRPr lang="en-US" dirty="0"/>
          </a:p>
        </p:txBody>
      </p:sp>
      <p:sp>
        <p:nvSpPr>
          <p:cNvPr id="15" name="TextBox 14">
            <a:extLst>
              <a:ext uri="{FF2B5EF4-FFF2-40B4-BE49-F238E27FC236}">
                <a16:creationId xmlns:a16="http://schemas.microsoft.com/office/drawing/2014/main" id="{CD09952A-9767-4E63-8CAA-940063D27D78}"/>
              </a:ext>
            </a:extLst>
          </p:cNvPr>
          <p:cNvSpPr txBox="1"/>
          <p:nvPr/>
        </p:nvSpPr>
        <p:spPr>
          <a:xfrm>
            <a:off x="231695" y="5751739"/>
            <a:ext cx="2023903" cy="369332"/>
          </a:xfrm>
          <a:prstGeom prst="rect">
            <a:avLst/>
          </a:prstGeom>
          <a:noFill/>
        </p:spPr>
        <p:txBody>
          <a:bodyPr wrap="square" rtlCol="0">
            <a:spAutoFit/>
          </a:bodyPr>
          <a:lstStyle/>
          <a:p>
            <a:pPr algn="ctr"/>
            <a:r>
              <a:rPr lang="en-US" b="1" dirty="0"/>
              <a:t>Data Flow Diagram</a:t>
            </a:r>
          </a:p>
        </p:txBody>
      </p:sp>
      <p:sp>
        <p:nvSpPr>
          <p:cNvPr id="16" name="TextBox 15">
            <a:extLst>
              <a:ext uri="{FF2B5EF4-FFF2-40B4-BE49-F238E27FC236}">
                <a16:creationId xmlns:a16="http://schemas.microsoft.com/office/drawing/2014/main" id="{096F67DB-DE9F-4774-B582-AAF33631D727}"/>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sp>
        <p:nvSpPr>
          <p:cNvPr id="17" name="TextBox 16">
            <a:extLst>
              <a:ext uri="{FF2B5EF4-FFF2-40B4-BE49-F238E27FC236}">
                <a16:creationId xmlns:a16="http://schemas.microsoft.com/office/drawing/2014/main" id="{430389E1-CD0C-4C79-A970-DD2DC8B69C3C}"/>
              </a:ext>
            </a:extLst>
          </p:cNvPr>
          <p:cNvSpPr txBox="1"/>
          <p:nvPr/>
        </p:nvSpPr>
        <p:spPr>
          <a:xfrm>
            <a:off x="3666413" y="292562"/>
            <a:ext cx="2241937" cy="369332"/>
          </a:xfrm>
          <a:prstGeom prst="rect">
            <a:avLst/>
          </a:prstGeom>
          <a:noFill/>
        </p:spPr>
        <p:txBody>
          <a:bodyPr wrap="square" rtlCol="0">
            <a:spAutoFit/>
          </a:bodyPr>
          <a:lstStyle/>
          <a:p>
            <a:r>
              <a:rPr lang="en-US" b="1" dirty="0"/>
              <a:t>Multi-tenant Service</a:t>
            </a:r>
          </a:p>
        </p:txBody>
      </p:sp>
      <p:cxnSp>
        <p:nvCxnSpPr>
          <p:cNvPr id="19" name="Straight Connector 18">
            <a:extLst>
              <a:ext uri="{FF2B5EF4-FFF2-40B4-BE49-F238E27FC236}">
                <a16:creationId xmlns:a16="http://schemas.microsoft.com/office/drawing/2014/main" id="{4307AFA5-2020-4B69-90D1-FF13EF44EA30}"/>
              </a:ext>
            </a:extLst>
          </p:cNvPr>
          <p:cNvCxnSpPr/>
          <p:nvPr/>
        </p:nvCxnSpPr>
        <p:spPr>
          <a:xfrm>
            <a:off x="6055969"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C65747-FF06-4CBB-8696-A31B5FFE2F75}"/>
              </a:ext>
            </a:extLst>
          </p:cNvPr>
          <p:cNvCxnSpPr/>
          <p:nvPr/>
        </p:nvCxnSpPr>
        <p:spPr>
          <a:xfrm>
            <a:off x="3357266"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3DFD9B48-FAE7-4276-A178-A1D0FC955E6C}"/>
              </a:ext>
            </a:extLst>
          </p:cNvPr>
          <p:cNvSpPr/>
          <p:nvPr/>
        </p:nvSpPr>
        <p:spPr>
          <a:xfrm>
            <a:off x="2174544" y="3595982"/>
            <a:ext cx="2303830" cy="722865"/>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22" name="Straight Connector 21">
            <a:extLst>
              <a:ext uri="{FF2B5EF4-FFF2-40B4-BE49-F238E27FC236}">
                <a16:creationId xmlns:a16="http://schemas.microsoft.com/office/drawing/2014/main" id="{D5F24306-C649-4EC7-85E8-1B298CE55BCC}"/>
              </a:ext>
            </a:extLst>
          </p:cNvPr>
          <p:cNvCxnSpPr/>
          <p:nvPr/>
        </p:nvCxnSpPr>
        <p:spPr>
          <a:xfrm>
            <a:off x="6889439" y="195491"/>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1C8146B-DA17-4465-A40A-AD9B41F04D56}"/>
              </a:ext>
            </a:extLst>
          </p:cNvPr>
          <p:cNvGrpSpPr/>
          <p:nvPr/>
        </p:nvGrpSpPr>
        <p:grpSpPr>
          <a:xfrm>
            <a:off x="7059678" y="2170622"/>
            <a:ext cx="2393165" cy="1116343"/>
            <a:chOff x="7216232" y="628974"/>
            <a:chExt cx="2393165" cy="1116343"/>
          </a:xfrm>
        </p:grpSpPr>
        <p:grpSp>
          <p:nvGrpSpPr>
            <p:cNvPr id="23" name="Group 22">
              <a:extLst>
                <a:ext uri="{FF2B5EF4-FFF2-40B4-BE49-F238E27FC236}">
                  <a16:creationId xmlns:a16="http://schemas.microsoft.com/office/drawing/2014/main" id="{43CBB769-A64F-451C-9020-1EB2D8F06A02}"/>
                </a:ext>
              </a:extLst>
            </p:cNvPr>
            <p:cNvGrpSpPr/>
            <p:nvPr/>
          </p:nvGrpSpPr>
          <p:grpSpPr>
            <a:xfrm>
              <a:off x="7331967" y="762655"/>
              <a:ext cx="955966" cy="955966"/>
              <a:chOff x="8615305" y="4170310"/>
              <a:chExt cx="955966" cy="955966"/>
            </a:xfrm>
          </p:grpSpPr>
          <p:pic>
            <p:nvPicPr>
              <p:cNvPr id="24" name="Graphic 23" descr="Database">
                <a:extLst>
                  <a:ext uri="{FF2B5EF4-FFF2-40B4-BE49-F238E27FC236}">
                    <a16:creationId xmlns:a16="http://schemas.microsoft.com/office/drawing/2014/main" id="{5B4E8BA4-1EE8-4F70-B759-9115316E3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5" name="Graphic 24" descr="Computer">
                <a:extLst>
                  <a:ext uri="{FF2B5EF4-FFF2-40B4-BE49-F238E27FC236}">
                    <a16:creationId xmlns:a16="http://schemas.microsoft.com/office/drawing/2014/main" id="{6CCED36A-8CB2-4698-A451-539B44E61C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26" name="TextBox 25">
              <a:extLst>
                <a:ext uri="{FF2B5EF4-FFF2-40B4-BE49-F238E27FC236}">
                  <a16:creationId xmlns:a16="http://schemas.microsoft.com/office/drawing/2014/main" id="{59B85C18-3184-435F-92CA-E33CCEF66B50}"/>
                </a:ext>
              </a:extLst>
            </p:cNvPr>
            <p:cNvSpPr txBox="1"/>
            <p:nvPr/>
          </p:nvSpPr>
          <p:spPr>
            <a:xfrm>
              <a:off x="7216232" y="628974"/>
              <a:ext cx="2393165" cy="369332"/>
            </a:xfrm>
            <a:prstGeom prst="rect">
              <a:avLst/>
            </a:prstGeom>
            <a:noFill/>
          </p:spPr>
          <p:txBody>
            <a:bodyPr wrap="square" rtlCol="0">
              <a:spAutoFit/>
            </a:bodyPr>
            <a:lstStyle/>
            <a:p>
              <a:pPr algn="ctr"/>
              <a:r>
                <a:rPr lang="en-US" dirty="0"/>
                <a:t>Backup and Analytics</a:t>
              </a:r>
            </a:p>
          </p:txBody>
        </p:sp>
        <p:grpSp>
          <p:nvGrpSpPr>
            <p:cNvPr id="27" name="Group 26">
              <a:extLst>
                <a:ext uri="{FF2B5EF4-FFF2-40B4-BE49-F238E27FC236}">
                  <a16:creationId xmlns:a16="http://schemas.microsoft.com/office/drawing/2014/main" id="{10726C22-E43D-41F3-8551-41F441BA13A1}"/>
                </a:ext>
              </a:extLst>
            </p:cNvPr>
            <p:cNvGrpSpPr/>
            <p:nvPr/>
          </p:nvGrpSpPr>
          <p:grpSpPr>
            <a:xfrm>
              <a:off x="8391559" y="789351"/>
              <a:ext cx="955966" cy="955966"/>
              <a:chOff x="8615305" y="4170310"/>
              <a:chExt cx="955966" cy="955966"/>
            </a:xfrm>
          </p:grpSpPr>
          <p:pic>
            <p:nvPicPr>
              <p:cNvPr id="28" name="Graphic 27" descr="Database">
                <a:extLst>
                  <a:ext uri="{FF2B5EF4-FFF2-40B4-BE49-F238E27FC236}">
                    <a16:creationId xmlns:a16="http://schemas.microsoft.com/office/drawing/2014/main" id="{400314D0-1A45-421B-B10D-6DB31142F2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9" name="Graphic 28" descr="Computer">
                <a:extLst>
                  <a:ext uri="{FF2B5EF4-FFF2-40B4-BE49-F238E27FC236}">
                    <a16:creationId xmlns:a16="http://schemas.microsoft.com/office/drawing/2014/main" id="{0F2C05A0-D3B2-426A-93A4-5FFE33FE82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grpSp>
      <p:sp>
        <p:nvSpPr>
          <p:cNvPr id="32" name="TextBox 31">
            <a:extLst>
              <a:ext uri="{FF2B5EF4-FFF2-40B4-BE49-F238E27FC236}">
                <a16:creationId xmlns:a16="http://schemas.microsoft.com/office/drawing/2014/main" id="{F654CB42-DA9C-4D0D-94AD-29E99F8C4321}"/>
              </a:ext>
            </a:extLst>
          </p:cNvPr>
          <p:cNvSpPr txBox="1"/>
          <p:nvPr/>
        </p:nvSpPr>
        <p:spPr>
          <a:xfrm>
            <a:off x="7282737" y="292562"/>
            <a:ext cx="2241937" cy="369332"/>
          </a:xfrm>
          <a:prstGeom prst="rect">
            <a:avLst/>
          </a:prstGeom>
          <a:noFill/>
        </p:spPr>
        <p:txBody>
          <a:bodyPr wrap="square" rtlCol="0">
            <a:spAutoFit/>
          </a:bodyPr>
          <a:lstStyle/>
          <a:p>
            <a:r>
              <a:rPr lang="en-US" b="1" dirty="0"/>
              <a:t>Internal Processing</a:t>
            </a:r>
          </a:p>
        </p:txBody>
      </p:sp>
      <p:sp>
        <p:nvSpPr>
          <p:cNvPr id="33" name="Arrow: Right 32">
            <a:extLst>
              <a:ext uri="{FF2B5EF4-FFF2-40B4-BE49-F238E27FC236}">
                <a16:creationId xmlns:a16="http://schemas.microsoft.com/office/drawing/2014/main" id="{A5FAF8C4-6A00-4211-AEFB-4AEF30568E71}"/>
              </a:ext>
            </a:extLst>
          </p:cNvPr>
          <p:cNvSpPr/>
          <p:nvPr/>
        </p:nvSpPr>
        <p:spPr>
          <a:xfrm>
            <a:off x="5741321" y="2417773"/>
            <a:ext cx="1322140" cy="766861"/>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36" name="Arrow: Right 35">
            <a:extLst>
              <a:ext uri="{FF2B5EF4-FFF2-40B4-BE49-F238E27FC236}">
                <a16:creationId xmlns:a16="http://schemas.microsoft.com/office/drawing/2014/main" id="{F66CCFBB-6AC4-4F46-980A-6162E2553F0B}"/>
              </a:ext>
            </a:extLst>
          </p:cNvPr>
          <p:cNvSpPr/>
          <p:nvPr/>
        </p:nvSpPr>
        <p:spPr>
          <a:xfrm flipH="1">
            <a:off x="5707714" y="965844"/>
            <a:ext cx="1322141"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nvGrpSpPr>
          <p:cNvPr id="37" name="Group 36">
            <a:extLst>
              <a:ext uri="{FF2B5EF4-FFF2-40B4-BE49-F238E27FC236}">
                <a16:creationId xmlns:a16="http://schemas.microsoft.com/office/drawing/2014/main" id="{491C8A55-4585-4913-927F-A151E30A77DD}"/>
              </a:ext>
            </a:extLst>
          </p:cNvPr>
          <p:cNvGrpSpPr/>
          <p:nvPr/>
        </p:nvGrpSpPr>
        <p:grpSpPr>
          <a:xfrm>
            <a:off x="7289675" y="744795"/>
            <a:ext cx="955966" cy="955966"/>
            <a:chOff x="7438957" y="3904600"/>
            <a:chExt cx="955966" cy="955966"/>
          </a:xfrm>
        </p:grpSpPr>
        <p:pic>
          <p:nvPicPr>
            <p:cNvPr id="38" name="Graphic 37" descr="Web design">
              <a:extLst>
                <a:ext uri="{FF2B5EF4-FFF2-40B4-BE49-F238E27FC236}">
                  <a16:creationId xmlns:a16="http://schemas.microsoft.com/office/drawing/2014/main" id="{5837725C-B0F2-4ED8-AA03-30AC1D495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5135" y="4113970"/>
              <a:ext cx="410191" cy="410191"/>
            </a:xfrm>
            <a:prstGeom prst="rect">
              <a:avLst/>
            </a:prstGeom>
          </p:spPr>
        </p:pic>
        <p:pic>
          <p:nvPicPr>
            <p:cNvPr id="39" name="Graphic 38" descr="Computer">
              <a:extLst>
                <a:ext uri="{FF2B5EF4-FFF2-40B4-BE49-F238E27FC236}">
                  <a16:creationId xmlns:a16="http://schemas.microsoft.com/office/drawing/2014/main" id="{0C1E06DF-8FF4-4529-8CC1-DD4576D2F4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8957" y="3904600"/>
              <a:ext cx="955966" cy="955966"/>
            </a:xfrm>
            <a:prstGeom prst="rect">
              <a:avLst/>
            </a:prstGeom>
          </p:spPr>
        </p:pic>
      </p:grpSp>
      <p:grpSp>
        <p:nvGrpSpPr>
          <p:cNvPr id="40" name="Group 39">
            <a:extLst>
              <a:ext uri="{FF2B5EF4-FFF2-40B4-BE49-F238E27FC236}">
                <a16:creationId xmlns:a16="http://schemas.microsoft.com/office/drawing/2014/main" id="{A9153610-6311-4CBF-831C-9B14664495EC}"/>
              </a:ext>
            </a:extLst>
          </p:cNvPr>
          <p:cNvGrpSpPr/>
          <p:nvPr/>
        </p:nvGrpSpPr>
        <p:grpSpPr>
          <a:xfrm>
            <a:off x="8309518" y="744795"/>
            <a:ext cx="955966" cy="955966"/>
            <a:chOff x="8615305" y="4170310"/>
            <a:chExt cx="955966" cy="955966"/>
          </a:xfrm>
        </p:grpSpPr>
        <p:pic>
          <p:nvPicPr>
            <p:cNvPr id="41" name="Graphic 40" descr="Database">
              <a:extLst>
                <a:ext uri="{FF2B5EF4-FFF2-40B4-BE49-F238E27FC236}">
                  <a16:creationId xmlns:a16="http://schemas.microsoft.com/office/drawing/2014/main" id="{4247646F-2342-43B5-A89A-0730DEB306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42" name="Graphic 41" descr="Computer">
              <a:extLst>
                <a:ext uri="{FF2B5EF4-FFF2-40B4-BE49-F238E27FC236}">
                  <a16:creationId xmlns:a16="http://schemas.microsoft.com/office/drawing/2014/main" id="{70B4ABA8-127D-41A3-BF0E-115744FBA8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43" name="TextBox 42">
            <a:extLst>
              <a:ext uri="{FF2B5EF4-FFF2-40B4-BE49-F238E27FC236}">
                <a16:creationId xmlns:a16="http://schemas.microsoft.com/office/drawing/2014/main" id="{B9CD8E73-6EA5-49D5-9605-F469E1F659F3}"/>
              </a:ext>
            </a:extLst>
          </p:cNvPr>
          <p:cNvSpPr txBox="1"/>
          <p:nvPr/>
        </p:nvSpPr>
        <p:spPr>
          <a:xfrm>
            <a:off x="7302862" y="1475562"/>
            <a:ext cx="1973657" cy="369332"/>
          </a:xfrm>
          <a:prstGeom prst="rect">
            <a:avLst/>
          </a:prstGeom>
          <a:noFill/>
        </p:spPr>
        <p:txBody>
          <a:bodyPr wrap="square" rtlCol="0">
            <a:spAutoFit/>
          </a:bodyPr>
          <a:lstStyle/>
          <a:p>
            <a:pPr algn="ctr"/>
            <a:r>
              <a:rPr lang="en-US" dirty="0"/>
              <a:t>Test</a:t>
            </a:r>
          </a:p>
        </p:txBody>
      </p:sp>
      <p:cxnSp>
        <p:nvCxnSpPr>
          <p:cNvPr id="44" name="Straight Connector 43">
            <a:extLst>
              <a:ext uri="{FF2B5EF4-FFF2-40B4-BE49-F238E27FC236}">
                <a16:creationId xmlns:a16="http://schemas.microsoft.com/office/drawing/2014/main" id="{0CE0348D-0B6D-49CA-BB44-9EDB0B5B9137}"/>
              </a:ext>
            </a:extLst>
          </p:cNvPr>
          <p:cNvCxnSpPr/>
          <p:nvPr/>
        </p:nvCxnSpPr>
        <p:spPr>
          <a:xfrm>
            <a:off x="9554770" y="188570"/>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5" name="Graphic 44" descr="Computer">
            <a:extLst>
              <a:ext uri="{FF2B5EF4-FFF2-40B4-BE49-F238E27FC236}">
                <a16:creationId xmlns:a16="http://schemas.microsoft.com/office/drawing/2014/main" id="{DFA337DA-D79C-479D-A29D-0941556B59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1676" y="2626276"/>
            <a:ext cx="955966" cy="955966"/>
          </a:xfrm>
          <a:prstGeom prst="rect">
            <a:avLst/>
          </a:prstGeom>
        </p:spPr>
      </p:pic>
      <p:grpSp>
        <p:nvGrpSpPr>
          <p:cNvPr id="46" name="Group 45">
            <a:extLst>
              <a:ext uri="{FF2B5EF4-FFF2-40B4-BE49-F238E27FC236}">
                <a16:creationId xmlns:a16="http://schemas.microsoft.com/office/drawing/2014/main" id="{694745DF-819A-4070-BF36-54233B045636}"/>
              </a:ext>
            </a:extLst>
          </p:cNvPr>
          <p:cNvGrpSpPr/>
          <p:nvPr/>
        </p:nvGrpSpPr>
        <p:grpSpPr>
          <a:xfrm>
            <a:off x="10918327" y="2626276"/>
            <a:ext cx="955966" cy="955966"/>
            <a:chOff x="11079791" y="3427647"/>
            <a:chExt cx="955966" cy="955966"/>
          </a:xfrm>
        </p:grpSpPr>
        <p:pic>
          <p:nvPicPr>
            <p:cNvPr id="47" name="Graphic 46" descr="Computer">
              <a:extLst>
                <a:ext uri="{FF2B5EF4-FFF2-40B4-BE49-F238E27FC236}">
                  <a16:creationId xmlns:a16="http://schemas.microsoft.com/office/drawing/2014/main" id="{3473E802-1472-4D0A-BBF2-2BE93C9D51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48" name="Graphic 47" descr="Gears">
              <a:extLst>
                <a:ext uri="{FF2B5EF4-FFF2-40B4-BE49-F238E27FC236}">
                  <a16:creationId xmlns:a16="http://schemas.microsoft.com/office/drawing/2014/main" id="{31FD6A74-AEBF-4E00-B1B5-8F68149302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49" name="Group 48">
            <a:extLst>
              <a:ext uri="{FF2B5EF4-FFF2-40B4-BE49-F238E27FC236}">
                <a16:creationId xmlns:a16="http://schemas.microsoft.com/office/drawing/2014/main" id="{244ADB6E-D434-4372-982F-698088B9518B}"/>
              </a:ext>
            </a:extLst>
          </p:cNvPr>
          <p:cNvGrpSpPr/>
          <p:nvPr/>
        </p:nvGrpSpPr>
        <p:grpSpPr>
          <a:xfrm>
            <a:off x="9883820" y="3395260"/>
            <a:ext cx="955966" cy="955966"/>
            <a:chOff x="11079791" y="3427647"/>
            <a:chExt cx="955966" cy="955966"/>
          </a:xfrm>
        </p:grpSpPr>
        <p:pic>
          <p:nvPicPr>
            <p:cNvPr id="50" name="Graphic 49" descr="Computer">
              <a:extLst>
                <a:ext uri="{FF2B5EF4-FFF2-40B4-BE49-F238E27FC236}">
                  <a16:creationId xmlns:a16="http://schemas.microsoft.com/office/drawing/2014/main" id="{7298A807-8B0E-4EF1-83CA-2DCECEF15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1" name="Graphic 50" descr="Gears">
              <a:extLst>
                <a:ext uri="{FF2B5EF4-FFF2-40B4-BE49-F238E27FC236}">
                  <a16:creationId xmlns:a16="http://schemas.microsoft.com/office/drawing/2014/main" id="{D8245777-7FB1-48D8-A5F7-69903CFEC4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52" name="Group 51">
            <a:extLst>
              <a:ext uri="{FF2B5EF4-FFF2-40B4-BE49-F238E27FC236}">
                <a16:creationId xmlns:a16="http://schemas.microsoft.com/office/drawing/2014/main" id="{D9325C46-EBE4-40B0-81EC-512989EB4FFD}"/>
              </a:ext>
            </a:extLst>
          </p:cNvPr>
          <p:cNvGrpSpPr/>
          <p:nvPr/>
        </p:nvGrpSpPr>
        <p:grpSpPr>
          <a:xfrm>
            <a:off x="10953485" y="3402014"/>
            <a:ext cx="955966" cy="955966"/>
            <a:chOff x="11079791" y="3427647"/>
            <a:chExt cx="955966" cy="955966"/>
          </a:xfrm>
        </p:grpSpPr>
        <p:pic>
          <p:nvPicPr>
            <p:cNvPr id="53" name="Graphic 52" descr="Computer">
              <a:extLst>
                <a:ext uri="{FF2B5EF4-FFF2-40B4-BE49-F238E27FC236}">
                  <a16:creationId xmlns:a16="http://schemas.microsoft.com/office/drawing/2014/main" id="{C1CA28C6-5C80-4AEF-9BF2-3979B730E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4" name="Graphic 53" descr="Gears">
              <a:extLst>
                <a:ext uri="{FF2B5EF4-FFF2-40B4-BE49-F238E27FC236}">
                  <a16:creationId xmlns:a16="http://schemas.microsoft.com/office/drawing/2014/main" id="{6A09CCA1-9EA7-489D-AD2D-A12E7F8B16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sp>
        <p:nvSpPr>
          <p:cNvPr id="55" name="TextBox 54">
            <a:extLst>
              <a:ext uri="{FF2B5EF4-FFF2-40B4-BE49-F238E27FC236}">
                <a16:creationId xmlns:a16="http://schemas.microsoft.com/office/drawing/2014/main" id="{B6F227F1-9B0A-4BAC-9088-58F515FF4627}"/>
              </a:ext>
            </a:extLst>
          </p:cNvPr>
          <p:cNvSpPr txBox="1"/>
          <p:nvPr/>
        </p:nvSpPr>
        <p:spPr>
          <a:xfrm>
            <a:off x="9700431" y="4165528"/>
            <a:ext cx="2393165" cy="369332"/>
          </a:xfrm>
          <a:prstGeom prst="rect">
            <a:avLst/>
          </a:prstGeom>
          <a:noFill/>
        </p:spPr>
        <p:txBody>
          <a:bodyPr wrap="square" rtlCol="0">
            <a:spAutoFit/>
          </a:bodyPr>
          <a:lstStyle/>
          <a:p>
            <a:pPr algn="ctr"/>
            <a:r>
              <a:rPr lang="en-US" dirty="0"/>
              <a:t>Internal Applications</a:t>
            </a:r>
          </a:p>
        </p:txBody>
      </p:sp>
      <p:sp>
        <p:nvSpPr>
          <p:cNvPr id="56" name="TextBox 55">
            <a:extLst>
              <a:ext uri="{FF2B5EF4-FFF2-40B4-BE49-F238E27FC236}">
                <a16:creationId xmlns:a16="http://schemas.microsoft.com/office/drawing/2014/main" id="{3FFB3D0B-7CB0-4805-ABCA-27FA1B81A241}"/>
              </a:ext>
            </a:extLst>
          </p:cNvPr>
          <p:cNvSpPr txBox="1"/>
          <p:nvPr/>
        </p:nvSpPr>
        <p:spPr>
          <a:xfrm>
            <a:off x="9584867" y="2161911"/>
            <a:ext cx="2508724" cy="646331"/>
          </a:xfrm>
          <a:prstGeom prst="rect">
            <a:avLst/>
          </a:prstGeom>
          <a:noFill/>
        </p:spPr>
        <p:txBody>
          <a:bodyPr wrap="square" rtlCol="0">
            <a:spAutoFit/>
          </a:bodyPr>
          <a:lstStyle/>
          <a:p>
            <a:pPr algn="ctr"/>
            <a:r>
              <a:rPr lang="en-US" dirty="0"/>
              <a:t>Customer Acquisition and Communication</a:t>
            </a:r>
          </a:p>
        </p:txBody>
      </p:sp>
      <p:pic>
        <p:nvPicPr>
          <p:cNvPr id="57" name="Graphic 56" descr="Cloud">
            <a:extLst>
              <a:ext uri="{FF2B5EF4-FFF2-40B4-BE49-F238E27FC236}">
                <a16:creationId xmlns:a16="http://schemas.microsoft.com/office/drawing/2014/main" id="{40E286BC-D6D7-4F99-8C7A-9FF696FFC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7659" y="-279319"/>
            <a:ext cx="1758707" cy="1758707"/>
          </a:xfrm>
          <a:prstGeom prst="rect">
            <a:avLst/>
          </a:prstGeom>
        </p:spPr>
      </p:pic>
      <p:sp>
        <p:nvSpPr>
          <p:cNvPr id="58" name="Arrow: Right 57">
            <a:extLst>
              <a:ext uri="{FF2B5EF4-FFF2-40B4-BE49-F238E27FC236}">
                <a16:creationId xmlns:a16="http://schemas.microsoft.com/office/drawing/2014/main" id="{32404927-D91A-4EA3-96B5-335126F22CEF}"/>
              </a:ext>
            </a:extLst>
          </p:cNvPr>
          <p:cNvSpPr/>
          <p:nvPr/>
        </p:nvSpPr>
        <p:spPr>
          <a:xfrm rot="16200000">
            <a:off x="10375932" y="1242123"/>
            <a:ext cx="1016168"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pic>
        <p:nvPicPr>
          <p:cNvPr id="59" name="Graphic 58" descr="Open folder">
            <a:extLst>
              <a:ext uri="{FF2B5EF4-FFF2-40B4-BE49-F238E27FC236}">
                <a16:creationId xmlns:a16="http://schemas.microsoft.com/office/drawing/2014/main" id="{57FE0D05-3747-411E-8F1A-6C5AAB7F0F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33948" y="2853395"/>
            <a:ext cx="385030" cy="385030"/>
          </a:xfrm>
          <a:prstGeom prst="rect">
            <a:avLst/>
          </a:prstGeom>
        </p:spPr>
      </p:pic>
      <p:pic>
        <p:nvPicPr>
          <p:cNvPr id="61" name="Graphic 60" descr="Gears">
            <a:extLst>
              <a:ext uri="{FF2B5EF4-FFF2-40B4-BE49-F238E27FC236}">
                <a16:creationId xmlns:a16="http://schemas.microsoft.com/office/drawing/2014/main" id="{72079103-99E4-4EE4-848D-3B989E970C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80148" y="3414405"/>
            <a:ext cx="914400" cy="914400"/>
          </a:xfrm>
          <a:prstGeom prst="rect">
            <a:avLst/>
          </a:prstGeom>
        </p:spPr>
      </p:pic>
      <p:sp>
        <p:nvSpPr>
          <p:cNvPr id="62" name="Arrow: Right 61">
            <a:extLst>
              <a:ext uri="{FF2B5EF4-FFF2-40B4-BE49-F238E27FC236}">
                <a16:creationId xmlns:a16="http://schemas.microsoft.com/office/drawing/2014/main" id="{60895EDB-DB74-4A20-8770-8F2694285D08}"/>
              </a:ext>
            </a:extLst>
          </p:cNvPr>
          <p:cNvSpPr/>
          <p:nvPr/>
        </p:nvSpPr>
        <p:spPr>
          <a:xfrm>
            <a:off x="8420793" y="3521984"/>
            <a:ext cx="1322140"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63" name="TextBox 62">
            <a:extLst>
              <a:ext uri="{FF2B5EF4-FFF2-40B4-BE49-F238E27FC236}">
                <a16:creationId xmlns:a16="http://schemas.microsoft.com/office/drawing/2014/main" id="{013EFA66-7D5F-41B4-9F49-FC394712FAB7}"/>
              </a:ext>
            </a:extLst>
          </p:cNvPr>
          <p:cNvSpPr txBox="1"/>
          <p:nvPr/>
        </p:nvSpPr>
        <p:spPr>
          <a:xfrm>
            <a:off x="7019616" y="3152577"/>
            <a:ext cx="1973657" cy="369332"/>
          </a:xfrm>
          <a:prstGeom prst="rect">
            <a:avLst/>
          </a:prstGeom>
          <a:noFill/>
        </p:spPr>
        <p:txBody>
          <a:bodyPr wrap="square" rtlCol="0">
            <a:spAutoFit/>
          </a:bodyPr>
          <a:lstStyle/>
          <a:p>
            <a:pPr algn="ctr"/>
            <a:r>
              <a:rPr lang="en-US" dirty="0"/>
              <a:t>Processing</a:t>
            </a:r>
          </a:p>
        </p:txBody>
      </p:sp>
      <p:sp>
        <p:nvSpPr>
          <p:cNvPr id="64" name="TextBox 63">
            <a:extLst>
              <a:ext uri="{FF2B5EF4-FFF2-40B4-BE49-F238E27FC236}">
                <a16:creationId xmlns:a16="http://schemas.microsoft.com/office/drawing/2014/main" id="{A811CB7A-06EA-4631-8E51-73D7DA72B866}"/>
              </a:ext>
            </a:extLst>
          </p:cNvPr>
          <p:cNvSpPr txBox="1"/>
          <p:nvPr/>
        </p:nvSpPr>
        <p:spPr>
          <a:xfrm>
            <a:off x="7286715" y="4350194"/>
            <a:ext cx="1973657" cy="646331"/>
          </a:xfrm>
          <a:prstGeom prst="rect">
            <a:avLst/>
          </a:prstGeom>
          <a:noFill/>
        </p:spPr>
        <p:txBody>
          <a:bodyPr wrap="square" rtlCol="0">
            <a:spAutoFit/>
          </a:bodyPr>
          <a:lstStyle/>
          <a:p>
            <a:r>
              <a:rPr lang="en-US" dirty="0"/>
              <a:t>-De-identification</a:t>
            </a:r>
          </a:p>
          <a:p>
            <a:r>
              <a:rPr lang="en-US" dirty="0"/>
              <a:t>-Analysis</a:t>
            </a:r>
          </a:p>
        </p:txBody>
      </p:sp>
    </p:spTree>
    <p:extLst>
      <p:ext uri="{BB962C8B-B14F-4D97-AF65-F5344CB8AC3E}">
        <p14:creationId xmlns:p14="http://schemas.microsoft.com/office/powerpoint/2010/main" val="213124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Security Posture</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9" name="Rectangle 8">
            <a:extLst>
              <a:ext uri="{FF2B5EF4-FFF2-40B4-BE49-F238E27FC236}">
                <a16:creationId xmlns:a16="http://schemas.microsoft.com/office/drawing/2014/main" id="{F4EB1AAE-00E5-4E10-8745-11CB343AA13B}"/>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مربع نص 2">
            <a:extLst>
              <a:ext uri="{FF2B5EF4-FFF2-40B4-BE49-F238E27FC236}">
                <a16:creationId xmlns:a16="http://schemas.microsoft.com/office/drawing/2014/main" id="{87E7A4A5-25C3-B1C4-CCD8-533062F02FEB}"/>
              </a:ext>
            </a:extLst>
          </p:cNvPr>
          <p:cNvSpPr txBox="1"/>
          <p:nvPr/>
        </p:nvSpPr>
        <p:spPr>
          <a:xfrm>
            <a:off x="838200" y="1935793"/>
            <a:ext cx="11100760" cy="1631216"/>
          </a:xfrm>
          <a:prstGeom prst="rect">
            <a:avLst/>
          </a:prstGeom>
          <a:noFill/>
        </p:spPr>
        <p:txBody>
          <a:bodyPr wrap="square" rtlCol="1">
            <a:spAutoFit/>
          </a:bodyPr>
          <a:lstStyle/>
          <a:p>
            <a:r>
              <a:rPr lang="en" sz="2000" dirty="0"/>
              <a:t>SwiftTech provides innovative technology solutions for companies to improve work efficiency. SwiftTech success derives from its ability to overcome obstacles and generate new ideas as quickly as possible. They lunch a Software-as-a-Service (SaaS) solution as a beta release that makes Project Tracking a breeze.</a:t>
            </a:r>
          </a:p>
          <a:p>
            <a:r>
              <a:rPr lang="en" sz="2000" dirty="0"/>
              <a:t>SwiftTech is Risk natural because The public interface and the fast-developing nature of the company solutions make room for risks that require continuous monitoring and testing.</a:t>
            </a:r>
          </a:p>
        </p:txBody>
      </p:sp>
    </p:spTree>
    <p:extLst>
      <p:ext uri="{BB962C8B-B14F-4D97-AF65-F5344CB8AC3E}">
        <p14:creationId xmlns:p14="http://schemas.microsoft.com/office/powerpoint/2010/main" val="165649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Relevant Frameworks</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7" name="Rectangle 6">
            <a:extLst>
              <a:ext uri="{FF2B5EF4-FFF2-40B4-BE49-F238E27FC236}">
                <a16:creationId xmlns:a16="http://schemas.microsoft.com/office/drawing/2014/main" id="{A845568B-D2BF-4F9B-95AA-4A05C6448F7C}"/>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مربع نص 2">
            <a:extLst>
              <a:ext uri="{FF2B5EF4-FFF2-40B4-BE49-F238E27FC236}">
                <a16:creationId xmlns:a16="http://schemas.microsoft.com/office/drawing/2014/main" id="{B933069E-4995-B58D-45BD-4CCD5B8AB4D1}"/>
              </a:ext>
            </a:extLst>
          </p:cNvPr>
          <p:cNvSpPr txBox="1"/>
          <p:nvPr/>
        </p:nvSpPr>
        <p:spPr>
          <a:xfrm>
            <a:off x="838199" y="1672047"/>
            <a:ext cx="10858995" cy="4493538"/>
          </a:xfrm>
          <a:prstGeom prst="rect">
            <a:avLst/>
          </a:prstGeom>
          <a:noFill/>
        </p:spPr>
        <p:txBody>
          <a:bodyPr wrap="square" rtlCol="1">
            <a:spAutoFit/>
          </a:bodyPr>
          <a:lstStyle/>
          <a:p>
            <a:pPr marL="342900" indent="-342900">
              <a:buFont typeface="+mj-lt"/>
              <a:buAutoNum type="arabicPeriod"/>
            </a:pPr>
            <a:r>
              <a:rPr lang="en" sz="2000" dirty="0"/>
              <a:t>NIST Risk Management Framework</a:t>
            </a:r>
          </a:p>
          <a:p>
            <a:pPr marL="342900" indent="-342900">
              <a:buFont typeface="+mj-lt"/>
              <a:buAutoNum type="arabicPeriod"/>
            </a:pPr>
            <a:r>
              <a:rPr lang="en-US" sz="2000" dirty="0"/>
              <a:t>CIS Critical Security Controls</a:t>
            </a:r>
            <a:endParaRPr lang="en" sz="2000" dirty="0"/>
          </a:p>
          <a:p>
            <a:pPr marL="342900" indent="-342900">
              <a:buFont typeface="+mj-lt"/>
              <a:buAutoNum type="arabicPeriod"/>
            </a:pPr>
            <a:r>
              <a:rPr lang="en-US" sz="2000" dirty="0"/>
              <a:t>HIPAA</a:t>
            </a:r>
            <a:endParaRPr lang="en" sz="2000" dirty="0"/>
          </a:p>
          <a:p>
            <a:pPr marL="342900" indent="-342900">
              <a:buFont typeface="+mj-lt"/>
              <a:buAutoNum type="arabicPeriod"/>
            </a:pPr>
            <a:r>
              <a:rPr lang="en-US" sz="2000" dirty="0"/>
              <a:t>NCSC CAF</a:t>
            </a:r>
          </a:p>
          <a:p>
            <a:endParaRPr lang="en-US" dirty="0"/>
          </a:p>
          <a:p>
            <a:endParaRPr lang="en-US" dirty="0"/>
          </a:p>
          <a:p>
            <a:endParaRPr lang="en-US" dirty="0"/>
          </a:p>
          <a:p>
            <a:r>
              <a:rPr lang="en-US" sz="2000" dirty="0"/>
              <a:t>NIST Risk Management Framework provides a risk-based approach to control and secure the system development life cycle. CIS Critical Security Controls provide practical guidance on securing your system by following best practices under each category. To be compliant with the healthcare sector customers we need to obey HIPPA. To work with the UK government we need to follow NCSC CAF compliance.</a:t>
            </a:r>
          </a:p>
          <a:p>
            <a:pPr marL="342900" indent="-342900">
              <a:buFont typeface="+mj-lt"/>
              <a:buAutoNum type="arabicPeriod"/>
            </a:pPr>
            <a:endParaRPr lang="en-US" dirty="0"/>
          </a:p>
          <a:p>
            <a:endParaRPr lang="en-US" dirty="0"/>
          </a:p>
          <a:p>
            <a:endParaRPr lang="en-US" dirty="0"/>
          </a:p>
          <a:p>
            <a:pPr marL="342900" indent="-342900">
              <a:buFont typeface="+mj-lt"/>
              <a:buAutoNum type="arabicPeriod"/>
            </a:pPr>
            <a:endParaRPr lang="ar-SA" dirty="0"/>
          </a:p>
        </p:txBody>
      </p:sp>
    </p:spTree>
    <p:extLst>
      <p:ext uri="{BB962C8B-B14F-4D97-AF65-F5344CB8AC3E}">
        <p14:creationId xmlns:p14="http://schemas.microsoft.com/office/powerpoint/2010/main" val="69237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Audit Against Frameworks</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مربع نص 3">
            <a:extLst>
              <a:ext uri="{FF2B5EF4-FFF2-40B4-BE49-F238E27FC236}">
                <a16:creationId xmlns:a16="http://schemas.microsoft.com/office/drawing/2014/main" id="{C5122EA1-1770-858D-3DCB-2C3493008F26}"/>
              </a:ext>
            </a:extLst>
          </p:cNvPr>
          <p:cNvSpPr txBox="1"/>
          <p:nvPr/>
        </p:nvSpPr>
        <p:spPr>
          <a:xfrm>
            <a:off x="838200" y="1520042"/>
            <a:ext cx="10360231" cy="4370427"/>
          </a:xfrm>
          <a:prstGeom prst="rect">
            <a:avLst/>
          </a:prstGeom>
          <a:noFill/>
        </p:spPr>
        <p:txBody>
          <a:bodyPr wrap="square" rtlCol="1">
            <a:spAutoFit/>
          </a:bodyPr>
          <a:lstStyle/>
          <a:p>
            <a:r>
              <a:rPr lang="en" sz="2000" dirty="0"/>
              <a:t>By following the previously mentioned frameworks and in response to auditor areas of concern we recommend these remediations:</a:t>
            </a:r>
          </a:p>
          <a:p>
            <a:pPr marL="285750" indent="-285750">
              <a:buFont typeface="Arial" panose="020B0604020202020204" pitchFamily="34" charset="0"/>
              <a:buChar char="•"/>
            </a:pPr>
            <a:r>
              <a:rPr lang="en" sz="2000" dirty="0"/>
              <a:t>Choose AES-256 as the algorithm encryption for VPC3 File storage.</a:t>
            </a:r>
          </a:p>
          <a:p>
            <a:pPr marL="285750" indent="-285750">
              <a:buFont typeface="Arial" panose="020B0604020202020204" pitchFamily="34" charset="0"/>
              <a:buChar char="•"/>
            </a:pPr>
            <a:r>
              <a:rPr lang="en" sz="2000" dirty="0"/>
              <a:t>Encrypt the Database to Protect the conditionality of the data.</a:t>
            </a:r>
          </a:p>
          <a:p>
            <a:pPr marL="285750" indent="-285750">
              <a:buFont typeface="Arial" panose="020B0604020202020204" pitchFamily="34" charset="0"/>
              <a:buChar char="•"/>
            </a:pPr>
            <a:r>
              <a:rPr lang="en" sz="2000" dirty="0"/>
              <a:t>Enforce password policy for Length to be at least 12 characters.</a:t>
            </a:r>
          </a:p>
          <a:p>
            <a:pPr marL="285750" indent="-285750">
              <a:buFont typeface="Arial" panose="020B0604020202020204" pitchFamily="34" charset="0"/>
              <a:buChar char="•"/>
            </a:pPr>
            <a:r>
              <a:rPr lang="en" sz="2000" dirty="0"/>
              <a:t>Enforce password policy for Age to be 90 days.</a:t>
            </a:r>
          </a:p>
          <a:p>
            <a:pPr marL="285750" indent="-285750">
              <a:buFont typeface="Arial" panose="020B0604020202020204" pitchFamily="34" charset="0"/>
              <a:buChar char="•"/>
            </a:pPr>
            <a:r>
              <a:rPr lang="en" sz="2000" dirty="0"/>
              <a:t>Add Depth in Defense to VPN access by requiring MFA. </a:t>
            </a:r>
          </a:p>
          <a:p>
            <a:pPr marL="285750" indent="-285750">
              <a:buFont typeface="Arial" panose="020B0604020202020204" pitchFamily="34" charset="0"/>
              <a:buChar char="•"/>
            </a:pPr>
            <a:r>
              <a:rPr lang="en" sz="2000" dirty="0"/>
              <a:t>Using TLS 1.2 or higher instead of TLS 1.1 which has security issues.</a:t>
            </a:r>
          </a:p>
          <a:p>
            <a:pPr marL="285750" indent="-285750">
              <a:buFont typeface="Arial" panose="020B0604020202020204" pitchFamily="34" charset="0"/>
              <a:buChar char="•"/>
            </a:pPr>
            <a:r>
              <a:rPr lang="en" sz="2000" dirty="0"/>
              <a:t>Apply logical separation between Application development Tiers and Business Application servers to reduce the risk of impacting current services.</a:t>
            </a:r>
          </a:p>
          <a:p>
            <a:pPr marL="285750" indent="-285750">
              <a:buFont typeface="Arial" panose="020B0604020202020204" pitchFamily="34" charset="0"/>
              <a:buChar char="•"/>
            </a:pPr>
            <a:r>
              <a:rPr lang="en" sz="2000" dirty="0"/>
              <a:t>Unpatched servers are vulnerable and need to be updated immediately.</a:t>
            </a:r>
          </a:p>
          <a:p>
            <a:pPr marL="285750" indent="-285750">
              <a:buFont typeface="Arial" panose="020B0604020202020204" pitchFamily="34" charset="0"/>
              <a:buChar char="•"/>
            </a:pPr>
            <a:r>
              <a:rPr lang="en" sz="2000" dirty="0"/>
              <a:t>Before pushing any Application code to the production environment it must be scanned and tested.</a:t>
            </a:r>
          </a:p>
          <a:p>
            <a:endParaRPr lang="ar-SA" dirty="0"/>
          </a:p>
        </p:txBody>
      </p:sp>
    </p:spTree>
    <p:extLst>
      <p:ext uri="{BB962C8B-B14F-4D97-AF65-F5344CB8AC3E}">
        <p14:creationId xmlns:p14="http://schemas.microsoft.com/office/powerpoint/2010/main" val="276472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Governance Mechanisms for End-User Management Controls</a:t>
            </a:r>
          </a:p>
        </p:txBody>
      </p:sp>
      <p:sp>
        <p:nvSpPr>
          <p:cNvPr id="4" name="TextBox 3">
            <a:extLst>
              <a:ext uri="{FF2B5EF4-FFF2-40B4-BE49-F238E27FC236}">
                <a16:creationId xmlns:a16="http://schemas.microsoft.com/office/drawing/2014/main" id="{7DCBFF04-BF91-4BFE-9730-8E33F6F868CD}"/>
              </a:ext>
            </a:extLst>
          </p:cNvPr>
          <p:cNvSpPr txBox="1"/>
          <p:nvPr/>
        </p:nvSpPr>
        <p:spPr>
          <a:xfrm>
            <a:off x="996381" y="2156723"/>
            <a:ext cx="10625958" cy="1015663"/>
          </a:xfrm>
          <a:prstGeom prst="rect">
            <a:avLst/>
          </a:prstGeom>
          <a:noFill/>
        </p:spPr>
        <p:txBody>
          <a:bodyPr wrap="square" rtlCol="0">
            <a:spAutoFit/>
          </a:bodyPr>
          <a:lstStyle/>
          <a:p>
            <a:r>
              <a:rPr lang="en-US" sz="2000" dirty="0"/>
              <a:t>1.</a:t>
            </a:r>
            <a:r>
              <a:rPr lang="en" sz="2000" dirty="0"/>
              <a:t> Enforce password policy for Length to be at least 12 characters</a:t>
            </a:r>
            <a:endParaRPr lang="en-US" sz="2000" dirty="0"/>
          </a:p>
          <a:p>
            <a:r>
              <a:rPr lang="en-US" sz="2000" dirty="0"/>
              <a:t>2.</a:t>
            </a:r>
            <a:r>
              <a:rPr lang="en" sz="2000" dirty="0"/>
              <a:t> Enforce password policy for Age to be 90 days.</a:t>
            </a:r>
            <a:endParaRPr lang="en-US" sz="2000" dirty="0"/>
          </a:p>
          <a:p>
            <a:r>
              <a:rPr lang="en-US" sz="2000" dirty="0"/>
              <a:t>3. </a:t>
            </a:r>
            <a:r>
              <a:rPr lang="en" sz="2000" dirty="0"/>
              <a:t>Requiring MFA in order to access VPN.</a:t>
            </a:r>
            <a:endParaRPr lang="en-US" sz="2000" dirty="0"/>
          </a:p>
        </p:txBody>
      </p:sp>
      <p:sp>
        <p:nvSpPr>
          <p:cNvPr id="5" name="Title 1">
            <a:extLst>
              <a:ext uri="{FF2B5EF4-FFF2-40B4-BE49-F238E27FC236}">
                <a16:creationId xmlns:a16="http://schemas.microsoft.com/office/drawing/2014/main" id="{4F8DEDB7-4B11-4F63-A1A7-AC6CA25B097A}"/>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351C62C8-4686-433C-8B81-A0C795024F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3" name="Rectangle 2">
            <a:extLst>
              <a:ext uri="{FF2B5EF4-FFF2-40B4-BE49-F238E27FC236}">
                <a16:creationId xmlns:a16="http://schemas.microsoft.com/office/drawing/2014/main" id="{4531930C-8DF5-49B9-BC9B-2C2E769E1E78}"/>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957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4147</TotalTime>
  <Words>655</Words>
  <Application>Microsoft Macintosh PowerPoint</Application>
  <PresentationFormat>شاشة عريضة</PresentationFormat>
  <Paragraphs>122</Paragraphs>
  <Slides>9</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9</vt:i4>
      </vt:variant>
    </vt:vector>
  </HeadingPairs>
  <TitlesOfParts>
    <vt:vector size="15" baseType="lpstr">
      <vt:lpstr>Arial</vt:lpstr>
      <vt:lpstr>Calibri</vt:lpstr>
      <vt:lpstr>Calibri Light</vt:lpstr>
      <vt:lpstr>Eras Bold ITC</vt:lpstr>
      <vt:lpstr>Helvetica Neue Medium</vt:lpstr>
      <vt:lpstr>Office Theme</vt:lpstr>
      <vt:lpstr>عرض تقديمي في PowerPoint</vt:lpstr>
      <vt:lpstr>عرض تقديمي في PowerPoint</vt:lpstr>
      <vt:lpstr>SwiftTech</vt:lpstr>
      <vt:lpstr>عرض تقديمي في PowerPoint</vt:lpstr>
      <vt:lpstr>عرض تقديمي في PowerPoint</vt:lpstr>
      <vt:lpstr>Security Posture</vt:lpstr>
      <vt:lpstr>Relevant Frameworks</vt:lpstr>
      <vt:lpstr>Audit Against Frameworks</vt:lpstr>
      <vt:lpstr>Governance Mechanisms for End-User Management Controls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SwiftTech</dc:title>
  <dc:creator>Christopher Pike</dc:creator>
  <cp:lastModifiedBy>Ziyad Bin Jameel Bin Awodhallah Al Rahimi Almutairi</cp:lastModifiedBy>
  <cp:revision>38</cp:revision>
  <dcterms:created xsi:type="dcterms:W3CDTF">2020-04-13T05:32:58Z</dcterms:created>
  <dcterms:modified xsi:type="dcterms:W3CDTF">2022-12-08T15:31:41Z</dcterms:modified>
</cp:coreProperties>
</file>