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61" autoAdjust="0"/>
    <p:restoredTop sz="96220" autoAdjust="0"/>
  </p:normalViewPr>
  <p:slideViewPr>
    <p:cSldViewPr snapToGrid="0" snapToObjects="1">
      <p:cViewPr varScale="1">
        <p:scale>
          <a:sx n="106" d="100"/>
          <a:sy n="106" d="100"/>
        </p:scale>
        <p:origin x="1708"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25509-D3E1-4378-AB8A-051235AE1C6C}" type="datetimeFigureOut">
              <a:rPr lang="zh-CN" altLang="en-US" smtClean="0"/>
              <a:t>2023/12/6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F9D18-47C1-47DF-BC7C-CB4F7DF03B6C}" type="slidenum">
              <a:rPr lang="zh-CN" altLang="en-US" smtClean="0"/>
              <a:t>‹#›</a:t>
            </a:fld>
            <a:endParaRPr lang="zh-CN" altLang="en-US"/>
          </a:p>
        </p:txBody>
      </p:sp>
    </p:spTree>
    <p:extLst>
      <p:ext uri="{BB962C8B-B14F-4D97-AF65-F5344CB8AC3E}">
        <p14:creationId xmlns:p14="http://schemas.microsoft.com/office/powerpoint/2010/main" val="364393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8F9D18-47C1-47DF-BC7C-CB4F7DF03B6C}" type="slidenum">
              <a:rPr lang="zh-CN" altLang="en-US" smtClean="0"/>
              <a:t>1</a:t>
            </a:fld>
            <a:endParaRPr lang="zh-CN" altLang="en-US"/>
          </a:p>
        </p:txBody>
      </p:sp>
    </p:spTree>
    <p:extLst>
      <p:ext uri="{BB962C8B-B14F-4D97-AF65-F5344CB8AC3E}">
        <p14:creationId xmlns:p14="http://schemas.microsoft.com/office/powerpoint/2010/main" val="246081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Credit Card Transaction Analysis</a:t>
            </a:r>
          </a:p>
        </p:txBody>
      </p:sp>
      <p:sp>
        <p:nvSpPr>
          <p:cNvPr id="3" name="Subtitle 2"/>
          <p:cNvSpPr>
            <a:spLocks noGrp="1"/>
          </p:cNvSpPr>
          <p:nvPr>
            <p:ph type="subTitle" idx="1"/>
          </p:nvPr>
        </p:nvSpPr>
        <p:spPr/>
        <p:txBody>
          <a:bodyPr>
            <a:normAutofit/>
          </a:bodyPr>
          <a:lstStyle/>
          <a:p>
            <a:r>
              <a:rPr lang="en-US" dirty="0" err="1"/>
              <a:t>Jianjie</a:t>
            </a:r>
            <a:r>
              <a:rPr lang="en-US" dirty="0"/>
              <a:t> Sun</a:t>
            </a:r>
          </a:p>
          <a:p>
            <a:r>
              <a:rPr lang="en-US" dirty="0"/>
              <a:t>Js6412</a:t>
            </a:r>
          </a:p>
          <a:p>
            <a:r>
              <a:rPr lang="en-US" sz="1500" dirty="0"/>
              <a:t>https://github.com/cszswx/5243-Final-Project-js6412</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299411"/>
            <a:ext cx="7044488" cy="2862322"/>
          </a:xfrm>
          <a:prstGeom prst="rect">
            <a:avLst/>
          </a:prstGeom>
          <a:noFill/>
        </p:spPr>
        <p:txBody>
          <a:bodyPr wrap="square">
            <a:spAutoFit/>
          </a:bodyPr>
          <a:lstStyle/>
          <a:p>
            <a:endParaRPr dirty="0"/>
          </a:p>
          <a:p>
            <a:pPr>
              <a:spcAft>
                <a:spcPts val="1400"/>
              </a:spcAft>
            </a:pPr>
            <a:r>
              <a:rPr lang="en-US" dirty="0"/>
              <a:t>This dataset encompasses credit card transactions executed by US cardholders in 2023. Rigorously anonymized to safeguard the identities of the cardholders, it serves as a rich resource for developing advanced fraud detection algorithms and models. The primary aim is to enable the identification of potentially fraudulent transactions through sophisticated analytical techniques. This extensive compilation not only aids in enhancing transaction security but also provides a valuable dataset for researchers and developers focusing on financial security and fraud prevention.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dirty="0"/>
          </a:p>
          <a:p>
            <a:pPr>
              <a:spcAft>
                <a:spcPts val="1400"/>
              </a:spcAft>
            </a:pPr>
            <a:r>
              <a:rPr dirty="0"/>
              <a:t>Develop fraud detection algorithms</a:t>
            </a:r>
          </a:p>
          <a:p>
            <a:pPr>
              <a:spcAft>
                <a:spcPts val="1400"/>
              </a:spcAft>
            </a:pPr>
            <a:r>
              <a:rPr dirty="0"/>
              <a:t>Identify suspicious transactions</a:t>
            </a:r>
          </a:p>
          <a:p>
            <a:pPr>
              <a:spcAft>
                <a:spcPts val="1400"/>
              </a:spcAft>
            </a:pPr>
            <a:r>
              <a:rPr dirty="0"/>
              <a:t>Analyze merchant category and transaction types for fraud patterns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Preparation and Cleaning</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dirty="0"/>
          </a:p>
          <a:p>
            <a:pPr>
              <a:spcAft>
                <a:spcPts val="1400"/>
              </a:spcAft>
            </a:pPr>
            <a:r>
              <a:rPr dirty="0"/>
              <a:t>Handling missing values and outliers</a:t>
            </a:r>
          </a:p>
          <a:p>
            <a:pPr>
              <a:spcAft>
                <a:spcPts val="1400"/>
              </a:spcAft>
            </a:pPr>
            <a:r>
              <a:rPr dirty="0"/>
              <a:t>Ensuring data is in a suitable format for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a:p>
          <a:p>
            <a:pPr>
              <a:spcAft>
                <a:spcPts val="1400"/>
              </a:spcAft>
            </a:pPr>
            <a:r>
              <a:t>Analysis of transaction amounts</a:t>
            </a:r>
          </a:p>
          <a:p>
            <a:pPr>
              <a:spcAft>
                <a:spcPts val="1400"/>
              </a:spcAft>
            </a:pPr>
            <a:r>
              <a:t>Balance of fraudulent vs. non-fraudulent transactions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 and Selection</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a:p>
          <a:p>
            <a:pPr>
              <a:spcAft>
                <a:spcPts val="1400"/>
              </a:spcAft>
            </a:pPr>
            <a:r>
              <a:t>Identification of key features (V1-V28, Amount)</a:t>
            </a:r>
          </a:p>
          <a:p>
            <a:pPr>
              <a:spcAft>
                <a:spcPts val="1400"/>
              </a:spcAft>
            </a:pPr>
            <a:r>
              <a:t>Feature engineering for model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 Models</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0" y="1371600"/>
            <a:ext cx="8229600" cy="4572000"/>
          </a:xfrm>
          <a:prstGeom prst="rect">
            <a:avLst/>
          </a:prstGeom>
          <a:noFill/>
        </p:spPr>
        <p:txBody>
          <a:bodyPr wrap="none">
            <a:spAutoFit/>
          </a:bodyPr>
          <a:lstStyle/>
          <a:p>
            <a:endParaRPr/>
          </a:p>
          <a:p>
            <a:pPr>
              <a:spcAft>
                <a:spcPts val="1400"/>
              </a:spcAft>
            </a:pPr>
            <a:r>
              <a:t>Logistic Regression</a:t>
            </a:r>
          </a:p>
          <a:p>
            <a:pPr>
              <a:spcAft>
                <a:spcPts val="1400"/>
              </a:spcAft>
            </a:pPr>
            <a:r>
              <a:t>Decision Tree</a:t>
            </a:r>
          </a:p>
          <a:p>
            <a:pPr>
              <a:spcAft>
                <a:spcPts val="1400"/>
              </a:spcAft>
            </a:pPr>
            <a:r>
              <a:t>Random Forest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Evaluation and Selection</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457201" y="1371600"/>
            <a:ext cx="8007177" cy="4031873"/>
          </a:xfrm>
          <a:prstGeom prst="rect">
            <a:avLst/>
          </a:prstGeom>
          <a:noFill/>
        </p:spPr>
        <p:txBody>
          <a:bodyPr wrap="square">
            <a:spAutoFit/>
          </a:bodyPr>
          <a:lstStyle/>
          <a:p>
            <a:pPr>
              <a:spcAft>
                <a:spcPts val="1400"/>
              </a:spcAft>
            </a:pPr>
            <a:r>
              <a:rPr lang="en-US" altLang="zh-CN" dirty="0"/>
              <a:t>I have built three machine learning models to be able to find the best model for detecting fraud activities:</a:t>
            </a:r>
          </a:p>
          <a:p>
            <a:pPr>
              <a:spcAft>
                <a:spcPts val="1400"/>
              </a:spcAft>
            </a:pPr>
            <a:r>
              <a:rPr lang="en-US" altLang="zh-CN" sz="1400" dirty="0"/>
              <a:t>-  Random forest gives 100% on both training and testing dataset.</a:t>
            </a:r>
          </a:p>
          <a:p>
            <a:pPr>
              <a:spcAft>
                <a:spcPts val="1400"/>
              </a:spcAft>
            </a:pPr>
            <a:r>
              <a:rPr lang="en-US" altLang="zh-CN" sz="1400" dirty="0"/>
              <a:t>-  Logistic Regression gives 97% on the training dataset and 96% on the testing dataset.</a:t>
            </a:r>
          </a:p>
          <a:p>
            <a:pPr>
              <a:spcAft>
                <a:spcPts val="1400"/>
              </a:spcAft>
            </a:pPr>
            <a:r>
              <a:rPr lang="en-US" altLang="zh-CN" sz="1400" dirty="0"/>
              <a:t>-  Decision Tree gives 100% on both training and testing dataset.</a:t>
            </a:r>
          </a:p>
          <a:p>
            <a:pPr>
              <a:spcAft>
                <a:spcPts val="1400"/>
              </a:spcAft>
            </a:pPr>
            <a:r>
              <a:rPr lang="en-US" altLang="zh-CN" dirty="0"/>
              <a:t>The observation of equal accuracy levels in both the training and testing datasets for the Random Forest and Decision Tree models might suggest a potential overfitting issue. Consequently, we have identified Logistic Regression as the most effective model, evidenced by its impressive 96% accuracy on the testing dataset. </a:t>
            </a:r>
            <a:endParaRPr lang="en-US" dirty="0"/>
          </a:p>
          <a:p>
            <a:pPr>
              <a:spcAft>
                <a:spcPts val="1400"/>
              </a:spcAft>
            </a:pPr>
            <a:r>
              <a:rPr dirty="0"/>
              <a:t>Performance metrics: Accuracy, Precision, Recall, F1-score</a:t>
            </a:r>
            <a:r>
              <a:rPr lang="en-US" dirty="0"/>
              <a:t>.</a:t>
            </a:r>
            <a:endParaRPr dirty="0"/>
          </a:p>
          <a:p>
            <a:pPr>
              <a:spcAft>
                <a:spcPts val="1400"/>
              </a:spcAft>
            </a:pPr>
            <a:r>
              <a:rPr dirty="0"/>
              <a:t>Logistic Regression </a:t>
            </a:r>
            <a:r>
              <a:rPr lang="en-US" dirty="0"/>
              <a:t>would be </a:t>
            </a:r>
            <a:r>
              <a:rPr dirty="0"/>
              <a:t>selected for its high accuracy</a:t>
            </a:r>
            <a:r>
              <a:rPr lang="en-US" dirty="0"/>
              <a: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dirty="0"/>
          </a:p>
        </p:txBody>
      </p:sp>
      <p:sp>
        <p:nvSpPr>
          <p:cNvPr id="4" name="TextBox 3"/>
          <p:cNvSpPr txBox="1"/>
          <p:nvPr/>
        </p:nvSpPr>
        <p:spPr>
          <a:xfrm>
            <a:off x="457201" y="1371600"/>
            <a:ext cx="7832557" cy="2031325"/>
          </a:xfrm>
          <a:prstGeom prst="rect">
            <a:avLst/>
          </a:prstGeom>
          <a:noFill/>
        </p:spPr>
        <p:txBody>
          <a:bodyPr wrap="square">
            <a:spAutoFit/>
          </a:bodyPr>
          <a:lstStyle/>
          <a:p>
            <a:endParaRPr dirty="0"/>
          </a:p>
          <a:p>
            <a:pPr>
              <a:spcAft>
                <a:spcPts val="1400"/>
              </a:spcAft>
            </a:pPr>
            <a:r>
              <a:rPr lang="en-US" altLang="zh-CN" dirty="0"/>
              <a:t>The project revealed several pivotal insights: a significant correlation was observed between the transaction amount and the likelihood of fraud, with higher transaction values often indicating an increased risk of fraudulent activity. In contrast, lower transaction amounts were generally associated with a lower likelihood of fraud. This pattern suggests a nuanced relationship between transaction value and fraud risk within our dataset.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388</Words>
  <Application>Microsoft Office PowerPoint</Application>
  <PresentationFormat>全屏显示(4:3)</PresentationFormat>
  <Paragraphs>41</Paragraphs>
  <Slides>9</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Arial</vt:lpstr>
      <vt:lpstr>Calibri</vt:lpstr>
      <vt:lpstr>Office Theme</vt:lpstr>
      <vt:lpstr>Credit Card Transaction Analysis</vt:lpstr>
      <vt:lpstr>Dataset Overview</vt:lpstr>
      <vt:lpstr>Objectives</vt:lpstr>
      <vt:lpstr>Data Preparation and Cleaning</vt:lpstr>
      <vt:lpstr>Exploratory Data Analysis</vt:lpstr>
      <vt:lpstr>Feature Engineering and Selection</vt:lpstr>
      <vt:lpstr>Machine Learning Models</vt:lpstr>
      <vt:lpstr>Model Evaluation and Selection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Transaction Analysis</dc:title>
  <dc:subject/>
  <dc:creator/>
  <cp:keywords/>
  <dc:description>generated using python-pptx</dc:description>
  <cp:lastModifiedBy>Jay Sun</cp:lastModifiedBy>
  <cp:revision>5</cp:revision>
  <dcterms:created xsi:type="dcterms:W3CDTF">2013-01-27T09:14:16Z</dcterms:created>
  <dcterms:modified xsi:type="dcterms:W3CDTF">2023-12-06T22:39:49Z</dcterms:modified>
  <cp:category/>
</cp:coreProperties>
</file>