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60" r:id="rId5"/>
    <p:sldId id="273" r:id="rId6"/>
    <p:sldId id="274" r:id="rId7"/>
    <p:sldId id="263" r:id="rId8"/>
    <p:sldId id="261" r:id="rId9"/>
    <p:sldId id="262" r:id="rId10"/>
    <p:sldId id="266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58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70667-4BB6-4E39-B8C2-E5D28C32A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Spring 2019 Illini Datathon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C4516-08F2-403E-9456-FCC7ABF58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Team 20 – chris szul, Tejo Nutalapati, Idris Kuti, Vishal Sriram</a:t>
            </a:r>
          </a:p>
        </p:txBody>
      </p:sp>
    </p:spTree>
    <p:extLst>
      <p:ext uri="{BB962C8B-B14F-4D97-AF65-F5344CB8AC3E}">
        <p14:creationId xmlns:p14="http://schemas.microsoft.com/office/powerpoint/2010/main" val="194458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5F3B-7248-4B42-ABC3-71EAE265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Data for Easier Trend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1E08-5820-49CE-BBB1-59F3E308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Filter through the data</a:t>
            </a:r>
          </a:p>
          <a:p>
            <a:pPr lvl="1"/>
            <a:r>
              <a:rPr lang="en-US" sz="2400" dirty="0"/>
              <a:t>If the next closing value was less than 1% different than the current closing value, ignore it and move to the next closing value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/>
              <a:t>Purpose</a:t>
            </a:r>
          </a:p>
          <a:p>
            <a:pPr lvl="1"/>
            <a:r>
              <a:rPr lang="en-US" sz="2400" dirty="0"/>
              <a:t>Emphasize changes in stock closings</a:t>
            </a:r>
          </a:p>
          <a:p>
            <a:pPr lvl="1"/>
            <a:r>
              <a:rPr lang="en-US" sz="2400" dirty="0"/>
              <a:t>Remove data points that are not essential to establish a trend</a:t>
            </a:r>
          </a:p>
        </p:txBody>
      </p:sp>
    </p:spTree>
    <p:extLst>
      <p:ext uri="{BB962C8B-B14F-4D97-AF65-F5344CB8AC3E}">
        <p14:creationId xmlns:p14="http://schemas.microsoft.com/office/powerpoint/2010/main" val="110072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5C8452-4C3F-46C5-AFD4-322854BC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06DBD9-DED6-40C2-A7AD-3662707C4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B431FF8B-6FC2-47C1-B2C5-9B26E6243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82F10D-1F87-4E82-9D37-35E6BC441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5290498" y="520505"/>
            <a:ext cx="5111133" cy="3407421"/>
          </a:xfrm>
          <a:prstGeom prst="rect">
            <a:avLst/>
          </a:prstGeom>
          <a:effectLst/>
        </p:spPr>
      </p:pic>
      <p:sp useBgFill="1">
        <p:nvSpPr>
          <p:cNvPr id="31" name="Freeform 5">
            <a:extLst>
              <a:ext uri="{FF2B5EF4-FFF2-40B4-BE49-F238E27FC236}">
                <a16:creationId xmlns:a16="http://schemas.microsoft.com/office/drawing/2014/main" id="{4BA7EBCC-256E-4075-A58C-6ED2BFD5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67632-47E8-420B-B987-24DB964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Clearing Data for Easier Trend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12DE29-B0B6-4E2D-8EE6-C279CC9E31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28489" y="520505"/>
            <a:ext cx="5111133" cy="340742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2475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5C8452-4C3F-46C5-AFD4-322854BC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06DBD9-DED6-40C2-A7AD-3662707C4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B431FF8B-6FC2-47C1-B2C5-9B26E6243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0F6BED-B3DD-41CE-B927-C6889C8484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290498" y="534547"/>
            <a:ext cx="5090070" cy="3393379"/>
          </a:xfrm>
          <a:prstGeom prst="rect">
            <a:avLst/>
          </a:prstGeom>
          <a:effectLst/>
        </p:spPr>
      </p:pic>
      <p:sp useBgFill="1">
        <p:nvSpPr>
          <p:cNvPr id="31" name="Freeform 5">
            <a:extLst>
              <a:ext uri="{FF2B5EF4-FFF2-40B4-BE49-F238E27FC236}">
                <a16:creationId xmlns:a16="http://schemas.microsoft.com/office/drawing/2014/main" id="{4BA7EBCC-256E-4075-A58C-6ED2BFD5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67632-47E8-420B-B987-24DB964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Clearing Data for Easier Trend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8C7904-781B-4B6F-B8FC-5782DB5E72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/>
          <a:stretch>
            <a:fillRect/>
          </a:stretch>
        </p:blipFill>
        <p:spPr>
          <a:xfrm>
            <a:off x="49589" y="534573"/>
            <a:ext cx="5090033" cy="33933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76265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91E7-9D80-46EB-92AA-29BB687C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Twitter to gage people’s feelings to the companies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194E-BA6C-476B-B8E8-1DB03C443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Look at each Twitter tweet for negative or positive comments about one of the four companies</a:t>
            </a:r>
          </a:p>
          <a:p>
            <a:pPr lvl="1"/>
            <a:r>
              <a:rPr lang="en-US" sz="2400" dirty="0"/>
              <a:t>Negative: -1</a:t>
            </a:r>
          </a:p>
          <a:p>
            <a:pPr lvl="1"/>
            <a:r>
              <a:rPr lang="en-US" sz="2400" dirty="0"/>
              <a:t>Neutral: 0</a:t>
            </a:r>
          </a:p>
          <a:p>
            <a:pPr lvl="1"/>
            <a:r>
              <a:rPr lang="en-US" sz="2400" dirty="0"/>
              <a:t>Positive: 1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/>
              <a:t>Used the Twitter API to gather each of the posts and used </a:t>
            </a:r>
            <a:r>
              <a:rPr lang="en-US" sz="2800" dirty="0" err="1"/>
              <a:t>TextBlob</a:t>
            </a:r>
            <a:r>
              <a:rPr lang="en-US" sz="2800" dirty="0"/>
              <a:t> to analyze the sentiment behind the tweet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4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20CCBF07-FDFC-4F5F-9BF5-6F07E690DB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298233" y="170736"/>
            <a:ext cx="9861031" cy="3278793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45DEA-64B5-4FAD-A64B-CD93BEBB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Using Twitter to gage people’s feelings to the companies (3M) </a:t>
            </a:r>
          </a:p>
        </p:txBody>
      </p:sp>
    </p:spTree>
    <p:extLst>
      <p:ext uri="{BB962C8B-B14F-4D97-AF65-F5344CB8AC3E}">
        <p14:creationId xmlns:p14="http://schemas.microsoft.com/office/powerpoint/2010/main" val="3194551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959A8765-51E9-4C9B-A870-422986FF64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6359" y="170736"/>
            <a:ext cx="9861031" cy="3278793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45DEA-64B5-4FAD-A64B-CD93BEBB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68266" cy="203529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Using Twitter to gage people’s feelings to the companies (Honeywell)</a:t>
            </a:r>
          </a:p>
        </p:txBody>
      </p:sp>
    </p:spTree>
    <p:extLst>
      <p:ext uri="{BB962C8B-B14F-4D97-AF65-F5344CB8AC3E}">
        <p14:creationId xmlns:p14="http://schemas.microsoft.com/office/powerpoint/2010/main" val="1400192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A71E8368-F116-4B81-A67F-2B476E5CFB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126609" y="170737"/>
            <a:ext cx="9861029" cy="3278792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45DEA-64B5-4FAD-A64B-CD93BEBB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88" y="4489741"/>
            <a:ext cx="9149350" cy="179547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Using Twitter to gage people’s feelings to the companies  (Synchrony)</a:t>
            </a:r>
          </a:p>
        </p:txBody>
      </p:sp>
    </p:spTree>
    <p:extLst>
      <p:ext uri="{BB962C8B-B14F-4D97-AF65-F5344CB8AC3E}">
        <p14:creationId xmlns:p14="http://schemas.microsoft.com/office/powerpoint/2010/main" val="1494544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4F74B664-51FC-4C79-920B-4276668DC0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298233" y="170736"/>
            <a:ext cx="9861031" cy="3278793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45DEA-64B5-4FAD-A64B-CD93BEBB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Using Twitter to gage people’s feelings to the companies (Bayer)</a:t>
            </a:r>
          </a:p>
        </p:txBody>
      </p:sp>
    </p:spTree>
    <p:extLst>
      <p:ext uri="{BB962C8B-B14F-4D97-AF65-F5344CB8AC3E}">
        <p14:creationId xmlns:p14="http://schemas.microsoft.com/office/powerpoint/2010/main" val="979092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ABBD-E6AA-4C39-8CB4-F51FC800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27F3-9603-4392-99B6-DB0FFB37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352364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It would have been smart to invest in Synchrony</a:t>
            </a:r>
            <a:endParaRPr lang="en-US" sz="2400" dirty="0"/>
          </a:p>
          <a:p>
            <a:r>
              <a:rPr lang="en-US" sz="2800" dirty="0"/>
              <a:t>The Geometric Brownian Motion model had issues following the trends</a:t>
            </a:r>
          </a:p>
          <a:p>
            <a:pPr lvl="1"/>
            <a:r>
              <a:rPr lang="en-US" sz="2400" dirty="0"/>
              <a:t>If there was more time, we were thinking of using a Monte Carlo simulation to determine the best parameters for the Geometric Brownian Motion model</a:t>
            </a:r>
          </a:p>
          <a:p>
            <a:r>
              <a:rPr lang="en-US" sz="2800" dirty="0"/>
              <a:t>There is little correlation with Tweet sentiment and stock value</a:t>
            </a:r>
          </a:p>
          <a:p>
            <a:pPr lvl="1"/>
            <a:r>
              <a:rPr lang="en-US" sz="2400" dirty="0"/>
              <a:t>If there was more time, we were thinking about looking for posts from company CEO’s or people with a lot of followers</a:t>
            </a:r>
          </a:p>
        </p:txBody>
      </p:sp>
    </p:spTree>
    <p:extLst>
      <p:ext uri="{BB962C8B-B14F-4D97-AF65-F5344CB8AC3E}">
        <p14:creationId xmlns:p14="http://schemas.microsoft.com/office/powerpoint/2010/main" val="471415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ED97A-E85F-4C5E-9E00-6F513530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0434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2232-9955-45B5-9A90-80631371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E21A0-4CEE-425C-BD75-59CE0EBC1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Methodology</a:t>
            </a:r>
          </a:p>
          <a:p>
            <a:r>
              <a:rPr lang="en-US" sz="4400" dirty="0"/>
              <a:t>Data Processing</a:t>
            </a:r>
          </a:p>
          <a:p>
            <a:r>
              <a:rPr lang="en-US" sz="4400" dirty="0"/>
              <a:t>Data Visualization</a:t>
            </a:r>
          </a:p>
          <a:p>
            <a:r>
              <a:rPr lang="en-US" sz="4400" dirty="0"/>
              <a:t>Natural Language Processing</a:t>
            </a:r>
          </a:p>
          <a:p>
            <a:r>
              <a:rPr lang="en-US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0087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AD80-4186-4C6E-8F0F-6E714E86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Initial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F38F-042D-4D42-A973-18F93E32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Compare each of the four companies we have to their competition</a:t>
            </a:r>
          </a:p>
          <a:p>
            <a:pPr lvl="1"/>
            <a:r>
              <a:rPr lang="en-US" sz="2000" dirty="0"/>
              <a:t>Look for market trends</a:t>
            </a:r>
          </a:p>
          <a:p>
            <a:pPr lvl="1"/>
            <a:r>
              <a:rPr lang="en-US" sz="2000" dirty="0"/>
              <a:t>Variables connecting the companies and their competition together</a:t>
            </a:r>
          </a:p>
          <a:p>
            <a:r>
              <a:rPr lang="en-US" sz="2400" dirty="0"/>
              <a:t>Use a neural network to figure out any patterns that we could forget</a:t>
            </a:r>
          </a:p>
          <a:p>
            <a:r>
              <a:rPr lang="en-US" sz="2400" dirty="0"/>
              <a:t>Look into 10-K Annual Reports from each company</a:t>
            </a:r>
          </a:p>
          <a:p>
            <a:r>
              <a:rPr lang="en-US" sz="2400" dirty="0"/>
              <a:t>Scrap media sources for articles that point to a market failure that would affect the companies given</a:t>
            </a:r>
          </a:p>
        </p:txBody>
      </p:sp>
    </p:spTree>
    <p:extLst>
      <p:ext uri="{BB962C8B-B14F-4D97-AF65-F5344CB8AC3E}">
        <p14:creationId xmlns:p14="http://schemas.microsoft.com/office/powerpoint/2010/main" val="50063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528A-9380-4146-9BC6-528D16C4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3E4E0-6D38-4FE0-9F56-0BECD290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Use the given data to train a Geometric Brownian Motion model </a:t>
            </a:r>
          </a:p>
          <a:p>
            <a:pPr lvl="1"/>
            <a:r>
              <a:rPr lang="en-US" sz="2800" dirty="0"/>
              <a:t>Focus on the end of the data back 4 years</a:t>
            </a:r>
          </a:p>
          <a:p>
            <a:r>
              <a:rPr lang="en-US" sz="3200" dirty="0"/>
              <a:t>Clear out parts of the data that did not change drastically to look for trends</a:t>
            </a:r>
          </a:p>
          <a:p>
            <a:r>
              <a:rPr lang="en-US" sz="3200" dirty="0"/>
              <a:t>Use Twitter to determine if there is negative or positive feelings towards the company</a:t>
            </a:r>
          </a:p>
        </p:txBody>
      </p:sp>
    </p:spTree>
    <p:extLst>
      <p:ext uri="{BB962C8B-B14F-4D97-AF65-F5344CB8AC3E}">
        <p14:creationId xmlns:p14="http://schemas.microsoft.com/office/powerpoint/2010/main" val="288269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4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16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18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20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22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24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505C8452-4C3F-46C5-AFD4-322854BC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9B06DBD9-DED6-40C2-A7AD-3662707C4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5">
            <a:extLst>
              <a:ext uri="{FF2B5EF4-FFF2-40B4-BE49-F238E27FC236}">
                <a16:creationId xmlns:a16="http://schemas.microsoft.com/office/drawing/2014/main" id="{B431FF8B-6FC2-47C1-B2C5-9B26E6243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23F03E-19E5-4196-806C-06FAB3ACAF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5290498" y="393895"/>
            <a:ext cx="4983240" cy="3534032"/>
          </a:xfrm>
          <a:prstGeom prst="rect">
            <a:avLst/>
          </a:prstGeom>
          <a:effectLst/>
        </p:spPr>
      </p:pic>
      <p:sp useBgFill="1">
        <p:nvSpPr>
          <p:cNvPr id="44" name="Freeform 5">
            <a:extLst>
              <a:ext uri="{FF2B5EF4-FFF2-40B4-BE49-F238E27FC236}">
                <a16:creationId xmlns:a16="http://schemas.microsoft.com/office/drawing/2014/main" id="{4BA7EBCC-256E-4075-A58C-6ED2BFD5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49633-BA37-4C48-915A-CB57C7CD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88D919-0A83-4FAA-8167-213AD846E7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156383" y="393895"/>
            <a:ext cx="4983240" cy="35340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753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5C8452-4C3F-46C5-AFD4-322854BC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06DBD9-DED6-40C2-A7AD-3662707C4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B431FF8B-6FC2-47C1-B2C5-9B26E6243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C1F8697-812B-4064-A117-83BF5AE00E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5124821" y="365760"/>
            <a:ext cx="5022913" cy="3868658"/>
          </a:xfrm>
          <a:prstGeom prst="rect">
            <a:avLst/>
          </a:prstGeom>
          <a:effectLst/>
        </p:spPr>
      </p:pic>
      <p:sp useBgFill="1">
        <p:nvSpPr>
          <p:cNvPr id="31" name="Freeform 5">
            <a:extLst>
              <a:ext uri="{FF2B5EF4-FFF2-40B4-BE49-F238E27FC236}">
                <a16:creationId xmlns:a16="http://schemas.microsoft.com/office/drawing/2014/main" id="{4BA7EBCC-256E-4075-A58C-6ED2BFD5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49633-BA37-4C48-915A-CB57C7CD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059B39-819E-4DCF-8620-A1EBB43FD2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116709" y="365760"/>
            <a:ext cx="5022913" cy="35621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40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C3DB-D58E-4B93-9850-A5F41E6E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Geometric Brownian Motion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7F063-9947-4774-8B93-38FCD0C0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First, find the Daily Returns</a:t>
            </a:r>
          </a:p>
          <a:p>
            <a:pPr lvl="1"/>
            <a:r>
              <a:rPr lang="en-US" sz="2800" dirty="0"/>
              <a:t>Daily Returns = Today’s Closing - Yesterday’s Closing</a:t>
            </a:r>
          </a:p>
          <a:p>
            <a:r>
              <a:rPr lang="en-US" sz="3200" dirty="0"/>
              <a:t>Then, plug that vector of returns into Drift and Diffusion parameters</a:t>
            </a:r>
          </a:p>
          <a:p>
            <a:r>
              <a:rPr lang="en-US" sz="3200" dirty="0"/>
              <a:t>Finally, using the formulas for Geometric Brownian Motion in Python</a:t>
            </a:r>
          </a:p>
        </p:txBody>
      </p:sp>
    </p:spTree>
    <p:extLst>
      <p:ext uri="{BB962C8B-B14F-4D97-AF65-F5344CB8AC3E}">
        <p14:creationId xmlns:p14="http://schemas.microsoft.com/office/powerpoint/2010/main" val="270502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7669E-5924-43E2-B07B-40E02951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Geometric Brownian Motion Model</a:t>
            </a: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905D45-F1D0-4437-A295-BC8A3CE120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223144" y="2275189"/>
            <a:ext cx="5881967" cy="3921310"/>
          </a:xfrm>
          <a:prstGeom prst="rect">
            <a:avLst/>
          </a:prstGeom>
          <a:effectLst/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B58407-133A-45D3-803B-8BACD7A2B8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421437" y="2275189"/>
            <a:ext cx="5714947" cy="3809964"/>
          </a:xfrm>
        </p:spPr>
      </p:pic>
    </p:spTree>
    <p:extLst>
      <p:ext uri="{BB962C8B-B14F-4D97-AF65-F5344CB8AC3E}">
        <p14:creationId xmlns:p14="http://schemas.microsoft.com/office/powerpoint/2010/main" val="3204949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5C8452-4C3F-46C5-AFD4-322854BC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06DBD9-DED6-40C2-A7AD-3662707C4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B431FF8B-6FC2-47C1-B2C5-9B26E6243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6ED66C-9C2F-4F62-B494-62560D02C8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5099090" y="629117"/>
            <a:ext cx="5139623" cy="3426414"/>
          </a:xfrm>
          <a:prstGeom prst="rect">
            <a:avLst/>
          </a:prstGeom>
          <a:effectLst/>
        </p:spPr>
      </p:pic>
      <p:sp useBgFill="1">
        <p:nvSpPr>
          <p:cNvPr id="31" name="Freeform 5">
            <a:extLst>
              <a:ext uri="{FF2B5EF4-FFF2-40B4-BE49-F238E27FC236}">
                <a16:creationId xmlns:a16="http://schemas.microsoft.com/office/drawing/2014/main" id="{4BA7EBCC-256E-4075-A58C-6ED2BFD5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7669E-5924-43E2-B07B-40E02951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Geometric Brownian Motion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3C175E-2FC1-41CA-9F64-2EDD4BB147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0" y="630639"/>
            <a:ext cx="5139623" cy="34264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67735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Spring 2019 Illini Datathon</vt:lpstr>
      <vt:lpstr>Agenda</vt:lpstr>
      <vt:lpstr>Initial Thoughts</vt:lpstr>
      <vt:lpstr>Methodology</vt:lpstr>
      <vt:lpstr>Data</vt:lpstr>
      <vt:lpstr>Data</vt:lpstr>
      <vt:lpstr>Geometric Brownian Motion model</vt:lpstr>
      <vt:lpstr>Geometric Brownian Motion Model</vt:lpstr>
      <vt:lpstr>Geometric Brownian Motion Model</vt:lpstr>
      <vt:lpstr>Clearing Data for Easier Trend Analysis</vt:lpstr>
      <vt:lpstr>Clearing Data for Easier Trend Analysis</vt:lpstr>
      <vt:lpstr>Clearing Data for Easier Trend Analysis</vt:lpstr>
      <vt:lpstr>Using Twitter to gage people’s feelings to the companies </vt:lpstr>
      <vt:lpstr>Using Twitter to gage people’s feelings to the companies (3M) </vt:lpstr>
      <vt:lpstr>Using Twitter to gage people’s feelings to the companies (Honeywell)</vt:lpstr>
      <vt:lpstr>Using Twitter to gage people’s feelings to the companies  (Synchrony)</vt:lpstr>
      <vt:lpstr>Using Twitter to gage people’s feelings to the companies (Bayer)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2019 Illini Datathon</dc:title>
  <dc:creator>Chris</dc:creator>
  <cp:lastModifiedBy>Chris</cp:lastModifiedBy>
  <cp:revision>1</cp:revision>
  <dcterms:created xsi:type="dcterms:W3CDTF">2019-02-17T07:53:14Z</dcterms:created>
  <dcterms:modified xsi:type="dcterms:W3CDTF">2019-02-17T07:53:27Z</dcterms:modified>
</cp:coreProperties>
</file>