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7" autoAdjust="0"/>
    <p:restoredTop sz="94660"/>
  </p:normalViewPr>
  <p:slideViewPr>
    <p:cSldViewPr snapToGrid="0" snapToObjects="1">
      <p:cViewPr varScale="1">
        <p:scale>
          <a:sx n="85" d="100"/>
          <a:sy n="85" d="100"/>
        </p:scale>
        <p:origin x="16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6DB530-7ADB-EF4A-9A24-5126D388D02F}" type="datetimeFigureOut">
              <a:rPr lang="en-US" smtClean="0"/>
              <a:t>12/24/2016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578F6-B20A-EF48-91D5-6B1B654FD16A}" type="slidenum">
              <a:rPr lang="en-US" smtClean="0"/>
              <a:t>‹#›</a:t>
            </a:fld>
            <a:endParaRPr lang="en-US"/>
          </a:p>
        </p:txBody>
      </p:sp>
    </p:spTree>
    <p:extLst>
      <p:ext uri="{BB962C8B-B14F-4D97-AF65-F5344CB8AC3E}">
        <p14:creationId xmlns:p14="http://schemas.microsoft.com/office/powerpoint/2010/main" val="32683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5DBA5F-C99C-F244-AEC7-9F6575230B39}" type="datetimeFigureOut">
              <a:rPr lang="en-US" smtClean="0"/>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376501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DBA5F-C99C-F244-AEC7-9F6575230B39}" type="datetimeFigureOut">
              <a:rPr lang="en-US" smtClean="0"/>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285526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DBA5F-C99C-F244-AEC7-9F6575230B39}" type="datetimeFigureOut">
              <a:rPr lang="en-US" smtClean="0"/>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226846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DBA5F-C99C-F244-AEC7-9F6575230B39}" type="datetimeFigureOut">
              <a:rPr lang="en-US" smtClean="0"/>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33942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DBA5F-C99C-F244-AEC7-9F6575230B39}" type="datetimeFigureOut">
              <a:rPr lang="en-US" smtClean="0"/>
              <a:t>12/24/2016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375924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5DBA5F-C99C-F244-AEC7-9F6575230B39}" type="datetimeFigureOut">
              <a:rPr lang="en-US" smtClean="0"/>
              <a:t>12/24/2016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374770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5DBA5F-C99C-F244-AEC7-9F6575230B39}" type="datetimeFigureOut">
              <a:rPr lang="en-US" smtClean="0"/>
              <a:t>12/24/2016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70854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5DBA5F-C99C-F244-AEC7-9F6575230B39}" type="datetimeFigureOut">
              <a:rPr lang="en-US" smtClean="0"/>
              <a:t>12/24/2016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299587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DBA5F-C99C-F244-AEC7-9F6575230B39}" type="datetimeFigureOut">
              <a:rPr lang="en-US" smtClean="0"/>
              <a:t>12/24/2016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3048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DBA5F-C99C-F244-AEC7-9F6575230B39}" type="datetimeFigureOut">
              <a:rPr lang="en-US" smtClean="0"/>
              <a:t>12/24/2016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391907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DBA5F-C99C-F244-AEC7-9F6575230B39}" type="datetimeFigureOut">
              <a:rPr lang="en-US" smtClean="0"/>
              <a:t>12/24/2016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4DD6A-24D1-F245-8AAF-8549410FA707}" type="slidenum">
              <a:rPr lang="en-US" smtClean="0"/>
              <a:t>‹#›</a:t>
            </a:fld>
            <a:endParaRPr lang="en-US"/>
          </a:p>
        </p:txBody>
      </p:sp>
    </p:spTree>
    <p:extLst>
      <p:ext uri="{BB962C8B-B14F-4D97-AF65-F5344CB8AC3E}">
        <p14:creationId xmlns:p14="http://schemas.microsoft.com/office/powerpoint/2010/main" val="202709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DBA5F-C99C-F244-AEC7-9F6575230B39}" type="datetimeFigureOut">
              <a:rPr lang="en-US" smtClean="0"/>
              <a:t>12/24/2016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4DD6A-24D1-F245-8AAF-8549410FA707}" type="slidenum">
              <a:rPr lang="en-US" smtClean="0"/>
              <a:t>‹#›</a:t>
            </a:fld>
            <a:endParaRPr lang="en-US"/>
          </a:p>
        </p:txBody>
      </p:sp>
    </p:spTree>
    <p:extLst>
      <p:ext uri="{BB962C8B-B14F-4D97-AF65-F5344CB8AC3E}">
        <p14:creationId xmlns:p14="http://schemas.microsoft.com/office/powerpoint/2010/main" val="66000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FoodMart</a:t>
            </a:r>
            <a:r>
              <a:rPr lang="en-US" dirty="0"/>
              <a:t> Data Analysis</a:t>
            </a:r>
          </a:p>
        </p:txBody>
      </p:sp>
      <p:sp>
        <p:nvSpPr>
          <p:cNvPr id="3" name="Subtitle 2"/>
          <p:cNvSpPr>
            <a:spLocks noGrp="1"/>
          </p:cNvSpPr>
          <p:nvPr>
            <p:ph type="subTitle" idx="1"/>
          </p:nvPr>
        </p:nvSpPr>
        <p:spPr/>
        <p:txBody>
          <a:bodyPr/>
          <a:lstStyle/>
          <a:p>
            <a:r>
              <a:rPr lang="en-US" dirty="0" err="1"/>
              <a:t>Shery</a:t>
            </a:r>
            <a:r>
              <a:rPr lang="en-US" dirty="0"/>
              <a:t> Cheong</a:t>
            </a:r>
          </a:p>
          <a:p>
            <a:r>
              <a:rPr lang="en-US" dirty="0"/>
              <a:t>December 1</a:t>
            </a:r>
            <a:r>
              <a:rPr lang="en-US" baseline="30000" dirty="0"/>
              <a:t>st</a:t>
            </a:r>
            <a:r>
              <a:rPr lang="en-US" dirty="0"/>
              <a:t> 2015</a:t>
            </a:r>
          </a:p>
        </p:txBody>
      </p:sp>
    </p:spTree>
    <p:extLst>
      <p:ext uri="{BB962C8B-B14F-4D97-AF65-F5344CB8AC3E}">
        <p14:creationId xmlns:p14="http://schemas.microsoft.com/office/powerpoint/2010/main" val="249922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Methodology</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arenR"/>
            </a:pPr>
            <a:r>
              <a:rPr lang="en-US" sz="2400" dirty="0"/>
              <a:t>Separate transaction data into two groups: promotion and non-promotion</a:t>
            </a:r>
          </a:p>
          <a:p>
            <a:pPr marL="514350" indent="-514350">
              <a:buFont typeface="+mj-lt"/>
              <a:buAutoNum type="arabicParenR"/>
            </a:pPr>
            <a:r>
              <a:rPr lang="en-US" sz="2400" dirty="0"/>
              <a:t>For each group, calculate the average sales for each product across all transactions (I.e. what is the average number of Washington Colas sold under a certain promotion? How about under no promotion?)</a:t>
            </a:r>
          </a:p>
          <a:p>
            <a:pPr marL="514350" indent="-514350">
              <a:buFont typeface="+mj-lt"/>
              <a:buAutoNum type="arabicParenR"/>
            </a:pPr>
            <a:r>
              <a:rPr lang="en-US" sz="2400" dirty="0"/>
              <a:t>Use ANOVA to test the statistical significance of:</a:t>
            </a:r>
          </a:p>
          <a:p>
            <a:pPr marL="914400" lvl="1" indent="-514350">
              <a:buFont typeface="+mj-lt"/>
              <a:buAutoNum type="alphaLcPeriod"/>
            </a:pPr>
            <a:r>
              <a:rPr lang="en-US" sz="2000" dirty="0"/>
              <a:t>Any Promotion vs. No Promotion</a:t>
            </a:r>
          </a:p>
          <a:p>
            <a:pPr marL="914400" lvl="1" indent="-514350">
              <a:buFont typeface="+mj-lt"/>
              <a:buAutoNum type="alphaLcPeriod"/>
            </a:pPr>
            <a:r>
              <a:rPr lang="en-US" sz="2000" dirty="0"/>
              <a:t>Pairwise comparison between promotion types </a:t>
            </a:r>
          </a:p>
          <a:p>
            <a:pPr marL="514350" indent="-514350">
              <a:buFont typeface="+mj-lt"/>
              <a:buAutoNum type="arabicParenR"/>
            </a:pPr>
            <a:r>
              <a:rPr lang="en-US" sz="2400" dirty="0"/>
              <a:t>Focusing only on promotion types that are statistically significant, calculate the incremental percentage change between the average units sold under a promotion and average units sold without a promotion, then averaging the results across department categories (i.e. Snacks, Dairy)</a:t>
            </a:r>
          </a:p>
          <a:p>
            <a:pPr marL="514350" indent="-514350">
              <a:buFont typeface="+mj-lt"/>
              <a:buAutoNum type="arabicParenR"/>
            </a:pPr>
            <a:r>
              <a:rPr lang="en-US" sz="2400" dirty="0"/>
              <a:t>Rank the percentage changes in descending order to get the top most effective promotion types and department categories.</a:t>
            </a:r>
          </a:p>
          <a:p>
            <a:pPr marL="514350" indent="-514350">
              <a:buFont typeface="+mj-lt"/>
              <a:buAutoNum type="arabicParenR"/>
            </a:pPr>
            <a:endParaRPr lang="en-US" sz="2400" dirty="0"/>
          </a:p>
          <a:p>
            <a:pPr marL="514350" indent="-514350">
              <a:buFont typeface="+mj-lt"/>
              <a:buAutoNum type="arabicParenR"/>
            </a:pPr>
            <a:endParaRPr lang="en-US" sz="2400" dirty="0"/>
          </a:p>
        </p:txBody>
      </p:sp>
    </p:spTree>
    <p:extLst>
      <p:ext uri="{BB962C8B-B14F-4D97-AF65-F5344CB8AC3E}">
        <p14:creationId xmlns:p14="http://schemas.microsoft.com/office/powerpoint/2010/main" val="393553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ANOVA Results</a:t>
            </a:r>
          </a:p>
        </p:txBody>
      </p:sp>
      <p:pic>
        <p:nvPicPr>
          <p:cNvPr id="8" name="Content Placeholder 7"/>
          <p:cNvPicPr>
            <a:picLocks noGrp="1" noChangeAspect="1"/>
          </p:cNvPicPr>
          <p:nvPr>
            <p:ph idx="1"/>
          </p:nvPr>
        </p:nvPicPr>
        <p:blipFill>
          <a:blip r:embed="rId2"/>
          <a:srcRect t="-44072" b="-44072"/>
          <a:stretch>
            <a:fillRect/>
          </a:stretch>
        </p:blipFill>
        <p:spPr>
          <a:xfrm>
            <a:off x="457200" y="831173"/>
            <a:ext cx="4628069" cy="3079028"/>
          </a:xfrm>
        </p:spPr>
      </p:pic>
      <p:pic>
        <p:nvPicPr>
          <p:cNvPr id="9" name="Picture 8"/>
          <p:cNvPicPr>
            <a:picLocks noChangeAspect="1"/>
          </p:cNvPicPr>
          <p:nvPr/>
        </p:nvPicPr>
        <p:blipFill>
          <a:blip r:embed="rId3"/>
          <a:stretch>
            <a:fillRect/>
          </a:stretch>
        </p:blipFill>
        <p:spPr>
          <a:xfrm>
            <a:off x="457200" y="4003188"/>
            <a:ext cx="4787261" cy="1943100"/>
          </a:xfrm>
          <a:prstGeom prst="rect">
            <a:avLst/>
          </a:prstGeom>
        </p:spPr>
      </p:pic>
      <p:sp>
        <p:nvSpPr>
          <p:cNvPr id="10" name="TextBox 9"/>
          <p:cNvSpPr txBox="1"/>
          <p:nvPr/>
        </p:nvSpPr>
        <p:spPr>
          <a:xfrm>
            <a:off x="5585469" y="1225688"/>
            <a:ext cx="2797216" cy="4524316"/>
          </a:xfrm>
          <a:prstGeom prst="rect">
            <a:avLst/>
          </a:prstGeom>
          <a:noFill/>
        </p:spPr>
        <p:txBody>
          <a:bodyPr wrap="square" rtlCol="0">
            <a:spAutoFit/>
          </a:bodyPr>
          <a:lstStyle/>
          <a:p>
            <a:pPr marL="285750" indent="-285750">
              <a:buFont typeface="Arial"/>
              <a:buChar char="•"/>
            </a:pPr>
            <a:r>
              <a:rPr lang="en-US" dirty="0"/>
              <a:t>The average number sold, for each product, is </a:t>
            </a:r>
            <a:r>
              <a:rPr lang="en-US" b="1" dirty="0"/>
              <a:t>different</a:t>
            </a:r>
            <a:r>
              <a:rPr lang="en-US" dirty="0"/>
              <a:t> for a product under any type of promotion compared to a product not under promotion.*</a:t>
            </a:r>
          </a:p>
          <a:p>
            <a:pPr marL="285750" indent="-285750">
              <a:buFont typeface="Arial"/>
              <a:buChar char="•"/>
            </a:pPr>
            <a:endParaRPr lang="en-US" dirty="0"/>
          </a:p>
          <a:p>
            <a:pPr marL="285750" indent="-285750">
              <a:buFont typeface="Arial"/>
              <a:buChar char="•"/>
            </a:pPr>
            <a:endParaRPr lang="en-US" dirty="0"/>
          </a:p>
          <a:p>
            <a:pPr marL="285750" indent="-285750">
              <a:buFont typeface="Arial"/>
              <a:buChar char="•"/>
            </a:pPr>
            <a:r>
              <a:rPr lang="en-US" dirty="0"/>
              <a:t>The average number sold, for each product, is </a:t>
            </a:r>
            <a:r>
              <a:rPr lang="en-US" b="1" dirty="0"/>
              <a:t>different</a:t>
            </a:r>
            <a:r>
              <a:rPr lang="en-US" dirty="0"/>
              <a:t> depending on the media type and the promotion name, for at least one pair of factors.*</a:t>
            </a:r>
          </a:p>
        </p:txBody>
      </p:sp>
      <p:sp>
        <p:nvSpPr>
          <p:cNvPr id="11" name="TextBox 10"/>
          <p:cNvSpPr txBox="1"/>
          <p:nvPr/>
        </p:nvSpPr>
        <p:spPr>
          <a:xfrm>
            <a:off x="457200" y="6161324"/>
            <a:ext cx="7233108" cy="646331"/>
          </a:xfrm>
          <a:prstGeom prst="rect">
            <a:avLst/>
          </a:prstGeom>
          <a:noFill/>
        </p:spPr>
        <p:txBody>
          <a:bodyPr wrap="square" rtlCol="0">
            <a:spAutoFit/>
          </a:bodyPr>
          <a:lstStyle/>
          <a:p>
            <a:r>
              <a:rPr lang="en-US" i="1" dirty="0"/>
              <a:t>*95% confidence under alpha level = 0.05</a:t>
            </a:r>
          </a:p>
          <a:p>
            <a:endParaRPr lang="en-US" dirty="0"/>
          </a:p>
        </p:txBody>
      </p:sp>
    </p:spTree>
    <p:extLst>
      <p:ext uri="{BB962C8B-B14F-4D97-AF65-F5344CB8AC3E}">
        <p14:creationId xmlns:p14="http://schemas.microsoft.com/office/powerpoint/2010/main" val="292095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90595" b="-90595"/>
          <a:stretch>
            <a:fillRect/>
          </a:stretch>
        </p:blipFill>
        <p:spPr>
          <a:xfrm>
            <a:off x="457200" y="0"/>
            <a:ext cx="8229600" cy="4525963"/>
          </a:xfrm>
        </p:spPr>
      </p:pic>
      <p:sp>
        <p:nvSpPr>
          <p:cNvPr id="2" name="Title 1"/>
          <p:cNvSpPr>
            <a:spLocks noGrp="1"/>
          </p:cNvSpPr>
          <p:nvPr>
            <p:ph type="title"/>
          </p:nvPr>
        </p:nvSpPr>
        <p:spPr/>
        <p:txBody>
          <a:bodyPr/>
          <a:lstStyle/>
          <a:p>
            <a:pPr algn="l"/>
            <a:r>
              <a:rPr lang="en-US" dirty="0"/>
              <a:t>Pair-wise ANOVA Results</a:t>
            </a:r>
          </a:p>
        </p:txBody>
      </p:sp>
      <p:sp>
        <p:nvSpPr>
          <p:cNvPr id="5" name="TextBox 4"/>
          <p:cNvSpPr txBox="1"/>
          <p:nvPr/>
        </p:nvSpPr>
        <p:spPr>
          <a:xfrm>
            <a:off x="352766" y="3313875"/>
            <a:ext cx="8334034" cy="2308324"/>
          </a:xfrm>
          <a:prstGeom prst="rect">
            <a:avLst/>
          </a:prstGeom>
          <a:noFill/>
        </p:spPr>
        <p:txBody>
          <a:bodyPr wrap="square" rtlCol="0">
            <a:spAutoFit/>
          </a:bodyPr>
          <a:lstStyle/>
          <a:p>
            <a:r>
              <a:rPr lang="en-US" dirty="0"/>
              <a:t>Since our F-test results from ANOVA are significant, the next step is determining which pairs in particular are significant. This is a (partial) matrix showing the p-values for significance between pairs of media types using the Pairwise t-test.</a:t>
            </a:r>
          </a:p>
          <a:p>
            <a:endParaRPr lang="en-US" dirty="0"/>
          </a:p>
          <a:p>
            <a:r>
              <a:rPr lang="en-US" dirty="0"/>
              <a:t>When compared to “No Media”, the other media types have a very high p-value (aside from In-Store Coupon). This suggests that while some media types (i.e. Radio vs. Bulk Mail) cause a statistically significant difference in average units sold for each product, we cannot say this is necessarily the case when they are compared to “no promotion”.</a:t>
            </a:r>
          </a:p>
        </p:txBody>
      </p:sp>
    </p:spTree>
    <p:extLst>
      <p:ext uri="{BB962C8B-B14F-4D97-AF65-F5344CB8AC3E}">
        <p14:creationId xmlns:p14="http://schemas.microsoft.com/office/powerpoint/2010/main" val="54155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Pair-wise ANOVA Results</a:t>
            </a:r>
          </a:p>
        </p:txBody>
      </p:sp>
      <p:pic>
        <p:nvPicPr>
          <p:cNvPr id="4" name="Content Placeholder 3"/>
          <p:cNvPicPr>
            <a:picLocks noGrp="1" noChangeAspect="1"/>
          </p:cNvPicPr>
          <p:nvPr>
            <p:ph idx="1"/>
          </p:nvPr>
        </p:nvPicPr>
        <p:blipFill>
          <a:blip r:embed="rId2"/>
          <a:srcRect t="-19808" b="-19808"/>
          <a:stretch>
            <a:fillRect/>
          </a:stretch>
        </p:blipFill>
        <p:spPr>
          <a:xfrm>
            <a:off x="457200" y="539892"/>
            <a:ext cx="8229600" cy="4525963"/>
          </a:xfrm>
        </p:spPr>
      </p:pic>
      <p:sp>
        <p:nvSpPr>
          <p:cNvPr id="6" name="TextBox 5"/>
          <p:cNvSpPr txBox="1"/>
          <p:nvPr/>
        </p:nvSpPr>
        <p:spPr>
          <a:xfrm>
            <a:off x="352766" y="4653946"/>
            <a:ext cx="8334034" cy="1477328"/>
          </a:xfrm>
          <a:prstGeom prst="rect">
            <a:avLst/>
          </a:prstGeom>
          <a:noFill/>
        </p:spPr>
        <p:txBody>
          <a:bodyPr wrap="square" rtlCol="0">
            <a:spAutoFit/>
          </a:bodyPr>
          <a:lstStyle/>
          <a:p>
            <a:r>
              <a:rPr lang="en-US" dirty="0"/>
              <a:t>However, for promotion names, we get a lot more significant pairings (at p-value &lt;0.05). This suggests that the promotion name has a much greater impact on sales units sold that simply the media type. </a:t>
            </a:r>
          </a:p>
          <a:p>
            <a:r>
              <a:rPr lang="en-US" dirty="0"/>
              <a:t>The promotions that affect* sales of units sold are: </a:t>
            </a:r>
            <a:r>
              <a:rPr lang="en-US" b="1" dirty="0"/>
              <a:t>Price Savers, Sales Winners, Super Duper Savers, and Tip Top Savings</a:t>
            </a:r>
          </a:p>
        </p:txBody>
      </p:sp>
      <p:sp>
        <p:nvSpPr>
          <p:cNvPr id="5" name="TextBox 4"/>
          <p:cNvSpPr txBox="1"/>
          <p:nvPr/>
        </p:nvSpPr>
        <p:spPr>
          <a:xfrm>
            <a:off x="457200" y="6161324"/>
            <a:ext cx="7233108" cy="646331"/>
          </a:xfrm>
          <a:prstGeom prst="rect">
            <a:avLst/>
          </a:prstGeom>
          <a:noFill/>
        </p:spPr>
        <p:txBody>
          <a:bodyPr wrap="square" rtlCol="0">
            <a:spAutoFit/>
          </a:bodyPr>
          <a:lstStyle/>
          <a:p>
            <a:r>
              <a:rPr lang="en-US" i="1" dirty="0"/>
              <a:t>*95% confidence under alpha level = 0.05</a:t>
            </a:r>
          </a:p>
          <a:p>
            <a:endParaRPr lang="en-US" dirty="0"/>
          </a:p>
        </p:txBody>
      </p:sp>
    </p:spTree>
    <p:extLst>
      <p:ext uri="{BB962C8B-B14F-4D97-AF65-F5344CB8AC3E}">
        <p14:creationId xmlns:p14="http://schemas.microsoft.com/office/powerpoint/2010/main" val="6914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Results</a:t>
            </a:r>
          </a:p>
        </p:txBody>
      </p:sp>
      <p:sp>
        <p:nvSpPr>
          <p:cNvPr id="3" name="Content Placeholder 2"/>
          <p:cNvSpPr>
            <a:spLocks noGrp="1"/>
          </p:cNvSpPr>
          <p:nvPr>
            <p:ph idx="1"/>
          </p:nvPr>
        </p:nvSpPr>
        <p:spPr/>
        <p:txBody>
          <a:bodyPr>
            <a:normAutofit lnSpcReduction="10000"/>
          </a:bodyPr>
          <a:lstStyle/>
          <a:p>
            <a:r>
              <a:rPr lang="en-US" sz="1600" dirty="0"/>
              <a:t>The promotions that affect (positively or negatively) the number of units sold are: Price Savers, Sales Winners, Super Duper Savers, and Tip Top Savings</a:t>
            </a:r>
          </a:p>
          <a:p>
            <a:r>
              <a:rPr lang="en-US" sz="1600" dirty="0"/>
              <a:t>Here are the top 10 promotions and their media types that lead to the biggest average percent </a:t>
            </a:r>
            <a:r>
              <a:rPr lang="en-US" sz="1600" b="1" dirty="0"/>
              <a:t>increase</a:t>
            </a:r>
            <a:r>
              <a:rPr lang="en-US" sz="1600" dirty="0"/>
              <a:t> in units sold: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For example, an in-store coupon advertising “Price Savers” for meat lead to an increase of 53% in units sold.</a:t>
            </a:r>
            <a:endParaRPr lang="en-US" dirty="0"/>
          </a:p>
        </p:txBody>
      </p:sp>
      <p:pic>
        <p:nvPicPr>
          <p:cNvPr id="4" name="Picture 3"/>
          <p:cNvPicPr>
            <a:picLocks noChangeAspect="1"/>
          </p:cNvPicPr>
          <p:nvPr/>
        </p:nvPicPr>
        <p:blipFill>
          <a:blip r:embed="rId2"/>
          <a:stretch>
            <a:fillRect/>
          </a:stretch>
        </p:blipFill>
        <p:spPr>
          <a:xfrm>
            <a:off x="774700" y="2770429"/>
            <a:ext cx="7594600" cy="2540000"/>
          </a:xfrm>
          <a:prstGeom prst="rect">
            <a:avLst/>
          </a:prstGeom>
        </p:spPr>
      </p:pic>
    </p:spTree>
    <p:extLst>
      <p:ext uri="{BB962C8B-B14F-4D97-AF65-F5344CB8AC3E}">
        <p14:creationId xmlns:p14="http://schemas.microsoft.com/office/powerpoint/2010/main" val="257678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Results</a:t>
            </a:r>
          </a:p>
        </p:txBody>
      </p:sp>
      <p:sp>
        <p:nvSpPr>
          <p:cNvPr id="3" name="Content Placeholder 2"/>
          <p:cNvSpPr>
            <a:spLocks noGrp="1"/>
          </p:cNvSpPr>
          <p:nvPr>
            <p:ph idx="1"/>
          </p:nvPr>
        </p:nvSpPr>
        <p:spPr/>
        <p:txBody>
          <a:bodyPr/>
          <a:lstStyle/>
          <a:p>
            <a:r>
              <a:rPr lang="en-US" sz="1600" dirty="0"/>
              <a:t>Here are the promotions and their media types that lead to the biggest average percent </a:t>
            </a:r>
            <a:r>
              <a:rPr lang="en-US" sz="1600" b="1" dirty="0"/>
              <a:t>decrease</a:t>
            </a:r>
            <a:r>
              <a:rPr lang="en-US" sz="1600" dirty="0"/>
              <a:t> in units sold: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Note how all of them relate to the promotion “Tip Top Savings”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endParaRPr lang="en-US" dirty="0"/>
          </a:p>
        </p:txBody>
      </p:sp>
      <p:pic>
        <p:nvPicPr>
          <p:cNvPr id="4" name="Picture 3"/>
          <p:cNvPicPr>
            <a:picLocks noChangeAspect="1"/>
          </p:cNvPicPr>
          <p:nvPr/>
        </p:nvPicPr>
        <p:blipFill>
          <a:blip r:embed="rId2"/>
          <a:stretch>
            <a:fillRect/>
          </a:stretch>
        </p:blipFill>
        <p:spPr>
          <a:xfrm>
            <a:off x="1016000" y="2146300"/>
            <a:ext cx="7099300" cy="2552700"/>
          </a:xfrm>
          <a:prstGeom prst="rect">
            <a:avLst/>
          </a:prstGeom>
        </p:spPr>
      </p:pic>
    </p:spTree>
    <p:extLst>
      <p:ext uri="{BB962C8B-B14F-4D97-AF65-F5344CB8AC3E}">
        <p14:creationId xmlns:p14="http://schemas.microsoft.com/office/powerpoint/2010/main" val="228999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p:txBody>
          <a:bodyPr>
            <a:normAutofit/>
          </a:bodyPr>
          <a:lstStyle/>
          <a:p>
            <a:r>
              <a:rPr lang="en-US" sz="2400" dirty="0"/>
              <a:t>“Price Savers” campaigns work really well to increase sales numbers, but avoid launching “Tip Top savings” campaigns.</a:t>
            </a:r>
          </a:p>
          <a:p>
            <a:pPr lvl="1"/>
            <a:r>
              <a:rPr lang="en-US" sz="1800" dirty="0"/>
              <a:t>Since “Price Savers” have a strong positive effect on sales of meat products, this is a huge area of growth. Meat products are in the top 5 most profitable product categories (5% of total profits come from meat)</a:t>
            </a:r>
          </a:p>
          <a:p>
            <a:r>
              <a:rPr lang="en-US" sz="2400" dirty="0"/>
              <a:t>Promotions are particularly effective towards </a:t>
            </a:r>
            <a:r>
              <a:rPr lang="en-US" sz="2400" b="1" dirty="0"/>
              <a:t>Seafood</a:t>
            </a:r>
            <a:r>
              <a:rPr lang="en-US" sz="2400" dirty="0"/>
              <a:t>, and both “Price Savers” and “Tip Top savings” increase seafood sales by 35% and 33% respectively.</a:t>
            </a:r>
          </a:p>
          <a:p>
            <a:endParaRPr lang="en-US" sz="1600" dirty="0"/>
          </a:p>
        </p:txBody>
      </p:sp>
    </p:spTree>
    <p:extLst>
      <p:ext uri="{BB962C8B-B14F-4D97-AF65-F5344CB8AC3E}">
        <p14:creationId xmlns:p14="http://schemas.microsoft.com/office/powerpoint/2010/main" val="386850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 Data Visualization</a:t>
            </a:r>
          </a:p>
        </p:txBody>
      </p:sp>
    </p:spTree>
    <p:extLst>
      <p:ext uri="{BB962C8B-B14F-4D97-AF65-F5344CB8AC3E}">
        <p14:creationId xmlns:p14="http://schemas.microsoft.com/office/powerpoint/2010/main" val="166477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Grocery staples are (unsurprisingly) strong sales performers</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l="-8818" r="-8818"/>
          <a:stretch>
            <a:fillRect/>
          </a:stretch>
        </p:blipFill>
        <p:spPr bwMode="auto">
          <a:xfrm>
            <a:off x="0" y="1600200"/>
            <a:ext cx="5835199" cy="4525963"/>
          </a:xfrm>
          <a:prstGeom prst="rect">
            <a:avLst/>
          </a:prstGeom>
          <a:noFill/>
          <a:ln>
            <a:noFill/>
          </a:ln>
        </p:spPr>
      </p:pic>
      <p:sp>
        <p:nvSpPr>
          <p:cNvPr id="8" name="Rectangle 7"/>
          <p:cNvSpPr/>
          <p:nvPr/>
        </p:nvSpPr>
        <p:spPr>
          <a:xfrm>
            <a:off x="5548751" y="1762055"/>
            <a:ext cx="3138049" cy="3785652"/>
          </a:xfrm>
          <a:prstGeom prst="rect">
            <a:avLst/>
          </a:prstGeom>
        </p:spPr>
        <p:txBody>
          <a:bodyPr wrap="square">
            <a:spAutoFit/>
          </a:bodyPr>
          <a:lstStyle/>
          <a:p>
            <a:pPr marL="285750" indent="-285750">
              <a:buFont typeface="Arial"/>
              <a:buChar char="•"/>
            </a:pPr>
            <a:r>
              <a:rPr lang="en-US" sz="1600" dirty="0"/>
              <a:t>This plot shows the month-to-month profits for the top 5 most profitable product categories, where profit per transaction is calculated as: profit = (</a:t>
            </a:r>
            <a:r>
              <a:rPr lang="en-US" sz="1600" dirty="0" err="1"/>
              <a:t>store_sales</a:t>
            </a:r>
            <a:r>
              <a:rPr lang="en-US" sz="1600" dirty="0"/>
              <a:t> – </a:t>
            </a:r>
            <a:r>
              <a:rPr lang="en-US" sz="1600" dirty="0" err="1"/>
              <a:t>store_cost</a:t>
            </a:r>
            <a:r>
              <a:rPr lang="en-US" sz="1600" dirty="0"/>
              <a:t>)*</a:t>
            </a:r>
            <a:r>
              <a:rPr lang="en-US" sz="1600" dirty="0" err="1"/>
              <a:t>unit_sales</a:t>
            </a:r>
            <a:r>
              <a:rPr lang="en-US" sz="1600" dirty="0"/>
              <a:t>. </a:t>
            </a:r>
          </a:p>
          <a:p>
            <a:endParaRPr lang="en-US" sz="1600" dirty="0"/>
          </a:p>
          <a:p>
            <a:pPr marL="285750" indent="-285750">
              <a:buFont typeface="Arial"/>
              <a:buChar char="•"/>
            </a:pPr>
            <a:r>
              <a:rPr lang="en-US" sz="1600" dirty="0"/>
              <a:t>While the majority of the categories are grocery staples such as Vegetables and Dairy, it is also interesting to see Snack Foods as one of the top most profitable categories for </a:t>
            </a:r>
            <a:r>
              <a:rPr lang="en-US" sz="1600" dirty="0" err="1"/>
              <a:t>FoodMart</a:t>
            </a:r>
            <a:r>
              <a:rPr lang="en-US" sz="1600" dirty="0"/>
              <a:t>.</a:t>
            </a:r>
          </a:p>
        </p:txBody>
      </p:sp>
    </p:spTree>
    <p:extLst>
      <p:ext uri="{BB962C8B-B14F-4D97-AF65-F5344CB8AC3E}">
        <p14:creationId xmlns:p14="http://schemas.microsoft.com/office/powerpoint/2010/main" val="323337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rcRect l="-8818" r="-8818"/>
          <a:stretch>
            <a:fillRect/>
          </a:stretch>
        </p:blipFill>
        <p:spPr bwMode="auto">
          <a:xfrm>
            <a:off x="91098" y="1578984"/>
            <a:ext cx="6144099" cy="4524316"/>
          </a:xfrm>
          <a:prstGeom prst="rect">
            <a:avLst/>
          </a:prstGeom>
          <a:noFill/>
          <a:ln>
            <a:noFill/>
          </a:ln>
        </p:spPr>
      </p:pic>
      <p:sp>
        <p:nvSpPr>
          <p:cNvPr id="2" name="Title 1"/>
          <p:cNvSpPr>
            <a:spLocks noGrp="1"/>
          </p:cNvSpPr>
          <p:nvPr>
            <p:ph type="title"/>
          </p:nvPr>
        </p:nvSpPr>
        <p:spPr/>
        <p:txBody>
          <a:bodyPr>
            <a:normAutofit fontScale="90000"/>
          </a:bodyPr>
          <a:lstStyle/>
          <a:p>
            <a:pPr algn="l"/>
            <a:r>
              <a:rPr lang="en-US" dirty="0"/>
              <a:t>Some canned goods are actually seasonal items</a:t>
            </a:r>
          </a:p>
        </p:txBody>
      </p:sp>
      <p:sp>
        <p:nvSpPr>
          <p:cNvPr id="8" name="Rectangle 7"/>
          <p:cNvSpPr/>
          <p:nvPr/>
        </p:nvSpPr>
        <p:spPr>
          <a:xfrm>
            <a:off x="5548751" y="1762055"/>
            <a:ext cx="3138049" cy="4524316"/>
          </a:xfrm>
          <a:prstGeom prst="rect">
            <a:avLst/>
          </a:prstGeom>
        </p:spPr>
        <p:txBody>
          <a:bodyPr wrap="square">
            <a:spAutoFit/>
          </a:bodyPr>
          <a:lstStyle/>
          <a:p>
            <a:pPr marL="285750" indent="-285750">
              <a:buFont typeface="Arial"/>
              <a:buChar char="•"/>
            </a:pPr>
            <a:r>
              <a:rPr lang="en-US" sz="1600" dirty="0"/>
              <a:t>This plot shows month-to-month profits for the product categories with the most fluctuations in total profits. The product categories are ranked by the sum of the absolute value of the month-to-month percentage change in profit.  </a:t>
            </a:r>
          </a:p>
          <a:p>
            <a:pPr marL="285750" indent="-285750">
              <a:buFont typeface="Arial"/>
              <a:buChar char="•"/>
            </a:pPr>
            <a:endParaRPr lang="en-US" sz="1600" dirty="0"/>
          </a:p>
          <a:p>
            <a:pPr marL="285750" indent="-285750">
              <a:buFont typeface="Arial"/>
              <a:buChar char="•"/>
            </a:pPr>
            <a:r>
              <a:rPr lang="en-US" sz="1600" dirty="0"/>
              <a:t>Some of these product categories are seasonal products, like Cold Remedies and Decongestants, which tend to spike in monthly profits around March or November when the seasons change. However, canned anchovies and sardines also made the list.</a:t>
            </a:r>
          </a:p>
        </p:txBody>
      </p:sp>
    </p:spTree>
    <p:extLst>
      <p:ext uri="{BB962C8B-B14F-4D97-AF65-F5344CB8AC3E}">
        <p14:creationId xmlns:p14="http://schemas.microsoft.com/office/powerpoint/2010/main" val="427353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There is no strong brand domination in month to month profits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8818" r="-8818"/>
          <a:stretch>
            <a:fillRect/>
          </a:stretch>
        </p:blipFill>
        <p:spPr bwMode="auto">
          <a:xfrm>
            <a:off x="-275006" y="1760387"/>
            <a:ext cx="6590287" cy="4269504"/>
          </a:xfrm>
          <a:prstGeom prst="rect">
            <a:avLst/>
          </a:prstGeom>
          <a:noFill/>
          <a:ln>
            <a:noFill/>
          </a:ln>
        </p:spPr>
      </p:pic>
      <p:sp>
        <p:nvSpPr>
          <p:cNvPr id="6" name="Rectangle 5"/>
          <p:cNvSpPr/>
          <p:nvPr/>
        </p:nvSpPr>
        <p:spPr>
          <a:xfrm>
            <a:off x="5548751" y="1760387"/>
            <a:ext cx="3306371" cy="5016759"/>
          </a:xfrm>
          <a:prstGeom prst="rect">
            <a:avLst/>
          </a:prstGeom>
        </p:spPr>
        <p:txBody>
          <a:bodyPr wrap="square">
            <a:spAutoFit/>
          </a:bodyPr>
          <a:lstStyle/>
          <a:p>
            <a:pPr marL="285750" indent="-285750">
              <a:buFont typeface="Arial"/>
              <a:buChar char="•"/>
            </a:pPr>
            <a:r>
              <a:rPr lang="en-US" sz="1600" dirty="0"/>
              <a:t>This plot shows month-to-month profits for by brand, where the top 5 most profitable brands are highlighted and the rest are grouped in an “Other” bucket. It appears that the top 5 brands have relatively similar profit margins, where no single brand is dominating even as the overall profits change from month to month. </a:t>
            </a:r>
          </a:p>
          <a:p>
            <a:pPr marL="285750" indent="-285750">
              <a:buFont typeface="Arial"/>
              <a:buChar char="•"/>
            </a:pPr>
            <a:endParaRPr lang="en-US" sz="1600" dirty="0"/>
          </a:p>
          <a:p>
            <a:pPr marL="285750" indent="-285750">
              <a:buFont typeface="Arial"/>
              <a:buChar char="•"/>
            </a:pPr>
            <a:r>
              <a:rPr lang="en-US" sz="1600" dirty="0"/>
              <a:t>It is also interesting to note the correlation between profits and major holidays, with March (</a:t>
            </a:r>
            <a:r>
              <a:rPr lang="en-US" sz="1600" dirty="0" err="1"/>
              <a:t>Superbowl</a:t>
            </a:r>
            <a:r>
              <a:rPr lang="en-US" sz="1600" dirty="0"/>
              <a:t>), July (Independence Day), and November/December (Thanksgiving, Christmas, etc.) being the most profitable months for </a:t>
            </a:r>
            <a:r>
              <a:rPr lang="en-US" sz="1600" dirty="0" err="1"/>
              <a:t>FoodMart</a:t>
            </a:r>
            <a:r>
              <a:rPr lang="en-US" sz="1600" dirty="0"/>
              <a:t>. </a:t>
            </a:r>
          </a:p>
        </p:txBody>
      </p:sp>
    </p:spTree>
    <p:extLst>
      <p:ext uri="{BB962C8B-B14F-4D97-AF65-F5344CB8AC3E}">
        <p14:creationId xmlns:p14="http://schemas.microsoft.com/office/powerpoint/2010/main" val="268708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Going green is more than just a trend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8818" r="-8818"/>
          <a:stretch>
            <a:fillRect/>
          </a:stretch>
        </p:blipFill>
        <p:spPr bwMode="auto">
          <a:xfrm>
            <a:off x="1441102" y="1600200"/>
            <a:ext cx="5974053" cy="3285499"/>
          </a:xfrm>
          <a:prstGeom prst="rect">
            <a:avLst/>
          </a:prstGeom>
          <a:noFill/>
          <a:ln>
            <a:noFill/>
          </a:ln>
        </p:spPr>
      </p:pic>
      <p:sp>
        <p:nvSpPr>
          <p:cNvPr id="7" name="TextBox 6"/>
          <p:cNvSpPr txBox="1"/>
          <p:nvPr/>
        </p:nvSpPr>
        <p:spPr>
          <a:xfrm>
            <a:off x="720336" y="5274725"/>
            <a:ext cx="7562749" cy="830997"/>
          </a:xfrm>
          <a:prstGeom prst="rect">
            <a:avLst/>
          </a:prstGeom>
          <a:noFill/>
        </p:spPr>
        <p:txBody>
          <a:bodyPr wrap="square" rtlCol="0">
            <a:spAutoFit/>
          </a:bodyPr>
          <a:lstStyle/>
          <a:p>
            <a:pPr marL="285750" indent="-285750">
              <a:buFont typeface="Arial"/>
              <a:buChar char="•"/>
            </a:pPr>
            <a:r>
              <a:rPr lang="en-US" sz="1600" dirty="0"/>
              <a:t>One peculiar variable given in the dataset relates to the growing sector of environmentally conscious consumers. Looking at the top 5 most profitable brands, all of them have about 50% of their products sold with recyclable packaging.</a:t>
            </a:r>
          </a:p>
        </p:txBody>
      </p:sp>
    </p:spTree>
    <p:extLst>
      <p:ext uri="{BB962C8B-B14F-4D97-AF65-F5344CB8AC3E}">
        <p14:creationId xmlns:p14="http://schemas.microsoft.com/office/powerpoint/2010/main" val="65315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More than half of the meat products sold are low-fat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54810"/>
            <a:ext cx="5486400" cy="3548380"/>
          </a:xfrm>
          <a:prstGeom prst="rect">
            <a:avLst/>
          </a:prstGeom>
          <a:noFill/>
          <a:ln>
            <a:noFill/>
          </a:ln>
        </p:spPr>
      </p:pic>
      <p:sp>
        <p:nvSpPr>
          <p:cNvPr id="6" name="TextBox 5"/>
          <p:cNvSpPr txBox="1"/>
          <p:nvPr/>
        </p:nvSpPr>
        <p:spPr>
          <a:xfrm>
            <a:off x="720336" y="5274725"/>
            <a:ext cx="7562749" cy="584776"/>
          </a:xfrm>
          <a:prstGeom prst="rect">
            <a:avLst/>
          </a:prstGeom>
          <a:noFill/>
        </p:spPr>
        <p:txBody>
          <a:bodyPr wrap="square" rtlCol="0">
            <a:spAutoFit/>
          </a:bodyPr>
          <a:lstStyle/>
          <a:p>
            <a:pPr marL="285750" indent="-285750">
              <a:buFont typeface="Arial"/>
              <a:buChar char="•"/>
            </a:pPr>
            <a:r>
              <a:rPr lang="en-US" sz="1600" dirty="0"/>
              <a:t>While a smaller percentage of dairy products sold are considered “low-fat”, a large percentage of meat products sold are, presumably, leaner cuts of meat.</a:t>
            </a:r>
          </a:p>
        </p:txBody>
      </p:sp>
    </p:spTree>
    <p:extLst>
      <p:ext uri="{BB962C8B-B14F-4D97-AF65-F5344CB8AC3E}">
        <p14:creationId xmlns:p14="http://schemas.microsoft.com/office/powerpoint/2010/main" val="260918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 Opportunities</a:t>
            </a:r>
          </a:p>
        </p:txBody>
      </p:sp>
    </p:spTree>
    <p:extLst>
      <p:ext uri="{BB962C8B-B14F-4D97-AF65-F5344CB8AC3E}">
        <p14:creationId xmlns:p14="http://schemas.microsoft.com/office/powerpoint/2010/main" val="277213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Promotions</a:t>
            </a:r>
          </a:p>
        </p:txBody>
      </p:sp>
      <p:sp>
        <p:nvSpPr>
          <p:cNvPr id="3" name="Content Placeholder 2"/>
          <p:cNvSpPr>
            <a:spLocks noGrp="1"/>
          </p:cNvSpPr>
          <p:nvPr>
            <p:ph idx="1"/>
          </p:nvPr>
        </p:nvSpPr>
        <p:spPr/>
        <p:txBody>
          <a:bodyPr>
            <a:normAutofit/>
          </a:bodyPr>
          <a:lstStyle/>
          <a:p>
            <a:r>
              <a:rPr lang="en-US" sz="2400" dirty="0"/>
              <a:t>For this particular assignment, I chose to focus on promotional offerings</a:t>
            </a:r>
          </a:p>
          <a:p>
            <a:r>
              <a:rPr lang="en-US" sz="2400" dirty="0"/>
              <a:t>Promotions can be costly to execute, and in order to maximize ROI, they should be targeted more efficiently.</a:t>
            </a:r>
          </a:p>
        </p:txBody>
      </p:sp>
    </p:spTree>
    <p:extLst>
      <p:ext uri="{BB962C8B-B14F-4D97-AF65-F5344CB8AC3E}">
        <p14:creationId xmlns:p14="http://schemas.microsoft.com/office/powerpoint/2010/main" val="79321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1026</Words>
  <Application>Microsoft Office PowerPoint</Application>
  <PresentationFormat>On-screen Show (4:3)</PresentationFormat>
  <Paragraphs>88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FoodMart Data Analysis</vt:lpstr>
      <vt:lpstr>1: Data Visualization</vt:lpstr>
      <vt:lpstr>Grocery staples are (unsurprisingly) strong sales performers</vt:lpstr>
      <vt:lpstr>Some canned goods are actually seasonal items</vt:lpstr>
      <vt:lpstr>There is no strong brand domination in month to month profits</vt:lpstr>
      <vt:lpstr>Going green is more than just a trend</vt:lpstr>
      <vt:lpstr>More than half of the meat products sold are low-fat</vt:lpstr>
      <vt:lpstr>2: Opportunities</vt:lpstr>
      <vt:lpstr>Promotions</vt:lpstr>
      <vt:lpstr>Methodology</vt:lpstr>
      <vt:lpstr>ANOVA Results</vt:lpstr>
      <vt:lpstr>Pair-wise ANOVA Results</vt:lpstr>
      <vt:lpstr>Pair-wise ANOVA Results</vt:lpstr>
      <vt:lpstr>Results</vt:lpstr>
      <vt:lpstr>Results</vt:lpstr>
      <vt:lpstr>Executive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FoodMart Data Analyst Project for Etsy</dc:title>
  <dc:creator>Ka Ieng Cheong</dc:creator>
  <cp:lastModifiedBy>Shery Cheong</cp:lastModifiedBy>
  <cp:revision>22</cp:revision>
  <dcterms:created xsi:type="dcterms:W3CDTF">2015-12-01T21:33:16Z</dcterms:created>
  <dcterms:modified xsi:type="dcterms:W3CDTF">2016-12-24T22:32:25Z</dcterms:modified>
</cp:coreProperties>
</file>