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44e242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44e242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-training dependent on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-assaults in bronx vs manhattan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-high variability is a problem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-location, urban vs. rural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-socioeconomic status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44e242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44e242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Training Background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Procedure History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Procedure Credentials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Doctors - Identifying Training Needs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Management - 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Nurses - Checking Procedural Credentials of Physicians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44e2423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44e2423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44e242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44e242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Overview: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Ask a group of physicians to evaluate a list of procedures by how necessary they believe training is.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Experiment Details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Control Group: Ratings will be done per existing procedures.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Experiment Group: Data on these procedures from the past year will be provided to aid in the decision making.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Rate the procedure from 1-10 and rank them in order of training importance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Compare results and interview participants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44e242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44e242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52b8484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52b8484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44e2423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44e2423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9925" y="48400"/>
            <a:ext cx="6106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Team 72: </a:t>
            </a:r>
            <a:endParaRPr b="1" sz="52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Weill Transformers</a:t>
            </a:r>
            <a:endParaRPr i="1" sz="52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5" y="200800"/>
            <a:ext cx="2266253" cy="20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6597" y="321709"/>
            <a:ext cx="669275" cy="8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11777" l="0" r="0" t="0"/>
          <a:stretch/>
        </p:blipFill>
        <p:spPr>
          <a:xfrm>
            <a:off x="3783800" y="2889675"/>
            <a:ext cx="1463100" cy="14631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20809" l="10241" r="11215" t="2201"/>
          <a:stretch/>
        </p:blipFill>
        <p:spPr>
          <a:xfrm>
            <a:off x="391950" y="2895375"/>
            <a:ext cx="1466400" cy="14631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 b="12501" l="0" r="0" t="8221"/>
          <a:stretch/>
        </p:blipFill>
        <p:spPr>
          <a:xfrm>
            <a:off x="2089525" y="2893725"/>
            <a:ext cx="1463100" cy="14664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3637" y="2888024"/>
            <a:ext cx="1466400" cy="14664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9">
            <a:alphaModFix/>
          </a:blip>
          <a:srcRect b="23131" l="0" r="0" t="12451"/>
          <a:stretch/>
        </p:blipFill>
        <p:spPr>
          <a:xfrm>
            <a:off x="7126775" y="2889675"/>
            <a:ext cx="1463100" cy="14631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3"/>
          <p:cNvSpPr txBox="1"/>
          <p:nvPr/>
        </p:nvSpPr>
        <p:spPr>
          <a:xfrm>
            <a:off x="489350" y="4502525"/>
            <a:ext cx="1316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Michael Chan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054125" y="4502525"/>
            <a:ext cx="154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Zach Gittelman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974675" y="4502525"/>
            <a:ext cx="1316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Alex Popeil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439825" y="4502525"/>
            <a:ext cx="154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Catherine Wang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429775" y="4502525"/>
            <a:ext cx="1316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Jenny Yi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934775" y="941950"/>
            <a:ext cx="669300" cy="40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Weilly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8172" l="8172" r="0" t="0"/>
          <a:stretch/>
        </p:blipFill>
        <p:spPr>
          <a:xfrm>
            <a:off x="0" y="0"/>
            <a:ext cx="46738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-76150" y="445025"/>
            <a:ext cx="9256800" cy="572700"/>
          </a:xfrm>
          <a:prstGeom prst="rect">
            <a:avLst/>
          </a:prstGeom>
          <a:solidFill>
            <a:srgbClr val="F3F3F3">
              <a:alpha val="691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   How Might We: Transform Medical Training?</a:t>
            </a:r>
            <a:endParaRPr sz="2800">
              <a:solidFill>
                <a:srgbClr val="CC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016" y="4449475"/>
            <a:ext cx="63231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000600" y="1687900"/>
            <a:ext cx="26967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Company:</a:t>
            </a:r>
            <a:endParaRPr b="1" sz="2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Roboto Medium"/>
                <a:ea typeface="Roboto Medium"/>
                <a:cs typeface="Roboto Medium"/>
                <a:sym typeface="Roboto Medium"/>
              </a:rPr>
              <a:t>Weill Cornell</a:t>
            </a:r>
            <a:endParaRPr sz="2400">
              <a:solidFill>
                <a:srgbClr val="FF99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New York Presbyterian</a:t>
            </a:r>
            <a:endParaRPr sz="2400">
              <a:solidFill>
                <a:srgbClr val="FF99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479825" y="1148675"/>
            <a:ext cx="4479900" cy="1238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675825" y="1271100"/>
            <a:ext cx="1175400" cy="99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5" y="1201775"/>
            <a:ext cx="3896096" cy="34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-76150" y="445025"/>
            <a:ext cx="9256800" cy="572700"/>
          </a:xfrm>
          <a:prstGeom prst="rect">
            <a:avLst/>
          </a:prstGeom>
          <a:solidFill>
            <a:srgbClr val="F3F3F3">
              <a:alpha val="691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   M</a:t>
            </a:r>
            <a:r>
              <a:rPr lang="en" sz="28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Sight</a:t>
            </a:r>
            <a:endParaRPr sz="2800">
              <a:solidFill>
                <a:srgbClr val="F6B26B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675825" y="1444150"/>
            <a:ext cx="117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Background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127800" y="1271100"/>
            <a:ext cx="1175400" cy="99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127800" y="1444150"/>
            <a:ext cx="117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Procedure History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579775" y="1271100"/>
            <a:ext cx="1175400" cy="99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7579775" y="1444150"/>
            <a:ext cx="117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Procedure Credentials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75" y="3163130"/>
            <a:ext cx="1175399" cy="143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553" y="3189500"/>
            <a:ext cx="1132299" cy="13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1325" y="3188368"/>
            <a:ext cx="1132300" cy="1388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>
            <a:stCxn id="90" idx="0"/>
          </p:cNvCxnSpPr>
          <p:nvPr/>
        </p:nvCxnSpPr>
        <p:spPr>
          <a:xfrm flipH="1" rot="10800000">
            <a:off x="6791702" y="2437100"/>
            <a:ext cx="955500" cy="7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flipH="1" rot="10800000">
            <a:off x="5217599" y="2446317"/>
            <a:ext cx="986400" cy="68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 rot="-2122901">
            <a:off x="5304126" y="2680275"/>
            <a:ext cx="1011881" cy="363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Transfers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 rot="-2321002">
            <a:off x="6720448" y="2680343"/>
            <a:ext cx="1367005" cy="36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Credential Check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5"/>
          <p:cNvCxnSpPr>
            <a:endCxn id="91" idx="0"/>
          </p:cNvCxnSpPr>
          <p:nvPr/>
        </p:nvCxnSpPr>
        <p:spPr>
          <a:xfrm flipH="1">
            <a:off x="8167475" y="2361268"/>
            <a:ext cx="792300" cy="8271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 rot="-2892484">
            <a:off x="8284944" y="2557938"/>
            <a:ext cx="955243" cy="388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Oversight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734664" y="4562833"/>
            <a:ext cx="1011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Doctors</a:t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285739" y="4562833"/>
            <a:ext cx="1011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Nurses</a:t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753714" y="4562833"/>
            <a:ext cx="1011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Management</a:t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016" y="4449475"/>
            <a:ext cx="63231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1746075" y="1418988"/>
            <a:ext cx="11370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Share Data?</a:t>
            </a:r>
            <a:endParaRPr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78675" y="1477750"/>
            <a:ext cx="11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Integration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78675" y="2300463"/>
            <a:ext cx="1175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User Interface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78675" y="3191300"/>
            <a:ext cx="11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Training Needs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78675" y="4086775"/>
            <a:ext cx="136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User Engagement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048466" y="1418988"/>
            <a:ext cx="11370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API Availability?</a:t>
            </a:r>
            <a:endParaRPr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350858" y="1418988"/>
            <a:ext cx="11370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Data Structure?</a:t>
            </a:r>
            <a:endParaRPr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517410" y="2378394"/>
            <a:ext cx="13158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Diagrams to Visualize Data?</a:t>
            </a:r>
            <a:endParaRPr sz="12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989385" y="2378394"/>
            <a:ext cx="13158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User-friendly Interface?</a:t>
            </a:r>
            <a:endParaRPr sz="12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461359" y="2378394"/>
            <a:ext cx="10110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Native or Web?</a:t>
            </a:r>
            <a:endParaRPr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333360" y="3297614"/>
            <a:ext cx="13158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Data-Driven Decisions?</a:t>
            </a:r>
            <a:endParaRPr sz="12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333360" y="4231683"/>
            <a:ext cx="13158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Will they Use It?</a:t>
            </a:r>
            <a:endParaRPr sz="12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652691" y="2378394"/>
            <a:ext cx="12564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Customization Requirements?</a:t>
            </a:r>
            <a:endParaRPr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-76150" y="445025"/>
            <a:ext cx="9256800" cy="572700"/>
          </a:xfrm>
          <a:prstGeom prst="rect">
            <a:avLst/>
          </a:prstGeom>
          <a:solidFill>
            <a:srgbClr val="F3F3F3">
              <a:alpha val="691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   Risk-Mitigating Sequence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398383" y="2312849"/>
            <a:ext cx="3003600" cy="623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6"/>
          <p:cNvCxnSpPr>
            <a:stCxn id="111" idx="2"/>
          </p:cNvCxnSpPr>
          <p:nvPr/>
        </p:nvCxnSpPr>
        <p:spPr>
          <a:xfrm>
            <a:off x="3616966" y="1911588"/>
            <a:ext cx="582000" cy="37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3048483" y="2986436"/>
            <a:ext cx="1099500" cy="2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 txBox="1"/>
          <p:nvPr/>
        </p:nvSpPr>
        <p:spPr>
          <a:xfrm>
            <a:off x="5487851" y="2871008"/>
            <a:ext cx="1011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Prototype</a:t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A/B Testing</a:t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4" name="Google Shape;124;p16"/>
          <p:cNvCxnSpPr>
            <a:stCxn id="106" idx="3"/>
            <a:endCxn id="111" idx="1"/>
          </p:cNvCxnSpPr>
          <p:nvPr/>
        </p:nvCxnSpPr>
        <p:spPr>
          <a:xfrm>
            <a:off x="2883075" y="1665288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/>
          <p:nvPr/>
        </p:nvSpPr>
        <p:spPr>
          <a:xfrm>
            <a:off x="2257554" y="3239475"/>
            <a:ext cx="1476300" cy="623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733851" y="3483183"/>
            <a:ext cx="1011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Treatment vs Control Group</a:t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7" name="Google Shape;127;p16"/>
          <p:cNvCxnSpPr>
            <a:stCxn id="111" idx="3"/>
            <a:endCxn id="112" idx="1"/>
          </p:cNvCxnSpPr>
          <p:nvPr/>
        </p:nvCxnSpPr>
        <p:spPr>
          <a:xfrm>
            <a:off x="4185466" y="1665288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3745551" y="4554183"/>
            <a:ext cx="1011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Pilot</a:t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6305166" y="2633613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4817516" y="2624688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/>
          <p:nvPr/>
        </p:nvSpPr>
        <p:spPr>
          <a:xfrm>
            <a:off x="2253104" y="4166100"/>
            <a:ext cx="1476300" cy="623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7462066" y="2655888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6"/>
          <p:cNvSpPr/>
          <p:nvPr/>
        </p:nvSpPr>
        <p:spPr>
          <a:xfrm>
            <a:off x="7702750" y="4113638"/>
            <a:ext cx="1137000" cy="25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Secondary Data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7702750" y="3759874"/>
            <a:ext cx="1137000" cy="25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Primary Data</a:t>
            </a:r>
            <a:endParaRPr sz="1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3063825" y="3041750"/>
            <a:ext cx="1962000" cy="1758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044425" y="1102038"/>
            <a:ext cx="1962000" cy="1758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016" y="4449475"/>
            <a:ext cx="63231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450" y="1057775"/>
            <a:ext cx="1877954" cy="179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071" y="3041677"/>
            <a:ext cx="1842716" cy="1758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5478913" y="1089600"/>
            <a:ext cx="1028400" cy="17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478924" y="3041750"/>
            <a:ext cx="1028400" cy="17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66525" y="1089600"/>
            <a:ext cx="2105400" cy="371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Adult Medical Resuscitation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Adult Trauma Resuscitation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Cardiac Pacing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Central Venous Access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Chest Tubes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Cricothyrotomy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Dislocation Reduction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ED Bedside Ultrasound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Intubations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lphaUcPeriod"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Lumbar Puncture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	...</a:t>
            </a:r>
            <a:endParaRPr sz="12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7" name="Google Shape;147;p17"/>
          <p:cNvCxnSpPr>
            <a:stCxn id="146" idx="3"/>
            <a:endCxn id="140" idx="1"/>
          </p:cNvCxnSpPr>
          <p:nvPr/>
        </p:nvCxnSpPr>
        <p:spPr>
          <a:xfrm flipH="1" rot="10800000">
            <a:off x="2571925" y="1981350"/>
            <a:ext cx="472500" cy="96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>
            <a:stCxn id="146" idx="3"/>
            <a:endCxn id="139" idx="1"/>
          </p:cNvCxnSpPr>
          <p:nvPr/>
        </p:nvCxnSpPr>
        <p:spPr>
          <a:xfrm>
            <a:off x="2571925" y="2944950"/>
            <a:ext cx="492000" cy="9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40" idx="3"/>
            <a:endCxn id="144" idx="1"/>
          </p:cNvCxnSpPr>
          <p:nvPr/>
        </p:nvCxnSpPr>
        <p:spPr>
          <a:xfrm flipH="1" rot="10800000">
            <a:off x="5006425" y="1969038"/>
            <a:ext cx="472500" cy="1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39" idx="3"/>
            <a:endCxn id="145" idx="1"/>
          </p:cNvCxnSpPr>
          <p:nvPr/>
        </p:nvCxnSpPr>
        <p:spPr>
          <a:xfrm>
            <a:off x="5025825" y="392105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7"/>
          <p:cNvSpPr/>
          <p:nvPr/>
        </p:nvSpPr>
        <p:spPr>
          <a:xfrm>
            <a:off x="6878351" y="2571750"/>
            <a:ext cx="12516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Compare Differences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17"/>
          <p:cNvCxnSpPr>
            <a:stCxn id="144" idx="3"/>
            <a:endCxn id="151" idx="0"/>
          </p:cNvCxnSpPr>
          <p:nvPr/>
        </p:nvCxnSpPr>
        <p:spPr>
          <a:xfrm>
            <a:off x="6507313" y="1968900"/>
            <a:ext cx="996900" cy="603000"/>
          </a:xfrm>
          <a:prstGeom prst="bentConnector2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stCxn id="145" idx="3"/>
            <a:endCxn id="151" idx="2"/>
          </p:cNvCxnSpPr>
          <p:nvPr/>
        </p:nvCxnSpPr>
        <p:spPr>
          <a:xfrm flipH="1" rot="10800000">
            <a:off x="6507324" y="3064250"/>
            <a:ext cx="996900" cy="856800"/>
          </a:xfrm>
          <a:prstGeom prst="bentConnector2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 txBox="1"/>
          <p:nvPr/>
        </p:nvSpPr>
        <p:spPr>
          <a:xfrm>
            <a:off x="-76150" y="445025"/>
            <a:ext cx="9256800" cy="572700"/>
          </a:xfrm>
          <a:prstGeom prst="rect">
            <a:avLst/>
          </a:prstGeom>
          <a:solidFill>
            <a:srgbClr val="F3F3F3">
              <a:alpha val="691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 Experiment 1: </a:t>
            </a:r>
            <a:r>
              <a:rPr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Value of Data in Determining Training Needs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3824000" y="3139900"/>
            <a:ext cx="2203200" cy="1826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824000" y="1252475"/>
            <a:ext cx="2203200" cy="1826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016" y="4449475"/>
            <a:ext cx="63231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452200" y="1950550"/>
            <a:ext cx="2446200" cy="21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  <a:endParaRPr sz="12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Find credentials for...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How many...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Select the physician...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Would this physician..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How could he/she...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Find requirements...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oboto Light"/>
              <a:buAutoNum type="arabicPeriod"/>
            </a:pPr>
            <a:r>
              <a:rPr lang="en" sz="1200">
                <a:solidFill>
                  <a:srgbClr val="CC0000"/>
                </a:solidFill>
                <a:latin typeface="Roboto Light"/>
                <a:ea typeface="Roboto Light"/>
                <a:cs typeface="Roboto Light"/>
                <a:sym typeface="Roboto Light"/>
              </a:rPr>
              <a:t>What are the strength...</a:t>
            </a:r>
            <a:endParaRPr sz="1200">
              <a:solidFill>
                <a:srgbClr val="CC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-76150" y="445025"/>
            <a:ext cx="9256800" cy="572700"/>
          </a:xfrm>
          <a:prstGeom prst="rect">
            <a:avLst/>
          </a:prstGeom>
          <a:solidFill>
            <a:srgbClr val="F3F3F3">
              <a:alpha val="691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  Experiment 2: </a:t>
            </a:r>
            <a:r>
              <a:rPr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User-Friendly Interface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175" y="1218600"/>
            <a:ext cx="2087500" cy="182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901" y="3121154"/>
            <a:ext cx="2087500" cy="1786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8"/>
          <p:cNvCxnSpPr>
            <a:stCxn id="162" idx="3"/>
            <a:endCxn id="164" idx="1"/>
          </p:cNvCxnSpPr>
          <p:nvPr/>
        </p:nvCxnSpPr>
        <p:spPr>
          <a:xfrm flipH="1" rot="10800000">
            <a:off x="2898400" y="2131900"/>
            <a:ext cx="978900" cy="8967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62" idx="3"/>
            <a:endCxn id="159" idx="1"/>
          </p:cNvCxnSpPr>
          <p:nvPr/>
        </p:nvCxnSpPr>
        <p:spPr>
          <a:xfrm>
            <a:off x="2898400" y="3028600"/>
            <a:ext cx="925500" cy="10245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8"/>
          <p:cNvSpPr/>
          <p:nvPr/>
        </p:nvSpPr>
        <p:spPr>
          <a:xfrm>
            <a:off x="6547625" y="2782300"/>
            <a:ext cx="1841400" cy="49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Compare Differences in Time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18"/>
          <p:cNvCxnSpPr>
            <a:endCxn id="168" idx="0"/>
          </p:cNvCxnSpPr>
          <p:nvPr/>
        </p:nvCxnSpPr>
        <p:spPr>
          <a:xfrm>
            <a:off x="6027125" y="2210800"/>
            <a:ext cx="1441200" cy="571500"/>
          </a:xfrm>
          <a:prstGeom prst="bentConnector2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>
            <a:endCxn id="168" idx="2"/>
          </p:cNvCxnSpPr>
          <p:nvPr/>
        </p:nvCxnSpPr>
        <p:spPr>
          <a:xfrm flipH="1" rot="10800000">
            <a:off x="6027125" y="3274900"/>
            <a:ext cx="1441200" cy="823200"/>
          </a:xfrm>
          <a:prstGeom prst="bentConnector2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5" y="200800"/>
            <a:ext cx="2266253" cy="20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6597" y="321709"/>
            <a:ext cx="669275" cy="8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5">
            <a:alphaModFix/>
          </a:blip>
          <a:srcRect b="11777" l="0" r="0" t="0"/>
          <a:stretch/>
        </p:blipFill>
        <p:spPr>
          <a:xfrm>
            <a:off x="3783800" y="2895375"/>
            <a:ext cx="1463100" cy="14631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6">
            <a:alphaModFix/>
          </a:blip>
          <a:srcRect b="20809" l="10241" r="11215" t="2201"/>
          <a:stretch/>
        </p:blipFill>
        <p:spPr>
          <a:xfrm>
            <a:off x="391950" y="2895375"/>
            <a:ext cx="1466400" cy="14631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7">
            <a:alphaModFix/>
          </a:blip>
          <a:srcRect b="12501" l="0" r="0" t="8221"/>
          <a:stretch/>
        </p:blipFill>
        <p:spPr>
          <a:xfrm>
            <a:off x="2089525" y="2893725"/>
            <a:ext cx="1463100" cy="14664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200" y="2893724"/>
            <a:ext cx="1466400" cy="14664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9">
            <a:alphaModFix/>
          </a:blip>
          <a:srcRect b="23131" l="0" r="0" t="12451"/>
          <a:stretch/>
        </p:blipFill>
        <p:spPr>
          <a:xfrm>
            <a:off x="7197900" y="2895375"/>
            <a:ext cx="1463100" cy="1463100"/>
          </a:xfrm>
          <a:prstGeom prst="plus">
            <a:avLst>
              <a:gd fmla="val 25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19"/>
          <p:cNvSpPr txBox="1"/>
          <p:nvPr/>
        </p:nvSpPr>
        <p:spPr>
          <a:xfrm>
            <a:off x="489350" y="4502525"/>
            <a:ext cx="1316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Michael Chan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206525" y="4502525"/>
            <a:ext cx="154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Zach Gittelman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974675" y="4502525"/>
            <a:ext cx="1316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Alex Popeil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439825" y="4502525"/>
            <a:ext cx="154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Catherine Wang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7505975" y="4502525"/>
            <a:ext cx="1316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Jenny Yi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34775" y="941950"/>
            <a:ext cx="669300" cy="40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Weilly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091800" y="438275"/>
            <a:ext cx="35589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2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i="1" sz="24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301900" y="1491875"/>
            <a:ext cx="2630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-Team72 &amp; Weilly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-56400" y="268350"/>
            <a:ext cx="9256800" cy="572700"/>
          </a:xfrm>
          <a:prstGeom prst="rect">
            <a:avLst/>
          </a:prstGeom>
          <a:solidFill>
            <a:srgbClr val="FFFFFF">
              <a:alpha val="595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	Appendix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551525" y="1201775"/>
            <a:ext cx="85206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691" y="4570800"/>
            <a:ext cx="63231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0" y="917875"/>
            <a:ext cx="8916625" cy="357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