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edium-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RobotoMedium-bold.fntdata"/><Relationship Id="rId6" Type="http://schemas.openxmlformats.org/officeDocument/2006/relationships/slide" Target="slides/slide1.xml"/><Relationship Id="rId18"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57a610a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57a610a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92349da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2349da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Imagine you’re an emergency room doctor, last week a patient came into the ER and required a cardiac pacing.  Cardiac pacing is a rare procedure.  The last time you performed a cardiac pacing was during residency so you realize you need a refresher.  You read up on the procedure, and everything goes smoothly, but the next day you’re concerned because you don’t want to be in a similar position of doubt in the future.  You want to be more proactive in managing your procedural skills, so the next day you try to identify what procedures you need a refresher course on, you try to look through your case history but its time consuming and unorganized.  You ask your data department to provide you with an overview of your procedural history, but they tell you its going to take  2 months to get approval to release that data.  There must be an easier way.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7a610ab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7a610ab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92349dac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2349dac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7a610ab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7a610a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B4C57"/>
              </a:buClr>
              <a:buSzPts val="1800"/>
              <a:buChar char="●"/>
            </a:pPr>
            <a:r>
              <a:rPr lang="en" sz="1800">
                <a:solidFill>
                  <a:srgbClr val="3B4C57"/>
                </a:solidFill>
              </a:rPr>
              <a:t>Collecting statistics on procedural length and complications</a:t>
            </a:r>
            <a:endParaRPr sz="1800">
              <a:solidFill>
                <a:srgbClr val="3B4C57"/>
              </a:solidFill>
            </a:endParaRPr>
          </a:p>
          <a:p>
            <a:pPr indent="-342900" lvl="0" marL="457200" rtl="0" algn="l">
              <a:lnSpc>
                <a:spcPct val="115000"/>
              </a:lnSpc>
              <a:spcBef>
                <a:spcPts val="0"/>
              </a:spcBef>
              <a:spcAft>
                <a:spcPts val="0"/>
              </a:spcAft>
              <a:buClr>
                <a:srgbClr val="3B4C57"/>
              </a:buClr>
              <a:buSzPts val="1800"/>
              <a:buChar char="●"/>
            </a:pPr>
            <a:r>
              <a:rPr lang="en" sz="1800">
                <a:solidFill>
                  <a:srgbClr val="3B4C57"/>
                </a:solidFill>
              </a:rPr>
              <a:t>Standardizing performance metrics</a:t>
            </a:r>
            <a:endParaRPr sz="1800">
              <a:solidFill>
                <a:srgbClr val="3B4C57"/>
              </a:solidFill>
            </a:endParaRPr>
          </a:p>
          <a:p>
            <a:pPr indent="-342900" lvl="0" marL="457200" rtl="0" algn="l">
              <a:lnSpc>
                <a:spcPct val="115000"/>
              </a:lnSpc>
              <a:spcBef>
                <a:spcPts val="0"/>
              </a:spcBef>
              <a:spcAft>
                <a:spcPts val="0"/>
              </a:spcAft>
              <a:buClr>
                <a:srgbClr val="3B4C57"/>
              </a:buClr>
              <a:buSzPts val="1800"/>
              <a:buChar char="●"/>
            </a:pPr>
            <a:r>
              <a:rPr lang="en" sz="1800">
                <a:solidFill>
                  <a:srgbClr val="3B4C57"/>
                </a:solidFill>
              </a:rPr>
              <a:t>Improved visibility into strengths/weaknesses</a:t>
            </a:r>
            <a:endParaRPr sz="1800">
              <a:solidFill>
                <a:srgbClr val="3B4C57"/>
              </a:solidFill>
            </a:endParaRPr>
          </a:p>
          <a:p>
            <a:pPr indent="-342900" lvl="0" marL="457200" rtl="0" algn="l">
              <a:lnSpc>
                <a:spcPct val="115000"/>
              </a:lnSpc>
              <a:spcBef>
                <a:spcPts val="0"/>
              </a:spcBef>
              <a:spcAft>
                <a:spcPts val="0"/>
              </a:spcAft>
              <a:buClr>
                <a:srgbClr val="3B4C57"/>
              </a:buClr>
              <a:buSzPts val="1800"/>
              <a:buChar char="●"/>
            </a:pPr>
            <a:r>
              <a:rPr lang="en" sz="1800">
                <a:solidFill>
                  <a:srgbClr val="3B4C57"/>
                </a:solidFill>
              </a:rPr>
              <a:t>Better care</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No standard measurement on performance for procedures</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Would need to collect different statistics to determine difficulty of procedures</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Even complications are usually just noted in free text</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All procedures are high risk</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92349dac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92349dac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Initial users: emergency department residents and attending physicians, the department that’s exposed the most breadth of cases in a fast paced environment</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B4C57"/>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3B4C57"/>
                </a:solidFill>
              </a:rPr>
              <a:t>Initial configuration: procedural experience, credentials, </a:t>
            </a:r>
            <a:endParaRPr sz="1800">
              <a:solidFill>
                <a:srgbClr val="3B4C57"/>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81dfdb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81dfdb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7a610ab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7a610ab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gif"/><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msight-formers.firebaseapp.com/#Summary_Frequency_of_Procedur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34000"/>
          </a:blip>
          <a:srcRect b="60964" l="0" r="0" t="0"/>
          <a:stretch/>
        </p:blipFill>
        <p:spPr>
          <a:xfrm>
            <a:off x="0" y="0"/>
            <a:ext cx="9150247" cy="2678850"/>
          </a:xfrm>
          <a:prstGeom prst="rect">
            <a:avLst/>
          </a:prstGeom>
          <a:noFill/>
          <a:ln>
            <a:noFill/>
          </a:ln>
        </p:spPr>
      </p:pic>
      <p:sp>
        <p:nvSpPr>
          <p:cNvPr id="55" name="Google Shape;55;p13"/>
          <p:cNvSpPr txBox="1"/>
          <p:nvPr/>
        </p:nvSpPr>
        <p:spPr>
          <a:xfrm>
            <a:off x="3015950" y="760650"/>
            <a:ext cx="3430200" cy="106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CC0000"/>
                </a:solidFill>
                <a:latin typeface="Roboto"/>
                <a:ea typeface="Roboto"/>
                <a:cs typeface="Roboto"/>
                <a:sym typeface="Roboto"/>
              </a:rPr>
              <a:t>Team 72: </a:t>
            </a:r>
            <a:endParaRPr b="1" sz="2400">
              <a:solidFill>
                <a:srgbClr val="CC0000"/>
              </a:solidFill>
              <a:latin typeface="Roboto"/>
              <a:ea typeface="Roboto"/>
              <a:cs typeface="Roboto"/>
              <a:sym typeface="Roboto"/>
            </a:endParaRPr>
          </a:p>
          <a:p>
            <a:pPr indent="0" lvl="0" marL="0" rtl="0" algn="l">
              <a:spcBef>
                <a:spcPts val="0"/>
              </a:spcBef>
              <a:spcAft>
                <a:spcPts val="0"/>
              </a:spcAft>
              <a:buNone/>
            </a:pPr>
            <a:r>
              <a:rPr i="1" lang="en" sz="2400">
                <a:solidFill>
                  <a:srgbClr val="CC0000"/>
                </a:solidFill>
                <a:latin typeface="Roboto"/>
                <a:ea typeface="Roboto"/>
                <a:cs typeface="Roboto"/>
                <a:sym typeface="Roboto"/>
              </a:rPr>
              <a:t>Weill Transformers</a:t>
            </a:r>
            <a:endParaRPr i="1" sz="2400">
              <a:solidFill>
                <a:srgbClr val="CC0000"/>
              </a:solidFill>
              <a:latin typeface="Roboto"/>
              <a:ea typeface="Roboto"/>
              <a:cs typeface="Roboto"/>
              <a:sym typeface="Roboto"/>
            </a:endParaRPr>
          </a:p>
        </p:txBody>
      </p:sp>
      <p:pic>
        <p:nvPicPr>
          <p:cNvPr id="56" name="Google Shape;56;p13"/>
          <p:cNvPicPr preferRelativeResize="0"/>
          <p:nvPr/>
        </p:nvPicPr>
        <p:blipFill>
          <a:blip r:embed="rId4">
            <a:alphaModFix/>
          </a:blip>
          <a:stretch>
            <a:fillRect/>
          </a:stretch>
        </p:blipFill>
        <p:spPr>
          <a:xfrm>
            <a:off x="767825" y="531475"/>
            <a:ext cx="2266253" cy="2052600"/>
          </a:xfrm>
          <a:prstGeom prst="rect">
            <a:avLst/>
          </a:prstGeom>
          <a:noFill/>
          <a:ln>
            <a:noFill/>
          </a:ln>
        </p:spPr>
      </p:pic>
      <p:pic>
        <p:nvPicPr>
          <p:cNvPr id="57" name="Google Shape;57;p13"/>
          <p:cNvPicPr preferRelativeResize="0"/>
          <p:nvPr/>
        </p:nvPicPr>
        <p:blipFill>
          <a:blip r:embed="rId5">
            <a:alphaModFix/>
          </a:blip>
          <a:stretch>
            <a:fillRect/>
          </a:stretch>
        </p:blipFill>
        <p:spPr>
          <a:xfrm>
            <a:off x="8076597" y="321709"/>
            <a:ext cx="669275" cy="856075"/>
          </a:xfrm>
          <a:prstGeom prst="rect">
            <a:avLst/>
          </a:prstGeom>
          <a:noFill/>
          <a:ln>
            <a:noFill/>
          </a:ln>
        </p:spPr>
      </p:pic>
      <p:sp>
        <p:nvSpPr>
          <p:cNvPr id="58" name="Google Shape;58;p13"/>
          <p:cNvSpPr txBox="1"/>
          <p:nvPr/>
        </p:nvSpPr>
        <p:spPr>
          <a:xfrm>
            <a:off x="1207652" y="4372825"/>
            <a:ext cx="13866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CC0000"/>
                </a:solidFill>
                <a:latin typeface="Roboto"/>
                <a:ea typeface="Roboto"/>
                <a:cs typeface="Roboto"/>
                <a:sym typeface="Roboto"/>
              </a:rPr>
              <a:t>Michael Chan</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MBA</a:t>
            </a:r>
            <a:endParaRPr b="1" sz="1200">
              <a:solidFill>
                <a:srgbClr val="CC0000"/>
              </a:solidFill>
              <a:latin typeface="Roboto"/>
              <a:ea typeface="Roboto"/>
              <a:cs typeface="Roboto"/>
              <a:sym typeface="Roboto"/>
            </a:endParaRPr>
          </a:p>
        </p:txBody>
      </p:sp>
      <p:sp>
        <p:nvSpPr>
          <p:cNvPr id="59" name="Google Shape;59;p13"/>
          <p:cNvSpPr txBox="1"/>
          <p:nvPr/>
        </p:nvSpPr>
        <p:spPr>
          <a:xfrm>
            <a:off x="3015950" y="1822650"/>
            <a:ext cx="51285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latin typeface="Roboto Medium"/>
                <a:ea typeface="Roboto Medium"/>
                <a:cs typeface="Roboto Medium"/>
                <a:sym typeface="Roboto Medium"/>
              </a:rPr>
              <a:t>Weill Cornell New York Presbyterian</a:t>
            </a:r>
            <a:endParaRPr sz="2400">
              <a:solidFill>
                <a:srgbClr val="CC0000"/>
              </a:solidFill>
              <a:latin typeface="Roboto Medium"/>
              <a:ea typeface="Roboto Medium"/>
              <a:cs typeface="Roboto Medium"/>
              <a:sym typeface="Roboto Medium"/>
            </a:endParaRPr>
          </a:p>
        </p:txBody>
      </p:sp>
      <p:sp>
        <p:nvSpPr>
          <p:cNvPr id="60" name="Google Shape;60;p13"/>
          <p:cNvSpPr txBox="1"/>
          <p:nvPr/>
        </p:nvSpPr>
        <p:spPr>
          <a:xfrm>
            <a:off x="2733849" y="4372825"/>
            <a:ext cx="12750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Zach Gittelman</a:t>
            </a:r>
            <a:endParaRPr b="1" sz="1200">
              <a:solidFill>
                <a:srgbClr val="CC0000"/>
              </a:solidFill>
              <a:latin typeface="Roboto"/>
              <a:ea typeface="Roboto"/>
              <a:cs typeface="Roboto"/>
              <a:sym typeface="Roboto"/>
            </a:endParaRPr>
          </a:p>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HT</a:t>
            </a:r>
            <a:endParaRPr b="1" sz="1200">
              <a:solidFill>
                <a:srgbClr val="CC0000"/>
              </a:solidFill>
              <a:latin typeface="Roboto"/>
              <a:ea typeface="Roboto"/>
              <a:cs typeface="Roboto"/>
              <a:sym typeface="Roboto"/>
            </a:endParaRPr>
          </a:p>
        </p:txBody>
      </p:sp>
      <p:sp>
        <p:nvSpPr>
          <p:cNvPr id="61" name="Google Shape;61;p13"/>
          <p:cNvSpPr txBox="1"/>
          <p:nvPr/>
        </p:nvSpPr>
        <p:spPr>
          <a:xfrm>
            <a:off x="4241006" y="4372825"/>
            <a:ext cx="11154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Alex Popeil</a:t>
            </a:r>
            <a:endParaRPr b="1" sz="1200">
              <a:solidFill>
                <a:srgbClr val="CC0000"/>
              </a:solidFill>
              <a:latin typeface="Roboto"/>
              <a:ea typeface="Roboto"/>
              <a:cs typeface="Roboto"/>
              <a:sym typeface="Roboto"/>
            </a:endParaRPr>
          </a:p>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CS</a:t>
            </a:r>
            <a:endParaRPr b="1" sz="1200">
              <a:solidFill>
                <a:srgbClr val="CC0000"/>
              </a:solidFill>
              <a:latin typeface="Roboto"/>
              <a:ea typeface="Roboto"/>
              <a:cs typeface="Roboto"/>
              <a:sym typeface="Roboto"/>
            </a:endParaRPr>
          </a:p>
        </p:txBody>
      </p:sp>
      <p:sp>
        <p:nvSpPr>
          <p:cNvPr id="62" name="Google Shape;62;p13"/>
          <p:cNvSpPr txBox="1"/>
          <p:nvPr/>
        </p:nvSpPr>
        <p:spPr>
          <a:xfrm>
            <a:off x="5436002" y="4372825"/>
            <a:ext cx="15720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Catherine</a:t>
            </a:r>
            <a:r>
              <a:rPr b="1" lang="en" sz="1200">
                <a:solidFill>
                  <a:srgbClr val="CC0000"/>
                </a:solidFill>
                <a:latin typeface="Roboto"/>
                <a:ea typeface="Roboto"/>
                <a:cs typeface="Roboto"/>
                <a:sym typeface="Roboto"/>
              </a:rPr>
              <a:t> Wang</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ORIE</a:t>
            </a:r>
            <a:endParaRPr b="1" sz="1200">
              <a:solidFill>
                <a:srgbClr val="CC0000"/>
              </a:solidFill>
              <a:latin typeface="Roboto"/>
              <a:ea typeface="Roboto"/>
              <a:cs typeface="Roboto"/>
              <a:sym typeface="Roboto"/>
            </a:endParaRPr>
          </a:p>
        </p:txBody>
      </p:sp>
      <p:sp>
        <p:nvSpPr>
          <p:cNvPr id="63" name="Google Shape;63;p13"/>
          <p:cNvSpPr txBox="1"/>
          <p:nvPr/>
        </p:nvSpPr>
        <p:spPr>
          <a:xfrm>
            <a:off x="7003148" y="4372825"/>
            <a:ext cx="11154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CC0000"/>
                </a:solidFill>
                <a:latin typeface="Roboto"/>
                <a:ea typeface="Roboto"/>
                <a:cs typeface="Roboto"/>
                <a:sym typeface="Roboto"/>
              </a:rPr>
              <a:t>Jenny Yi</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AAP</a:t>
            </a:r>
            <a:endParaRPr b="1" sz="1200">
              <a:solidFill>
                <a:srgbClr val="CC0000"/>
              </a:solidFill>
              <a:latin typeface="Roboto"/>
              <a:ea typeface="Roboto"/>
              <a:cs typeface="Roboto"/>
              <a:sym typeface="Roboto"/>
            </a:endParaRPr>
          </a:p>
        </p:txBody>
      </p:sp>
      <p:pic>
        <p:nvPicPr>
          <p:cNvPr id="64" name="Google Shape;64;p13"/>
          <p:cNvPicPr preferRelativeResize="0"/>
          <p:nvPr/>
        </p:nvPicPr>
        <p:blipFill rotWithShape="1">
          <a:blip r:embed="rId6">
            <a:alphaModFix/>
          </a:blip>
          <a:srcRect b="11777" l="0" r="0" t="0"/>
          <a:stretch/>
        </p:blipFill>
        <p:spPr>
          <a:xfrm>
            <a:off x="4118067" y="3055410"/>
            <a:ext cx="1227300" cy="1227300"/>
          </a:xfrm>
          <a:prstGeom prst="ellipse">
            <a:avLst/>
          </a:prstGeom>
          <a:noFill/>
          <a:ln>
            <a:noFill/>
          </a:ln>
        </p:spPr>
      </p:pic>
      <p:pic>
        <p:nvPicPr>
          <p:cNvPr id="65" name="Google Shape;65;p13"/>
          <p:cNvPicPr preferRelativeResize="0"/>
          <p:nvPr/>
        </p:nvPicPr>
        <p:blipFill rotWithShape="1">
          <a:blip r:embed="rId7">
            <a:alphaModFix/>
          </a:blip>
          <a:srcRect b="20809" l="10241" r="11215" t="2201"/>
          <a:stretch/>
        </p:blipFill>
        <p:spPr>
          <a:xfrm>
            <a:off x="1286101" y="3055410"/>
            <a:ext cx="1229700" cy="1227300"/>
          </a:xfrm>
          <a:prstGeom prst="ellipse">
            <a:avLst/>
          </a:prstGeom>
          <a:noFill/>
          <a:ln>
            <a:noFill/>
          </a:ln>
        </p:spPr>
      </p:pic>
      <p:pic>
        <p:nvPicPr>
          <p:cNvPr id="66" name="Google Shape;66;p13"/>
          <p:cNvPicPr preferRelativeResize="0"/>
          <p:nvPr/>
        </p:nvPicPr>
        <p:blipFill rotWithShape="1">
          <a:blip r:embed="rId8">
            <a:alphaModFix/>
          </a:blip>
          <a:srcRect b="12501" l="0" r="0" t="8221"/>
          <a:stretch/>
        </p:blipFill>
        <p:spPr>
          <a:xfrm>
            <a:off x="2704747" y="3054026"/>
            <a:ext cx="1227300" cy="1229700"/>
          </a:xfrm>
          <a:prstGeom prst="ellipse">
            <a:avLst/>
          </a:prstGeom>
          <a:noFill/>
          <a:ln>
            <a:noFill/>
          </a:ln>
        </p:spPr>
      </p:pic>
      <p:pic>
        <p:nvPicPr>
          <p:cNvPr id="67" name="Google Shape;67;p13"/>
          <p:cNvPicPr preferRelativeResize="0"/>
          <p:nvPr/>
        </p:nvPicPr>
        <p:blipFill>
          <a:blip r:embed="rId9">
            <a:alphaModFix/>
          </a:blip>
          <a:stretch>
            <a:fillRect/>
          </a:stretch>
        </p:blipFill>
        <p:spPr>
          <a:xfrm>
            <a:off x="5524992" y="3054025"/>
            <a:ext cx="1229700" cy="1229700"/>
          </a:xfrm>
          <a:prstGeom prst="ellipse">
            <a:avLst/>
          </a:prstGeom>
          <a:noFill/>
          <a:ln>
            <a:noFill/>
          </a:ln>
        </p:spPr>
      </p:pic>
      <p:pic>
        <p:nvPicPr>
          <p:cNvPr id="68" name="Google Shape;68;p13"/>
          <p:cNvPicPr preferRelativeResize="0"/>
          <p:nvPr/>
        </p:nvPicPr>
        <p:blipFill rotWithShape="1">
          <a:blip r:embed="rId10">
            <a:alphaModFix/>
          </a:blip>
          <a:srcRect b="23131" l="0" r="0" t="12451"/>
          <a:stretch/>
        </p:blipFill>
        <p:spPr>
          <a:xfrm>
            <a:off x="6934664" y="3055410"/>
            <a:ext cx="1227300" cy="12273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16175" y="433125"/>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800">
                <a:solidFill>
                  <a:srgbClr val="CC0000"/>
                </a:solidFill>
                <a:latin typeface="Roboto"/>
                <a:ea typeface="Roboto"/>
                <a:cs typeface="Roboto"/>
                <a:sym typeface="Roboto"/>
              </a:rPr>
              <a:t>Imagine You Are an Emergency Department Doctor</a:t>
            </a:r>
            <a:endParaRPr sz="2800">
              <a:solidFill>
                <a:srgbClr val="CC0000"/>
              </a:solidFill>
            </a:endParaRPr>
          </a:p>
        </p:txBody>
      </p:sp>
      <p:pic>
        <p:nvPicPr>
          <p:cNvPr id="74" name="Google Shape;74;p14"/>
          <p:cNvPicPr preferRelativeResize="0"/>
          <p:nvPr/>
        </p:nvPicPr>
        <p:blipFill>
          <a:blip r:embed="rId3">
            <a:alphaModFix/>
          </a:blip>
          <a:stretch>
            <a:fillRect/>
          </a:stretch>
        </p:blipFill>
        <p:spPr>
          <a:xfrm>
            <a:off x="8389016" y="4449475"/>
            <a:ext cx="632312" cy="572700"/>
          </a:xfrm>
          <a:prstGeom prst="rect">
            <a:avLst/>
          </a:prstGeom>
          <a:noFill/>
          <a:ln>
            <a:noFill/>
          </a:ln>
        </p:spPr>
      </p:pic>
      <p:pic>
        <p:nvPicPr>
          <p:cNvPr id="75" name="Google Shape;75;p14"/>
          <p:cNvPicPr preferRelativeResize="0"/>
          <p:nvPr/>
        </p:nvPicPr>
        <p:blipFill>
          <a:blip r:embed="rId4">
            <a:alphaModFix/>
          </a:blip>
          <a:stretch>
            <a:fillRect/>
          </a:stretch>
        </p:blipFill>
        <p:spPr>
          <a:xfrm>
            <a:off x="3505725" y="1573650"/>
            <a:ext cx="2132550" cy="261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76150" y="445025"/>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CC0000"/>
                </a:solidFill>
                <a:latin typeface="Roboto"/>
                <a:ea typeface="Roboto"/>
                <a:cs typeface="Roboto"/>
                <a:sym typeface="Roboto"/>
              </a:rPr>
              <a:t>     The Problem</a:t>
            </a:r>
            <a:endParaRPr sz="2800">
              <a:solidFill>
                <a:srgbClr val="CC0000"/>
              </a:solidFill>
            </a:endParaRPr>
          </a:p>
        </p:txBody>
      </p:sp>
      <p:pic>
        <p:nvPicPr>
          <p:cNvPr id="81" name="Google Shape;81;p15"/>
          <p:cNvPicPr preferRelativeResize="0"/>
          <p:nvPr/>
        </p:nvPicPr>
        <p:blipFill>
          <a:blip r:embed="rId3">
            <a:alphaModFix/>
          </a:blip>
          <a:stretch>
            <a:fillRect/>
          </a:stretch>
        </p:blipFill>
        <p:spPr>
          <a:xfrm>
            <a:off x="8389016" y="4449475"/>
            <a:ext cx="632312" cy="572700"/>
          </a:xfrm>
          <a:prstGeom prst="rect">
            <a:avLst/>
          </a:prstGeom>
          <a:noFill/>
          <a:ln>
            <a:noFill/>
          </a:ln>
        </p:spPr>
      </p:pic>
      <p:sp>
        <p:nvSpPr>
          <p:cNvPr id="82" name="Google Shape;8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Clinicians have </a:t>
            </a:r>
            <a:r>
              <a:rPr lang="en">
                <a:solidFill>
                  <a:srgbClr val="FFFFFF"/>
                </a:solidFill>
                <a:highlight>
                  <a:srgbClr val="FF9900"/>
                </a:highlight>
              </a:rPr>
              <a:t>limited visibility</a:t>
            </a:r>
            <a:r>
              <a:rPr lang="en"/>
              <a:t> into their </a:t>
            </a:r>
            <a:r>
              <a:rPr lang="en">
                <a:solidFill>
                  <a:srgbClr val="FFFFFF"/>
                </a:solidFill>
                <a:highlight>
                  <a:srgbClr val="FF9900"/>
                </a:highlight>
              </a:rPr>
              <a:t>procedural experience</a:t>
            </a:r>
            <a:r>
              <a:rPr lang="en"/>
              <a:t>.</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t>Why is there no data visibility?</a:t>
            </a:r>
            <a:endParaRPr/>
          </a:p>
          <a:p>
            <a:pPr indent="-342900" lvl="0" marL="457200" rtl="0" algn="l">
              <a:spcBef>
                <a:spcPts val="1600"/>
              </a:spcBef>
              <a:spcAft>
                <a:spcPts val="0"/>
              </a:spcAft>
              <a:buSzPts val="1800"/>
              <a:buChar char="●"/>
            </a:pPr>
            <a:r>
              <a:rPr lang="en"/>
              <a:t>Poorly organized collection</a:t>
            </a:r>
            <a:endParaRPr/>
          </a:p>
          <a:p>
            <a:pPr indent="-342900" lvl="0" marL="457200" rtl="0" algn="l">
              <a:spcBef>
                <a:spcPts val="0"/>
              </a:spcBef>
              <a:spcAft>
                <a:spcPts val="0"/>
              </a:spcAft>
              <a:buSzPts val="1800"/>
              <a:buChar char="●"/>
            </a:pPr>
            <a:r>
              <a:rPr lang="en"/>
              <a:t>Non uniform software systems</a:t>
            </a:r>
            <a:endParaRPr/>
          </a:p>
          <a:p>
            <a:pPr indent="-342900" lvl="0" marL="457200" rtl="0" algn="l">
              <a:spcBef>
                <a:spcPts val="0"/>
              </a:spcBef>
              <a:spcAft>
                <a:spcPts val="0"/>
              </a:spcAft>
              <a:buSzPts val="1800"/>
              <a:buChar char="●"/>
            </a:pPr>
            <a:r>
              <a:rPr lang="en"/>
              <a:t>Red-taped access to data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76150" y="445025"/>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CC0000"/>
                </a:solidFill>
                <a:latin typeface="Roboto"/>
                <a:ea typeface="Roboto"/>
                <a:cs typeface="Roboto"/>
                <a:sym typeface="Roboto"/>
              </a:rPr>
              <a:t>     The Solution</a:t>
            </a:r>
            <a:endParaRPr sz="2800">
              <a:solidFill>
                <a:srgbClr val="CC0000"/>
              </a:solidFill>
            </a:endParaRPr>
          </a:p>
        </p:txBody>
      </p:sp>
      <p:pic>
        <p:nvPicPr>
          <p:cNvPr id="88" name="Google Shape;88;p16"/>
          <p:cNvPicPr preferRelativeResize="0"/>
          <p:nvPr/>
        </p:nvPicPr>
        <p:blipFill>
          <a:blip r:embed="rId3">
            <a:alphaModFix/>
          </a:blip>
          <a:stretch>
            <a:fillRect/>
          </a:stretch>
        </p:blipFill>
        <p:spPr>
          <a:xfrm>
            <a:off x="8389016" y="4449475"/>
            <a:ext cx="632312" cy="572700"/>
          </a:xfrm>
          <a:prstGeom prst="rect">
            <a:avLst/>
          </a:prstGeom>
          <a:noFill/>
          <a:ln>
            <a:noFill/>
          </a:ln>
        </p:spPr>
      </p:pic>
      <p:pic>
        <p:nvPicPr>
          <p:cNvPr id="89" name="Google Shape;89;p16"/>
          <p:cNvPicPr preferRelativeResize="0"/>
          <p:nvPr/>
        </p:nvPicPr>
        <p:blipFill>
          <a:blip r:embed="rId4">
            <a:alphaModFix/>
          </a:blip>
          <a:stretch>
            <a:fillRect/>
          </a:stretch>
        </p:blipFill>
        <p:spPr>
          <a:xfrm>
            <a:off x="496475" y="1242400"/>
            <a:ext cx="3896096" cy="3425425"/>
          </a:xfrm>
          <a:prstGeom prst="rect">
            <a:avLst/>
          </a:prstGeom>
          <a:noFill/>
          <a:ln>
            <a:noFill/>
          </a:ln>
        </p:spPr>
      </p:pic>
      <p:sp>
        <p:nvSpPr>
          <p:cNvPr id="90" name="Google Shape;90;p16"/>
          <p:cNvSpPr txBox="1"/>
          <p:nvPr/>
        </p:nvSpPr>
        <p:spPr>
          <a:xfrm>
            <a:off x="4572000" y="1282000"/>
            <a:ext cx="3896100" cy="3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595959"/>
                </a:solidFill>
              </a:rPr>
              <a:t>What is MSight? </a:t>
            </a:r>
            <a:endParaRPr b="1" sz="1600">
              <a:solidFill>
                <a:srgbClr val="595959"/>
              </a:solidFill>
            </a:endParaRPr>
          </a:p>
          <a:p>
            <a:pPr indent="457200" lvl="0" marL="0" rtl="0" algn="l">
              <a:lnSpc>
                <a:spcPct val="115000"/>
              </a:lnSpc>
              <a:spcBef>
                <a:spcPts val="1600"/>
              </a:spcBef>
              <a:spcAft>
                <a:spcPts val="0"/>
              </a:spcAft>
              <a:buNone/>
            </a:pPr>
            <a:r>
              <a:rPr lang="en">
                <a:solidFill>
                  <a:srgbClr val="595959"/>
                </a:solidFill>
              </a:rPr>
              <a:t>Visualize procedural experience</a:t>
            </a:r>
            <a:endParaRPr b="1" sz="1600">
              <a:solidFill>
                <a:srgbClr val="595959"/>
              </a:solidFill>
            </a:endParaRPr>
          </a:p>
          <a:p>
            <a:pPr indent="0" lvl="0" marL="0" rtl="0" algn="l">
              <a:spcBef>
                <a:spcPts val="1600"/>
              </a:spcBef>
              <a:spcAft>
                <a:spcPts val="0"/>
              </a:spcAft>
              <a:buNone/>
            </a:pPr>
            <a:r>
              <a:rPr lang="en">
                <a:solidFill>
                  <a:srgbClr val="595959"/>
                </a:solidFill>
              </a:rPr>
              <a:t>	Insight into training needs</a:t>
            </a:r>
            <a:endParaRPr>
              <a:solidFill>
                <a:srgbClr val="595959"/>
              </a:solidFill>
            </a:endParaRPr>
          </a:p>
          <a:p>
            <a:pPr indent="0" lvl="0" marL="0" rtl="0" algn="l">
              <a:lnSpc>
                <a:spcPct val="115000"/>
              </a:lnSpc>
              <a:spcBef>
                <a:spcPts val="1600"/>
              </a:spcBef>
              <a:spcAft>
                <a:spcPts val="0"/>
              </a:spcAft>
              <a:buNone/>
            </a:pPr>
            <a:r>
              <a:rPr b="1" lang="en" sz="1600">
                <a:solidFill>
                  <a:srgbClr val="595959"/>
                </a:solidFill>
              </a:rPr>
              <a:t>Features</a:t>
            </a:r>
            <a:endParaRPr b="1" sz="1600">
              <a:solidFill>
                <a:srgbClr val="595959"/>
              </a:solidFill>
            </a:endParaRPr>
          </a:p>
          <a:p>
            <a:pPr indent="457200" lvl="0" marL="0" rtl="0" algn="l">
              <a:spcBef>
                <a:spcPts val="1600"/>
              </a:spcBef>
              <a:spcAft>
                <a:spcPts val="0"/>
              </a:spcAft>
              <a:buNone/>
            </a:pPr>
            <a:r>
              <a:rPr lang="en">
                <a:solidFill>
                  <a:srgbClr val="595959"/>
                </a:solidFill>
              </a:rPr>
              <a:t>Procedural History</a:t>
            </a:r>
            <a:r>
              <a:rPr lang="en" sz="1800">
                <a:solidFill>
                  <a:srgbClr val="595959"/>
                </a:solidFill>
              </a:rPr>
              <a:t>	</a:t>
            </a:r>
            <a:endParaRPr sz="1800">
              <a:solidFill>
                <a:srgbClr val="595959"/>
              </a:solidFill>
            </a:endParaRPr>
          </a:p>
          <a:p>
            <a:pPr indent="457200" lvl="0" marL="0" rtl="0" algn="l">
              <a:spcBef>
                <a:spcPts val="1600"/>
              </a:spcBef>
              <a:spcAft>
                <a:spcPts val="0"/>
              </a:spcAft>
              <a:buNone/>
            </a:pPr>
            <a:r>
              <a:rPr lang="en">
                <a:solidFill>
                  <a:srgbClr val="595959"/>
                </a:solidFill>
              </a:rPr>
              <a:t>Credentials</a:t>
            </a:r>
            <a:endParaRPr>
              <a:solidFill>
                <a:srgbClr val="595959"/>
              </a:solidFill>
            </a:endParaRPr>
          </a:p>
          <a:p>
            <a:pPr indent="0" lvl="0" marL="0" rtl="0" algn="l">
              <a:spcBef>
                <a:spcPts val="1600"/>
              </a:spcBef>
              <a:spcAft>
                <a:spcPts val="1600"/>
              </a:spcAft>
              <a:buNone/>
            </a:pPr>
            <a:r>
              <a:rPr lang="en">
                <a:solidFill>
                  <a:srgbClr val="595959"/>
                </a:solidFill>
              </a:rPr>
              <a:t>	Training suggestions</a:t>
            </a:r>
            <a:endParaRPr>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16175" y="433125"/>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800">
                <a:solidFill>
                  <a:srgbClr val="CC0000"/>
                </a:solidFill>
                <a:latin typeface="Roboto"/>
                <a:ea typeface="Roboto"/>
                <a:cs typeface="Roboto"/>
                <a:sym typeface="Roboto"/>
              </a:rPr>
              <a:t>Why Data Matters</a:t>
            </a:r>
            <a:endParaRPr sz="2800">
              <a:solidFill>
                <a:srgbClr val="CC0000"/>
              </a:solidFill>
            </a:endParaRPr>
          </a:p>
        </p:txBody>
      </p:sp>
      <p:pic>
        <p:nvPicPr>
          <p:cNvPr id="96" name="Google Shape;96;p17"/>
          <p:cNvPicPr preferRelativeResize="0"/>
          <p:nvPr/>
        </p:nvPicPr>
        <p:blipFill>
          <a:blip r:embed="rId3">
            <a:alphaModFix/>
          </a:blip>
          <a:stretch>
            <a:fillRect/>
          </a:stretch>
        </p:blipFill>
        <p:spPr>
          <a:xfrm>
            <a:off x="8389016" y="4449475"/>
            <a:ext cx="632312" cy="572700"/>
          </a:xfrm>
          <a:prstGeom prst="rect">
            <a:avLst/>
          </a:prstGeom>
          <a:noFill/>
          <a:ln>
            <a:noFill/>
          </a:ln>
        </p:spPr>
      </p:pic>
      <p:pic>
        <p:nvPicPr>
          <p:cNvPr id="97" name="Google Shape;97;p17"/>
          <p:cNvPicPr preferRelativeResize="0"/>
          <p:nvPr/>
        </p:nvPicPr>
        <p:blipFill rotWithShape="1">
          <a:blip r:embed="rId4">
            <a:alphaModFix/>
          </a:blip>
          <a:srcRect b="0" l="16540" r="16466" t="1739"/>
          <a:stretch/>
        </p:blipFill>
        <p:spPr>
          <a:xfrm>
            <a:off x="4572000" y="1088750"/>
            <a:ext cx="3976782" cy="3596525"/>
          </a:xfrm>
          <a:prstGeom prst="rect">
            <a:avLst/>
          </a:prstGeom>
          <a:noFill/>
          <a:ln>
            <a:noFill/>
          </a:ln>
        </p:spPr>
      </p:pic>
      <p:pic>
        <p:nvPicPr>
          <p:cNvPr id="98" name="Google Shape;98;p17"/>
          <p:cNvPicPr preferRelativeResize="0"/>
          <p:nvPr/>
        </p:nvPicPr>
        <p:blipFill rotWithShape="1">
          <a:blip r:embed="rId5">
            <a:alphaModFix/>
          </a:blip>
          <a:srcRect b="0" l="20919" r="20645" t="2114"/>
          <a:stretch/>
        </p:blipFill>
        <p:spPr>
          <a:xfrm>
            <a:off x="408425" y="1164950"/>
            <a:ext cx="3474375" cy="359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8389016" y="4449475"/>
            <a:ext cx="632312" cy="572700"/>
          </a:xfrm>
          <a:prstGeom prst="rect">
            <a:avLst/>
          </a:prstGeom>
          <a:noFill/>
          <a:ln>
            <a:noFill/>
          </a:ln>
        </p:spPr>
      </p:pic>
      <p:sp>
        <p:nvSpPr>
          <p:cNvPr id="104" name="Google Shape;104;p18"/>
          <p:cNvSpPr txBox="1"/>
          <p:nvPr/>
        </p:nvSpPr>
        <p:spPr>
          <a:xfrm>
            <a:off x="16175" y="2285400"/>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u="sng">
                <a:solidFill>
                  <a:srgbClr val="FF9900"/>
                </a:solidFill>
                <a:latin typeface="Roboto"/>
                <a:ea typeface="Roboto"/>
                <a:cs typeface="Roboto"/>
                <a:sym typeface="Roboto"/>
                <a:hlinkClick r:id="rId4"/>
              </a:rPr>
              <a:t>DEMO</a:t>
            </a:r>
            <a:endParaRPr sz="2800">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319075" y="765025"/>
            <a:ext cx="8474400" cy="44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b="1" sz="2400">
              <a:solidFill>
                <a:srgbClr val="98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b="1" lang="en" sz="1200"/>
              <a:t>10+</a:t>
            </a:r>
            <a:r>
              <a:rPr lang="en" sz="1200"/>
              <a:t> intubations = 100% Familiar</a:t>
            </a:r>
            <a:r>
              <a:rPr lang="en"/>
              <a:t> </a:t>
            </a:r>
            <a:endParaRPr/>
          </a:p>
          <a:p>
            <a:pPr indent="0" lvl="0" marL="0" rtl="0" algn="l">
              <a:spcBef>
                <a:spcPts val="1600"/>
              </a:spcBef>
              <a:spcAft>
                <a:spcPts val="0"/>
              </a:spcAft>
              <a:buNone/>
            </a:pPr>
            <a:r>
              <a:rPr lang="en"/>
              <a:t>                                                                                            </a:t>
            </a:r>
            <a:r>
              <a:rPr lang="en" sz="1400">
                <a:solidFill>
                  <a:srgbClr val="980000"/>
                </a:solidFill>
              </a:rPr>
              <a:t> </a:t>
            </a:r>
            <a:endParaRPr sz="1400">
              <a:solidFill>
                <a:srgbClr val="980000"/>
              </a:solidFill>
            </a:endParaRPr>
          </a:p>
          <a:p>
            <a:pPr indent="0" lvl="0" marL="0" rtl="0" algn="l">
              <a:spcBef>
                <a:spcPts val="1600"/>
              </a:spcBef>
              <a:spcAft>
                <a:spcPts val="0"/>
              </a:spcAft>
              <a:buNone/>
            </a:pPr>
            <a:r>
              <a:rPr b="1" lang="en">
                <a:solidFill>
                  <a:srgbClr val="980000"/>
                </a:solidFill>
              </a:rPr>
              <a:t>                                                                                             </a:t>
            </a:r>
            <a:r>
              <a:rPr b="1" lang="en" u="sng">
                <a:solidFill>
                  <a:srgbClr val="980000"/>
                </a:solidFill>
              </a:rPr>
              <a:t>40%</a:t>
            </a:r>
            <a:r>
              <a:rPr b="1" lang="en" sz="1400" u="sng">
                <a:solidFill>
                  <a:srgbClr val="980000"/>
                </a:solidFill>
              </a:rPr>
              <a:t> familiar--TRAINING!</a:t>
            </a:r>
            <a:r>
              <a:rPr b="1" lang="en" sz="1400">
                <a:solidFill>
                  <a:srgbClr val="980000"/>
                </a:solidFill>
              </a:rPr>
              <a:t>                                                                                       </a:t>
            </a:r>
            <a:endParaRPr b="1" sz="1400">
              <a:solidFill>
                <a:srgbClr val="980000"/>
              </a:solidFill>
            </a:endParaRPr>
          </a:p>
          <a:p>
            <a:pPr indent="0" lvl="0" marL="0" rtl="0" algn="l">
              <a:spcBef>
                <a:spcPts val="1600"/>
              </a:spcBef>
              <a:spcAft>
                <a:spcPts val="0"/>
              </a:spcAft>
              <a:buNone/>
            </a:pPr>
            <a:r>
              <a:rPr b="1" lang="en">
                <a:solidFill>
                  <a:srgbClr val="980000"/>
                </a:solidFill>
              </a:rPr>
              <a:t>                                                                        </a:t>
            </a:r>
            <a:r>
              <a:rPr b="1" lang="en" u="sng">
                <a:solidFill>
                  <a:srgbClr val="980000"/>
                </a:solidFill>
              </a:rPr>
              <a:t>10%</a:t>
            </a:r>
            <a:r>
              <a:rPr b="1" lang="en" sz="1400" u="sng">
                <a:solidFill>
                  <a:srgbClr val="980000"/>
                </a:solidFill>
              </a:rPr>
              <a:t> familiar--TRAINING!</a:t>
            </a:r>
            <a:endParaRPr b="1" sz="1400" u="sng">
              <a:solidFill>
                <a:srgbClr val="980000"/>
              </a:solidFill>
            </a:endParaRPr>
          </a:p>
          <a:p>
            <a:pPr indent="0" lvl="0" marL="0" rtl="0" algn="l">
              <a:spcBef>
                <a:spcPts val="1600"/>
              </a:spcBef>
              <a:spcAft>
                <a:spcPts val="1600"/>
              </a:spcAft>
              <a:buNone/>
            </a:pPr>
            <a:r>
              <a:t/>
            </a:r>
            <a:endParaRPr/>
          </a:p>
        </p:txBody>
      </p:sp>
      <p:pic>
        <p:nvPicPr>
          <p:cNvPr id="110" name="Google Shape;110;p19"/>
          <p:cNvPicPr preferRelativeResize="0"/>
          <p:nvPr/>
        </p:nvPicPr>
        <p:blipFill>
          <a:blip r:embed="rId3">
            <a:alphaModFix/>
          </a:blip>
          <a:stretch>
            <a:fillRect/>
          </a:stretch>
        </p:blipFill>
        <p:spPr>
          <a:xfrm>
            <a:off x="2838762" y="2280324"/>
            <a:ext cx="495075" cy="606002"/>
          </a:xfrm>
          <a:prstGeom prst="rect">
            <a:avLst/>
          </a:prstGeom>
          <a:noFill/>
          <a:ln>
            <a:noFill/>
          </a:ln>
        </p:spPr>
      </p:pic>
      <p:pic>
        <p:nvPicPr>
          <p:cNvPr id="111" name="Google Shape;111;p19"/>
          <p:cNvPicPr preferRelativeResize="0"/>
          <p:nvPr/>
        </p:nvPicPr>
        <p:blipFill>
          <a:blip r:embed="rId3">
            <a:alphaModFix/>
          </a:blip>
          <a:stretch>
            <a:fillRect/>
          </a:stretch>
        </p:blipFill>
        <p:spPr>
          <a:xfrm>
            <a:off x="1644625" y="2393526"/>
            <a:ext cx="495075" cy="606024"/>
          </a:xfrm>
          <a:prstGeom prst="rect">
            <a:avLst/>
          </a:prstGeom>
          <a:noFill/>
          <a:ln>
            <a:noFill/>
          </a:ln>
        </p:spPr>
      </p:pic>
      <p:pic>
        <p:nvPicPr>
          <p:cNvPr id="112" name="Google Shape;112;p19"/>
          <p:cNvPicPr preferRelativeResize="0"/>
          <p:nvPr/>
        </p:nvPicPr>
        <p:blipFill>
          <a:blip r:embed="rId3">
            <a:alphaModFix/>
          </a:blip>
          <a:stretch>
            <a:fillRect/>
          </a:stretch>
        </p:blipFill>
        <p:spPr>
          <a:xfrm>
            <a:off x="5415287" y="3858448"/>
            <a:ext cx="495075" cy="606002"/>
          </a:xfrm>
          <a:prstGeom prst="rect">
            <a:avLst/>
          </a:prstGeom>
          <a:noFill/>
          <a:ln>
            <a:noFill/>
          </a:ln>
        </p:spPr>
      </p:pic>
      <p:pic>
        <p:nvPicPr>
          <p:cNvPr id="113" name="Google Shape;113;p19"/>
          <p:cNvPicPr preferRelativeResize="0"/>
          <p:nvPr/>
        </p:nvPicPr>
        <p:blipFill>
          <a:blip r:embed="rId3">
            <a:alphaModFix/>
          </a:blip>
          <a:stretch>
            <a:fillRect/>
          </a:stretch>
        </p:blipFill>
        <p:spPr>
          <a:xfrm>
            <a:off x="369076" y="2453875"/>
            <a:ext cx="495074" cy="606000"/>
          </a:xfrm>
          <a:prstGeom prst="rect">
            <a:avLst/>
          </a:prstGeom>
          <a:noFill/>
          <a:ln>
            <a:noFill/>
          </a:ln>
        </p:spPr>
      </p:pic>
      <p:pic>
        <p:nvPicPr>
          <p:cNvPr id="114" name="Google Shape;114;p19"/>
          <p:cNvPicPr preferRelativeResize="0"/>
          <p:nvPr/>
        </p:nvPicPr>
        <p:blipFill>
          <a:blip r:embed="rId3">
            <a:alphaModFix/>
          </a:blip>
          <a:stretch>
            <a:fillRect/>
          </a:stretch>
        </p:blipFill>
        <p:spPr>
          <a:xfrm>
            <a:off x="4139937" y="4246198"/>
            <a:ext cx="495075" cy="606002"/>
          </a:xfrm>
          <a:prstGeom prst="rect">
            <a:avLst/>
          </a:prstGeom>
          <a:noFill/>
          <a:ln>
            <a:noFill/>
          </a:ln>
        </p:spPr>
      </p:pic>
      <p:cxnSp>
        <p:nvCxnSpPr>
          <p:cNvPr id="115" name="Google Shape;115;p19"/>
          <p:cNvCxnSpPr/>
          <p:nvPr/>
        </p:nvCxnSpPr>
        <p:spPr>
          <a:xfrm>
            <a:off x="63825" y="3279325"/>
            <a:ext cx="6036900" cy="0"/>
          </a:xfrm>
          <a:prstGeom prst="straightConnector1">
            <a:avLst/>
          </a:prstGeom>
          <a:noFill/>
          <a:ln cap="flat" cmpd="sng" w="38100">
            <a:solidFill>
              <a:schemeClr val="dk2"/>
            </a:solidFill>
            <a:prstDash val="solid"/>
            <a:round/>
            <a:headEnd len="med" w="med" type="none"/>
            <a:tailEnd len="med" w="med" type="triangle"/>
          </a:ln>
        </p:spPr>
      </p:cxnSp>
      <p:cxnSp>
        <p:nvCxnSpPr>
          <p:cNvPr id="116" name="Google Shape;116;p19"/>
          <p:cNvCxnSpPr/>
          <p:nvPr/>
        </p:nvCxnSpPr>
        <p:spPr>
          <a:xfrm flipH="1">
            <a:off x="4384475" y="3292850"/>
            <a:ext cx="6000" cy="878400"/>
          </a:xfrm>
          <a:prstGeom prst="straightConnector1">
            <a:avLst/>
          </a:prstGeom>
          <a:noFill/>
          <a:ln cap="flat" cmpd="sng" w="38100">
            <a:solidFill>
              <a:schemeClr val="dk2"/>
            </a:solidFill>
            <a:prstDash val="dot"/>
            <a:round/>
            <a:headEnd len="med" w="med" type="none"/>
            <a:tailEnd len="med" w="med" type="none"/>
          </a:ln>
        </p:spPr>
      </p:cxnSp>
      <p:cxnSp>
        <p:nvCxnSpPr>
          <p:cNvPr id="117" name="Google Shape;117;p19"/>
          <p:cNvCxnSpPr/>
          <p:nvPr/>
        </p:nvCxnSpPr>
        <p:spPr>
          <a:xfrm flipH="1">
            <a:off x="5657725" y="3304500"/>
            <a:ext cx="10200" cy="606000"/>
          </a:xfrm>
          <a:prstGeom prst="straightConnector1">
            <a:avLst/>
          </a:prstGeom>
          <a:noFill/>
          <a:ln cap="flat" cmpd="sng" w="38100">
            <a:solidFill>
              <a:schemeClr val="dk2"/>
            </a:solidFill>
            <a:prstDash val="dot"/>
            <a:round/>
            <a:headEnd len="med" w="med" type="none"/>
            <a:tailEnd len="med" w="med" type="none"/>
          </a:ln>
        </p:spPr>
      </p:cxnSp>
      <p:cxnSp>
        <p:nvCxnSpPr>
          <p:cNvPr id="118" name="Google Shape;118;p19"/>
          <p:cNvCxnSpPr/>
          <p:nvPr/>
        </p:nvCxnSpPr>
        <p:spPr>
          <a:xfrm>
            <a:off x="3083588" y="2898325"/>
            <a:ext cx="5400" cy="369000"/>
          </a:xfrm>
          <a:prstGeom prst="straightConnector1">
            <a:avLst/>
          </a:prstGeom>
          <a:noFill/>
          <a:ln cap="flat" cmpd="sng" w="38100">
            <a:solidFill>
              <a:schemeClr val="dk2"/>
            </a:solidFill>
            <a:prstDash val="dot"/>
            <a:round/>
            <a:headEnd len="med" w="med" type="none"/>
            <a:tailEnd len="med" w="med" type="none"/>
          </a:ln>
        </p:spPr>
      </p:cxnSp>
      <p:cxnSp>
        <p:nvCxnSpPr>
          <p:cNvPr id="119" name="Google Shape;119;p19"/>
          <p:cNvCxnSpPr>
            <a:stCxn id="111" idx="2"/>
          </p:cNvCxnSpPr>
          <p:nvPr/>
        </p:nvCxnSpPr>
        <p:spPr>
          <a:xfrm flipH="1">
            <a:off x="1888863" y="2999550"/>
            <a:ext cx="3300" cy="280500"/>
          </a:xfrm>
          <a:prstGeom prst="straightConnector1">
            <a:avLst/>
          </a:prstGeom>
          <a:noFill/>
          <a:ln cap="flat" cmpd="sng" w="38100">
            <a:solidFill>
              <a:schemeClr val="dk2"/>
            </a:solidFill>
            <a:prstDash val="dot"/>
            <a:round/>
            <a:headEnd len="med" w="med" type="none"/>
            <a:tailEnd len="med" w="med" type="none"/>
          </a:ln>
        </p:spPr>
      </p:cxnSp>
      <p:cxnSp>
        <p:nvCxnSpPr>
          <p:cNvPr id="120" name="Google Shape;120;p19"/>
          <p:cNvCxnSpPr>
            <a:stCxn id="113" idx="2"/>
          </p:cNvCxnSpPr>
          <p:nvPr/>
        </p:nvCxnSpPr>
        <p:spPr>
          <a:xfrm flipH="1">
            <a:off x="613913" y="3059875"/>
            <a:ext cx="2700" cy="295800"/>
          </a:xfrm>
          <a:prstGeom prst="straightConnector1">
            <a:avLst/>
          </a:prstGeom>
          <a:noFill/>
          <a:ln cap="flat" cmpd="sng" w="38100">
            <a:solidFill>
              <a:schemeClr val="dk2"/>
            </a:solidFill>
            <a:prstDash val="dot"/>
            <a:round/>
            <a:headEnd len="med" w="med" type="none"/>
            <a:tailEnd len="med" w="med" type="none"/>
          </a:ln>
        </p:spPr>
      </p:cxnSp>
      <p:sp>
        <p:nvSpPr>
          <p:cNvPr id="121" name="Google Shape;121;p19"/>
          <p:cNvSpPr txBox="1"/>
          <p:nvPr/>
        </p:nvSpPr>
        <p:spPr>
          <a:xfrm>
            <a:off x="-72125" y="445025"/>
            <a:ext cx="9256800" cy="572700"/>
          </a:xfrm>
          <a:prstGeom prst="rect">
            <a:avLst/>
          </a:prstGeom>
          <a:solidFill>
            <a:srgbClr val="F3F3F3">
              <a:alpha val="69100"/>
            </a:srgbClr>
          </a:solid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800">
                <a:solidFill>
                  <a:srgbClr val="CC0000"/>
                </a:solidFill>
                <a:latin typeface="Roboto"/>
                <a:ea typeface="Roboto"/>
                <a:cs typeface="Roboto"/>
                <a:sym typeface="Roboto"/>
              </a:rPr>
              <a:t>Next Steps</a:t>
            </a:r>
            <a:r>
              <a:rPr lang="en" sz="2800">
                <a:solidFill>
                  <a:srgbClr val="CC0000"/>
                </a:solidFill>
                <a:latin typeface="Roboto"/>
                <a:ea typeface="Roboto"/>
                <a:cs typeface="Roboto"/>
                <a:sym typeface="Roboto"/>
              </a:rPr>
              <a:t>     </a:t>
            </a:r>
            <a:endParaRPr sz="2800">
              <a:solidFill>
                <a:srgbClr val="CC0000"/>
              </a:solidFill>
              <a:latin typeface="Roboto"/>
              <a:ea typeface="Roboto"/>
              <a:cs typeface="Roboto"/>
              <a:sym typeface="Roboto"/>
            </a:endParaRPr>
          </a:p>
          <a:p>
            <a:pPr indent="0" lvl="0" marL="0" rtl="0" algn="l">
              <a:spcBef>
                <a:spcPts val="0"/>
              </a:spcBef>
              <a:spcAft>
                <a:spcPts val="0"/>
              </a:spcAft>
              <a:buNone/>
            </a:pPr>
            <a:r>
              <a:rPr b="1" lang="en" sz="2800">
                <a:latin typeface="Roboto"/>
                <a:ea typeface="Roboto"/>
                <a:cs typeface="Roboto"/>
                <a:sym typeface="Roboto"/>
              </a:rPr>
              <a:t>     </a:t>
            </a:r>
            <a:endParaRPr b="1" sz="2800">
              <a:latin typeface="Roboto"/>
              <a:ea typeface="Roboto"/>
              <a:cs typeface="Roboto"/>
              <a:sym typeface="Roboto"/>
            </a:endParaRPr>
          </a:p>
          <a:p>
            <a:pPr indent="457200" lvl="0" marL="0" rtl="0" algn="l">
              <a:spcBef>
                <a:spcPts val="0"/>
              </a:spcBef>
              <a:spcAft>
                <a:spcPts val="0"/>
              </a:spcAft>
              <a:buNone/>
            </a:pPr>
            <a:r>
              <a:rPr b="1" lang="en" sz="1800">
                <a:latin typeface="Roboto"/>
                <a:ea typeface="Roboto"/>
                <a:cs typeface="Roboto"/>
                <a:sym typeface="Roboto"/>
              </a:rPr>
              <a:t>50</a:t>
            </a:r>
            <a:r>
              <a:rPr lang="en" sz="1800">
                <a:solidFill>
                  <a:srgbClr val="CC0000"/>
                </a:solidFill>
                <a:latin typeface="Roboto"/>
                <a:ea typeface="Roboto"/>
                <a:cs typeface="Roboto"/>
                <a:sym typeface="Roboto"/>
              </a:rPr>
              <a:t> intubations </a:t>
            </a:r>
            <a:r>
              <a:rPr b="1" lang="en" sz="1800">
                <a:latin typeface="Roboto"/>
                <a:ea typeface="Roboto"/>
                <a:cs typeface="Roboto"/>
                <a:sym typeface="Roboto"/>
              </a:rPr>
              <a:t>in</a:t>
            </a:r>
            <a:r>
              <a:rPr b="1" lang="en" sz="1800">
                <a:solidFill>
                  <a:srgbClr val="CC0000"/>
                </a:solidFill>
                <a:latin typeface="Roboto"/>
                <a:ea typeface="Roboto"/>
                <a:cs typeface="Roboto"/>
                <a:sym typeface="Roboto"/>
              </a:rPr>
              <a:t> </a:t>
            </a:r>
            <a:r>
              <a:rPr b="1" lang="en" sz="1800">
                <a:latin typeface="Roboto"/>
                <a:ea typeface="Roboto"/>
                <a:cs typeface="Roboto"/>
                <a:sym typeface="Roboto"/>
              </a:rPr>
              <a:t>3</a:t>
            </a:r>
            <a:r>
              <a:rPr lang="en" sz="1800">
                <a:solidFill>
                  <a:srgbClr val="CC0000"/>
                </a:solidFill>
                <a:latin typeface="Roboto"/>
                <a:ea typeface="Roboto"/>
                <a:cs typeface="Roboto"/>
                <a:sym typeface="Roboto"/>
              </a:rPr>
              <a:t> months </a:t>
            </a:r>
            <a:r>
              <a:rPr b="1" lang="en" sz="1800">
                <a:latin typeface="Roboto"/>
                <a:ea typeface="Roboto"/>
                <a:cs typeface="Roboto"/>
                <a:sym typeface="Roboto"/>
              </a:rPr>
              <a:t>by</a:t>
            </a:r>
            <a:r>
              <a:rPr lang="en" sz="1800">
                <a:solidFill>
                  <a:srgbClr val="CC0000"/>
                </a:solidFill>
                <a:latin typeface="Roboto"/>
                <a:ea typeface="Roboto"/>
                <a:cs typeface="Roboto"/>
                <a:sym typeface="Roboto"/>
              </a:rPr>
              <a:t> </a:t>
            </a:r>
            <a:r>
              <a:rPr b="1" lang="en" sz="1800">
                <a:latin typeface="Roboto"/>
                <a:ea typeface="Roboto"/>
                <a:cs typeface="Roboto"/>
                <a:sym typeface="Roboto"/>
              </a:rPr>
              <a:t>5</a:t>
            </a:r>
            <a:r>
              <a:rPr lang="en" sz="1800">
                <a:solidFill>
                  <a:srgbClr val="CC0000"/>
                </a:solidFill>
                <a:latin typeface="Roboto"/>
                <a:ea typeface="Roboto"/>
                <a:cs typeface="Roboto"/>
                <a:sym typeface="Roboto"/>
              </a:rPr>
              <a:t> physicians</a:t>
            </a:r>
            <a:endParaRPr sz="1800">
              <a:solidFill>
                <a:schemeClr val="dk2"/>
              </a:solidFill>
            </a:endParaRPr>
          </a:p>
          <a:p>
            <a:pPr indent="0" lvl="0" marL="0" rtl="0" algn="l">
              <a:spcBef>
                <a:spcPts val="0"/>
              </a:spcBef>
              <a:spcAft>
                <a:spcPts val="0"/>
              </a:spcAft>
              <a:buNone/>
            </a:pPr>
            <a:r>
              <a:t/>
            </a:r>
            <a:endParaRPr sz="2800">
              <a:solidFill>
                <a:srgbClr val="CC0000"/>
              </a:solidFill>
              <a:latin typeface="Roboto"/>
              <a:ea typeface="Roboto"/>
              <a:cs typeface="Roboto"/>
              <a:sym typeface="Roboto"/>
            </a:endParaRPr>
          </a:p>
        </p:txBody>
      </p:sp>
      <p:sp>
        <p:nvSpPr>
          <p:cNvPr id="122" name="Google Shape;122;p19"/>
          <p:cNvSpPr txBox="1"/>
          <p:nvPr/>
        </p:nvSpPr>
        <p:spPr>
          <a:xfrm>
            <a:off x="446875" y="2138550"/>
            <a:ext cx="5817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13</a:t>
            </a:r>
            <a:endParaRPr b="1" sz="1200">
              <a:solidFill>
                <a:schemeClr val="dk2"/>
              </a:solidFill>
            </a:endParaRPr>
          </a:p>
        </p:txBody>
      </p:sp>
      <p:sp>
        <p:nvSpPr>
          <p:cNvPr id="123" name="Google Shape;123;p19"/>
          <p:cNvSpPr txBox="1"/>
          <p:nvPr/>
        </p:nvSpPr>
        <p:spPr>
          <a:xfrm>
            <a:off x="1719225" y="2046750"/>
            <a:ext cx="5817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15</a:t>
            </a:r>
            <a:endParaRPr b="1" sz="1200">
              <a:solidFill>
                <a:schemeClr val="dk2"/>
              </a:solidFill>
            </a:endParaRPr>
          </a:p>
        </p:txBody>
      </p:sp>
      <p:sp>
        <p:nvSpPr>
          <p:cNvPr id="124" name="Google Shape;124;p19"/>
          <p:cNvSpPr txBox="1"/>
          <p:nvPr/>
        </p:nvSpPr>
        <p:spPr>
          <a:xfrm>
            <a:off x="2910325" y="1931913"/>
            <a:ext cx="5817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17</a:t>
            </a:r>
            <a:endParaRPr b="1" sz="1200">
              <a:solidFill>
                <a:schemeClr val="dk2"/>
              </a:solidFill>
            </a:endParaRPr>
          </a:p>
        </p:txBody>
      </p:sp>
      <p:sp>
        <p:nvSpPr>
          <p:cNvPr id="125" name="Google Shape;125;p19"/>
          <p:cNvSpPr txBox="1"/>
          <p:nvPr/>
        </p:nvSpPr>
        <p:spPr>
          <a:xfrm>
            <a:off x="4272425" y="4852188"/>
            <a:ext cx="5817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80000"/>
                </a:solidFill>
              </a:rPr>
              <a:t>1</a:t>
            </a:r>
            <a:endParaRPr b="1" sz="1200">
              <a:solidFill>
                <a:schemeClr val="dk2"/>
              </a:solidFill>
            </a:endParaRPr>
          </a:p>
        </p:txBody>
      </p:sp>
      <p:sp>
        <p:nvSpPr>
          <p:cNvPr id="126" name="Google Shape;126;p19"/>
          <p:cNvSpPr txBox="1"/>
          <p:nvPr/>
        </p:nvSpPr>
        <p:spPr>
          <a:xfrm>
            <a:off x="5519025" y="4332588"/>
            <a:ext cx="581700" cy="4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80000"/>
                </a:solidFill>
              </a:rPr>
              <a:t>4</a:t>
            </a:r>
            <a:endParaRPr b="1"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8076597" y="321709"/>
            <a:ext cx="669275" cy="856075"/>
          </a:xfrm>
          <a:prstGeom prst="rect">
            <a:avLst/>
          </a:prstGeom>
          <a:noFill/>
          <a:ln>
            <a:noFill/>
          </a:ln>
        </p:spPr>
      </p:pic>
      <p:sp>
        <p:nvSpPr>
          <p:cNvPr id="132" name="Google Shape;132;p20"/>
          <p:cNvSpPr txBox="1"/>
          <p:nvPr/>
        </p:nvSpPr>
        <p:spPr>
          <a:xfrm>
            <a:off x="3091800" y="882200"/>
            <a:ext cx="3558900" cy="1011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i="1" lang="en" sz="5200">
                <a:solidFill>
                  <a:srgbClr val="CC0000"/>
                </a:solidFill>
                <a:latin typeface="Roboto"/>
                <a:ea typeface="Roboto"/>
                <a:cs typeface="Roboto"/>
                <a:sym typeface="Roboto"/>
              </a:rPr>
              <a:t>Thank You!</a:t>
            </a:r>
            <a:endParaRPr i="1" sz="2400">
              <a:solidFill>
                <a:srgbClr val="CC0000"/>
              </a:solidFill>
              <a:latin typeface="Roboto"/>
              <a:ea typeface="Roboto"/>
              <a:cs typeface="Roboto"/>
              <a:sym typeface="Roboto"/>
            </a:endParaRPr>
          </a:p>
        </p:txBody>
      </p:sp>
      <p:sp>
        <p:nvSpPr>
          <p:cNvPr id="133" name="Google Shape;133;p20"/>
          <p:cNvSpPr txBox="1"/>
          <p:nvPr/>
        </p:nvSpPr>
        <p:spPr>
          <a:xfrm>
            <a:off x="4301900" y="1935800"/>
            <a:ext cx="2630700" cy="555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400">
                <a:solidFill>
                  <a:srgbClr val="CC0000"/>
                </a:solidFill>
                <a:latin typeface="Roboto"/>
                <a:ea typeface="Roboto"/>
                <a:cs typeface="Roboto"/>
                <a:sym typeface="Roboto"/>
              </a:rPr>
              <a:t> -Team72 &amp; Weilly</a:t>
            </a:r>
            <a:endParaRPr/>
          </a:p>
        </p:txBody>
      </p:sp>
      <p:sp>
        <p:nvSpPr>
          <p:cNvPr id="134" name="Google Shape;134;p20"/>
          <p:cNvSpPr txBox="1"/>
          <p:nvPr/>
        </p:nvSpPr>
        <p:spPr>
          <a:xfrm>
            <a:off x="1207652" y="4372825"/>
            <a:ext cx="13866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CC0000"/>
                </a:solidFill>
                <a:latin typeface="Roboto"/>
                <a:ea typeface="Roboto"/>
                <a:cs typeface="Roboto"/>
                <a:sym typeface="Roboto"/>
              </a:rPr>
              <a:t>Michael Chan</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MBA</a:t>
            </a:r>
            <a:endParaRPr b="1" sz="1200">
              <a:solidFill>
                <a:srgbClr val="CC0000"/>
              </a:solidFill>
              <a:latin typeface="Roboto"/>
              <a:ea typeface="Roboto"/>
              <a:cs typeface="Roboto"/>
              <a:sym typeface="Roboto"/>
            </a:endParaRPr>
          </a:p>
        </p:txBody>
      </p:sp>
      <p:sp>
        <p:nvSpPr>
          <p:cNvPr id="135" name="Google Shape;135;p20"/>
          <p:cNvSpPr txBox="1"/>
          <p:nvPr/>
        </p:nvSpPr>
        <p:spPr>
          <a:xfrm>
            <a:off x="2733849" y="4372825"/>
            <a:ext cx="12750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Zach Gittelman</a:t>
            </a:r>
            <a:endParaRPr b="1" sz="1200">
              <a:solidFill>
                <a:srgbClr val="CC0000"/>
              </a:solidFill>
              <a:latin typeface="Roboto"/>
              <a:ea typeface="Roboto"/>
              <a:cs typeface="Roboto"/>
              <a:sym typeface="Roboto"/>
            </a:endParaRPr>
          </a:p>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HT</a:t>
            </a:r>
            <a:endParaRPr b="1" sz="1200">
              <a:solidFill>
                <a:srgbClr val="CC0000"/>
              </a:solidFill>
              <a:latin typeface="Roboto"/>
              <a:ea typeface="Roboto"/>
              <a:cs typeface="Roboto"/>
              <a:sym typeface="Roboto"/>
            </a:endParaRPr>
          </a:p>
        </p:txBody>
      </p:sp>
      <p:sp>
        <p:nvSpPr>
          <p:cNvPr id="136" name="Google Shape;136;p20"/>
          <p:cNvSpPr txBox="1"/>
          <p:nvPr/>
        </p:nvSpPr>
        <p:spPr>
          <a:xfrm>
            <a:off x="4241006" y="4372825"/>
            <a:ext cx="11154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Alex Popeil</a:t>
            </a:r>
            <a:endParaRPr b="1" sz="1200">
              <a:solidFill>
                <a:srgbClr val="CC0000"/>
              </a:solidFill>
              <a:latin typeface="Roboto"/>
              <a:ea typeface="Roboto"/>
              <a:cs typeface="Roboto"/>
              <a:sym typeface="Roboto"/>
            </a:endParaRPr>
          </a:p>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CS</a:t>
            </a:r>
            <a:endParaRPr b="1" sz="1200">
              <a:solidFill>
                <a:srgbClr val="CC0000"/>
              </a:solidFill>
              <a:latin typeface="Roboto"/>
              <a:ea typeface="Roboto"/>
              <a:cs typeface="Roboto"/>
              <a:sym typeface="Roboto"/>
            </a:endParaRPr>
          </a:p>
        </p:txBody>
      </p:sp>
      <p:sp>
        <p:nvSpPr>
          <p:cNvPr id="137" name="Google Shape;137;p20"/>
          <p:cNvSpPr txBox="1"/>
          <p:nvPr/>
        </p:nvSpPr>
        <p:spPr>
          <a:xfrm>
            <a:off x="5436002" y="4372825"/>
            <a:ext cx="1572000" cy="4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CC0000"/>
                </a:solidFill>
                <a:latin typeface="Roboto"/>
                <a:ea typeface="Roboto"/>
                <a:cs typeface="Roboto"/>
                <a:sym typeface="Roboto"/>
              </a:rPr>
              <a:t>Catherine Wang</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ORIE</a:t>
            </a:r>
            <a:endParaRPr b="1" sz="1200">
              <a:solidFill>
                <a:srgbClr val="CC0000"/>
              </a:solidFill>
              <a:latin typeface="Roboto"/>
              <a:ea typeface="Roboto"/>
              <a:cs typeface="Roboto"/>
              <a:sym typeface="Roboto"/>
            </a:endParaRPr>
          </a:p>
        </p:txBody>
      </p:sp>
      <p:sp>
        <p:nvSpPr>
          <p:cNvPr id="138" name="Google Shape;138;p20"/>
          <p:cNvSpPr txBox="1"/>
          <p:nvPr/>
        </p:nvSpPr>
        <p:spPr>
          <a:xfrm>
            <a:off x="7003148" y="4372825"/>
            <a:ext cx="11154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CC0000"/>
                </a:solidFill>
                <a:latin typeface="Roboto"/>
                <a:ea typeface="Roboto"/>
                <a:cs typeface="Roboto"/>
                <a:sym typeface="Roboto"/>
              </a:rPr>
              <a:t>Jenny Yi</a:t>
            </a:r>
            <a:endParaRPr b="1" sz="1200">
              <a:solidFill>
                <a:srgbClr val="CC0000"/>
              </a:solidFill>
              <a:latin typeface="Roboto"/>
              <a:ea typeface="Roboto"/>
              <a:cs typeface="Roboto"/>
              <a:sym typeface="Roboto"/>
            </a:endParaRPr>
          </a:p>
          <a:p>
            <a:pPr indent="0" lvl="0" marL="0" rtl="0" algn="ctr">
              <a:spcBef>
                <a:spcPts val="0"/>
              </a:spcBef>
              <a:spcAft>
                <a:spcPts val="0"/>
              </a:spcAft>
              <a:buNone/>
            </a:pPr>
            <a:r>
              <a:rPr b="1" lang="en" sz="1200">
                <a:solidFill>
                  <a:srgbClr val="CC0000"/>
                </a:solidFill>
                <a:latin typeface="Roboto"/>
                <a:ea typeface="Roboto"/>
                <a:cs typeface="Roboto"/>
                <a:sym typeface="Roboto"/>
              </a:rPr>
              <a:t>AAP</a:t>
            </a:r>
            <a:endParaRPr b="1" sz="1200">
              <a:solidFill>
                <a:srgbClr val="CC0000"/>
              </a:solidFill>
              <a:latin typeface="Roboto"/>
              <a:ea typeface="Roboto"/>
              <a:cs typeface="Roboto"/>
              <a:sym typeface="Roboto"/>
            </a:endParaRPr>
          </a:p>
        </p:txBody>
      </p:sp>
      <p:pic>
        <p:nvPicPr>
          <p:cNvPr id="139" name="Google Shape;139;p20"/>
          <p:cNvPicPr preferRelativeResize="0"/>
          <p:nvPr/>
        </p:nvPicPr>
        <p:blipFill rotWithShape="1">
          <a:blip r:embed="rId4">
            <a:alphaModFix/>
          </a:blip>
          <a:srcRect b="11777" l="0" r="0" t="0"/>
          <a:stretch/>
        </p:blipFill>
        <p:spPr>
          <a:xfrm>
            <a:off x="4118067" y="3055410"/>
            <a:ext cx="1227300" cy="1227300"/>
          </a:xfrm>
          <a:prstGeom prst="ellipse">
            <a:avLst/>
          </a:prstGeom>
          <a:noFill/>
          <a:ln>
            <a:noFill/>
          </a:ln>
        </p:spPr>
      </p:pic>
      <p:pic>
        <p:nvPicPr>
          <p:cNvPr id="140" name="Google Shape;140;p20"/>
          <p:cNvPicPr preferRelativeResize="0"/>
          <p:nvPr/>
        </p:nvPicPr>
        <p:blipFill rotWithShape="1">
          <a:blip r:embed="rId5">
            <a:alphaModFix/>
          </a:blip>
          <a:srcRect b="20809" l="10241" r="11215" t="2201"/>
          <a:stretch/>
        </p:blipFill>
        <p:spPr>
          <a:xfrm>
            <a:off x="1286101" y="3055410"/>
            <a:ext cx="1229700" cy="1227300"/>
          </a:xfrm>
          <a:prstGeom prst="ellipse">
            <a:avLst/>
          </a:prstGeom>
          <a:noFill/>
          <a:ln>
            <a:noFill/>
          </a:ln>
        </p:spPr>
      </p:pic>
      <p:pic>
        <p:nvPicPr>
          <p:cNvPr id="141" name="Google Shape;141;p20"/>
          <p:cNvPicPr preferRelativeResize="0"/>
          <p:nvPr/>
        </p:nvPicPr>
        <p:blipFill rotWithShape="1">
          <a:blip r:embed="rId6">
            <a:alphaModFix/>
          </a:blip>
          <a:srcRect b="12501" l="0" r="0" t="8221"/>
          <a:stretch/>
        </p:blipFill>
        <p:spPr>
          <a:xfrm>
            <a:off x="2704747" y="3054026"/>
            <a:ext cx="1227300" cy="1229700"/>
          </a:xfrm>
          <a:prstGeom prst="ellipse">
            <a:avLst/>
          </a:prstGeom>
          <a:noFill/>
          <a:ln>
            <a:noFill/>
          </a:ln>
        </p:spPr>
      </p:pic>
      <p:pic>
        <p:nvPicPr>
          <p:cNvPr id="142" name="Google Shape;142;p20"/>
          <p:cNvPicPr preferRelativeResize="0"/>
          <p:nvPr/>
        </p:nvPicPr>
        <p:blipFill>
          <a:blip r:embed="rId7">
            <a:alphaModFix/>
          </a:blip>
          <a:stretch>
            <a:fillRect/>
          </a:stretch>
        </p:blipFill>
        <p:spPr>
          <a:xfrm>
            <a:off x="5524992" y="3054025"/>
            <a:ext cx="1229700" cy="1229700"/>
          </a:xfrm>
          <a:prstGeom prst="ellipse">
            <a:avLst/>
          </a:prstGeom>
          <a:noFill/>
          <a:ln>
            <a:noFill/>
          </a:ln>
        </p:spPr>
      </p:pic>
      <p:pic>
        <p:nvPicPr>
          <p:cNvPr id="143" name="Google Shape;143;p20"/>
          <p:cNvPicPr preferRelativeResize="0"/>
          <p:nvPr/>
        </p:nvPicPr>
        <p:blipFill rotWithShape="1">
          <a:blip r:embed="rId8">
            <a:alphaModFix/>
          </a:blip>
          <a:srcRect b="23131" l="0" r="0" t="12451"/>
          <a:stretch/>
        </p:blipFill>
        <p:spPr>
          <a:xfrm>
            <a:off x="6934664" y="3055410"/>
            <a:ext cx="1227300" cy="1227300"/>
          </a:xfrm>
          <a:prstGeom prst="ellipse">
            <a:avLst/>
          </a:prstGeom>
          <a:noFill/>
          <a:ln>
            <a:noFill/>
          </a:ln>
        </p:spPr>
      </p:pic>
      <p:pic>
        <p:nvPicPr>
          <p:cNvPr id="144" name="Google Shape;144;p20"/>
          <p:cNvPicPr preferRelativeResize="0"/>
          <p:nvPr/>
        </p:nvPicPr>
        <p:blipFill>
          <a:blip r:embed="rId9">
            <a:alphaModFix/>
          </a:blip>
          <a:stretch>
            <a:fillRect/>
          </a:stretch>
        </p:blipFill>
        <p:spPr>
          <a:xfrm>
            <a:off x="767825" y="531475"/>
            <a:ext cx="2266253" cy="205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