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9"/>
  </p:notesMasterIdLst>
  <p:sldIdLst>
    <p:sldId id="256" r:id="rId2"/>
    <p:sldId id="264" r:id="rId3"/>
    <p:sldId id="267" r:id="rId4"/>
    <p:sldId id="269" r:id="rId5"/>
    <p:sldId id="271" r:id="rId6"/>
    <p:sldId id="268" r:id="rId7"/>
    <p:sldId id="274" r:id="rId8"/>
    <p:sldId id="275" r:id="rId9"/>
    <p:sldId id="272" r:id="rId10"/>
    <p:sldId id="270" r:id="rId11"/>
    <p:sldId id="273" r:id="rId12"/>
    <p:sldId id="276" r:id="rId13"/>
    <p:sldId id="261" r:id="rId14"/>
    <p:sldId id="266" r:id="rId15"/>
    <p:sldId id="265" r:id="rId16"/>
    <p:sldId id="262" r:id="rId17"/>
    <p:sldId id="263"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0C51F1-C0F9-4812-9A72-9A05854A15D3}" v="1003" dt="2023-07-16T21:50:10.468"/>
    <p1510:client id="{4E30EE6A-3529-CE3F-0B79-8B921BA5FFFC}" v="1" dt="2023-05-10T20:42:30.796"/>
    <p1510:client id="{8E7D66FC-B2FA-936F-861A-1010F065DB55}" v="121" dt="2023-05-10T15:42:57.410"/>
    <p1510:client id="{BD1CCD41-4025-DB49-7B47-4D67EF60C9F7}" v="1360" dt="2023-07-17T03:29:00.212"/>
    <p1510:client id="{F6CAFA53-FB8A-F214-898D-69C55103832E}" v="431" dt="2023-05-10T17:18:05.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ACE42A-BD0C-43FC-B6C3-90DC2BBB678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DDC80CC-2379-4CD1-86E2-E4F5F5584144}">
      <dgm:prSet/>
      <dgm:spPr/>
      <dgm:t>
        <a:bodyPr/>
        <a:lstStyle/>
        <a:p>
          <a:pPr>
            <a:lnSpc>
              <a:spcPct val="100000"/>
            </a:lnSpc>
          </a:pPr>
          <a:r>
            <a:rPr lang="en-US"/>
            <a:t>GBC achieved a remarkable accuracy of 98.21%, making it a reliable choice for medical diagnosis and decision-making.</a:t>
          </a:r>
        </a:p>
      </dgm:t>
    </dgm:pt>
    <dgm:pt modelId="{A1D9A494-A37D-4B31-BC27-67D01AC59AFD}" type="parTrans" cxnId="{0364A2F5-DE5F-46BD-93B0-84BD7443C18C}">
      <dgm:prSet/>
      <dgm:spPr/>
      <dgm:t>
        <a:bodyPr/>
        <a:lstStyle/>
        <a:p>
          <a:endParaRPr lang="en-US"/>
        </a:p>
      </dgm:t>
    </dgm:pt>
    <dgm:pt modelId="{BB002D9B-958E-4319-AE91-C1E8DC3931EF}" type="sibTrans" cxnId="{0364A2F5-DE5F-46BD-93B0-84BD7443C18C}">
      <dgm:prSet/>
      <dgm:spPr/>
      <dgm:t>
        <a:bodyPr/>
        <a:lstStyle/>
        <a:p>
          <a:pPr>
            <a:lnSpc>
              <a:spcPct val="100000"/>
            </a:lnSpc>
          </a:pPr>
          <a:endParaRPr lang="en-US"/>
        </a:p>
      </dgm:t>
    </dgm:pt>
    <dgm:pt modelId="{3B3192F2-1C41-4894-BACF-C2BEA4351E1B}">
      <dgm:prSet/>
      <dgm:spPr/>
      <dgm:t>
        <a:bodyPr/>
        <a:lstStyle/>
        <a:p>
          <a:pPr>
            <a:lnSpc>
              <a:spcPct val="100000"/>
            </a:lnSpc>
          </a:pPr>
          <a:r>
            <a:rPr lang="en-US"/>
            <a:t>With a precision score of 96.55%, GBC accurately predicts patients with cardiovascular disease, reducing false positives and unnecessary interventions.</a:t>
          </a:r>
        </a:p>
      </dgm:t>
    </dgm:pt>
    <dgm:pt modelId="{B0816731-F700-4E33-BD84-C9F49311F9F3}" type="parTrans" cxnId="{0B9D2C6B-786A-4AA4-9871-3899892BA8F1}">
      <dgm:prSet/>
      <dgm:spPr/>
      <dgm:t>
        <a:bodyPr/>
        <a:lstStyle/>
        <a:p>
          <a:endParaRPr lang="en-US"/>
        </a:p>
      </dgm:t>
    </dgm:pt>
    <dgm:pt modelId="{A021A1C5-7AE3-43AF-A78E-58F196C15848}" type="sibTrans" cxnId="{0B9D2C6B-786A-4AA4-9871-3899892BA8F1}">
      <dgm:prSet/>
      <dgm:spPr/>
      <dgm:t>
        <a:bodyPr/>
        <a:lstStyle/>
        <a:p>
          <a:pPr>
            <a:lnSpc>
              <a:spcPct val="100000"/>
            </a:lnSpc>
          </a:pPr>
          <a:endParaRPr lang="en-US"/>
        </a:p>
      </dgm:t>
    </dgm:pt>
    <dgm:pt modelId="{B70A51DD-3737-4428-9FDC-D682DE650C4A}">
      <dgm:prSet/>
      <dgm:spPr/>
      <dgm:t>
        <a:bodyPr/>
        <a:lstStyle/>
        <a:p>
          <a:pPr>
            <a:lnSpc>
              <a:spcPct val="100000"/>
            </a:lnSpc>
          </a:pPr>
          <a:r>
            <a:rPr lang="en-US"/>
            <a:t>GBC's recall score of 1.00% means it correctly identified all actual positive cases of cardiovascular disease, ensuring no patients who need medical attention are missed.</a:t>
          </a:r>
        </a:p>
      </dgm:t>
    </dgm:pt>
    <dgm:pt modelId="{328063E3-171A-4FB5-8F43-E3649848E140}" type="parTrans" cxnId="{2C7E9BFE-51AB-4999-A47C-6DE725834AD0}">
      <dgm:prSet/>
      <dgm:spPr/>
      <dgm:t>
        <a:bodyPr/>
        <a:lstStyle/>
        <a:p>
          <a:endParaRPr lang="en-US"/>
        </a:p>
      </dgm:t>
    </dgm:pt>
    <dgm:pt modelId="{9CAAEE6C-BC6A-4235-A6D3-CF6C2191ECD2}" type="sibTrans" cxnId="{2C7E9BFE-51AB-4999-A47C-6DE725834AD0}">
      <dgm:prSet/>
      <dgm:spPr/>
      <dgm:t>
        <a:bodyPr/>
        <a:lstStyle/>
        <a:p>
          <a:pPr>
            <a:lnSpc>
              <a:spcPct val="100000"/>
            </a:lnSpc>
          </a:pPr>
          <a:endParaRPr lang="en-US"/>
        </a:p>
      </dgm:t>
    </dgm:pt>
    <dgm:pt modelId="{947F3AB9-9E54-4995-94C2-F60653E2E751}">
      <dgm:prSet/>
      <dgm:spPr/>
      <dgm:t>
        <a:bodyPr/>
        <a:lstStyle/>
        <a:p>
          <a:pPr>
            <a:lnSpc>
              <a:spcPct val="100000"/>
            </a:lnSpc>
          </a:pPr>
          <a:r>
            <a:rPr lang="en-US"/>
            <a:t>GBC achieved an F1 score of 98.25%, striking a balance between precision and recall, making it suitable for tasks where both aspects are crucial.</a:t>
          </a:r>
        </a:p>
      </dgm:t>
    </dgm:pt>
    <dgm:pt modelId="{960BB828-B541-409B-9D03-A38B6CD3CBAD}" type="parTrans" cxnId="{CAAD1DEA-BB39-4010-9B9D-ECE93614AC63}">
      <dgm:prSet/>
      <dgm:spPr/>
      <dgm:t>
        <a:bodyPr/>
        <a:lstStyle/>
        <a:p>
          <a:endParaRPr lang="en-US"/>
        </a:p>
      </dgm:t>
    </dgm:pt>
    <dgm:pt modelId="{2C995A68-ACA2-4A81-9FE9-39E2C9681CC7}" type="sibTrans" cxnId="{CAAD1DEA-BB39-4010-9B9D-ECE93614AC63}">
      <dgm:prSet/>
      <dgm:spPr/>
      <dgm:t>
        <a:bodyPr/>
        <a:lstStyle/>
        <a:p>
          <a:endParaRPr lang="en-US"/>
        </a:p>
      </dgm:t>
    </dgm:pt>
    <dgm:pt modelId="{84C6CED5-17B5-4BDC-9F5D-D6FE868924C6}" type="pres">
      <dgm:prSet presAssocID="{A9ACE42A-BD0C-43FC-B6C3-90DC2BBB678B}" presName="root" presStyleCnt="0">
        <dgm:presLayoutVars>
          <dgm:dir/>
          <dgm:resizeHandles val="exact"/>
        </dgm:presLayoutVars>
      </dgm:prSet>
      <dgm:spPr/>
    </dgm:pt>
    <dgm:pt modelId="{E45F1E4F-2DBC-49C4-82CB-3EE8298B7893}" type="pres">
      <dgm:prSet presAssocID="{A9ACE42A-BD0C-43FC-B6C3-90DC2BBB678B}" presName="container" presStyleCnt="0">
        <dgm:presLayoutVars>
          <dgm:dir/>
          <dgm:resizeHandles val="exact"/>
        </dgm:presLayoutVars>
      </dgm:prSet>
      <dgm:spPr/>
    </dgm:pt>
    <dgm:pt modelId="{7262239B-4531-4696-99EA-190A07E8A722}" type="pres">
      <dgm:prSet presAssocID="{9DDC80CC-2379-4CD1-86E2-E4F5F5584144}" presName="compNode" presStyleCnt="0"/>
      <dgm:spPr/>
    </dgm:pt>
    <dgm:pt modelId="{FC54EEB0-A7C4-406C-B522-8B0BF8D2CEF1}" type="pres">
      <dgm:prSet presAssocID="{9DDC80CC-2379-4CD1-86E2-E4F5F5584144}" presName="iconBgRect" presStyleLbl="bgShp" presStyleIdx="0" presStyleCnt="4"/>
      <dgm:spPr/>
    </dgm:pt>
    <dgm:pt modelId="{7E420E3D-102F-4252-8F20-7A440D50DFD9}" type="pres">
      <dgm:prSet presAssocID="{9DDC80CC-2379-4CD1-86E2-E4F5F55841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st tubes"/>
        </a:ext>
      </dgm:extLst>
    </dgm:pt>
    <dgm:pt modelId="{59E8CE1F-B3D7-4CFA-8C1B-B19784576714}" type="pres">
      <dgm:prSet presAssocID="{9DDC80CC-2379-4CD1-86E2-E4F5F5584144}" presName="spaceRect" presStyleCnt="0"/>
      <dgm:spPr/>
    </dgm:pt>
    <dgm:pt modelId="{B3CBD8A3-2F97-4092-8C9E-AD43BD20DD2D}" type="pres">
      <dgm:prSet presAssocID="{9DDC80CC-2379-4CD1-86E2-E4F5F5584144}" presName="textRect" presStyleLbl="revTx" presStyleIdx="0" presStyleCnt="4">
        <dgm:presLayoutVars>
          <dgm:chMax val="1"/>
          <dgm:chPref val="1"/>
        </dgm:presLayoutVars>
      </dgm:prSet>
      <dgm:spPr/>
    </dgm:pt>
    <dgm:pt modelId="{2B3DA559-1975-40B5-8306-A7393AA704E0}" type="pres">
      <dgm:prSet presAssocID="{BB002D9B-958E-4319-AE91-C1E8DC3931EF}" presName="sibTrans" presStyleLbl="sibTrans2D1" presStyleIdx="0" presStyleCnt="0"/>
      <dgm:spPr/>
    </dgm:pt>
    <dgm:pt modelId="{EC73FBCA-63AD-419C-B22F-DA0F331CD5D3}" type="pres">
      <dgm:prSet presAssocID="{3B3192F2-1C41-4894-BACF-C2BEA4351E1B}" presName="compNode" presStyleCnt="0"/>
      <dgm:spPr/>
    </dgm:pt>
    <dgm:pt modelId="{DA243029-2694-42EC-AC47-FB5CFB0AC5D9}" type="pres">
      <dgm:prSet presAssocID="{3B3192F2-1C41-4894-BACF-C2BEA4351E1B}" presName="iconBgRect" presStyleLbl="bgShp" presStyleIdx="1" presStyleCnt="4"/>
      <dgm:spPr/>
    </dgm:pt>
    <dgm:pt modelId="{D189E764-9A55-4EAE-B483-9DE7E870A049}" type="pres">
      <dgm:prSet presAssocID="{3B3192F2-1C41-4894-BACF-C2BEA4351E1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701B71E7-2630-4E48-8A6B-340DD175C33B}" type="pres">
      <dgm:prSet presAssocID="{3B3192F2-1C41-4894-BACF-C2BEA4351E1B}" presName="spaceRect" presStyleCnt="0"/>
      <dgm:spPr/>
    </dgm:pt>
    <dgm:pt modelId="{D1369C62-D15F-45F3-BD28-A516A85CE12F}" type="pres">
      <dgm:prSet presAssocID="{3B3192F2-1C41-4894-BACF-C2BEA4351E1B}" presName="textRect" presStyleLbl="revTx" presStyleIdx="1" presStyleCnt="4">
        <dgm:presLayoutVars>
          <dgm:chMax val="1"/>
          <dgm:chPref val="1"/>
        </dgm:presLayoutVars>
      </dgm:prSet>
      <dgm:spPr/>
    </dgm:pt>
    <dgm:pt modelId="{7EAF0817-A319-4285-8E9C-5ACF8006BA85}" type="pres">
      <dgm:prSet presAssocID="{A021A1C5-7AE3-43AF-A78E-58F196C15848}" presName="sibTrans" presStyleLbl="sibTrans2D1" presStyleIdx="0" presStyleCnt="0"/>
      <dgm:spPr/>
    </dgm:pt>
    <dgm:pt modelId="{79B80110-5235-453D-9D77-E9CAF799793E}" type="pres">
      <dgm:prSet presAssocID="{B70A51DD-3737-4428-9FDC-D682DE650C4A}" presName="compNode" presStyleCnt="0"/>
      <dgm:spPr/>
    </dgm:pt>
    <dgm:pt modelId="{E876A93E-3FAE-4575-971F-0CA9F825B82B}" type="pres">
      <dgm:prSet presAssocID="{B70A51DD-3737-4428-9FDC-D682DE650C4A}" presName="iconBgRect" presStyleLbl="bgShp" presStyleIdx="2" presStyleCnt="4"/>
      <dgm:spPr/>
    </dgm:pt>
    <dgm:pt modelId="{364B699E-4B90-4DF0-9784-E0353F8293BE}" type="pres">
      <dgm:prSet presAssocID="{B70A51DD-3737-4428-9FDC-D682DE650C4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rtbeat"/>
        </a:ext>
      </dgm:extLst>
    </dgm:pt>
    <dgm:pt modelId="{5F9F7168-0662-4150-9062-3E081AA38AC4}" type="pres">
      <dgm:prSet presAssocID="{B70A51DD-3737-4428-9FDC-D682DE650C4A}" presName="spaceRect" presStyleCnt="0"/>
      <dgm:spPr/>
    </dgm:pt>
    <dgm:pt modelId="{67719546-1B14-4CB5-8E45-CBE472ADA25E}" type="pres">
      <dgm:prSet presAssocID="{B70A51DD-3737-4428-9FDC-D682DE650C4A}" presName="textRect" presStyleLbl="revTx" presStyleIdx="2" presStyleCnt="4">
        <dgm:presLayoutVars>
          <dgm:chMax val="1"/>
          <dgm:chPref val="1"/>
        </dgm:presLayoutVars>
      </dgm:prSet>
      <dgm:spPr/>
    </dgm:pt>
    <dgm:pt modelId="{5AA1855B-35CD-4AA8-A822-FCB7235E7583}" type="pres">
      <dgm:prSet presAssocID="{9CAAEE6C-BC6A-4235-A6D3-CF6C2191ECD2}" presName="sibTrans" presStyleLbl="sibTrans2D1" presStyleIdx="0" presStyleCnt="0"/>
      <dgm:spPr/>
    </dgm:pt>
    <dgm:pt modelId="{B5DBE442-86E9-4431-9F57-0F4CC0457957}" type="pres">
      <dgm:prSet presAssocID="{947F3AB9-9E54-4995-94C2-F60653E2E751}" presName="compNode" presStyleCnt="0"/>
      <dgm:spPr/>
    </dgm:pt>
    <dgm:pt modelId="{7C80C0D3-901D-4607-B2E7-CE947C4D6C7C}" type="pres">
      <dgm:prSet presAssocID="{947F3AB9-9E54-4995-94C2-F60653E2E751}" presName="iconBgRect" presStyleLbl="bgShp" presStyleIdx="3" presStyleCnt="4"/>
      <dgm:spPr/>
    </dgm:pt>
    <dgm:pt modelId="{8FC65DB2-C32F-41EF-8A45-6EE6F6674D1C}" type="pres">
      <dgm:prSet presAssocID="{947F3AB9-9E54-4995-94C2-F60653E2E7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ext>
      </dgm:extLst>
    </dgm:pt>
    <dgm:pt modelId="{B9F14B71-A0C7-43BA-9CAF-EE05B2E60AD2}" type="pres">
      <dgm:prSet presAssocID="{947F3AB9-9E54-4995-94C2-F60653E2E751}" presName="spaceRect" presStyleCnt="0"/>
      <dgm:spPr/>
    </dgm:pt>
    <dgm:pt modelId="{FEB87A54-53A1-4FA6-96B0-C1C1D3E2BC81}" type="pres">
      <dgm:prSet presAssocID="{947F3AB9-9E54-4995-94C2-F60653E2E751}" presName="textRect" presStyleLbl="revTx" presStyleIdx="3" presStyleCnt="4">
        <dgm:presLayoutVars>
          <dgm:chMax val="1"/>
          <dgm:chPref val="1"/>
        </dgm:presLayoutVars>
      </dgm:prSet>
      <dgm:spPr/>
    </dgm:pt>
  </dgm:ptLst>
  <dgm:cxnLst>
    <dgm:cxn modelId="{E71AF913-AEB3-463C-A057-33C555830B5D}" type="presOf" srcId="{A021A1C5-7AE3-43AF-A78E-58F196C15848}" destId="{7EAF0817-A319-4285-8E9C-5ACF8006BA85}" srcOrd="0" destOrd="0" presId="urn:microsoft.com/office/officeart/2018/2/layout/IconCircleList"/>
    <dgm:cxn modelId="{6EC5761B-E8FD-48D2-B687-B3B2E9B05520}" type="presOf" srcId="{9DDC80CC-2379-4CD1-86E2-E4F5F5584144}" destId="{B3CBD8A3-2F97-4092-8C9E-AD43BD20DD2D}" srcOrd="0" destOrd="0" presId="urn:microsoft.com/office/officeart/2018/2/layout/IconCircleList"/>
    <dgm:cxn modelId="{4B546F25-EECF-419A-9087-DFC6DD27AA3C}" type="presOf" srcId="{947F3AB9-9E54-4995-94C2-F60653E2E751}" destId="{FEB87A54-53A1-4FA6-96B0-C1C1D3E2BC81}" srcOrd="0" destOrd="0" presId="urn:microsoft.com/office/officeart/2018/2/layout/IconCircleList"/>
    <dgm:cxn modelId="{4D05892A-9615-4F30-9AA6-7235839CC782}" type="presOf" srcId="{BB002D9B-958E-4319-AE91-C1E8DC3931EF}" destId="{2B3DA559-1975-40B5-8306-A7393AA704E0}" srcOrd="0" destOrd="0" presId="urn:microsoft.com/office/officeart/2018/2/layout/IconCircleList"/>
    <dgm:cxn modelId="{1C963661-D236-4519-9E30-770533A5B8F5}" type="presOf" srcId="{3B3192F2-1C41-4894-BACF-C2BEA4351E1B}" destId="{D1369C62-D15F-45F3-BD28-A516A85CE12F}" srcOrd="0" destOrd="0" presId="urn:microsoft.com/office/officeart/2018/2/layout/IconCircleList"/>
    <dgm:cxn modelId="{0B9D2C6B-786A-4AA4-9871-3899892BA8F1}" srcId="{A9ACE42A-BD0C-43FC-B6C3-90DC2BBB678B}" destId="{3B3192F2-1C41-4894-BACF-C2BEA4351E1B}" srcOrd="1" destOrd="0" parTransId="{B0816731-F700-4E33-BD84-C9F49311F9F3}" sibTransId="{A021A1C5-7AE3-43AF-A78E-58F196C15848}"/>
    <dgm:cxn modelId="{32B1FF82-1142-4EB0-8C83-182D4917EEE4}" type="presOf" srcId="{A9ACE42A-BD0C-43FC-B6C3-90DC2BBB678B}" destId="{84C6CED5-17B5-4BDC-9F5D-D6FE868924C6}" srcOrd="0" destOrd="0" presId="urn:microsoft.com/office/officeart/2018/2/layout/IconCircleList"/>
    <dgm:cxn modelId="{392FE8AC-1026-4B95-A71D-3A984FC6BADC}" type="presOf" srcId="{B70A51DD-3737-4428-9FDC-D682DE650C4A}" destId="{67719546-1B14-4CB5-8E45-CBE472ADA25E}" srcOrd="0" destOrd="0" presId="urn:microsoft.com/office/officeart/2018/2/layout/IconCircleList"/>
    <dgm:cxn modelId="{D8A650C4-99AD-4B3B-B197-E7E54D5FCC54}" type="presOf" srcId="{9CAAEE6C-BC6A-4235-A6D3-CF6C2191ECD2}" destId="{5AA1855B-35CD-4AA8-A822-FCB7235E7583}" srcOrd="0" destOrd="0" presId="urn:microsoft.com/office/officeart/2018/2/layout/IconCircleList"/>
    <dgm:cxn modelId="{CAAD1DEA-BB39-4010-9B9D-ECE93614AC63}" srcId="{A9ACE42A-BD0C-43FC-B6C3-90DC2BBB678B}" destId="{947F3AB9-9E54-4995-94C2-F60653E2E751}" srcOrd="3" destOrd="0" parTransId="{960BB828-B541-409B-9D03-A38B6CD3CBAD}" sibTransId="{2C995A68-ACA2-4A81-9FE9-39E2C9681CC7}"/>
    <dgm:cxn modelId="{0364A2F5-DE5F-46BD-93B0-84BD7443C18C}" srcId="{A9ACE42A-BD0C-43FC-B6C3-90DC2BBB678B}" destId="{9DDC80CC-2379-4CD1-86E2-E4F5F5584144}" srcOrd="0" destOrd="0" parTransId="{A1D9A494-A37D-4B31-BC27-67D01AC59AFD}" sibTransId="{BB002D9B-958E-4319-AE91-C1E8DC3931EF}"/>
    <dgm:cxn modelId="{2C7E9BFE-51AB-4999-A47C-6DE725834AD0}" srcId="{A9ACE42A-BD0C-43FC-B6C3-90DC2BBB678B}" destId="{B70A51DD-3737-4428-9FDC-D682DE650C4A}" srcOrd="2" destOrd="0" parTransId="{328063E3-171A-4FB5-8F43-E3649848E140}" sibTransId="{9CAAEE6C-BC6A-4235-A6D3-CF6C2191ECD2}"/>
    <dgm:cxn modelId="{32025B71-4ABB-4BF4-B069-D8D241807D4C}" type="presParOf" srcId="{84C6CED5-17B5-4BDC-9F5D-D6FE868924C6}" destId="{E45F1E4F-2DBC-49C4-82CB-3EE8298B7893}" srcOrd="0" destOrd="0" presId="urn:microsoft.com/office/officeart/2018/2/layout/IconCircleList"/>
    <dgm:cxn modelId="{EF45F7AC-08AB-460B-BCB8-0BAF382D1DC0}" type="presParOf" srcId="{E45F1E4F-2DBC-49C4-82CB-3EE8298B7893}" destId="{7262239B-4531-4696-99EA-190A07E8A722}" srcOrd="0" destOrd="0" presId="urn:microsoft.com/office/officeart/2018/2/layout/IconCircleList"/>
    <dgm:cxn modelId="{ED4D924B-C0DA-4616-B68F-BDCA70833F8C}" type="presParOf" srcId="{7262239B-4531-4696-99EA-190A07E8A722}" destId="{FC54EEB0-A7C4-406C-B522-8B0BF8D2CEF1}" srcOrd="0" destOrd="0" presId="urn:microsoft.com/office/officeart/2018/2/layout/IconCircleList"/>
    <dgm:cxn modelId="{B89DBCC8-B199-4057-B64D-7B219545F911}" type="presParOf" srcId="{7262239B-4531-4696-99EA-190A07E8A722}" destId="{7E420E3D-102F-4252-8F20-7A440D50DFD9}" srcOrd="1" destOrd="0" presId="urn:microsoft.com/office/officeart/2018/2/layout/IconCircleList"/>
    <dgm:cxn modelId="{960276E5-8CDE-4671-9ED6-82DFD06E8BBA}" type="presParOf" srcId="{7262239B-4531-4696-99EA-190A07E8A722}" destId="{59E8CE1F-B3D7-4CFA-8C1B-B19784576714}" srcOrd="2" destOrd="0" presId="urn:microsoft.com/office/officeart/2018/2/layout/IconCircleList"/>
    <dgm:cxn modelId="{DA859F93-F731-4A16-99AF-B3F7D4BAC4D1}" type="presParOf" srcId="{7262239B-4531-4696-99EA-190A07E8A722}" destId="{B3CBD8A3-2F97-4092-8C9E-AD43BD20DD2D}" srcOrd="3" destOrd="0" presId="urn:microsoft.com/office/officeart/2018/2/layout/IconCircleList"/>
    <dgm:cxn modelId="{6A54DE56-AA35-4AA1-B826-4B1009578D54}" type="presParOf" srcId="{E45F1E4F-2DBC-49C4-82CB-3EE8298B7893}" destId="{2B3DA559-1975-40B5-8306-A7393AA704E0}" srcOrd="1" destOrd="0" presId="urn:microsoft.com/office/officeart/2018/2/layout/IconCircleList"/>
    <dgm:cxn modelId="{E1A0CD91-669F-4F3F-BAEB-4071BB7CD070}" type="presParOf" srcId="{E45F1E4F-2DBC-49C4-82CB-3EE8298B7893}" destId="{EC73FBCA-63AD-419C-B22F-DA0F331CD5D3}" srcOrd="2" destOrd="0" presId="urn:microsoft.com/office/officeart/2018/2/layout/IconCircleList"/>
    <dgm:cxn modelId="{0E2C3959-D139-4A52-850E-55663E138CD0}" type="presParOf" srcId="{EC73FBCA-63AD-419C-B22F-DA0F331CD5D3}" destId="{DA243029-2694-42EC-AC47-FB5CFB0AC5D9}" srcOrd="0" destOrd="0" presId="urn:microsoft.com/office/officeart/2018/2/layout/IconCircleList"/>
    <dgm:cxn modelId="{4DD447C0-0B5C-46CF-926B-57800494313F}" type="presParOf" srcId="{EC73FBCA-63AD-419C-B22F-DA0F331CD5D3}" destId="{D189E764-9A55-4EAE-B483-9DE7E870A049}" srcOrd="1" destOrd="0" presId="urn:microsoft.com/office/officeart/2018/2/layout/IconCircleList"/>
    <dgm:cxn modelId="{5C85D5C9-1B97-45AC-8946-79E5181494F0}" type="presParOf" srcId="{EC73FBCA-63AD-419C-B22F-DA0F331CD5D3}" destId="{701B71E7-2630-4E48-8A6B-340DD175C33B}" srcOrd="2" destOrd="0" presId="urn:microsoft.com/office/officeart/2018/2/layout/IconCircleList"/>
    <dgm:cxn modelId="{0EE68949-C8DF-4E12-BCCD-10CF3B712108}" type="presParOf" srcId="{EC73FBCA-63AD-419C-B22F-DA0F331CD5D3}" destId="{D1369C62-D15F-45F3-BD28-A516A85CE12F}" srcOrd="3" destOrd="0" presId="urn:microsoft.com/office/officeart/2018/2/layout/IconCircleList"/>
    <dgm:cxn modelId="{53C3188F-A6F2-480B-AE3D-DB1067B98F9F}" type="presParOf" srcId="{E45F1E4F-2DBC-49C4-82CB-3EE8298B7893}" destId="{7EAF0817-A319-4285-8E9C-5ACF8006BA85}" srcOrd="3" destOrd="0" presId="urn:microsoft.com/office/officeart/2018/2/layout/IconCircleList"/>
    <dgm:cxn modelId="{92B94094-CB8B-4E53-B232-A41C576E5ABB}" type="presParOf" srcId="{E45F1E4F-2DBC-49C4-82CB-3EE8298B7893}" destId="{79B80110-5235-453D-9D77-E9CAF799793E}" srcOrd="4" destOrd="0" presId="urn:microsoft.com/office/officeart/2018/2/layout/IconCircleList"/>
    <dgm:cxn modelId="{6850C317-71B1-4BE5-B1EE-48DC916AA89C}" type="presParOf" srcId="{79B80110-5235-453D-9D77-E9CAF799793E}" destId="{E876A93E-3FAE-4575-971F-0CA9F825B82B}" srcOrd="0" destOrd="0" presId="urn:microsoft.com/office/officeart/2018/2/layout/IconCircleList"/>
    <dgm:cxn modelId="{5FD27E37-A980-4239-8C8C-BB0D6B9C715E}" type="presParOf" srcId="{79B80110-5235-453D-9D77-E9CAF799793E}" destId="{364B699E-4B90-4DF0-9784-E0353F8293BE}" srcOrd="1" destOrd="0" presId="urn:microsoft.com/office/officeart/2018/2/layout/IconCircleList"/>
    <dgm:cxn modelId="{17E0B8A7-E981-45B1-B8AB-7FF08BA821F4}" type="presParOf" srcId="{79B80110-5235-453D-9D77-E9CAF799793E}" destId="{5F9F7168-0662-4150-9062-3E081AA38AC4}" srcOrd="2" destOrd="0" presId="urn:microsoft.com/office/officeart/2018/2/layout/IconCircleList"/>
    <dgm:cxn modelId="{0C0EF78F-BBD3-499D-8AF1-0ED8B7CB4B4E}" type="presParOf" srcId="{79B80110-5235-453D-9D77-E9CAF799793E}" destId="{67719546-1B14-4CB5-8E45-CBE472ADA25E}" srcOrd="3" destOrd="0" presId="urn:microsoft.com/office/officeart/2018/2/layout/IconCircleList"/>
    <dgm:cxn modelId="{320909E3-8FC7-4552-9042-6E4BE5D86D47}" type="presParOf" srcId="{E45F1E4F-2DBC-49C4-82CB-3EE8298B7893}" destId="{5AA1855B-35CD-4AA8-A822-FCB7235E7583}" srcOrd="5" destOrd="0" presId="urn:microsoft.com/office/officeart/2018/2/layout/IconCircleList"/>
    <dgm:cxn modelId="{0F3E489A-E7CF-4FE8-B7FF-07B2F7E8E9F2}" type="presParOf" srcId="{E45F1E4F-2DBC-49C4-82CB-3EE8298B7893}" destId="{B5DBE442-86E9-4431-9F57-0F4CC0457957}" srcOrd="6" destOrd="0" presId="urn:microsoft.com/office/officeart/2018/2/layout/IconCircleList"/>
    <dgm:cxn modelId="{27623150-E9D3-4451-9622-BC28CC3B1D01}" type="presParOf" srcId="{B5DBE442-86E9-4431-9F57-0F4CC0457957}" destId="{7C80C0D3-901D-4607-B2E7-CE947C4D6C7C}" srcOrd="0" destOrd="0" presId="urn:microsoft.com/office/officeart/2018/2/layout/IconCircleList"/>
    <dgm:cxn modelId="{FBA02137-76F9-43EF-B67B-97964A475DDF}" type="presParOf" srcId="{B5DBE442-86E9-4431-9F57-0F4CC0457957}" destId="{8FC65DB2-C32F-41EF-8A45-6EE6F6674D1C}" srcOrd="1" destOrd="0" presId="urn:microsoft.com/office/officeart/2018/2/layout/IconCircleList"/>
    <dgm:cxn modelId="{9C457BC4-7464-486E-99B1-EAC8F0E9C5BE}" type="presParOf" srcId="{B5DBE442-86E9-4431-9F57-0F4CC0457957}" destId="{B9F14B71-A0C7-43BA-9CAF-EE05B2E60AD2}" srcOrd="2" destOrd="0" presId="urn:microsoft.com/office/officeart/2018/2/layout/IconCircleList"/>
    <dgm:cxn modelId="{D7882DEA-8C5C-4E36-833B-9D1FD3E7E314}" type="presParOf" srcId="{B5DBE442-86E9-4431-9F57-0F4CC0457957}" destId="{FEB87A54-53A1-4FA6-96B0-C1C1D3E2BC8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8DA500-8B9A-411C-91B9-E079F677EF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740B2B-4005-4C44-B731-69C8E3EB6390}">
      <dgm:prSet/>
      <dgm:spPr/>
      <dgm:t>
        <a:bodyPr/>
        <a:lstStyle/>
        <a:p>
          <a:pPr rtl="0"/>
          <a:r>
            <a:rPr lang="en-US"/>
            <a:t>GBC is computationally expensive due to the sequential combination of weak learners, making it more time-consuming and resource-intensive, especially for large datasets.</a:t>
          </a:r>
          <a:r>
            <a:rPr lang="en-US">
              <a:latin typeface="Trebuchet MS" panose="020B0603020202020204"/>
            </a:rPr>
            <a:t> </a:t>
          </a:r>
          <a:endParaRPr lang="en-US"/>
        </a:p>
      </dgm:t>
    </dgm:pt>
    <dgm:pt modelId="{9F513EFC-6FD0-4F59-92E7-5F8D49EE7311}" type="parTrans" cxnId="{AAE3EEAB-F70E-420F-8B51-B9B66E5D6EDB}">
      <dgm:prSet/>
      <dgm:spPr/>
      <dgm:t>
        <a:bodyPr/>
        <a:lstStyle/>
        <a:p>
          <a:endParaRPr lang="en-US"/>
        </a:p>
      </dgm:t>
    </dgm:pt>
    <dgm:pt modelId="{B23745D9-4472-433E-8074-597BD2B8BF1B}" type="sibTrans" cxnId="{AAE3EEAB-F70E-420F-8B51-B9B66E5D6EDB}">
      <dgm:prSet/>
      <dgm:spPr/>
      <dgm:t>
        <a:bodyPr/>
        <a:lstStyle/>
        <a:p>
          <a:endParaRPr lang="en-US"/>
        </a:p>
      </dgm:t>
    </dgm:pt>
    <dgm:pt modelId="{B671D808-9E15-478F-9C15-6209F5A1A394}">
      <dgm:prSet/>
      <dgm:spPr/>
      <dgm:t>
        <a:bodyPr/>
        <a:lstStyle/>
        <a:p>
          <a:pPr rtl="0"/>
          <a:r>
            <a:rPr lang="en-US">
              <a:latin typeface="Trebuchet MS" panose="020B0603020202020204"/>
            </a:rPr>
            <a:t>Model's</a:t>
          </a:r>
          <a:r>
            <a:rPr lang="en-US"/>
            <a:t> performance heavily relies on the tuning of its hyperparameters, necessitating expert knowledge and effort to achieve optimal results.</a:t>
          </a:r>
          <a:r>
            <a:rPr lang="en-US">
              <a:latin typeface="Trebuchet MS" panose="020B0603020202020204"/>
            </a:rPr>
            <a:t> </a:t>
          </a:r>
          <a:endParaRPr lang="en-US"/>
        </a:p>
      </dgm:t>
    </dgm:pt>
    <dgm:pt modelId="{09966341-B631-4448-BF5F-3B570B5A2CAB}" type="parTrans" cxnId="{4A254F95-7CC6-450B-A2D4-ADEC50126699}">
      <dgm:prSet/>
      <dgm:spPr/>
      <dgm:t>
        <a:bodyPr/>
        <a:lstStyle/>
        <a:p>
          <a:endParaRPr lang="en-US"/>
        </a:p>
      </dgm:t>
    </dgm:pt>
    <dgm:pt modelId="{AC10B9EF-2084-4669-97A3-1FFA044C8F25}" type="sibTrans" cxnId="{4A254F95-7CC6-450B-A2D4-ADEC50126699}">
      <dgm:prSet/>
      <dgm:spPr/>
      <dgm:t>
        <a:bodyPr/>
        <a:lstStyle/>
        <a:p>
          <a:endParaRPr lang="en-US"/>
        </a:p>
      </dgm:t>
    </dgm:pt>
    <dgm:pt modelId="{B26B6D3B-D8E0-4868-AA76-62ADEA286610}">
      <dgm:prSet/>
      <dgm:spPr/>
      <dgm:t>
        <a:bodyPr/>
        <a:lstStyle/>
        <a:p>
          <a:pPr rtl="0"/>
          <a:r>
            <a:rPr lang="en-US"/>
            <a:t>GBC's sensitivity to outliers is another concern, which could lead to suboptimal performance. Preprocessing steps or outlier handling techniques may be necessary to address this issue.</a:t>
          </a:r>
          <a:r>
            <a:rPr lang="en-US">
              <a:latin typeface="Trebuchet MS" panose="020B0603020202020204"/>
            </a:rPr>
            <a:t> </a:t>
          </a:r>
          <a:endParaRPr lang="en-US"/>
        </a:p>
      </dgm:t>
    </dgm:pt>
    <dgm:pt modelId="{C012D114-52FC-4726-B329-798BE4613742}" type="parTrans" cxnId="{ED3749B0-F00C-43C2-B95E-D0552D25EDD9}">
      <dgm:prSet/>
      <dgm:spPr/>
      <dgm:t>
        <a:bodyPr/>
        <a:lstStyle/>
        <a:p>
          <a:endParaRPr lang="en-US"/>
        </a:p>
      </dgm:t>
    </dgm:pt>
    <dgm:pt modelId="{81689B5D-6471-44AA-92E2-8660719D89D9}" type="sibTrans" cxnId="{ED3749B0-F00C-43C2-B95E-D0552D25EDD9}">
      <dgm:prSet/>
      <dgm:spPr/>
      <dgm:t>
        <a:bodyPr/>
        <a:lstStyle/>
        <a:p>
          <a:endParaRPr lang="en-US"/>
        </a:p>
      </dgm:t>
    </dgm:pt>
    <dgm:pt modelId="{EC653E5F-3A34-4FF8-B716-99B1696717BC}">
      <dgm:prSet/>
      <dgm:spPr/>
      <dgm:t>
        <a:bodyPr/>
        <a:lstStyle/>
        <a:p>
          <a:r>
            <a:rPr lang="en-US">
              <a:latin typeface="Trebuchet MS" panose="020B0603020202020204"/>
            </a:rPr>
            <a:t>GBC's</a:t>
          </a:r>
          <a:r>
            <a:rPr lang="en-US"/>
            <a:t> ensemble nature with decision trees makes it less interpretable compared to simpler models like linear regression, which could be challenging for understanding its decision-making process in critical applications where transparency is essential.  </a:t>
          </a:r>
        </a:p>
      </dgm:t>
    </dgm:pt>
    <dgm:pt modelId="{C1646096-108D-4D29-9D67-555516A8048B}" type="parTrans" cxnId="{C593F873-CF73-4D58-B7E8-67A6979EBC10}">
      <dgm:prSet/>
      <dgm:spPr/>
      <dgm:t>
        <a:bodyPr/>
        <a:lstStyle/>
        <a:p>
          <a:endParaRPr lang="en-US"/>
        </a:p>
      </dgm:t>
    </dgm:pt>
    <dgm:pt modelId="{BCEAE4AA-A3D7-4639-BB63-0D589BDAF36C}" type="sibTrans" cxnId="{C593F873-CF73-4D58-B7E8-67A6979EBC10}">
      <dgm:prSet/>
      <dgm:spPr/>
      <dgm:t>
        <a:bodyPr/>
        <a:lstStyle/>
        <a:p>
          <a:endParaRPr lang="en-US"/>
        </a:p>
      </dgm:t>
    </dgm:pt>
    <dgm:pt modelId="{D47AAFC3-1291-4224-9D99-93BB734FB541}" type="pres">
      <dgm:prSet presAssocID="{4C8DA500-8B9A-411C-91B9-E079F677EFC4}" presName="root" presStyleCnt="0">
        <dgm:presLayoutVars>
          <dgm:dir/>
          <dgm:resizeHandles val="exact"/>
        </dgm:presLayoutVars>
      </dgm:prSet>
      <dgm:spPr/>
    </dgm:pt>
    <dgm:pt modelId="{2390DC8C-9453-4459-9CE4-CA27487A83A7}" type="pres">
      <dgm:prSet presAssocID="{A3740B2B-4005-4C44-B731-69C8E3EB6390}" presName="compNode" presStyleCnt="0"/>
      <dgm:spPr/>
    </dgm:pt>
    <dgm:pt modelId="{563B42C0-93F0-4B45-A749-AB30182DA218}" type="pres">
      <dgm:prSet presAssocID="{A3740B2B-4005-4C44-B731-69C8E3EB6390}" presName="bgRect" presStyleLbl="bgShp" presStyleIdx="0" presStyleCnt="4"/>
      <dgm:spPr/>
    </dgm:pt>
    <dgm:pt modelId="{3B7C070D-A526-4670-8896-9050FA9C0521}" type="pres">
      <dgm:prSet presAssocID="{A3740B2B-4005-4C44-B731-69C8E3EB63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2E786ED3-E242-40B6-8AEE-25027648A698}" type="pres">
      <dgm:prSet presAssocID="{A3740B2B-4005-4C44-B731-69C8E3EB6390}" presName="spaceRect" presStyleCnt="0"/>
      <dgm:spPr/>
    </dgm:pt>
    <dgm:pt modelId="{06B43B08-F2A2-46AE-85F0-A373510ECD12}" type="pres">
      <dgm:prSet presAssocID="{A3740B2B-4005-4C44-B731-69C8E3EB6390}" presName="parTx" presStyleLbl="revTx" presStyleIdx="0" presStyleCnt="4">
        <dgm:presLayoutVars>
          <dgm:chMax val="0"/>
          <dgm:chPref val="0"/>
        </dgm:presLayoutVars>
      </dgm:prSet>
      <dgm:spPr/>
    </dgm:pt>
    <dgm:pt modelId="{6E449012-6AFF-4BDB-9F12-505680356357}" type="pres">
      <dgm:prSet presAssocID="{B23745D9-4472-433E-8074-597BD2B8BF1B}" presName="sibTrans" presStyleCnt="0"/>
      <dgm:spPr/>
    </dgm:pt>
    <dgm:pt modelId="{CA309712-F483-44DF-81FC-7A59560279A2}" type="pres">
      <dgm:prSet presAssocID="{B671D808-9E15-478F-9C15-6209F5A1A394}" presName="compNode" presStyleCnt="0"/>
      <dgm:spPr/>
    </dgm:pt>
    <dgm:pt modelId="{93777D36-CE79-4FBD-B47D-B49C15BD5770}" type="pres">
      <dgm:prSet presAssocID="{B671D808-9E15-478F-9C15-6209F5A1A394}" presName="bgRect" presStyleLbl="bgShp" presStyleIdx="1" presStyleCnt="4"/>
      <dgm:spPr/>
    </dgm:pt>
    <dgm:pt modelId="{B6F12436-DF6B-4904-B2FF-62A1DD31B321}" type="pres">
      <dgm:prSet presAssocID="{B671D808-9E15-478F-9C15-6209F5A1A3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4B82A46A-1C04-4D5E-8B83-AB2B8C2FB5DF}" type="pres">
      <dgm:prSet presAssocID="{B671D808-9E15-478F-9C15-6209F5A1A394}" presName="spaceRect" presStyleCnt="0"/>
      <dgm:spPr/>
    </dgm:pt>
    <dgm:pt modelId="{E0F7E52E-A035-4049-ADCE-D3F7F284BA7C}" type="pres">
      <dgm:prSet presAssocID="{B671D808-9E15-478F-9C15-6209F5A1A394}" presName="parTx" presStyleLbl="revTx" presStyleIdx="1" presStyleCnt="4">
        <dgm:presLayoutVars>
          <dgm:chMax val="0"/>
          <dgm:chPref val="0"/>
        </dgm:presLayoutVars>
      </dgm:prSet>
      <dgm:spPr/>
    </dgm:pt>
    <dgm:pt modelId="{377504BB-755A-4EB2-A0D4-1067A48A13C2}" type="pres">
      <dgm:prSet presAssocID="{AC10B9EF-2084-4669-97A3-1FFA044C8F25}" presName="sibTrans" presStyleCnt="0"/>
      <dgm:spPr/>
    </dgm:pt>
    <dgm:pt modelId="{D313DAC5-2E08-4CA9-86B2-43332E0EC58F}" type="pres">
      <dgm:prSet presAssocID="{B26B6D3B-D8E0-4868-AA76-62ADEA286610}" presName="compNode" presStyleCnt="0"/>
      <dgm:spPr/>
    </dgm:pt>
    <dgm:pt modelId="{B1F873BD-6B12-4758-BD62-ECF63FE32416}" type="pres">
      <dgm:prSet presAssocID="{B26B6D3B-D8E0-4868-AA76-62ADEA286610}" presName="bgRect" presStyleLbl="bgShp" presStyleIdx="2" presStyleCnt="4"/>
      <dgm:spPr/>
    </dgm:pt>
    <dgm:pt modelId="{D434261F-079E-488B-BF43-E54C2132FB8C}" type="pres">
      <dgm:prSet presAssocID="{B26B6D3B-D8E0-4868-AA76-62ADEA2866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55968FB-87CD-4C01-8C5B-4FAD0137FA5D}" type="pres">
      <dgm:prSet presAssocID="{B26B6D3B-D8E0-4868-AA76-62ADEA286610}" presName="spaceRect" presStyleCnt="0"/>
      <dgm:spPr/>
    </dgm:pt>
    <dgm:pt modelId="{A661E525-6306-46FD-B37F-B442DFE499D7}" type="pres">
      <dgm:prSet presAssocID="{B26B6D3B-D8E0-4868-AA76-62ADEA286610}" presName="parTx" presStyleLbl="revTx" presStyleIdx="2" presStyleCnt="4">
        <dgm:presLayoutVars>
          <dgm:chMax val="0"/>
          <dgm:chPref val="0"/>
        </dgm:presLayoutVars>
      </dgm:prSet>
      <dgm:spPr/>
    </dgm:pt>
    <dgm:pt modelId="{BD83060A-EA01-4177-85BB-29FDF200A934}" type="pres">
      <dgm:prSet presAssocID="{81689B5D-6471-44AA-92E2-8660719D89D9}" presName="sibTrans" presStyleCnt="0"/>
      <dgm:spPr/>
    </dgm:pt>
    <dgm:pt modelId="{72EEC3CB-841E-4AFD-BD11-9EA798BD77E7}" type="pres">
      <dgm:prSet presAssocID="{EC653E5F-3A34-4FF8-B716-99B1696717BC}" presName="compNode" presStyleCnt="0"/>
      <dgm:spPr/>
    </dgm:pt>
    <dgm:pt modelId="{39CC1585-7DA4-47D9-BC5F-60F911365DA9}" type="pres">
      <dgm:prSet presAssocID="{EC653E5F-3A34-4FF8-B716-99B1696717BC}" presName="bgRect" presStyleLbl="bgShp" presStyleIdx="3" presStyleCnt="4"/>
      <dgm:spPr/>
    </dgm:pt>
    <dgm:pt modelId="{209DF070-85FA-4881-BD4B-EEB285E82317}" type="pres">
      <dgm:prSet presAssocID="{EC653E5F-3A34-4FF8-B716-99B1696717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2D38AFC0-564C-412E-BF78-5E68882769C4}" type="pres">
      <dgm:prSet presAssocID="{EC653E5F-3A34-4FF8-B716-99B1696717BC}" presName="spaceRect" presStyleCnt="0"/>
      <dgm:spPr/>
    </dgm:pt>
    <dgm:pt modelId="{9C7ACE4F-79E7-43C6-B193-FBE2E9FA58B0}" type="pres">
      <dgm:prSet presAssocID="{EC653E5F-3A34-4FF8-B716-99B1696717BC}" presName="parTx" presStyleLbl="revTx" presStyleIdx="3" presStyleCnt="4">
        <dgm:presLayoutVars>
          <dgm:chMax val="0"/>
          <dgm:chPref val="0"/>
        </dgm:presLayoutVars>
      </dgm:prSet>
      <dgm:spPr/>
    </dgm:pt>
  </dgm:ptLst>
  <dgm:cxnLst>
    <dgm:cxn modelId="{C593F873-CF73-4D58-B7E8-67A6979EBC10}" srcId="{4C8DA500-8B9A-411C-91B9-E079F677EFC4}" destId="{EC653E5F-3A34-4FF8-B716-99B1696717BC}" srcOrd="3" destOrd="0" parTransId="{C1646096-108D-4D29-9D67-555516A8048B}" sibTransId="{BCEAE4AA-A3D7-4639-BB63-0D589BDAF36C}"/>
    <dgm:cxn modelId="{6F2D3775-79FB-4271-8509-752CE9531D35}" type="presOf" srcId="{B671D808-9E15-478F-9C15-6209F5A1A394}" destId="{E0F7E52E-A035-4049-ADCE-D3F7F284BA7C}" srcOrd="0" destOrd="0" presId="urn:microsoft.com/office/officeart/2018/2/layout/IconVerticalSolidList"/>
    <dgm:cxn modelId="{398E787A-BF1C-4DF5-8160-C3B7F6986E49}" type="presOf" srcId="{EC653E5F-3A34-4FF8-B716-99B1696717BC}" destId="{9C7ACE4F-79E7-43C6-B193-FBE2E9FA58B0}" srcOrd="0" destOrd="0" presId="urn:microsoft.com/office/officeart/2018/2/layout/IconVerticalSolidList"/>
    <dgm:cxn modelId="{4A254F95-7CC6-450B-A2D4-ADEC50126699}" srcId="{4C8DA500-8B9A-411C-91B9-E079F677EFC4}" destId="{B671D808-9E15-478F-9C15-6209F5A1A394}" srcOrd="1" destOrd="0" parTransId="{09966341-B631-4448-BF5F-3B570B5A2CAB}" sibTransId="{AC10B9EF-2084-4669-97A3-1FFA044C8F25}"/>
    <dgm:cxn modelId="{AAE3EEAB-F70E-420F-8B51-B9B66E5D6EDB}" srcId="{4C8DA500-8B9A-411C-91B9-E079F677EFC4}" destId="{A3740B2B-4005-4C44-B731-69C8E3EB6390}" srcOrd="0" destOrd="0" parTransId="{9F513EFC-6FD0-4F59-92E7-5F8D49EE7311}" sibTransId="{B23745D9-4472-433E-8074-597BD2B8BF1B}"/>
    <dgm:cxn modelId="{32FA65AD-422C-457D-BFE1-47E91AC95069}" type="presOf" srcId="{A3740B2B-4005-4C44-B731-69C8E3EB6390}" destId="{06B43B08-F2A2-46AE-85F0-A373510ECD12}" srcOrd="0" destOrd="0" presId="urn:microsoft.com/office/officeart/2018/2/layout/IconVerticalSolidList"/>
    <dgm:cxn modelId="{ED3749B0-F00C-43C2-B95E-D0552D25EDD9}" srcId="{4C8DA500-8B9A-411C-91B9-E079F677EFC4}" destId="{B26B6D3B-D8E0-4868-AA76-62ADEA286610}" srcOrd="2" destOrd="0" parTransId="{C012D114-52FC-4726-B329-798BE4613742}" sibTransId="{81689B5D-6471-44AA-92E2-8660719D89D9}"/>
    <dgm:cxn modelId="{4C6340BC-3DA7-4A51-9D73-365AED8D97BE}" type="presOf" srcId="{4C8DA500-8B9A-411C-91B9-E079F677EFC4}" destId="{D47AAFC3-1291-4224-9D99-93BB734FB541}" srcOrd="0" destOrd="0" presId="urn:microsoft.com/office/officeart/2018/2/layout/IconVerticalSolidList"/>
    <dgm:cxn modelId="{3C858CD0-8D70-41CC-AEB8-40B3D79274E5}" type="presOf" srcId="{B26B6D3B-D8E0-4868-AA76-62ADEA286610}" destId="{A661E525-6306-46FD-B37F-B442DFE499D7}" srcOrd="0" destOrd="0" presId="urn:microsoft.com/office/officeart/2018/2/layout/IconVerticalSolidList"/>
    <dgm:cxn modelId="{68715F5C-9F29-4070-AC93-5B8FA48FF10B}" type="presParOf" srcId="{D47AAFC3-1291-4224-9D99-93BB734FB541}" destId="{2390DC8C-9453-4459-9CE4-CA27487A83A7}" srcOrd="0" destOrd="0" presId="urn:microsoft.com/office/officeart/2018/2/layout/IconVerticalSolidList"/>
    <dgm:cxn modelId="{A2DF427F-0D66-448E-AC22-F35861D99143}" type="presParOf" srcId="{2390DC8C-9453-4459-9CE4-CA27487A83A7}" destId="{563B42C0-93F0-4B45-A749-AB30182DA218}" srcOrd="0" destOrd="0" presId="urn:microsoft.com/office/officeart/2018/2/layout/IconVerticalSolidList"/>
    <dgm:cxn modelId="{7E761309-97E0-46D8-85A6-24EB192BAF8D}" type="presParOf" srcId="{2390DC8C-9453-4459-9CE4-CA27487A83A7}" destId="{3B7C070D-A526-4670-8896-9050FA9C0521}" srcOrd="1" destOrd="0" presId="urn:microsoft.com/office/officeart/2018/2/layout/IconVerticalSolidList"/>
    <dgm:cxn modelId="{6DABE92C-8B44-4B87-88BD-6C126E03F683}" type="presParOf" srcId="{2390DC8C-9453-4459-9CE4-CA27487A83A7}" destId="{2E786ED3-E242-40B6-8AEE-25027648A698}" srcOrd="2" destOrd="0" presId="urn:microsoft.com/office/officeart/2018/2/layout/IconVerticalSolidList"/>
    <dgm:cxn modelId="{20940DE2-5942-4611-854C-0C310B8774FB}" type="presParOf" srcId="{2390DC8C-9453-4459-9CE4-CA27487A83A7}" destId="{06B43B08-F2A2-46AE-85F0-A373510ECD12}" srcOrd="3" destOrd="0" presId="urn:microsoft.com/office/officeart/2018/2/layout/IconVerticalSolidList"/>
    <dgm:cxn modelId="{C2F9E62D-D180-4B1B-B664-21441F8F7ADD}" type="presParOf" srcId="{D47AAFC3-1291-4224-9D99-93BB734FB541}" destId="{6E449012-6AFF-4BDB-9F12-505680356357}" srcOrd="1" destOrd="0" presId="urn:microsoft.com/office/officeart/2018/2/layout/IconVerticalSolidList"/>
    <dgm:cxn modelId="{F219F0E9-046A-4BFA-BA46-6AE262C2B76D}" type="presParOf" srcId="{D47AAFC3-1291-4224-9D99-93BB734FB541}" destId="{CA309712-F483-44DF-81FC-7A59560279A2}" srcOrd="2" destOrd="0" presId="urn:microsoft.com/office/officeart/2018/2/layout/IconVerticalSolidList"/>
    <dgm:cxn modelId="{11D0EE3D-0924-4044-A154-93EAF7970842}" type="presParOf" srcId="{CA309712-F483-44DF-81FC-7A59560279A2}" destId="{93777D36-CE79-4FBD-B47D-B49C15BD5770}" srcOrd="0" destOrd="0" presId="urn:microsoft.com/office/officeart/2018/2/layout/IconVerticalSolidList"/>
    <dgm:cxn modelId="{B140257A-4441-4B05-955E-EEDAED5FCB7C}" type="presParOf" srcId="{CA309712-F483-44DF-81FC-7A59560279A2}" destId="{B6F12436-DF6B-4904-B2FF-62A1DD31B321}" srcOrd="1" destOrd="0" presId="urn:microsoft.com/office/officeart/2018/2/layout/IconVerticalSolidList"/>
    <dgm:cxn modelId="{BC581E4F-FCCC-47DE-BF8B-390448402B57}" type="presParOf" srcId="{CA309712-F483-44DF-81FC-7A59560279A2}" destId="{4B82A46A-1C04-4D5E-8B83-AB2B8C2FB5DF}" srcOrd="2" destOrd="0" presId="urn:microsoft.com/office/officeart/2018/2/layout/IconVerticalSolidList"/>
    <dgm:cxn modelId="{34A3A280-50B2-4B93-A774-94479356A933}" type="presParOf" srcId="{CA309712-F483-44DF-81FC-7A59560279A2}" destId="{E0F7E52E-A035-4049-ADCE-D3F7F284BA7C}" srcOrd="3" destOrd="0" presId="urn:microsoft.com/office/officeart/2018/2/layout/IconVerticalSolidList"/>
    <dgm:cxn modelId="{92EF34F3-294E-49B5-A693-6B509568E767}" type="presParOf" srcId="{D47AAFC3-1291-4224-9D99-93BB734FB541}" destId="{377504BB-755A-4EB2-A0D4-1067A48A13C2}" srcOrd="3" destOrd="0" presId="urn:microsoft.com/office/officeart/2018/2/layout/IconVerticalSolidList"/>
    <dgm:cxn modelId="{26FDB68A-D16C-4EC1-B68A-C7AE9B68504B}" type="presParOf" srcId="{D47AAFC3-1291-4224-9D99-93BB734FB541}" destId="{D313DAC5-2E08-4CA9-86B2-43332E0EC58F}" srcOrd="4" destOrd="0" presId="urn:microsoft.com/office/officeart/2018/2/layout/IconVerticalSolidList"/>
    <dgm:cxn modelId="{899F8C62-62F3-4582-98EA-9DDCA171F6CF}" type="presParOf" srcId="{D313DAC5-2E08-4CA9-86B2-43332E0EC58F}" destId="{B1F873BD-6B12-4758-BD62-ECF63FE32416}" srcOrd="0" destOrd="0" presId="urn:microsoft.com/office/officeart/2018/2/layout/IconVerticalSolidList"/>
    <dgm:cxn modelId="{C9D37905-A6A6-4ACD-8BCC-CB33E39401A9}" type="presParOf" srcId="{D313DAC5-2E08-4CA9-86B2-43332E0EC58F}" destId="{D434261F-079E-488B-BF43-E54C2132FB8C}" srcOrd="1" destOrd="0" presId="urn:microsoft.com/office/officeart/2018/2/layout/IconVerticalSolidList"/>
    <dgm:cxn modelId="{37B9E3A1-A330-46CA-A66D-447A50132206}" type="presParOf" srcId="{D313DAC5-2E08-4CA9-86B2-43332E0EC58F}" destId="{F55968FB-87CD-4C01-8C5B-4FAD0137FA5D}" srcOrd="2" destOrd="0" presId="urn:microsoft.com/office/officeart/2018/2/layout/IconVerticalSolidList"/>
    <dgm:cxn modelId="{EB243536-E578-4451-9246-4CF818046F3B}" type="presParOf" srcId="{D313DAC5-2E08-4CA9-86B2-43332E0EC58F}" destId="{A661E525-6306-46FD-B37F-B442DFE499D7}" srcOrd="3" destOrd="0" presId="urn:microsoft.com/office/officeart/2018/2/layout/IconVerticalSolidList"/>
    <dgm:cxn modelId="{BAE35C4C-70D8-43CD-842C-FCFEB89C6ED9}" type="presParOf" srcId="{D47AAFC3-1291-4224-9D99-93BB734FB541}" destId="{BD83060A-EA01-4177-85BB-29FDF200A934}" srcOrd="5" destOrd="0" presId="urn:microsoft.com/office/officeart/2018/2/layout/IconVerticalSolidList"/>
    <dgm:cxn modelId="{3E3F340D-8CCE-4FB6-9EA2-787177B4E107}" type="presParOf" srcId="{D47AAFC3-1291-4224-9D99-93BB734FB541}" destId="{72EEC3CB-841E-4AFD-BD11-9EA798BD77E7}" srcOrd="6" destOrd="0" presId="urn:microsoft.com/office/officeart/2018/2/layout/IconVerticalSolidList"/>
    <dgm:cxn modelId="{F6DB7BC7-B08B-4FCF-AC33-2431B4B90EA7}" type="presParOf" srcId="{72EEC3CB-841E-4AFD-BD11-9EA798BD77E7}" destId="{39CC1585-7DA4-47D9-BC5F-60F911365DA9}" srcOrd="0" destOrd="0" presId="urn:microsoft.com/office/officeart/2018/2/layout/IconVerticalSolidList"/>
    <dgm:cxn modelId="{738DF20E-2552-4036-8F2A-02406BB454C0}" type="presParOf" srcId="{72EEC3CB-841E-4AFD-BD11-9EA798BD77E7}" destId="{209DF070-85FA-4881-BD4B-EEB285E82317}" srcOrd="1" destOrd="0" presId="urn:microsoft.com/office/officeart/2018/2/layout/IconVerticalSolidList"/>
    <dgm:cxn modelId="{62FEA49E-77B4-4DDA-A622-2FCECBA005E1}" type="presParOf" srcId="{72EEC3CB-841E-4AFD-BD11-9EA798BD77E7}" destId="{2D38AFC0-564C-412E-BF78-5E68882769C4}" srcOrd="2" destOrd="0" presId="urn:microsoft.com/office/officeart/2018/2/layout/IconVerticalSolidList"/>
    <dgm:cxn modelId="{7B9A2D7C-09A3-4B72-8550-970346E5B1D5}" type="presParOf" srcId="{72EEC3CB-841E-4AFD-BD11-9EA798BD77E7}" destId="{9C7ACE4F-79E7-43C6-B193-FBE2E9FA58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EB5DB6-F10B-4788-86F9-4AD5D948637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ACF294C-02CF-42BB-A432-CC02199CFC6D}">
      <dgm:prSet/>
      <dgm:spPr/>
      <dgm:t>
        <a:bodyPr/>
        <a:lstStyle/>
        <a:p>
          <a:pPr>
            <a:lnSpc>
              <a:spcPct val="100000"/>
            </a:lnSpc>
            <a:defRPr cap="all"/>
          </a:pPr>
          <a:r>
            <a:rPr lang="en-US" dirty="0">
              <a:latin typeface="Times New Roman"/>
              <a:cs typeface="Times New Roman"/>
            </a:rPr>
            <a:t>Healthcare and Medical Diagnosis</a:t>
          </a:r>
        </a:p>
      </dgm:t>
    </dgm:pt>
    <dgm:pt modelId="{E14C2F4E-C1FA-407E-9951-CDFA7EB83E1E}" type="parTrans" cxnId="{B3CDB36D-41C0-4FC9-9244-0957132250F7}">
      <dgm:prSet/>
      <dgm:spPr/>
      <dgm:t>
        <a:bodyPr/>
        <a:lstStyle/>
        <a:p>
          <a:endParaRPr lang="en-US"/>
        </a:p>
      </dgm:t>
    </dgm:pt>
    <dgm:pt modelId="{1523C3B1-9F75-4355-8E79-ADDE95371805}" type="sibTrans" cxnId="{B3CDB36D-41C0-4FC9-9244-0957132250F7}">
      <dgm:prSet/>
      <dgm:spPr/>
      <dgm:t>
        <a:bodyPr/>
        <a:lstStyle/>
        <a:p>
          <a:endParaRPr lang="en-US"/>
        </a:p>
      </dgm:t>
    </dgm:pt>
    <dgm:pt modelId="{D4ED93AB-E767-4BB6-A37B-77C66AE8C470}">
      <dgm:prSet/>
      <dgm:spPr/>
      <dgm:t>
        <a:bodyPr/>
        <a:lstStyle/>
        <a:p>
          <a:pPr>
            <a:lnSpc>
              <a:spcPct val="100000"/>
            </a:lnSpc>
            <a:defRPr cap="all"/>
          </a:pPr>
          <a:r>
            <a:rPr lang="en-US" dirty="0">
              <a:latin typeface="Times New Roman"/>
              <a:cs typeface="Times New Roman"/>
            </a:rPr>
            <a:t>Finance and Risk Management</a:t>
          </a:r>
        </a:p>
      </dgm:t>
    </dgm:pt>
    <dgm:pt modelId="{6E1870A8-70D9-4AE0-94D1-3241B411384E}" type="parTrans" cxnId="{964C7649-2DDB-421B-AB77-0F3C45B47141}">
      <dgm:prSet/>
      <dgm:spPr/>
      <dgm:t>
        <a:bodyPr/>
        <a:lstStyle/>
        <a:p>
          <a:endParaRPr lang="en-US"/>
        </a:p>
      </dgm:t>
    </dgm:pt>
    <dgm:pt modelId="{E6078842-55D8-482D-96CF-3902E98F4163}" type="sibTrans" cxnId="{964C7649-2DDB-421B-AB77-0F3C45B47141}">
      <dgm:prSet/>
      <dgm:spPr/>
      <dgm:t>
        <a:bodyPr/>
        <a:lstStyle/>
        <a:p>
          <a:endParaRPr lang="en-US"/>
        </a:p>
      </dgm:t>
    </dgm:pt>
    <dgm:pt modelId="{D37D2F03-09F2-4453-B1FF-B0749C3C84C2}">
      <dgm:prSet/>
      <dgm:spPr/>
      <dgm:t>
        <a:bodyPr/>
        <a:lstStyle/>
        <a:p>
          <a:pPr>
            <a:lnSpc>
              <a:spcPct val="100000"/>
            </a:lnSpc>
            <a:defRPr cap="all"/>
          </a:pPr>
          <a:r>
            <a:rPr lang="en-US" dirty="0">
              <a:latin typeface="Times New Roman"/>
              <a:cs typeface="Times New Roman"/>
            </a:rPr>
            <a:t>Natural </a:t>
          </a:r>
          <a:r>
            <a:rPr lang="en-US" b="0" dirty="0">
              <a:latin typeface="Times New Roman"/>
              <a:cs typeface="Times New Roman"/>
            </a:rPr>
            <a:t>language </a:t>
          </a:r>
          <a:r>
            <a:rPr lang="en-US" dirty="0">
              <a:latin typeface="Times New Roman"/>
              <a:cs typeface="Times New Roman"/>
            </a:rPr>
            <a:t>processing </a:t>
          </a:r>
        </a:p>
      </dgm:t>
    </dgm:pt>
    <dgm:pt modelId="{36A9E807-C758-4B3B-80DF-DCA4A655E401}" type="parTrans" cxnId="{685B6413-6DB1-4E61-A0D1-055793343B15}">
      <dgm:prSet/>
      <dgm:spPr/>
      <dgm:t>
        <a:bodyPr/>
        <a:lstStyle/>
        <a:p>
          <a:endParaRPr lang="en-US"/>
        </a:p>
      </dgm:t>
    </dgm:pt>
    <dgm:pt modelId="{31BFA696-35EF-467A-8445-C7635A40604F}" type="sibTrans" cxnId="{685B6413-6DB1-4E61-A0D1-055793343B15}">
      <dgm:prSet/>
      <dgm:spPr/>
      <dgm:t>
        <a:bodyPr/>
        <a:lstStyle/>
        <a:p>
          <a:endParaRPr lang="en-US"/>
        </a:p>
      </dgm:t>
    </dgm:pt>
    <dgm:pt modelId="{5ACAF520-6397-4710-B6CC-011ED68637E7}">
      <dgm:prSet/>
      <dgm:spPr/>
      <dgm:t>
        <a:bodyPr/>
        <a:lstStyle/>
        <a:p>
          <a:pPr rtl="0">
            <a:lnSpc>
              <a:spcPct val="100000"/>
            </a:lnSpc>
            <a:defRPr cap="all"/>
          </a:pPr>
          <a:r>
            <a:rPr lang="en-US" dirty="0">
              <a:latin typeface="Times New Roman"/>
              <a:cs typeface="Times New Roman"/>
            </a:rPr>
            <a:t>Customer relationship management </a:t>
          </a:r>
        </a:p>
      </dgm:t>
    </dgm:pt>
    <dgm:pt modelId="{226DDF96-BE99-45A3-A4C2-C8609649E6EA}" type="parTrans" cxnId="{26AEB44E-A71C-4773-BE11-E2240C329CE0}">
      <dgm:prSet/>
      <dgm:spPr/>
      <dgm:t>
        <a:bodyPr/>
        <a:lstStyle/>
        <a:p>
          <a:endParaRPr lang="en-US"/>
        </a:p>
      </dgm:t>
    </dgm:pt>
    <dgm:pt modelId="{EDDDD8EC-5A59-4563-A361-71B30B307E27}" type="sibTrans" cxnId="{26AEB44E-A71C-4773-BE11-E2240C329CE0}">
      <dgm:prSet/>
      <dgm:spPr/>
      <dgm:t>
        <a:bodyPr/>
        <a:lstStyle/>
        <a:p>
          <a:endParaRPr lang="en-US"/>
        </a:p>
      </dgm:t>
    </dgm:pt>
    <dgm:pt modelId="{6DD03776-A306-4635-B566-EA56809701A5}" type="pres">
      <dgm:prSet presAssocID="{F6EB5DB6-F10B-4788-86F9-4AD5D9486375}" presName="root" presStyleCnt="0">
        <dgm:presLayoutVars>
          <dgm:dir/>
          <dgm:resizeHandles val="exact"/>
        </dgm:presLayoutVars>
      </dgm:prSet>
      <dgm:spPr/>
    </dgm:pt>
    <dgm:pt modelId="{B4A30394-F571-48BE-91D8-04E7137E6331}" type="pres">
      <dgm:prSet presAssocID="{CACF294C-02CF-42BB-A432-CC02199CFC6D}" presName="compNode" presStyleCnt="0"/>
      <dgm:spPr/>
    </dgm:pt>
    <dgm:pt modelId="{A8F18BC6-5118-471D-BFEA-7067244ADD16}" type="pres">
      <dgm:prSet presAssocID="{CACF294C-02CF-42BB-A432-CC02199CFC6D}" presName="iconBgRect" presStyleLbl="bgShp" presStyleIdx="0" presStyleCnt="4"/>
      <dgm:spPr/>
    </dgm:pt>
    <dgm:pt modelId="{898AE40F-E76C-406A-AAC8-8F79DE1546CE}" type="pres">
      <dgm:prSet presAssocID="{CACF294C-02CF-42BB-A432-CC02199CFC6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D4149085-F86F-4C50-B6AB-9A029ACE7839}" type="pres">
      <dgm:prSet presAssocID="{CACF294C-02CF-42BB-A432-CC02199CFC6D}" presName="spaceRect" presStyleCnt="0"/>
      <dgm:spPr/>
    </dgm:pt>
    <dgm:pt modelId="{BFDD4A51-4C49-41A6-9AD7-3552982BDC40}" type="pres">
      <dgm:prSet presAssocID="{CACF294C-02CF-42BB-A432-CC02199CFC6D}" presName="textRect" presStyleLbl="revTx" presStyleIdx="0" presStyleCnt="4">
        <dgm:presLayoutVars>
          <dgm:chMax val="1"/>
          <dgm:chPref val="1"/>
        </dgm:presLayoutVars>
      </dgm:prSet>
      <dgm:spPr/>
    </dgm:pt>
    <dgm:pt modelId="{18B9CE21-E69F-4E52-8B7D-1C6E7A41CA81}" type="pres">
      <dgm:prSet presAssocID="{1523C3B1-9F75-4355-8E79-ADDE95371805}" presName="sibTrans" presStyleCnt="0"/>
      <dgm:spPr/>
    </dgm:pt>
    <dgm:pt modelId="{094738A6-BDF8-4DC9-8A16-012E688DCFCE}" type="pres">
      <dgm:prSet presAssocID="{D4ED93AB-E767-4BB6-A37B-77C66AE8C470}" presName="compNode" presStyleCnt="0"/>
      <dgm:spPr/>
    </dgm:pt>
    <dgm:pt modelId="{4BCBCA12-A8A8-4EE1-938A-B2A62ACFC22C}" type="pres">
      <dgm:prSet presAssocID="{D4ED93AB-E767-4BB6-A37B-77C66AE8C470}" presName="iconBgRect" presStyleLbl="bgShp" presStyleIdx="1" presStyleCnt="4"/>
      <dgm:spPr/>
    </dgm:pt>
    <dgm:pt modelId="{F33C8EC7-5952-4753-B80C-A8AD48011D1B}" type="pres">
      <dgm:prSet presAssocID="{D4ED93AB-E767-4BB6-A37B-77C66AE8C47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A34A0E42-C57E-4BFA-990B-C1549862B718}" type="pres">
      <dgm:prSet presAssocID="{D4ED93AB-E767-4BB6-A37B-77C66AE8C470}" presName="spaceRect" presStyleCnt="0"/>
      <dgm:spPr/>
    </dgm:pt>
    <dgm:pt modelId="{2F1FA9AC-3F90-4E34-B37D-8B83F655AEDD}" type="pres">
      <dgm:prSet presAssocID="{D4ED93AB-E767-4BB6-A37B-77C66AE8C470}" presName="textRect" presStyleLbl="revTx" presStyleIdx="1" presStyleCnt="4">
        <dgm:presLayoutVars>
          <dgm:chMax val="1"/>
          <dgm:chPref val="1"/>
        </dgm:presLayoutVars>
      </dgm:prSet>
      <dgm:spPr/>
    </dgm:pt>
    <dgm:pt modelId="{642666AD-1FE7-4498-97EE-6BAEEEC2C790}" type="pres">
      <dgm:prSet presAssocID="{E6078842-55D8-482D-96CF-3902E98F4163}" presName="sibTrans" presStyleCnt="0"/>
      <dgm:spPr/>
    </dgm:pt>
    <dgm:pt modelId="{30014EA2-4743-4AF1-BAB8-D60F6AFC57CF}" type="pres">
      <dgm:prSet presAssocID="{D37D2F03-09F2-4453-B1FF-B0749C3C84C2}" presName="compNode" presStyleCnt="0"/>
      <dgm:spPr/>
    </dgm:pt>
    <dgm:pt modelId="{23A25DB3-2537-437D-AD9B-9CDF1D328C16}" type="pres">
      <dgm:prSet presAssocID="{D37D2F03-09F2-4453-B1FF-B0749C3C84C2}" presName="iconBgRect" presStyleLbl="bgShp" presStyleIdx="2" presStyleCnt="4"/>
      <dgm:spPr/>
    </dgm:pt>
    <dgm:pt modelId="{3E76D98B-77BE-4E51-A451-CD416EF57B27}" type="pres">
      <dgm:prSet presAssocID="{D37D2F03-09F2-4453-B1FF-B0749C3C84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DBABB3D-3EEB-40CC-BA64-DE9740E53069}" type="pres">
      <dgm:prSet presAssocID="{D37D2F03-09F2-4453-B1FF-B0749C3C84C2}" presName="spaceRect" presStyleCnt="0"/>
      <dgm:spPr/>
    </dgm:pt>
    <dgm:pt modelId="{1983FC6C-76E6-4ABE-933F-73A69073D00F}" type="pres">
      <dgm:prSet presAssocID="{D37D2F03-09F2-4453-B1FF-B0749C3C84C2}" presName="textRect" presStyleLbl="revTx" presStyleIdx="2" presStyleCnt="4">
        <dgm:presLayoutVars>
          <dgm:chMax val="1"/>
          <dgm:chPref val="1"/>
        </dgm:presLayoutVars>
      </dgm:prSet>
      <dgm:spPr/>
    </dgm:pt>
    <dgm:pt modelId="{7729BAAA-C936-41D3-A11B-957A943FB269}" type="pres">
      <dgm:prSet presAssocID="{31BFA696-35EF-467A-8445-C7635A40604F}" presName="sibTrans" presStyleCnt="0"/>
      <dgm:spPr/>
    </dgm:pt>
    <dgm:pt modelId="{B7D47222-82A8-4102-86B2-5E9715F8B8F4}" type="pres">
      <dgm:prSet presAssocID="{5ACAF520-6397-4710-B6CC-011ED68637E7}" presName="compNode" presStyleCnt="0"/>
      <dgm:spPr/>
    </dgm:pt>
    <dgm:pt modelId="{CE5BEE5C-A93A-4980-92B1-AC063ADE8053}" type="pres">
      <dgm:prSet presAssocID="{5ACAF520-6397-4710-B6CC-011ED68637E7}" presName="iconBgRect" presStyleLbl="bgShp" presStyleIdx="3" presStyleCnt="4"/>
      <dgm:spPr/>
    </dgm:pt>
    <dgm:pt modelId="{0AFD5992-D978-4E3D-87D7-6F712D027A52}" type="pres">
      <dgm:prSet presAssocID="{5ACAF520-6397-4710-B6CC-011ED68637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7025290B-9C0F-4073-8549-A26375B190C7}" type="pres">
      <dgm:prSet presAssocID="{5ACAF520-6397-4710-B6CC-011ED68637E7}" presName="spaceRect" presStyleCnt="0"/>
      <dgm:spPr/>
    </dgm:pt>
    <dgm:pt modelId="{ACB74F15-8550-4594-B78D-14B9550F4365}" type="pres">
      <dgm:prSet presAssocID="{5ACAF520-6397-4710-B6CC-011ED68637E7}" presName="textRect" presStyleLbl="revTx" presStyleIdx="3" presStyleCnt="4">
        <dgm:presLayoutVars>
          <dgm:chMax val="1"/>
          <dgm:chPref val="1"/>
        </dgm:presLayoutVars>
      </dgm:prSet>
      <dgm:spPr/>
    </dgm:pt>
  </dgm:ptLst>
  <dgm:cxnLst>
    <dgm:cxn modelId="{685B6413-6DB1-4E61-A0D1-055793343B15}" srcId="{F6EB5DB6-F10B-4788-86F9-4AD5D9486375}" destId="{D37D2F03-09F2-4453-B1FF-B0749C3C84C2}" srcOrd="2" destOrd="0" parTransId="{36A9E807-C758-4B3B-80DF-DCA4A655E401}" sibTransId="{31BFA696-35EF-467A-8445-C7635A40604F}"/>
    <dgm:cxn modelId="{02AD6921-5BF6-4512-9554-D9FB76F660A1}" type="presOf" srcId="{CACF294C-02CF-42BB-A432-CC02199CFC6D}" destId="{BFDD4A51-4C49-41A6-9AD7-3552982BDC40}" srcOrd="0" destOrd="0" presId="urn:microsoft.com/office/officeart/2018/5/layout/IconCircleLabelList"/>
    <dgm:cxn modelId="{6C33E32E-CA67-4FF4-B322-9E6E61F6D1D7}" type="presOf" srcId="{F6EB5DB6-F10B-4788-86F9-4AD5D9486375}" destId="{6DD03776-A306-4635-B566-EA56809701A5}" srcOrd="0" destOrd="0" presId="urn:microsoft.com/office/officeart/2018/5/layout/IconCircleLabelList"/>
    <dgm:cxn modelId="{D2EAD645-E960-4E93-9616-E499DCC104D1}" type="presOf" srcId="{D4ED93AB-E767-4BB6-A37B-77C66AE8C470}" destId="{2F1FA9AC-3F90-4E34-B37D-8B83F655AEDD}" srcOrd="0" destOrd="0" presId="urn:microsoft.com/office/officeart/2018/5/layout/IconCircleLabelList"/>
    <dgm:cxn modelId="{964C7649-2DDB-421B-AB77-0F3C45B47141}" srcId="{F6EB5DB6-F10B-4788-86F9-4AD5D9486375}" destId="{D4ED93AB-E767-4BB6-A37B-77C66AE8C470}" srcOrd="1" destOrd="0" parTransId="{6E1870A8-70D9-4AE0-94D1-3241B411384E}" sibTransId="{E6078842-55D8-482D-96CF-3902E98F4163}"/>
    <dgm:cxn modelId="{B3CDB36D-41C0-4FC9-9244-0957132250F7}" srcId="{F6EB5DB6-F10B-4788-86F9-4AD5D9486375}" destId="{CACF294C-02CF-42BB-A432-CC02199CFC6D}" srcOrd="0" destOrd="0" parTransId="{E14C2F4E-C1FA-407E-9951-CDFA7EB83E1E}" sibTransId="{1523C3B1-9F75-4355-8E79-ADDE95371805}"/>
    <dgm:cxn modelId="{26AEB44E-A71C-4773-BE11-E2240C329CE0}" srcId="{F6EB5DB6-F10B-4788-86F9-4AD5D9486375}" destId="{5ACAF520-6397-4710-B6CC-011ED68637E7}" srcOrd="3" destOrd="0" parTransId="{226DDF96-BE99-45A3-A4C2-C8609649E6EA}" sibTransId="{EDDDD8EC-5A59-4563-A361-71B30B307E27}"/>
    <dgm:cxn modelId="{A71EFD9A-EC55-4D89-A069-488B9F5D7DD1}" type="presOf" srcId="{D37D2F03-09F2-4453-B1FF-B0749C3C84C2}" destId="{1983FC6C-76E6-4ABE-933F-73A69073D00F}" srcOrd="0" destOrd="0" presId="urn:microsoft.com/office/officeart/2018/5/layout/IconCircleLabelList"/>
    <dgm:cxn modelId="{092E9AD2-4966-4EB6-B27B-7683930A8A9E}" type="presOf" srcId="{5ACAF520-6397-4710-B6CC-011ED68637E7}" destId="{ACB74F15-8550-4594-B78D-14B9550F4365}" srcOrd="0" destOrd="0" presId="urn:microsoft.com/office/officeart/2018/5/layout/IconCircleLabelList"/>
    <dgm:cxn modelId="{BAC56A59-1D94-4222-981D-79386697B057}" type="presParOf" srcId="{6DD03776-A306-4635-B566-EA56809701A5}" destId="{B4A30394-F571-48BE-91D8-04E7137E6331}" srcOrd="0" destOrd="0" presId="urn:microsoft.com/office/officeart/2018/5/layout/IconCircleLabelList"/>
    <dgm:cxn modelId="{FF63593D-1F9C-444A-9A3A-FB28688CCE66}" type="presParOf" srcId="{B4A30394-F571-48BE-91D8-04E7137E6331}" destId="{A8F18BC6-5118-471D-BFEA-7067244ADD16}" srcOrd="0" destOrd="0" presId="urn:microsoft.com/office/officeart/2018/5/layout/IconCircleLabelList"/>
    <dgm:cxn modelId="{55BDB2DC-F131-46EC-9D6A-A8829D8F5418}" type="presParOf" srcId="{B4A30394-F571-48BE-91D8-04E7137E6331}" destId="{898AE40F-E76C-406A-AAC8-8F79DE1546CE}" srcOrd="1" destOrd="0" presId="urn:microsoft.com/office/officeart/2018/5/layout/IconCircleLabelList"/>
    <dgm:cxn modelId="{816C24C7-59B0-48AE-8783-6DD5B05A7AA7}" type="presParOf" srcId="{B4A30394-F571-48BE-91D8-04E7137E6331}" destId="{D4149085-F86F-4C50-B6AB-9A029ACE7839}" srcOrd="2" destOrd="0" presId="urn:microsoft.com/office/officeart/2018/5/layout/IconCircleLabelList"/>
    <dgm:cxn modelId="{0F2C763C-C665-45D8-9A45-4C7D3FB0D176}" type="presParOf" srcId="{B4A30394-F571-48BE-91D8-04E7137E6331}" destId="{BFDD4A51-4C49-41A6-9AD7-3552982BDC40}" srcOrd="3" destOrd="0" presId="urn:microsoft.com/office/officeart/2018/5/layout/IconCircleLabelList"/>
    <dgm:cxn modelId="{F0850800-84D6-4B9A-A2EF-FAE6D7F4FB1B}" type="presParOf" srcId="{6DD03776-A306-4635-B566-EA56809701A5}" destId="{18B9CE21-E69F-4E52-8B7D-1C6E7A41CA81}" srcOrd="1" destOrd="0" presId="urn:microsoft.com/office/officeart/2018/5/layout/IconCircleLabelList"/>
    <dgm:cxn modelId="{BFA3A2BF-CF00-49A2-B8CF-4A3D0E431282}" type="presParOf" srcId="{6DD03776-A306-4635-B566-EA56809701A5}" destId="{094738A6-BDF8-4DC9-8A16-012E688DCFCE}" srcOrd="2" destOrd="0" presId="urn:microsoft.com/office/officeart/2018/5/layout/IconCircleLabelList"/>
    <dgm:cxn modelId="{F33540AF-F7C6-47BA-82DF-96065A0C59EE}" type="presParOf" srcId="{094738A6-BDF8-4DC9-8A16-012E688DCFCE}" destId="{4BCBCA12-A8A8-4EE1-938A-B2A62ACFC22C}" srcOrd="0" destOrd="0" presId="urn:microsoft.com/office/officeart/2018/5/layout/IconCircleLabelList"/>
    <dgm:cxn modelId="{3EB37B06-2C30-4D8B-8AB1-18982C53B3E8}" type="presParOf" srcId="{094738A6-BDF8-4DC9-8A16-012E688DCFCE}" destId="{F33C8EC7-5952-4753-B80C-A8AD48011D1B}" srcOrd="1" destOrd="0" presId="urn:microsoft.com/office/officeart/2018/5/layout/IconCircleLabelList"/>
    <dgm:cxn modelId="{A25CA695-C664-4482-B90C-030AEF948842}" type="presParOf" srcId="{094738A6-BDF8-4DC9-8A16-012E688DCFCE}" destId="{A34A0E42-C57E-4BFA-990B-C1549862B718}" srcOrd="2" destOrd="0" presId="urn:microsoft.com/office/officeart/2018/5/layout/IconCircleLabelList"/>
    <dgm:cxn modelId="{3D3886BA-B34B-4EB5-BC48-8CC52B2E6239}" type="presParOf" srcId="{094738A6-BDF8-4DC9-8A16-012E688DCFCE}" destId="{2F1FA9AC-3F90-4E34-B37D-8B83F655AEDD}" srcOrd="3" destOrd="0" presId="urn:microsoft.com/office/officeart/2018/5/layout/IconCircleLabelList"/>
    <dgm:cxn modelId="{7232D305-A729-4058-BDA7-A12708E67BCF}" type="presParOf" srcId="{6DD03776-A306-4635-B566-EA56809701A5}" destId="{642666AD-1FE7-4498-97EE-6BAEEEC2C790}" srcOrd="3" destOrd="0" presId="urn:microsoft.com/office/officeart/2018/5/layout/IconCircleLabelList"/>
    <dgm:cxn modelId="{9CDD1760-EAFA-4E27-95A1-625F17C381B3}" type="presParOf" srcId="{6DD03776-A306-4635-B566-EA56809701A5}" destId="{30014EA2-4743-4AF1-BAB8-D60F6AFC57CF}" srcOrd="4" destOrd="0" presId="urn:microsoft.com/office/officeart/2018/5/layout/IconCircleLabelList"/>
    <dgm:cxn modelId="{22E15EAD-D6D5-4A48-B38F-36D408BD8F2E}" type="presParOf" srcId="{30014EA2-4743-4AF1-BAB8-D60F6AFC57CF}" destId="{23A25DB3-2537-437D-AD9B-9CDF1D328C16}" srcOrd="0" destOrd="0" presId="urn:microsoft.com/office/officeart/2018/5/layout/IconCircleLabelList"/>
    <dgm:cxn modelId="{ABF0C318-997C-4807-B622-455AE7A01CE1}" type="presParOf" srcId="{30014EA2-4743-4AF1-BAB8-D60F6AFC57CF}" destId="{3E76D98B-77BE-4E51-A451-CD416EF57B27}" srcOrd="1" destOrd="0" presId="urn:microsoft.com/office/officeart/2018/5/layout/IconCircleLabelList"/>
    <dgm:cxn modelId="{1107DA09-E7A4-4503-B4A3-4DE9F1EE82F2}" type="presParOf" srcId="{30014EA2-4743-4AF1-BAB8-D60F6AFC57CF}" destId="{4DBABB3D-3EEB-40CC-BA64-DE9740E53069}" srcOrd="2" destOrd="0" presId="urn:microsoft.com/office/officeart/2018/5/layout/IconCircleLabelList"/>
    <dgm:cxn modelId="{91373567-D1E5-47A1-A820-F45CCDA41D3A}" type="presParOf" srcId="{30014EA2-4743-4AF1-BAB8-D60F6AFC57CF}" destId="{1983FC6C-76E6-4ABE-933F-73A69073D00F}" srcOrd="3" destOrd="0" presId="urn:microsoft.com/office/officeart/2018/5/layout/IconCircleLabelList"/>
    <dgm:cxn modelId="{82F7DDB5-516E-4968-8856-A9D30BB731E9}" type="presParOf" srcId="{6DD03776-A306-4635-B566-EA56809701A5}" destId="{7729BAAA-C936-41D3-A11B-957A943FB269}" srcOrd="5" destOrd="0" presId="urn:microsoft.com/office/officeart/2018/5/layout/IconCircleLabelList"/>
    <dgm:cxn modelId="{B97BDE63-E80C-42CD-804E-D43F3E329606}" type="presParOf" srcId="{6DD03776-A306-4635-B566-EA56809701A5}" destId="{B7D47222-82A8-4102-86B2-5E9715F8B8F4}" srcOrd="6" destOrd="0" presId="urn:microsoft.com/office/officeart/2018/5/layout/IconCircleLabelList"/>
    <dgm:cxn modelId="{D64A0BF7-F9F9-45DD-96A0-FB243B254CF1}" type="presParOf" srcId="{B7D47222-82A8-4102-86B2-5E9715F8B8F4}" destId="{CE5BEE5C-A93A-4980-92B1-AC063ADE8053}" srcOrd="0" destOrd="0" presId="urn:microsoft.com/office/officeart/2018/5/layout/IconCircleLabelList"/>
    <dgm:cxn modelId="{68AE6806-44C0-4465-B9F2-2367832E79E2}" type="presParOf" srcId="{B7D47222-82A8-4102-86B2-5E9715F8B8F4}" destId="{0AFD5992-D978-4E3D-87D7-6F712D027A52}" srcOrd="1" destOrd="0" presId="urn:microsoft.com/office/officeart/2018/5/layout/IconCircleLabelList"/>
    <dgm:cxn modelId="{C483C065-A563-466A-8F41-CAE350FEEFE0}" type="presParOf" srcId="{B7D47222-82A8-4102-86B2-5E9715F8B8F4}" destId="{7025290B-9C0F-4073-8549-A26375B190C7}" srcOrd="2" destOrd="0" presId="urn:microsoft.com/office/officeart/2018/5/layout/IconCircleLabelList"/>
    <dgm:cxn modelId="{0A44716E-A6BC-4B76-8BBD-8A5B2BDC599C}" type="presParOf" srcId="{B7D47222-82A8-4102-86B2-5E9715F8B8F4}" destId="{ACB74F15-8550-4594-B78D-14B9550F436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4EEB0-A7C4-406C-B522-8B0BF8D2CEF1}">
      <dsp:nvSpPr>
        <dsp:cNvPr id="0" name=""/>
        <dsp:cNvSpPr/>
      </dsp:nvSpPr>
      <dsp:spPr>
        <a:xfrm>
          <a:off x="30176" y="299244"/>
          <a:ext cx="971511" cy="97151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20E3D-102F-4252-8F20-7A440D50DFD9}">
      <dsp:nvSpPr>
        <dsp:cNvPr id="0" name=""/>
        <dsp:cNvSpPr/>
      </dsp:nvSpPr>
      <dsp:spPr>
        <a:xfrm>
          <a:off x="234193" y="503261"/>
          <a:ext cx="563476" cy="563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CBD8A3-2F97-4092-8C9E-AD43BD20DD2D}">
      <dsp:nvSpPr>
        <dsp:cNvPr id="0" name=""/>
        <dsp:cNvSpPr/>
      </dsp:nvSpPr>
      <dsp:spPr>
        <a:xfrm>
          <a:off x="1209868" y="299244"/>
          <a:ext cx="2289990" cy="971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GBC achieved a remarkable accuracy of 98.21%, making it a reliable choice for medical diagnosis and decision-making.</a:t>
          </a:r>
        </a:p>
      </dsp:txBody>
      <dsp:txXfrm>
        <a:off x="1209868" y="299244"/>
        <a:ext cx="2289990" cy="971511"/>
      </dsp:txXfrm>
    </dsp:sp>
    <dsp:sp modelId="{DA243029-2694-42EC-AC47-FB5CFB0AC5D9}">
      <dsp:nvSpPr>
        <dsp:cNvPr id="0" name=""/>
        <dsp:cNvSpPr/>
      </dsp:nvSpPr>
      <dsp:spPr>
        <a:xfrm>
          <a:off x="3898873" y="299244"/>
          <a:ext cx="971511" cy="97151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89E764-9A55-4EAE-B483-9DE7E870A049}">
      <dsp:nvSpPr>
        <dsp:cNvPr id="0" name=""/>
        <dsp:cNvSpPr/>
      </dsp:nvSpPr>
      <dsp:spPr>
        <a:xfrm>
          <a:off x="4102890" y="503261"/>
          <a:ext cx="563476" cy="563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369C62-D15F-45F3-BD28-A516A85CE12F}">
      <dsp:nvSpPr>
        <dsp:cNvPr id="0" name=""/>
        <dsp:cNvSpPr/>
      </dsp:nvSpPr>
      <dsp:spPr>
        <a:xfrm>
          <a:off x="5078565" y="299244"/>
          <a:ext cx="2289990" cy="971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With a precision score of 96.55%, GBC accurately predicts patients with cardiovascular disease, reducing false positives and unnecessary interventions.</a:t>
          </a:r>
        </a:p>
      </dsp:txBody>
      <dsp:txXfrm>
        <a:off x="5078565" y="299244"/>
        <a:ext cx="2289990" cy="971511"/>
      </dsp:txXfrm>
    </dsp:sp>
    <dsp:sp modelId="{E876A93E-3FAE-4575-971F-0CA9F825B82B}">
      <dsp:nvSpPr>
        <dsp:cNvPr id="0" name=""/>
        <dsp:cNvSpPr/>
      </dsp:nvSpPr>
      <dsp:spPr>
        <a:xfrm>
          <a:off x="30176" y="1791306"/>
          <a:ext cx="971511" cy="97151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B699E-4B90-4DF0-9784-E0353F8293BE}">
      <dsp:nvSpPr>
        <dsp:cNvPr id="0" name=""/>
        <dsp:cNvSpPr/>
      </dsp:nvSpPr>
      <dsp:spPr>
        <a:xfrm>
          <a:off x="234193" y="1995323"/>
          <a:ext cx="563476" cy="563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719546-1B14-4CB5-8E45-CBE472ADA25E}">
      <dsp:nvSpPr>
        <dsp:cNvPr id="0" name=""/>
        <dsp:cNvSpPr/>
      </dsp:nvSpPr>
      <dsp:spPr>
        <a:xfrm>
          <a:off x="1209868" y="1791306"/>
          <a:ext cx="2289990" cy="971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GBC's recall score of 1.00% means it correctly identified all actual positive cases of cardiovascular disease, ensuring no patients who need medical attention are missed.</a:t>
          </a:r>
        </a:p>
      </dsp:txBody>
      <dsp:txXfrm>
        <a:off x="1209868" y="1791306"/>
        <a:ext cx="2289990" cy="971511"/>
      </dsp:txXfrm>
    </dsp:sp>
    <dsp:sp modelId="{7C80C0D3-901D-4607-B2E7-CE947C4D6C7C}">
      <dsp:nvSpPr>
        <dsp:cNvPr id="0" name=""/>
        <dsp:cNvSpPr/>
      </dsp:nvSpPr>
      <dsp:spPr>
        <a:xfrm>
          <a:off x="3898873" y="1791306"/>
          <a:ext cx="971511" cy="97151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C65DB2-C32F-41EF-8A45-6EE6F6674D1C}">
      <dsp:nvSpPr>
        <dsp:cNvPr id="0" name=""/>
        <dsp:cNvSpPr/>
      </dsp:nvSpPr>
      <dsp:spPr>
        <a:xfrm>
          <a:off x="4102890" y="1995323"/>
          <a:ext cx="563476" cy="563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B87A54-53A1-4FA6-96B0-C1C1D3E2BC81}">
      <dsp:nvSpPr>
        <dsp:cNvPr id="0" name=""/>
        <dsp:cNvSpPr/>
      </dsp:nvSpPr>
      <dsp:spPr>
        <a:xfrm>
          <a:off x="5078565" y="1791306"/>
          <a:ext cx="2289990" cy="971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GBC achieved an F1 score of 98.25%, striking a balance between precision and recall, making it suitable for tasks where both aspects are crucial.</a:t>
          </a:r>
        </a:p>
      </dsp:txBody>
      <dsp:txXfrm>
        <a:off x="5078565" y="1791306"/>
        <a:ext cx="2289990" cy="9715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B42C0-93F0-4B45-A749-AB30182DA218}">
      <dsp:nvSpPr>
        <dsp:cNvPr id="0" name=""/>
        <dsp:cNvSpPr/>
      </dsp:nvSpPr>
      <dsp:spPr>
        <a:xfrm>
          <a:off x="0" y="1462"/>
          <a:ext cx="7799514" cy="741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7C070D-A526-4670-8896-9050FA9C0521}">
      <dsp:nvSpPr>
        <dsp:cNvPr id="0" name=""/>
        <dsp:cNvSpPr/>
      </dsp:nvSpPr>
      <dsp:spPr>
        <a:xfrm>
          <a:off x="224161" y="168194"/>
          <a:ext cx="407567" cy="4075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B43B08-F2A2-46AE-85F0-A373510ECD12}">
      <dsp:nvSpPr>
        <dsp:cNvPr id="0" name=""/>
        <dsp:cNvSpPr/>
      </dsp:nvSpPr>
      <dsp:spPr>
        <a:xfrm>
          <a:off x="855890" y="1462"/>
          <a:ext cx="6943623" cy="741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426" tIns="78426" rIns="78426" bIns="78426" numCol="1" spcCol="1270" anchor="ctr" anchorCtr="0">
          <a:noAutofit/>
        </a:bodyPr>
        <a:lstStyle/>
        <a:p>
          <a:pPr marL="0" lvl="0" indent="0" algn="l" defTabSz="622300" rtl="0">
            <a:lnSpc>
              <a:spcPct val="90000"/>
            </a:lnSpc>
            <a:spcBef>
              <a:spcPct val="0"/>
            </a:spcBef>
            <a:spcAft>
              <a:spcPct val="35000"/>
            </a:spcAft>
            <a:buNone/>
          </a:pPr>
          <a:r>
            <a:rPr lang="en-US" sz="1400" kern="1200"/>
            <a:t>GBC is computationally expensive due to the sequential combination of weak learners, making it more time-consuming and resource-intensive, especially for large datasets.</a:t>
          </a:r>
          <a:r>
            <a:rPr lang="en-US" sz="1400" kern="1200">
              <a:latin typeface="Trebuchet MS" panose="020B0603020202020204"/>
            </a:rPr>
            <a:t> </a:t>
          </a:r>
          <a:endParaRPr lang="en-US" sz="1400" kern="1200"/>
        </a:p>
      </dsp:txBody>
      <dsp:txXfrm>
        <a:off x="855890" y="1462"/>
        <a:ext cx="6943623" cy="741031"/>
      </dsp:txXfrm>
    </dsp:sp>
    <dsp:sp modelId="{93777D36-CE79-4FBD-B47D-B49C15BD5770}">
      <dsp:nvSpPr>
        <dsp:cNvPr id="0" name=""/>
        <dsp:cNvSpPr/>
      </dsp:nvSpPr>
      <dsp:spPr>
        <a:xfrm>
          <a:off x="0" y="927750"/>
          <a:ext cx="7799514" cy="741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12436-DF6B-4904-B2FF-62A1DD31B321}">
      <dsp:nvSpPr>
        <dsp:cNvPr id="0" name=""/>
        <dsp:cNvSpPr/>
      </dsp:nvSpPr>
      <dsp:spPr>
        <a:xfrm>
          <a:off x="224161" y="1094482"/>
          <a:ext cx="407567" cy="4075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F7E52E-A035-4049-ADCE-D3F7F284BA7C}">
      <dsp:nvSpPr>
        <dsp:cNvPr id="0" name=""/>
        <dsp:cNvSpPr/>
      </dsp:nvSpPr>
      <dsp:spPr>
        <a:xfrm>
          <a:off x="855890" y="927750"/>
          <a:ext cx="6943623" cy="741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426" tIns="78426" rIns="78426" bIns="78426" numCol="1" spcCol="1270" anchor="ctr" anchorCtr="0">
          <a:noAutofit/>
        </a:bodyPr>
        <a:lstStyle/>
        <a:p>
          <a:pPr marL="0" lvl="0" indent="0" algn="l" defTabSz="622300" rtl="0">
            <a:lnSpc>
              <a:spcPct val="90000"/>
            </a:lnSpc>
            <a:spcBef>
              <a:spcPct val="0"/>
            </a:spcBef>
            <a:spcAft>
              <a:spcPct val="35000"/>
            </a:spcAft>
            <a:buNone/>
          </a:pPr>
          <a:r>
            <a:rPr lang="en-US" sz="1400" kern="1200">
              <a:latin typeface="Trebuchet MS" panose="020B0603020202020204"/>
            </a:rPr>
            <a:t>Model's</a:t>
          </a:r>
          <a:r>
            <a:rPr lang="en-US" sz="1400" kern="1200"/>
            <a:t> performance heavily relies on the tuning of its hyperparameters, necessitating expert knowledge and effort to achieve optimal results.</a:t>
          </a:r>
          <a:r>
            <a:rPr lang="en-US" sz="1400" kern="1200">
              <a:latin typeface="Trebuchet MS" panose="020B0603020202020204"/>
            </a:rPr>
            <a:t> </a:t>
          </a:r>
          <a:endParaRPr lang="en-US" sz="1400" kern="1200"/>
        </a:p>
      </dsp:txBody>
      <dsp:txXfrm>
        <a:off x="855890" y="927750"/>
        <a:ext cx="6943623" cy="741031"/>
      </dsp:txXfrm>
    </dsp:sp>
    <dsp:sp modelId="{B1F873BD-6B12-4758-BD62-ECF63FE32416}">
      <dsp:nvSpPr>
        <dsp:cNvPr id="0" name=""/>
        <dsp:cNvSpPr/>
      </dsp:nvSpPr>
      <dsp:spPr>
        <a:xfrm>
          <a:off x="0" y="1854039"/>
          <a:ext cx="7799514" cy="741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4261F-079E-488B-BF43-E54C2132FB8C}">
      <dsp:nvSpPr>
        <dsp:cNvPr id="0" name=""/>
        <dsp:cNvSpPr/>
      </dsp:nvSpPr>
      <dsp:spPr>
        <a:xfrm>
          <a:off x="224161" y="2020771"/>
          <a:ext cx="407567" cy="4075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61E525-6306-46FD-B37F-B442DFE499D7}">
      <dsp:nvSpPr>
        <dsp:cNvPr id="0" name=""/>
        <dsp:cNvSpPr/>
      </dsp:nvSpPr>
      <dsp:spPr>
        <a:xfrm>
          <a:off x="855890" y="1854039"/>
          <a:ext cx="6943623" cy="741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426" tIns="78426" rIns="78426" bIns="78426" numCol="1" spcCol="1270" anchor="ctr" anchorCtr="0">
          <a:noAutofit/>
        </a:bodyPr>
        <a:lstStyle/>
        <a:p>
          <a:pPr marL="0" lvl="0" indent="0" algn="l" defTabSz="622300" rtl="0">
            <a:lnSpc>
              <a:spcPct val="90000"/>
            </a:lnSpc>
            <a:spcBef>
              <a:spcPct val="0"/>
            </a:spcBef>
            <a:spcAft>
              <a:spcPct val="35000"/>
            </a:spcAft>
            <a:buNone/>
          </a:pPr>
          <a:r>
            <a:rPr lang="en-US" sz="1400" kern="1200"/>
            <a:t>GBC's sensitivity to outliers is another concern, which could lead to suboptimal performance. Preprocessing steps or outlier handling techniques may be necessary to address this issue.</a:t>
          </a:r>
          <a:r>
            <a:rPr lang="en-US" sz="1400" kern="1200">
              <a:latin typeface="Trebuchet MS" panose="020B0603020202020204"/>
            </a:rPr>
            <a:t> </a:t>
          </a:r>
          <a:endParaRPr lang="en-US" sz="1400" kern="1200"/>
        </a:p>
      </dsp:txBody>
      <dsp:txXfrm>
        <a:off x="855890" y="1854039"/>
        <a:ext cx="6943623" cy="741031"/>
      </dsp:txXfrm>
    </dsp:sp>
    <dsp:sp modelId="{39CC1585-7DA4-47D9-BC5F-60F911365DA9}">
      <dsp:nvSpPr>
        <dsp:cNvPr id="0" name=""/>
        <dsp:cNvSpPr/>
      </dsp:nvSpPr>
      <dsp:spPr>
        <a:xfrm>
          <a:off x="0" y="2780328"/>
          <a:ext cx="7799514" cy="741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9DF070-85FA-4881-BD4B-EEB285E82317}">
      <dsp:nvSpPr>
        <dsp:cNvPr id="0" name=""/>
        <dsp:cNvSpPr/>
      </dsp:nvSpPr>
      <dsp:spPr>
        <a:xfrm>
          <a:off x="224161" y="2947060"/>
          <a:ext cx="407567" cy="4075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7ACE4F-79E7-43C6-B193-FBE2E9FA58B0}">
      <dsp:nvSpPr>
        <dsp:cNvPr id="0" name=""/>
        <dsp:cNvSpPr/>
      </dsp:nvSpPr>
      <dsp:spPr>
        <a:xfrm>
          <a:off x="855890" y="2780328"/>
          <a:ext cx="6943623" cy="741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426" tIns="78426" rIns="78426" bIns="78426" numCol="1" spcCol="1270" anchor="ctr" anchorCtr="0">
          <a:noAutofit/>
        </a:bodyPr>
        <a:lstStyle/>
        <a:p>
          <a:pPr marL="0" lvl="0" indent="0" algn="l" defTabSz="622300">
            <a:lnSpc>
              <a:spcPct val="90000"/>
            </a:lnSpc>
            <a:spcBef>
              <a:spcPct val="0"/>
            </a:spcBef>
            <a:spcAft>
              <a:spcPct val="35000"/>
            </a:spcAft>
            <a:buNone/>
          </a:pPr>
          <a:r>
            <a:rPr lang="en-US" sz="1400" kern="1200">
              <a:latin typeface="Trebuchet MS" panose="020B0603020202020204"/>
            </a:rPr>
            <a:t>GBC's</a:t>
          </a:r>
          <a:r>
            <a:rPr lang="en-US" sz="1400" kern="1200"/>
            <a:t> ensemble nature with decision trees makes it less interpretable compared to simpler models like linear regression, which could be challenging for understanding its decision-making process in critical applications where transparency is essential.  </a:t>
          </a:r>
        </a:p>
      </dsp:txBody>
      <dsp:txXfrm>
        <a:off x="855890" y="2780328"/>
        <a:ext cx="6943623" cy="741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18BC6-5118-471D-BFEA-7067244ADD16}">
      <dsp:nvSpPr>
        <dsp:cNvPr id="0" name=""/>
        <dsp:cNvSpPr/>
      </dsp:nvSpPr>
      <dsp:spPr>
        <a:xfrm>
          <a:off x="314144" y="579508"/>
          <a:ext cx="971472" cy="9714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AE40F-E76C-406A-AAC8-8F79DE1546CE}">
      <dsp:nvSpPr>
        <dsp:cNvPr id="0" name=""/>
        <dsp:cNvSpPr/>
      </dsp:nvSpPr>
      <dsp:spPr>
        <a:xfrm>
          <a:off x="521179" y="786543"/>
          <a:ext cx="557402" cy="557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DD4A51-4C49-41A6-9AD7-3552982BDC40}">
      <dsp:nvSpPr>
        <dsp:cNvPr id="0" name=""/>
        <dsp:cNvSpPr/>
      </dsp:nvSpPr>
      <dsp:spPr>
        <a:xfrm>
          <a:off x="3591" y="1853571"/>
          <a:ext cx="1592578" cy="63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latin typeface="Times New Roman"/>
              <a:cs typeface="Times New Roman"/>
            </a:rPr>
            <a:t>Healthcare and Medical Diagnosis</a:t>
          </a:r>
        </a:p>
      </dsp:txBody>
      <dsp:txXfrm>
        <a:off x="3591" y="1853571"/>
        <a:ext cx="1592578" cy="637031"/>
      </dsp:txXfrm>
    </dsp:sp>
    <dsp:sp modelId="{4BCBCA12-A8A8-4EE1-938A-B2A62ACFC22C}">
      <dsp:nvSpPr>
        <dsp:cNvPr id="0" name=""/>
        <dsp:cNvSpPr/>
      </dsp:nvSpPr>
      <dsp:spPr>
        <a:xfrm>
          <a:off x="2185424" y="579508"/>
          <a:ext cx="971472" cy="97147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C8EC7-5952-4753-B80C-A8AD48011D1B}">
      <dsp:nvSpPr>
        <dsp:cNvPr id="0" name=""/>
        <dsp:cNvSpPr/>
      </dsp:nvSpPr>
      <dsp:spPr>
        <a:xfrm>
          <a:off x="2392459" y="786543"/>
          <a:ext cx="557402" cy="557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1FA9AC-3F90-4E34-B37D-8B83F655AEDD}">
      <dsp:nvSpPr>
        <dsp:cNvPr id="0" name=""/>
        <dsp:cNvSpPr/>
      </dsp:nvSpPr>
      <dsp:spPr>
        <a:xfrm>
          <a:off x="1874871" y="1853571"/>
          <a:ext cx="1592578" cy="63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latin typeface="Times New Roman"/>
              <a:cs typeface="Times New Roman"/>
            </a:rPr>
            <a:t>Finance and Risk Management</a:t>
          </a:r>
        </a:p>
      </dsp:txBody>
      <dsp:txXfrm>
        <a:off x="1874871" y="1853571"/>
        <a:ext cx="1592578" cy="637031"/>
      </dsp:txXfrm>
    </dsp:sp>
    <dsp:sp modelId="{23A25DB3-2537-437D-AD9B-9CDF1D328C16}">
      <dsp:nvSpPr>
        <dsp:cNvPr id="0" name=""/>
        <dsp:cNvSpPr/>
      </dsp:nvSpPr>
      <dsp:spPr>
        <a:xfrm>
          <a:off x="4056703" y="579508"/>
          <a:ext cx="971472" cy="97147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6D98B-77BE-4E51-A451-CD416EF57B27}">
      <dsp:nvSpPr>
        <dsp:cNvPr id="0" name=""/>
        <dsp:cNvSpPr/>
      </dsp:nvSpPr>
      <dsp:spPr>
        <a:xfrm>
          <a:off x="4263738" y="786543"/>
          <a:ext cx="557402" cy="557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83FC6C-76E6-4ABE-933F-73A69073D00F}">
      <dsp:nvSpPr>
        <dsp:cNvPr id="0" name=""/>
        <dsp:cNvSpPr/>
      </dsp:nvSpPr>
      <dsp:spPr>
        <a:xfrm>
          <a:off x="3746150" y="1853571"/>
          <a:ext cx="1592578" cy="63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latin typeface="Times New Roman"/>
              <a:cs typeface="Times New Roman"/>
            </a:rPr>
            <a:t>Natural </a:t>
          </a:r>
          <a:r>
            <a:rPr lang="en-US" sz="1400" b="0" kern="1200" dirty="0">
              <a:latin typeface="Times New Roman"/>
              <a:cs typeface="Times New Roman"/>
            </a:rPr>
            <a:t>language </a:t>
          </a:r>
          <a:r>
            <a:rPr lang="en-US" sz="1400" kern="1200" dirty="0">
              <a:latin typeface="Times New Roman"/>
              <a:cs typeface="Times New Roman"/>
            </a:rPr>
            <a:t>processing </a:t>
          </a:r>
        </a:p>
      </dsp:txBody>
      <dsp:txXfrm>
        <a:off x="3746150" y="1853571"/>
        <a:ext cx="1592578" cy="637031"/>
      </dsp:txXfrm>
    </dsp:sp>
    <dsp:sp modelId="{CE5BEE5C-A93A-4980-92B1-AC063ADE8053}">
      <dsp:nvSpPr>
        <dsp:cNvPr id="0" name=""/>
        <dsp:cNvSpPr/>
      </dsp:nvSpPr>
      <dsp:spPr>
        <a:xfrm>
          <a:off x="5927982" y="579508"/>
          <a:ext cx="971472" cy="97147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D5992-D978-4E3D-87D7-6F712D027A52}">
      <dsp:nvSpPr>
        <dsp:cNvPr id="0" name=""/>
        <dsp:cNvSpPr/>
      </dsp:nvSpPr>
      <dsp:spPr>
        <a:xfrm>
          <a:off x="6135017" y="786543"/>
          <a:ext cx="557402" cy="557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B74F15-8550-4594-B78D-14B9550F4365}">
      <dsp:nvSpPr>
        <dsp:cNvPr id="0" name=""/>
        <dsp:cNvSpPr/>
      </dsp:nvSpPr>
      <dsp:spPr>
        <a:xfrm>
          <a:off x="5617429" y="1853571"/>
          <a:ext cx="1592578" cy="63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0">
            <a:lnSpc>
              <a:spcPct val="100000"/>
            </a:lnSpc>
            <a:spcBef>
              <a:spcPct val="0"/>
            </a:spcBef>
            <a:spcAft>
              <a:spcPct val="35000"/>
            </a:spcAft>
            <a:buNone/>
            <a:defRPr cap="all"/>
          </a:pPr>
          <a:r>
            <a:rPr lang="en-US" sz="1400" kern="1200" dirty="0">
              <a:latin typeface="Times New Roman"/>
              <a:cs typeface="Times New Roman"/>
            </a:rPr>
            <a:t>Customer relationship management </a:t>
          </a:r>
        </a:p>
      </dsp:txBody>
      <dsp:txXfrm>
        <a:off x="5617429" y="1853571"/>
        <a:ext cx="1592578" cy="63703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22fe53efd4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22fe53efd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22fe53efd4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22fe53efd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31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2fe53ef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22fe53ef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2fe53efd4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2fe53efd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9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22433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7822" b="0" cap="none"/>
            </a:lvl1pPr>
          </a:lstStyle>
          <a:p>
            <a:r>
              <a:rPr lang="en-US"/>
              <a:t>Click to edit Master title style</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3200">
                <a:solidFill>
                  <a:schemeClr val="tx1">
                    <a:lumMod val="75000"/>
                    <a:lumOff val="2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890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7822" b="0" cap="none"/>
            </a:lvl1pPr>
          </a:lstStyle>
          <a:p>
            <a:r>
              <a:rPr lang="en-US"/>
              <a:t>Click to edit Master title style</a:t>
            </a:r>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2844">
                <a:solidFill>
                  <a:schemeClr val="tx1">
                    <a:lumMod val="50000"/>
                    <a:lumOff val="50000"/>
                  </a:schemeClr>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3200">
                <a:solidFill>
                  <a:schemeClr val="tx1">
                    <a:lumMod val="75000"/>
                    <a:lumOff val="2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406403" y="592784"/>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lumMod val="60000"/>
                    <a:lumOff val="40000"/>
                  </a:schemeClr>
                </a:solidFill>
                <a:latin typeface="Arial"/>
              </a:rPr>
              <a:t>”</a:t>
            </a:r>
            <a:endParaRPr lang="en-US" sz="3200">
              <a:solidFill>
                <a:schemeClr val="accent1">
                  <a:lumMod val="60000"/>
                  <a:lumOff val="40000"/>
                </a:schemeClr>
              </a:solidFill>
              <a:latin typeface="Arial"/>
            </a:endParaRPr>
          </a:p>
        </p:txBody>
      </p:sp>
    </p:spTree>
    <p:extLst>
      <p:ext uri="{BB962C8B-B14F-4D97-AF65-F5344CB8AC3E}">
        <p14:creationId xmlns:p14="http://schemas.microsoft.com/office/powerpoint/2010/main" val="3104153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7822" b="0" cap="none"/>
            </a:lvl1pPr>
          </a:lstStyle>
          <a:p>
            <a:r>
              <a:rPr lang="en-US"/>
              <a:t>Click to edit Master title style</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3200">
                <a:solidFill>
                  <a:schemeClr val="tx1">
                    <a:lumMod val="75000"/>
                    <a:lumOff val="2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697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7822"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4267">
                <a:solidFill>
                  <a:schemeClr val="tx1">
                    <a:lumMod val="75000"/>
                    <a:lumOff val="25000"/>
                  </a:schemeClr>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3200">
                <a:solidFill>
                  <a:schemeClr val="tx1">
                    <a:lumMod val="50000"/>
                    <a:lumOff val="5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406403" y="592784"/>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1438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7822"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4267">
                <a:solidFill>
                  <a:schemeClr val="accent1"/>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3200">
                <a:solidFill>
                  <a:schemeClr val="tx1">
                    <a:lumMod val="50000"/>
                    <a:lumOff val="5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21137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853836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1957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93802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4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897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7111" b="0" cap="none"/>
            </a:lvl1pPr>
          </a:lstStyle>
          <a:p>
            <a:r>
              <a:rPr lang="en-US"/>
              <a:t>Click to edit Master title style</a:t>
            </a:r>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3556">
                <a:solidFill>
                  <a:schemeClr val="tx1">
                    <a:lumMod val="50000"/>
                    <a:lumOff val="5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5183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30505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4267"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4267"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8302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1822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2747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3556"/>
            </a:lvl1pPr>
          </a:lstStyle>
          <a:p>
            <a:r>
              <a:rPr lang="en-US"/>
              <a:t>Click to edit Master title style</a:t>
            </a:r>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2489"/>
            </a:lvl1pPr>
            <a:lvl2pPr marL="812567" indent="0">
              <a:buNone/>
              <a:defRPr sz="2489"/>
            </a:lvl2pPr>
            <a:lvl3pPr marL="1625133" indent="0">
              <a:buNone/>
              <a:defRPr sz="2133"/>
            </a:lvl3pPr>
            <a:lvl4pPr marL="2437700" indent="0">
              <a:buNone/>
              <a:defRPr sz="1778"/>
            </a:lvl4pPr>
            <a:lvl5pPr marL="3250265" indent="0">
              <a:buNone/>
              <a:defRPr sz="1778"/>
            </a:lvl5pPr>
            <a:lvl6pPr marL="4062831" indent="0">
              <a:buNone/>
              <a:defRPr sz="1778"/>
            </a:lvl6pPr>
            <a:lvl7pPr marL="4875398" indent="0">
              <a:buNone/>
              <a:defRPr sz="1778"/>
            </a:lvl7pPr>
            <a:lvl8pPr marL="5687964" indent="0">
              <a:buNone/>
              <a:defRPr sz="1778"/>
            </a:lvl8pPr>
            <a:lvl9pPr marL="650053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45832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4267" b="0"/>
            </a:lvl1pPr>
          </a:lstStyle>
          <a:p>
            <a:r>
              <a:rPr lang="en-US"/>
              <a:t>Click to edit Master title style</a:t>
            </a:r>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321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1600">
                <a:solidFill>
                  <a:schemeClr val="tx1">
                    <a:tint val="75000"/>
                  </a:schemeClr>
                </a:solidFill>
              </a:defRPr>
            </a:lvl1pPr>
          </a:lstStyle>
          <a:p>
            <a:fld id="{B61BEF0D-F0BB-DE4B-95CE-6DB70DBA9567}" type="datetimeFigureOut">
              <a:rPr lang="en-US" dirty="0"/>
              <a:pPr/>
              <a:t>7/16/2023</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16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29802844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s10661-015-5049-6"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hyperlink" Target="https://doi.org/10.1016/j.snb.2004.12.005"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130300" y="1338108"/>
            <a:ext cx="5825202" cy="1750594"/>
          </a:xfrm>
          <a:prstGeom prst="rect">
            <a:avLst/>
          </a:prstGeom>
        </p:spPr>
        <p:txBody>
          <a:bodyPr spcFirstLastPara="1" vert="horz" wrap="square" lIns="91425" tIns="91425" rIns="91425" bIns="91425" rtlCol="0" anchor="b" anchorCtr="0">
            <a:noAutofit/>
          </a:bodyPr>
          <a:lstStyle/>
          <a:p>
            <a:pPr algn="ctr"/>
            <a:br>
              <a:rPr lang="en" sz="3600">
                <a:latin typeface="Times New Roman"/>
                <a:ea typeface="Times New Roman"/>
                <a:cs typeface="Times New Roman"/>
              </a:rPr>
            </a:br>
            <a:br>
              <a:rPr lang="en" sz="3600">
                <a:latin typeface="Times New Roman"/>
                <a:ea typeface="Times New Roman"/>
                <a:cs typeface="Times New Roman"/>
              </a:rPr>
            </a:br>
            <a:r>
              <a:rPr lang="en" sz="3600">
                <a:latin typeface="Times New Roman"/>
                <a:ea typeface="Times New Roman"/>
                <a:cs typeface="Times New Roman"/>
              </a:rPr>
              <a:t>Project</a:t>
            </a:r>
            <a:br>
              <a:rPr lang="en" sz="3600">
                <a:latin typeface="Times New Roman"/>
                <a:ea typeface="Times New Roman"/>
                <a:cs typeface="Times New Roman"/>
              </a:rPr>
            </a:br>
            <a:r>
              <a:rPr lang="en" sz="3600">
                <a:latin typeface="Times New Roman"/>
                <a:ea typeface="Times New Roman"/>
                <a:cs typeface="Times New Roman"/>
              </a:rPr>
              <a:t>Prediction of Heart Disease using Machine Learning</a:t>
            </a:r>
            <a:endParaRPr lang="en-US" sz="3600">
              <a:latin typeface="Times New Roman"/>
              <a:cs typeface="Times New Roman"/>
            </a:endParaRPr>
          </a:p>
        </p:txBody>
      </p:sp>
      <p:sp>
        <p:nvSpPr>
          <p:cNvPr id="61" name="Google Shape;61;p14"/>
          <p:cNvSpPr txBox="1">
            <a:spLocks noGrp="1"/>
          </p:cNvSpPr>
          <p:nvPr>
            <p:ph type="subTitle" idx="1"/>
          </p:nvPr>
        </p:nvSpPr>
        <p:spPr>
          <a:xfrm>
            <a:off x="6267871" y="3375894"/>
            <a:ext cx="2202299" cy="1679665"/>
          </a:xfrm>
          <a:prstGeom prst="rect">
            <a:avLst/>
          </a:prstGeom>
        </p:spPr>
        <p:txBody>
          <a:bodyPr spcFirstLastPara="1" vert="horz" wrap="square" lIns="91425" tIns="91425" rIns="91425" bIns="91425" rtlCol="0" anchor="t" anchorCtr="0">
            <a:normAutofit fontScale="92500" lnSpcReduction="10000"/>
          </a:bodyPr>
          <a:lstStyle/>
          <a:p>
            <a:pPr algn="l"/>
            <a:endParaRPr lang="en-US" sz="1200">
              <a:solidFill>
                <a:schemeClr val="dk1"/>
              </a:solidFill>
              <a:latin typeface="Times New Roman"/>
              <a:ea typeface="Times New Roman"/>
              <a:cs typeface="Times New Roman"/>
            </a:endParaRPr>
          </a:p>
          <a:p>
            <a:pPr algn="l"/>
            <a:r>
              <a:rPr lang="en-US" sz="1200" b="1">
                <a:solidFill>
                  <a:schemeClr val="tx1"/>
                </a:solidFill>
                <a:latin typeface="Times New Roman"/>
                <a:ea typeface="Times New Roman"/>
                <a:cs typeface="Times New Roman"/>
              </a:rPr>
              <a:t>Group 3 Members List:</a:t>
            </a:r>
            <a:endParaRPr lang="en-US" sz="1200" b="1">
              <a:solidFill>
                <a:schemeClr val="tx1"/>
              </a:solidFill>
              <a:latin typeface="Times New Roman"/>
              <a:cs typeface="Times New Roman"/>
            </a:endParaRPr>
          </a:p>
          <a:p>
            <a:pPr algn="l"/>
            <a:r>
              <a:rPr lang="en-US" sz="1200">
                <a:solidFill>
                  <a:schemeClr val="tx1"/>
                </a:solidFill>
                <a:latin typeface="Times New Roman"/>
                <a:ea typeface="+mn-lt"/>
                <a:cs typeface="+mn-lt"/>
              </a:rPr>
              <a:t>R. Gayathri Sruthi</a:t>
            </a:r>
            <a:endParaRPr lang="en-US" sz="1200">
              <a:solidFill>
                <a:schemeClr val="tx1"/>
              </a:solidFill>
              <a:latin typeface="Times New Roman"/>
              <a:cs typeface="Times New Roman"/>
            </a:endParaRPr>
          </a:p>
          <a:p>
            <a:pPr algn="l">
              <a:spcBef>
                <a:spcPts val="0"/>
              </a:spcBef>
            </a:pPr>
            <a:r>
              <a:rPr lang="en-US" sz="1200">
                <a:solidFill>
                  <a:schemeClr val="tx1"/>
                </a:solidFill>
                <a:latin typeface="Times New Roman"/>
                <a:ea typeface="Times New Roman"/>
                <a:cs typeface="Times New Roman"/>
                <a:sym typeface="Times New Roman"/>
              </a:rPr>
              <a:t>K. Priya Varshitha</a:t>
            </a:r>
            <a:endParaRPr lang="en-US" sz="1200">
              <a:solidFill>
                <a:schemeClr val="tx1"/>
              </a:solidFill>
              <a:latin typeface="Times New Roman"/>
              <a:ea typeface="Times New Roman"/>
              <a:cs typeface="Times New Roman"/>
            </a:endParaRPr>
          </a:p>
          <a:p>
            <a:pPr algn="l">
              <a:spcBef>
                <a:spcPts val="0"/>
              </a:spcBef>
            </a:pPr>
            <a:r>
              <a:rPr lang="en-US" sz="1200">
                <a:solidFill>
                  <a:schemeClr val="tx1"/>
                </a:solidFill>
                <a:latin typeface="Times New Roman"/>
                <a:ea typeface="Times New Roman"/>
                <a:cs typeface="Times New Roman"/>
              </a:rPr>
              <a:t>T. </a:t>
            </a:r>
            <a:r>
              <a:rPr lang="en-US" sz="1200" err="1">
                <a:solidFill>
                  <a:schemeClr val="tx1"/>
                </a:solidFill>
                <a:latin typeface="Times New Roman"/>
                <a:ea typeface="Times New Roman"/>
                <a:cs typeface="Times New Roman"/>
              </a:rPr>
              <a:t>Chathurya</a:t>
            </a:r>
            <a:endParaRPr lang="en-US" sz="1200">
              <a:solidFill>
                <a:schemeClr val="tx1"/>
              </a:solidFill>
              <a:latin typeface="Times New Roman"/>
              <a:ea typeface="Times New Roman"/>
              <a:cs typeface="Times New Roman"/>
            </a:endParaRPr>
          </a:p>
          <a:p>
            <a:pPr algn="l">
              <a:spcBef>
                <a:spcPts val="0"/>
              </a:spcBef>
            </a:pPr>
            <a:r>
              <a:rPr lang="en-US" sz="1200">
                <a:solidFill>
                  <a:schemeClr val="tx1"/>
                </a:solidFill>
                <a:latin typeface="Times New Roman"/>
                <a:ea typeface="Times New Roman"/>
                <a:cs typeface="Times New Roman"/>
              </a:rPr>
              <a:t>T. Bhargav Reddy</a:t>
            </a:r>
            <a:endParaRPr lang="en-US" sz="1200">
              <a:solidFill>
                <a:schemeClr val="tx1"/>
              </a:solidFill>
              <a:latin typeface="Times New Roman"/>
              <a:cs typeface="Times New Roman"/>
            </a:endParaRPr>
          </a:p>
          <a:p>
            <a:pPr algn="l">
              <a:spcBef>
                <a:spcPts val="0"/>
              </a:spcBef>
            </a:pPr>
            <a:r>
              <a:rPr lang="en-US" sz="1200">
                <a:solidFill>
                  <a:schemeClr val="tx1"/>
                </a:solidFill>
                <a:latin typeface="Times New Roman"/>
                <a:ea typeface="Times New Roman"/>
                <a:cs typeface="Times New Roman"/>
              </a:rPr>
              <a:t>A. Harshavardhan</a:t>
            </a:r>
          </a:p>
          <a:p>
            <a:pPr algn="l">
              <a:spcBef>
                <a:spcPts val="0"/>
              </a:spcBef>
            </a:pPr>
            <a:endParaRPr lang="en-US" sz="1200">
              <a:solidFill>
                <a:schemeClr val="tx1"/>
              </a:solidFill>
              <a:latin typeface="Times New Roman"/>
              <a:ea typeface="Times New Roman"/>
              <a:cs typeface="Times New Roman"/>
            </a:endParaRPr>
          </a:p>
          <a:p>
            <a:pPr algn="l">
              <a:spcBef>
                <a:spcPts val="0"/>
              </a:spcBef>
            </a:pPr>
            <a:endParaRPr lang="en-US" sz="1200">
              <a:solidFill>
                <a:schemeClr val="tx1"/>
              </a:solidFill>
              <a:latin typeface="Times New Roman"/>
              <a:ea typeface="Times New Roman"/>
              <a:cs typeface="Times New Roman"/>
            </a:endParaRPr>
          </a:p>
          <a:p>
            <a:pPr algn="l">
              <a:spcBef>
                <a:spcPts val="0"/>
              </a:spcBef>
            </a:pPr>
            <a:endParaRPr lang="en-US" sz="1200">
              <a:solidFill>
                <a:schemeClr val="dk1"/>
              </a:solidFill>
              <a:latin typeface="Times New Roman"/>
              <a:ea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D7228A-5FC8-59BE-EE52-6911C987CAF4}"/>
              </a:ext>
            </a:extLst>
          </p:cNvPr>
          <p:cNvSpPr>
            <a:spLocks noGrp="1"/>
          </p:cNvSpPr>
          <p:nvPr>
            <p:ph type="body" idx="1"/>
          </p:nvPr>
        </p:nvSpPr>
        <p:spPr>
          <a:xfrm>
            <a:off x="311700" y="578626"/>
            <a:ext cx="8520600" cy="3990249"/>
          </a:xfrm>
        </p:spPr>
        <p:txBody>
          <a:bodyPr/>
          <a:lstStyle/>
          <a:p>
            <a:pPr marL="114300" indent="0">
              <a:buNone/>
            </a:pPr>
            <a:r>
              <a:rPr lang="en-US" sz="1600" b="1">
                <a:solidFill>
                  <a:schemeClr val="tx1"/>
                </a:solidFill>
                <a:latin typeface="Times New Roman"/>
                <a:cs typeface="Times New Roman"/>
              </a:rPr>
              <a:t>Results of the Predicted Model after Removing Extreme Outliers</a:t>
            </a:r>
          </a:p>
          <a:p>
            <a:pPr marL="114300" indent="0">
              <a:buNone/>
            </a:pPr>
            <a:endParaRPr lang="en-US" sz="1600" b="1">
              <a:latin typeface="Times New Roman"/>
              <a:cs typeface="Times New Roman"/>
            </a:endParaRPr>
          </a:p>
          <a:p>
            <a:pPr marL="114300" indent="0">
              <a:buNone/>
            </a:pPr>
            <a:endParaRPr lang="en-US" sz="1200">
              <a:solidFill>
                <a:schemeClr val="tx1"/>
              </a:solidFill>
              <a:latin typeface="Times New Roman"/>
              <a:cs typeface="Times New Roman"/>
            </a:endParaRPr>
          </a:p>
          <a:p>
            <a:pPr marL="114300" indent="0">
              <a:buNone/>
            </a:pPr>
            <a:r>
              <a:rPr lang="en-US" sz="1200">
                <a:solidFill>
                  <a:schemeClr val="tx1"/>
                </a:solidFill>
                <a:latin typeface="Times New Roman"/>
                <a:cs typeface="Times New Roman"/>
              </a:rPr>
              <a:t>To remove extreme outliers, the Interquartile Range(IQR) method was employed. It was calculated for each column by determining the 25th percentile(Q1) and the 75th percentile(Q3) of the data.</a:t>
            </a:r>
          </a:p>
          <a:p>
            <a:endParaRPr lang="en-US" sz="1200">
              <a:solidFill>
                <a:schemeClr val="tx1"/>
              </a:solidFill>
              <a:latin typeface="Times New Roman"/>
              <a:cs typeface="Times New Roman"/>
            </a:endParaRPr>
          </a:p>
        </p:txBody>
      </p:sp>
      <p:graphicFrame>
        <p:nvGraphicFramePr>
          <p:cNvPr id="4" name="Table 4">
            <a:extLst>
              <a:ext uri="{FF2B5EF4-FFF2-40B4-BE49-F238E27FC236}">
                <a16:creationId xmlns:a16="http://schemas.microsoft.com/office/drawing/2014/main" id="{32644379-8D2D-E8FD-499B-D96DB8282765}"/>
              </a:ext>
            </a:extLst>
          </p:cNvPr>
          <p:cNvGraphicFramePr>
            <a:graphicFrameLocks noGrp="1"/>
          </p:cNvGraphicFramePr>
          <p:nvPr>
            <p:extLst>
              <p:ext uri="{D42A27DB-BD31-4B8C-83A1-F6EECF244321}">
                <p14:modId xmlns:p14="http://schemas.microsoft.com/office/powerpoint/2010/main" val="2425024072"/>
              </p:ext>
            </p:extLst>
          </p:nvPr>
        </p:nvGraphicFramePr>
        <p:xfrm>
          <a:off x="909140" y="2047447"/>
          <a:ext cx="5990568" cy="2310305"/>
        </p:xfrm>
        <a:graphic>
          <a:graphicData uri="http://schemas.openxmlformats.org/drawingml/2006/table">
            <a:tbl>
              <a:tblPr firstRow="1" bandRow="1">
                <a:tableStyleId>{5C22544A-7EE6-4342-B048-85BDC9FD1C3A}</a:tableStyleId>
              </a:tblPr>
              <a:tblGrid>
                <a:gridCol w="1497642">
                  <a:extLst>
                    <a:ext uri="{9D8B030D-6E8A-4147-A177-3AD203B41FA5}">
                      <a16:colId xmlns:a16="http://schemas.microsoft.com/office/drawing/2014/main" val="2179048821"/>
                    </a:ext>
                  </a:extLst>
                </a:gridCol>
                <a:gridCol w="1497642">
                  <a:extLst>
                    <a:ext uri="{9D8B030D-6E8A-4147-A177-3AD203B41FA5}">
                      <a16:colId xmlns:a16="http://schemas.microsoft.com/office/drawing/2014/main" val="1155580914"/>
                    </a:ext>
                  </a:extLst>
                </a:gridCol>
                <a:gridCol w="1497642">
                  <a:extLst>
                    <a:ext uri="{9D8B030D-6E8A-4147-A177-3AD203B41FA5}">
                      <a16:colId xmlns:a16="http://schemas.microsoft.com/office/drawing/2014/main" val="61388335"/>
                    </a:ext>
                  </a:extLst>
                </a:gridCol>
                <a:gridCol w="1497642">
                  <a:extLst>
                    <a:ext uri="{9D8B030D-6E8A-4147-A177-3AD203B41FA5}">
                      <a16:colId xmlns:a16="http://schemas.microsoft.com/office/drawing/2014/main" val="1272657704"/>
                    </a:ext>
                  </a:extLst>
                </a:gridCol>
              </a:tblGrid>
              <a:tr h="462061">
                <a:tc>
                  <a:txBody>
                    <a:bodyPr/>
                    <a:lstStyle/>
                    <a:p>
                      <a:pPr algn="ctr"/>
                      <a:r>
                        <a:rPr lang="en-US" sz="1600" b="1">
                          <a:solidFill>
                            <a:schemeClr val="tx1"/>
                          </a:solidFill>
                          <a:latin typeface="Times New Roman"/>
                        </a:rPr>
                        <a:t>Metric/Model</a:t>
                      </a:r>
                    </a:p>
                  </a:txBody>
                  <a:tcPr/>
                </a:tc>
                <a:tc>
                  <a:txBody>
                    <a:bodyPr/>
                    <a:lstStyle/>
                    <a:p>
                      <a:pPr algn="ctr"/>
                      <a:r>
                        <a:rPr lang="en-US" sz="1600" b="1">
                          <a:solidFill>
                            <a:schemeClr val="tx1"/>
                          </a:solidFill>
                          <a:latin typeface="Times New Roman"/>
                        </a:rPr>
                        <a:t>RFC</a:t>
                      </a:r>
                    </a:p>
                  </a:txBody>
                  <a:tcPr/>
                </a:tc>
                <a:tc>
                  <a:txBody>
                    <a:bodyPr/>
                    <a:lstStyle/>
                    <a:p>
                      <a:pPr algn="ctr"/>
                      <a:r>
                        <a:rPr lang="en-US" sz="1600" b="1">
                          <a:solidFill>
                            <a:schemeClr val="tx1"/>
                          </a:solidFill>
                          <a:latin typeface="Times New Roman"/>
                        </a:rPr>
                        <a:t>SVM</a:t>
                      </a:r>
                    </a:p>
                  </a:txBody>
                  <a:tcPr/>
                </a:tc>
                <a:tc>
                  <a:txBody>
                    <a:bodyPr/>
                    <a:lstStyle/>
                    <a:p>
                      <a:pPr algn="ctr"/>
                      <a:r>
                        <a:rPr lang="en-US" sz="1600" b="1">
                          <a:solidFill>
                            <a:schemeClr val="tx1"/>
                          </a:solidFill>
                          <a:latin typeface="Times New Roman"/>
                        </a:rPr>
                        <a:t>GBC</a:t>
                      </a:r>
                    </a:p>
                  </a:txBody>
                  <a:tcPr/>
                </a:tc>
                <a:extLst>
                  <a:ext uri="{0D108BD9-81ED-4DB2-BD59-A6C34878D82A}">
                    <a16:rowId xmlns:a16="http://schemas.microsoft.com/office/drawing/2014/main" val="3978931018"/>
                  </a:ext>
                </a:extLst>
              </a:tr>
              <a:tr h="462061">
                <a:tc>
                  <a:txBody>
                    <a:bodyPr/>
                    <a:lstStyle/>
                    <a:p>
                      <a:pPr algn="ctr"/>
                      <a:r>
                        <a:rPr lang="en-US" sz="1400">
                          <a:latin typeface="Times New Roman"/>
                        </a:rPr>
                        <a:t>Accuracy</a:t>
                      </a:r>
                    </a:p>
                  </a:txBody>
                  <a:tcPr/>
                </a:tc>
                <a:tc>
                  <a:txBody>
                    <a:bodyPr/>
                    <a:lstStyle/>
                    <a:p>
                      <a:pPr algn="ctr"/>
                      <a:r>
                        <a:rPr lang="en-US" sz="1400">
                          <a:latin typeface="Times New Roman"/>
                        </a:rPr>
                        <a:t>86.67%</a:t>
                      </a:r>
                    </a:p>
                  </a:txBody>
                  <a:tcPr/>
                </a:tc>
                <a:tc>
                  <a:txBody>
                    <a:bodyPr/>
                    <a:lstStyle/>
                    <a:p>
                      <a:pPr algn="ctr"/>
                      <a:r>
                        <a:rPr lang="en-US" sz="1400">
                          <a:latin typeface="Times New Roman"/>
                        </a:rPr>
                        <a:t>88.33%</a:t>
                      </a:r>
                    </a:p>
                  </a:txBody>
                  <a:tcPr/>
                </a:tc>
                <a:tc>
                  <a:txBody>
                    <a:bodyPr/>
                    <a:lstStyle/>
                    <a:p>
                      <a:pPr algn="ctr"/>
                      <a:r>
                        <a:rPr lang="en-US" sz="1400">
                          <a:latin typeface="Times New Roman"/>
                        </a:rPr>
                        <a:t>86.5%</a:t>
                      </a:r>
                    </a:p>
                  </a:txBody>
                  <a:tcPr/>
                </a:tc>
                <a:extLst>
                  <a:ext uri="{0D108BD9-81ED-4DB2-BD59-A6C34878D82A}">
                    <a16:rowId xmlns:a16="http://schemas.microsoft.com/office/drawing/2014/main" val="297265935"/>
                  </a:ext>
                </a:extLst>
              </a:tr>
              <a:tr h="462061">
                <a:tc>
                  <a:txBody>
                    <a:bodyPr/>
                    <a:lstStyle/>
                    <a:p>
                      <a:pPr algn="ctr"/>
                      <a:r>
                        <a:rPr lang="en-US" sz="1400">
                          <a:latin typeface="Times New Roman"/>
                        </a:rPr>
                        <a:t>Precision </a:t>
                      </a:r>
                    </a:p>
                  </a:txBody>
                  <a:tcPr/>
                </a:tc>
                <a:tc>
                  <a:txBody>
                    <a:bodyPr/>
                    <a:lstStyle/>
                    <a:p>
                      <a:pPr algn="ctr"/>
                      <a:r>
                        <a:rPr lang="en-US" sz="1400">
                          <a:latin typeface="Times New Roman"/>
                        </a:rPr>
                        <a:t>95.45%</a:t>
                      </a:r>
                    </a:p>
                  </a:txBody>
                  <a:tcPr/>
                </a:tc>
                <a:tc>
                  <a:txBody>
                    <a:bodyPr/>
                    <a:lstStyle/>
                    <a:p>
                      <a:pPr algn="ctr"/>
                      <a:r>
                        <a:rPr lang="en-US" sz="1400">
                          <a:latin typeface="Times New Roman"/>
                        </a:rPr>
                        <a:t>95.65%</a:t>
                      </a:r>
                    </a:p>
                  </a:txBody>
                  <a:tcPr/>
                </a:tc>
                <a:tc>
                  <a:txBody>
                    <a:bodyPr/>
                    <a:lstStyle/>
                    <a:p>
                      <a:pPr algn="ctr"/>
                      <a:r>
                        <a:rPr lang="en-US" sz="1400">
                          <a:latin typeface="Times New Roman"/>
                        </a:rPr>
                        <a:t>80.8%</a:t>
                      </a:r>
                    </a:p>
                  </a:txBody>
                  <a:tcPr/>
                </a:tc>
                <a:extLst>
                  <a:ext uri="{0D108BD9-81ED-4DB2-BD59-A6C34878D82A}">
                    <a16:rowId xmlns:a16="http://schemas.microsoft.com/office/drawing/2014/main" val="1951634656"/>
                  </a:ext>
                </a:extLst>
              </a:tr>
              <a:tr h="462061">
                <a:tc>
                  <a:txBody>
                    <a:bodyPr/>
                    <a:lstStyle/>
                    <a:p>
                      <a:pPr algn="ctr"/>
                      <a:r>
                        <a:rPr lang="en-US" sz="1400">
                          <a:latin typeface="Times New Roman"/>
                        </a:rPr>
                        <a:t>Recall</a:t>
                      </a:r>
                    </a:p>
                  </a:txBody>
                  <a:tcPr/>
                </a:tc>
                <a:tc>
                  <a:txBody>
                    <a:bodyPr/>
                    <a:lstStyle/>
                    <a:p>
                      <a:pPr algn="ctr"/>
                      <a:r>
                        <a:rPr lang="en-US" sz="1400">
                          <a:latin typeface="Times New Roman"/>
                        </a:rPr>
                        <a:t>75%</a:t>
                      </a:r>
                    </a:p>
                  </a:txBody>
                  <a:tcPr/>
                </a:tc>
                <a:tc>
                  <a:txBody>
                    <a:bodyPr/>
                    <a:lstStyle/>
                    <a:p>
                      <a:pPr algn="ctr"/>
                      <a:r>
                        <a:rPr lang="en-US" sz="1400">
                          <a:latin typeface="Times New Roman"/>
                        </a:rPr>
                        <a:t>78.57%</a:t>
                      </a:r>
                    </a:p>
                  </a:txBody>
                  <a:tcPr/>
                </a:tc>
                <a:tc>
                  <a:txBody>
                    <a:bodyPr/>
                    <a:lstStyle/>
                    <a:p>
                      <a:pPr algn="ctr"/>
                      <a:r>
                        <a:rPr lang="en-US" sz="1400">
                          <a:latin typeface="Times New Roman"/>
                        </a:rPr>
                        <a:t>91.3%</a:t>
                      </a:r>
                    </a:p>
                  </a:txBody>
                  <a:tcPr/>
                </a:tc>
                <a:extLst>
                  <a:ext uri="{0D108BD9-81ED-4DB2-BD59-A6C34878D82A}">
                    <a16:rowId xmlns:a16="http://schemas.microsoft.com/office/drawing/2014/main" val="1181634816"/>
                  </a:ext>
                </a:extLst>
              </a:tr>
              <a:tr h="462061">
                <a:tc>
                  <a:txBody>
                    <a:bodyPr/>
                    <a:lstStyle/>
                    <a:p>
                      <a:pPr algn="ctr"/>
                      <a:r>
                        <a:rPr lang="en-US" sz="1400">
                          <a:latin typeface="Times New Roman"/>
                        </a:rPr>
                        <a:t>F1 Score</a:t>
                      </a:r>
                    </a:p>
                  </a:txBody>
                  <a:tcPr/>
                </a:tc>
                <a:tc>
                  <a:txBody>
                    <a:bodyPr/>
                    <a:lstStyle/>
                    <a:p>
                      <a:pPr algn="ctr"/>
                      <a:r>
                        <a:rPr lang="en-US" sz="1400">
                          <a:latin typeface="Times New Roman"/>
                        </a:rPr>
                        <a:t>83.99%</a:t>
                      </a:r>
                    </a:p>
                  </a:txBody>
                  <a:tcPr/>
                </a:tc>
                <a:tc>
                  <a:txBody>
                    <a:bodyPr/>
                    <a:lstStyle/>
                    <a:p>
                      <a:pPr algn="ctr"/>
                      <a:r>
                        <a:rPr lang="en-US" sz="1400">
                          <a:latin typeface="Times New Roman"/>
                        </a:rPr>
                        <a:t>86.27%</a:t>
                      </a:r>
                    </a:p>
                  </a:txBody>
                  <a:tcPr/>
                </a:tc>
                <a:tc>
                  <a:txBody>
                    <a:bodyPr/>
                    <a:lstStyle/>
                    <a:p>
                      <a:pPr algn="ctr"/>
                      <a:r>
                        <a:rPr lang="en-US" sz="1400">
                          <a:latin typeface="Times New Roman"/>
                        </a:rPr>
                        <a:t>85.7%</a:t>
                      </a:r>
                    </a:p>
                  </a:txBody>
                  <a:tcPr/>
                </a:tc>
                <a:extLst>
                  <a:ext uri="{0D108BD9-81ED-4DB2-BD59-A6C34878D82A}">
                    <a16:rowId xmlns:a16="http://schemas.microsoft.com/office/drawing/2014/main" val="3475084753"/>
                  </a:ext>
                </a:extLst>
              </a:tr>
            </a:tbl>
          </a:graphicData>
        </a:graphic>
      </p:graphicFrame>
    </p:spTree>
    <p:extLst>
      <p:ext uri="{BB962C8B-B14F-4D97-AF65-F5344CB8AC3E}">
        <p14:creationId xmlns:p14="http://schemas.microsoft.com/office/powerpoint/2010/main" val="27854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D7228A-5FC8-59BE-EE52-6911C987CAF4}"/>
              </a:ext>
            </a:extLst>
          </p:cNvPr>
          <p:cNvSpPr>
            <a:spLocks noGrp="1"/>
          </p:cNvSpPr>
          <p:nvPr>
            <p:ph type="body" idx="1"/>
          </p:nvPr>
        </p:nvSpPr>
        <p:spPr>
          <a:xfrm>
            <a:off x="311700" y="659119"/>
            <a:ext cx="6516326" cy="3909756"/>
          </a:xfrm>
        </p:spPr>
        <p:txBody>
          <a:bodyPr spcFirstLastPara="1" vert="horz" wrap="square" lIns="91425" tIns="91425" rIns="91425" bIns="91425" rtlCol="0" anchor="ctr" anchorCtr="0">
            <a:normAutofit/>
          </a:bodyPr>
          <a:lstStyle/>
          <a:p>
            <a:pPr marL="114300" indent="0">
              <a:buNone/>
            </a:pPr>
            <a:r>
              <a:rPr lang="en-US" sz="1600" b="1">
                <a:solidFill>
                  <a:schemeClr val="tx1"/>
                </a:solidFill>
                <a:latin typeface="Times New Roman"/>
                <a:cs typeface="Times New Roman"/>
              </a:rPr>
              <a:t>Results of the Predicted Model after applying feature selection:</a:t>
            </a:r>
          </a:p>
          <a:p>
            <a:pPr marL="114300" indent="0">
              <a:buNone/>
            </a:pPr>
            <a:endParaRPr lang="en-US" sz="1600" b="1">
              <a:solidFill>
                <a:schemeClr val="tx1"/>
              </a:solidFill>
              <a:latin typeface="Times New Roman"/>
              <a:cs typeface="Times New Roman"/>
            </a:endParaRPr>
          </a:p>
          <a:p>
            <a:pPr marL="114300" indent="0">
              <a:buNone/>
            </a:pPr>
            <a:endParaRPr lang="en-US" sz="1600" b="1">
              <a:solidFill>
                <a:schemeClr val="tx1"/>
              </a:solidFill>
              <a:latin typeface="Times New Roman"/>
              <a:ea typeface="+mn-lt"/>
              <a:cs typeface="Times New Roman"/>
            </a:endParaRPr>
          </a:p>
          <a:p>
            <a:pPr marL="114300" indent="0">
              <a:buNone/>
            </a:pPr>
            <a:endParaRPr lang="en-US" sz="1600" b="1">
              <a:solidFill>
                <a:schemeClr val="tx1"/>
              </a:solidFill>
              <a:latin typeface="Times New Roman"/>
              <a:ea typeface="+mn-lt"/>
              <a:cs typeface="Times New Roman"/>
            </a:endParaRPr>
          </a:p>
          <a:p>
            <a:pPr marL="114300" indent="0" algn="just">
              <a:buNone/>
            </a:pPr>
            <a:r>
              <a:rPr lang="en-US" sz="1200">
                <a:solidFill>
                  <a:schemeClr val="tx1"/>
                </a:solidFill>
                <a:latin typeface="Times New Roman"/>
                <a:ea typeface="+mn-lt"/>
                <a:cs typeface="+mn-lt"/>
              </a:rPr>
              <a:t>In the feature selection process, the Gradient Boosting Classifier was selected as the estimator. Recursive Feature Elimination with Cross-Validation (RFECV) was employed, initializing it with the chosen classifier and adopting the Stratified </a:t>
            </a:r>
            <a:r>
              <a:rPr lang="en-US" sz="1200" err="1">
                <a:solidFill>
                  <a:schemeClr val="tx1"/>
                </a:solidFill>
                <a:latin typeface="Times New Roman"/>
                <a:ea typeface="+mn-lt"/>
                <a:cs typeface="+mn-lt"/>
              </a:rPr>
              <a:t>KFold</a:t>
            </a:r>
            <a:r>
              <a:rPr lang="en-US" sz="1200">
                <a:solidFill>
                  <a:schemeClr val="tx1"/>
                </a:solidFill>
                <a:latin typeface="Times New Roman"/>
                <a:ea typeface="+mn-lt"/>
                <a:cs typeface="+mn-lt"/>
              </a:rPr>
              <a:t> cross-validation strategy. This strategy ensures that the class distribution of the target variable is maintained during data splitting. RFECV then proceeded to iteratively eliminate features while evaluating the classifier's performance using cross-validation. Starting with all features, it recursively removed the least important ones and assessed the performance after each elimination. This iterative process continued until the optimal number of features was determined, ensuring that the final set of features led to the best possible performance for the classifier.</a:t>
            </a:r>
            <a:endParaRPr lang="en-US" sz="1200">
              <a:solidFill>
                <a:schemeClr val="tx1"/>
              </a:solidFill>
              <a:latin typeface="Times New Roman"/>
              <a:cs typeface="Times New Roman"/>
            </a:endParaRPr>
          </a:p>
          <a:p>
            <a:pPr marL="114300" indent="0">
              <a:buNone/>
            </a:pPr>
            <a:endParaRPr lang="en-US" sz="1600" b="1">
              <a:solidFill>
                <a:srgbClr val="000000"/>
              </a:solidFill>
              <a:latin typeface="Times New Roman"/>
              <a:cs typeface="Times New Roman"/>
            </a:endParaRPr>
          </a:p>
          <a:p>
            <a:pPr marL="114300" indent="0">
              <a:buNone/>
            </a:pPr>
            <a:endParaRPr lang="en-US" sz="1600" b="1">
              <a:solidFill>
                <a:srgbClr val="404040"/>
              </a:solidFill>
              <a:latin typeface="Times New Roman"/>
              <a:cs typeface="Times New Roman"/>
            </a:endParaRPr>
          </a:p>
          <a:p>
            <a:pPr marL="114300" indent="0">
              <a:buNone/>
            </a:pPr>
            <a:endParaRPr lang="en-US" sz="1200">
              <a:solidFill>
                <a:schemeClr val="tx1"/>
              </a:solidFill>
              <a:latin typeface="Times New Roman"/>
              <a:cs typeface="Times New Roman"/>
            </a:endParaRPr>
          </a:p>
          <a:p>
            <a:pPr marL="114300" indent="0">
              <a:buNone/>
            </a:pPr>
            <a:endParaRPr lang="en-US" sz="1200">
              <a:solidFill>
                <a:schemeClr val="tx1"/>
              </a:solidFill>
              <a:latin typeface="Times New Roman"/>
              <a:cs typeface="Times New Roman"/>
            </a:endParaRPr>
          </a:p>
        </p:txBody>
      </p:sp>
    </p:spTree>
    <p:extLst>
      <p:ext uri="{BB962C8B-B14F-4D97-AF65-F5344CB8AC3E}">
        <p14:creationId xmlns:p14="http://schemas.microsoft.com/office/powerpoint/2010/main" val="308508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D7228A-5FC8-59BE-EE52-6911C987CAF4}"/>
              </a:ext>
            </a:extLst>
          </p:cNvPr>
          <p:cNvSpPr>
            <a:spLocks noGrp="1"/>
          </p:cNvSpPr>
          <p:nvPr>
            <p:ph type="body" idx="1"/>
          </p:nvPr>
        </p:nvSpPr>
        <p:spPr>
          <a:xfrm>
            <a:off x="311700" y="924746"/>
            <a:ext cx="8520600" cy="3644129"/>
          </a:xfrm>
        </p:spPr>
        <p:txBody>
          <a:bodyPr/>
          <a:lstStyle/>
          <a:p>
            <a:pPr marL="114300" indent="0">
              <a:buNone/>
            </a:pPr>
            <a:endParaRPr lang="en-US" sz="1600" b="1">
              <a:solidFill>
                <a:schemeClr val="tx1"/>
              </a:solidFill>
              <a:latin typeface="Times New Roman"/>
              <a:cs typeface="Times New Roman"/>
            </a:endParaRPr>
          </a:p>
          <a:p>
            <a:pPr marL="114300" indent="0">
              <a:buNone/>
            </a:pPr>
            <a:endParaRPr lang="en-US" sz="1200" b="1">
              <a:solidFill>
                <a:schemeClr val="tx1"/>
              </a:solidFill>
              <a:latin typeface="Times New Roman"/>
              <a:cs typeface="Times New Roman"/>
            </a:endParaRPr>
          </a:p>
          <a:p>
            <a:pPr marL="114300" indent="0">
              <a:buNone/>
            </a:pPr>
            <a:endParaRPr lang="en-US" sz="1600" b="1">
              <a:solidFill>
                <a:srgbClr val="000000"/>
              </a:solidFill>
              <a:latin typeface="Times New Roman"/>
              <a:cs typeface="Times New Roman"/>
            </a:endParaRPr>
          </a:p>
          <a:p>
            <a:pPr marL="114300" indent="0">
              <a:buNone/>
            </a:pPr>
            <a:endParaRPr lang="en-US" sz="1600" b="1">
              <a:solidFill>
                <a:srgbClr val="404040"/>
              </a:solidFill>
              <a:latin typeface="Times New Roman"/>
              <a:cs typeface="Times New Roman"/>
            </a:endParaRPr>
          </a:p>
          <a:p>
            <a:pPr marL="114300" indent="0">
              <a:buNone/>
            </a:pPr>
            <a:endParaRPr lang="en-US" sz="1200">
              <a:solidFill>
                <a:schemeClr val="tx1"/>
              </a:solidFill>
              <a:latin typeface="Times New Roman"/>
              <a:cs typeface="Times New Roman"/>
            </a:endParaRPr>
          </a:p>
          <a:p>
            <a:pPr marL="114300" indent="0">
              <a:buNone/>
            </a:pPr>
            <a:endParaRPr lang="en-US" sz="1200">
              <a:solidFill>
                <a:schemeClr val="tx1"/>
              </a:solidFill>
              <a:latin typeface="Times New Roman"/>
              <a:cs typeface="Times New Roman"/>
            </a:endParaRPr>
          </a:p>
        </p:txBody>
      </p:sp>
      <p:pic>
        <p:nvPicPr>
          <p:cNvPr id="6" name="Picture 6" descr="A black text on a white background&#10;&#10;Description automatically generated">
            <a:extLst>
              <a:ext uri="{FF2B5EF4-FFF2-40B4-BE49-F238E27FC236}">
                <a16:creationId xmlns:a16="http://schemas.microsoft.com/office/drawing/2014/main" id="{88DA68DE-F606-FE4D-BB65-698E30AA9CCE}"/>
              </a:ext>
            </a:extLst>
          </p:cNvPr>
          <p:cNvPicPr>
            <a:picLocks noChangeAspect="1"/>
          </p:cNvPicPr>
          <p:nvPr/>
        </p:nvPicPr>
        <p:blipFill>
          <a:blip r:embed="rId2"/>
          <a:stretch>
            <a:fillRect/>
          </a:stretch>
        </p:blipFill>
        <p:spPr>
          <a:xfrm>
            <a:off x="1184185" y="835115"/>
            <a:ext cx="4900141" cy="656017"/>
          </a:xfrm>
          <a:prstGeom prst="rect">
            <a:avLst/>
          </a:prstGeom>
        </p:spPr>
      </p:pic>
      <p:pic>
        <p:nvPicPr>
          <p:cNvPr id="7" name="Picture 7" descr="A white rectangular table with black text&#10;&#10;Description automatically generated">
            <a:extLst>
              <a:ext uri="{FF2B5EF4-FFF2-40B4-BE49-F238E27FC236}">
                <a16:creationId xmlns:a16="http://schemas.microsoft.com/office/drawing/2014/main" id="{81FD517D-BBBC-0E29-24D4-CCFED13E5A9D}"/>
              </a:ext>
            </a:extLst>
          </p:cNvPr>
          <p:cNvPicPr>
            <a:picLocks noChangeAspect="1"/>
          </p:cNvPicPr>
          <p:nvPr/>
        </p:nvPicPr>
        <p:blipFill>
          <a:blip r:embed="rId3"/>
          <a:stretch>
            <a:fillRect/>
          </a:stretch>
        </p:blipFill>
        <p:spPr>
          <a:xfrm>
            <a:off x="1184187" y="1823032"/>
            <a:ext cx="5157719" cy="2270169"/>
          </a:xfrm>
          <a:prstGeom prst="rect">
            <a:avLst/>
          </a:prstGeom>
        </p:spPr>
      </p:pic>
    </p:spTree>
    <p:extLst>
      <p:ext uri="{BB962C8B-B14F-4D97-AF65-F5344CB8AC3E}">
        <p14:creationId xmlns:p14="http://schemas.microsoft.com/office/powerpoint/2010/main" val="386463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grpSp>
        <p:nvGrpSpPr>
          <p:cNvPr id="145" name="Group 96">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98" name="Straight Connector 97">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0"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Isosceles Triangle 106">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46" name="Rectangle 10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9"/>
          <p:cNvSpPr txBox="1">
            <a:spLocks noGrp="1"/>
          </p:cNvSpPr>
          <p:nvPr>
            <p:ph type="ctrTitle"/>
          </p:nvPr>
        </p:nvSpPr>
        <p:spPr>
          <a:xfrm>
            <a:off x="965199" y="457200"/>
            <a:ext cx="7648121" cy="824592"/>
          </a:xfrm>
          <a:prstGeom prst="rect">
            <a:avLst/>
          </a:prstGeom>
        </p:spPr>
        <p:txBody>
          <a:bodyPr spcFirstLastPara="1" vert="horz" lIns="91440" tIns="45720" rIns="91440" bIns="45720" rtlCol="0" anchor="t" anchorCtr="0">
            <a:normAutofit/>
          </a:bodyPr>
          <a:lstStyle/>
          <a:p>
            <a:pPr marL="0" lvl="0" indent="0" algn="l">
              <a:spcAft>
                <a:spcPts val="0"/>
              </a:spcAft>
            </a:pPr>
            <a:r>
              <a:rPr lang="en-US" sz="3600">
                <a:latin typeface="Times New Roman"/>
                <a:cs typeface="Times New Roman"/>
              </a:rPr>
              <a:t>Advantages</a:t>
            </a:r>
          </a:p>
        </p:txBody>
      </p:sp>
      <p:sp>
        <p:nvSpPr>
          <p:cNvPr id="147" name="Isosceles Triangle 1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Isosceles Triangle 1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93" name="Google Shape;91;p19">
            <a:extLst>
              <a:ext uri="{FF2B5EF4-FFF2-40B4-BE49-F238E27FC236}">
                <a16:creationId xmlns:a16="http://schemas.microsoft.com/office/drawing/2014/main" id="{C6DC83A6-1FE6-A0F7-4D6D-AEE40D549CE2}"/>
              </a:ext>
            </a:extLst>
          </p:cNvPr>
          <p:cNvGraphicFramePr/>
          <p:nvPr>
            <p:extLst>
              <p:ext uri="{D42A27DB-BD31-4B8C-83A1-F6EECF244321}">
                <p14:modId xmlns:p14="http://schemas.microsoft.com/office/powerpoint/2010/main" val="3996341232"/>
              </p:ext>
            </p:extLst>
          </p:nvPr>
        </p:nvGraphicFramePr>
        <p:xfrm>
          <a:off x="715671" y="1284322"/>
          <a:ext cx="7398733" cy="3062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grpSp>
        <p:nvGrpSpPr>
          <p:cNvPr id="97" name="Group 96">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98" name="Straight Connector 97">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0"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Isosceles Triangle 106">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0" name="Google Shape;90;p19"/>
          <p:cNvSpPr txBox="1">
            <a:spLocks noGrp="1"/>
          </p:cNvSpPr>
          <p:nvPr>
            <p:ph type="ctrTitle"/>
          </p:nvPr>
        </p:nvSpPr>
        <p:spPr>
          <a:xfrm>
            <a:off x="508000" y="320363"/>
            <a:ext cx="6447501" cy="708874"/>
          </a:xfrm>
          <a:prstGeom prst="rect">
            <a:avLst/>
          </a:prstGeom>
        </p:spPr>
        <p:txBody>
          <a:bodyPr spcFirstLastPara="1" vert="horz" lIns="91440" tIns="45720" rIns="91440" bIns="45720" rtlCol="0" anchor="t" anchorCtr="0">
            <a:normAutofit/>
          </a:bodyPr>
          <a:lstStyle/>
          <a:p>
            <a:pPr marL="0" lvl="0" indent="0" algn="l">
              <a:spcAft>
                <a:spcPts val="0"/>
              </a:spcAft>
            </a:pPr>
            <a:r>
              <a:rPr lang="en-US" sz="3600">
                <a:latin typeface="Times New Roman"/>
                <a:cs typeface="Times New Roman"/>
              </a:rPr>
              <a:t>Limitations</a:t>
            </a:r>
          </a:p>
        </p:txBody>
      </p:sp>
      <p:graphicFrame>
        <p:nvGraphicFramePr>
          <p:cNvPr id="93" name="Google Shape;91;p19">
            <a:extLst>
              <a:ext uri="{FF2B5EF4-FFF2-40B4-BE49-F238E27FC236}">
                <a16:creationId xmlns:a16="http://schemas.microsoft.com/office/drawing/2014/main" id="{5C8BCCA6-4E53-4368-55A4-A430BAF8F0A7}"/>
              </a:ext>
            </a:extLst>
          </p:cNvPr>
          <p:cNvGraphicFramePr/>
          <p:nvPr>
            <p:extLst>
              <p:ext uri="{D42A27DB-BD31-4B8C-83A1-F6EECF244321}">
                <p14:modId xmlns:p14="http://schemas.microsoft.com/office/powerpoint/2010/main" val="2673369860"/>
              </p:ext>
            </p:extLst>
          </p:nvPr>
        </p:nvGraphicFramePr>
        <p:xfrm>
          <a:off x="556693" y="1217976"/>
          <a:ext cx="7799514" cy="3522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6920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30" name="Straight Connector 2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 name="Rectangle 4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FE1BEE-E15A-7B26-04CE-3E6C444BAE8C}"/>
              </a:ext>
            </a:extLst>
          </p:cNvPr>
          <p:cNvSpPr>
            <a:spLocks noGrp="1"/>
          </p:cNvSpPr>
          <p:nvPr>
            <p:ph type="title"/>
          </p:nvPr>
        </p:nvSpPr>
        <p:spPr>
          <a:xfrm>
            <a:off x="965199" y="457200"/>
            <a:ext cx="7648121" cy="824592"/>
          </a:xfrm>
        </p:spPr>
        <p:txBody>
          <a:bodyPr spcFirstLastPara="1" vert="horz" lIns="91440" tIns="45720" rIns="91440" bIns="45720" rtlCol="0" anchor="t" anchorCtr="0">
            <a:normAutofit/>
          </a:bodyPr>
          <a:lstStyle/>
          <a:p>
            <a:pPr>
              <a:spcBef>
                <a:spcPct val="0"/>
              </a:spcBef>
            </a:pPr>
            <a:r>
              <a:rPr lang="en-US">
                <a:latin typeface="Times New Roman"/>
                <a:cs typeface="Times New Roman"/>
              </a:rPr>
              <a:t>Applications</a:t>
            </a:r>
          </a:p>
        </p:txBody>
      </p:sp>
      <p:sp>
        <p:nvSpPr>
          <p:cNvPr id="43" name="Isosceles Triangle 4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5" name="Text Placeholder 2">
            <a:extLst>
              <a:ext uri="{FF2B5EF4-FFF2-40B4-BE49-F238E27FC236}">
                <a16:creationId xmlns:a16="http://schemas.microsoft.com/office/drawing/2014/main" id="{460F772A-4BB0-21B7-A73F-20AC4BEC096F}"/>
              </a:ext>
            </a:extLst>
          </p:cNvPr>
          <p:cNvGraphicFramePr/>
          <p:nvPr>
            <p:extLst>
              <p:ext uri="{D42A27DB-BD31-4B8C-83A1-F6EECF244321}">
                <p14:modId xmlns:p14="http://schemas.microsoft.com/office/powerpoint/2010/main" val="3560009598"/>
              </p:ext>
            </p:extLst>
          </p:nvPr>
        </p:nvGraphicFramePr>
        <p:xfrm>
          <a:off x="965199" y="1461407"/>
          <a:ext cx="7213600" cy="3070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6434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grpSp>
        <p:nvGrpSpPr>
          <p:cNvPr id="102" name="Group 101">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68951" y="-6350"/>
            <a:ext cx="3575050" cy="5149850"/>
            <a:chOff x="7425267" y="-8467"/>
            <a:chExt cx="4766733" cy="6866467"/>
          </a:xfrm>
        </p:grpSpPr>
        <p:cxnSp>
          <p:nvCxnSpPr>
            <p:cNvPr id="103" name="Straight Connector 102">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Isosceles Triangle 110">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4" name="Rectangle 113">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20"/>
          <p:cNvSpPr txBox="1">
            <a:spLocks noGrp="1"/>
          </p:cNvSpPr>
          <p:nvPr>
            <p:ph type="title"/>
          </p:nvPr>
        </p:nvSpPr>
        <p:spPr>
          <a:xfrm>
            <a:off x="871338" y="457200"/>
            <a:ext cx="6576289" cy="741071"/>
          </a:xfrm>
          <a:prstGeom prst="rect">
            <a:avLst/>
          </a:prstGeom>
        </p:spPr>
        <p:txBody>
          <a:bodyPr spcFirstLastPara="1" vert="horz" lIns="91440" tIns="45720" rIns="91440" bIns="45720" rtlCol="0" anchor="t" anchorCtr="0">
            <a:normAutofit/>
          </a:bodyPr>
          <a:lstStyle/>
          <a:p>
            <a:pPr>
              <a:spcBef>
                <a:spcPct val="0"/>
              </a:spcBef>
            </a:pPr>
            <a:r>
              <a:rPr lang="en-US">
                <a:latin typeface="Times New Roman"/>
                <a:cs typeface="Times New Roman"/>
              </a:rPr>
              <a:t>References </a:t>
            </a:r>
          </a:p>
        </p:txBody>
      </p:sp>
      <p:sp>
        <p:nvSpPr>
          <p:cNvPr id="116" name="Isosceles Triangle 115">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Google Shape;97;p20"/>
          <p:cNvSpPr txBox="1">
            <a:spLocks noGrp="1"/>
          </p:cNvSpPr>
          <p:nvPr>
            <p:ph type="body" idx="1"/>
          </p:nvPr>
        </p:nvSpPr>
        <p:spPr>
          <a:xfrm>
            <a:off x="517170" y="1201877"/>
            <a:ext cx="8137848" cy="3739658"/>
          </a:xfrm>
          <a:prstGeom prst="rect">
            <a:avLst/>
          </a:prstGeom>
        </p:spPr>
        <p:txBody>
          <a:bodyPr spcFirstLastPara="1" vert="horz" wrap="square" lIns="91440" tIns="45720" rIns="91440" bIns="45720" rtlCol="0" anchor="ctr" anchorCtr="0">
            <a:noAutofit/>
          </a:bodyPr>
          <a:lstStyle/>
          <a:p>
            <a:pPr marL="152400" indent="0" algn="just">
              <a:lnSpc>
                <a:spcPct val="90000"/>
              </a:lnSpc>
              <a:spcBef>
                <a:spcPts val="1000"/>
              </a:spcBef>
              <a:buNone/>
            </a:pPr>
            <a:r>
              <a:rPr lang="en-US" sz="1200">
                <a:latin typeface="sans-serif"/>
                <a:cs typeface="Times New Roman"/>
                <a:sym typeface="Times New Roman"/>
              </a:rPr>
              <a:t>[1] </a:t>
            </a:r>
            <a:r>
              <a:rPr lang="en-US" sz="1200" err="1">
                <a:solidFill>
                  <a:srgbClr val="000000"/>
                </a:solidFill>
                <a:latin typeface="Times New Roman"/>
                <a:cs typeface="Times New Roman"/>
                <a:sym typeface="Times New Roman"/>
              </a:rPr>
              <a:t>Naghibi</a:t>
            </a:r>
            <a:r>
              <a:rPr lang="en-US" sz="1200">
                <a:solidFill>
                  <a:srgbClr val="000000"/>
                </a:solidFill>
                <a:latin typeface="Times New Roman"/>
                <a:cs typeface="Times New Roman"/>
                <a:sym typeface="Times New Roman"/>
              </a:rPr>
              <a:t>, S.A., </a:t>
            </a:r>
            <a:r>
              <a:rPr lang="en-US" sz="1200" err="1">
                <a:solidFill>
                  <a:srgbClr val="000000"/>
                </a:solidFill>
                <a:latin typeface="Times New Roman"/>
                <a:cs typeface="Times New Roman"/>
                <a:sym typeface="Times New Roman"/>
              </a:rPr>
              <a:t>Pourghasemi</a:t>
            </a:r>
            <a:r>
              <a:rPr lang="en-US" sz="1200">
                <a:solidFill>
                  <a:srgbClr val="000000"/>
                </a:solidFill>
                <a:latin typeface="Times New Roman"/>
                <a:cs typeface="Times New Roman"/>
                <a:sym typeface="Times New Roman"/>
              </a:rPr>
              <a:t>, H.R. &amp; Dixon, B. GIS-based groundwater potential mapping using boosted regression tree, classification and regression tree, and random forest machine learning models in Iran. Environ Monit Assess 188, 44 (2016). </a:t>
            </a:r>
            <a:r>
              <a:rPr lang="en-US" sz="1200">
                <a:solidFill>
                  <a:srgbClr val="0563C1"/>
                </a:solidFill>
                <a:latin typeface="Times New Roman"/>
                <a:cs typeface="Times New Roman"/>
                <a:sym typeface="Times New Roman"/>
                <a:hlinkClick r:id="rId3"/>
              </a:rPr>
              <a:t>https://doi.org/10.1007/s10661-015-5049-6</a:t>
            </a:r>
            <a:endParaRPr lang="en-US" sz="1200">
              <a:solidFill>
                <a:srgbClr val="404040"/>
              </a:solidFill>
              <a:latin typeface="Times New Roman"/>
              <a:cs typeface="Times New Roman"/>
            </a:endParaRPr>
          </a:p>
          <a:p>
            <a:pPr marL="152400" indent="0" algn="just">
              <a:lnSpc>
                <a:spcPct val="90000"/>
              </a:lnSpc>
              <a:spcBef>
                <a:spcPts val="1000"/>
              </a:spcBef>
              <a:buNone/>
            </a:pPr>
            <a:r>
              <a:rPr lang="en-US" sz="1200">
                <a:latin typeface="sans-serif"/>
                <a:cs typeface="Times New Roman"/>
                <a:sym typeface="Times New Roman"/>
              </a:rPr>
              <a:t>[2] </a:t>
            </a:r>
            <a:r>
              <a:rPr lang="en-US" sz="1200">
                <a:solidFill>
                  <a:srgbClr val="000000"/>
                </a:solidFill>
                <a:latin typeface="Times New Roman"/>
                <a:cs typeface="Times New Roman"/>
                <a:sym typeface="Times New Roman"/>
              </a:rPr>
              <a:t>M. </a:t>
            </a:r>
            <a:r>
              <a:rPr lang="en-US" sz="1200" err="1">
                <a:solidFill>
                  <a:srgbClr val="000000"/>
                </a:solidFill>
                <a:latin typeface="Times New Roman"/>
                <a:cs typeface="Times New Roman"/>
                <a:sym typeface="Times New Roman"/>
              </a:rPr>
              <a:t>Somvanshi</a:t>
            </a:r>
            <a:r>
              <a:rPr lang="en-US" sz="1200">
                <a:solidFill>
                  <a:srgbClr val="000000"/>
                </a:solidFill>
                <a:latin typeface="Times New Roman"/>
                <a:cs typeface="Times New Roman"/>
                <a:sym typeface="Times New Roman"/>
              </a:rPr>
              <a:t>, P. Chavan, S. </a:t>
            </a:r>
            <a:r>
              <a:rPr lang="en-US" sz="1200" err="1">
                <a:solidFill>
                  <a:srgbClr val="000000"/>
                </a:solidFill>
                <a:latin typeface="Times New Roman"/>
                <a:cs typeface="Times New Roman"/>
                <a:sym typeface="Times New Roman"/>
              </a:rPr>
              <a:t>Tambade</a:t>
            </a:r>
            <a:r>
              <a:rPr lang="en-US" sz="1200">
                <a:solidFill>
                  <a:srgbClr val="000000"/>
                </a:solidFill>
                <a:latin typeface="Times New Roman"/>
                <a:cs typeface="Times New Roman"/>
                <a:sym typeface="Times New Roman"/>
              </a:rPr>
              <a:t> and S. V. Shinde, "A review of machine learning techniques using decision tree and support vector machine," 2016 International Conference on Computing Communication Control and automation (ICCUBEA), Pune, India, 2016, pp. 1-7, </a:t>
            </a:r>
            <a:r>
              <a:rPr lang="en-US" sz="1200" err="1">
                <a:solidFill>
                  <a:srgbClr val="000000"/>
                </a:solidFill>
                <a:latin typeface="Times New Roman"/>
                <a:cs typeface="Times New Roman"/>
                <a:sym typeface="Times New Roman"/>
              </a:rPr>
              <a:t>doi</a:t>
            </a:r>
            <a:r>
              <a:rPr lang="en-US" sz="1200">
                <a:solidFill>
                  <a:srgbClr val="000000"/>
                </a:solidFill>
                <a:latin typeface="Times New Roman"/>
                <a:cs typeface="Times New Roman"/>
                <a:sym typeface="Times New Roman"/>
              </a:rPr>
              <a:t>: 10.1109/ICCUBEA.2016.7860040.</a:t>
            </a:r>
            <a:endParaRPr lang="en-US" sz="1200">
              <a:solidFill>
                <a:srgbClr val="404040"/>
              </a:solidFill>
              <a:latin typeface="Times New Roman"/>
              <a:cs typeface="Times New Roman"/>
            </a:endParaRPr>
          </a:p>
          <a:p>
            <a:pPr marL="152400" indent="0" algn="just">
              <a:lnSpc>
                <a:spcPct val="90000"/>
              </a:lnSpc>
              <a:spcBef>
                <a:spcPts val="1000"/>
              </a:spcBef>
              <a:buNone/>
            </a:pPr>
            <a:r>
              <a:rPr lang="en-US" sz="1200">
                <a:latin typeface="sans-serif"/>
                <a:cs typeface="Times New Roman"/>
                <a:sym typeface="Times New Roman"/>
              </a:rPr>
              <a:t>[3] </a:t>
            </a:r>
            <a:r>
              <a:rPr lang="en-US" sz="1200">
                <a:solidFill>
                  <a:srgbClr val="000000"/>
                </a:solidFill>
                <a:latin typeface="Times New Roman"/>
                <a:cs typeface="Times New Roman"/>
                <a:sym typeface="Times New Roman"/>
              </a:rPr>
              <a:t>F. Li, Y. Zuo, H. Lin and J. Wu, "</a:t>
            </a:r>
            <a:r>
              <a:rPr lang="en-US" sz="1200" err="1">
                <a:solidFill>
                  <a:srgbClr val="000000"/>
                </a:solidFill>
                <a:latin typeface="Times New Roman"/>
                <a:cs typeface="Times New Roman"/>
                <a:sym typeface="Times New Roman"/>
              </a:rPr>
              <a:t>BoostXML</a:t>
            </a:r>
            <a:r>
              <a:rPr lang="en-US" sz="1200">
                <a:solidFill>
                  <a:srgbClr val="000000"/>
                </a:solidFill>
                <a:latin typeface="Times New Roman"/>
                <a:cs typeface="Times New Roman"/>
                <a:sym typeface="Times New Roman"/>
              </a:rPr>
              <a:t>: Gradient Boosting for Extreme Multilabel Text Classification With Tail Labels," in IEEE Transactions on Neural Networks and Learning Systems, </a:t>
            </a:r>
            <a:r>
              <a:rPr lang="en-US" sz="1200" err="1">
                <a:solidFill>
                  <a:srgbClr val="000000"/>
                </a:solidFill>
                <a:latin typeface="Times New Roman"/>
                <a:cs typeface="Times New Roman"/>
                <a:sym typeface="Times New Roman"/>
              </a:rPr>
              <a:t>doi</a:t>
            </a:r>
            <a:r>
              <a:rPr lang="en-US" sz="1200">
                <a:solidFill>
                  <a:srgbClr val="000000"/>
                </a:solidFill>
                <a:latin typeface="Times New Roman"/>
                <a:cs typeface="Times New Roman"/>
                <a:sym typeface="Times New Roman"/>
              </a:rPr>
              <a:t>: 10.1109/TNNLS.2023.3285294.</a:t>
            </a:r>
            <a:endParaRPr lang="en-US" sz="1200">
              <a:solidFill>
                <a:srgbClr val="000000"/>
              </a:solidFill>
              <a:latin typeface="Times New Roman"/>
              <a:cs typeface="Times New Roman"/>
            </a:endParaRPr>
          </a:p>
          <a:p>
            <a:pPr marL="152400" indent="0" algn="just">
              <a:lnSpc>
                <a:spcPct val="90000"/>
              </a:lnSpc>
              <a:spcBef>
                <a:spcPts val="1000"/>
              </a:spcBef>
              <a:buNone/>
            </a:pPr>
            <a:r>
              <a:rPr lang="en-US" sz="1200">
                <a:latin typeface="sans-serif"/>
                <a:cs typeface="Times New Roman"/>
              </a:rPr>
              <a:t>[4] </a:t>
            </a:r>
            <a:r>
              <a:rPr lang="en-US" sz="1200">
                <a:solidFill>
                  <a:srgbClr val="000000"/>
                </a:solidFill>
                <a:latin typeface="Times New Roman"/>
                <a:cs typeface="Times New Roman"/>
              </a:rPr>
              <a:t>F. Li et al., "A Light Gradient Boosting Machine for </a:t>
            </a:r>
            <a:r>
              <a:rPr lang="en-US" sz="1200" err="1">
                <a:solidFill>
                  <a:srgbClr val="000000"/>
                </a:solidFill>
                <a:latin typeface="Times New Roman"/>
                <a:cs typeface="Times New Roman"/>
              </a:rPr>
              <a:t>Remainning</a:t>
            </a:r>
            <a:r>
              <a:rPr lang="en-US" sz="1200">
                <a:solidFill>
                  <a:srgbClr val="000000"/>
                </a:solidFill>
                <a:latin typeface="Times New Roman"/>
                <a:cs typeface="Times New Roman"/>
              </a:rPr>
              <a:t> Useful Life Estimation of Aircraft Engines," 2018 21st International Conference on Intelligent Transportation Systems (ITSC), Maui, HI, USA, 2018, pp. 3562-3567, </a:t>
            </a:r>
            <a:r>
              <a:rPr lang="en-US" sz="1200" err="1">
                <a:solidFill>
                  <a:srgbClr val="000000"/>
                </a:solidFill>
                <a:latin typeface="Times New Roman"/>
                <a:cs typeface="Times New Roman"/>
              </a:rPr>
              <a:t>doi</a:t>
            </a:r>
            <a:r>
              <a:rPr lang="en-US" sz="1200">
                <a:solidFill>
                  <a:srgbClr val="000000"/>
                </a:solidFill>
                <a:latin typeface="Times New Roman"/>
                <a:cs typeface="Times New Roman"/>
              </a:rPr>
              <a:t>: 10.1109/ITSC.2018.8569801.</a:t>
            </a:r>
            <a:endParaRPr lang="en-US"/>
          </a:p>
          <a:p>
            <a:pPr marL="152400" indent="0" algn="just">
              <a:lnSpc>
                <a:spcPct val="90000"/>
              </a:lnSpc>
              <a:spcBef>
                <a:spcPts val="1000"/>
              </a:spcBef>
              <a:buNone/>
            </a:pPr>
            <a:r>
              <a:rPr lang="en-US" sz="1200">
                <a:solidFill>
                  <a:schemeClr val="tx1"/>
                </a:solidFill>
                <a:highlight>
                  <a:srgbClr val="FFFFFF"/>
                </a:highlight>
                <a:latin typeface="Times New Roman"/>
                <a:cs typeface="Times New Roman"/>
              </a:rPr>
              <a:t>[5] </a:t>
            </a:r>
            <a:r>
              <a:rPr lang="en-US" sz="1200">
                <a:solidFill>
                  <a:srgbClr val="000000"/>
                </a:solidFill>
                <a:highlight>
                  <a:srgbClr val="FFFFFF"/>
                </a:highlight>
                <a:latin typeface="Times New Roman"/>
                <a:cs typeface="Times New Roman"/>
              </a:rPr>
              <a:t>Pardo, Matteo, and Giorgio </a:t>
            </a:r>
            <a:r>
              <a:rPr lang="en-US" sz="1200" err="1">
                <a:solidFill>
                  <a:srgbClr val="000000"/>
                </a:solidFill>
                <a:highlight>
                  <a:srgbClr val="FFFFFF"/>
                </a:highlight>
                <a:latin typeface="Times New Roman"/>
                <a:cs typeface="Times New Roman"/>
              </a:rPr>
              <a:t>Sberveglieri</a:t>
            </a:r>
            <a:r>
              <a:rPr lang="en-US" sz="1200">
                <a:solidFill>
                  <a:srgbClr val="000000"/>
                </a:solidFill>
                <a:highlight>
                  <a:srgbClr val="FFFFFF"/>
                </a:highlight>
                <a:latin typeface="Times New Roman"/>
                <a:cs typeface="Times New Roman"/>
              </a:rPr>
              <a:t>. "Classification of electronic nose data with support vector machines." Sensors and Actuators B: Chemical 107.2 (2005): 730-737. </a:t>
            </a:r>
            <a:r>
              <a:rPr lang="en-US" sz="1200">
                <a:solidFill>
                  <a:srgbClr val="0563C1"/>
                </a:solidFill>
                <a:highlight>
                  <a:srgbClr val="FFFFFF"/>
                </a:highlight>
                <a:latin typeface="Times New Roman"/>
                <a:cs typeface="Times New Roman"/>
                <a:hlinkClick r:id="rId4"/>
              </a:rPr>
              <a:t>https://doi.org/10.1016/j.snb.2004.12.005</a:t>
            </a:r>
            <a:endParaRPr lang="en-US" sz="1200">
              <a:highlight>
                <a:srgbClr val="FFFFFF"/>
              </a:highlight>
              <a:latin typeface="Times New Roman"/>
              <a:cs typeface="Times New Roman"/>
            </a:endParaRPr>
          </a:p>
          <a:p>
            <a:pPr marL="152400" indent="0" algn="just">
              <a:lnSpc>
                <a:spcPct val="90000"/>
              </a:lnSpc>
              <a:spcBef>
                <a:spcPts val="1000"/>
              </a:spcBef>
              <a:buNone/>
            </a:pPr>
            <a:endParaRPr lang="en-US" sz="1200">
              <a:highlight>
                <a:srgbClr val="FFFFFF"/>
              </a:highlight>
              <a:latin typeface="sans-serif"/>
              <a:cs typeface="Times New Roman"/>
            </a:endParaRPr>
          </a:p>
        </p:txBody>
      </p:sp>
      <p:sp>
        <p:nvSpPr>
          <p:cNvPr id="118" name="Isosceles Triangle 117">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body" idx="1"/>
          </p:nvPr>
        </p:nvSpPr>
        <p:spPr>
          <a:prstGeom prst="rect">
            <a:avLst/>
          </a:prstGeom>
        </p:spPr>
        <p:txBody>
          <a:bodyPr spcFirstLastPara="1" wrap="square" lIns="91425" tIns="91425" rIns="91425" bIns="91425" anchor="ctr" anchorCtr="0">
            <a:normAutofit/>
          </a:bodyPr>
          <a:lstStyle/>
          <a:p>
            <a:pPr marL="0" indent="0">
              <a:lnSpc>
                <a:spcPct val="150000"/>
              </a:lnSpc>
              <a:spcAft>
                <a:spcPts val="1200"/>
              </a:spcAft>
              <a:buNone/>
            </a:pPr>
            <a:r>
              <a:rPr lang="en">
                <a:latin typeface="Times New Roman"/>
                <a:ea typeface="Times New Roman"/>
                <a:cs typeface="Times New Roman"/>
              </a:rPr>
              <a:t>                                                                 </a:t>
            </a:r>
            <a:endParaRPr lang="en-US">
              <a:latin typeface="Times New Roman"/>
              <a:ea typeface="Times New Roman"/>
              <a:cs typeface="Times New Roman"/>
            </a:endParaRPr>
          </a:p>
        </p:txBody>
      </p:sp>
      <p:pic>
        <p:nvPicPr>
          <p:cNvPr id="7" name="Picture 7" descr="Free illustration: Thank You, Thanks, Gratitude - Free Image on Pixabay ...">
            <a:extLst>
              <a:ext uri="{FF2B5EF4-FFF2-40B4-BE49-F238E27FC236}">
                <a16:creationId xmlns:a16="http://schemas.microsoft.com/office/drawing/2014/main" id="{87BF2746-D2B0-6D6D-89D5-AF31A33BB1B2}"/>
              </a:ext>
            </a:extLst>
          </p:cNvPr>
          <p:cNvPicPr>
            <a:picLocks noChangeAspect="1"/>
          </p:cNvPicPr>
          <p:nvPr/>
        </p:nvPicPr>
        <p:blipFill>
          <a:blip r:embed="rId3"/>
          <a:stretch>
            <a:fillRect/>
          </a:stretch>
        </p:blipFill>
        <p:spPr>
          <a:xfrm>
            <a:off x="2210337" y="1063313"/>
            <a:ext cx="3926444" cy="32342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9" name="Straight Connector 2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0" name="Rectangle 3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FE1BEE-E15A-7B26-04CE-3E6C444BAE8C}"/>
              </a:ext>
            </a:extLst>
          </p:cNvPr>
          <p:cNvSpPr>
            <a:spLocks noGrp="1"/>
          </p:cNvSpPr>
          <p:nvPr>
            <p:ph type="title"/>
          </p:nvPr>
        </p:nvSpPr>
        <p:spPr>
          <a:xfrm>
            <a:off x="871337" y="626235"/>
            <a:ext cx="6576290" cy="724974"/>
          </a:xfrm>
        </p:spPr>
        <p:txBody>
          <a:bodyPr spcFirstLastPara="1" vert="horz" lIns="91440" tIns="45720" rIns="91440" bIns="45720" rtlCol="0" anchor="t" anchorCtr="0">
            <a:normAutofit/>
          </a:bodyPr>
          <a:lstStyle/>
          <a:p>
            <a:pPr>
              <a:spcBef>
                <a:spcPct val="0"/>
              </a:spcBef>
            </a:pPr>
            <a:r>
              <a:rPr lang="en-US">
                <a:latin typeface="Times New Roman"/>
                <a:cs typeface="Times New Roman"/>
              </a:rPr>
              <a:t>Abstract</a:t>
            </a:r>
          </a:p>
        </p:txBody>
      </p:sp>
      <p:sp>
        <p:nvSpPr>
          <p:cNvPr id="42" name="Isosceles Triangle 4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CF9F4A00-91FF-D0FB-3CB8-12A600FFA8EB}"/>
              </a:ext>
            </a:extLst>
          </p:cNvPr>
          <p:cNvSpPr>
            <a:spLocks noGrp="1"/>
          </p:cNvSpPr>
          <p:nvPr>
            <p:ph type="body" idx="1"/>
          </p:nvPr>
        </p:nvSpPr>
        <p:spPr>
          <a:xfrm>
            <a:off x="637908" y="1564099"/>
            <a:ext cx="7735388" cy="2266633"/>
          </a:xfrm>
        </p:spPr>
        <p:txBody>
          <a:bodyPr spcFirstLastPara="1" vert="horz" wrap="square" lIns="91440" tIns="45720" rIns="91440" bIns="45720" rtlCol="0" anchor="ctr" anchorCtr="0">
            <a:normAutofit/>
          </a:bodyPr>
          <a:lstStyle/>
          <a:p>
            <a:pPr marL="114300" indent="0" algn="just">
              <a:lnSpc>
                <a:spcPct val="90000"/>
              </a:lnSpc>
              <a:spcBef>
                <a:spcPts val="1000"/>
              </a:spcBef>
              <a:buSzPct val="80000"/>
              <a:buNone/>
            </a:pPr>
            <a:r>
              <a:rPr lang="en-US" sz="1200">
                <a:solidFill>
                  <a:schemeClr val="tx1"/>
                </a:solidFill>
                <a:latin typeface="Times New Roman"/>
                <a:ea typeface="+mn-lt"/>
                <a:cs typeface="+mn-lt"/>
              </a:rPr>
              <a:t>Cardiovascular Disease (CVD) poses a significant global health concern, often associated with unhealthy lifestyle choices. Timely diagnosis is crucial, especially given its correlation with Coronavirus. To tackle this challenge, we propose using machine learning models to predict CVD based on health data. We evaluated well-known methods like Random Forest Classifier and Support Vector Machine, but found limitations. As a solution, we introduce </a:t>
            </a:r>
            <a:r>
              <a:rPr lang="en-US" sz="1200" err="1">
                <a:solidFill>
                  <a:schemeClr val="tx1"/>
                </a:solidFill>
                <a:latin typeface="Times New Roman"/>
                <a:ea typeface="+mn-lt"/>
                <a:cs typeface="+mn-lt"/>
              </a:rPr>
              <a:t>GradientBoostingClassifier</a:t>
            </a:r>
            <a:r>
              <a:rPr lang="en-US" sz="1200">
                <a:solidFill>
                  <a:schemeClr val="tx1"/>
                </a:solidFill>
                <a:latin typeface="Times New Roman"/>
                <a:ea typeface="+mn-lt"/>
                <a:cs typeface="+mn-lt"/>
              </a:rPr>
              <a:t> (GBC), an ensemble learning method that combines weak learners to enhance predictive performance. Our study compares GBC, RFC, and SVM, and the results demonstrate GBC's superiority in accuracy, recall, and F1 score. This showcases GBC as a promising technique for effectively predicting cardiovascular diseases, offering potential for significant medical advancements.</a:t>
            </a:r>
            <a:endParaRPr lang="en-US" sz="1200">
              <a:solidFill>
                <a:schemeClr val="tx1"/>
              </a:solidFill>
              <a:latin typeface="Times New Roman"/>
              <a:cs typeface="Times New Roman"/>
            </a:endParaRPr>
          </a:p>
        </p:txBody>
      </p:sp>
      <p:sp>
        <p:nvSpPr>
          <p:cNvPr id="44" name="Isosceles Triangle 4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4787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4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0" name="Straight Connector 4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BFE1BEE-E15A-7B26-04CE-3E6C444BAE8C}"/>
              </a:ext>
            </a:extLst>
          </p:cNvPr>
          <p:cNvSpPr>
            <a:spLocks noGrp="1"/>
          </p:cNvSpPr>
          <p:nvPr>
            <p:ph type="title"/>
          </p:nvPr>
        </p:nvSpPr>
        <p:spPr>
          <a:xfrm>
            <a:off x="508000" y="457200"/>
            <a:ext cx="6447501" cy="708875"/>
          </a:xfrm>
        </p:spPr>
        <p:txBody>
          <a:bodyPr spcFirstLastPara="1" vert="horz" lIns="91440" tIns="45720" rIns="91440" bIns="45720" rtlCol="0" anchor="t" anchorCtr="0">
            <a:normAutofit/>
          </a:bodyPr>
          <a:lstStyle/>
          <a:p>
            <a:pPr>
              <a:spcBef>
                <a:spcPct val="0"/>
              </a:spcBef>
            </a:pPr>
            <a:r>
              <a:rPr lang="en-US"/>
              <a:t>Existing methods</a:t>
            </a:r>
          </a:p>
        </p:txBody>
      </p:sp>
      <p:sp>
        <p:nvSpPr>
          <p:cNvPr id="3" name="Text Placeholder 2">
            <a:extLst>
              <a:ext uri="{FF2B5EF4-FFF2-40B4-BE49-F238E27FC236}">
                <a16:creationId xmlns:a16="http://schemas.microsoft.com/office/drawing/2014/main" id="{CF9F4A00-91FF-D0FB-3CB8-12A600FFA8EB}"/>
              </a:ext>
            </a:extLst>
          </p:cNvPr>
          <p:cNvSpPr>
            <a:spLocks noGrp="1"/>
          </p:cNvSpPr>
          <p:nvPr>
            <p:ph type="body" idx="1"/>
          </p:nvPr>
        </p:nvSpPr>
        <p:spPr>
          <a:xfrm>
            <a:off x="508000" y="1290420"/>
            <a:ext cx="4682511" cy="3745710"/>
          </a:xfrm>
        </p:spPr>
        <p:txBody>
          <a:bodyPr spcFirstLastPara="1" vert="horz" wrap="square" lIns="91440" tIns="45720" rIns="91440" bIns="45720" rtlCol="0" anchor="ctr" anchorCtr="0">
            <a:normAutofit/>
          </a:bodyPr>
          <a:lstStyle/>
          <a:p>
            <a:pPr marL="114300" indent="0">
              <a:spcBef>
                <a:spcPts val="1000"/>
              </a:spcBef>
              <a:buSzPct val="80000"/>
              <a:buNone/>
            </a:pPr>
            <a:r>
              <a:rPr lang="en-US" sz="1400" b="1" dirty="0">
                <a:solidFill>
                  <a:schemeClr val="tx1"/>
                </a:solidFill>
                <a:latin typeface="Times New Roman"/>
                <a:cs typeface="Times New Roman"/>
              </a:rPr>
              <a:t>Random forest: </a:t>
            </a:r>
            <a:endParaRPr lang="en-US"/>
          </a:p>
          <a:p>
            <a:pPr marL="114300" indent="0">
              <a:spcBef>
                <a:spcPts val="1000"/>
              </a:spcBef>
              <a:buSzPct val="80000"/>
              <a:buNone/>
            </a:pPr>
            <a:endParaRPr lang="en-US" sz="1400" b="1" dirty="0">
              <a:solidFill>
                <a:schemeClr val="tx1"/>
              </a:solidFill>
              <a:latin typeface="Times New Roman"/>
              <a:ea typeface="+mn-lt"/>
              <a:cs typeface="Times New Roman"/>
            </a:endParaRPr>
          </a:p>
          <a:p>
            <a:pPr marL="114300" indent="0" algn="just">
              <a:spcBef>
                <a:spcPts val="1000"/>
              </a:spcBef>
              <a:buSzPct val="80000"/>
              <a:buNone/>
            </a:pPr>
            <a:r>
              <a:rPr lang="en-US" sz="1200" dirty="0">
                <a:solidFill>
                  <a:schemeClr val="tx1"/>
                </a:solidFill>
                <a:latin typeface="Times New Roman"/>
                <a:ea typeface="+mn-lt"/>
                <a:cs typeface="+mn-lt"/>
              </a:rPr>
              <a:t>Random Forest, an ensemble learning method, combines a large number of individual decision trees to produce a model that is accurate and dependable for classification tasks. Each decision tree that makes up the Random Forest is built using a random subset of the training data and a random subset of the attributes; this randomness contributes to the diversity of the individual trees, which lessens instances of overfitting and improves the model's capacity for generalization. </a:t>
            </a:r>
            <a:endParaRPr lang="en-US" sz="1200">
              <a:solidFill>
                <a:schemeClr val="tx1"/>
              </a:solidFill>
              <a:latin typeface="Times New Roman"/>
              <a:cs typeface="Times New Roman"/>
            </a:endParaRPr>
          </a:p>
          <a:p>
            <a:pPr algn="just">
              <a:buNone/>
            </a:pPr>
            <a:endParaRPr lang="en-US" sz="1200" dirty="0">
              <a:latin typeface="Times New Roman"/>
              <a:cs typeface="Times New Roman"/>
            </a:endParaRPr>
          </a:p>
          <a:p>
            <a:pPr algn="just">
              <a:buNone/>
            </a:pPr>
            <a:endParaRPr lang="en-US"/>
          </a:p>
          <a:p>
            <a:pPr marL="114300" indent="0" algn="just">
              <a:spcBef>
                <a:spcPts val="1000"/>
              </a:spcBef>
              <a:buNone/>
            </a:pPr>
            <a:endParaRPr lang="en-US" sz="1200" dirty="0">
              <a:solidFill>
                <a:srgbClr val="000000"/>
              </a:solidFill>
              <a:latin typeface="Times New Roman"/>
              <a:cs typeface="Times New Roman"/>
            </a:endParaRPr>
          </a:p>
          <a:p>
            <a:pPr marL="114300" indent="0" algn="just">
              <a:spcBef>
                <a:spcPts val="1000"/>
              </a:spcBef>
              <a:buNone/>
            </a:pPr>
            <a:br>
              <a:rPr lang="en-US" dirty="0"/>
            </a:br>
            <a:endParaRPr lang="en-US" sz="1200">
              <a:latin typeface="Times New Roman"/>
              <a:cs typeface="Times New Roman"/>
            </a:endParaRPr>
          </a:p>
        </p:txBody>
      </p:sp>
      <p:pic>
        <p:nvPicPr>
          <p:cNvPr id="5" name="Picture 5" descr="A diagram of a tree&#10;&#10;Description automatically generated">
            <a:extLst>
              <a:ext uri="{FF2B5EF4-FFF2-40B4-BE49-F238E27FC236}">
                <a16:creationId xmlns:a16="http://schemas.microsoft.com/office/drawing/2014/main" id="{4FFDD6E5-6ED6-CFD3-F197-F37812596D9C}"/>
              </a:ext>
            </a:extLst>
          </p:cNvPr>
          <p:cNvPicPr>
            <a:picLocks noChangeAspect="1"/>
          </p:cNvPicPr>
          <p:nvPr/>
        </p:nvPicPr>
        <p:blipFill>
          <a:blip r:embed="rId2"/>
          <a:stretch>
            <a:fillRect/>
          </a:stretch>
        </p:blipFill>
        <p:spPr>
          <a:xfrm>
            <a:off x="5591041" y="1517292"/>
            <a:ext cx="2912234" cy="2624069"/>
          </a:xfrm>
          <a:prstGeom prst="rect">
            <a:avLst/>
          </a:prstGeom>
        </p:spPr>
      </p:pic>
    </p:spTree>
    <p:extLst>
      <p:ext uri="{BB962C8B-B14F-4D97-AF65-F5344CB8AC3E}">
        <p14:creationId xmlns:p14="http://schemas.microsoft.com/office/powerpoint/2010/main" val="71879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4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0" name="Straight Connector 4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BFE1BEE-E15A-7B26-04CE-3E6C444BAE8C}"/>
              </a:ext>
            </a:extLst>
          </p:cNvPr>
          <p:cNvSpPr>
            <a:spLocks noGrp="1"/>
          </p:cNvSpPr>
          <p:nvPr>
            <p:ph type="title"/>
          </p:nvPr>
        </p:nvSpPr>
        <p:spPr>
          <a:xfrm>
            <a:off x="508000" y="457200"/>
            <a:ext cx="6447501" cy="708875"/>
          </a:xfrm>
        </p:spPr>
        <p:txBody>
          <a:bodyPr spcFirstLastPara="1" vert="horz" lIns="91440" tIns="45720" rIns="91440" bIns="45720" rtlCol="0" anchor="t" anchorCtr="0">
            <a:normAutofit/>
          </a:bodyPr>
          <a:lstStyle/>
          <a:p>
            <a:pPr>
              <a:spcBef>
                <a:spcPct val="0"/>
              </a:spcBef>
            </a:pPr>
            <a:r>
              <a:rPr lang="en-US"/>
              <a:t>Existing methods</a:t>
            </a:r>
          </a:p>
        </p:txBody>
      </p:sp>
      <p:sp>
        <p:nvSpPr>
          <p:cNvPr id="3" name="Text Placeholder 2">
            <a:extLst>
              <a:ext uri="{FF2B5EF4-FFF2-40B4-BE49-F238E27FC236}">
                <a16:creationId xmlns:a16="http://schemas.microsoft.com/office/drawing/2014/main" id="{CF9F4A00-91FF-D0FB-3CB8-12A600FFA8EB}"/>
              </a:ext>
            </a:extLst>
          </p:cNvPr>
          <p:cNvSpPr>
            <a:spLocks noGrp="1"/>
          </p:cNvSpPr>
          <p:nvPr>
            <p:ph type="body" idx="1"/>
          </p:nvPr>
        </p:nvSpPr>
        <p:spPr>
          <a:xfrm>
            <a:off x="508000" y="1620441"/>
            <a:ext cx="4682511" cy="2811993"/>
          </a:xfrm>
        </p:spPr>
        <p:txBody>
          <a:bodyPr spcFirstLastPara="1" vert="horz" lIns="91440" tIns="45720" rIns="91440" bIns="45720" rtlCol="0" anchorCtr="0">
            <a:normAutofit/>
          </a:bodyPr>
          <a:lstStyle/>
          <a:p>
            <a:pPr marL="114300" indent="0">
              <a:spcBef>
                <a:spcPts val="1000"/>
              </a:spcBef>
              <a:buSzPct val="80000"/>
              <a:buNone/>
            </a:pPr>
            <a:r>
              <a:rPr lang="en-US" sz="1500" b="1" dirty="0">
                <a:solidFill>
                  <a:schemeClr val="tx1"/>
                </a:solidFill>
                <a:latin typeface="Times New Roman"/>
                <a:cs typeface="Times New Roman"/>
              </a:rPr>
              <a:t>Support Vector Machine: </a:t>
            </a:r>
            <a:endParaRPr lang="en-US" sz="1200" dirty="0">
              <a:solidFill>
                <a:schemeClr val="tx1"/>
              </a:solidFill>
              <a:latin typeface="Times New Roman"/>
              <a:ea typeface="+mn-lt"/>
              <a:cs typeface="Times New Roman"/>
            </a:endParaRPr>
          </a:p>
          <a:p>
            <a:pPr marL="114300" indent="0">
              <a:spcBef>
                <a:spcPts val="1000"/>
              </a:spcBef>
              <a:buSzPct val="80000"/>
              <a:buNone/>
            </a:pPr>
            <a:endParaRPr lang="en-US" sz="1200">
              <a:solidFill>
                <a:schemeClr val="tx1"/>
              </a:solidFill>
              <a:latin typeface="Times New Roman"/>
              <a:ea typeface="+mn-lt"/>
              <a:cs typeface="+mn-lt"/>
            </a:endParaRPr>
          </a:p>
          <a:p>
            <a:pPr marL="114300" indent="0" algn="just">
              <a:spcBef>
                <a:spcPts val="1000"/>
              </a:spcBef>
              <a:buNone/>
            </a:pPr>
            <a:r>
              <a:rPr lang="en-US" sz="1200" dirty="0">
                <a:solidFill>
                  <a:schemeClr val="tx1"/>
                </a:solidFill>
                <a:latin typeface="Times New Roman"/>
                <a:ea typeface="+mn-lt"/>
                <a:cs typeface="+mn-lt"/>
              </a:rPr>
              <a:t>For classification and regression applications, support vector machines are a dependable supervised machine learning technique. The graph illustrates the fundamental concept underlying SVM, which is to locate the ideal hyperplane that most effectively differentiates between the two classes in the feature space. The hyperplane serves as a decision boundary by increasing the distance between the two classes data points that are the most similar to one another. Because these data points are considered to be support vectors, the machine in question is referred to as a Support Vector Machine. </a:t>
            </a:r>
            <a:endParaRPr lang="en-US" sz="1200">
              <a:solidFill>
                <a:schemeClr val="tx1"/>
              </a:solidFill>
              <a:latin typeface="Times New Roman"/>
              <a:cs typeface="Times New Roman"/>
            </a:endParaRPr>
          </a:p>
          <a:p>
            <a:pPr marL="285750" indent="-171450">
              <a:spcBef>
                <a:spcPts val="1000"/>
              </a:spcBef>
              <a:buSzPct val="80000"/>
              <a:buChar char=""/>
            </a:pPr>
            <a:endParaRPr lang="en-US" sz="1400" b="1">
              <a:solidFill>
                <a:schemeClr val="tx1"/>
              </a:solidFill>
              <a:latin typeface="Times New Roman"/>
              <a:cs typeface="Times New Roman"/>
            </a:endParaRPr>
          </a:p>
        </p:txBody>
      </p:sp>
      <p:pic>
        <p:nvPicPr>
          <p:cNvPr id="4" name="Picture 5" descr="A diagram of a technical support&#10;&#10;Description automatically generated">
            <a:extLst>
              <a:ext uri="{FF2B5EF4-FFF2-40B4-BE49-F238E27FC236}">
                <a16:creationId xmlns:a16="http://schemas.microsoft.com/office/drawing/2014/main" id="{B4D58414-ACA1-5A48-865A-F7884D903540}"/>
              </a:ext>
            </a:extLst>
          </p:cNvPr>
          <p:cNvPicPr>
            <a:picLocks noChangeAspect="1"/>
          </p:cNvPicPr>
          <p:nvPr/>
        </p:nvPicPr>
        <p:blipFill>
          <a:blip r:embed="rId2"/>
          <a:stretch>
            <a:fillRect/>
          </a:stretch>
        </p:blipFill>
        <p:spPr>
          <a:xfrm>
            <a:off x="5405907" y="1680619"/>
            <a:ext cx="3242255" cy="2659637"/>
          </a:xfrm>
          <a:prstGeom prst="rect">
            <a:avLst/>
          </a:prstGeom>
        </p:spPr>
      </p:pic>
    </p:spTree>
    <p:extLst>
      <p:ext uri="{BB962C8B-B14F-4D97-AF65-F5344CB8AC3E}">
        <p14:creationId xmlns:p14="http://schemas.microsoft.com/office/powerpoint/2010/main" val="66578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4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0" name="Straight Connector 4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BFE1BEE-E15A-7B26-04CE-3E6C444BAE8C}"/>
              </a:ext>
            </a:extLst>
          </p:cNvPr>
          <p:cNvSpPr>
            <a:spLocks noGrp="1"/>
          </p:cNvSpPr>
          <p:nvPr>
            <p:ph type="title"/>
          </p:nvPr>
        </p:nvSpPr>
        <p:spPr>
          <a:xfrm>
            <a:off x="508000" y="457200"/>
            <a:ext cx="6447501" cy="708875"/>
          </a:xfrm>
        </p:spPr>
        <p:txBody>
          <a:bodyPr spcFirstLastPara="1" vert="horz" lIns="91440" tIns="45720" rIns="91440" bIns="45720" rtlCol="0" anchor="t" anchorCtr="0">
            <a:normAutofit/>
          </a:bodyPr>
          <a:lstStyle/>
          <a:p>
            <a:pPr>
              <a:spcBef>
                <a:spcPct val="0"/>
              </a:spcBef>
            </a:pPr>
            <a:r>
              <a:rPr lang="en-US"/>
              <a:t>Proposed method</a:t>
            </a:r>
          </a:p>
        </p:txBody>
      </p:sp>
      <p:sp>
        <p:nvSpPr>
          <p:cNvPr id="3" name="Text Placeholder 2">
            <a:extLst>
              <a:ext uri="{FF2B5EF4-FFF2-40B4-BE49-F238E27FC236}">
                <a16:creationId xmlns:a16="http://schemas.microsoft.com/office/drawing/2014/main" id="{CF9F4A00-91FF-D0FB-3CB8-12A600FFA8EB}"/>
              </a:ext>
            </a:extLst>
          </p:cNvPr>
          <p:cNvSpPr>
            <a:spLocks noGrp="1"/>
          </p:cNvSpPr>
          <p:nvPr>
            <p:ph type="body" idx="1"/>
          </p:nvPr>
        </p:nvSpPr>
        <p:spPr>
          <a:xfrm>
            <a:off x="508000" y="1620441"/>
            <a:ext cx="6332617" cy="2811993"/>
          </a:xfrm>
        </p:spPr>
        <p:txBody>
          <a:bodyPr spcFirstLastPara="1" vert="horz" lIns="91440" tIns="45720" rIns="91440" bIns="45720" rtlCol="0" anchorCtr="0">
            <a:normAutofit/>
          </a:bodyPr>
          <a:lstStyle/>
          <a:p>
            <a:pPr marL="114300" indent="0">
              <a:spcBef>
                <a:spcPts val="1000"/>
              </a:spcBef>
              <a:buSzPct val="80000"/>
              <a:buNone/>
            </a:pPr>
            <a:r>
              <a:rPr lang="en-US" sz="1500" b="1">
                <a:solidFill>
                  <a:schemeClr val="tx1"/>
                </a:solidFill>
                <a:latin typeface="Times New Roman"/>
                <a:cs typeface="Times New Roman"/>
              </a:rPr>
              <a:t>Gradient boosting : </a:t>
            </a:r>
            <a:endParaRPr lang="en-US" sz="1200">
              <a:solidFill>
                <a:schemeClr val="tx1"/>
              </a:solidFill>
              <a:latin typeface="Times New Roman"/>
              <a:ea typeface="+mn-lt"/>
              <a:cs typeface="Times New Roman"/>
            </a:endParaRPr>
          </a:p>
          <a:p>
            <a:pPr marL="114300" indent="0">
              <a:spcBef>
                <a:spcPts val="1000"/>
              </a:spcBef>
              <a:buSzPct val="80000"/>
              <a:buNone/>
            </a:pPr>
            <a:endParaRPr lang="en-US" sz="1200">
              <a:solidFill>
                <a:schemeClr val="tx1"/>
              </a:solidFill>
              <a:latin typeface="Times New Roman"/>
              <a:ea typeface="+mn-lt"/>
              <a:cs typeface="+mn-lt"/>
            </a:endParaRPr>
          </a:p>
          <a:p>
            <a:pPr marL="114300" indent="0" algn="just">
              <a:spcBef>
                <a:spcPts val="1000"/>
              </a:spcBef>
              <a:buNone/>
            </a:pPr>
            <a:r>
              <a:rPr lang="en-US" sz="1200" dirty="0">
                <a:solidFill>
                  <a:schemeClr val="tx1"/>
                </a:solidFill>
                <a:latin typeface="Times New Roman"/>
                <a:ea typeface="+mn-lt"/>
                <a:cs typeface="Times New Roman"/>
              </a:rPr>
              <a:t>We proposed Gradient Boosting Classifier with aim of increasing the model performance. This is because, Gradient Boosting performs well with noisy data and can adapt to such noise through its boosting iterations. Gradient Boosting Classifier is also an ensemble method that builds multiple weak learners (decision trees) sequentially, with each one correcting the errors of the previous one; this leads to improved predictive performance, as it combines the strengths of individual models</a:t>
            </a:r>
            <a:r>
              <a:rPr lang="en-US" sz="1000" dirty="0">
                <a:solidFill>
                  <a:schemeClr val="tx1"/>
                </a:solidFill>
                <a:latin typeface="Times New Roman"/>
                <a:ea typeface="+mn-lt"/>
                <a:cs typeface="Times New Roman"/>
              </a:rPr>
              <a:t>.</a:t>
            </a:r>
            <a:endParaRPr lang="en-US" sz="1000" dirty="0">
              <a:solidFill>
                <a:schemeClr val="tx1"/>
              </a:solidFill>
              <a:cs typeface="Times New Roman"/>
            </a:endParaRPr>
          </a:p>
          <a:p>
            <a:pPr marL="285750" indent="-171450" algn="just">
              <a:spcBef>
                <a:spcPts val="1000"/>
              </a:spcBef>
              <a:buSzPct val="80000"/>
              <a:buChar char=""/>
            </a:pPr>
            <a:endParaRPr lang="en-US" sz="1400" b="1">
              <a:solidFill>
                <a:schemeClr val="tx1"/>
              </a:solidFill>
              <a:latin typeface="Times New Roman"/>
              <a:cs typeface="Times New Roman"/>
            </a:endParaRPr>
          </a:p>
        </p:txBody>
      </p:sp>
    </p:spTree>
    <p:extLst>
      <p:ext uri="{BB962C8B-B14F-4D97-AF65-F5344CB8AC3E}">
        <p14:creationId xmlns:p14="http://schemas.microsoft.com/office/powerpoint/2010/main" val="6922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55B3-25BA-7316-B57B-A925D5273141}"/>
              </a:ext>
            </a:extLst>
          </p:cNvPr>
          <p:cNvSpPr>
            <a:spLocks noGrp="1"/>
          </p:cNvSpPr>
          <p:nvPr>
            <p:ph type="title"/>
          </p:nvPr>
        </p:nvSpPr>
        <p:spPr/>
        <p:txBody>
          <a:bodyPr>
            <a:noAutofit/>
          </a:bodyPr>
          <a:lstStyle/>
          <a:p>
            <a:r>
              <a:rPr lang="en-US" sz="2800">
                <a:latin typeface="Times New Roman"/>
                <a:cs typeface="Times New Roman"/>
              </a:rPr>
              <a:t>Qualitative and Quantitative Comparative Analysis </a:t>
            </a:r>
          </a:p>
        </p:txBody>
      </p:sp>
      <p:sp>
        <p:nvSpPr>
          <p:cNvPr id="3" name="Text Placeholder 2">
            <a:extLst>
              <a:ext uri="{FF2B5EF4-FFF2-40B4-BE49-F238E27FC236}">
                <a16:creationId xmlns:a16="http://schemas.microsoft.com/office/drawing/2014/main" id="{32AB93B5-11DA-5106-072E-A4362418BC2C}"/>
              </a:ext>
            </a:extLst>
          </p:cNvPr>
          <p:cNvSpPr>
            <a:spLocks noGrp="1"/>
          </p:cNvSpPr>
          <p:nvPr>
            <p:ph type="body" idx="1"/>
          </p:nvPr>
        </p:nvSpPr>
        <p:spPr>
          <a:xfrm>
            <a:off x="384144" y="1337609"/>
            <a:ext cx="7530537" cy="3183253"/>
          </a:xfrm>
        </p:spPr>
        <p:txBody>
          <a:bodyPr spcFirstLastPara="1" vert="horz" wrap="square" lIns="91425" tIns="91425" rIns="91425" bIns="91425" rtlCol="0" anchor="ctr" anchorCtr="0">
            <a:normAutofit lnSpcReduction="10000"/>
          </a:bodyPr>
          <a:lstStyle/>
          <a:p>
            <a:pPr marL="114300" indent="0" algn="just">
              <a:buNone/>
            </a:pPr>
            <a:r>
              <a:rPr lang="en-US" sz="1400" b="1" dirty="0">
                <a:solidFill>
                  <a:schemeClr val="tx1"/>
                </a:solidFill>
                <a:latin typeface="Times New Roman"/>
                <a:ea typeface="+mn-lt"/>
                <a:cs typeface="+mn-lt"/>
              </a:rPr>
              <a:t>Support Vector Machine (SVM):</a:t>
            </a:r>
            <a:endParaRPr lang="en-US" sz="1400" b="1" dirty="0">
              <a:solidFill>
                <a:schemeClr val="tx1"/>
              </a:solidFill>
              <a:latin typeface="Times New Roman"/>
              <a:cs typeface="Times New Roman"/>
            </a:endParaRPr>
          </a:p>
          <a:p>
            <a:pPr marL="114300" indent="0" algn="just">
              <a:buNone/>
            </a:pPr>
            <a:endParaRPr lang="en-US" sz="1200">
              <a:solidFill>
                <a:schemeClr val="tx1"/>
              </a:solidFill>
              <a:latin typeface="Times New Roman"/>
              <a:ea typeface="+mn-lt"/>
              <a:cs typeface="+mn-lt"/>
            </a:endParaRPr>
          </a:p>
          <a:p>
            <a:pPr marL="114300" indent="0" algn="just">
              <a:buNone/>
            </a:pPr>
            <a:endParaRPr lang="en-US" sz="1200" b="1">
              <a:solidFill>
                <a:schemeClr val="tx1"/>
              </a:solidFill>
              <a:latin typeface="Times New Roman"/>
              <a:ea typeface="+mn-lt"/>
              <a:cs typeface="+mn-lt"/>
            </a:endParaRPr>
          </a:p>
          <a:p>
            <a:pPr marL="114300" indent="0" algn="just">
              <a:buNone/>
            </a:pPr>
            <a:r>
              <a:rPr lang="en-US" sz="1200" b="1" dirty="0">
                <a:solidFill>
                  <a:schemeClr val="tx1"/>
                </a:solidFill>
                <a:latin typeface="Times New Roman"/>
                <a:ea typeface="+mn-lt"/>
                <a:cs typeface="+mn-lt"/>
              </a:rPr>
              <a:t>Strengths:</a:t>
            </a:r>
            <a:endParaRPr lang="en-US" sz="1200" b="1" dirty="0">
              <a:solidFill>
                <a:schemeClr val="tx1"/>
              </a:solidFill>
              <a:latin typeface="Times New Roman"/>
              <a:ea typeface="+mn-lt"/>
              <a:cs typeface="Times New Roman"/>
            </a:endParaRPr>
          </a:p>
          <a:p>
            <a:pPr marL="114300" indent="0" algn="just">
              <a:buNone/>
            </a:pPr>
            <a:endParaRPr lang="en-US" sz="1200">
              <a:solidFill>
                <a:schemeClr val="tx1"/>
              </a:solidFill>
              <a:latin typeface="Times New Roman"/>
              <a:ea typeface="+mn-lt"/>
              <a:cs typeface="+mn-lt"/>
            </a:endParaRPr>
          </a:p>
          <a:p>
            <a:pPr marL="114300" indent="0" algn="just">
              <a:buNone/>
            </a:pPr>
            <a:r>
              <a:rPr lang="en-US" sz="1200" dirty="0">
                <a:solidFill>
                  <a:schemeClr val="tx1"/>
                </a:solidFill>
                <a:latin typeface="Times New Roman"/>
                <a:ea typeface="+mn-lt"/>
                <a:cs typeface="+mn-lt"/>
              </a:rPr>
              <a:t>Versatility with kernel functions for handling non-linear data, making it suitable for complex datasets.</a:t>
            </a:r>
            <a:endParaRPr lang="en-US" sz="1200" dirty="0">
              <a:solidFill>
                <a:schemeClr val="tx1"/>
              </a:solidFill>
              <a:latin typeface="Times New Roman"/>
              <a:ea typeface="+mn-lt"/>
              <a:cs typeface="Times New Roman"/>
            </a:endParaRPr>
          </a:p>
          <a:p>
            <a:pPr marL="114300" indent="0" algn="just">
              <a:buNone/>
            </a:pPr>
            <a:endParaRPr lang="en-US" sz="1200">
              <a:solidFill>
                <a:schemeClr val="tx1"/>
              </a:solidFill>
              <a:latin typeface="Times New Roman"/>
              <a:ea typeface="+mn-lt"/>
              <a:cs typeface="+mn-lt"/>
            </a:endParaRPr>
          </a:p>
          <a:p>
            <a:pPr marL="114300" indent="0" algn="just">
              <a:buNone/>
            </a:pPr>
            <a:r>
              <a:rPr lang="en-US" sz="1200" dirty="0">
                <a:solidFill>
                  <a:schemeClr val="tx1"/>
                </a:solidFill>
                <a:latin typeface="Times New Roman"/>
                <a:ea typeface="+mn-lt"/>
                <a:cs typeface="+mn-lt"/>
              </a:rPr>
              <a:t>Suitable for situations where the number of features exceeds the number of samples, effective in high-dimensional spaces. </a:t>
            </a:r>
            <a:endParaRPr lang="en-US" sz="1200">
              <a:solidFill>
                <a:schemeClr val="tx1"/>
              </a:solidFill>
              <a:latin typeface="Times New Roman"/>
              <a:cs typeface="Times New Roman"/>
            </a:endParaRPr>
          </a:p>
          <a:p>
            <a:pPr marL="114300" indent="0" algn="just">
              <a:buNone/>
            </a:pPr>
            <a:endParaRPr lang="en-US" sz="1200">
              <a:solidFill>
                <a:schemeClr val="tx1"/>
              </a:solidFill>
              <a:latin typeface="Times New Roman"/>
              <a:ea typeface="+mn-lt"/>
              <a:cs typeface="+mn-lt"/>
            </a:endParaRPr>
          </a:p>
          <a:p>
            <a:pPr marL="114300" indent="0" algn="just">
              <a:buNone/>
            </a:pPr>
            <a:r>
              <a:rPr lang="en-US" sz="1200" b="1" dirty="0">
                <a:solidFill>
                  <a:schemeClr val="tx1"/>
                </a:solidFill>
                <a:latin typeface="Times New Roman"/>
                <a:ea typeface="+mn-lt"/>
                <a:cs typeface="+mn-lt"/>
              </a:rPr>
              <a:t>Weakness:</a:t>
            </a:r>
            <a:endParaRPr lang="en-US" sz="1200" b="1" dirty="0">
              <a:solidFill>
                <a:schemeClr val="tx1"/>
              </a:solidFill>
              <a:latin typeface="Times New Roman"/>
              <a:ea typeface="+mn-lt"/>
              <a:cs typeface="Times New Roman"/>
            </a:endParaRPr>
          </a:p>
          <a:p>
            <a:pPr marL="114300" indent="0" algn="just">
              <a:buNone/>
            </a:pPr>
            <a:endParaRPr lang="en-US" sz="1200" b="1">
              <a:solidFill>
                <a:schemeClr val="tx1"/>
              </a:solidFill>
              <a:latin typeface="Times New Roman"/>
              <a:ea typeface="+mn-lt"/>
              <a:cs typeface="+mn-lt"/>
            </a:endParaRPr>
          </a:p>
          <a:p>
            <a:pPr marL="114300" indent="0" algn="just">
              <a:buNone/>
            </a:pPr>
            <a:r>
              <a:rPr lang="en-US" sz="1200" dirty="0">
                <a:solidFill>
                  <a:schemeClr val="tx1"/>
                </a:solidFill>
                <a:latin typeface="Times New Roman"/>
                <a:ea typeface="+mn-lt"/>
                <a:cs typeface="+mn-lt"/>
              </a:rPr>
              <a:t>Computationally expensive for large datasets, which may limit scalability.</a:t>
            </a:r>
            <a:endParaRPr lang="en-US" sz="1200" dirty="0">
              <a:solidFill>
                <a:schemeClr val="tx1"/>
              </a:solidFill>
              <a:latin typeface="Times New Roman"/>
              <a:ea typeface="+mn-lt"/>
              <a:cs typeface="Times New Roman"/>
            </a:endParaRPr>
          </a:p>
          <a:p>
            <a:pPr marL="114300" indent="0" algn="just">
              <a:buNone/>
            </a:pPr>
            <a:endParaRPr lang="en-US" sz="1200">
              <a:solidFill>
                <a:schemeClr val="tx1"/>
              </a:solidFill>
              <a:latin typeface="Times New Roman"/>
              <a:ea typeface="+mn-lt"/>
              <a:cs typeface="+mn-lt"/>
            </a:endParaRPr>
          </a:p>
          <a:p>
            <a:pPr marL="114300" indent="0" algn="just">
              <a:buNone/>
            </a:pPr>
            <a:r>
              <a:rPr lang="en-US" sz="1200" dirty="0">
                <a:solidFill>
                  <a:schemeClr val="tx1"/>
                </a:solidFill>
                <a:latin typeface="Times New Roman"/>
                <a:ea typeface="+mn-lt"/>
                <a:cs typeface="+mn-lt"/>
              </a:rPr>
              <a:t>Interpretability can be challenging due to complex decision boundaries.</a:t>
            </a:r>
            <a:endParaRPr lang="en-US" sz="1200" dirty="0">
              <a:solidFill>
                <a:schemeClr val="tx1"/>
              </a:solidFill>
              <a:latin typeface="Times New Roman"/>
              <a:cs typeface="Times New Roman"/>
            </a:endParaRPr>
          </a:p>
          <a:p>
            <a:pPr marL="114300" indent="0" algn="just">
              <a:buNone/>
            </a:pPr>
            <a:br>
              <a:rPr lang="en-US" dirty="0"/>
            </a:br>
            <a:endParaRPr lang="en-US"/>
          </a:p>
        </p:txBody>
      </p:sp>
    </p:spTree>
    <p:extLst>
      <p:ext uri="{BB962C8B-B14F-4D97-AF65-F5344CB8AC3E}">
        <p14:creationId xmlns:p14="http://schemas.microsoft.com/office/powerpoint/2010/main" val="397474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55B3-25BA-7316-B57B-A925D5273141}"/>
              </a:ext>
            </a:extLst>
          </p:cNvPr>
          <p:cNvSpPr>
            <a:spLocks noGrp="1"/>
          </p:cNvSpPr>
          <p:nvPr>
            <p:ph type="title"/>
          </p:nvPr>
        </p:nvSpPr>
        <p:spPr>
          <a:xfrm>
            <a:off x="311700" y="195497"/>
            <a:ext cx="8520600" cy="580750"/>
          </a:xfrm>
        </p:spPr>
        <p:txBody>
          <a:bodyPr>
            <a:noAutofit/>
          </a:bodyPr>
          <a:lstStyle/>
          <a:p>
            <a:r>
              <a:rPr lang="en-US" sz="2800">
                <a:latin typeface="Times New Roman"/>
                <a:cs typeface="Times New Roman"/>
              </a:rPr>
              <a:t>Qualitative and Quantitative Comparative Analysis </a:t>
            </a:r>
          </a:p>
        </p:txBody>
      </p:sp>
      <p:sp>
        <p:nvSpPr>
          <p:cNvPr id="3" name="Text Placeholder 2">
            <a:extLst>
              <a:ext uri="{FF2B5EF4-FFF2-40B4-BE49-F238E27FC236}">
                <a16:creationId xmlns:a16="http://schemas.microsoft.com/office/drawing/2014/main" id="{32AB93B5-11DA-5106-072E-A4362418BC2C}"/>
              </a:ext>
            </a:extLst>
          </p:cNvPr>
          <p:cNvSpPr>
            <a:spLocks noGrp="1"/>
          </p:cNvSpPr>
          <p:nvPr>
            <p:ph type="body" idx="1"/>
          </p:nvPr>
        </p:nvSpPr>
        <p:spPr>
          <a:xfrm>
            <a:off x="384144" y="943194"/>
            <a:ext cx="7530537" cy="3561568"/>
          </a:xfrm>
        </p:spPr>
        <p:txBody>
          <a:bodyPr spcFirstLastPara="1" vert="horz" wrap="square" lIns="91425" tIns="91425" rIns="91425" bIns="91425" rtlCol="0" anchor="ctr" anchorCtr="0">
            <a:normAutofit lnSpcReduction="10000"/>
          </a:bodyPr>
          <a:lstStyle/>
          <a:p>
            <a:pPr algn="just">
              <a:buNone/>
            </a:pPr>
            <a:r>
              <a:rPr lang="en-US" sz="1400" b="1">
                <a:solidFill>
                  <a:schemeClr val="tx1"/>
                </a:solidFill>
                <a:latin typeface="Times New Roman"/>
                <a:ea typeface="+mn-lt"/>
                <a:cs typeface="+mn-lt"/>
              </a:rPr>
              <a:t>Random Forest Classifier(RFC):</a:t>
            </a:r>
            <a:endParaRPr lang="en-US" sz="1400" b="1">
              <a:solidFill>
                <a:schemeClr val="tx1"/>
              </a:solidFill>
              <a:latin typeface="Times New Roman"/>
              <a:ea typeface="+mn-lt"/>
              <a:cs typeface="Times New Roman"/>
            </a:endParaRPr>
          </a:p>
          <a:p>
            <a:pPr algn="just">
              <a:buNone/>
            </a:pPr>
            <a:endParaRPr lang="en-US" sz="1400" b="1">
              <a:solidFill>
                <a:schemeClr val="tx1"/>
              </a:solidFill>
              <a:latin typeface="Times New Roman"/>
              <a:ea typeface="+mn-lt"/>
              <a:cs typeface="+mn-lt"/>
            </a:endParaRPr>
          </a:p>
          <a:p>
            <a:pPr marL="0" indent="0" algn="just">
              <a:buNone/>
            </a:pPr>
            <a:endParaRPr lang="en-US" sz="1200" b="1">
              <a:solidFill>
                <a:schemeClr val="tx1"/>
              </a:solidFill>
              <a:latin typeface="Times New Roman"/>
              <a:ea typeface="+mn-lt"/>
              <a:cs typeface="+mn-lt"/>
            </a:endParaRPr>
          </a:p>
          <a:p>
            <a:pPr marL="0" indent="0" algn="just">
              <a:buNone/>
            </a:pPr>
            <a:r>
              <a:rPr lang="en-US" sz="1200" b="1">
                <a:solidFill>
                  <a:schemeClr val="tx1"/>
                </a:solidFill>
                <a:latin typeface="Times New Roman"/>
                <a:ea typeface="+mn-lt"/>
                <a:cs typeface="+mn-lt"/>
              </a:rPr>
              <a:t>Strengths:</a:t>
            </a:r>
            <a:endParaRPr lang="en-US" sz="1200">
              <a:solidFill>
                <a:schemeClr val="tx1"/>
              </a:solidFill>
              <a:latin typeface="Times New Roman"/>
              <a:ea typeface="+mn-lt"/>
              <a:cs typeface="Times New Roman"/>
            </a:endParaRPr>
          </a:p>
          <a:p>
            <a:pPr marL="0" indent="0" algn="just">
              <a:buNone/>
            </a:pPr>
            <a:endParaRPr lang="en-US" sz="1200">
              <a:solidFill>
                <a:schemeClr val="tx1"/>
              </a:solidFill>
              <a:latin typeface="Times New Roman"/>
              <a:ea typeface="+mn-lt"/>
              <a:cs typeface="+mn-lt"/>
            </a:endParaRPr>
          </a:p>
          <a:p>
            <a:pPr marL="0" indent="0" algn="just">
              <a:buNone/>
            </a:pPr>
            <a:r>
              <a:rPr lang="en-US" sz="1200">
                <a:solidFill>
                  <a:schemeClr val="tx1"/>
                </a:solidFill>
                <a:latin typeface="Times New Roman"/>
                <a:ea typeface="+mn-lt"/>
                <a:cs typeface="+mn-lt"/>
              </a:rPr>
              <a:t>Robust against overfitting due to ensemble of decision trees, ensuring better generalization</a:t>
            </a:r>
            <a:endParaRPr lang="en-US" sz="1200">
              <a:solidFill>
                <a:schemeClr val="tx1"/>
              </a:solidFill>
              <a:latin typeface="Times New Roman"/>
              <a:cs typeface="Times New Roman"/>
            </a:endParaRPr>
          </a:p>
          <a:p>
            <a:pPr marL="0" indent="0" algn="just">
              <a:buNone/>
            </a:pPr>
            <a:endParaRPr lang="en-US" sz="1200">
              <a:solidFill>
                <a:schemeClr val="tx1"/>
              </a:solidFill>
              <a:latin typeface="Times New Roman"/>
              <a:ea typeface="+mn-lt"/>
              <a:cs typeface="+mn-lt"/>
            </a:endParaRPr>
          </a:p>
          <a:p>
            <a:pPr marL="0" indent="0" algn="just">
              <a:buNone/>
            </a:pPr>
            <a:r>
              <a:rPr lang="en-US" sz="1200">
                <a:solidFill>
                  <a:schemeClr val="tx1"/>
                </a:solidFill>
                <a:latin typeface="Times New Roman"/>
                <a:ea typeface="+mn-lt"/>
                <a:cs typeface="+mn-lt"/>
              </a:rPr>
              <a:t>Efficient handling of both categorical and numerical features, reducing preprocessing requirements.</a:t>
            </a:r>
          </a:p>
          <a:p>
            <a:pPr marL="0" indent="0" algn="just">
              <a:buNone/>
            </a:pPr>
            <a:endParaRPr lang="en-US" sz="1200" b="1">
              <a:solidFill>
                <a:schemeClr val="tx1"/>
              </a:solidFill>
              <a:latin typeface="Times New Roman"/>
              <a:ea typeface="+mn-lt"/>
              <a:cs typeface="+mn-lt"/>
            </a:endParaRPr>
          </a:p>
          <a:p>
            <a:pPr marL="0" indent="0" algn="just">
              <a:buNone/>
            </a:pPr>
            <a:r>
              <a:rPr lang="en-US" sz="1200" b="1">
                <a:solidFill>
                  <a:schemeClr val="tx1"/>
                </a:solidFill>
                <a:latin typeface="Times New Roman"/>
                <a:ea typeface="+mn-lt"/>
                <a:cs typeface="+mn-lt"/>
              </a:rPr>
              <a:t>Weakness:</a:t>
            </a:r>
            <a:endParaRPr lang="en-US" sz="1200">
              <a:solidFill>
                <a:schemeClr val="tx1"/>
              </a:solidFill>
              <a:latin typeface="Times New Roman"/>
              <a:ea typeface="+mn-lt"/>
              <a:cs typeface="Times New Roman"/>
            </a:endParaRPr>
          </a:p>
          <a:p>
            <a:pPr marL="0" indent="0" algn="just">
              <a:buNone/>
            </a:pPr>
            <a:endParaRPr lang="en-US" sz="1200">
              <a:solidFill>
                <a:schemeClr val="tx1"/>
              </a:solidFill>
              <a:latin typeface="Times New Roman"/>
              <a:ea typeface="+mn-lt"/>
              <a:cs typeface="+mn-lt"/>
            </a:endParaRPr>
          </a:p>
          <a:p>
            <a:pPr marL="0" indent="0" algn="just">
              <a:buNone/>
            </a:pPr>
            <a:r>
              <a:rPr lang="en-US" sz="1200">
                <a:solidFill>
                  <a:schemeClr val="tx1"/>
                </a:solidFill>
                <a:latin typeface="Times New Roman"/>
                <a:ea typeface="+mn-lt"/>
                <a:cs typeface="+mn-lt"/>
              </a:rPr>
              <a:t>Interpretation can be difficult compared to single decision trees, limiting model transparency.</a:t>
            </a:r>
            <a:endParaRPr lang="en-US" sz="1200">
              <a:solidFill>
                <a:schemeClr val="tx1"/>
              </a:solidFill>
              <a:latin typeface="Times New Roman"/>
              <a:ea typeface="+mn-lt"/>
              <a:cs typeface="Times New Roman"/>
            </a:endParaRPr>
          </a:p>
          <a:p>
            <a:pPr marL="0" indent="0" algn="just">
              <a:buFont typeface="Wingdings 3"/>
              <a:buNone/>
            </a:pPr>
            <a:endParaRPr lang="en-US" sz="1200">
              <a:solidFill>
                <a:schemeClr val="tx1"/>
              </a:solidFill>
              <a:latin typeface="Times New Roman"/>
              <a:ea typeface="+mn-lt"/>
              <a:cs typeface="+mn-lt"/>
            </a:endParaRPr>
          </a:p>
          <a:p>
            <a:pPr marL="0" indent="0" algn="just">
              <a:buFont typeface="Wingdings 3"/>
              <a:buNone/>
            </a:pPr>
            <a:r>
              <a:rPr lang="en-US" sz="1200">
                <a:solidFill>
                  <a:schemeClr val="tx1"/>
                </a:solidFill>
                <a:latin typeface="Times New Roman"/>
                <a:ea typeface="+mn-lt"/>
                <a:cs typeface="+mn-lt"/>
              </a:rPr>
              <a:t>Prone to overfitting if the number of trees is too large, necessitating careful tuning.</a:t>
            </a:r>
            <a:endParaRPr lang="en-US" sz="1200">
              <a:solidFill>
                <a:schemeClr val="tx1"/>
              </a:solidFill>
              <a:latin typeface="Times New Roman"/>
              <a:ea typeface="+mn-lt"/>
              <a:cs typeface="Times New Roman"/>
            </a:endParaRPr>
          </a:p>
          <a:p>
            <a:pPr marL="114300" indent="0" algn="just">
              <a:buNone/>
            </a:pPr>
            <a:br>
              <a:rPr lang="en-US"/>
            </a:br>
            <a:endParaRPr lang="en-US" sz="1200">
              <a:solidFill>
                <a:schemeClr val="tx1"/>
              </a:solidFill>
              <a:latin typeface="Times New Roman"/>
              <a:cs typeface="Times New Roman"/>
            </a:endParaRPr>
          </a:p>
          <a:p>
            <a:pPr marL="114300" indent="0" algn="just">
              <a:buNone/>
            </a:pPr>
            <a:br>
              <a:rPr lang="en-US"/>
            </a:br>
            <a:endParaRPr lang="en-US" sz="1200">
              <a:solidFill>
                <a:schemeClr val="tx1"/>
              </a:solidFill>
              <a:latin typeface="Times New Roman"/>
              <a:cs typeface="Times New Roman"/>
            </a:endParaRPr>
          </a:p>
        </p:txBody>
      </p:sp>
    </p:spTree>
    <p:extLst>
      <p:ext uri="{BB962C8B-B14F-4D97-AF65-F5344CB8AC3E}">
        <p14:creationId xmlns:p14="http://schemas.microsoft.com/office/powerpoint/2010/main" val="15061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55B3-25BA-7316-B57B-A925D5273141}"/>
              </a:ext>
            </a:extLst>
          </p:cNvPr>
          <p:cNvSpPr>
            <a:spLocks noGrp="1"/>
          </p:cNvSpPr>
          <p:nvPr>
            <p:ph type="title"/>
          </p:nvPr>
        </p:nvSpPr>
        <p:spPr/>
        <p:txBody>
          <a:bodyPr>
            <a:noAutofit/>
          </a:bodyPr>
          <a:lstStyle/>
          <a:p>
            <a:r>
              <a:rPr lang="en-US" sz="2800">
                <a:latin typeface="Times New Roman"/>
                <a:cs typeface="Times New Roman"/>
              </a:rPr>
              <a:t>Qualitative and Quantitative Comparative Analysis </a:t>
            </a:r>
          </a:p>
        </p:txBody>
      </p:sp>
      <p:sp>
        <p:nvSpPr>
          <p:cNvPr id="3" name="Text Placeholder 2">
            <a:extLst>
              <a:ext uri="{FF2B5EF4-FFF2-40B4-BE49-F238E27FC236}">
                <a16:creationId xmlns:a16="http://schemas.microsoft.com/office/drawing/2014/main" id="{32AB93B5-11DA-5106-072E-A4362418BC2C}"/>
              </a:ext>
            </a:extLst>
          </p:cNvPr>
          <p:cNvSpPr>
            <a:spLocks noGrp="1"/>
          </p:cNvSpPr>
          <p:nvPr>
            <p:ph type="body" idx="1"/>
          </p:nvPr>
        </p:nvSpPr>
        <p:spPr>
          <a:xfrm>
            <a:off x="416341" y="1337609"/>
            <a:ext cx="7498340" cy="3183253"/>
          </a:xfrm>
        </p:spPr>
        <p:txBody>
          <a:bodyPr spcFirstLastPara="1" vert="horz" wrap="square" lIns="91425" tIns="91425" rIns="91425" bIns="91425" rtlCol="0" anchor="ctr" anchorCtr="0">
            <a:normAutofit/>
          </a:bodyPr>
          <a:lstStyle/>
          <a:p>
            <a:pPr marL="114300" indent="0" algn="just">
              <a:buNone/>
            </a:pPr>
            <a:r>
              <a:rPr lang="en-US" sz="1400" b="1">
                <a:solidFill>
                  <a:schemeClr val="tx1"/>
                </a:solidFill>
                <a:latin typeface="Times New Roman"/>
                <a:ea typeface="+mn-lt"/>
                <a:cs typeface="+mn-lt"/>
              </a:rPr>
              <a:t>Gradient Boosting Classifier (GBC)</a:t>
            </a:r>
            <a:endParaRPr lang="en-US" sz="1400" b="1">
              <a:solidFill>
                <a:schemeClr val="tx1"/>
              </a:solidFill>
              <a:latin typeface="Times New Roman"/>
              <a:cs typeface="Times New Roman"/>
            </a:endParaRPr>
          </a:p>
          <a:p>
            <a:pPr marL="114300" indent="0" algn="just">
              <a:buNone/>
            </a:pPr>
            <a:endParaRPr lang="en-US" sz="1200" b="1">
              <a:solidFill>
                <a:schemeClr val="tx1"/>
              </a:solidFill>
              <a:latin typeface="Times New Roman"/>
              <a:ea typeface="+mn-lt"/>
              <a:cs typeface="+mn-lt"/>
            </a:endParaRPr>
          </a:p>
          <a:p>
            <a:pPr marL="114300" indent="0" algn="just">
              <a:buNone/>
            </a:pPr>
            <a:endParaRPr lang="en-US" sz="1200" b="1">
              <a:solidFill>
                <a:schemeClr val="tx1"/>
              </a:solidFill>
              <a:latin typeface="Times New Roman"/>
              <a:ea typeface="+mn-lt"/>
              <a:cs typeface="+mn-lt"/>
            </a:endParaRPr>
          </a:p>
          <a:p>
            <a:pPr marL="114300" indent="0" algn="just">
              <a:buNone/>
            </a:pPr>
            <a:r>
              <a:rPr lang="en-US" sz="1200" b="1">
                <a:solidFill>
                  <a:schemeClr val="tx1"/>
                </a:solidFill>
                <a:latin typeface="Times New Roman"/>
                <a:ea typeface="+mn-lt"/>
                <a:cs typeface="+mn-lt"/>
              </a:rPr>
              <a:t>Strengths:</a:t>
            </a:r>
            <a:endParaRPr lang="en-US" sz="1200" b="1">
              <a:solidFill>
                <a:schemeClr val="tx1"/>
              </a:solidFill>
              <a:latin typeface="Times New Roman"/>
              <a:ea typeface="+mn-lt"/>
              <a:cs typeface="Times New Roman"/>
            </a:endParaRPr>
          </a:p>
          <a:p>
            <a:pPr marL="114300" indent="0" algn="just">
              <a:buNone/>
            </a:pPr>
            <a:endParaRPr lang="en-US" sz="1200">
              <a:solidFill>
                <a:schemeClr val="tx1"/>
              </a:solidFill>
              <a:latin typeface="Times New Roman"/>
              <a:ea typeface="+mn-lt"/>
              <a:cs typeface="+mn-lt"/>
            </a:endParaRPr>
          </a:p>
          <a:p>
            <a:pPr marL="0" indent="0" algn="just">
              <a:buNone/>
            </a:pPr>
            <a:r>
              <a:rPr lang="en-US" sz="1200">
                <a:solidFill>
                  <a:schemeClr val="tx1"/>
                </a:solidFill>
                <a:latin typeface="Times New Roman"/>
                <a:ea typeface="+mn-lt"/>
                <a:cs typeface="+mn-lt"/>
              </a:rPr>
              <a:t>   Sequential approach improves performance of weak learners, enhancing predictive accuracy.</a:t>
            </a:r>
          </a:p>
          <a:p>
            <a:pPr marL="0" indent="0" algn="just">
              <a:buNone/>
            </a:pPr>
            <a:endParaRPr lang="en-US" sz="1200">
              <a:solidFill>
                <a:schemeClr val="tx1"/>
              </a:solidFill>
              <a:latin typeface="Times New Roman"/>
              <a:ea typeface="+mn-lt"/>
              <a:cs typeface="+mn-lt"/>
            </a:endParaRPr>
          </a:p>
          <a:p>
            <a:pPr marL="0" indent="0" algn="just">
              <a:buNone/>
            </a:pPr>
            <a:r>
              <a:rPr lang="en-US" sz="1200">
                <a:solidFill>
                  <a:schemeClr val="tx1"/>
                </a:solidFill>
                <a:latin typeface="Times New Roman"/>
                <a:ea typeface="+mn-lt"/>
                <a:cs typeface="+mn-lt"/>
              </a:rPr>
              <a:t>   Effective handling of various data types, reducing data preprocessing efforts.</a:t>
            </a:r>
            <a:endParaRPr lang="en-US" sz="1200">
              <a:solidFill>
                <a:schemeClr val="tx1"/>
              </a:solidFill>
              <a:latin typeface="Times New Roman"/>
              <a:cs typeface="Times New Roman"/>
            </a:endParaRPr>
          </a:p>
          <a:p>
            <a:pPr marL="114300" indent="0" algn="just">
              <a:buNone/>
            </a:pPr>
            <a:endParaRPr lang="en-US" sz="1200">
              <a:solidFill>
                <a:schemeClr val="tx1"/>
              </a:solidFill>
              <a:latin typeface="Times New Roman"/>
              <a:cs typeface="Times New Roman"/>
            </a:endParaRPr>
          </a:p>
          <a:p>
            <a:pPr marL="114300" indent="0" algn="just">
              <a:buNone/>
            </a:pPr>
            <a:endParaRPr lang="en-US" sz="1200">
              <a:solidFill>
                <a:schemeClr val="tx1"/>
              </a:solidFill>
              <a:latin typeface="Times New Roman"/>
              <a:ea typeface="+mn-lt"/>
              <a:cs typeface="+mn-lt"/>
            </a:endParaRPr>
          </a:p>
          <a:p>
            <a:pPr marL="114300" indent="0" algn="just">
              <a:buNone/>
            </a:pPr>
            <a:r>
              <a:rPr lang="en-US" sz="1200" b="1">
                <a:solidFill>
                  <a:schemeClr val="tx1"/>
                </a:solidFill>
                <a:latin typeface="Times New Roman"/>
                <a:ea typeface="+mn-lt"/>
                <a:cs typeface="+mn-lt"/>
              </a:rPr>
              <a:t>Weakness:</a:t>
            </a:r>
            <a:endParaRPr lang="en-US" sz="1200" b="1">
              <a:solidFill>
                <a:schemeClr val="tx1"/>
              </a:solidFill>
              <a:latin typeface="Times New Roman"/>
              <a:ea typeface="+mn-lt"/>
              <a:cs typeface="Times New Roman"/>
            </a:endParaRPr>
          </a:p>
          <a:p>
            <a:pPr marL="114300" indent="0" algn="just">
              <a:buNone/>
            </a:pPr>
            <a:endParaRPr lang="en-US" sz="1200" b="1">
              <a:solidFill>
                <a:schemeClr val="tx1"/>
              </a:solidFill>
              <a:latin typeface="Times New Roman"/>
              <a:ea typeface="+mn-lt"/>
              <a:cs typeface="+mn-lt"/>
            </a:endParaRPr>
          </a:p>
          <a:p>
            <a:pPr marL="0" indent="0" algn="just">
              <a:buNone/>
            </a:pPr>
            <a:r>
              <a:rPr lang="en-US" sz="1200">
                <a:solidFill>
                  <a:schemeClr val="tx1"/>
                </a:solidFill>
                <a:latin typeface="Times New Roman"/>
                <a:ea typeface="+mn-lt"/>
                <a:cs typeface="+mn-lt"/>
              </a:rPr>
              <a:t>   Sensitive to overfitting, necessitating careful hyperparameter tuning to avoid excessive complexity.</a:t>
            </a:r>
          </a:p>
          <a:p>
            <a:pPr marL="0" indent="0" algn="just">
              <a:buNone/>
            </a:pPr>
            <a:endParaRPr lang="en-US" sz="1200">
              <a:solidFill>
                <a:schemeClr val="tx1"/>
              </a:solidFill>
              <a:latin typeface="Times New Roman"/>
              <a:ea typeface="+mn-lt"/>
              <a:cs typeface="+mn-lt"/>
            </a:endParaRPr>
          </a:p>
          <a:p>
            <a:pPr marL="0" indent="0" algn="just">
              <a:buNone/>
            </a:pPr>
            <a:r>
              <a:rPr lang="en-US" sz="1200">
                <a:solidFill>
                  <a:schemeClr val="tx1"/>
                </a:solidFill>
                <a:latin typeface="Times New Roman"/>
                <a:ea typeface="+mn-lt"/>
                <a:cs typeface="+mn-lt"/>
              </a:rPr>
              <a:t>   Higher computational cost compared to random forests due to sequential nature.</a:t>
            </a:r>
          </a:p>
          <a:p>
            <a:pPr marL="114300" indent="0" algn="just">
              <a:buNone/>
            </a:pPr>
            <a:endParaRPr lang="en-US" sz="1200">
              <a:solidFill>
                <a:schemeClr val="tx1"/>
              </a:solidFill>
              <a:latin typeface="Times New Roman"/>
              <a:cs typeface="Times New Roman"/>
            </a:endParaRPr>
          </a:p>
        </p:txBody>
      </p:sp>
    </p:spTree>
    <p:extLst>
      <p:ext uri="{BB962C8B-B14F-4D97-AF65-F5344CB8AC3E}">
        <p14:creationId xmlns:p14="http://schemas.microsoft.com/office/powerpoint/2010/main" val="351444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AB93B5-11DA-5106-072E-A4362418BC2C}"/>
              </a:ext>
            </a:extLst>
          </p:cNvPr>
          <p:cNvSpPr>
            <a:spLocks noGrp="1"/>
          </p:cNvSpPr>
          <p:nvPr>
            <p:ph type="body" idx="1"/>
          </p:nvPr>
        </p:nvSpPr>
        <p:spPr>
          <a:xfrm>
            <a:off x="335848" y="806355"/>
            <a:ext cx="7530537" cy="3593769"/>
          </a:xfrm>
        </p:spPr>
        <p:txBody>
          <a:bodyPr>
            <a:normAutofit/>
          </a:bodyPr>
          <a:lstStyle/>
          <a:p>
            <a:pPr marL="114300" indent="0">
              <a:buNone/>
            </a:pPr>
            <a:r>
              <a:rPr lang="en-US" sz="1600" b="1">
                <a:solidFill>
                  <a:schemeClr val="tx1"/>
                </a:solidFill>
                <a:latin typeface="Times New Roman"/>
                <a:cs typeface="Times New Roman"/>
              </a:rPr>
              <a:t>Results of the Predicted Model before Removing Extreme Outliers</a:t>
            </a:r>
          </a:p>
        </p:txBody>
      </p:sp>
      <p:graphicFrame>
        <p:nvGraphicFramePr>
          <p:cNvPr id="4" name="Table 4">
            <a:extLst>
              <a:ext uri="{FF2B5EF4-FFF2-40B4-BE49-F238E27FC236}">
                <a16:creationId xmlns:a16="http://schemas.microsoft.com/office/drawing/2014/main" id="{2B2F675B-61A6-2720-E687-A1EE42870950}"/>
              </a:ext>
            </a:extLst>
          </p:cNvPr>
          <p:cNvGraphicFramePr>
            <a:graphicFrameLocks noGrp="1"/>
          </p:cNvGraphicFramePr>
          <p:nvPr/>
        </p:nvGraphicFramePr>
        <p:xfrm>
          <a:off x="737184" y="1804686"/>
          <a:ext cx="5929876" cy="2340935"/>
        </p:xfrm>
        <a:graphic>
          <a:graphicData uri="http://schemas.openxmlformats.org/drawingml/2006/table">
            <a:tbl>
              <a:tblPr firstRow="1" bandRow="1">
                <a:tableStyleId>{5C22544A-7EE6-4342-B048-85BDC9FD1C3A}</a:tableStyleId>
              </a:tblPr>
              <a:tblGrid>
                <a:gridCol w="1482469">
                  <a:extLst>
                    <a:ext uri="{9D8B030D-6E8A-4147-A177-3AD203B41FA5}">
                      <a16:colId xmlns:a16="http://schemas.microsoft.com/office/drawing/2014/main" val="1114935750"/>
                    </a:ext>
                  </a:extLst>
                </a:gridCol>
                <a:gridCol w="1482469">
                  <a:extLst>
                    <a:ext uri="{9D8B030D-6E8A-4147-A177-3AD203B41FA5}">
                      <a16:colId xmlns:a16="http://schemas.microsoft.com/office/drawing/2014/main" val="441866505"/>
                    </a:ext>
                  </a:extLst>
                </a:gridCol>
                <a:gridCol w="1482469">
                  <a:extLst>
                    <a:ext uri="{9D8B030D-6E8A-4147-A177-3AD203B41FA5}">
                      <a16:colId xmlns:a16="http://schemas.microsoft.com/office/drawing/2014/main" val="3638129983"/>
                    </a:ext>
                  </a:extLst>
                </a:gridCol>
                <a:gridCol w="1482469">
                  <a:extLst>
                    <a:ext uri="{9D8B030D-6E8A-4147-A177-3AD203B41FA5}">
                      <a16:colId xmlns:a16="http://schemas.microsoft.com/office/drawing/2014/main" val="3829792595"/>
                    </a:ext>
                  </a:extLst>
                </a:gridCol>
              </a:tblGrid>
              <a:tr h="468187">
                <a:tc>
                  <a:txBody>
                    <a:bodyPr/>
                    <a:lstStyle/>
                    <a:p>
                      <a:pPr algn="ctr"/>
                      <a:r>
                        <a:rPr lang="en-US" sz="1600">
                          <a:solidFill>
                            <a:schemeClr val="tx1"/>
                          </a:solidFill>
                          <a:latin typeface="Times New Roman"/>
                        </a:rPr>
                        <a:t>Metric/Model</a:t>
                      </a:r>
                    </a:p>
                  </a:txBody>
                  <a:tcPr/>
                </a:tc>
                <a:tc>
                  <a:txBody>
                    <a:bodyPr/>
                    <a:lstStyle/>
                    <a:p>
                      <a:pPr algn="ctr"/>
                      <a:r>
                        <a:rPr lang="en-US" sz="1600">
                          <a:solidFill>
                            <a:schemeClr val="tx1"/>
                          </a:solidFill>
                          <a:latin typeface="Times New Roman"/>
                        </a:rPr>
                        <a:t>RFC</a:t>
                      </a:r>
                    </a:p>
                  </a:txBody>
                  <a:tcPr/>
                </a:tc>
                <a:tc>
                  <a:txBody>
                    <a:bodyPr/>
                    <a:lstStyle/>
                    <a:p>
                      <a:pPr algn="ctr"/>
                      <a:r>
                        <a:rPr lang="en-US" sz="1600">
                          <a:solidFill>
                            <a:schemeClr val="tx1"/>
                          </a:solidFill>
                          <a:latin typeface="Times New Roman"/>
                        </a:rPr>
                        <a:t>SVM</a:t>
                      </a:r>
                    </a:p>
                  </a:txBody>
                  <a:tcPr/>
                </a:tc>
                <a:tc>
                  <a:txBody>
                    <a:bodyPr/>
                    <a:lstStyle/>
                    <a:p>
                      <a:pPr algn="ctr"/>
                      <a:r>
                        <a:rPr lang="en-US" sz="1600">
                          <a:solidFill>
                            <a:schemeClr val="tx1"/>
                          </a:solidFill>
                          <a:latin typeface="Times New Roman"/>
                        </a:rPr>
                        <a:t>GBC</a:t>
                      </a:r>
                    </a:p>
                  </a:txBody>
                  <a:tcPr/>
                </a:tc>
                <a:extLst>
                  <a:ext uri="{0D108BD9-81ED-4DB2-BD59-A6C34878D82A}">
                    <a16:rowId xmlns:a16="http://schemas.microsoft.com/office/drawing/2014/main" val="1004519613"/>
                  </a:ext>
                </a:extLst>
              </a:tr>
              <a:tr h="468187">
                <a:tc>
                  <a:txBody>
                    <a:bodyPr/>
                    <a:lstStyle/>
                    <a:p>
                      <a:pPr algn="ctr"/>
                      <a:r>
                        <a:rPr lang="en-US" sz="1400">
                          <a:solidFill>
                            <a:schemeClr val="tx1"/>
                          </a:solidFill>
                          <a:latin typeface="Times New Roman"/>
                        </a:rPr>
                        <a:t>Accuracy </a:t>
                      </a:r>
                    </a:p>
                  </a:txBody>
                  <a:tcPr/>
                </a:tc>
                <a:tc>
                  <a:txBody>
                    <a:bodyPr/>
                    <a:lstStyle/>
                    <a:p>
                      <a:pPr algn="ctr"/>
                      <a:r>
                        <a:rPr lang="en-US" sz="1400">
                          <a:solidFill>
                            <a:schemeClr val="tx1"/>
                          </a:solidFill>
                          <a:latin typeface="Times New Roman"/>
                        </a:rPr>
                        <a:t>77.05%</a:t>
                      </a:r>
                    </a:p>
                  </a:txBody>
                  <a:tcPr/>
                </a:tc>
                <a:tc>
                  <a:txBody>
                    <a:bodyPr/>
                    <a:lstStyle/>
                    <a:p>
                      <a:pPr algn="ctr"/>
                      <a:r>
                        <a:rPr lang="en-US" sz="1400">
                          <a:solidFill>
                            <a:schemeClr val="tx1"/>
                          </a:solidFill>
                          <a:latin typeface="Times New Roman"/>
                        </a:rPr>
                        <a:t>75.41%</a:t>
                      </a:r>
                    </a:p>
                  </a:txBody>
                  <a:tcPr/>
                </a:tc>
                <a:tc>
                  <a:txBody>
                    <a:bodyPr/>
                    <a:lstStyle/>
                    <a:p>
                      <a:pPr algn="ctr"/>
                      <a:r>
                        <a:rPr lang="en-US" sz="1400">
                          <a:solidFill>
                            <a:schemeClr val="tx1"/>
                          </a:solidFill>
                          <a:latin typeface="Times New Roman"/>
                        </a:rPr>
                        <a:t>80.3%</a:t>
                      </a:r>
                    </a:p>
                  </a:txBody>
                  <a:tcPr/>
                </a:tc>
                <a:extLst>
                  <a:ext uri="{0D108BD9-81ED-4DB2-BD59-A6C34878D82A}">
                    <a16:rowId xmlns:a16="http://schemas.microsoft.com/office/drawing/2014/main" val="539395735"/>
                  </a:ext>
                </a:extLst>
              </a:tr>
              <a:tr h="468187">
                <a:tc>
                  <a:txBody>
                    <a:bodyPr/>
                    <a:lstStyle/>
                    <a:p>
                      <a:pPr algn="ctr"/>
                      <a:r>
                        <a:rPr lang="en-US" sz="1400">
                          <a:solidFill>
                            <a:schemeClr val="tx1"/>
                          </a:solidFill>
                          <a:latin typeface="Times New Roman"/>
                        </a:rPr>
                        <a:t>Precision </a:t>
                      </a:r>
                    </a:p>
                  </a:txBody>
                  <a:tcPr/>
                </a:tc>
                <a:tc>
                  <a:txBody>
                    <a:bodyPr/>
                    <a:lstStyle/>
                    <a:p>
                      <a:pPr algn="ctr"/>
                      <a:r>
                        <a:rPr lang="en-US" sz="1400">
                          <a:solidFill>
                            <a:schemeClr val="tx1"/>
                          </a:solidFill>
                          <a:latin typeface="Times New Roman"/>
                        </a:rPr>
                        <a:t>77.27%</a:t>
                      </a:r>
                    </a:p>
                  </a:txBody>
                  <a:tcPr/>
                </a:tc>
                <a:tc>
                  <a:txBody>
                    <a:bodyPr/>
                    <a:lstStyle/>
                    <a:p>
                      <a:pPr algn="ctr"/>
                      <a:r>
                        <a:rPr lang="en-US" sz="1400">
                          <a:solidFill>
                            <a:schemeClr val="tx1"/>
                          </a:solidFill>
                          <a:latin typeface="Times New Roman"/>
                        </a:rPr>
                        <a:t>76.19%</a:t>
                      </a:r>
                    </a:p>
                  </a:txBody>
                  <a:tcPr/>
                </a:tc>
                <a:tc>
                  <a:txBody>
                    <a:bodyPr/>
                    <a:lstStyle/>
                    <a:p>
                      <a:pPr algn="ctr"/>
                      <a:r>
                        <a:rPr lang="en-US" sz="1400">
                          <a:solidFill>
                            <a:schemeClr val="tx1"/>
                          </a:solidFill>
                          <a:latin typeface="Times New Roman"/>
                        </a:rPr>
                        <a:t>75.8%</a:t>
                      </a:r>
                    </a:p>
                  </a:txBody>
                  <a:tcPr/>
                </a:tc>
                <a:extLst>
                  <a:ext uri="{0D108BD9-81ED-4DB2-BD59-A6C34878D82A}">
                    <a16:rowId xmlns:a16="http://schemas.microsoft.com/office/drawing/2014/main" val="983596065"/>
                  </a:ext>
                </a:extLst>
              </a:tr>
              <a:tr h="468187">
                <a:tc>
                  <a:txBody>
                    <a:bodyPr/>
                    <a:lstStyle/>
                    <a:p>
                      <a:pPr algn="ctr"/>
                      <a:r>
                        <a:rPr lang="en-US" sz="1400">
                          <a:solidFill>
                            <a:schemeClr val="tx1"/>
                          </a:solidFill>
                          <a:latin typeface="Times New Roman"/>
                        </a:rPr>
                        <a:t>Recall</a:t>
                      </a:r>
                    </a:p>
                  </a:txBody>
                  <a:tcPr/>
                </a:tc>
                <a:tc>
                  <a:txBody>
                    <a:bodyPr/>
                    <a:lstStyle/>
                    <a:p>
                      <a:pPr algn="ctr"/>
                      <a:r>
                        <a:rPr lang="en-US" sz="1400">
                          <a:solidFill>
                            <a:schemeClr val="tx1"/>
                          </a:solidFill>
                          <a:latin typeface="Times New Roman"/>
                        </a:rPr>
                        <a:t>65.38%</a:t>
                      </a:r>
                    </a:p>
                  </a:txBody>
                  <a:tcPr/>
                </a:tc>
                <a:tc>
                  <a:txBody>
                    <a:bodyPr/>
                    <a:lstStyle/>
                    <a:p>
                      <a:pPr algn="ctr"/>
                      <a:r>
                        <a:rPr lang="en-US" sz="1400">
                          <a:solidFill>
                            <a:schemeClr val="tx1"/>
                          </a:solidFill>
                          <a:latin typeface="Times New Roman"/>
                        </a:rPr>
                        <a:t>61.54%</a:t>
                      </a:r>
                    </a:p>
                  </a:txBody>
                  <a:tcPr/>
                </a:tc>
                <a:tc>
                  <a:txBody>
                    <a:bodyPr/>
                    <a:lstStyle/>
                    <a:p>
                      <a:pPr algn="ctr"/>
                      <a:r>
                        <a:rPr lang="en-US" sz="1400">
                          <a:solidFill>
                            <a:schemeClr val="tx1"/>
                          </a:solidFill>
                          <a:latin typeface="Times New Roman"/>
                        </a:rPr>
                        <a:t>86.2%</a:t>
                      </a:r>
                    </a:p>
                  </a:txBody>
                  <a:tcPr/>
                </a:tc>
                <a:extLst>
                  <a:ext uri="{0D108BD9-81ED-4DB2-BD59-A6C34878D82A}">
                    <a16:rowId xmlns:a16="http://schemas.microsoft.com/office/drawing/2014/main" val="3278950139"/>
                  </a:ext>
                </a:extLst>
              </a:tr>
              <a:tr h="468187">
                <a:tc>
                  <a:txBody>
                    <a:bodyPr/>
                    <a:lstStyle/>
                    <a:p>
                      <a:pPr algn="ctr"/>
                      <a:r>
                        <a:rPr lang="en-US" sz="1400">
                          <a:solidFill>
                            <a:schemeClr val="tx1"/>
                          </a:solidFill>
                          <a:latin typeface="Times New Roman"/>
                        </a:rPr>
                        <a:t>F1 Score</a:t>
                      </a:r>
                    </a:p>
                  </a:txBody>
                  <a:tcPr/>
                </a:tc>
                <a:tc>
                  <a:txBody>
                    <a:bodyPr/>
                    <a:lstStyle/>
                    <a:p>
                      <a:pPr algn="ctr"/>
                      <a:r>
                        <a:rPr lang="en-US" sz="1400">
                          <a:solidFill>
                            <a:schemeClr val="tx1"/>
                          </a:solidFill>
                          <a:latin typeface="Times New Roman"/>
                        </a:rPr>
                        <a:t>70.82%</a:t>
                      </a:r>
                    </a:p>
                  </a:txBody>
                  <a:tcPr/>
                </a:tc>
                <a:tc>
                  <a:txBody>
                    <a:bodyPr/>
                    <a:lstStyle/>
                    <a:p>
                      <a:pPr algn="ctr"/>
                      <a:r>
                        <a:rPr lang="en-US" sz="1400">
                          <a:solidFill>
                            <a:schemeClr val="tx1"/>
                          </a:solidFill>
                          <a:latin typeface="Times New Roman"/>
                        </a:rPr>
                        <a:t>68.08%</a:t>
                      </a:r>
                    </a:p>
                  </a:txBody>
                  <a:tcPr/>
                </a:tc>
                <a:tc>
                  <a:txBody>
                    <a:bodyPr/>
                    <a:lstStyle/>
                    <a:p>
                      <a:pPr algn="ctr"/>
                      <a:r>
                        <a:rPr lang="en-US" sz="1400">
                          <a:solidFill>
                            <a:schemeClr val="tx1"/>
                          </a:solidFill>
                          <a:latin typeface="Times New Roman"/>
                        </a:rPr>
                        <a:t>80.6%</a:t>
                      </a:r>
                    </a:p>
                  </a:txBody>
                  <a:tcPr/>
                </a:tc>
                <a:extLst>
                  <a:ext uri="{0D108BD9-81ED-4DB2-BD59-A6C34878D82A}">
                    <a16:rowId xmlns:a16="http://schemas.microsoft.com/office/drawing/2014/main" val="597936490"/>
                  </a:ext>
                </a:extLst>
              </a:tr>
            </a:tbl>
          </a:graphicData>
        </a:graphic>
      </p:graphicFrame>
    </p:spTree>
    <p:extLst>
      <p:ext uri="{BB962C8B-B14F-4D97-AF65-F5344CB8AC3E}">
        <p14:creationId xmlns:p14="http://schemas.microsoft.com/office/powerpoint/2010/main" val="22011480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5</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  Project Prediction of Heart Disease using Machine Learning</vt:lpstr>
      <vt:lpstr>Abstract</vt:lpstr>
      <vt:lpstr>Existing methods</vt:lpstr>
      <vt:lpstr>Existing methods</vt:lpstr>
      <vt:lpstr>Proposed method</vt:lpstr>
      <vt:lpstr>Qualitative and Quantitative Comparative Analysis </vt:lpstr>
      <vt:lpstr>Qualitative and Quantitative Comparative Analysis </vt:lpstr>
      <vt:lpstr>Qualitative and Quantitative Comparative Analysis </vt:lpstr>
      <vt:lpstr>PowerPoint Presentation</vt:lpstr>
      <vt:lpstr>PowerPoint Presentation</vt:lpstr>
      <vt:lpstr>PowerPoint Presentation</vt:lpstr>
      <vt:lpstr>PowerPoint Presentation</vt:lpstr>
      <vt:lpstr>Advantages</vt:lpstr>
      <vt:lpstr>Limitations</vt:lpstr>
      <vt:lpstr>Applications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GYM </dc:title>
  <cp:revision>49</cp:revision>
  <dcterms:modified xsi:type="dcterms:W3CDTF">2023-07-17T03:30:52Z</dcterms:modified>
</cp:coreProperties>
</file>