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D313-F7B9-FEFA-14E7-C2952C5DB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BE47C4-9C5F-C471-F358-BC5FFFAE3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CF3571-F6B9-1CAB-2A54-273F7F32BBD1}"/>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5" name="Footer Placeholder 4">
            <a:extLst>
              <a:ext uri="{FF2B5EF4-FFF2-40B4-BE49-F238E27FC236}">
                <a16:creationId xmlns:a16="http://schemas.microsoft.com/office/drawing/2014/main" id="{0CF440EC-5739-18C5-56FD-A9E9BC362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DBDB5-21EB-64DC-A049-F7A697710296}"/>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372908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9A29-169D-5C25-2593-98DCDBC8CA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476BF-8DE3-A60C-7CE1-07ED5B710B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154DB-F0B0-C0B1-8916-B430707B6147}"/>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5" name="Footer Placeholder 4">
            <a:extLst>
              <a:ext uri="{FF2B5EF4-FFF2-40B4-BE49-F238E27FC236}">
                <a16:creationId xmlns:a16="http://schemas.microsoft.com/office/drawing/2014/main" id="{B22878AE-E373-3C57-9B32-9849D9AE7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245BD-22B9-7E38-17F8-2CADF32F1F6A}"/>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327068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187528-36B2-B9F3-50A2-145DAF130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66E2C3-0CE2-85CB-D705-5DF71C2934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3BDE6-52E0-30B2-7F92-4784C58C9F57}"/>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5" name="Footer Placeholder 4">
            <a:extLst>
              <a:ext uri="{FF2B5EF4-FFF2-40B4-BE49-F238E27FC236}">
                <a16:creationId xmlns:a16="http://schemas.microsoft.com/office/drawing/2014/main" id="{D3B4BB39-0D2B-8203-4C30-89F9A111E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5B6B9-0387-C1EB-5E1E-8810BF225FC0}"/>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196577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DE14-04CB-4DCA-4494-7602350F8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F248D-F7FE-09AC-4C32-4A97F2F7B5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73F4D-8B99-C714-7A3B-67ABBEAEDECA}"/>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5" name="Footer Placeholder 4">
            <a:extLst>
              <a:ext uri="{FF2B5EF4-FFF2-40B4-BE49-F238E27FC236}">
                <a16:creationId xmlns:a16="http://schemas.microsoft.com/office/drawing/2014/main" id="{8C84E426-C8BB-E256-640A-188FFB7D9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5B525-CD6E-98A0-0C82-95077FA94897}"/>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228121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9CED-2386-5ADB-8ADC-3566CE1A7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87AFEC-E266-4B49-1636-3973FABCD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FD54B-0609-E9B4-9EE9-A0CF56017B20}"/>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5" name="Footer Placeholder 4">
            <a:extLst>
              <a:ext uri="{FF2B5EF4-FFF2-40B4-BE49-F238E27FC236}">
                <a16:creationId xmlns:a16="http://schemas.microsoft.com/office/drawing/2014/main" id="{D4D7B77B-B600-9C52-2867-C44A08878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90599-B083-805A-76E1-A51A70A978AD}"/>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32039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3E27-D954-A518-9E7A-7CE3E9DB6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6D2F0-962D-3EBF-E533-91233E284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E4ED47-DFA4-07FC-D42D-B5D0FEC0B8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3F0C4-3B54-6DB6-BCC3-6C658ED42357}"/>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6" name="Footer Placeholder 5">
            <a:extLst>
              <a:ext uri="{FF2B5EF4-FFF2-40B4-BE49-F238E27FC236}">
                <a16:creationId xmlns:a16="http://schemas.microsoft.com/office/drawing/2014/main" id="{DE54293E-80F4-F77B-8405-1ADBDCED3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C5AB5-F9B9-AC62-DF69-BF4BB7833349}"/>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147071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C313-0EB5-015E-9C34-B9F499EB89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40BAA6-2583-E8AE-A7B3-A15071A54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04551-24FC-2A0C-764D-52B436BFD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B24E00-E623-3B0D-713F-0A88ECE12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E91AE6-E275-FC83-0A93-19260D451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CE7F91-618D-5B89-B232-8E1AE1C1028B}"/>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8" name="Footer Placeholder 7">
            <a:extLst>
              <a:ext uri="{FF2B5EF4-FFF2-40B4-BE49-F238E27FC236}">
                <a16:creationId xmlns:a16="http://schemas.microsoft.com/office/drawing/2014/main" id="{76B158CF-0209-6E6A-5018-CACE305532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64D3D-AB19-6847-D2EB-97CC66761864}"/>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144618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583A-6170-7C77-8613-4F55CD043D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429404-C739-A804-6F34-03BC5250B141}"/>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4" name="Footer Placeholder 3">
            <a:extLst>
              <a:ext uri="{FF2B5EF4-FFF2-40B4-BE49-F238E27FC236}">
                <a16:creationId xmlns:a16="http://schemas.microsoft.com/office/drawing/2014/main" id="{5D2C3B44-AEF1-9819-8685-AE61481AF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09186D-11F5-5C56-A470-CA3F9FDFCEDD}"/>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56503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5657B-8227-AA53-6636-4BBC4EEA3771}"/>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3" name="Footer Placeholder 2">
            <a:extLst>
              <a:ext uri="{FF2B5EF4-FFF2-40B4-BE49-F238E27FC236}">
                <a16:creationId xmlns:a16="http://schemas.microsoft.com/office/drawing/2014/main" id="{43FCB604-E08B-1917-5509-FD9FBF758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0349E-2663-00CC-5707-557E33081CB1}"/>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162074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FB67-6296-2888-1128-3BD5124C3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B096C8-DA15-0D5F-158E-725F902F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11E94-9EB4-0384-F0A3-9FBDC483D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E3C98-F8BD-D298-41D1-980C962EE0C0}"/>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6" name="Footer Placeholder 5">
            <a:extLst>
              <a:ext uri="{FF2B5EF4-FFF2-40B4-BE49-F238E27FC236}">
                <a16:creationId xmlns:a16="http://schemas.microsoft.com/office/drawing/2014/main" id="{C1EA6FFF-1976-5D2F-A179-0DED6A2F6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8A6BD-A68F-3061-0D41-CFF5BEAF1170}"/>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86890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5E85-8AEF-0C59-6810-6156C4145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E54684-45E1-ECBB-2F45-76086AF07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BAC0B0-2B47-0AC9-7849-7451BD40E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BCC9-3828-354D-3C4F-7F7AD16F532F}"/>
              </a:ext>
            </a:extLst>
          </p:cNvPr>
          <p:cNvSpPr>
            <a:spLocks noGrp="1"/>
          </p:cNvSpPr>
          <p:nvPr>
            <p:ph type="dt" sz="half" idx="10"/>
          </p:nvPr>
        </p:nvSpPr>
        <p:spPr/>
        <p:txBody>
          <a:bodyPr/>
          <a:lstStyle/>
          <a:p>
            <a:fld id="{C71029BF-DDE3-5945-85BA-D4304556F0AB}" type="datetimeFigureOut">
              <a:rPr lang="en-US" smtClean="0"/>
              <a:t>4/18/2023</a:t>
            </a:fld>
            <a:endParaRPr lang="en-US"/>
          </a:p>
        </p:txBody>
      </p:sp>
      <p:sp>
        <p:nvSpPr>
          <p:cNvPr id="6" name="Footer Placeholder 5">
            <a:extLst>
              <a:ext uri="{FF2B5EF4-FFF2-40B4-BE49-F238E27FC236}">
                <a16:creationId xmlns:a16="http://schemas.microsoft.com/office/drawing/2014/main" id="{408D6D98-E555-B96B-F4CC-71E8E9355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2636C-CF3C-F8A5-C80B-78ED684E2733}"/>
              </a:ext>
            </a:extLst>
          </p:cNvPr>
          <p:cNvSpPr>
            <a:spLocks noGrp="1"/>
          </p:cNvSpPr>
          <p:nvPr>
            <p:ph type="sldNum" sz="quarter" idx="12"/>
          </p:nvPr>
        </p:nvSpPr>
        <p:spPr/>
        <p:txBody>
          <a:bodyPr/>
          <a:lstStyle/>
          <a:p>
            <a:fld id="{CD691103-E9E6-7F4C-8BA3-11F1F3302B3E}" type="slidenum">
              <a:rPr lang="en-US" smtClean="0"/>
              <a:t>‹#›</a:t>
            </a:fld>
            <a:endParaRPr lang="en-US"/>
          </a:p>
        </p:txBody>
      </p:sp>
    </p:spTree>
    <p:extLst>
      <p:ext uri="{BB962C8B-B14F-4D97-AF65-F5344CB8AC3E}">
        <p14:creationId xmlns:p14="http://schemas.microsoft.com/office/powerpoint/2010/main" val="152183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9A2B9-3043-1BA7-C599-A8EFB677F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0CD46-A3CC-7CA6-E213-E182E0951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111F0-B3F3-B350-DF07-5607AB6AB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029BF-DDE3-5945-85BA-D4304556F0AB}" type="datetimeFigureOut">
              <a:rPr lang="en-US" smtClean="0"/>
              <a:t>4/18/2023</a:t>
            </a:fld>
            <a:endParaRPr lang="en-US"/>
          </a:p>
        </p:txBody>
      </p:sp>
      <p:sp>
        <p:nvSpPr>
          <p:cNvPr id="5" name="Footer Placeholder 4">
            <a:extLst>
              <a:ext uri="{FF2B5EF4-FFF2-40B4-BE49-F238E27FC236}">
                <a16:creationId xmlns:a16="http://schemas.microsoft.com/office/drawing/2014/main" id="{C55531AF-08E0-298E-85B0-0E5ED6B87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D1215F-37C0-10BC-0E34-39CDA1EF0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91103-E9E6-7F4C-8BA3-11F1F3302B3E}" type="slidenum">
              <a:rPr lang="en-US" smtClean="0"/>
              <a:t>‹#›</a:t>
            </a:fld>
            <a:endParaRPr lang="en-US"/>
          </a:p>
        </p:txBody>
      </p:sp>
    </p:spTree>
    <p:extLst>
      <p:ext uri="{BB962C8B-B14F-4D97-AF65-F5344CB8AC3E}">
        <p14:creationId xmlns:p14="http://schemas.microsoft.com/office/powerpoint/2010/main" val="540989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ml-logistic-regression-using-python/?ref=lbp" TargetMode="External"/><Relationship Id="rId2" Type="http://schemas.openxmlformats.org/officeDocument/2006/relationships/hyperlink" Target="https://archive.ics.uci.edu/ml/datasets/Estimation+of+obesity+levels+based+on+eating+habits+and+physical+condition+" TargetMode="External"/><Relationship Id="rId1" Type="http://schemas.openxmlformats.org/officeDocument/2006/relationships/slideLayout" Target="../slideLayouts/slideLayout2.xml"/><Relationship Id="rId5" Type="http://schemas.openxmlformats.org/officeDocument/2006/relationships/hyperlink" Target="https://www.quanthub.com/how-to-read-a-correlation-heatmap/" TargetMode="External"/><Relationship Id="rId4" Type="http://schemas.openxmlformats.org/officeDocument/2006/relationships/hyperlink" Target="https://machinelearningmastery.com/logistic-regression-for-machine-learn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2E1B-6B9C-EEC7-5DA8-3E35CC093F90}"/>
              </a:ext>
            </a:extLst>
          </p:cNvPr>
          <p:cNvSpPr>
            <a:spLocks noGrp="1"/>
          </p:cNvSpPr>
          <p:nvPr>
            <p:ph type="ctrTitle"/>
          </p:nvPr>
        </p:nvSpPr>
        <p:spPr>
          <a:xfrm>
            <a:off x="1524000" y="1357599"/>
            <a:ext cx="9144000" cy="2244438"/>
          </a:xfrm>
        </p:spPr>
        <p:txBody>
          <a:bodyPr>
            <a:normAutofit fontScale="90000"/>
          </a:bodyPr>
          <a:lstStyle/>
          <a:p>
            <a:r>
              <a:rPr lang="en-US" sz="3100" b="1" dirty="0">
                <a:latin typeface="Times New Roman" panose="02020603050405020304" pitchFamily="18" charset="0"/>
                <a:cs typeface="Times New Roman" panose="02020603050405020304" pitchFamily="18" charset="0"/>
              </a:rPr>
              <a:t>Final Project </a:t>
            </a:r>
            <a:br>
              <a:rPr lang="en-US" sz="3600" b="1"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Title: </a:t>
            </a:r>
            <a:r>
              <a:rPr lang="en-US" sz="2800" b="1" i="0" u="none" strike="noStrike" dirty="0">
                <a:solidFill>
                  <a:srgbClr val="000000"/>
                </a:solidFill>
                <a:effectLst/>
                <a:latin typeface="Times New Roman" panose="02020603050405020304" pitchFamily="18" charset="0"/>
              </a:rPr>
              <a:t>Obesity Prediction based on Eating Habits and Physical Activities</a:t>
            </a:r>
            <a:br>
              <a:rPr lang="en-US" sz="2800" b="1" i="0" u="none" strike="noStrike" dirty="0">
                <a:solidFill>
                  <a:srgbClr val="000000"/>
                </a:solidFill>
                <a:effectLst/>
                <a:latin typeface="Times New Roman" panose="02020603050405020304" pitchFamily="18" charset="0"/>
              </a:rPr>
            </a:br>
            <a:br>
              <a:rPr lang="en-US" sz="2800" b="1" i="0" u="none" strike="noStrike" dirty="0">
                <a:solidFill>
                  <a:srgbClr val="000000"/>
                </a:solidFill>
                <a:effectLst/>
                <a:latin typeface="Times New Roman" panose="02020603050405020304" pitchFamily="18" charset="0"/>
              </a:rPr>
            </a:br>
            <a:r>
              <a:rPr lang="en-US" sz="2800" b="1" i="0" u="none" strike="noStrike" dirty="0">
                <a:solidFill>
                  <a:srgbClr val="000000"/>
                </a:solidFill>
                <a:effectLst/>
                <a:latin typeface="Times New Roman" panose="02020603050405020304" pitchFamily="18" charset="0"/>
              </a:rPr>
              <a:t>Group 9</a:t>
            </a:r>
            <a:br>
              <a:rPr lang="en-US" sz="2800" b="1" i="0" u="none" strike="noStrike" dirty="0">
                <a:solidFill>
                  <a:srgbClr val="000000"/>
                </a:solidFill>
                <a:effectLst/>
                <a:latin typeface="Times New Roman" panose="02020603050405020304" pitchFamily="18" charset="0"/>
              </a:rPr>
            </a:br>
            <a:br>
              <a:rPr lang="en-US" sz="2800" b="1" i="0" u="none" strike="noStrike" dirty="0">
                <a:solidFill>
                  <a:srgbClr val="000000"/>
                </a:solidFill>
                <a:effectLst/>
                <a:latin typeface="Times New Roman" panose="02020603050405020304" pitchFamily="18" charset="0"/>
              </a:rPr>
            </a:br>
            <a:r>
              <a:rPr lang="en-US" sz="2800" b="1" i="0" u="none" strike="noStrike" dirty="0">
                <a:solidFill>
                  <a:srgbClr val="000000"/>
                </a:solidFill>
                <a:effectLst/>
                <a:latin typeface="Times New Roman" panose="02020603050405020304" pitchFamily="18" charset="0"/>
              </a:rPr>
              <a:t>CSCE 5380 Section 002 – Data Mining (Spring 2023)</a:t>
            </a:r>
            <a:br>
              <a:rPr lang="en-US" sz="2800" b="1" i="0" u="none" strike="noStrike" dirty="0">
                <a:solidFill>
                  <a:srgbClr val="000000"/>
                </a:solidFill>
                <a:effectLst/>
                <a:latin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107E5F-18D3-8A34-2A96-A35062286829}"/>
              </a:ext>
            </a:extLst>
          </p:cNvPr>
          <p:cNvSpPr>
            <a:spLocks noGrp="1"/>
          </p:cNvSpPr>
          <p:nvPr>
            <p:ph type="subTitle" idx="1"/>
          </p:nvPr>
        </p:nvSpPr>
        <p:spPr>
          <a:xfrm>
            <a:off x="6305797" y="3602037"/>
            <a:ext cx="5415147" cy="2703759"/>
          </a:xfrm>
        </p:spPr>
        <p:txBody>
          <a:bodyPr/>
          <a:lstStyle/>
          <a:p>
            <a:pPr algn="r"/>
            <a:r>
              <a:rPr lang="en-US" b="1" dirty="0">
                <a:latin typeface="Times New Roman" panose="02020603050405020304" pitchFamily="18" charset="0"/>
                <a:cs typeface="Times New Roman" panose="02020603050405020304" pitchFamily="18" charset="0"/>
              </a:rPr>
              <a:t>Team Members:</a:t>
            </a:r>
          </a:p>
          <a:p>
            <a:pPr algn="r"/>
            <a:endParaRPr lang="en-US" sz="2000" dirty="0">
              <a:latin typeface="Times New Roman" panose="02020603050405020304" pitchFamily="18" charset="0"/>
              <a:cs typeface="Times New Roman" panose="02020603050405020304" pitchFamily="18" charset="0"/>
            </a:endParaRPr>
          </a:p>
          <a:p>
            <a:pPr algn="r"/>
            <a:r>
              <a:rPr lang="en-US" sz="2000" dirty="0">
                <a:latin typeface="Times New Roman" panose="02020603050405020304" pitchFamily="18" charset="0"/>
                <a:cs typeface="Times New Roman" panose="02020603050405020304" pitchFamily="18" charset="0"/>
              </a:rPr>
              <a:t>Nikhil Makkena</a:t>
            </a:r>
            <a:r>
              <a:rPr lang="en-US" sz="1800" b="0" i="0" u="none" strike="noStrike" dirty="0">
                <a:solidFill>
                  <a:srgbClr val="000000"/>
                </a:solidFill>
                <a:effectLst/>
                <a:latin typeface="Times New Roman" panose="02020603050405020304" pitchFamily="18" charset="0"/>
              </a:rPr>
              <a:t>(11435993)</a:t>
            </a:r>
            <a:endParaRPr lang="en-US" sz="2000" dirty="0">
              <a:latin typeface="Times New Roman" panose="02020603050405020304" pitchFamily="18" charset="0"/>
              <a:cs typeface="Times New Roman" panose="02020603050405020304" pitchFamily="18" charset="0"/>
            </a:endParaRPr>
          </a:p>
          <a:p>
            <a:pPr algn="r"/>
            <a:r>
              <a:rPr lang="en-US" sz="2000" dirty="0">
                <a:latin typeface="Times New Roman" panose="02020603050405020304" pitchFamily="18" charset="0"/>
                <a:cs typeface="Times New Roman" panose="02020603050405020304" pitchFamily="18" charset="0"/>
              </a:rPr>
              <a:t>Manish Reddy Radha Reddy</a:t>
            </a:r>
            <a:r>
              <a:rPr lang="en-US" sz="1800" b="0" i="0" u="none" strike="noStrike" dirty="0">
                <a:solidFill>
                  <a:srgbClr val="000000"/>
                </a:solidFill>
                <a:effectLst/>
                <a:latin typeface="Times New Roman" panose="02020603050405020304" pitchFamily="18" charset="0"/>
              </a:rPr>
              <a:t>(11518946)</a:t>
            </a:r>
            <a:endParaRPr lang="en-US" sz="2000" dirty="0">
              <a:latin typeface="Times New Roman" panose="02020603050405020304" pitchFamily="18" charset="0"/>
              <a:cs typeface="Times New Roman" panose="02020603050405020304" pitchFamily="18" charset="0"/>
            </a:endParaRPr>
          </a:p>
          <a:p>
            <a:pPr algn="r"/>
            <a:r>
              <a:rPr lang="en-US" sz="2000" dirty="0" err="1">
                <a:latin typeface="Times New Roman" panose="02020603050405020304" pitchFamily="18" charset="0"/>
                <a:cs typeface="Times New Roman" panose="02020603050405020304" pitchFamily="18" charset="0"/>
              </a:rPr>
              <a:t>Chathurya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Thimmapuram</a:t>
            </a:r>
            <a:r>
              <a:rPr lang="en-US" sz="1800" b="0" i="0" u="none" strike="noStrike" dirty="0">
                <a:solidFill>
                  <a:srgbClr val="000000"/>
                </a:solidFill>
                <a:effectLst/>
                <a:latin typeface="Times New Roman" panose="02020603050405020304" pitchFamily="18" charset="0"/>
              </a:rPr>
              <a:t>(11479590)</a:t>
            </a:r>
            <a:endParaRPr lang="en-US" sz="2000" dirty="0">
              <a:latin typeface="Times New Roman" panose="02020603050405020304" pitchFamily="18" charset="0"/>
              <a:cs typeface="Times New Roman" panose="02020603050405020304" pitchFamily="18" charset="0"/>
            </a:endParaRPr>
          </a:p>
          <a:p>
            <a:pPr algn="r"/>
            <a:r>
              <a:rPr lang="en-US" sz="2000" dirty="0">
                <a:latin typeface="Times New Roman" panose="02020603050405020304" pitchFamily="18" charset="0"/>
                <a:cs typeface="Times New Roman" panose="02020603050405020304" pitchFamily="18" charset="0"/>
              </a:rPr>
              <a:t>Vaishnavi </a:t>
            </a:r>
            <a:r>
              <a:rPr lang="en-US" sz="2000" dirty="0" err="1">
                <a:latin typeface="Times New Roman" panose="02020603050405020304" pitchFamily="18" charset="0"/>
                <a:cs typeface="Times New Roman" panose="02020603050405020304" pitchFamily="18" charset="0"/>
              </a:rPr>
              <a:t>Choppalli</a:t>
            </a:r>
            <a:r>
              <a:rPr lang="en-US" sz="1800" b="0" i="0" u="none" strike="noStrike" dirty="0">
                <a:solidFill>
                  <a:srgbClr val="000000"/>
                </a:solidFill>
                <a:effectLst/>
                <a:latin typeface="Times New Roman" panose="02020603050405020304" pitchFamily="18" charset="0"/>
              </a:rPr>
              <a:t>(11545194)</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07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77C3-A4D3-1A06-EA1B-B6586A383C89}"/>
              </a:ext>
            </a:extLst>
          </p:cNvPr>
          <p:cNvSpPr>
            <a:spLocks noGrp="1"/>
          </p:cNvSpPr>
          <p:nvPr>
            <p:ph type="title"/>
          </p:nvPr>
        </p:nvSpPr>
        <p:spPr>
          <a:xfrm>
            <a:off x="709612" y="236539"/>
            <a:ext cx="10820401" cy="635000"/>
          </a:xfrm>
        </p:spPr>
        <p:txBody>
          <a:bodyPr>
            <a:normAutofit/>
          </a:bodyPr>
          <a:lstStyle/>
          <a:p>
            <a:pPr algn="r"/>
            <a:r>
              <a:rPr lang="en-US" sz="1800" b="1" i="1" dirty="0">
                <a:latin typeface="Times New Roman" panose="02020603050405020304" pitchFamily="18" charset="0"/>
                <a:cs typeface="Times New Roman" panose="02020603050405020304" pitchFamily="18" charset="0"/>
              </a:rPr>
              <a:t>To be continued…</a:t>
            </a:r>
          </a:p>
        </p:txBody>
      </p:sp>
      <p:sp>
        <p:nvSpPr>
          <p:cNvPr id="3" name="Content Placeholder 2">
            <a:extLst>
              <a:ext uri="{FF2B5EF4-FFF2-40B4-BE49-F238E27FC236}">
                <a16:creationId xmlns:a16="http://schemas.microsoft.com/office/drawing/2014/main" id="{DD14091F-8FBC-BF78-EA42-748E0CCB566C}"/>
              </a:ext>
            </a:extLst>
          </p:cNvPr>
          <p:cNvSpPr>
            <a:spLocks noGrp="1"/>
          </p:cNvSpPr>
          <p:nvPr>
            <p:ph idx="1"/>
          </p:nvPr>
        </p:nvSpPr>
        <p:spPr>
          <a:xfrm>
            <a:off x="838199" y="871538"/>
            <a:ext cx="10691813" cy="5600513"/>
          </a:xfrm>
        </p:spPr>
        <p:txBody>
          <a:bodyPr/>
          <a:lstStyle/>
          <a:p>
            <a:pPr marL="0" indent="0">
              <a:buNone/>
            </a:pPr>
            <a:r>
              <a:rPr lang="en-US" sz="1800" b="1" i="0" u="none" strike="noStrike" dirty="0">
                <a:solidFill>
                  <a:srgbClr val="000000"/>
                </a:solidFill>
                <a:effectLst/>
                <a:latin typeface="Times New Roman" panose="02020603050405020304" pitchFamily="18" charset="0"/>
              </a:rPr>
              <a:t>Table: Performance metrics of each algorithm</a:t>
            </a:r>
          </a:p>
          <a:p>
            <a:pPr algn="just" rtl="0">
              <a:spcBef>
                <a:spcPts val="1500"/>
              </a:spcBef>
              <a:spcAft>
                <a:spcPts val="1500"/>
              </a:spcAft>
            </a:pPr>
            <a:r>
              <a:rPr lang="en-US" sz="1800" b="0" i="0" u="none" strike="noStrike" dirty="0">
                <a:solidFill>
                  <a:srgbClr val="374151"/>
                </a:solidFill>
                <a:effectLst/>
                <a:latin typeface="Times New Roman" panose="02020603050405020304" pitchFamily="18" charset="0"/>
              </a:rPr>
              <a:t>Table shows the accuracy, precision, recall, and F1-score of each algorithm. We can see that Random Forest outperformed all the other algorithms with an accuracy of 0.821, precision of 0.82, recall of 0.82, and F1-score of 0.82.</a:t>
            </a:r>
            <a:endParaRPr lang="en-US" sz="1200" b="0" i="0" u="none" strike="noStrike" dirty="0">
              <a:solidFill>
                <a:srgbClr val="000000"/>
              </a:solidFill>
              <a:effectLst/>
            </a:endParaRPr>
          </a:p>
          <a:p>
            <a:pPr marL="0" indent="0">
              <a:buNone/>
            </a:pPr>
            <a:br>
              <a:rPr lang="en-US" sz="1200" dirty="0"/>
            </a:br>
            <a:br>
              <a:rPr lang="en-US" sz="1200" dirty="0"/>
            </a:br>
            <a:endParaRPr lang="en-US" sz="1800" b="1" i="0" u="none" strike="noStrike" dirty="0">
              <a:solidFill>
                <a:srgbClr val="000000"/>
              </a:solidFill>
              <a:effectLst/>
              <a:latin typeface="Times New Roman" panose="02020603050405020304" pitchFamily="18" charset="0"/>
            </a:endParaRPr>
          </a:p>
          <a:p>
            <a:pPr marL="0" indent="0">
              <a:buNone/>
            </a:pPr>
            <a:endParaRPr lang="en-US" sz="1800" b="1" dirty="0">
              <a:solidFill>
                <a:srgbClr val="000000"/>
              </a:solidFill>
              <a:latin typeface="Times New Roman" panose="02020603050405020304" pitchFamily="18" charset="0"/>
            </a:endParaRPr>
          </a:p>
          <a:p>
            <a:pPr marL="0" indent="0">
              <a:buNone/>
            </a:pPr>
            <a:endParaRPr lang="en-US" sz="1800" b="1" i="0" u="none" strike="noStrike" dirty="0">
              <a:solidFill>
                <a:srgbClr val="000000"/>
              </a:solidFill>
              <a:effectLst/>
              <a:latin typeface="Times New Roman" panose="02020603050405020304" pitchFamily="18" charset="0"/>
            </a:endParaRPr>
          </a:p>
          <a:p>
            <a:pPr marL="0" indent="0">
              <a:buNone/>
            </a:pPr>
            <a:endParaRPr lang="en-US" sz="1800" b="1" dirty="0">
              <a:solidFill>
                <a:srgbClr val="000000"/>
              </a:solidFill>
              <a:latin typeface="Times New Roman" panose="02020603050405020304" pitchFamily="18" charset="0"/>
            </a:endParaRPr>
          </a:p>
        </p:txBody>
      </p:sp>
      <p:sp>
        <p:nvSpPr>
          <p:cNvPr id="5" name="Rectangle 1">
            <a:extLst>
              <a:ext uri="{FF2B5EF4-FFF2-40B4-BE49-F238E27FC236}">
                <a16:creationId xmlns:a16="http://schemas.microsoft.com/office/drawing/2014/main" id="{B067B224-7FA4-9CFB-CF52-90894386A30D}"/>
              </a:ext>
            </a:extLst>
          </p:cNvPr>
          <p:cNvSpPr>
            <a:spLocks noChangeArrowheads="1"/>
          </p:cNvSpPr>
          <p:nvPr/>
        </p:nvSpPr>
        <p:spPr bwMode="auto">
          <a:xfrm>
            <a:off x="-1262184" y="3135313"/>
            <a:ext cx="212676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Table 6">
            <a:extLst>
              <a:ext uri="{FF2B5EF4-FFF2-40B4-BE49-F238E27FC236}">
                <a16:creationId xmlns:a16="http://schemas.microsoft.com/office/drawing/2014/main" id="{945EE1CD-307C-8075-91C9-5D844A000CBF}"/>
              </a:ext>
            </a:extLst>
          </p:cNvPr>
          <p:cNvGraphicFramePr>
            <a:graphicFrameLocks noGrp="1"/>
          </p:cNvGraphicFramePr>
          <p:nvPr>
            <p:extLst>
              <p:ext uri="{D42A27DB-BD31-4B8C-83A1-F6EECF244321}">
                <p14:modId xmlns:p14="http://schemas.microsoft.com/office/powerpoint/2010/main" val="811138845"/>
              </p:ext>
            </p:extLst>
          </p:nvPr>
        </p:nvGraphicFramePr>
        <p:xfrm>
          <a:off x="1071091" y="2819397"/>
          <a:ext cx="10282710" cy="2735945"/>
        </p:xfrm>
        <a:graphic>
          <a:graphicData uri="http://schemas.openxmlformats.org/drawingml/2006/table">
            <a:tbl>
              <a:tblPr firstRow="1" bandRow="1">
                <a:tableStyleId>{5C22544A-7EE6-4342-B048-85BDC9FD1C3A}</a:tableStyleId>
              </a:tblPr>
              <a:tblGrid>
                <a:gridCol w="2056542">
                  <a:extLst>
                    <a:ext uri="{9D8B030D-6E8A-4147-A177-3AD203B41FA5}">
                      <a16:colId xmlns:a16="http://schemas.microsoft.com/office/drawing/2014/main" val="4187721768"/>
                    </a:ext>
                  </a:extLst>
                </a:gridCol>
                <a:gridCol w="2056542">
                  <a:extLst>
                    <a:ext uri="{9D8B030D-6E8A-4147-A177-3AD203B41FA5}">
                      <a16:colId xmlns:a16="http://schemas.microsoft.com/office/drawing/2014/main" val="3272689086"/>
                    </a:ext>
                  </a:extLst>
                </a:gridCol>
                <a:gridCol w="2056542">
                  <a:extLst>
                    <a:ext uri="{9D8B030D-6E8A-4147-A177-3AD203B41FA5}">
                      <a16:colId xmlns:a16="http://schemas.microsoft.com/office/drawing/2014/main" val="1716246075"/>
                    </a:ext>
                  </a:extLst>
                </a:gridCol>
                <a:gridCol w="2056542">
                  <a:extLst>
                    <a:ext uri="{9D8B030D-6E8A-4147-A177-3AD203B41FA5}">
                      <a16:colId xmlns:a16="http://schemas.microsoft.com/office/drawing/2014/main" val="2557428222"/>
                    </a:ext>
                  </a:extLst>
                </a:gridCol>
                <a:gridCol w="2056542">
                  <a:extLst>
                    <a:ext uri="{9D8B030D-6E8A-4147-A177-3AD203B41FA5}">
                      <a16:colId xmlns:a16="http://schemas.microsoft.com/office/drawing/2014/main" val="3691372914"/>
                    </a:ext>
                  </a:extLst>
                </a:gridCol>
              </a:tblGrid>
              <a:tr h="547189">
                <a:tc>
                  <a:txBody>
                    <a:bodyPr/>
                    <a:lstStyle/>
                    <a:p>
                      <a:pPr algn="ctr" rtl="0" fontAlgn="t">
                        <a:spcBef>
                          <a:spcPts val="0"/>
                        </a:spcBef>
                        <a:spcAft>
                          <a:spcPts val="0"/>
                        </a:spcAft>
                      </a:pPr>
                      <a:r>
                        <a:rPr lang="en-US" sz="1600" b="1" i="0" u="none" strike="noStrike" dirty="0">
                          <a:solidFill>
                            <a:srgbClr val="000000"/>
                          </a:solidFill>
                          <a:effectLst/>
                          <a:latin typeface="Times New Roman" panose="02020603050405020304" pitchFamily="18" charset="0"/>
                        </a:rPr>
                        <a:t>Algorithm</a:t>
                      </a:r>
                      <a:endParaRPr lang="en-US" sz="1600" dirty="0">
                        <a:effectLst/>
                      </a:endParaRPr>
                    </a:p>
                  </a:txBody>
                  <a:tcPr marL="63500" marR="63500" marT="63500" marB="63500"/>
                </a:tc>
                <a:tc>
                  <a:txBody>
                    <a:bodyPr/>
                    <a:lstStyle/>
                    <a:p>
                      <a:pPr algn="ctr" rtl="0" fontAlgn="t">
                        <a:spcBef>
                          <a:spcPts val="0"/>
                        </a:spcBef>
                        <a:spcAft>
                          <a:spcPts val="0"/>
                        </a:spcAft>
                      </a:pPr>
                      <a:r>
                        <a:rPr lang="en-US" sz="1600" b="1" i="0" u="none" strike="noStrike" dirty="0">
                          <a:solidFill>
                            <a:srgbClr val="000000"/>
                          </a:solidFill>
                          <a:effectLst/>
                          <a:latin typeface="Times New Roman" panose="02020603050405020304" pitchFamily="18" charset="0"/>
                        </a:rPr>
                        <a:t>Accuracy</a:t>
                      </a:r>
                      <a:endParaRPr lang="en-US" sz="1600" dirty="0">
                        <a:effectLst/>
                      </a:endParaRPr>
                    </a:p>
                  </a:txBody>
                  <a:tcPr marL="63500" marR="63500" marT="63500" marB="63500"/>
                </a:tc>
                <a:tc>
                  <a:txBody>
                    <a:bodyPr/>
                    <a:lstStyle/>
                    <a:p>
                      <a:pPr algn="ctr" rtl="0" fontAlgn="t">
                        <a:spcBef>
                          <a:spcPts val="0"/>
                        </a:spcBef>
                        <a:spcAft>
                          <a:spcPts val="0"/>
                        </a:spcAft>
                      </a:pPr>
                      <a:r>
                        <a:rPr lang="en-US" sz="1600" b="1" i="0" u="none" strike="noStrike">
                          <a:solidFill>
                            <a:srgbClr val="000000"/>
                          </a:solidFill>
                          <a:effectLst/>
                          <a:latin typeface="Times New Roman" panose="02020603050405020304" pitchFamily="18" charset="0"/>
                        </a:rPr>
                        <a:t>Precision</a:t>
                      </a:r>
                      <a:endParaRPr lang="en-US" sz="1600">
                        <a:effectLst/>
                      </a:endParaRPr>
                    </a:p>
                  </a:txBody>
                  <a:tcPr marL="63500" marR="63500" marT="63500" marB="63500"/>
                </a:tc>
                <a:tc>
                  <a:txBody>
                    <a:bodyPr/>
                    <a:lstStyle/>
                    <a:p>
                      <a:pPr algn="ctr" rtl="0" fontAlgn="t">
                        <a:spcBef>
                          <a:spcPts val="0"/>
                        </a:spcBef>
                        <a:spcAft>
                          <a:spcPts val="0"/>
                        </a:spcAft>
                      </a:pPr>
                      <a:r>
                        <a:rPr lang="en-US" sz="1600" b="1" i="0" u="none" strike="noStrike">
                          <a:solidFill>
                            <a:srgbClr val="000000"/>
                          </a:solidFill>
                          <a:effectLst/>
                          <a:latin typeface="Times New Roman" panose="02020603050405020304" pitchFamily="18" charset="0"/>
                        </a:rPr>
                        <a:t>Recall</a:t>
                      </a:r>
                      <a:endParaRPr lang="en-US" sz="1600">
                        <a:effectLst/>
                      </a:endParaRPr>
                    </a:p>
                  </a:txBody>
                  <a:tcPr marL="63500" marR="63500" marT="63500" marB="63500"/>
                </a:tc>
                <a:tc>
                  <a:txBody>
                    <a:bodyPr/>
                    <a:lstStyle/>
                    <a:p>
                      <a:pPr algn="ctr" rtl="0" fontAlgn="t">
                        <a:spcBef>
                          <a:spcPts val="0"/>
                        </a:spcBef>
                        <a:spcAft>
                          <a:spcPts val="0"/>
                        </a:spcAft>
                      </a:pPr>
                      <a:r>
                        <a:rPr lang="en-US" sz="1600" b="1" i="0" u="none" strike="noStrike">
                          <a:solidFill>
                            <a:srgbClr val="000000"/>
                          </a:solidFill>
                          <a:effectLst/>
                          <a:latin typeface="Times New Roman" panose="02020603050405020304" pitchFamily="18" charset="0"/>
                        </a:rPr>
                        <a:t>F1-Score</a:t>
                      </a:r>
                      <a:endParaRPr lang="en-US" sz="1600">
                        <a:effectLst/>
                      </a:endParaRPr>
                    </a:p>
                  </a:txBody>
                  <a:tcPr marL="63500" marR="63500" marT="63500" marB="63500"/>
                </a:tc>
                <a:extLst>
                  <a:ext uri="{0D108BD9-81ED-4DB2-BD59-A6C34878D82A}">
                    <a16:rowId xmlns:a16="http://schemas.microsoft.com/office/drawing/2014/main" val="2025607864"/>
                  </a:ext>
                </a:extLst>
              </a:tr>
              <a:tr h="547189">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Random Forest</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0.821</a:t>
                      </a:r>
                      <a:endParaRPr lang="en-US" sz="1600" dirty="0">
                        <a:effectLst/>
                      </a:endParaRPr>
                    </a:p>
                  </a:txBody>
                  <a:tcPr marL="63500" marR="63500" marT="63500" marB="63500"/>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0.82</a:t>
                      </a:r>
                      <a:endParaRPr lang="en-US" sz="1600" dirty="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0.82</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0.82</a:t>
                      </a:r>
                      <a:endParaRPr lang="en-US" sz="1600">
                        <a:effectLst/>
                      </a:endParaRPr>
                    </a:p>
                  </a:txBody>
                  <a:tcPr marL="63500" marR="63500" marT="63500" marB="63500"/>
                </a:tc>
                <a:extLst>
                  <a:ext uri="{0D108BD9-81ED-4DB2-BD59-A6C34878D82A}">
                    <a16:rowId xmlns:a16="http://schemas.microsoft.com/office/drawing/2014/main" val="3513234692"/>
                  </a:ext>
                </a:extLst>
              </a:tr>
              <a:tr h="547189">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Decision Tree</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0.761</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0.76</a:t>
                      </a:r>
                      <a:endParaRPr lang="en-US" sz="1600" dirty="0">
                        <a:effectLst/>
                      </a:endParaRPr>
                    </a:p>
                  </a:txBody>
                  <a:tcPr marL="63500" marR="63500" marT="63500" marB="63500"/>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0.76</a:t>
                      </a:r>
                      <a:endParaRPr lang="en-US" sz="1600" dirty="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0.76</a:t>
                      </a:r>
                      <a:endParaRPr lang="en-US" sz="1600">
                        <a:effectLst/>
                      </a:endParaRPr>
                    </a:p>
                  </a:txBody>
                  <a:tcPr marL="63500" marR="63500" marT="63500" marB="63500"/>
                </a:tc>
                <a:extLst>
                  <a:ext uri="{0D108BD9-81ED-4DB2-BD59-A6C34878D82A}">
                    <a16:rowId xmlns:a16="http://schemas.microsoft.com/office/drawing/2014/main" val="195599666"/>
                  </a:ext>
                </a:extLst>
              </a:tr>
              <a:tr h="547189">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KNN</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0.766</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0.76</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0.76</a:t>
                      </a:r>
                      <a:endParaRPr lang="en-US" sz="1600" dirty="0">
                        <a:effectLst/>
                      </a:endParaRPr>
                    </a:p>
                  </a:txBody>
                  <a:tcPr marL="63500" marR="63500" marT="63500" marB="63500"/>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0.75</a:t>
                      </a:r>
                      <a:endParaRPr lang="en-US" sz="1600" dirty="0">
                        <a:effectLst/>
                      </a:endParaRPr>
                    </a:p>
                  </a:txBody>
                  <a:tcPr marL="63500" marR="63500" marT="63500" marB="63500"/>
                </a:tc>
                <a:extLst>
                  <a:ext uri="{0D108BD9-81ED-4DB2-BD59-A6C34878D82A}">
                    <a16:rowId xmlns:a16="http://schemas.microsoft.com/office/drawing/2014/main" val="3446211490"/>
                  </a:ext>
                </a:extLst>
              </a:tr>
              <a:tr h="547189">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Logistic Regression</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0.577</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0.60</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0.61</a:t>
                      </a:r>
                      <a:endParaRPr lang="en-US" sz="1600">
                        <a:effectLst/>
                      </a:endParaRPr>
                    </a:p>
                  </a:txBody>
                  <a:tcPr marL="63500" marR="63500" marT="63500" marB="63500"/>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0.59</a:t>
                      </a:r>
                      <a:endParaRPr lang="en-US" sz="1600" dirty="0">
                        <a:effectLst/>
                      </a:endParaRPr>
                    </a:p>
                  </a:txBody>
                  <a:tcPr marL="63500" marR="63500" marT="63500" marB="63500"/>
                </a:tc>
                <a:extLst>
                  <a:ext uri="{0D108BD9-81ED-4DB2-BD59-A6C34878D82A}">
                    <a16:rowId xmlns:a16="http://schemas.microsoft.com/office/drawing/2014/main" val="2435831692"/>
                  </a:ext>
                </a:extLst>
              </a:tr>
            </a:tbl>
          </a:graphicData>
        </a:graphic>
      </p:graphicFrame>
    </p:spTree>
    <p:extLst>
      <p:ext uri="{BB962C8B-B14F-4D97-AF65-F5344CB8AC3E}">
        <p14:creationId xmlns:p14="http://schemas.microsoft.com/office/powerpoint/2010/main" val="3318631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B5F3-9463-0CF6-1BFF-4D8640DCADB1}"/>
              </a:ext>
            </a:extLst>
          </p:cNvPr>
          <p:cNvSpPr>
            <a:spLocks noGrp="1"/>
          </p:cNvSpPr>
          <p:nvPr>
            <p:ph type="title"/>
          </p:nvPr>
        </p:nvSpPr>
        <p:spPr>
          <a:xfrm>
            <a:off x="838199" y="155513"/>
            <a:ext cx="10787743" cy="525524"/>
          </a:xfrm>
        </p:spPr>
        <p:txBody>
          <a:bodyPr>
            <a:normAutofit/>
          </a:bodyPr>
          <a:lstStyle/>
          <a:p>
            <a:pPr algn="r"/>
            <a:r>
              <a:rPr lang="en-US" sz="1800" b="1" i="1" dirty="0">
                <a:latin typeface="Times New Roman" panose="02020603050405020304" pitchFamily="18" charset="0"/>
                <a:cs typeface="Times New Roman" panose="02020603050405020304" pitchFamily="18" charset="0"/>
              </a:rPr>
              <a:t>To be continued….</a:t>
            </a:r>
          </a:p>
        </p:txBody>
      </p:sp>
      <p:sp>
        <p:nvSpPr>
          <p:cNvPr id="3" name="Content Placeholder 2">
            <a:extLst>
              <a:ext uri="{FF2B5EF4-FFF2-40B4-BE49-F238E27FC236}">
                <a16:creationId xmlns:a16="http://schemas.microsoft.com/office/drawing/2014/main" id="{A5E62FF7-95B2-BC39-B470-CF99A7F13EDA}"/>
              </a:ext>
            </a:extLst>
          </p:cNvPr>
          <p:cNvSpPr>
            <a:spLocks noGrp="1"/>
          </p:cNvSpPr>
          <p:nvPr>
            <p:ph idx="1"/>
          </p:nvPr>
        </p:nvSpPr>
        <p:spPr>
          <a:xfrm>
            <a:off x="838200" y="985651"/>
            <a:ext cx="10515600" cy="5438899"/>
          </a:xfrm>
        </p:spPr>
        <p:txBody>
          <a:bodyPr/>
          <a:lstStyle/>
          <a:p>
            <a:r>
              <a:rPr lang="en-US" sz="1800" b="0" i="0" u="none" strike="noStrike" dirty="0">
                <a:solidFill>
                  <a:srgbClr val="000000"/>
                </a:solidFill>
                <a:effectLst/>
                <a:latin typeface="Times New Roman" panose="02020603050405020304" pitchFamily="18" charset="0"/>
              </a:rPr>
              <a:t>Based on the results, we can conclude that Random Forest is the most accurate algorithm for predicting obesity based on eating habits and physical activities. It outperformed all the other algorithms in terms of accuracy, precision, recall, and F1-score. Next best algorithm is the Decision Tree Model.</a:t>
            </a:r>
          </a:p>
          <a:p>
            <a:endParaRPr lang="en-US" sz="1800" b="1" i="0" u="none" strike="noStrike" dirty="0">
              <a:solidFill>
                <a:srgbClr val="374151"/>
              </a:solidFill>
              <a:effectLst/>
              <a:latin typeface="Times New Roman" panose="02020603050405020304" pitchFamily="18" charset="0"/>
            </a:endParaRPr>
          </a:p>
          <a:p>
            <a:pPr marL="0" indent="0">
              <a:buNone/>
            </a:pPr>
            <a:r>
              <a:rPr lang="en-US" sz="1800" b="1" i="0" u="none" strike="noStrike" dirty="0">
                <a:solidFill>
                  <a:srgbClr val="374151"/>
                </a:solidFill>
                <a:effectLst/>
                <a:latin typeface="Times New Roman" panose="02020603050405020304" pitchFamily="18" charset="0"/>
              </a:rPr>
              <a:t>Table : KNN algorithm accuracy of different n neighbors</a:t>
            </a:r>
          </a:p>
          <a:p>
            <a:pPr marL="0" indent="0">
              <a:buNone/>
            </a:pPr>
            <a:endParaRPr lang="en-US" sz="1800" b="1" dirty="0">
              <a:solidFill>
                <a:srgbClr val="374151"/>
              </a:solidFill>
              <a:latin typeface="Times New Roman" panose="02020603050405020304" pitchFamily="18" charset="0"/>
            </a:endParaRPr>
          </a:p>
          <a:p>
            <a:pPr marL="0" indent="0">
              <a:buNone/>
            </a:pPr>
            <a:endParaRPr lang="en-US" dirty="0"/>
          </a:p>
        </p:txBody>
      </p:sp>
      <p:graphicFrame>
        <p:nvGraphicFramePr>
          <p:cNvPr id="4" name="Table 4">
            <a:extLst>
              <a:ext uri="{FF2B5EF4-FFF2-40B4-BE49-F238E27FC236}">
                <a16:creationId xmlns:a16="http://schemas.microsoft.com/office/drawing/2014/main" id="{AB634815-24D1-F91C-69C3-67EFDDE2847F}"/>
              </a:ext>
            </a:extLst>
          </p:cNvPr>
          <p:cNvGraphicFramePr>
            <a:graphicFrameLocks noGrp="1"/>
          </p:cNvGraphicFramePr>
          <p:nvPr>
            <p:extLst>
              <p:ext uri="{D42A27DB-BD31-4B8C-83A1-F6EECF244321}">
                <p14:modId xmlns:p14="http://schemas.microsoft.com/office/powerpoint/2010/main" val="924998280"/>
              </p:ext>
            </p:extLst>
          </p:nvPr>
        </p:nvGraphicFramePr>
        <p:xfrm>
          <a:off x="838199" y="2828187"/>
          <a:ext cx="10211462" cy="2610712"/>
        </p:xfrm>
        <a:graphic>
          <a:graphicData uri="http://schemas.openxmlformats.org/drawingml/2006/table">
            <a:tbl>
              <a:tblPr firstRow="1" bandRow="1">
                <a:tableStyleId>{5C22544A-7EE6-4342-B048-85BDC9FD1C3A}</a:tableStyleId>
              </a:tblPr>
              <a:tblGrid>
                <a:gridCol w="5105731">
                  <a:extLst>
                    <a:ext uri="{9D8B030D-6E8A-4147-A177-3AD203B41FA5}">
                      <a16:colId xmlns:a16="http://schemas.microsoft.com/office/drawing/2014/main" val="1030133916"/>
                    </a:ext>
                  </a:extLst>
                </a:gridCol>
                <a:gridCol w="5105731">
                  <a:extLst>
                    <a:ext uri="{9D8B030D-6E8A-4147-A177-3AD203B41FA5}">
                      <a16:colId xmlns:a16="http://schemas.microsoft.com/office/drawing/2014/main" val="864751363"/>
                    </a:ext>
                  </a:extLst>
                </a:gridCol>
              </a:tblGrid>
              <a:tr h="652678">
                <a:tc>
                  <a:txBody>
                    <a:bodyPr/>
                    <a:lstStyle/>
                    <a:p>
                      <a:pPr algn="ctr" rtl="0" fontAlgn="t">
                        <a:spcBef>
                          <a:spcPts val="0"/>
                        </a:spcBef>
                        <a:spcAft>
                          <a:spcPts val="0"/>
                        </a:spcAft>
                      </a:pPr>
                      <a:r>
                        <a:rPr lang="en-US" sz="1800" b="1" i="0" u="none" strike="noStrike" dirty="0" err="1">
                          <a:solidFill>
                            <a:srgbClr val="374151"/>
                          </a:solidFill>
                          <a:effectLst/>
                          <a:latin typeface="Times New Roman" panose="02020603050405020304" pitchFamily="18" charset="0"/>
                        </a:rPr>
                        <a:t>n_neighbors</a:t>
                      </a:r>
                      <a:endParaRPr lang="en-US" sz="1800" dirty="0">
                        <a:effectLst/>
                      </a:endParaRPr>
                    </a:p>
                  </a:txBody>
                  <a:tcPr marL="63500" marR="63500" marT="63500" marB="63500"/>
                </a:tc>
                <a:tc>
                  <a:txBody>
                    <a:bodyPr/>
                    <a:lstStyle/>
                    <a:p>
                      <a:pPr algn="ctr" rtl="0" fontAlgn="t">
                        <a:spcBef>
                          <a:spcPts val="0"/>
                        </a:spcBef>
                        <a:spcAft>
                          <a:spcPts val="0"/>
                        </a:spcAft>
                      </a:pPr>
                      <a:r>
                        <a:rPr lang="en-US" sz="1800" b="1" i="0" u="none" strike="noStrike">
                          <a:solidFill>
                            <a:srgbClr val="374151"/>
                          </a:solidFill>
                          <a:effectLst/>
                          <a:latin typeface="Times New Roman" panose="02020603050405020304" pitchFamily="18" charset="0"/>
                        </a:rPr>
                        <a:t>Accuracy</a:t>
                      </a:r>
                      <a:endParaRPr lang="en-US" sz="1800">
                        <a:effectLst/>
                      </a:endParaRPr>
                    </a:p>
                  </a:txBody>
                  <a:tcPr marL="63500" marR="63500" marT="63500" marB="63500"/>
                </a:tc>
                <a:extLst>
                  <a:ext uri="{0D108BD9-81ED-4DB2-BD59-A6C34878D82A}">
                    <a16:rowId xmlns:a16="http://schemas.microsoft.com/office/drawing/2014/main" val="4036591268"/>
                  </a:ext>
                </a:extLst>
              </a:tr>
              <a:tr h="652678">
                <a:tc>
                  <a:txBody>
                    <a:bodyPr/>
                    <a:lstStyle/>
                    <a:p>
                      <a:pPr algn="ctr" rtl="0" fontAlgn="t">
                        <a:spcBef>
                          <a:spcPts val="0"/>
                        </a:spcBef>
                        <a:spcAft>
                          <a:spcPts val="0"/>
                        </a:spcAft>
                      </a:pPr>
                      <a:r>
                        <a:rPr lang="en-US" sz="1800" b="0" i="0" u="none" strike="noStrike" dirty="0">
                          <a:solidFill>
                            <a:srgbClr val="374151"/>
                          </a:solidFill>
                          <a:effectLst/>
                          <a:latin typeface="Times New Roman" panose="02020603050405020304" pitchFamily="18" charset="0"/>
                        </a:rPr>
                        <a:t>1</a:t>
                      </a:r>
                      <a:endParaRPr lang="en-US" sz="1800" dirty="0">
                        <a:effectLst/>
                      </a:endParaRPr>
                    </a:p>
                  </a:txBody>
                  <a:tcPr marL="63500" marR="63500" marT="63500" marB="63500"/>
                </a:tc>
                <a:tc>
                  <a:txBody>
                    <a:bodyPr/>
                    <a:lstStyle/>
                    <a:p>
                      <a:pPr algn="ctr" rtl="0" fontAlgn="t">
                        <a:spcBef>
                          <a:spcPts val="0"/>
                        </a:spcBef>
                        <a:spcAft>
                          <a:spcPts val="0"/>
                        </a:spcAft>
                      </a:pPr>
                      <a:r>
                        <a:rPr lang="en-US" sz="1800" b="0" i="0" u="none" strike="noStrike">
                          <a:solidFill>
                            <a:srgbClr val="374151"/>
                          </a:solidFill>
                          <a:effectLst/>
                          <a:latin typeface="Times New Roman" panose="02020603050405020304" pitchFamily="18" charset="0"/>
                        </a:rPr>
                        <a:t>0.772</a:t>
                      </a:r>
                      <a:endParaRPr lang="en-US" sz="1800">
                        <a:effectLst/>
                      </a:endParaRPr>
                    </a:p>
                  </a:txBody>
                  <a:tcPr marL="63500" marR="63500" marT="63500" marB="63500"/>
                </a:tc>
                <a:extLst>
                  <a:ext uri="{0D108BD9-81ED-4DB2-BD59-A6C34878D82A}">
                    <a16:rowId xmlns:a16="http://schemas.microsoft.com/office/drawing/2014/main" val="4278907385"/>
                  </a:ext>
                </a:extLst>
              </a:tr>
              <a:tr h="652678">
                <a:tc>
                  <a:txBody>
                    <a:bodyPr/>
                    <a:lstStyle/>
                    <a:p>
                      <a:pPr algn="ctr" rtl="0" fontAlgn="t">
                        <a:spcBef>
                          <a:spcPts val="0"/>
                        </a:spcBef>
                        <a:spcAft>
                          <a:spcPts val="0"/>
                        </a:spcAft>
                      </a:pPr>
                      <a:r>
                        <a:rPr lang="en-US" sz="1800" b="0" i="0" u="none" strike="noStrike">
                          <a:solidFill>
                            <a:srgbClr val="374151"/>
                          </a:solidFill>
                          <a:effectLst/>
                          <a:latin typeface="Times New Roman" panose="02020603050405020304" pitchFamily="18" charset="0"/>
                        </a:rPr>
                        <a:t>3</a:t>
                      </a:r>
                      <a:endParaRPr lang="en-US" sz="1800">
                        <a:effectLst/>
                      </a:endParaRPr>
                    </a:p>
                  </a:txBody>
                  <a:tcPr marL="63500" marR="63500" marT="63500" marB="63500"/>
                </a:tc>
                <a:tc>
                  <a:txBody>
                    <a:bodyPr/>
                    <a:lstStyle/>
                    <a:p>
                      <a:pPr algn="ctr" rtl="0" fontAlgn="t">
                        <a:spcBef>
                          <a:spcPts val="0"/>
                        </a:spcBef>
                        <a:spcAft>
                          <a:spcPts val="0"/>
                        </a:spcAft>
                      </a:pPr>
                      <a:r>
                        <a:rPr lang="en-US" sz="1800" b="0" i="0" u="none" strike="noStrike">
                          <a:solidFill>
                            <a:srgbClr val="374151"/>
                          </a:solidFill>
                          <a:effectLst/>
                          <a:latin typeface="Times New Roman" panose="02020603050405020304" pitchFamily="18" charset="0"/>
                        </a:rPr>
                        <a:t>0.731</a:t>
                      </a:r>
                      <a:endParaRPr lang="en-US" sz="1800">
                        <a:effectLst/>
                      </a:endParaRPr>
                    </a:p>
                  </a:txBody>
                  <a:tcPr marL="63500" marR="63500" marT="63500" marB="63500"/>
                </a:tc>
                <a:extLst>
                  <a:ext uri="{0D108BD9-81ED-4DB2-BD59-A6C34878D82A}">
                    <a16:rowId xmlns:a16="http://schemas.microsoft.com/office/drawing/2014/main" val="4020226721"/>
                  </a:ext>
                </a:extLst>
              </a:tr>
              <a:tr h="652678">
                <a:tc>
                  <a:txBody>
                    <a:bodyPr/>
                    <a:lstStyle/>
                    <a:p>
                      <a:pPr algn="ctr" rtl="0" fontAlgn="t">
                        <a:spcBef>
                          <a:spcPts val="0"/>
                        </a:spcBef>
                        <a:spcAft>
                          <a:spcPts val="0"/>
                        </a:spcAft>
                      </a:pPr>
                      <a:r>
                        <a:rPr lang="en-US" sz="1800" b="0" i="0" u="none" strike="noStrike">
                          <a:solidFill>
                            <a:srgbClr val="374151"/>
                          </a:solidFill>
                          <a:effectLst/>
                          <a:latin typeface="Times New Roman" panose="02020603050405020304" pitchFamily="18" charset="0"/>
                        </a:rPr>
                        <a:t>5</a:t>
                      </a:r>
                      <a:endParaRPr lang="en-US" sz="1800">
                        <a:effectLst/>
                      </a:endParaRPr>
                    </a:p>
                  </a:txBody>
                  <a:tcPr marL="63500" marR="63500" marT="63500" marB="63500"/>
                </a:tc>
                <a:tc>
                  <a:txBody>
                    <a:bodyPr/>
                    <a:lstStyle/>
                    <a:p>
                      <a:pPr algn="ctr" rtl="0" fontAlgn="t">
                        <a:spcBef>
                          <a:spcPts val="0"/>
                        </a:spcBef>
                        <a:spcAft>
                          <a:spcPts val="0"/>
                        </a:spcAft>
                      </a:pPr>
                      <a:r>
                        <a:rPr lang="en-US" sz="1800" b="0" i="0" u="none" strike="noStrike" dirty="0">
                          <a:solidFill>
                            <a:srgbClr val="374151"/>
                          </a:solidFill>
                          <a:effectLst/>
                          <a:latin typeface="Times New Roman" panose="02020603050405020304" pitchFamily="18" charset="0"/>
                        </a:rPr>
                        <a:t>0.735</a:t>
                      </a:r>
                      <a:endParaRPr lang="en-US" sz="1800" dirty="0">
                        <a:effectLst/>
                      </a:endParaRPr>
                    </a:p>
                  </a:txBody>
                  <a:tcPr marL="63500" marR="63500" marT="63500" marB="63500"/>
                </a:tc>
                <a:extLst>
                  <a:ext uri="{0D108BD9-81ED-4DB2-BD59-A6C34878D82A}">
                    <a16:rowId xmlns:a16="http://schemas.microsoft.com/office/drawing/2014/main" val="925570556"/>
                  </a:ext>
                </a:extLst>
              </a:tr>
            </a:tbl>
          </a:graphicData>
        </a:graphic>
      </p:graphicFrame>
    </p:spTree>
    <p:extLst>
      <p:ext uri="{BB962C8B-B14F-4D97-AF65-F5344CB8AC3E}">
        <p14:creationId xmlns:p14="http://schemas.microsoft.com/office/powerpoint/2010/main" val="78930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DA84-180F-0FAA-2617-62F9D276CD31}"/>
              </a:ext>
            </a:extLst>
          </p:cNvPr>
          <p:cNvSpPr>
            <a:spLocks noGrp="1"/>
          </p:cNvSpPr>
          <p:nvPr>
            <p:ph type="title"/>
          </p:nvPr>
        </p:nvSpPr>
        <p:spPr>
          <a:xfrm>
            <a:off x="838200" y="210746"/>
            <a:ext cx="10515600" cy="584901"/>
          </a:xfrm>
        </p:spPr>
        <p:txBody>
          <a:bodyPr>
            <a:normAutofit/>
          </a:bodyPr>
          <a:lstStyle/>
          <a:p>
            <a:pPr algn="r"/>
            <a:r>
              <a:rPr lang="en-US" sz="1800" b="1" i="1" dirty="0">
                <a:latin typeface="Times New Roman" panose="02020603050405020304" pitchFamily="18" charset="0"/>
                <a:cs typeface="Times New Roman" panose="02020603050405020304" pitchFamily="18" charset="0"/>
              </a:rPr>
              <a:t>To be continued….</a:t>
            </a:r>
          </a:p>
        </p:txBody>
      </p:sp>
      <p:sp>
        <p:nvSpPr>
          <p:cNvPr id="3" name="Content Placeholder 2">
            <a:extLst>
              <a:ext uri="{FF2B5EF4-FFF2-40B4-BE49-F238E27FC236}">
                <a16:creationId xmlns:a16="http://schemas.microsoft.com/office/drawing/2014/main" id="{BAB1EEED-88EC-8414-AC28-964577990174}"/>
              </a:ext>
            </a:extLst>
          </p:cNvPr>
          <p:cNvSpPr>
            <a:spLocks noGrp="1"/>
          </p:cNvSpPr>
          <p:nvPr>
            <p:ph idx="1"/>
          </p:nvPr>
        </p:nvSpPr>
        <p:spPr>
          <a:xfrm>
            <a:off x="838200" y="1128156"/>
            <a:ext cx="10515600" cy="5272643"/>
          </a:xfrm>
        </p:spPr>
        <p:txBody>
          <a:bodyPr>
            <a:normAutofit fontScale="55000" lnSpcReduction="20000"/>
          </a:bodyPr>
          <a:lstStyle/>
          <a:p>
            <a:pPr algn="just">
              <a:spcBef>
                <a:spcPts val="0"/>
              </a:spcBef>
            </a:pPr>
            <a:endParaRPr lang="en-US" sz="1800" dirty="0">
              <a:solidFill>
                <a:srgbClr val="000000"/>
              </a:solidFill>
              <a:latin typeface="Times New Roman" panose="02020603050405020304" pitchFamily="18" charset="0"/>
            </a:endParaRPr>
          </a:p>
          <a:p>
            <a:pPr algn="just" rtl="0">
              <a:spcBef>
                <a:spcPts val="0"/>
              </a:spcBef>
              <a:spcAft>
                <a:spcPts val="0"/>
              </a:spcAft>
            </a:pPr>
            <a:r>
              <a:rPr lang="en-US" sz="3300" b="0" i="0" u="none" strike="noStrike" dirty="0">
                <a:solidFill>
                  <a:srgbClr val="000000"/>
                </a:solidFill>
                <a:effectLst/>
                <a:latin typeface="Times New Roman" panose="02020603050405020304" pitchFamily="18" charset="0"/>
                <a:cs typeface="Times New Roman" panose="02020603050405020304" pitchFamily="18" charset="0"/>
              </a:rPr>
              <a:t>For a particular machine learning algorithm, we choose the best collection of hyperparameters; these parameters are modified to enhance model performance. The number of nearest neighbors (n) in KNN algorithm, the maximum depth of the tree in decision trees, and the maximum depth of the tree in random forests are among the hyperparameters that can be tweaked.</a:t>
            </a:r>
          </a:p>
          <a:p>
            <a:pPr algn="just" rtl="0">
              <a:spcBef>
                <a:spcPts val="0"/>
              </a:spcBef>
              <a:spcAft>
                <a:spcPts val="0"/>
              </a:spcAft>
            </a:pPr>
            <a:endParaRPr lang="en-US" sz="3300" dirty="0">
              <a:solidFill>
                <a:srgbClr val="000000"/>
              </a:solidFill>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sz="33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sz="3300" b="0" i="0" u="none" strike="noStrike" dirty="0">
                <a:solidFill>
                  <a:srgbClr val="000000"/>
                </a:solidFill>
                <a:effectLst/>
                <a:latin typeface="Times New Roman" panose="02020603050405020304" pitchFamily="18" charset="0"/>
                <a:cs typeface="Times New Roman" panose="02020603050405020304" pitchFamily="18" charset="0"/>
              </a:rPr>
              <a:t>In KNN algorithm, we are considering the hyperparameters of nearest neighbors(n) of 1, 3, 5 to enhance the model in which the nearest neighbor of 1 is having the highest accuracy of 0.772</a:t>
            </a:r>
          </a:p>
          <a:p>
            <a:pPr algn="just" rtl="0">
              <a:spcBef>
                <a:spcPts val="0"/>
              </a:spcBef>
              <a:spcAft>
                <a:spcPts val="0"/>
              </a:spcAft>
            </a:pPr>
            <a:endParaRPr lang="en-US" sz="3300" dirty="0">
              <a:solidFill>
                <a:srgbClr val="000000"/>
              </a:solidFill>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sz="33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sz="3300" b="0" i="0" u="none" strike="noStrike" dirty="0">
                <a:solidFill>
                  <a:srgbClr val="000000"/>
                </a:solidFill>
                <a:effectLst/>
                <a:latin typeface="Times New Roman" panose="02020603050405020304" pitchFamily="18" charset="0"/>
                <a:cs typeface="Times New Roman" panose="02020603050405020304" pitchFamily="18" charset="0"/>
              </a:rPr>
              <a:t>In Decision Tree algorithm, we will consider the maximum depth of 20, 40, 80 </a:t>
            </a:r>
            <a:r>
              <a:rPr lang="en-US" sz="3300" dirty="0">
                <a:solidFill>
                  <a:srgbClr val="000000"/>
                </a:solidFill>
                <a:latin typeface="Times New Roman" panose="02020603050405020304" pitchFamily="18" charset="0"/>
                <a:cs typeface="Times New Roman" panose="02020603050405020304" pitchFamily="18" charset="0"/>
              </a:rPr>
              <a:t>from which the maximum depth of 40 is having the highest accuracy of 0.76</a:t>
            </a:r>
          </a:p>
          <a:p>
            <a:pPr algn="just" rtl="0">
              <a:spcBef>
                <a:spcPts val="0"/>
              </a:spcBef>
              <a:spcAft>
                <a:spcPts val="0"/>
              </a:spcAft>
            </a:pPr>
            <a:endParaRPr lang="en-US" sz="33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sz="33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3300" dirty="0">
                <a:solidFill>
                  <a:srgbClr val="000000"/>
                </a:solidFill>
                <a:latin typeface="Times New Roman" panose="02020603050405020304" pitchFamily="18" charset="0"/>
                <a:cs typeface="Times New Roman" panose="02020603050405020304" pitchFamily="18" charset="0"/>
              </a:rPr>
              <a:t>In Random Forest algorithm, the hyperparameters taking into consideration are maximum depth of 20, 40, 80 these three depth are having almost same accuracy however, the maximum depth of 40 is having high accuracy of 0.818</a:t>
            </a:r>
          </a:p>
          <a:p>
            <a:pPr marL="0" indent="0" algn="just" rtl="0">
              <a:spcBef>
                <a:spcPts val="0"/>
              </a:spcBef>
              <a:spcAft>
                <a:spcPts val="0"/>
              </a:spcAft>
              <a:buNone/>
            </a:pPr>
            <a:endParaRPr lang="en-US" sz="33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sz="33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3300" dirty="0">
                <a:solidFill>
                  <a:srgbClr val="000000"/>
                </a:solidFill>
                <a:latin typeface="Times New Roman" panose="02020603050405020304" pitchFamily="18" charset="0"/>
                <a:cs typeface="Times New Roman" panose="02020603050405020304" pitchFamily="18" charset="0"/>
              </a:rPr>
              <a:t>We can compare the overall hyperparameter tuning between KNN, Decision Tree and Random Forest </a:t>
            </a:r>
            <a:endParaRPr lang="en-US" sz="33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sz="33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86242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EC634-2EA2-8A24-F3AC-388029DFD01E}"/>
              </a:ext>
            </a:extLst>
          </p:cNvPr>
          <p:cNvSpPr>
            <a:spLocks noGrp="1"/>
          </p:cNvSpPr>
          <p:nvPr>
            <p:ph idx="1"/>
          </p:nvPr>
        </p:nvSpPr>
        <p:spPr>
          <a:xfrm>
            <a:off x="457201" y="257175"/>
            <a:ext cx="11301412" cy="6357938"/>
          </a:xfrm>
        </p:spPr>
        <p:txBody>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Overall best model after hyperparameter tuning is Random Forest Model with maximum depth of 40</a:t>
            </a:r>
          </a:p>
          <a:p>
            <a:pPr marL="0" indent="0">
              <a:buNone/>
            </a:pPr>
            <a:endParaRPr lang="en-US" dirty="0"/>
          </a:p>
        </p:txBody>
      </p:sp>
      <p:pic>
        <p:nvPicPr>
          <p:cNvPr id="5" name="Picture 4" descr="Chart, bar chart&#10;&#10;Description automatically generated">
            <a:extLst>
              <a:ext uri="{FF2B5EF4-FFF2-40B4-BE49-F238E27FC236}">
                <a16:creationId xmlns:a16="http://schemas.microsoft.com/office/drawing/2014/main" id="{FD996C82-ADC1-8748-E21A-9E28B238DCA0}"/>
              </a:ext>
            </a:extLst>
          </p:cNvPr>
          <p:cNvPicPr>
            <a:picLocks noChangeAspect="1"/>
          </p:cNvPicPr>
          <p:nvPr/>
        </p:nvPicPr>
        <p:blipFill>
          <a:blip r:embed="rId2"/>
          <a:stretch>
            <a:fillRect/>
          </a:stretch>
        </p:blipFill>
        <p:spPr>
          <a:xfrm>
            <a:off x="900114" y="757238"/>
            <a:ext cx="9972674" cy="5686425"/>
          </a:xfrm>
          <a:prstGeom prst="rect">
            <a:avLst/>
          </a:prstGeom>
        </p:spPr>
      </p:pic>
    </p:spTree>
    <p:extLst>
      <p:ext uri="{BB962C8B-B14F-4D97-AF65-F5344CB8AC3E}">
        <p14:creationId xmlns:p14="http://schemas.microsoft.com/office/powerpoint/2010/main" val="176893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F5C4-FB12-00CE-E3F5-9C29D98699C8}"/>
              </a:ext>
            </a:extLst>
          </p:cNvPr>
          <p:cNvSpPr>
            <a:spLocks noGrp="1"/>
          </p:cNvSpPr>
          <p:nvPr>
            <p:ph type="title"/>
          </p:nvPr>
        </p:nvSpPr>
        <p:spPr>
          <a:xfrm>
            <a:off x="838200" y="365126"/>
            <a:ext cx="10515600" cy="679904"/>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F9C0167-FDEC-D05D-975F-6D3F9A5B131C}"/>
              </a:ext>
            </a:extLst>
          </p:cNvPr>
          <p:cNvSpPr>
            <a:spLocks noGrp="1"/>
          </p:cNvSpPr>
          <p:nvPr>
            <p:ph idx="1"/>
          </p:nvPr>
        </p:nvSpPr>
        <p:spPr>
          <a:xfrm>
            <a:off x="838200" y="1235034"/>
            <a:ext cx="10515600" cy="4334493"/>
          </a:xfrm>
        </p:spPr>
        <p:txBody>
          <a:bodyPr>
            <a:normAutofit lnSpcReduction="10000"/>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is clear from the study on Obesity Prediction based on Eating Habits and Physical Activity utilizing the prediction algorithms Logistic regression, KNN, Linear regression, Decision Tree, and Random Forest that the performance of the models differed greatly.</a:t>
            </a:r>
          </a:p>
          <a:p>
            <a:pPr marL="0" indent="0" algn="just" rtl="0">
              <a:spcBef>
                <a:spcPts val="0"/>
              </a:spcBef>
              <a:spcAft>
                <a:spcPts val="0"/>
              </a:spcAft>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Random Forest model performed the best, followed by the Decision Tree model, while the Logistic regression performed the worst. KNN also performed relatively well but was outperformed by the tree-based models.</a:t>
            </a:r>
          </a:p>
          <a:p>
            <a:pPr marL="0" indent="0" algn="just" rtl="0">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Physical activity, age, and caloric intake were discovered to be the three most crucial indicators of obesity. This shows that programs to increase physical activity and cut calories may be useful in preventing and treating obesity.</a:t>
            </a:r>
            <a:endParaRPr lang="en-US" sz="1200" b="0" i="0" u="none" strike="noStrike" dirty="0">
              <a:solidFill>
                <a:srgbClr val="000000"/>
              </a:solidFill>
              <a:effectLst/>
            </a:endParaRPr>
          </a:p>
          <a:p>
            <a:pPr marL="0" indent="0">
              <a:buNone/>
            </a:pPr>
            <a:br>
              <a:rPr lang="en-US" sz="1200" dirty="0"/>
            </a:b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dirty="0"/>
            </a:br>
            <a:br>
              <a:rPr lang="en-US" dirty="0"/>
            </a:br>
            <a:endParaRPr lang="en-US" dirty="0"/>
          </a:p>
        </p:txBody>
      </p:sp>
    </p:spTree>
    <p:extLst>
      <p:ext uri="{BB962C8B-B14F-4D97-AF65-F5344CB8AC3E}">
        <p14:creationId xmlns:p14="http://schemas.microsoft.com/office/powerpoint/2010/main" val="121201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5E2E-3A3C-3D19-C9F7-39E3E1976638}"/>
              </a:ext>
            </a:extLst>
          </p:cNvPr>
          <p:cNvSpPr>
            <a:spLocks noGrp="1"/>
          </p:cNvSpPr>
          <p:nvPr>
            <p:ph type="title"/>
          </p:nvPr>
        </p:nvSpPr>
        <p:spPr>
          <a:xfrm>
            <a:off x="838200" y="365126"/>
            <a:ext cx="10515600" cy="715530"/>
          </a:xfrm>
        </p:spPr>
        <p:txBody>
          <a:bodyPr>
            <a:normAutofit/>
          </a:bodyPr>
          <a:lstStyle/>
          <a:p>
            <a:r>
              <a:rPr lang="en-US" sz="2800" b="1"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4FE632CF-C9CA-58BD-8F14-BB55199CD07A}"/>
              </a:ext>
            </a:extLst>
          </p:cNvPr>
          <p:cNvSpPr>
            <a:spLocks noGrp="1"/>
          </p:cNvSpPr>
          <p:nvPr>
            <p:ph idx="1"/>
          </p:nvPr>
        </p:nvSpPr>
        <p:spPr>
          <a:xfrm>
            <a:off x="838200" y="1282535"/>
            <a:ext cx="10515600" cy="4429496"/>
          </a:xfrm>
        </p:spPr>
        <p:txBody>
          <a:bodyPr>
            <a:normAutofit/>
          </a:bodyPr>
          <a:lstStyle/>
          <a:p>
            <a:r>
              <a:rPr lang="en-US" sz="1800" dirty="0">
                <a:latin typeface="Times New Roman" panose="02020603050405020304" pitchFamily="18" charset="0"/>
                <a:cs typeface="Times New Roman" panose="02020603050405020304" pitchFamily="18" charset="0"/>
              </a:rPr>
              <a:t>The accuracy of the predictive models is heavily dependent on the quality of the dataset used. If the dataset is not representative of the population being studied, or if it contains incomplete or inaccurate data, the results of the analysis may be compromised.</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predictive models used in the project are based only on eating habits and physical activities, which are just two of many factors that contribute to obesity. Other important factors such as genetics, socioeconomic status, and cultural influences are not considered in the analysis.</a:t>
            </a:r>
          </a:p>
          <a:p>
            <a:pPr marL="0" indent="0">
              <a:buNone/>
            </a:pPr>
            <a:endParaRPr lang="en-US" sz="1800" dirty="0">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study was also conducted on a particular demographics, therefore it might not be generalizable to other populations.</a:t>
            </a:r>
            <a:endParaRPr lang="en-US" sz="1200" b="0" i="0" u="none" strike="noStrike" dirty="0">
              <a:solidFill>
                <a:srgbClr val="000000"/>
              </a:solidFill>
              <a:effectLst/>
            </a:endParaRPr>
          </a:p>
          <a:p>
            <a:pPr marL="0" indent="0">
              <a:buNone/>
            </a:pPr>
            <a:br>
              <a:rPr lang="en-US" sz="1200" dirty="0"/>
            </a:br>
            <a:br>
              <a:rPr lang="en-US" sz="1200" dirty="0"/>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01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E693-5EE7-2C93-36A5-7A8A088F8CA4}"/>
              </a:ext>
            </a:extLst>
          </p:cNvPr>
          <p:cNvSpPr>
            <a:spLocks noGrp="1"/>
          </p:cNvSpPr>
          <p:nvPr>
            <p:ph type="title"/>
          </p:nvPr>
        </p:nvSpPr>
        <p:spPr>
          <a:xfrm>
            <a:off x="838200" y="365125"/>
            <a:ext cx="10515600" cy="620527"/>
          </a:xfrm>
        </p:spPr>
        <p:txBody>
          <a:bodyPr>
            <a:normAutofit/>
          </a:bodyPr>
          <a:lstStyle/>
          <a:p>
            <a:r>
              <a:rPr lang="en-US" sz="28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021919AC-7DEF-BFEA-60E3-C5A29F125B1E}"/>
              </a:ext>
            </a:extLst>
          </p:cNvPr>
          <p:cNvSpPr>
            <a:spLocks noGrp="1"/>
          </p:cNvSpPr>
          <p:nvPr>
            <p:ph idx="1"/>
          </p:nvPr>
        </p:nvSpPr>
        <p:spPr>
          <a:xfrm>
            <a:off x="838200" y="1163782"/>
            <a:ext cx="10515600" cy="4476997"/>
          </a:xfrm>
        </p:spPr>
        <p:txBody>
          <a:bodyPr>
            <a:normAutofit/>
          </a:bodyPr>
          <a:lstStyle/>
          <a:p>
            <a:r>
              <a:rPr lang="en-US" sz="1800" dirty="0">
                <a:latin typeface="Times New Roman" panose="02020603050405020304" pitchFamily="18" charset="0"/>
                <a:cs typeface="Times New Roman" panose="02020603050405020304" pitchFamily="18" charset="0"/>
              </a:rPr>
              <a:t>We will focus on incorporating additional data sources such as genetics, social determinants of health, and environmental factors to improve the accuracy and predictive power of the models.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project can explore new predictive algorithms such as neural networks or support vector machines to improve the accuracy and robustness of the models.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Improving the quality of the data collection to predict the high accuracy.</a:t>
            </a:r>
          </a:p>
        </p:txBody>
      </p:sp>
    </p:spTree>
    <p:extLst>
      <p:ext uri="{BB962C8B-B14F-4D97-AF65-F5344CB8AC3E}">
        <p14:creationId xmlns:p14="http://schemas.microsoft.com/office/powerpoint/2010/main" val="313641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EA6E-139C-5247-CB9D-A05DF16248ED}"/>
              </a:ext>
            </a:extLst>
          </p:cNvPr>
          <p:cNvSpPr>
            <a:spLocks noGrp="1"/>
          </p:cNvSpPr>
          <p:nvPr>
            <p:ph type="title"/>
          </p:nvPr>
        </p:nvSpPr>
        <p:spPr>
          <a:xfrm>
            <a:off x="838200" y="365125"/>
            <a:ext cx="10515600" cy="715529"/>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45C91A5-1A90-0A0F-70E6-44CBBC02492A}"/>
              </a:ext>
            </a:extLst>
          </p:cNvPr>
          <p:cNvSpPr>
            <a:spLocks noGrp="1"/>
          </p:cNvSpPr>
          <p:nvPr>
            <p:ph idx="1"/>
          </p:nvPr>
        </p:nvSpPr>
        <p:spPr>
          <a:xfrm>
            <a:off x="838200" y="1389413"/>
            <a:ext cx="10515600" cy="4370119"/>
          </a:xfrm>
        </p:spPr>
        <p:txBody>
          <a:bodyPr>
            <a:normAutofit/>
          </a:bodyPr>
          <a:lstStyle/>
          <a:p>
            <a:pPr algn="just" fontAlgn="base">
              <a:spcBef>
                <a:spcPts val="0"/>
              </a:spcBef>
            </a:pPr>
            <a:r>
              <a:rPr lang="en-US" sz="1800" b="1" i="0" u="sng" strike="noStrike" dirty="0">
                <a:solidFill>
                  <a:srgbClr val="1155CC"/>
                </a:solidFill>
                <a:effectLst/>
                <a:latin typeface="Times New Roman" panose="02020603050405020304" pitchFamily="18" charset="0"/>
                <a:hlinkClick r:id="rId2"/>
              </a:rPr>
              <a:t>https://archive.ics.uci.edu/ml/datasets/Estimation+of+obesity+levels+based+on+eating+habits+and+physical+condition+</a:t>
            </a:r>
            <a:endParaRPr lang="en-US" sz="1800" b="1" i="0" u="sng" strike="noStrike" dirty="0">
              <a:solidFill>
                <a:srgbClr val="1155CC"/>
              </a:solidFill>
              <a:effectLst/>
              <a:latin typeface="Times New Roman" panose="02020603050405020304" pitchFamily="18" charset="0"/>
            </a:endParaRPr>
          </a:p>
          <a:p>
            <a:pPr marL="0" indent="0" algn="just" rtl="0" fontAlgn="base">
              <a:spcBef>
                <a:spcPts val="0"/>
              </a:spcBef>
              <a:spcAft>
                <a:spcPts val="0"/>
              </a:spcAft>
              <a:buNone/>
            </a:pPr>
            <a:endParaRPr lang="en-US" sz="1800" b="1" i="0" u="none" strike="noStrike" dirty="0">
              <a:solidFill>
                <a:srgbClr val="000000"/>
              </a:solidFill>
              <a:effectLst/>
              <a:latin typeface="Times New Roman" panose="02020603050405020304" pitchFamily="18" charset="0"/>
            </a:endParaRPr>
          </a:p>
          <a:p>
            <a:pPr algn="just" fontAlgn="base">
              <a:spcBef>
                <a:spcPts val="0"/>
              </a:spcBef>
            </a:pPr>
            <a:r>
              <a:rPr lang="en-US" sz="1800" b="1" i="0" u="sng" strike="noStrike" dirty="0">
                <a:solidFill>
                  <a:srgbClr val="1155CC"/>
                </a:solidFill>
                <a:effectLst/>
                <a:latin typeface="Times New Roman" panose="02020603050405020304" pitchFamily="18" charset="0"/>
                <a:hlinkClick r:id="rId3"/>
              </a:rPr>
              <a:t>https://www.geeksforgeeks.org/ml-logistic-regression-using-python/?ref=lbp</a:t>
            </a:r>
            <a:endParaRPr lang="en-US" sz="1800" b="1" u="sng" dirty="0">
              <a:solidFill>
                <a:srgbClr val="1155CC"/>
              </a:solidFill>
              <a:latin typeface="Times New Roman" panose="02020603050405020304" pitchFamily="18" charset="0"/>
            </a:endParaRPr>
          </a:p>
          <a:p>
            <a:pPr algn="just" fontAlgn="base">
              <a:spcBef>
                <a:spcPts val="0"/>
              </a:spcBef>
            </a:pPr>
            <a:endParaRPr lang="en-US" sz="1800" b="1" i="0" u="sng" strike="noStrike" dirty="0">
              <a:solidFill>
                <a:srgbClr val="1155CC"/>
              </a:solidFill>
              <a:effectLst/>
              <a:latin typeface="Times New Roman" panose="02020603050405020304" pitchFamily="18" charset="0"/>
              <a:hlinkClick r:id="rId4"/>
            </a:endParaRPr>
          </a:p>
          <a:p>
            <a:pPr algn="just" fontAlgn="base">
              <a:spcBef>
                <a:spcPts val="0"/>
              </a:spcBef>
            </a:pPr>
            <a:r>
              <a:rPr lang="en-US" sz="1800" b="1" i="0" u="sng" strike="noStrike" dirty="0">
                <a:solidFill>
                  <a:srgbClr val="1155CC"/>
                </a:solidFill>
                <a:effectLst/>
                <a:latin typeface="Times New Roman" panose="02020603050405020304" pitchFamily="18" charset="0"/>
                <a:hlinkClick r:id="rId4"/>
              </a:rPr>
              <a:t>https://machinelearningmastery.com/logistic-regression-for-machine-learning/</a:t>
            </a:r>
            <a:endParaRPr lang="en-US" sz="1800" b="1" i="0" u="sng" strike="noStrike" dirty="0">
              <a:solidFill>
                <a:srgbClr val="1155CC"/>
              </a:solidFill>
              <a:effectLst/>
              <a:latin typeface="Times New Roman" panose="02020603050405020304" pitchFamily="18" charset="0"/>
            </a:endParaRPr>
          </a:p>
          <a:p>
            <a:pPr marL="0" indent="0" algn="just" rtl="0" fontAlgn="base">
              <a:spcBef>
                <a:spcPts val="0"/>
              </a:spcBef>
              <a:spcAft>
                <a:spcPts val="0"/>
              </a:spcAft>
              <a:buNone/>
            </a:pPr>
            <a:endParaRPr lang="en-US" sz="1800" b="1" dirty="0">
              <a:solidFill>
                <a:srgbClr val="000000"/>
              </a:solidFill>
              <a:latin typeface="Times New Roman" panose="02020603050405020304" pitchFamily="18" charset="0"/>
              <a:hlinkClick r:id="rId5"/>
            </a:endParaRPr>
          </a:p>
          <a:p>
            <a:pPr algn="just" fontAlgn="base">
              <a:spcBef>
                <a:spcPts val="0"/>
              </a:spcBef>
            </a:pPr>
            <a:r>
              <a:rPr lang="en-US" sz="1800" b="1" i="0" u="sng" strike="noStrike" dirty="0">
                <a:solidFill>
                  <a:srgbClr val="1155CC"/>
                </a:solidFill>
                <a:effectLst/>
                <a:latin typeface="Times New Roman" panose="02020603050405020304" pitchFamily="18" charset="0"/>
                <a:hlinkClick r:id="rId5"/>
              </a:rPr>
              <a:t>https://www.quanthub.com/how-to-read-a-correlation-heatmap/</a:t>
            </a:r>
            <a:endParaRPr lang="en-US" sz="1800" b="1" i="0" u="none" strike="noStrike" dirty="0">
              <a:solidFill>
                <a:srgbClr val="000000"/>
              </a:solidFill>
              <a:effectLst/>
              <a:latin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57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C1806-5A3C-A388-B08A-AE23CBF37582}"/>
              </a:ext>
            </a:extLst>
          </p:cNvPr>
          <p:cNvSpPr>
            <a:spLocks noGrp="1"/>
          </p:cNvSpPr>
          <p:nvPr>
            <p:ph idx="1"/>
          </p:nvPr>
        </p:nvSpPr>
        <p:spPr>
          <a:xfrm>
            <a:off x="838200" y="676894"/>
            <a:ext cx="10515600" cy="5500069"/>
          </a:xfrm>
        </p:spPr>
        <p:txBody>
          <a:bodyPr>
            <a:normAutofit/>
          </a:bodyPr>
          <a:lstStyle/>
          <a:p>
            <a:pPr marL="0" indent="0" algn="ctr">
              <a:buNone/>
            </a:pPr>
            <a:endParaRPr lang="en-US" sz="4400" b="1" i="1" dirty="0">
              <a:latin typeface="Times New Roman" panose="02020603050405020304" pitchFamily="18" charset="0"/>
              <a:cs typeface="Times New Roman" panose="02020603050405020304" pitchFamily="18" charset="0"/>
            </a:endParaRPr>
          </a:p>
          <a:p>
            <a:pPr marL="0" indent="0" algn="ctr">
              <a:buNone/>
            </a:pPr>
            <a:endParaRPr lang="en-US" sz="4400" b="1" i="1" dirty="0">
              <a:latin typeface="Times New Roman" panose="02020603050405020304" pitchFamily="18" charset="0"/>
              <a:cs typeface="Times New Roman" panose="02020603050405020304" pitchFamily="18" charset="0"/>
            </a:endParaRPr>
          </a:p>
          <a:p>
            <a:pPr marL="0" indent="0" algn="ctr">
              <a:buNone/>
            </a:pPr>
            <a:endParaRPr lang="en-US" sz="4400" b="1" i="1" dirty="0">
              <a:latin typeface="Times New Roman" panose="02020603050405020304" pitchFamily="18" charset="0"/>
              <a:cs typeface="Times New Roman" panose="02020603050405020304" pitchFamily="18" charset="0"/>
            </a:endParaRPr>
          </a:p>
          <a:p>
            <a:pPr marL="0" indent="0" algn="ctr">
              <a:buNone/>
            </a:pPr>
            <a:r>
              <a:rPr lang="en-US" sz="44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1664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7081-5FDF-6E66-3326-C4B112E253EB}"/>
              </a:ext>
            </a:extLst>
          </p:cNvPr>
          <p:cNvSpPr>
            <a:spLocks noGrp="1"/>
          </p:cNvSpPr>
          <p:nvPr>
            <p:ph type="title"/>
          </p:nvPr>
        </p:nvSpPr>
        <p:spPr>
          <a:xfrm>
            <a:off x="838200" y="228270"/>
            <a:ext cx="10515600" cy="579252"/>
          </a:xfrm>
        </p:spPr>
        <p:txBody>
          <a:bodyPr>
            <a:normAutofit/>
          </a:bodyPr>
          <a:lstStyle/>
          <a:p>
            <a:r>
              <a:rPr lang="en-US" sz="2800"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7CD2632B-10AF-08EB-0A97-6640329C6DE4}"/>
              </a:ext>
            </a:extLst>
          </p:cNvPr>
          <p:cNvSpPr>
            <a:spLocks noGrp="1"/>
          </p:cNvSpPr>
          <p:nvPr>
            <p:ph idx="1"/>
          </p:nvPr>
        </p:nvSpPr>
        <p:spPr>
          <a:xfrm>
            <a:off x="933202" y="1136856"/>
            <a:ext cx="10515600" cy="3910157"/>
          </a:xfrm>
        </p:spPr>
        <p:txBody>
          <a:bodyPr>
            <a:norm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Objectives</a:t>
            </a:r>
          </a:p>
          <a:p>
            <a:r>
              <a:rPr lang="en-US" sz="2000" dirty="0">
                <a:latin typeface="Times New Roman" panose="02020603050405020304" pitchFamily="18" charset="0"/>
                <a:cs typeface="Times New Roman" panose="02020603050405020304" pitchFamily="18" charset="0"/>
              </a:rPr>
              <a:t>Experimental Methodology</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Conclusions</a:t>
            </a:r>
          </a:p>
          <a:p>
            <a:r>
              <a:rPr lang="en-US" sz="2000" dirty="0">
                <a:latin typeface="Times New Roman" panose="02020603050405020304" pitchFamily="18" charset="0"/>
                <a:cs typeface="Times New Roman" panose="02020603050405020304" pitchFamily="18" charset="0"/>
              </a:rPr>
              <a:t>Limitations</a:t>
            </a:r>
          </a:p>
          <a:p>
            <a:r>
              <a:rPr lang="en-US" sz="2000" dirty="0">
                <a:latin typeface="Times New Roman" panose="02020603050405020304" pitchFamily="18" charset="0"/>
                <a:cs typeface="Times New Roman" panose="02020603050405020304" pitchFamily="18" charset="0"/>
              </a:rPr>
              <a:t>Future Scope</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09733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21A6-2E75-0317-6694-B55D89EF4EF7}"/>
              </a:ext>
            </a:extLst>
          </p:cNvPr>
          <p:cNvSpPr>
            <a:spLocks noGrp="1"/>
          </p:cNvSpPr>
          <p:nvPr>
            <p:ph type="title"/>
          </p:nvPr>
        </p:nvSpPr>
        <p:spPr>
          <a:xfrm>
            <a:off x="838200" y="534390"/>
            <a:ext cx="10515600" cy="771896"/>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F6F0603-D34C-EAF6-0DFF-A6BE950F9E7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Obesity is a complex health issue characterized by an excessive amount of body fat, which can have serious consequences for an individual's physical and mental health.</a:t>
            </a:r>
          </a:p>
          <a:p>
            <a:r>
              <a:rPr lang="en-US" sz="2000" dirty="0">
                <a:latin typeface="Times New Roman" panose="02020603050405020304" pitchFamily="18" charset="0"/>
                <a:cs typeface="Times New Roman" panose="02020603050405020304" pitchFamily="18" charset="0"/>
              </a:rPr>
              <a:t>Obesity is a growing global problem, affecting people of all ages and socioeconomic backgrounds.</a:t>
            </a:r>
          </a:p>
          <a:p>
            <a:r>
              <a:rPr lang="en-US" sz="2000" dirty="0">
                <a:latin typeface="Times New Roman" panose="02020603050405020304" pitchFamily="18" charset="0"/>
                <a:cs typeface="Times New Roman" panose="02020603050405020304" pitchFamily="18" charset="0"/>
              </a:rPr>
              <a:t>Predicting obesity based on eating habits and physical activities is important because it can help individuals and healthcare professionals identify individuals who are at risk of developing obesity. </a:t>
            </a:r>
          </a:p>
          <a:p>
            <a:r>
              <a:rPr lang="en-US" sz="2000" dirty="0">
                <a:latin typeface="Times New Roman" panose="02020603050405020304" pitchFamily="18" charset="0"/>
                <a:cs typeface="Times New Roman" panose="02020603050405020304" pitchFamily="18" charset="0"/>
              </a:rPr>
              <a:t>This information can be used to develop targeted interventions aimed at preventing or treating obesity</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3835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11DC-D6D8-ACB6-6DBB-23A93C87E960}"/>
              </a:ext>
            </a:extLst>
          </p:cNvPr>
          <p:cNvSpPr>
            <a:spLocks noGrp="1"/>
          </p:cNvSpPr>
          <p:nvPr>
            <p:ph type="title"/>
          </p:nvPr>
        </p:nvSpPr>
        <p:spPr>
          <a:xfrm>
            <a:off x="838200" y="365126"/>
            <a:ext cx="10515600" cy="656152"/>
          </a:xfrm>
        </p:spPr>
        <p:txBody>
          <a:bodyPr>
            <a:normAutofit/>
          </a:bodyPr>
          <a:lstStyle/>
          <a:p>
            <a:r>
              <a:rPr lang="en-US" sz="28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A2E2DDBE-CDD9-9B7C-1032-0F88EDC519DB}"/>
              </a:ext>
            </a:extLst>
          </p:cNvPr>
          <p:cNvSpPr>
            <a:spLocks noGrp="1"/>
          </p:cNvSpPr>
          <p:nvPr>
            <p:ph idx="1"/>
          </p:nvPr>
        </p:nvSpPr>
        <p:spPr>
          <a:xfrm>
            <a:off x="838200" y="1270660"/>
            <a:ext cx="10515600" cy="49063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objectives of the project on obesity prediction based on eating habits and physical activities may include: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develop a predictive model that can accurately predict obesity based on a person's eating habits and physical activities.</a:t>
            </a:r>
          </a:p>
          <a:p>
            <a:r>
              <a:rPr lang="en-US" sz="2000" dirty="0">
                <a:latin typeface="Times New Roman" panose="02020603050405020304" pitchFamily="18" charset="0"/>
                <a:cs typeface="Times New Roman" panose="02020603050405020304" pitchFamily="18" charset="0"/>
              </a:rPr>
              <a:t>To determine the relative importance of different eating and physical activity habits in predicting obesity.</a:t>
            </a:r>
          </a:p>
          <a:p>
            <a:r>
              <a:rPr lang="en-US" sz="2000" dirty="0">
                <a:latin typeface="Times New Roman" panose="02020603050405020304" pitchFamily="18" charset="0"/>
                <a:cs typeface="Times New Roman" panose="02020603050405020304" pitchFamily="18" charset="0"/>
              </a:rPr>
              <a:t>To compare the performance of different predictive algorithms in accurately predicting obesity based on eating habits and physical activities.</a:t>
            </a:r>
          </a:p>
          <a:p>
            <a:r>
              <a:rPr lang="en-US" sz="2000" dirty="0">
                <a:latin typeface="Times New Roman" panose="02020603050405020304" pitchFamily="18" charset="0"/>
                <a:cs typeface="Times New Roman" panose="02020603050405020304" pitchFamily="18" charset="0"/>
              </a:rPr>
              <a:t>To provide insights that can inform public health policies aimed at preventing and managing obesity at a population level.</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57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1880-D4BD-88A7-34F2-25C63F194959}"/>
              </a:ext>
            </a:extLst>
          </p:cNvPr>
          <p:cNvSpPr>
            <a:spLocks noGrp="1"/>
          </p:cNvSpPr>
          <p:nvPr>
            <p:ph type="title"/>
          </p:nvPr>
        </p:nvSpPr>
        <p:spPr>
          <a:xfrm>
            <a:off x="838200" y="365126"/>
            <a:ext cx="10515600" cy="668027"/>
          </a:xfrm>
        </p:spPr>
        <p:txBody>
          <a:bodyPr>
            <a:normAutofit/>
          </a:bodyPr>
          <a:lstStyle/>
          <a:p>
            <a:r>
              <a:rPr lang="en-US" sz="2800" b="1" dirty="0">
                <a:latin typeface="Times New Roman" panose="02020603050405020304" pitchFamily="18" charset="0"/>
                <a:cs typeface="Times New Roman" panose="02020603050405020304" pitchFamily="18" charset="0"/>
              </a:rPr>
              <a:t>Experimental Methodology</a:t>
            </a:r>
          </a:p>
        </p:txBody>
      </p:sp>
      <p:sp>
        <p:nvSpPr>
          <p:cNvPr id="3" name="Content Placeholder 2">
            <a:extLst>
              <a:ext uri="{FF2B5EF4-FFF2-40B4-BE49-F238E27FC236}">
                <a16:creationId xmlns:a16="http://schemas.microsoft.com/office/drawing/2014/main" id="{305C9989-C03A-9BD6-219B-11D8EBAC4034}"/>
              </a:ext>
            </a:extLst>
          </p:cNvPr>
          <p:cNvSpPr>
            <a:spLocks noGrp="1"/>
          </p:cNvSpPr>
          <p:nvPr>
            <p:ph idx="1"/>
          </p:nvPr>
        </p:nvSpPr>
        <p:spPr>
          <a:xfrm>
            <a:off x="838200" y="1258784"/>
            <a:ext cx="10515600" cy="5234090"/>
          </a:xfrm>
        </p:spPr>
        <p:txBody>
          <a:bodyPr>
            <a:normAutofit fontScale="70000" lnSpcReduction="20000"/>
          </a:bodyPr>
          <a:lstStyle/>
          <a:p>
            <a:r>
              <a:rPr lang="en-US" sz="2600" b="1" i="0" u="none" strike="noStrike" dirty="0">
                <a:solidFill>
                  <a:srgbClr val="333333"/>
                </a:solidFill>
                <a:effectLst/>
                <a:latin typeface="Times New Roman" panose="02020603050405020304" pitchFamily="18" charset="0"/>
              </a:rPr>
              <a:t>Data Collection and Exploration: </a:t>
            </a:r>
            <a:r>
              <a:rPr lang="en-US" sz="2600" b="0" i="0" u="none" strike="noStrike" dirty="0">
                <a:solidFill>
                  <a:srgbClr val="333333"/>
                </a:solidFill>
                <a:effectLst/>
                <a:latin typeface="Times New Roman" panose="02020603050405020304" pitchFamily="18" charset="0"/>
              </a:rPr>
              <a:t>We obtained the data from the "UCI Machine Learning Repository", which has 2111 records and 17 attributes of various sorts, including ordinal, categorical, and ratio. Gender, Age, Height, Weight, FAVC, FCVC, SCC, CALC, and others are some of the characteristics.</a:t>
            </a:r>
          </a:p>
          <a:p>
            <a:pPr marL="0" indent="0">
              <a:buNone/>
            </a:pPr>
            <a:endParaRPr lang="en-US" sz="2600" b="0" i="0" u="none" strike="noStrike" dirty="0">
              <a:solidFill>
                <a:srgbClr val="333333"/>
              </a:solidFill>
              <a:effectLst/>
              <a:latin typeface="Times New Roman" panose="02020603050405020304" pitchFamily="18" charset="0"/>
            </a:endParaRPr>
          </a:p>
          <a:p>
            <a:r>
              <a:rPr lang="en-US" sz="2600" b="1" i="0" u="none" strike="noStrike" dirty="0">
                <a:solidFill>
                  <a:srgbClr val="000000"/>
                </a:solidFill>
                <a:effectLst/>
                <a:latin typeface="Times New Roman" panose="02020603050405020304" pitchFamily="18" charset="0"/>
              </a:rPr>
              <a:t>Data Preprocessing and Cleaning:</a:t>
            </a:r>
            <a:r>
              <a:rPr lang="en-US" sz="2600" dirty="0">
                <a:solidFill>
                  <a:srgbClr val="333333"/>
                </a:solidFill>
                <a:latin typeface="Times New Roman" panose="02020603050405020304" pitchFamily="18" charset="0"/>
              </a:rPr>
              <a:t> </a:t>
            </a:r>
            <a:r>
              <a:rPr lang="en-US" sz="2600" b="0" i="0" u="none" strike="noStrike" dirty="0">
                <a:solidFill>
                  <a:srgbClr val="000000"/>
                </a:solidFill>
                <a:effectLst/>
                <a:latin typeface="Times New Roman" panose="02020603050405020304" pitchFamily="18" charset="0"/>
              </a:rPr>
              <a:t>The data was preprocessed to eliminate any missing values or outliers and to standardize it so that each feature would be given equal significance during training.</a:t>
            </a:r>
          </a:p>
          <a:p>
            <a:pPr marL="0" indent="0">
              <a:buNone/>
            </a:pPr>
            <a:endParaRPr lang="en-US" sz="2600" dirty="0">
              <a:solidFill>
                <a:srgbClr val="333333"/>
              </a:solidFill>
              <a:latin typeface="Times New Roman" panose="02020603050405020304" pitchFamily="18" charset="0"/>
            </a:endParaRPr>
          </a:p>
          <a:p>
            <a:pPr algn="just" rtl="0">
              <a:spcBef>
                <a:spcPts val="900"/>
              </a:spcBef>
              <a:spcAft>
                <a:spcPts val="900"/>
              </a:spcAft>
            </a:pPr>
            <a:r>
              <a:rPr lang="en-US" sz="2600" b="1" i="0" u="none" strike="noStrike" dirty="0">
                <a:solidFill>
                  <a:srgbClr val="000000"/>
                </a:solidFill>
                <a:effectLst/>
                <a:latin typeface="Times New Roman" panose="02020603050405020304" pitchFamily="18" charset="0"/>
              </a:rPr>
              <a:t>Data Intuition &amp; Further Exploration:</a:t>
            </a:r>
            <a:r>
              <a:rPr lang="en-US" sz="2600" b="1" i="0" u="none" strike="noStrike" dirty="0">
                <a:solidFill>
                  <a:srgbClr val="333333"/>
                </a:solidFill>
                <a:effectLst/>
                <a:latin typeface="Times New Roman" panose="02020603050405020304" pitchFamily="18" charset="0"/>
              </a:rPr>
              <a:t> </a:t>
            </a:r>
            <a:r>
              <a:rPr lang="en-US" sz="2600" b="0" i="0" u="none" strike="noStrike" dirty="0">
                <a:solidFill>
                  <a:srgbClr val="000000"/>
                </a:solidFill>
                <a:effectLst/>
                <a:latin typeface="Times New Roman" panose="02020603050405020304" pitchFamily="18" charset="0"/>
              </a:rPr>
              <a:t>In order to fully comprehend the data, we will conduct analysis on visualizations of categorical variables and also perform the correlation prediction on number of records and obesity levels in this stage.</a:t>
            </a:r>
          </a:p>
          <a:p>
            <a:pPr marL="0" indent="0" algn="just" rtl="0">
              <a:spcBef>
                <a:spcPts val="900"/>
              </a:spcBef>
              <a:spcAft>
                <a:spcPts val="900"/>
              </a:spcAft>
              <a:buNone/>
            </a:pPr>
            <a:endParaRPr lang="en-US" sz="26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US" sz="2600" b="1" i="0" u="none" strike="noStrike" dirty="0">
                <a:solidFill>
                  <a:srgbClr val="000000"/>
                </a:solidFill>
                <a:effectLst/>
                <a:latin typeface="Times New Roman" panose="02020603050405020304" pitchFamily="18" charset="0"/>
              </a:rPr>
              <a:t>Feature Selection:</a:t>
            </a:r>
            <a:r>
              <a:rPr lang="en-US" sz="2600" b="0" i="0" u="none" strike="noStrike" dirty="0">
                <a:solidFill>
                  <a:srgbClr val="000000"/>
                </a:solidFill>
                <a:effectLst/>
                <a:latin typeface="Times New Roman" panose="02020603050405020304" pitchFamily="18" charset="0"/>
              </a:rPr>
              <a:t> The essential features for predicting obesity were determined using feature selection approaches. The predictive algorithms received their input from the chosen features. Adding dummy variables for features like gender, family history of obesity, </a:t>
            </a:r>
            <a:r>
              <a:rPr lang="en-US" sz="2600" b="0" i="0" u="none" strike="noStrike" dirty="0" err="1">
                <a:solidFill>
                  <a:srgbClr val="000000"/>
                </a:solidFill>
                <a:effectLst/>
                <a:latin typeface="Times New Roman" panose="02020603050405020304" pitchFamily="18" charset="0"/>
              </a:rPr>
              <a:t>NObeyesdad</a:t>
            </a:r>
            <a:r>
              <a:rPr lang="en-US" sz="2600" b="0" i="0" u="none" strike="noStrike" dirty="0">
                <a:solidFill>
                  <a:srgbClr val="000000"/>
                </a:solidFill>
                <a:effectLst/>
                <a:latin typeface="Times New Roman" panose="02020603050405020304" pitchFamily="18" charset="0"/>
              </a:rPr>
              <a:t>, FAVC, CALC, smoking, SCC, etc., and dividing the data into features and target variables</a:t>
            </a:r>
          </a:p>
          <a:p>
            <a:pPr marL="0" indent="0" algn="just" rtl="0">
              <a:spcBef>
                <a:spcPts val="0"/>
              </a:spcBef>
              <a:spcAft>
                <a:spcPts val="0"/>
              </a:spcAft>
              <a:buNone/>
            </a:pPr>
            <a:endParaRPr lang="en-US" sz="2300" b="0" i="0" u="none" strike="noStrike" dirty="0">
              <a:solidFill>
                <a:srgbClr val="000000"/>
              </a:solidFill>
              <a:effectLst/>
            </a:endParaRPr>
          </a:p>
          <a:p>
            <a:pPr marL="0" indent="0">
              <a:buNone/>
            </a:pPr>
            <a:br>
              <a:rPr lang="en-US" sz="2300" dirty="0"/>
            </a:br>
            <a:br>
              <a:rPr lang="en-US" dirty="0"/>
            </a:br>
            <a:br>
              <a:rPr lang="en-US" dirty="0"/>
            </a:br>
            <a:br>
              <a:rPr lang="en-US" dirty="0"/>
            </a:br>
            <a:endParaRPr lang="en-US" b="0" i="0" u="none" strike="noStrike" dirty="0">
              <a:solidFill>
                <a:srgbClr val="000000"/>
              </a:solidFill>
              <a:effectLst/>
            </a:endParaRPr>
          </a:p>
        </p:txBody>
      </p:sp>
    </p:spTree>
    <p:extLst>
      <p:ext uri="{BB962C8B-B14F-4D97-AF65-F5344CB8AC3E}">
        <p14:creationId xmlns:p14="http://schemas.microsoft.com/office/powerpoint/2010/main" val="319076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32DB-977F-865D-1B13-D74A5288832A}"/>
              </a:ext>
            </a:extLst>
          </p:cNvPr>
          <p:cNvSpPr>
            <a:spLocks noGrp="1"/>
          </p:cNvSpPr>
          <p:nvPr>
            <p:ph type="title"/>
          </p:nvPr>
        </p:nvSpPr>
        <p:spPr>
          <a:xfrm>
            <a:off x="838200" y="108011"/>
            <a:ext cx="10515600" cy="462005"/>
          </a:xfrm>
        </p:spPr>
        <p:txBody>
          <a:bodyPr>
            <a:normAutofit/>
          </a:bodyPr>
          <a:lstStyle/>
          <a:p>
            <a:pPr algn="r"/>
            <a:r>
              <a:rPr lang="en-US" sz="1800" b="1" i="1" dirty="0">
                <a:latin typeface="Times New Roman" panose="02020603050405020304" pitchFamily="18" charset="0"/>
                <a:cs typeface="Times New Roman" panose="02020603050405020304" pitchFamily="18" charset="0"/>
              </a:rPr>
              <a:t>To be continued….</a:t>
            </a:r>
          </a:p>
        </p:txBody>
      </p:sp>
      <p:sp>
        <p:nvSpPr>
          <p:cNvPr id="3" name="Content Placeholder 2">
            <a:extLst>
              <a:ext uri="{FF2B5EF4-FFF2-40B4-BE49-F238E27FC236}">
                <a16:creationId xmlns:a16="http://schemas.microsoft.com/office/drawing/2014/main" id="{00041213-1E2C-C51E-7CBA-308BA3A616F0}"/>
              </a:ext>
            </a:extLst>
          </p:cNvPr>
          <p:cNvSpPr>
            <a:spLocks noGrp="1"/>
          </p:cNvSpPr>
          <p:nvPr>
            <p:ph idx="1"/>
          </p:nvPr>
        </p:nvSpPr>
        <p:spPr>
          <a:xfrm>
            <a:off x="838200" y="665018"/>
            <a:ext cx="10515600" cy="5961413"/>
          </a:xfrm>
        </p:spPr>
        <p:txBody>
          <a:bodyPr>
            <a:normAutofit/>
          </a:bodyPr>
          <a:lstStyle/>
          <a:p>
            <a:r>
              <a:rPr lang="en-US" sz="1800" b="1" i="0" u="none" strike="noStrike" dirty="0">
                <a:solidFill>
                  <a:srgbClr val="000000"/>
                </a:solidFill>
                <a:effectLst/>
                <a:latin typeface="Times New Roman" panose="02020603050405020304" pitchFamily="18" charset="0"/>
              </a:rPr>
              <a:t>Model Training: </a:t>
            </a:r>
            <a:r>
              <a:rPr lang="en-US" sz="1800" b="0" i="0" u="none" strike="noStrike" dirty="0">
                <a:solidFill>
                  <a:srgbClr val="000000"/>
                </a:solidFill>
                <a:effectLst/>
                <a:latin typeface="Times New Roman" panose="02020603050405020304" pitchFamily="18" charset="0"/>
              </a:rPr>
              <a:t>On the training dataset, we trained various predictive algorithms, such as random forest, logistic regression, KNN, and decision tree. Accuracy criteria including the confusion matrix and F1 score were used to evaluate the performance of each model. We have train and test data sets 70% and 30% respectively.  The training data and target data are assigned respectively. We have trained each model with three different parameters and compared the best model based on accuracy.</a:t>
            </a:r>
            <a:endParaRPr lang="en-US" sz="1800" b="0" i="0" u="none" strike="noStrike" dirty="0">
              <a:solidFill>
                <a:srgbClr val="000000"/>
              </a:solidFill>
              <a:effectLst/>
            </a:endParaRPr>
          </a:p>
          <a:p>
            <a:pPr marL="0" indent="0">
              <a:buNone/>
            </a:pPr>
            <a:endParaRPr lang="en-US" sz="1800" b="1" i="0" u="none" strike="noStrike" dirty="0">
              <a:solidFill>
                <a:srgbClr val="000000"/>
              </a:solidFill>
              <a:effectLst/>
              <a:latin typeface="Times New Roman" panose="02020603050405020304" pitchFamily="18" charset="0"/>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Model Evaluation: </a:t>
            </a:r>
            <a:r>
              <a:rPr lang="en-US" sz="1800" b="0" i="0" u="none" strike="noStrike" dirty="0">
                <a:solidFill>
                  <a:srgbClr val="000000"/>
                </a:solidFill>
                <a:effectLst/>
                <a:latin typeface="Times New Roman" panose="02020603050405020304" pitchFamily="18" charset="0"/>
              </a:rPr>
              <a:t>The most accurate models were tested against the testing dataset to determine how well they predicted obesity. To find the most precise forecasting algorithm, the performance of each model was compared. We performed hyperparameter tuning on the top three models KNN, Decision tree, and random forest method based on scalar data and min-max data. </a:t>
            </a:r>
          </a:p>
          <a:p>
            <a:endParaRPr lang="en-US" sz="18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Result Analysis: </a:t>
            </a:r>
            <a:r>
              <a:rPr lang="en-US" sz="1800" b="0" i="0" u="none" strike="noStrike" dirty="0">
                <a:solidFill>
                  <a:srgbClr val="000000"/>
                </a:solidFill>
                <a:effectLst/>
                <a:latin typeface="Times New Roman" panose="02020603050405020304" pitchFamily="18" charset="0"/>
              </a:rPr>
              <a:t>In order to determine the characteristics that are most crucial for predicting obesity and to learn more about the connections between physical activity, eating habits, and obesity, we studied the results. According to the results, the random forest model is the most accurate with a score of 0.821, followed by decision trees and KNN, and logistic regression model has the lowest accuracy.</a:t>
            </a:r>
            <a:r>
              <a:rPr lang="en-US" sz="1800" b="1" i="0" u="none" strike="noStrike" dirty="0">
                <a:solidFill>
                  <a:srgbClr val="000000"/>
                </a:solidFill>
                <a:effectLst/>
                <a:latin typeface="Times New Roman" panose="02020603050405020304" pitchFamily="18" charset="0"/>
              </a:rPr>
              <a:t> </a:t>
            </a:r>
            <a:endParaRPr lang="en-US" sz="1200" b="0" i="0" u="none" strike="noStrike" dirty="0">
              <a:solidFill>
                <a:srgbClr val="000000"/>
              </a:solidFill>
              <a:effectLst/>
            </a:endParaRPr>
          </a:p>
          <a:p>
            <a:pPr marL="0" indent="0">
              <a:buNone/>
            </a:pPr>
            <a:br>
              <a:rPr lang="en-US" sz="1200" dirty="0"/>
            </a:br>
            <a:br>
              <a:rPr lang="en-US" sz="1200" dirty="0"/>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02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458F-1FA9-A403-6BA7-B3F94C5F811F}"/>
              </a:ext>
            </a:extLst>
          </p:cNvPr>
          <p:cNvSpPr>
            <a:spLocks noGrp="1"/>
          </p:cNvSpPr>
          <p:nvPr>
            <p:ph type="title"/>
          </p:nvPr>
        </p:nvSpPr>
        <p:spPr>
          <a:xfrm>
            <a:off x="838200" y="210746"/>
            <a:ext cx="10515600" cy="644277"/>
          </a:xfrm>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C18E2B2B-5100-F516-F78D-3684052277DA}"/>
              </a:ext>
            </a:extLst>
          </p:cNvPr>
          <p:cNvSpPr>
            <a:spLocks noGrp="1"/>
          </p:cNvSpPr>
          <p:nvPr>
            <p:ph idx="1"/>
          </p:nvPr>
        </p:nvSpPr>
        <p:spPr>
          <a:xfrm>
            <a:off x="838200" y="855022"/>
            <a:ext cx="10515600" cy="5792231"/>
          </a:xfrm>
        </p:spPr>
        <p:txBody>
          <a:bodyPr/>
          <a:lstStyle/>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Analysis on categorical variables:</a:t>
            </a:r>
            <a:r>
              <a:rPr lang="en-US" dirty="0">
                <a:solidFill>
                  <a:srgbClr val="000000"/>
                </a:solidFill>
              </a:rPr>
              <a:t> </a:t>
            </a:r>
            <a:r>
              <a:rPr lang="en-US" sz="1800" b="0" i="0" u="none" strike="noStrike" dirty="0">
                <a:solidFill>
                  <a:srgbClr val="000000"/>
                </a:solidFill>
                <a:effectLst/>
                <a:latin typeface="Times New Roman" panose="02020603050405020304" pitchFamily="18" charset="0"/>
              </a:rPr>
              <a:t>We are studying the various variables using a graphical representation of the data. </a:t>
            </a:r>
          </a:p>
          <a:p>
            <a:pPr marL="0" indent="0" algn="just" rtl="0">
              <a:spcBef>
                <a:spcPts val="0"/>
              </a:spcBef>
              <a:spcAft>
                <a:spcPts val="0"/>
              </a:spcAft>
              <a:buNone/>
            </a:pPr>
            <a:endParaRPr lang="en-US" b="0" i="0" u="none" strike="noStrike" dirty="0">
              <a:solidFill>
                <a:srgbClr val="000000"/>
              </a:solidFill>
              <a:effectLst/>
            </a:endParaRPr>
          </a:p>
        </p:txBody>
      </p:sp>
      <p:pic>
        <p:nvPicPr>
          <p:cNvPr id="5" name="Picture 4" descr="Chart, bar chart&#10;&#10;Description automatically generated">
            <a:extLst>
              <a:ext uri="{FF2B5EF4-FFF2-40B4-BE49-F238E27FC236}">
                <a16:creationId xmlns:a16="http://schemas.microsoft.com/office/drawing/2014/main" id="{630423C5-E87A-59B0-9467-77AED38D3D68}"/>
              </a:ext>
            </a:extLst>
          </p:cNvPr>
          <p:cNvPicPr>
            <a:picLocks noChangeAspect="1"/>
          </p:cNvPicPr>
          <p:nvPr/>
        </p:nvPicPr>
        <p:blipFill>
          <a:blip r:embed="rId2"/>
          <a:stretch>
            <a:fillRect/>
          </a:stretch>
        </p:blipFill>
        <p:spPr>
          <a:xfrm>
            <a:off x="1400174" y="1756017"/>
            <a:ext cx="9953625" cy="4559058"/>
          </a:xfrm>
          <a:prstGeom prst="rect">
            <a:avLst/>
          </a:prstGeom>
        </p:spPr>
      </p:pic>
    </p:spTree>
    <p:extLst>
      <p:ext uri="{BB962C8B-B14F-4D97-AF65-F5344CB8AC3E}">
        <p14:creationId xmlns:p14="http://schemas.microsoft.com/office/powerpoint/2010/main" val="112316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3B40-47E6-5621-B7AE-6AA69B887E28}"/>
              </a:ext>
            </a:extLst>
          </p:cNvPr>
          <p:cNvSpPr>
            <a:spLocks noGrp="1"/>
          </p:cNvSpPr>
          <p:nvPr>
            <p:ph type="title"/>
          </p:nvPr>
        </p:nvSpPr>
        <p:spPr>
          <a:xfrm>
            <a:off x="838200" y="165100"/>
            <a:ext cx="10515600" cy="713673"/>
          </a:xfrm>
        </p:spPr>
        <p:txBody>
          <a:bodyPr>
            <a:normAutofit/>
          </a:bodyPr>
          <a:lstStyle/>
          <a:p>
            <a:pPr algn="r"/>
            <a:r>
              <a:rPr lang="en-US" sz="1800" b="1" i="1" dirty="0">
                <a:latin typeface="Times New Roman" panose="02020603050405020304" pitchFamily="18" charset="0"/>
                <a:cs typeface="Times New Roman" panose="02020603050405020304" pitchFamily="18" charset="0"/>
              </a:rPr>
              <a:t>To be continued….</a:t>
            </a:r>
          </a:p>
        </p:txBody>
      </p:sp>
      <p:pic>
        <p:nvPicPr>
          <p:cNvPr id="5" name="Content Placeholder 4" descr="Chart, waterfall chart&#10;&#10;Description automatically generated">
            <a:extLst>
              <a:ext uri="{FF2B5EF4-FFF2-40B4-BE49-F238E27FC236}">
                <a16:creationId xmlns:a16="http://schemas.microsoft.com/office/drawing/2014/main" id="{BC6666EC-447A-34A7-2E37-153F70F702A1}"/>
              </a:ext>
            </a:extLst>
          </p:cNvPr>
          <p:cNvPicPr>
            <a:picLocks noGrp="1" noChangeAspect="1"/>
          </p:cNvPicPr>
          <p:nvPr>
            <p:ph idx="1"/>
          </p:nvPr>
        </p:nvPicPr>
        <p:blipFill>
          <a:blip r:embed="rId2"/>
          <a:stretch>
            <a:fillRect/>
          </a:stretch>
        </p:blipFill>
        <p:spPr>
          <a:xfrm>
            <a:off x="838200" y="1300163"/>
            <a:ext cx="10515600" cy="4672011"/>
          </a:xfrm>
        </p:spPr>
      </p:pic>
    </p:spTree>
    <p:extLst>
      <p:ext uri="{BB962C8B-B14F-4D97-AF65-F5344CB8AC3E}">
        <p14:creationId xmlns:p14="http://schemas.microsoft.com/office/powerpoint/2010/main" val="275509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1700-E62C-B5C5-25B6-0547D52F5226}"/>
              </a:ext>
            </a:extLst>
          </p:cNvPr>
          <p:cNvSpPr>
            <a:spLocks noGrp="1"/>
          </p:cNvSpPr>
          <p:nvPr>
            <p:ph type="title"/>
          </p:nvPr>
        </p:nvSpPr>
        <p:spPr>
          <a:xfrm>
            <a:off x="723900" y="117474"/>
            <a:ext cx="10629900" cy="563563"/>
          </a:xfrm>
        </p:spPr>
        <p:txBody>
          <a:bodyPr>
            <a:normAutofit/>
          </a:bodyPr>
          <a:lstStyle/>
          <a:p>
            <a:pPr algn="r"/>
            <a:r>
              <a:rPr lang="en-US" sz="1800" b="1" i="1" dirty="0">
                <a:latin typeface="Times New Roman" panose="02020603050405020304" pitchFamily="18" charset="0"/>
                <a:cs typeface="Times New Roman" panose="02020603050405020304" pitchFamily="18" charset="0"/>
              </a:rPr>
              <a:t>To be continued…</a:t>
            </a:r>
          </a:p>
        </p:txBody>
      </p:sp>
      <p:pic>
        <p:nvPicPr>
          <p:cNvPr id="5" name="Content Placeholder 4" descr="Chart, bar chart&#10;&#10;Description automatically generated">
            <a:extLst>
              <a:ext uri="{FF2B5EF4-FFF2-40B4-BE49-F238E27FC236}">
                <a16:creationId xmlns:a16="http://schemas.microsoft.com/office/drawing/2014/main" id="{3D65FB74-F1A4-D93F-7B24-2B470A5264D5}"/>
              </a:ext>
            </a:extLst>
          </p:cNvPr>
          <p:cNvPicPr>
            <a:picLocks noGrp="1" noChangeAspect="1"/>
          </p:cNvPicPr>
          <p:nvPr>
            <p:ph idx="1"/>
          </p:nvPr>
        </p:nvPicPr>
        <p:blipFill>
          <a:blip r:embed="rId2"/>
          <a:stretch>
            <a:fillRect/>
          </a:stretch>
        </p:blipFill>
        <p:spPr>
          <a:xfrm>
            <a:off x="838200" y="1000125"/>
            <a:ext cx="10515600" cy="5172075"/>
          </a:xfrm>
        </p:spPr>
      </p:pic>
    </p:spTree>
    <p:extLst>
      <p:ext uri="{BB962C8B-B14F-4D97-AF65-F5344CB8AC3E}">
        <p14:creationId xmlns:p14="http://schemas.microsoft.com/office/powerpoint/2010/main" val="4196440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1474</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Final Project   Title: Obesity Prediction based on Eating Habits and Physical Activities  Group 9  CSCE 5380 Section 002 – Data Mining (Spring 2023) </vt:lpstr>
      <vt:lpstr>Table of Contents</vt:lpstr>
      <vt:lpstr>Introduction</vt:lpstr>
      <vt:lpstr>Objectives</vt:lpstr>
      <vt:lpstr>Experimental Methodology</vt:lpstr>
      <vt:lpstr>To be continued….</vt:lpstr>
      <vt:lpstr>Results</vt:lpstr>
      <vt:lpstr>To be continued….</vt:lpstr>
      <vt:lpstr>To be continued…</vt:lpstr>
      <vt:lpstr>To be continued…</vt:lpstr>
      <vt:lpstr>To be continued….</vt:lpstr>
      <vt:lpstr>To be continued….</vt:lpstr>
      <vt:lpstr>PowerPoint Presentation</vt:lpstr>
      <vt:lpstr>Conclusion</vt:lpstr>
      <vt:lpstr>Limitations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Title: Obesity Prediction based on Eating Habits and Physical Activities  CSCE 5380 Section 002 – Data Mining (Spring 2023 1)</dc:title>
  <dc:creator>Thimmapuram, Chathurya</dc:creator>
  <cp:lastModifiedBy>nikhil makkena</cp:lastModifiedBy>
  <cp:revision>5</cp:revision>
  <dcterms:created xsi:type="dcterms:W3CDTF">2023-04-19T02:17:06Z</dcterms:created>
  <dcterms:modified xsi:type="dcterms:W3CDTF">2023-04-19T04:46:19Z</dcterms:modified>
</cp:coreProperties>
</file>