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4673"/>
  </p:normalViewPr>
  <p:slideViewPr>
    <p:cSldViewPr snapToGrid="0" snapToObjects="1">
      <p:cViewPr>
        <p:scale>
          <a:sx n="142" d="100"/>
          <a:sy n="142" d="100"/>
        </p:scale>
        <p:origin x="71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FE6-ED0A-DA4E-8072-052125F35957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AD281-8595-1E48-AA29-7A3BDCE44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14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AD281-8595-1E48-AA29-7A3BDCE4404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1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43C9-9335-6B43-B416-1512C3D4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B2E2E-CA25-6E4C-8FFE-BA934E27F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685D-DCA9-6041-9B39-C24BFDCC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FBF5-7B75-5E4C-8859-C9F44894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C0B9-0B51-0C49-8317-84CE003D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6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DCDB-91B3-0D43-8786-489D01C9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E3BD8-4230-6843-B86A-C2E7FC327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5B172-8C6B-8846-AEC5-D9F22AE3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A72B-0C0D-3943-B04E-81D21BF0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E42FE-FB9F-9847-BA1E-BE54C1C5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F4A18-48F9-8A4F-879A-8E78CE334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6050A-F758-4B4A-9B3B-5E01DDE43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B31E-1340-974D-9477-866D8EF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91E0-E599-7F46-82EB-696BB75A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2FE0-4159-114E-AE99-0C21ECB1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7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3203-CADF-1F46-A253-0138B134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1B66-7E17-B240-9A34-56F94F6A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F150-FAE1-4242-BC8D-72462E32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E8F6-2E89-DB43-AB90-9CA77A58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B395-2461-2F48-82C8-647F4855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10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38C3-A21C-674F-8A7F-1EF4A6A1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63CCC-120A-5F47-AE7A-7486AA527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F5B8-7315-6045-82A6-4C723633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93A9-469B-C04B-8419-686C6CAB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336E-858A-1745-967D-7C0976D4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67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08E3-0E8A-1B49-A39F-A1CC5591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693E-E266-8543-9C3A-78F1B9014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AECDE-15D8-3548-942F-3758DAFC2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41B2-9B07-2C43-9DED-B154B22F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6C99-F0B6-A940-94D3-65C5CE4A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C6225-C2F9-AA42-B261-2EC4CE60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12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B61B-A24D-2B43-AAFA-789C1AE0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F27F-938A-B047-8B61-F8575602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E628B-4AD9-E24B-B4AE-4AF375B72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41D90-7B02-6346-8C0A-31D61B960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53C42-A54C-434D-A406-D9642FCC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348A3-86A5-B946-BE3C-E4AB6224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41020-F18A-E44C-B90B-68F5B3BF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F1E6E-E353-714D-A186-AAAC25E6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9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C6B0-27EC-654A-8057-84A4F431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0A8B0-63B3-DE4F-A44E-FF7D65D0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138D4-3738-A14E-8299-6A3DC689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5E706-F59D-C441-93D0-A682D024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98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84196-05B8-D948-81B0-D0774242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C0403-BCF6-2546-9E49-A8D298C5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D6671-9719-2247-B0CB-9F32970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64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C2F7-EEB3-034C-9454-82CE24AF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9FC6-1B97-5F46-A726-C8CCBFCD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000BB-752D-4C42-B54A-B247F8257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A6CC5-7996-F245-96C4-88A154C0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3DBEB-FF85-9E4B-B43A-420D15E5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598D5-5FF2-A948-A7E6-B960BD57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62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47AA-96E1-534C-9A9E-2F948BD8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5D9E0-BA89-064A-B6B4-2D5EB8870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E6E43-7A1B-0649-B8C3-C0D7080D7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529A3-E019-A844-81D4-1354DD87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002D-0E50-6048-984C-08406E84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0E99-4A47-5943-8AD7-27EC5C62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1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3E274-24DB-3946-BD0C-D417C497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9414-431C-CD43-95FC-2C8A93F68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03350-2915-D94D-BF5D-CF74E8036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18F1-D049-3B40-BBDE-1C1FE885FB65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52DC7-4C5C-804C-B968-A442E6D5C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40DD-6329-0644-BB67-1B76E4FA0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44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38B2985D-80CA-B84E-A12D-34D3C13F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5" y="6117039"/>
            <a:ext cx="291272" cy="299839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18A384C-50FC-6D48-9F40-29955B8FECFF}"/>
              </a:ext>
            </a:extLst>
          </p:cNvPr>
          <p:cNvSpPr/>
          <p:nvPr/>
        </p:nvSpPr>
        <p:spPr>
          <a:xfrm>
            <a:off x="83976" y="2188101"/>
            <a:ext cx="11995729" cy="397108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u="sng" dirty="0" err="1">
                <a:solidFill>
                  <a:srgbClr val="00B050"/>
                </a:solidFill>
              </a:rPr>
              <a:t>EventAcquisition</a:t>
            </a:r>
            <a:endParaRPr lang="en-GB" u="sng" dirty="0">
              <a:solidFill>
                <a:srgbClr val="00B05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59CF8ED-BC51-5B48-8723-59BA800C2CD1}"/>
              </a:ext>
            </a:extLst>
          </p:cNvPr>
          <p:cNvSpPr/>
          <p:nvPr/>
        </p:nvSpPr>
        <p:spPr>
          <a:xfrm>
            <a:off x="9883979" y="3973812"/>
            <a:ext cx="2195726" cy="218537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1FB697E-6D8F-A645-9D62-95728B24B022}"/>
              </a:ext>
            </a:extLst>
          </p:cNvPr>
          <p:cNvSpPr/>
          <p:nvPr/>
        </p:nvSpPr>
        <p:spPr>
          <a:xfrm>
            <a:off x="9896721" y="3986812"/>
            <a:ext cx="2268293" cy="249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633C42-79AA-2846-8591-C56A378E5AE8}"/>
              </a:ext>
            </a:extLst>
          </p:cNvPr>
          <p:cNvSpPr/>
          <p:nvPr/>
        </p:nvSpPr>
        <p:spPr>
          <a:xfrm>
            <a:off x="229349" y="603999"/>
            <a:ext cx="1572154" cy="669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Signal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B050"/>
                </a:solidFill>
              </a:rPr>
              <a:t>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B050"/>
                </a:solidFill>
              </a:rPr>
              <a:t>Arrival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B050"/>
                </a:solidFill>
              </a:rPr>
              <a:t>Pulse width (spread of times)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04F5F-BDE8-D647-A0FF-0C2EB1947504}"/>
              </a:ext>
            </a:extLst>
          </p:cNvPr>
          <p:cNvSpPr/>
          <p:nvPr/>
        </p:nvSpPr>
        <p:spPr>
          <a:xfrm>
            <a:off x="229349" y="1414445"/>
            <a:ext cx="1572154" cy="49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NSB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B050"/>
                </a:solidFill>
              </a:rPr>
              <a:t>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D0114-CC7B-2D40-920C-52C05B6C89F7}"/>
              </a:ext>
            </a:extLst>
          </p:cNvPr>
          <p:cNvSpPr/>
          <p:nvPr/>
        </p:nvSpPr>
        <p:spPr>
          <a:xfrm>
            <a:off x="2888729" y="735303"/>
            <a:ext cx="2931303" cy="1021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Photosensor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PDE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SPE Spectrum (ENF-&gt;OPCT + SPE sigma)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800" dirty="0">
                <a:solidFill>
                  <a:srgbClr val="7030A0"/>
                </a:solidFill>
              </a:rPr>
              <a:t>Gain [electronic noise]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800" dirty="0">
                <a:solidFill>
                  <a:srgbClr val="7030A0"/>
                </a:solidFill>
              </a:rPr>
              <a:t>DCR [NSB Source]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Time resolution/jitter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D05157-16AD-544C-9190-D43ECC6AFFD8}"/>
              </a:ext>
            </a:extLst>
          </p:cNvPr>
          <p:cNvSpPr/>
          <p:nvPr/>
        </p:nvSpPr>
        <p:spPr>
          <a:xfrm>
            <a:off x="126945" y="2573423"/>
            <a:ext cx="4240414" cy="13366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u="sng" dirty="0">
                <a:solidFill>
                  <a:sysClr val="windowText" lastClr="000000"/>
                </a:solidFill>
              </a:rPr>
              <a:t>Analogue Electronics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rgbClr val="00B050"/>
                </a:solidFill>
              </a:rPr>
              <a:t>EventAcquisition.get_continuous_readout</a:t>
            </a:r>
            <a:endParaRPr lang="en-GB" sz="800" dirty="0">
              <a:solidFill>
                <a:srgbClr val="00B050"/>
              </a:solidFill>
            </a:endParaRPr>
          </a:p>
          <a:p>
            <a:endParaRPr lang="en-GB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955C5F-86DF-4C41-A271-3E4D235019D5}"/>
              </a:ext>
            </a:extLst>
          </p:cNvPr>
          <p:cNvCxnSpPr>
            <a:cxnSpLocks/>
          </p:cNvCxnSpPr>
          <p:nvPr/>
        </p:nvCxnSpPr>
        <p:spPr>
          <a:xfrm>
            <a:off x="5815480" y="1117631"/>
            <a:ext cx="15252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AD45B9-1A0A-364C-ADE2-9B4E3A675B89}"/>
              </a:ext>
            </a:extLst>
          </p:cNvPr>
          <p:cNvSpPr txBox="1"/>
          <p:nvPr/>
        </p:nvSpPr>
        <p:spPr>
          <a:xfrm>
            <a:off x="5756881" y="883478"/>
            <a:ext cx="154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Signal </a:t>
            </a:r>
            <a:r>
              <a:rPr lang="en-GB" sz="1200" dirty="0">
                <a:solidFill>
                  <a:srgbClr val="00B050"/>
                </a:solidFill>
              </a:rPr>
              <a:t>Photoelectrons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31985C-CE5C-B346-94D9-AB0D9976B30B}"/>
              </a:ext>
            </a:extLst>
          </p:cNvPr>
          <p:cNvSpPr txBox="1"/>
          <p:nvPr/>
        </p:nvSpPr>
        <p:spPr>
          <a:xfrm>
            <a:off x="1761714" y="883478"/>
            <a:ext cx="1101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Signal Photons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E12E18-B291-B748-B69F-D8CCD17956CC}"/>
              </a:ext>
            </a:extLst>
          </p:cNvPr>
          <p:cNvCxnSpPr>
            <a:cxnSpLocks/>
          </p:cNvCxnSpPr>
          <p:nvPr/>
        </p:nvCxnSpPr>
        <p:spPr>
          <a:xfrm>
            <a:off x="1801503" y="1117631"/>
            <a:ext cx="110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2D0EDC-5B6A-1C4C-A30E-AC6B73A74273}"/>
              </a:ext>
            </a:extLst>
          </p:cNvPr>
          <p:cNvSpPr txBox="1"/>
          <p:nvPr/>
        </p:nvSpPr>
        <p:spPr>
          <a:xfrm>
            <a:off x="1750320" y="1323957"/>
            <a:ext cx="987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NSB Photons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5A745-01EC-5E4C-A187-75EA24F6AAD3}"/>
              </a:ext>
            </a:extLst>
          </p:cNvPr>
          <p:cNvCxnSpPr>
            <a:cxnSpLocks/>
          </p:cNvCxnSpPr>
          <p:nvPr/>
        </p:nvCxnSpPr>
        <p:spPr>
          <a:xfrm>
            <a:off x="1801503" y="1543738"/>
            <a:ext cx="110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73557D-CE77-8F40-AF71-09965D5E746B}"/>
              </a:ext>
            </a:extLst>
          </p:cNvPr>
          <p:cNvSpPr txBox="1"/>
          <p:nvPr/>
        </p:nvSpPr>
        <p:spPr>
          <a:xfrm>
            <a:off x="5769689" y="1323957"/>
            <a:ext cx="1426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NSB </a:t>
            </a:r>
            <a:r>
              <a:rPr lang="en-GB" sz="1200" dirty="0">
                <a:solidFill>
                  <a:srgbClr val="00B050"/>
                </a:solidFill>
              </a:rPr>
              <a:t>Photoelectrons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5FC842-F973-A64F-B44C-88C72D43D556}"/>
              </a:ext>
            </a:extLst>
          </p:cNvPr>
          <p:cNvCxnSpPr>
            <a:cxnSpLocks/>
          </p:cNvCxnSpPr>
          <p:nvPr/>
        </p:nvCxnSpPr>
        <p:spPr>
          <a:xfrm>
            <a:off x="5815480" y="1548232"/>
            <a:ext cx="15296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CF4186-1EB3-1C45-A025-DC90F566FB9D}"/>
              </a:ext>
            </a:extLst>
          </p:cNvPr>
          <p:cNvSpPr txBox="1"/>
          <p:nvPr/>
        </p:nvSpPr>
        <p:spPr>
          <a:xfrm>
            <a:off x="7336665" y="862292"/>
            <a:ext cx="356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54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65C6B1-DFE5-5341-9C27-F8EE47FFB9A4}"/>
              </a:ext>
            </a:extLst>
          </p:cNvPr>
          <p:cNvSpPr txBox="1"/>
          <p:nvPr/>
        </p:nvSpPr>
        <p:spPr>
          <a:xfrm>
            <a:off x="8069232" y="1260404"/>
            <a:ext cx="163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Photoelectrons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A49F47-92B8-7543-85A3-4D28F00F0BB8}"/>
              </a:ext>
            </a:extLst>
          </p:cNvPr>
          <p:cNvSpPr/>
          <p:nvPr/>
        </p:nvSpPr>
        <p:spPr>
          <a:xfrm>
            <a:off x="156755" y="172014"/>
            <a:ext cx="9549207" cy="1828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u="sng" dirty="0" err="1">
                <a:solidFill>
                  <a:srgbClr val="00B050"/>
                </a:solidFill>
              </a:rPr>
              <a:t>PhotoelectronSource</a:t>
            </a:r>
            <a:endParaRPr lang="en-GB" u="sng" dirty="0">
              <a:solidFill>
                <a:srgbClr val="00B05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4F2F51-E135-E048-BADA-45939A3AF7CA}"/>
              </a:ext>
            </a:extLst>
          </p:cNvPr>
          <p:cNvSpPr>
            <a:spLocks noChangeAspect="1"/>
          </p:cNvSpPr>
          <p:nvPr/>
        </p:nvSpPr>
        <p:spPr>
          <a:xfrm>
            <a:off x="373491" y="639573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1C813-FF85-3141-9E2B-C4476C17EAA9}"/>
              </a:ext>
            </a:extLst>
          </p:cNvPr>
          <p:cNvSpPr txBox="1"/>
          <p:nvPr/>
        </p:nvSpPr>
        <p:spPr>
          <a:xfrm>
            <a:off x="494096" y="6340594"/>
            <a:ext cx="2190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 equivalent in simulation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97597D-9D36-B345-94BC-49AB0CBBE180}"/>
              </a:ext>
            </a:extLst>
          </p:cNvPr>
          <p:cNvSpPr/>
          <p:nvPr/>
        </p:nvSpPr>
        <p:spPr>
          <a:xfrm>
            <a:off x="1481937" y="3097449"/>
            <a:ext cx="1468733" cy="669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Pulse Shaping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Shape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Convolution with Photoelectrons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9E7E8F-3397-E846-9B07-69B787792E87}"/>
              </a:ext>
            </a:extLst>
          </p:cNvPr>
          <p:cNvSpPr>
            <a:spLocks noChangeAspect="1"/>
          </p:cNvSpPr>
          <p:nvPr/>
        </p:nvSpPr>
        <p:spPr>
          <a:xfrm>
            <a:off x="373491" y="6596651"/>
            <a:ext cx="180000" cy="18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CB1460-EF99-014B-856F-3FA78673C3B8}"/>
              </a:ext>
            </a:extLst>
          </p:cNvPr>
          <p:cNvSpPr txBox="1"/>
          <p:nvPr/>
        </p:nvSpPr>
        <p:spPr>
          <a:xfrm>
            <a:off x="494096" y="6536227"/>
            <a:ext cx="545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 direct equivalent, but accounted for by other parameters (listed in [])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5B33F1-FD1B-DB43-9578-E73AD8AE3ACF}"/>
              </a:ext>
            </a:extLst>
          </p:cNvPr>
          <p:cNvSpPr/>
          <p:nvPr/>
        </p:nvSpPr>
        <p:spPr>
          <a:xfrm>
            <a:off x="145142" y="3101823"/>
            <a:ext cx="1305285" cy="343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0000"/>
                </a:solidFill>
              </a:rPr>
              <a:t>AC Coupling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B43801-C101-3244-831B-003F1C767577}"/>
              </a:ext>
            </a:extLst>
          </p:cNvPr>
          <p:cNvSpPr/>
          <p:nvPr/>
        </p:nvSpPr>
        <p:spPr>
          <a:xfrm>
            <a:off x="2982178" y="3092222"/>
            <a:ext cx="1353406" cy="669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Preamplifier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7030A0"/>
                </a:solidFill>
              </a:rPr>
              <a:t>Gain [electronic noise]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7030A0"/>
                </a:solidFill>
              </a:rPr>
              <a:t>Noise [electronic noise]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BBF77D-4BCB-2E43-91D4-4BBF92657DCB}"/>
              </a:ext>
            </a:extLst>
          </p:cNvPr>
          <p:cNvCxnSpPr>
            <a:cxnSpLocks/>
          </p:cNvCxnSpPr>
          <p:nvPr/>
        </p:nvCxnSpPr>
        <p:spPr>
          <a:xfrm>
            <a:off x="4367359" y="3504719"/>
            <a:ext cx="74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B6C794E-AA1C-FB4E-9942-1AAA4E451CD1}"/>
              </a:ext>
            </a:extLst>
          </p:cNvPr>
          <p:cNvSpPr txBox="1"/>
          <p:nvPr/>
        </p:nvSpPr>
        <p:spPr>
          <a:xfrm>
            <a:off x="4288094" y="3071756"/>
            <a:ext cx="103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Continuous Readout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641D6C-B19F-1B44-93C1-881A14E1968B}"/>
              </a:ext>
            </a:extLst>
          </p:cNvPr>
          <p:cNvSpPr txBox="1"/>
          <p:nvPr/>
        </p:nvSpPr>
        <p:spPr>
          <a:xfrm>
            <a:off x="490716" y="6130633"/>
            <a:ext cx="2341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Configuration in Camera class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FE3C4D-D19E-384F-8BBA-E7220C6A9150}"/>
              </a:ext>
            </a:extLst>
          </p:cNvPr>
          <p:cNvSpPr/>
          <p:nvPr/>
        </p:nvSpPr>
        <p:spPr>
          <a:xfrm>
            <a:off x="5199489" y="2514179"/>
            <a:ext cx="3166934" cy="13366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u="sng" dirty="0">
                <a:solidFill>
                  <a:sysClr val="windowText" lastClr="000000"/>
                </a:solidFill>
              </a:rPr>
              <a:t>T5TEA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rgbClr val="00B050"/>
                </a:solidFill>
              </a:rPr>
              <a:t>NNSuperpixelAboveThreshold.get_superpixel_digital_trigger_line</a:t>
            </a:r>
            <a:endParaRPr lang="en-GB" sz="800" dirty="0">
              <a:solidFill>
                <a:srgbClr val="00B05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590C5F-4501-064B-A0F3-B4660EFAC116}"/>
              </a:ext>
            </a:extLst>
          </p:cNvPr>
          <p:cNvSpPr/>
          <p:nvPr/>
        </p:nvSpPr>
        <p:spPr>
          <a:xfrm>
            <a:off x="5268993" y="2972548"/>
            <a:ext cx="1944396" cy="81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Superpixel Trigger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Trigger Threshold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Input </a:t>
            </a:r>
            <a:r>
              <a:rPr lang="en-GB" sz="800" dirty="0" err="1">
                <a:solidFill>
                  <a:srgbClr val="FF0000"/>
                </a:solidFill>
              </a:rPr>
              <a:t>ch-ch</a:t>
            </a:r>
            <a:r>
              <a:rPr lang="en-GB" sz="800" dirty="0">
                <a:solidFill>
                  <a:srgbClr val="FF0000"/>
                </a:solidFill>
              </a:rPr>
              <a:t> skew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Output </a:t>
            </a:r>
            <a:r>
              <a:rPr lang="en-GB" sz="800" dirty="0" err="1">
                <a:solidFill>
                  <a:srgbClr val="FF0000"/>
                </a:solidFill>
              </a:rPr>
              <a:t>ch-ch</a:t>
            </a:r>
            <a:r>
              <a:rPr lang="en-GB" sz="800" dirty="0">
                <a:solidFill>
                  <a:srgbClr val="FF0000"/>
                </a:solidFill>
              </a:rPr>
              <a:t> skew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Pulse-pulse jitter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E6D242-A08E-F949-BC1D-AF36064C64EA}"/>
              </a:ext>
            </a:extLst>
          </p:cNvPr>
          <p:cNvCxnSpPr>
            <a:cxnSpLocks/>
          </p:cNvCxnSpPr>
          <p:nvPr/>
        </p:nvCxnSpPr>
        <p:spPr>
          <a:xfrm flipV="1">
            <a:off x="8386971" y="2977306"/>
            <a:ext cx="839064" cy="4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3C8927-3A51-A945-8AD4-B9389476EF04}"/>
              </a:ext>
            </a:extLst>
          </p:cNvPr>
          <p:cNvSpPr txBox="1"/>
          <p:nvPr/>
        </p:nvSpPr>
        <p:spPr>
          <a:xfrm>
            <a:off x="8353613" y="2663944"/>
            <a:ext cx="105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00B050"/>
                </a:solidFill>
              </a:rPr>
              <a:t>Superpixel Digital Trigger Line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45E4DF4-D056-B343-B5C5-B521B2DA06B4}"/>
              </a:ext>
            </a:extLst>
          </p:cNvPr>
          <p:cNvSpPr/>
          <p:nvPr/>
        </p:nvSpPr>
        <p:spPr>
          <a:xfrm>
            <a:off x="9226035" y="2486761"/>
            <a:ext cx="2632796" cy="13366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u="sng" dirty="0">
                <a:solidFill>
                  <a:sysClr val="windowText" lastClr="000000"/>
                </a:solidFill>
              </a:rPr>
              <a:t>Backplane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rgbClr val="00B050"/>
                </a:solidFill>
              </a:rPr>
              <a:t>NNSuperpixelAboveThreshold.get_backplane_trigger</a:t>
            </a:r>
            <a:endParaRPr lang="en-GB" sz="800" dirty="0">
              <a:solidFill>
                <a:srgbClr val="00B05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AF276E-C5FE-9049-988F-E825422C64EC}"/>
              </a:ext>
            </a:extLst>
          </p:cNvPr>
          <p:cNvSpPr/>
          <p:nvPr/>
        </p:nvSpPr>
        <p:spPr>
          <a:xfrm>
            <a:off x="9283936" y="2954566"/>
            <a:ext cx="2482427" cy="81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Backplane Trigger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Superpixel NN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7030A0"/>
                </a:solidFill>
              </a:rPr>
              <a:t>Coincidence Window [added to digital trigger line]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Trigger line 1ns sampling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Input </a:t>
            </a:r>
            <a:r>
              <a:rPr lang="en-GB" sz="800" dirty="0" err="1">
                <a:solidFill>
                  <a:srgbClr val="FF0000"/>
                </a:solidFill>
              </a:rPr>
              <a:t>ch-ch</a:t>
            </a:r>
            <a:r>
              <a:rPr lang="en-GB" sz="800" dirty="0">
                <a:solidFill>
                  <a:srgbClr val="FF0000"/>
                </a:solidFill>
              </a:rPr>
              <a:t> skew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353C5EF-C94E-1945-A062-12359B81A3AC}"/>
              </a:ext>
            </a:extLst>
          </p:cNvPr>
          <p:cNvCxnSpPr>
            <a:cxnSpLocks/>
          </p:cNvCxnSpPr>
          <p:nvPr/>
        </p:nvCxnSpPr>
        <p:spPr>
          <a:xfrm flipH="1">
            <a:off x="9377793" y="3791595"/>
            <a:ext cx="10963" cy="646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46DE02B-66CC-5B47-8F53-27EF99D444B4}"/>
              </a:ext>
            </a:extLst>
          </p:cNvPr>
          <p:cNvSpPr txBox="1"/>
          <p:nvPr/>
        </p:nvSpPr>
        <p:spPr>
          <a:xfrm>
            <a:off x="8206331" y="3948182"/>
            <a:ext cx="141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List of Backplane Trigger Times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814E9E7-6C70-E643-A941-610526D7B77A}"/>
              </a:ext>
            </a:extLst>
          </p:cNvPr>
          <p:cNvCxnSpPr>
            <a:cxnSpLocks/>
          </p:cNvCxnSpPr>
          <p:nvPr/>
        </p:nvCxnSpPr>
        <p:spPr>
          <a:xfrm>
            <a:off x="4911295" y="3504719"/>
            <a:ext cx="0" cy="933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4EE5CF5-2903-1B45-9133-33CA313FB959}"/>
              </a:ext>
            </a:extLst>
          </p:cNvPr>
          <p:cNvSpPr/>
          <p:nvPr/>
        </p:nvSpPr>
        <p:spPr>
          <a:xfrm>
            <a:off x="4341124" y="4425635"/>
            <a:ext cx="5231633" cy="15995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u="sng" dirty="0">
                <a:solidFill>
                  <a:sysClr val="windowText" lastClr="000000"/>
                </a:solidFill>
              </a:rPr>
              <a:t>TARGET 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rgbClr val="00B050"/>
                </a:solidFill>
              </a:rPr>
              <a:t>EventAcquisition.get_sampled_waveform</a:t>
            </a:r>
            <a:endParaRPr lang="en-GB" sz="800" dirty="0">
              <a:solidFill>
                <a:srgbClr val="00B05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199EF9-AE9F-6144-AAA9-B4EACBAA4516}"/>
              </a:ext>
            </a:extLst>
          </p:cNvPr>
          <p:cNvSpPr/>
          <p:nvPr/>
        </p:nvSpPr>
        <p:spPr>
          <a:xfrm>
            <a:off x="4458410" y="4919402"/>
            <a:ext cx="2482427" cy="1027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Sampling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Sampling rate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Number of samples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Lookback time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7030A0"/>
                </a:solidFill>
              </a:rPr>
              <a:t>Digital noise [electronic noise]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Ch-</a:t>
            </a:r>
            <a:r>
              <a:rPr lang="en-GB" sz="800" dirty="0" err="1">
                <a:solidFill>
                  <a:srgbClr val="FF0000"/>
                </a:solidFill>
              </a:rPr>
              <a:t>ch</a:t>
            </a:r>
            <a:r>
              <a:rPr lang="en-GB" sz="800" dirty="0">
                <a:solidFill>
                  <a:srgbClr val="FF0000"/>
                </a:solidFill>
              </a:rPr>
              <a:t> skew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Pulse-pulse jitter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A9EBDA-C737-6240-8D56-50D7E96061A4}"/>
              </a:ext>
            </a:extLst>
          </p:cNvPr>
          <p:cNvCxnSpPr>
            <a:cxnSpLocks/>
          </p:cNvCxnSpPr>
          <p:nvPr/>
        </p:nvCxnSpPr>
        <p:spPr>
          <a:xfrm>
            <a:off x="9572757" y="4792797"/>
            <a:ext cx="856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255E9B0-287C-6C48-BFBE-E9F7CE2857D1}"/>
              </a:ext>
            </a:extLst>
          </p:cNvPr>
          <p:cNvSpPr txBox="1"/>
          <p:nvPr/>
        </p:nvSpPr>
        <p:spPr>
          <a:xfrm>
            <a:off x="9540394" y="4540571"/>
            <a:ext cx="1055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Waveforms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540A527-9EC0-2048-A94B-3AE87675BB8D}"/>
              </a:ext>
            </a:extLst>
          </p:cNvPr>
          <p:cNvCxnSpPr>
            <a:cxnSpLocks/>
          </p:cNvCxnSpPr>
          <p:nvPr/>
        </p:nvCxnSpPr>
        <p:spPr>
          <a:xfrm>
            <a:off x="9377793" y="4194575"/>
            <a:ext cx="10514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B79E6C8-78F2-BF4F-85BD-8EB2AFD52A38}"/>
              </a:ext>
            </a:extLst>
          </p:cNvPr>
          <p:cNvSpPr/>
          <p:nvPr/>
        </p:nvSpPr>
        <p:spPr>
          <a:xfrm>
            <a:off x="10429490" y="4017065"/>
            <a:ext cx="1701449" cy="3459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Trigger Efficiency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C1DD0AE-5EA4-5D4B-9F5C-AB5E0586B9CD}"/>
              </a:ext>
            </a:extLst>
          </p:cNvPr>
          <p:cNvSpPr/>
          <p:nvPr/>
        </p:nvSpPr>
        <p:spPr>
          <a:xfrm>
            <a:off x="10433762" y="4622938"/>
            <a:ext cx="1697177" cy="3298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Charge Resolution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1C4C2263-E7CD-BB44-8BB5-3A798077E1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693657" y="1323957"/>
            <a:ext cx="385517" cy="86414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B69991-9CF6-904D-9980-FAB7F69D49B1}"/>
              </a:ext>
            </a:extLst>
          </p:cNvPr>
          <p:cNvSpPr txBox="1"/>
          <p:nvPr/>
        </p:nvSpPr>
        <p:spPr>
          <a:xfrm>
            <a:off x="7970946" y="4467123"/>
            <a:ext cx="16929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Trigger times can instead be manually defined, if the trigger logic is not needed (e.g. Charge resolution investigation)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CDF7FD7-CBF9-564C-8AD8-97F25E7A85F5}"/>
              </a:ext>
            </a:extLst>
          </p:cNvPr>
          <p:cNvSpPr/>
          <p:nvPr/>
        </p:nvSpPr>
        <p:spPr>
          <a:xfrm>
            <a:off x="5101389" y="2245431"/>
            <a:ext cx="6882064" cy="168405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rgbClr val="00B050"/>
                </a:solidFill>
              </a:rPr>
              <a:t>EventAcquisition.get_trigger</a:t>
            </a:r>
            <a:endParaRPr lang="en-GB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7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228</Words>
  <Application>Microsoft Macintosh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cp:lastPrinted>2020-04-22T19:23:34Z</cp:lastPrinted>
  <dcterms:created xsi:type="dcterms:W3CDTF">2020-04-16T07:01:31Z</dcterms:created>
  <dcterms:modified xsi:type="dcterms:W3CDTF">2020-04-22T19:24:13Z</dcterms:modified>
</cp:coreProperties>
</file>